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325" r:id="rId3"/>
    <p:sldId id="283" r:id="rId4"/>
    <p:sldId id="334" r:id="rId5"/>
    <p:sldId id="256" r:id="rId6"/>
    <p:sldId id="257" r:id="rId7"/>
    <p:sldId id="258" r:id="rId8"/>
    <p:sldId id="259" r:id="rId9"/>
    <p:sldId id="260" r:id="rId10"/>
    <p:sldId id="264" r:id="rId11"/>
    <p:sldId id="266" r:id="rId12"/>
    <p:sldId id="265" r:id="rId13"/>
    <p:sldId id="263" r:id="rId14"/>
    <p:sldId id="262" r:id="rId15"/>
    <p:sldId id="267" r:id="rId16"/>
    <p:sldId id="268" r:id="rId17"/>
    <p:sldId id="269" r:id="rId18"/>
    <p:sldId id="270" r:id="rId19"/>
    <p:sldId id="272" r:id="rId20"/>
    <p:sldId id="271" r:id="rId21"/>
    <p:sldId id="275" r:id="rId22"/>
    <p:sldId id="274" r:id="rId23"/>
    <p:sldId id="261" r:id="rId24"/>
    <p:sldId id="324" r:id="rId25"/>
    <p:sldId id="327" r:id="rId26"/>
    <p:sldId id="328" r:id="rId27"/>
    <p:sldId id="326" r:id="rId28"/>
    <p:sldId id="280" r:id="rId29"/>
    <p:sldId id="329" r:id="rId30"/>
    <p:sldId id="330" r:id="rId31"/>
    <p:sldId id="331" r:id="rId32"/>
    <p:sldId id="332" r:id="rId33"/>
    <p:sldId id="333" r:id="rId34"/>
    <p:sldId id="273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C74FB-24E9-4620-9074-E1780A5D8EAD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B12D3-B778-47B5-B531-DA4F0321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378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C74FB-24E9-4620-9074-E1780A5D8EAD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B12D3-B778-47B5-B531-DA4F0321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135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C74FB-24E9-4620-9074-E1780A5D8EAD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B12D3-B778-47B5-B531-DA4F0321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693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C74FB-24E9-4620-9074-E1780A5D8EAD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B12D3-B778-47B5-B531-DA4F0321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816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C74FB-24E9-4620-9074-E1780A5D8EAD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B12D3-B778-47B5-B531-DA4F0321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866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C74FB-24E9-4620-9074-E1780A5D8EAD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B12D3-B778-47B5-B531-DA4F0321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105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C74FB-24E9-4620-9074-E1780A5D8EAD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B12D3-B778-47B5-B531-DA4F0321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50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C74FB-24E9-4620-9074-E1780A5D8EAD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B12D3-B778-47B5-B531-DA4F0321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765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C74FB-24E9-4620-9074-E1780A5D8EAD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B12D3-B778-47B5-B531-DA4F0321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07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C74FB-24E9-4620-9074-E1780A5D8EAD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B12D3-B778-47B5-B531-DA4F0321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104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C74FB-24E9-4620-9074-E1780A5D8EAD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B12D3-B778-47B5-B531-DA4F0321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859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C74FB-24E9-4620-9074-E1780A5D8EAD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B12D3-B778-47B5-B531-DA4F0321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21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4824536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l-GR" sz="5300" b="1" dirty="0"/>
              <a:t>Νικόλαος </a:t>
            </a:r>
            <a:r>
              <a:rPr lang="el-GR" sz="5300" b="1" dirty="0" err="1"/>
              <a:t>Πατσαντάρας</a:t>
            </a:r>
            <a:br>
              <a:rPr lang="el-GR" sz="5300" b="1" dirty="0"/>
            </a:br>
            <a:r>
              <a:rPr lang="el-GR" sz="5300" b="1" dirty="0"/>
              <a:t> Καθηγητής </a:t>
            </a:r>
            <a:br>
              <a:rPr lang="el-GR" sz="5300" b="1" dirty="0"/>
            </a:br>
            <a:r>
              <a:rPr lang="el-GR" sz="5300" b="1" dirty="0"/>
              <a:t>Αθλητικής Κοινωνιολογίας</a:t>
            </a:r>
            <a:br>
              <a:rPr lang="el-GR" sz="5300" b="1" dirty="0"/>
            </a:br>
            <a:r>
              <a:rPr lang="el-GR" sz="5300" b="1" dirty="0" err="1"/>
              <a:t>Τηλ</a:t>
            </a:r>
            <a:r>
              <a:rPr lang="el-GR" sz="5300" b="1" dirty="0"/>
              <a:t>. 210-7276174</a:t>
            </a:r>
            <a:br>
              <a:rPr lang="el-GR" sz="5300" b="1" dirty="0"/>
            </a:br>
            <a:r>
              <a:rPr lang="el-GR" sz="5300" b="1" dirty="0" err="1"/>
              <a:t>Email</a:t>
            </a:r>
            <a:r>
              <a:rPr lang="el-GR" sz="5300" b="1" dirty="0"/>
              <a:t>: </a:t>
            </a:r>
            <a:r>
              <a:rPr lang="el-GR" sz="5300" b="1" dirty="0" err="1"/>
              <a:t>npatsant@phed.uoa.gr</a:t>
            </a:r>
            <a:br>
              <a:rPr lang="el-GR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232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4000">
              <a:srgbClr val="FFFF0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l-GR" sz="4000" b="1" dirty="0">
                <a:solidFill>
                  <a:srgbClr val="FF0000"/>
                </a:solidFill>
              </a:rPr>
              <a:t>Αθλητική Δράση</a:t>
            </a:r>
          </a:p>
          <a:p>
            <a:pPr algn="ctr"/>
            <a:endParaRPr lang="el-GR" sz="4000" b="1" dirty="0"/>
          </a:p>
          <a:p>
            <a:pPr marL="0" indent="0" algn="ctr">
              <a:buNone/>
            </a:pPr>
            <a:endParaRPr lang="el-GR" sz="4000" b="1" dirty="0"/>
          </a:p>
          <a:p>
            <a:pPr algn="ctr"/>
            <a:r>
              <a:rPr lang="el-GR" sz="4000" b="1" dirty="0">
                <a:solidFill>
                  <a:srgbClr val="FF0000"/>
                </a:solidFill>
              </a:rPr>
              <a:t>Αθλητική Επικοινωνιακή Πρακτική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340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tx1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ctr"/>
            <a:r>
              <a:rPr lang="el-GR" sz="3600" b="1" dirty="0">
                <a:solidFill>
                  <a:srgbClr val="FFFF00"/>
                </a:solidFill>
              </a:rPr>
              <a:t>Μετα-Νεωτερικός Αθλητισμός και Συστημική Θεωρία</a:t>
            </a:r>
          </a:p>
          <a:p>
            <a:pPr algn="ctr"/>
            <a:endParaRPr lang="el-GR" sz="3600" b="1" dirty="0"/>
          </a:p>
          <a:p>
            <a:pPr algn="ctr"/>
            <a:r>
              <a:rPr lang="el-GR" sz="3600" b="1" dirty="0">
                <a:solidFill>
                  <a:srgbClr val="FF0000"/>
                </a:solidFill>
              </a:rPr>
              <a:t>Η Διαφοροποίηση του Αθλητισμού</a:t>
            </a:r>
          </a:p>
          <a:p>
            <a:pPr algn="ctr"/>
            <a:endParaRPr lang="el-GR" sz="3600" b="1" dirty="0"/>
          </a:p>
          <a:p>
            <a:pPr algn="ctr"/>
            <a:r>
              <a:rPr lang="el-GR" sz="3600" b="1" dirty="0">
                <a:solidFill>
                  <a:srgbClr val="00B0F0"/>
                </a:solidFill>
              </a:rPr>
              <a:t>Ο Αθλητισμός ως Αυτόνομη Κοινωνική Περιοχή</a:t>
            </a:r>
          </a:p>
          <a:p>
            <a:pPr algn="ctr"/>
            <a:r>
              <a:rPr lang="el-GR" sz="3600" b="1" dirty="0">
                <a:solidFill>
                  <a:srgbClr val="00B0F0"/>
                </a:solidFill>
              </a:rPr>
              <a:t>Ο Αθλητισμός ως </a:t>
            </a:r>
            <a:r>
              <a:rPr lang="el-GR" sz="3600" b="1" dirty="0">
                <a:solidFill>
                  <a:srgbClr val="FF0000"/>
                </a:solidFill>
              </a:rPr>
              <a:t>Κοινωνικό Σύστημα 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475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tx1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l-GR" sz="4000" b="1" dirty="0"/>
              <a:t>Η Θέση της Ανθρώπινης Οντότητας</a:t>
            </a:r>
            <a:endParaRPr lang="en-US" sz="4000" b="1" dirty="0"/>
          </a:p>
          <a:p>
            <a:pPr algn="ctr"/>
            <a:endParaRPr lang="en-US" sz="4000" b="1" dirty="0"/>
          </a:p>
          <a:p>
            <a:pPr algn="ctr"/>
            <a:r>
              <a:rPr lang="el-GR" sz="4000" b="1" dirty="0"/>
              <a:t>του Υποκειμένου στην Αθλητική Διαδικασία</a:t>
            </a:r>
          </a:p>
          <a:p>
            <a:pPr marL="0" indent="0" algn="ctr">
              <a:buNone/>
            </a:pPr>
            <a:endParaRPr lang="el-GR" sz="4000" b="1" dirty="0"/>
          </a:p>
        </p:txBody>
      </p:sp>
    </p:spTree>
    <p:extLst>
      <p:ext uri="{BB962C8B-B14F-4D97-AF65-F5344CB8AC3E}">
        <p14:creationId xmlns:p14="http://schemas.microsoft.com/office/powerpoint/2010/main" val="4065498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rgbClr val="FFFF0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l-GR" sz="4000" b="1" dirty="0">
                <a:solidFill>
                  <a:srgbClr val="FF0000"/>
                </a:solidFill>
              </a:rPr>
              <a:t>Η Διαδικασία της Κοινωνικοποίησης</a:t>
            </a:r>
          </a:p>
          <a:p>
            <a:endParaRPr lang="el-GR" sz="4000" b="1" dirty="0"/>
          </a:p>
          <a:p>
            <a:endParaRPr lang="el-GR" sz="4000" b="1" dirty="0"/>
          </a:p>
          <a:p>
            <a:r>
              <a:rPr lang="el-GR" sz="4000" b="1" dirty="0"/>
              <a:t>            </a:t>
            </a:r>
            <a:r>
              <a:rPr lang="el-GR" sz="4000" b="1" dirty="0">
                <a:solidFill>
                  <a:srgbClr val="00B050"/>
                </a:solidFill>
              </a:rPr>
              <a:t>Στον Αθλητισμό</a:t>
            </a:r>
          </a:p>
          <a:p>
            <a:endParaRPr lang="el-GR" sz="4000" b="1" dirty="0">
              <a:solidFill>
                <a:srgbClr val="00B050"/>
              </a:solidFill>
            </a:endParaRPr>
          </a:p>
          <a:p>
            <a:r>
              <a:rPr lang="el-GR" sz="4000" b="1" dirty="0">
                <a:solidFill>
                  <a:srgbClr val="00B050"/>
                </a:solidFill>
              </a:rPr>
              <a:t>         Δια του Αθλητισμού</a:t>
            </a:r>
            <a:endParaRPr lang="en-US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249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l-GR" sz="5400" b="1" dirty="0">
                <a:solidFill>
                  <a:srgbClr val="FF0000"/>
                </a:solidFill>
              </a:rPr>
              <a:t>Αθλητισμός και ΜΜΕ</a:t>
            </a:r>
          </a:p>
          <a:p>
            <a:pPr algn="ctr"/>
            <a:endParaRPr lang="el-GR" sz="4400" b="1" dirty="0"/>
          </a:p>
          <a:p>
            <a:pPr algn="ctr"/>
            <a:r>
              <a:rPr lang="el-GR" sz="4400" b="1" dirty="0">
                <a:solidFill>
                  <a:srgbClr val="FFFF00"/>
                </a:solidFill>
              </a:rPr>
              <a:t>Επηρεάζουν οι σύγχρονες τεχνολογικές εξελίξεις  τον Αθλητισμό</a:t>
            </a:r>
          </a:p>
          <a:p>
            <a:pPr algn="ctr"/>
            <a:r>
              <a:rPr lang="el-GR" sz="4400" b="1" dirty="0">
                <a:solidFill>
                  <a:schemeClr val="bg1"/>
                </a:solidFill>
              </a:rPr>
              <a:t>Πως και</a:t>
            </a:r>
          </a:p>
          <a:p>
            <a:pPr algn="ctr"/>
            <a:r>
              <a:rPr lang="el-GR" sz="4400" b="1" dirty="0">
                <a:solidFill>
                  <a:schemeClr val="bg1"/>
                </a:solidFill>
              </a:rPr>
              <a:t>Σε ποιο βαθμό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222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O</a:t>
            </a:r>
            <a:r>
              <a:rPr lang="el-GR" sz="4800" b="1" dirty="0" err="1">
                <a:solidFill>
                  <a:srgbClr val="FF0000"/>
                </a:solidFill>
              </a:rPr>
              <a:t>ικονομικοποίηση</a:t>
            </a:r>
            <a:r>
              <a:rPr lang="el-GR" sz="4800" b="1" dirty="0">
                <a:solidFill>
                  <a:srgbClr val="FF0000"/>
                </a:solidFill>
              </a:rPr>
              <a:t>-Εμπορευματοποίηση της Αθλητικής Δραστηριότητας</a:t>
            </a:r>
          </a:p>
          <a:p>
            <a:pPr algn="ctr"/>
            <a:endParaRPr lang="el-GR" sz="4000" b="1" dirty="0"/>
          </a:p>
          <a:p>
            <a:pPr algn="ctr"/>
            <a:endParaRPr lang="el-GR" sz="4000" b="1" dirty="0"/>
          </a:p>
          <a:p>
            <a:pPr algn="ctr"/>
            <a:r>
              <a:rPr lang="el-GR" sz="4000" b="1" dirty="0">
                <a:solidFill>
                  <a:schemeClr val="accent1"/>
                </a:solidFill>
              </a:rPr>
              <a:t>Επηρεάζεται το Αθλητικό Νόημα? </a:t>
            </a:r>
            <a:endParaRPr lang="en-US" sz="4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120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6264696"/>
          </a:xfrm>
          <a:gradFill>
            <a:gsLst>
              <a:gs pos="73000">
                <a:srgbClr val="00B050"/>
              </a:gs>
              <a:gs pos="100000">
                <a:schemeClr val="bg2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>
            <a:noAutofit/>
          </a:bodyPr>
          <a:lstStyle/>
          <a:p>
            <a:r>
              <a:rPr lang="el-GR" sz="4800" b="1" dirty="0">
                <a:solidFill>
                  <a:srgbClr val="FF0000"/>
                </a:solidFill>
              </a:rPr>
              <a:t>Αθλητική Δραστηριότητα και Πολιτική</a:t>
            </a:r>
          </a:p>
          <a:p>
            <a:r>
              <a:rPr lang="el-GR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Αθλητικές Ταυτότητες*</a:t>
            </a:r>
          </a:p>
          <a:p>
            <a:r>
              <a:rPr lang="el-GR" sz="2800" b="1" dirty="0">
                <a:latin typeface="Arial" panose="020B0604020202020204" pitchFamily="34" charset="0"/>
                <a:cs typeface="Arial" panose="020B0604020202020204" pitchFamily="34" charset="0"/>
              </a:rPr>
              <a:t>Εθνικισμός</a:t>
            </a:r>
          </a:p>
          <a:p>
            <a:endParaRPr lang="el-G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800" b="1" dirty="0">
                <a:latin typeface="Arial" panose="020B0604020202020204" pitchFamily="34" charset="0"/>
                <a:cs typeface="Arial" panose="020B0604020202020204" pitchFamily="34" charset="0"/>
              </a:rPr>
              <a:t>Ρατσισμός</a:t>
            </a:r>
          </a:p>
          <a:p>
            <a:endParaRPr lang="el-G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Κοσμοπολιτισμός</a:t>
            </a:r>
          </a:p>
          <a:p>
            <a:pPr marL="0" indent="0">
              <a:buNone/>
            </a:pPr>
            <a:endParaRPr lang="el-GR" sz="1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l-GR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*Το παράδοξο της Ταυτότητας….Βιολογία/Συνείδηση…</a:t>
            </a:r>
            <a:r>
              <a:rPr lang="el-GR" sz="1100" b="1" kern="15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Η φυσική μας ύπαρξη αποτελείται από τρισεκατομμύρια κύτταρα που συνεχώς πεθαίνουν και γεννιούνται !!!! Σε ένα διάστημα 10 ετών η πλειοψηφία των κυττάρων μας έχει ανανεωθεί!!!!....και όμως παραμένεις εσύ……παραμένουμε εμείς!!!!!! ΤΟ ΔΙΚΤΥΟ ΤΩΝ ΝΕΥΡΩΝΩΝ ΔΕΝ ΠΑΡΑΜΕΝΕΙ ΠΟΤΕ ΣΤΑΘΕΡΟ….ΕΠΟΜΕΝΩΣ ΚΑΙ Η ΤΑΥΤΟΤΗΤΑ ΜΑΣ????? ΤΟ ΜΟΝΟ ΣΤΑΘΕΡΟ ΣΤΗ ΖΩΗ ΜΑΣ ΕΙΝΑΙ ΟΤΙ ΤΑ ΠΑΝΤΑ ΑΛΛΑΖΟΥΝ!!!!!!</a:t>
            </a:r>
          </a:p>
          <a:p>
            <a:pPr algn="just"/>
            <a:r>
              <a:rPr lang="el-GR" sz="1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ΣΕ ΑΝΤΙΘΕΣΗ ΜΕ ΤΟ ΒΙΟΛΟΓΙΚΟ ΥΛΙΚΟ Η ΣΥΝΕΙΔΗΣΗ ΜΑΣ ΕΙΝΑΙ ΜΟΝΑΔΙΚΗ</a:t>
            </a:r>
            <a:endParaRPr lang="el-GR" sz="1000" b="1" kern="150" dirty="0">
              <a:solidFill>
                <a:srgbClr val="00B050"/>
              </a:solidFill>
              <a:effectLst/>
              <a:latin typeface="Arial" panose="020B0604020202020204" pitchFamily="34" charset="0"/>
              <a:ea typeface="Andale Sans UI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200" kern="15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 </a:t>
            </a:r>
            <a:endParaRPr lang="el-GR" sz="1200" kern="150" dirty="0">
              <a:effectLst/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l-GR" sz="1800" kern="150" dirty="0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 </a:t>
            </a:r>
          </a:p>
          <a:p>
            <a:pPr marL="0" indent="0">
              <a:buNone/>
            </a:pPr>
            <a:endParaRPr lang="el-GR" sz="1800" kern="150" dirty="0">
              <a:effectLst/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1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447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el-GR" sz="4400" b="1" dirty="0">
                <a:solidFill>
                  <a:srgbClr val="FF0000"/>
                </a:solidFill>
              </a:rPr>
              <a:t>Το Γυναίκειο Ζήτημα στον Αθλητισμό  </a:t>
            </a:r>
          </a:p>
          <a:p>
            <a:r>
              <a:rPr lang="el-GR" sz="4000" b="1" dirty="0"/>
              <a:t>Κοινωνικός Αποκλεισμός</a:t>
            </a:r>
          </a:p>
          <a:p>
            <a:endParaRPr lang="el-GR" sz="4000" b="1" dirty="0"/>
          </a:p>
          <a:p>
            <a:r>
              <a:rPr lang="el-GR" sz="4000" b="1" dirty="0"/>
              <a:t>Βιολογική Διαφορά </a:t>
            </a:r>
          </a:p>
          <a:p>
            <a:endParaRPr lang="el-GR" sz="4000" b="1" dirty="0"/>
          </a:p>
          <a:p>
            <a:r>
              <a:rPr lang="el-GR" sz="4000" b="1" dirty="0"/>
              <a:t>Κοινωνική-Πολιτισμική Αιτιότητα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665184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  <a:solidFill>
            <a:schemeClr val="tx1"/>
          </a:solidFill>
        </p:spPr>
        <p:txBody>
          <a:bodyPr>
            <a:normAutofit/>
          </a:bodyPr>
          <a:lstStyle/>
          <a:p>
            <a:endParaRPr lang="el-GR" sz="3600" b="1" dirty="0"/>
          </a:p>
          <a:p>
            <a:endParaRPr lang="el-GR" sz="3600" b="1" dirty="0"/>
          </a:p>
          <a:p>
            <a:endParaRPr lang="el-GR" sz="3600" b="1" dirty="0"/>
          </a:p>
          <a:p>
            <a:pPr marL="0" indent="0" algn="ctr">
              <a:buNone/>
            </a:pPr>
            <a:r>
              <a:rPr lang="el-GR" sz="3600" b="1" dirty="0"/>
              <a:t>     </a:t>
            </a:r>
            <a:r>
              <a:rPr lang="el-GR" sz="3600" b="1" dirty="0">
                <a:solidFill>
                  <a:srgbClr val="FFFF00"/>
                </a:solidFill>
              </a:rPr>
              <a:t>Το Φαινόμενο της </a:t>
            </a:r>
            <a:r>
              <a:rPr lang="el-GR" sz="3600" b="1" dirty="0" err="1">
                <a:solidFill>
                  <a:srgbClr val="FFFF00"/>
                </a:solidFill>
              </a:rPr>
              <a:t>Φαρμακοδιέγερσης</a:t>
            </a:r>
            <a:r>
              <a:rPr lang="el-GR" sz="3600" b="1" dirty="0">
                <a:solidFill>
                  <a:srgbClr val="FFFF00"/>
                </a:solidFill>
              </a:rPr>
              <a:t>                 </a:t>
            </a:r>
          </a:p>
          <a:p>
            <a:pPr marL="0" indent="0" algn="ctr">
              <a:buNone/>
            </a:pPr>
            <a:r>
              <a:rPr lang="el-GR" sz="3600" b="1" dirty="0">
                <a:solidFill>
                  <a:srgbClr val="FFFF00"/>
                </a:solidFill>
              </a:rPr>
              <a:t>       </a:t>
            </a:r>
          </a:p>
          <a:p>
            <a:pPr algn="ctr"/>
            <a:endParaRPr lang="el-GR" sz="3600" b="1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l-GR" sz="3600" b="1" dirty="0">
                <a:solidFill>
                  <a:srgbClr val="FFFF00"/>
                </a:solidFill>
              </a:rPr>
              <a:t>       στον Αθλητισμό των Επιδόσεων</a:t>
            </a:r>
          </a:p>
          <a:p>
            <a:pPr marL="0" indent="0" algn="ctr">
              <a:buNone/>
            </a:pPr>
            <a:r>
              <a:rPr lang="el-GR" sz="3600" b="1" dirty="0">
                <a:solidFill>
                  <a:srgbClr val="FFFF00"/>
                </a:solidFill>
              </a:rPr>
              <a:t>&amp; Πρωταθλητισμό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064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  <a:solidFill>
            <a:schemeClr val="tx1"/>
          </a:solidFill>
        </p:spPr>
        <p:txBody>
          <a:bodyPr/>
          <a:lstStyle/>
          <a:p>
            <a:endParaRPr lang="el-GR" dirty="0"/>
          </a:p>
          <a:p>
            <a:pPr marL="0" indent="0">
              <a:buNone/>
            </a:pPr>
            <a:r>
              <a:rPr lang="el-GR" dirty="0"/>
              <a:t>              </a:t>
            </a:r>
            <a:r>
              <a:rPr lang="el-GR" sz="5400" b="1" dirty="0">
                <a:solidFill>
                  <a:srgbClr val="FFFF00"/>
                </a:solidFill>
              </a:rPr>
              <a:t>Οι επιρροές της   </a:t>
            </a:r>
          </a:p>
          <a:p>
            <a:pPr marL="0" indent="0">
              <a:buNone/>
            </a:pPr>
            <a:r>
              <a:rPr lang="el-GR" sz="5400" b="1" dirty="0"/>
              <a:t>      </a:t>
            </a:r>
            <a:r>
              <a:rPr lang="el-GR" sz="5400" b="1" dirty="0">
                <a:solidFill>
                  <a:srgbClr val="FF0000"/>
                </a:solidFill>
              </a:rPr>
              <a:t>Παγκοσμιοποίησης </a:t>
            </a:r>
          </a:p>
          <a:p>
            <a:pPr marL="0" indent="0">
              <a:buNone/>
            </a:pPr>
            <a:r>
              <a:rPr lang="el-GR" sz="5400" b="1" dirty="0"/>
              <a:t>      </a:t>
            </a:r>
            <a:r>
              <a:rPr lang="el-GR" sz="5400" b="1" dirty="0">
                <a:solidFill>
                  <a:srgbClr val="00B0F0"/>
                </a:solidFill>
              </a:rPr>
              <a:t>στον     Αθλητισμό</a:t>
            </a:r>
            <a:endParaRPr lang="en-US" sz="5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951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tx1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C6F10B4A-9A5D-4BA2-BF80-AB4442E02B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1" y="0"/>
            <a:ext cx="5256584" cy="6858000"/>
          </a:xfrm>
        </p:spPr>
      </p:pic>
    </p:spTree>
    <p:extLst>
      <p:ext uri="{BB962C8B-B14F-4D97-AF65-F5344CB8AC3E}">
        <p14:creationId xmlns:p14="http://schemas.microsoft.com/office/powerpoint/2010/main" val="3938734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l-GR" sz="5400" b="1" dirty="0">
                <a:solidFill>
                  <a:srgbClr val="FFFF00"/>
                </a:solidFill>
              </a:rPr>
              <a:t>Το Φαινόμενο της Βίας </a:t>
            </a:r>
          </a:p>
          <a:p>
            <a:pPr marL="0" indent="0" algn="ctr">
              <a:buNone/>
            </a:pPr>
            <a:r>
              <a:rPr lang="el-GR" sz="5400" b="1" dirty="0">
                <a:solidFill>
                  <a:srgbClr val="FFFF00"/>
                </a:solidFill>
              </a:rPr>
              <a:t>     στον Αθλητισμό</a:t>
            </a:r>
            <a:endParaRPr lang="en-US" sz="5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488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pPr marL="1371600" lvl="3" indent="0" algn="ctr">
              <a:buNone/>
            </a:pPr>
            <a:r>
              <a:rPr lang="el-GR" sz="4800" b="1" dirty="0">
                <a:solidFill>
                  <a:srgbClr val="FF0000"/>
                </a:solidFill>
              </a:rPr>
              <a:t>Η Διαδικασία της </a:t>
            </a:r>
          </a:p>
          <a:p>
            <a:pPr marL="1371600" lvl="3" indent="0" algn="ctr">
              <a:buNone/>
            </a:pPr>
            <a:r>
              <a:rPr lang="el-GR" sz="4800" b="1" dirty="0">
                <a:solidFill>
                  <a:srgbClr val="FF0000"/>
                </a:solidFill>
              </a:rPr>
              <a:t>Μεταβολής των Αξιών </a:t>
            </a:r>
          </a:p>
          <a:p>
            <a:pPr marL="0" indent="0" algn="ctr">
              <a:buNone/>
            </a:pPr>
            <a:r>
              <a:rPr lang="el-GR" sz="6000" b="1" dirty="0">
                <a:solidFill>
                  <a:srgbClr val="FF0000"/>
                </a:solidFill>
              </a:rPr>
              <a:t>      στον Αθλητισμό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8621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5000">
              <a:srgbClr val="FFFF0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l-GR" sz="3200" b="1" dirty="0">
                <a:solidFill>
                  <a:srgbClr val="00B050"/>
                </a:solidFill>
              </a:rPr>
              <a:t>Πως συγκροτείται η Αθλητική Κοινωνική Πραγματικότητα?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  <a:solidFill>
            <a:schemeClr val="tx1"/>
          </a:solidFill>
        </p:spPr>
        <p:txBody>
          <a:bodyPr/>
          <a:lstStyle/>
          <a:p>
            <a:endParaRPr lang="el-GR" dirty="0"/>
          </a:p>
          <a:p>
            <a:r>
              <a:rPr lang="el-GR" sz="4400" b="1" dirty="0">
                <a:solidFill>
                  <a:srgbClr val="FF0000"/>
                </a:solidFill>
              </a:rPr>
              <a:t>Αθλητικός Χώρος</a:t>
            </a:r>
          </a:p>
          <a:p>
            <a:endParaRPr lang="el-GR" sz="4400" b="1" dirty="0">
              <a:solidFill>
                <a:srgbClr val="FF0000"/>
              </a:solidFill>
            </a:endParaRPr>
          </a:p>
          <a:p>
            <a:r>
              <a:rPr lang="el-GR" sz="4400" b="1" dirty="0">
                <a:solidFill>
                  <a:srgbClr val="FFFF00"/>
                </a:solidFill>
              </a:rPr>
              <a:t>Αθλητικός Χρόνος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4952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rgbClr val="FFFF0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  <a:solidFill>
            <a:schemeClr val="tx1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l-GR" dirty="0"/>
              <a:t>    </a:t>
            </a:r>
            <a:r>
              <a:rPr lang="el-GR" sz="6600" b="1" dirty="0"/>
              <a:t>Το </a:t>
            </a:r>
            <a:r>
              <a:rPr lang="el-GR" sz="6600" b="1" dirty="0">
                <a:solidFill>
                  <a:srgbClr val="FF0000"/>
                </a:solidFill>
              </a:rPr>
              <a:t>Ανθρώπινο Σώμα </a:t>
            </a:r>
            <a:endParaRPr lang="en-US" sz="66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l-GR" sz="6600" b="1" dirty="0"/>
              <a:t>-ως</a:t>
            </a:r>
            <a:r>
              <a:rPr lang="en-US" sz="6600" b="1" dirty="0"/>
              <a:t> </a:t>
            </a:r>
            <a:r>
              <a:rPr lang="el-GR" sz="6600" b="1" dirty="0">
                <a:solidFill>
                  <a:srgbClr val="00B050"/>
                </a:solidFill>
              </a:rPr>
              <a:t>Φυσική</a:t>
            </a:r>
          </a:p>
          <a:p>
            <a:pPr marL="0" indent="0" algn="ctr">
              <a:buNone/>
            </a:pPr>
            <a:r>
              <a:rPr lang="el-GR" sz="6600" b="1" dirty="0">
                <a:solidFill>
                  <a:srgbClr val="00B050"/>
                </a:solidFill>
              </a:rPr>
              <a:t>-</a:t>
            </a:r>
            <a:r>
              <a:rPr lang="el-GR" sz="6600" b="1" dirty="0"/>
              <a:t>ως</a:t>
            </a:r>
            <a:r>
              <a:rPr lang="el-GR" sz="6600" b="1" dirty="0">
                <a:solidFill>
                  <a:srgbClr val="00B050"/>
                </a:solidFill>
              </a:rPr>
              <a:t> Τεχνητή</a:t>
            </a:r>
            <a:endParaRPr lang="el-GR" sz="6600" b="1" dirty="0"/>
          </a:p>
          <a:p>
            <a:pPr marL="0" indent="0" algn="ctr">
              <a:buNone/>
            </a:pPr>
            <a:r>
              <a:rPr lang="el-GR" sz="6600" b="1" dirty="0"/>
              <a:t>   -ως </a:t>
            </a:r>
            <a:r>
              <a:rPr lang="el-GR" sz="6600" b="1" dirty="0">
                <a:solidFill>
                  <a:schemeClr val="accent1"/>
                </a:solidFill>
              </a:rPr>
              <a:t>Κοινωνική Οντότητα</a:t>
            </a:r>
            <a:endParaRPr lang="en-US" sz="6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3871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F13DE2BC-2FD5-4B69-8034-B5C2E714FF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19" y="1439543"/>
            <a:ext cx="3007202" cy="5184576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E06B62A8-91BD-4164-95DA-784EF5DEA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7" y="920278"/>
            <a:ext cx="2736303" cy="5677074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949679DB-1DE7-45EC-89EB-84A2BEB368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441701"/>
            <a:ext cx="3384376" cy="597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5578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rgbClr val="7030A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CFD7AF6-95D5-4FDE-BF6B-4603091CD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56584"/>
          </a:xfrm>
          <a:solidFill>
            <a:schemeClr val="tx1"/>
          </a:solidFill>
        </p:spPr>
        <p:txBody>
          <a:bodyPr>
            <a:normAutofit lnSpcReduction="10000"/>
          </a:bodyPr>
          <a:lstStyle/>
          <a:p>
            <a:pPr algn="ctr"/>
            <a:r>
              <a:rPr lang="el-GR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Το Σώμα στην Αθλητική Κοινωνιολογική Σκέψη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l-GR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24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Τι σημαίνει κοινωνική κατασκευή του σώματος; Πως   Πραγματοποιείται; Πως εξηγείται;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l-GR" sz="2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Τι σημαίνει </a:t>
            </a:r>
            <a:r>
              <a:rPr lang="el-GR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νατουραλιστική</a:t>
            </a:r>
            <a:r>
              <a:rPr lang="el-GR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προσέγγιση του σώματος;</a:t>
            </a:r>
            <a:endParaRPr lang="el-GR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l-GR" sz="2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Παράδειγμα σύζευξης βιολογικών και κοινωνικών διαστάσεων του  </a:t>
            </a:r>
            <a:r>
              <a:rPr lang="el-GR" sz="24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σώματος: Κριτικές  επισημάνσεις  </a:t>
            </a:r>
            <a:endParaRPr lang="el-GR" sz="2400" b="1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393373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rgbClr val="7030A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8139407-56A3-4D03-A373-FEC7B55C6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  <a:solidFill>
            <a:schemeClr val="tx1"/>
          </a:solidFill>
        </p:spPr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Φεμινιστική θεωρία και βιολογικό σώμα: Γιατί μας ενδιαφέρει η φεμινιστική θεωρία για αθλητικές επιστημονικές και αθλητικές κοινωνιολογικές προσεγγίσεις του σώματος;</a:t>
            </a:r>
            <a:endParaRPr lang="el-GR" sz="28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l-GR" sz="2800" b="1" dirty="0">
              <a:solidFill>
                <a:srgbClr val="FFFF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l-GR" sz="2800" b="1" dirty="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 ζήτημα της </a:t>
            </a:r>
            <a:r>
              <a:rPr lang="el-GR" sz="28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Χωρικότητας</a:t>
            </a:r>
            <a:r>
              <a:rPr lang="el-GR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του  σώματος</a:t>
            </a:r>
            <a:endParaRPr lang="el-GR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 ζήτημα της </a:t>
            </a:r>
            <a:r>
              <a:rPr lang="el-GR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Χρονικότητας</a:t>
            </a:r>
            <a:endParaRPr lang="el-GR" sz="28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820264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tx1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A19AA29-0757-46D5-B857-4DC0D2BFD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  <a:solidFill>
            <a:srgbClr val="FFFF00"/>
          </a:solidFill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Βιομηχανικές Επαναστάσεις &amp; Σώμα</a:t>
            </a:r>
            <a:endParaRPr lang="el-GR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Τι προσδιορίζουμε ως Τέταρτη Βιομηχανική Επανάσταση</a:t>
            </a:r>
            <a:endParaRPr lang="en-US" sz="24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l-GR" sz="2400" b="1" dirty="0">
                <a:solidFill>
                  <a:srgbClr val="00B0F0"/>
                </a:solidFill>
                <a:latin typeface="Arial" panose="020B0604020202020204" pitchFamily="34" charset="0"/>
              </a:rPr>
              <a:t>Τι γίνεται με το φυσικό σώμα</a:t>
            </a:r>
          </a:p>
          <a:p>
            <a:r>
              <a:rPr lang="el-G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Περί Φυσικού, Τεχνητού, Εικονικού και Πραγματικού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24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Περί Εικονικής διάστασης της Πραγματικότητας</a:t>
            </a:r>
            <a:endParaRPr lang="el-GR" sz="24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Επαυξημένες και μικτού τύπου διαστάσεις της πραγματικότητας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Περίπτωση ηλεκτρονικός αθλητισμός (</a:t>
            </a:r>
            <a:r>
              <a:rPr lang="en-US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eSport</a:t>
            </a:r>
            <a:r>
              <a:rPr lang="el-GR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l-GR" sz="24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l-G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163682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tx1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877E855-879C-4CA5-9CCB-6EA8FDDBCA7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Homo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Algorithmus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AD637E1-D87C-4945-AD02-2BD4579EEB43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l-GR" sz="1800" b="1" kern="50" dirty="0">
              <a:effectLst/>
              <a:latin typeface="Arial" panose="020B0604020202020204" pitchFamily="34" charset="0"/>
              <a:ea typeface="Andale Sans UI"/>
              <a:cs typeface="TimesNewRomanPSMT"/>
            </a:endParaRPr>
          </a:p>
          <a:p>
            <a:pPr marL="0" indent="0">
              <a:buNone/>
            </a:pPr>
            <a:endParaRPr lang="el-GR" sz="1800" b="1" kern="50" dirty="0">
              <a:effectLst/>
              <a:latin typeface="Arial" panose="020B0604020202020204" pitchFamily="34" charset="0"/>
              <a:ea typeface="Andale Sans UI"/>
              <a:cs typeface="TimesNewRomanPSMT"/>
            </a:endParaRPr>
          </a:p>
          <a:p>
            <a:pPr marL="0" indent="0" algn="ctr">
              <a:buNone/>
            </a:pPr>
            <a:r>
              <a:rPr lang="el-GR" b="1" kern="50" dirty="0">
                <a:effectLst/>
                <a:latin typeface="Arial" panose="020B0604020202020204" pitchFamily="34" charset="0"/>
                <a:ea typeface="Andale Sans UI"/>
                <a:cs typeface="TimesNewRomanPSMT"/>
              </a:rPr>
              <a:t>Αθλητισμός και άσκηση στο πεδίο της εικονικής πραγματικότητας  </a:t>
            </a:r>
            <a:endParaRPr lang="en-US" dirty="0"/>
          </a:p>
          <a:p>
            <a:pPr marL="0" indent="0" algn="ctr">
              <a:buNone/>
            </a:pPr>
            <a:endParaRPr lang="el-GR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Εικονική Διάσταση του Σώματος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(Avatar)</a:t>
            </a:r>
            <a:br>
              <a:rPr lang="el-G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l-GR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 Ασκούμενο Εικονικό Σώμα 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(Avatar)</a:t>
            </a:r>
            <a:br>
              <a:rPr lang="el-GR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l-GR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477720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6EAF0FC-247E-414E-AE57-034FAD6A1FC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Πώς κατανοείται το Εικονικό Σώμα (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Avatar</a:t>
            </a:r>
            <a:r>
              <a:rPr lang="el-GR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el-GR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 εικονικό σώμα ως  δυνητικό σώμα</a:t>
            </a:r>
            <a:endParaRPr lang="el-GR" sz="2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24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 εικονικό σώμα ως «διαμεσολαβητής»</a:t>
            </a:r>
            <a:endParaRPr lang="el-GR" sz="24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Περί του νοήματος της διάκρισης εικονικού και φυσικού-βιολογικού σώματος </a:t>
            </a:r>
            <a:endParaRPr lang="el-GR" sz="2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24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 εικονικό σώμα ως αναπαράσταση</a:t>
            </a:r>
            <a:endParaRPr lang="el-GR" sz="24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 εικονικό σώμα ως φαινόμενο «</a:t>
            </a:r>
            <a:r>
              <a:rPr lang="el-GR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Πρωτέα</a:t>
            </a:r>
            <a:r>
              <a:rPr lang="el-GR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el-GR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8212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Θέση περιεχομένου 4">
            <a:extLst>
              <a:ext uri="{FF2B5EF4-FFF2-40B4-BE49-F238E27FC236}">
                <a16:creationId xmlns:a16="http://schemas.microsoft.com/office/drawing/2014/main" id="{C4D7CB4F-69A6-4D53-80BE-C1A6A75929A6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5114006"/>
              </p:ext>
            </p:extLst>
          </p:nvPr>
        </p:nvGraphicFramePr>
        <p:xfrm>
          <a:off x="251520" y="908720"/>
          <a:ext cx="8435280" cy="5544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2" imgW="0" imgH="360" progId="FoxitReader.Document">
                  <p:embed/>
                </p:oleObj>
              </mc:Choice>
              <mc:Fallback>
                <p:oleObj name="PDF" r:id="rId2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1520" y="908720"/>
                        <a:ext cx="8435280" cy="55446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52443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rgbClr val="FF000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5472AE7-E9EA-463D-AD0B-9FD2E9A70EF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Πώς κατανοείται η σωματική άσκηση του εικονικού σώματος </a:t>
            </a:r>
            <a:endParaRPr lang="el-G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l-G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Avatar</a:t>
            </a:r>
            <a:r>
              <a:rPr lang="el-G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); Υπάρχει κάποιο νόημα;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Μπορεί η εικονική άσκηση να επηρεάσει τις σωματικές μας λειτουργίες;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«Είμαι το εικονικό Σώμα που ασκείται»;</a:t>
            </a:r>
            <a:endParaRPr lang="el-G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Εικονικοί κόσμοι &amp; Κοινωνική Ευεξία</a:t>
            </a:r>
            <a:endParaRPr lang="el-G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Πώς συγκροτείται μια αθλητική ταυτότητα όταν το εικονικό μου σώμα (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avatar</a:t>
            </a:r>
            <a:r>
              <a:rPr lang="el-G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ασκείται σε ένα εικονικό γυμναστήριο;</a:t>
            </a:r>
            <a:endParaRPr lang="el-G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401181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rgbClr val="FF000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50A388-F5FE-48F5-B872-FA450F9DE94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l-GR" sz="18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Η διαδικασία της Σωματοποίησης</a:t>
            </a:r>
            <a:r>
              <a:rPr lang="el-GR" sz="18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l-GR" dirty="0">
              <a:solidFill>
                <a:srgbClr val="00B0F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42314C-C690-462A-917D-F40F6130A51F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1800" b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Χρησιμοποιώντας τη Σωματοποίηση για Διεπιστημονικούς  συσχετισμούς</a:t>
            </a:r>
            <a:endParaRPr lang="el-GR" sz="1800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1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Περί Αθλητικής Σωματοποίησης</a:t>
            </a:r>
            <a:endParaRPr lang="el-GR" sz="18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Εικονική Σωματοποίηση-Εικονική Αθλητική Σωματοποίηση </a:t>
            </a:r>
            <a:endParaRPr lang="el-GR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1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Πώς κατανοούνται οι διαδικασίες</a:t>
            </a:r>
            <a:r>
              <a:rPr lang="el-GR" sz="18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Αλληλεπίδρασης &amp;  Αλληλοδιείσδυσης στις φάσεις πραγμάτωσης της Σωματοποίησης;</a:t>
            </a:r>
            <a:endParaRPr lang="el-GR" sz="18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Κατανοώντας τη Σωματοποίηση στην προοπτική «Είμαι &amp; Έχω  Σώμα»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1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Είμαι – Έχω σώμα και αθλητική κοινωνιολογική σκέψη </a:t>
            </a:r>
            <a:endParaRPr lang="el-GR" sz="18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Κατανοώντας </a:t>
            </a:r>
            <a:r>
              <a:rPr lang="el-G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την ύπαρξη των Αθλητικών 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Avatars</a:t>
            </a:r>
            <a:r>
              <a:rPr lang="el-G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στην προοπτική           της Σωματοποίησης 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5121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rgbClr val="FF000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352662B-04E7-415C-A8F8-E37C73F20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  <a:solidFill>
            <a:schemeClr val="tx1"/>
          </a:solidFill>
        </p:spPr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Αίσθηση της </a:t>
            </a:r>
            <a:r>
              <a:rPr lang="el-GR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Παρουσίας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l-GR" sz="18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Εικονική Παρουσία, </a:t>
            </a:r>
            <a:r>
              <a:rPr lang="el-GR" sz="1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Εμβύθιση</a:t>
            </a:r>
            <a:r>
              <a:rPr lang="el-GR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Χωρική Παρουσία του Σώματος </a:t>
            </a:r>
            <a:endParaRPr lang="el-GR" sz="1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l-GR" sz="180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18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Τι σημαίνει </a:t>
            </a:r>
            <a:r>
              <a:rPr lang="el-GR" sz="18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εμβύθιση</a:t>
            </a:r>
            <a:r>
              <a:rPr lang="el-GR" sz="18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 Σε τι κατάσταση παραπέμπει αυτός ο όρος;  </a:t>
            </a:r>
            <a:endParaRPr lang="el-GR" sz="180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Κοινωνική Παρουσία</a:t>
            </a:r>
            <a:endParaRPr lang="el-GR" sz="18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αίσθηση της Παρουσίας στην περίπτωση της άσκησης των Εικονικών Σωμάτων (</a:t>
            </a:r>
            <a:r>
              <a:rPr lang="en-US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Avatars</a:t>
            </a:r>
            <a:r>
              <a:rPr lang="el-G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el-GR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1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Βιώνοντας χωρική παρουσία δια του ασκούμενου Εικονικού Σώματος (</a:t>
            </a:r>
            <a:r>
              <a:rPr lang="en-US" sz="1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Avatar</a:t>
            </a:r>
            <a:r>
              <a:rPr lang="el-GR" sz="1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l-GR" sz="18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775237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rgbClr val="FF000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7619FC0-90B5-4AA9-96DF-0EDFF58648A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l-GR" sz="24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Πως κατανοείται η Υγεία στην Αθλητική Κοινωνιολογική Σκέψη;</a:t>
            </a:r>
            <a:endParaRPr lang="el-GR" sz="2400" dirty="0">
              <a:solidFill>
                <a:srgbClr val="00B0F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1891BB3-C488-430D-9B01-804B1B2EFE06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/>
          <a:lstStyle/>
          <a:p>
            <a:endParaRPr lang="el-GR" sz="18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l-GR" sz="18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l-G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Η κοινωνική διάσταση της υγείας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1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υγεία ως πολλαπλότητα</a:t>
            </a:r>
            <a:endParaRPr lang="el-GR" sz="18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18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Τι σημαίνει Κοινωνική Ευεξία. Σε τι παραπέμπει αυτός ο όρος;</a:t>
            </a:r>
            <a:endParaRPr lang="el-GR" sz="18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Άσκηση, αθλητική δραστηριότητα και κοινωνική ευεξία;</a:t>
            </a:r>
            <a:endParaRPr lang="el-GR" sz="18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Κοινωνική ευεξία στις ψηφιακές/εικονικές διαστάσεις του αθλητισμού και της άσκησης</a:t>
            </a:r>
            <a:endParaRPr lang="el-GR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0978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4000">
              <a:schemeClr val="tx1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0000"/>
          </a:solidFill>
        </p:spPr>
        <p:txBody>
          <a:bodyPr/>
          <a:lstStyle/>
          <a:p>
            <a:pPr marL="0" indent="0">
              <a:buNone/>
            </a:pPr>
            <a:r>
              <a:rPr lang="el-GR" dirty="0"/>
              <a:t>          </a:t>
            </a:r>
            <a:r>
              <a:rPr lang="el-GR" sz="7200" b="1" dirty="0">
                <a:solidFill>
                  <a:schemeClr val="bg1"/>
                </a:solidFill>
              </a:rPr>
              <a:t>ΕΥΧΑΡΙΣΤΩ ΓΙΑ ΤΗΝ ΠΡΟΣΟΧΗ ΣΑΣ</a:t>
            </a:r>
            <a:endParaRPr lang="en-US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909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rgbClr val="FF000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6237FDE-E599-48AF-B642-1C36A3614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400" dirty="0">
                <a:latin typeface="Arial Narrow" panose="020B0606020202030204" pitchFamily="34" charset="0"/>
              </a:rPr>
              <a:t>https://www.efsyn.gr/epistimi/mihanes-toy-noy/166231_oytopies-kai-dystopies-tis-anthropokainoy-epohis</a:t>
            </a:r>
            <a:endParaRPr lang="el-GR" sz="1400" dirty="0">
              <a:latin typeface="Arial Narrow" panose="020B0606020202030204" pitchFamily="34" charset="0"/>
            </a:endParaRP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005697F8-F080-443E-AE8E-4E265E73DE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1417638"/>
            <a:ext cx="7272807" cy="510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132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2000">
              <a:srgbClr val="FFFF0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3816423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l-GR" sz="4900" b="1" dirty="0">
                <a:solidFill>
                  <a:srgbClr val="FF0000"/>
                </a:solidFill>
              </a:rPr>
              <a:t>Κοινωνιολογία του Αθλητισμού</a:t>
            </a:r>
            <a:br>
              <a:rPr lang="el-GR" b="1" dirty="0"/>
            </a:br>
            <a:br>
              <a:rPr lang="el-GR" b="1" dirty="0"/>
            </a:br>
            <a:r>
              <a:rPr lang="el-GR" b="1" dirty="0"/>
              <a:t>ή </a:t>
            </a:r>
            <a:br>
              <a:rPr lang="el-GR" b="1" dirty="0"/>
            </a:br>
            <a:r>
              <a:rPr lang="el-GR" b="1" dirty="0">
                <a:solidFill>
                  <a:schemeClr val="accent5">
                    <a:lumMod val="75000"/>
                  </a:schemeClr>
                </a:solidFill>
              </a:rPr>
              <a:t>Αθλητική Κοινωνιολογία</a:t>
            </a:r>
            <a:br>
              <a:rPr lang="el-GR" b="1" dirty="0"/>
            </a:br>
            <a:r>
              <a:rPr lang="el-GR" b="1" dirty="0">
                <a:solidFill>
                  <a:srgbClr val="0070C0"/>
                </a:solidFill>
              </a:rPr>
              <a:t> 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444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rgbClr val="00206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1"/>
            <a:ext cx="8229600" cy="576064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l-GR" sz="4400" b="1" dirty="0"/>
              <a:t>Κοινωνία</a:t>
            </a:r>
          </a:p>
          <a:p>
            <a:pPr algn="ctr"/>
            <a:endParaRPr lang="el-GR" sz="3600" b="1" dirty="0"/>
          </a:p>
          <a:p>
            <a:pPr algn="ctr"/>
            <a:r>
              <a:rPr lang="el-GR" sz="4000" b="1" dirty="0"/>
              <a:t>Κουλτούρα-Πολιτισμός</a:t>
            </a:r>
          </a:p>
          <a:p>
            <a:pPr algn="ctr"/>
            <a:endParaRPr lang="el-GR" sz="3600" b="1" dirty="0"/>
          </a:p>
          <a:p>
            <a:pPr algn="ctr"/>
            <a:r>
              <a:rPr lang="el-GR" sz="4000" b="1" dirty="0">
                <a:solidFill>
                  <a:srgbClr val="FF0000"/>
                </a:solidFill>
              </a:rPr>
              <a:t>Αθλητικός Κόσμος</a:t>
            </a:r>
          </a:p>
          <a:p>
            <a:pPr algn="ctr"/>
            <a:endParaRPr lang="el-GR" sz="3600" b="1" dirty="0">
              <a:solidFill>
                <a:srgbClr val="FF0000"/>
              </a:solidFill>
            </a:endParaRPr>
          </a:p>
          <a:p>
            <a:pPr algn="ctr"/>
            <a:r>
              <a:rPr lang="el-GR" sz="4000" b="1" dirty="0">
                <a:solidFill>
                  <a:srgbClr val="FF0000"/>
                </a:solidFill>
              </a:rPr>
              <a:t>Αθλητικός Πολιτισμός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636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9000">
              <a:srgbClr val="FF000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l-GR" sz="4400" b="1" dirty="0">
                <a:solidFill>
                  <a:schemeClr val="bg1"/>
                </a:solidFill>
              </a:rPr>
              <a:t>Τι εννοούμε όταν λέμε </a:t>
            </a:r>
          </a:p>
          <a:p>
            <a:pPr algn="ctr"/>
            <a:endParaRPr lang="el-GR" sz="4400" b="1" dirty="0"/>
          </a:p>
          <a:p>
            <a:pPr algn="ctr"/>
            <a:r>
              <a:rPr lang="el-GR" sz="4400" b="1" dirty="0">
                <a:solidFill>
                  <a:srgbClr val="FFFF00"/>
                </a:solidFill>
              </a:rPr>
              <a:t>Αθλητισμός</a:t>
            </a:r>
          </a:p>
          <a:p>
            <a:pPr algn="ctr"/>
            <a:endParaRPr lang="el-GR" sz="4400" b="1" dirty="0"/>
          </a:p>
          <a:p>
            <a:pPr algn="ctr"/>
            <a:r>
              <a:rPr lang="el-GR" sz="4400" b="1" dirty="0">
                <a:solidFill>
                  <a:srgbClr val="00B0F0"/>
                </a:solidFill>
              </a:rPr>
              <a:t>Φυσική Αγωγή</a:t>
            </a:r>
            <a:endParaRPr lang="en-US" sz="4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426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  <a:noFill/>
        </p:spPr>
        <p:txBody>
          <a:bodyPr>
            <a:normAutofit fontScale="85000" lnSpcReduction="10000"/>
          </a:bodyPr>
          <a:lstStyle/>
          <a:p>
            <a:pPr algn="ctr"/>
            <a:r>
              <a:rPr lang="el-GR" sz="4800" b="1" dirty="0">
                <a:solidFill>
                  <a:srgbClr val="FFFF00"/>
                </a:solidFill>
              </a:rPr>
              <a:t>ΠΕΡΙΟΔΟΙ ΠΟΥ ΕΠΙΚΕΝΤΡΩΝΟΥΜΕ ΤΟ ΕΝΔΙΑΦΕΡΟΝ ΜΑΣ</a:t>
            </a:r>
          </a:p>
          <a:p>
            <a:pPr algn="ctr"/>
            <a:endParaRPr lang="el-GR" sz="4800" b="1" dirty="0"/>
          </a:p>
          <a:p>
            <a:pPr algn="ctr"/>
            <a:r>
              <a:rPr lang="el-GR" sz="4800" b="1" dirty="0" err="1">
                <a:solidFill>
                  <a:srgbClr val="FF0000"/>
                </a:solidFill>
              </a:rPr>
              <a:t>Νεωτερικότητα</a:t>
            </a:r>
            <a:endParaRPr lang="el-GR" sz="4800" b="1" dirty="0">
              <a:solidFill>
                <a:srgbClr val="FF0000"/>
              </a:solidFill>
            </a:endParaRPr>
          </a:p>
          <a:p>
            <a:pPr algn="ctr"/>
            <a:r>
              <a:rPr lang="el-GR" sz="4800" b="1" dirty="0">
                <a:solidFill>
                  <a:schemeClr val="bg1">
                    <a:lumMod val="95000"/>
                  </a:schemeClr>
                </a:solidFill>
              </a:rPr>
              <a:t>Μετα-νεωτερικότητα</a:t>
            </a:r>
          </a:p>
          <a:p>
            <a:pPr algn="ctr"/>
            <a:endParaRPr lang="el-GR" sz="4800" b="1" dirty="0"/>
          </a:p>
          <a:p>
            <a:pPr algn="ctr"/>
            <a:r>
              <a:rPr lang="el-GR" sz="4800" b="1" dirty="0">
                <a:solidFill>
                  <a:srgbClr val="00B050"/>
                </a:solidFill>
              </a:rPr>
              <a:t>Νεωτερικός </a:t>
            </a:r>
            <a:r>
              <a:rPr lang="el-GR" sz="4800" b="1" dirty="0">
                <a:solidFill>
                  <a:schemeClr val="bg1">
                    <a:lumMod val="95000"/>
                  </a:schemeClr>
                </a:solidFill>
              </a:rPr>
              <a:t>και </a:t>
            </a:r>
          </a:p>
          <a:p>
            <a:pPr algn="ctr"/>
            <a:r>
              <a:rPr lang="el-GR" sz="4800" b="1" dirty="0">
                <a:solidFill>
                  <a:schemeClr val="bg1">
                    <a:lumMod val="95000"/>
                  </a:schemeClr>
                </a:solidFill>
              </a:rPr>
              <a:t>Μετα-νεωτερικός Αθλητισμός</a:t>
            </a:r>
            <a:endParaRPr lang="en-US" sz="48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329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0000">
              <a:srgbClr val="00B05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/>
          <a:lstStyle/>
          <a:p>
            <a:pPr marL="0" indent="0" algn="ctr">
              <a:buNone/>
            </a:pPr>
            <a:r>
              <a:rPr lang="el-GR" sz="5400" b="1" dirty="0">
                <a:solidFill>
                  <a:srgbClr val="FF0000"/>
                </a:solidFill>
              </a:rPr>
              <a:t>Κοινωνιολογικές Θεωρίες    και </a:t>
            </a:r>
            <a:endParaRPr lang="en-US" sz="5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l-GR" sz="5400" b="1" dirty="0">
                <a:solidFill>
                  <a:srgbClr val="FF0000"/>
                </a:solidFill>
              </a:rPr>
              <a:t>Αθλητισμός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10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</TotalTime>
  <Words>726</Words>
  <Application>Microsoft Office PowerPoint</Application>
  <PresentationFormat>Προβολή στην οθόνη (4:3)</PresentationFormat>
  <Paragraphs>161</Paragraphs>
  <Slides>34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34</vt:i4>
      </vt:variant>
    </vt:vector>
  </HeadingPairs>
  <TitlesOfParts>
    <vt:vector size="40" baseType="lpstr">
      <vt:lpstr>Arial</vt:lpstr>
      <vt:lpstr>Arial Narrow</vt:lpstr>
      <vt:lpstr>Calibri</vt:lpstr>
      <vt:lpstr>Times New Roman</vt:lpstr>
      <vt:lpstr>Office Theme</vt:lpstr>
      <vt:lpstr>PDF</vt:lpstr>
      <vt:lpstr>Νικόλαος Πατσαντάρας  Καθηγητής  Αθλητικής Κοινωνιολογίας Τηλ. 210-7276174 Email: npatsant@phed.uoa.gr </vt:lpstr>
      <vt:lpstr>Παρουσίαση του PowerPoint</vt:lpstr>
      <vt:lpstr>Παρουσίαση του PowerPoint</vt:lpstr>
      <vt:lpstr>https://www.efsyn.gr/epistimi/mihanes-toy-noy/166231_oytopies-kai-dystopies-tis-anthropokainoy-epohis</vt:lpstr>
      <vt:lpstr>Κοινωνιολογία του Αθλητισμού  ή  Αθλητική Κοινωνιολογία 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Πως συγκροτείται η Αθλητική Κοινωνική Πραγματικότητα?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Homo Algorithmus </vt:lpstr>
      <vt:lpstr>Παρουσίαση του PowerPoint</vt:lpstr>
      <vt:lpstr>Παρουσίαση του PowerPoint</vt:lpstr>
      <vt:lpstr>Η διαδικασία της Σωματοποίησης </vt:lpstr>
      <vt:lpstr>Παρουσίαση του PowerPoint</vt:lpstr>
      <vt:lpstr>Πως κατανοείται η Υγεία στην Αθλητική Κοινωνιολογική Σκέψη;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Κοινωνιολογία του Αθλητισμού Αθλητική Κοινωνιολογία </dc:title>
  <dc:creator>N</dc:creator>
  <cp:lastModifiedBy>User</cp:lastModifiedBy>
  <cp:revision>66</cp:revision>
  <dcterms:created xsi:type="dcterms:W3CDTF">2014-04-01T08:17:00Z</dcterms:created>
  <dcterms:modified xsi:type="dcterms:W3CDTF">2026-03-23T11:18:02Z</dcterms:modified>
</cp:coreProperties>
</file>