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58" r:id="rId3"/>
    <p:sldId id="260" r:id="rId4"/>
    <p:sldId id="263" r:id="rId5"/>
    <p:sldId id="261" r:id="rId6"/>
    <p:sldId id="264" r:id="rId7"/>
    <p:sldId id="262" r:id="rId8"/>
    <p:sldId id="348" r:id="rId9"/>
    <p:sldId id="333" r:id="rId10"/>
    <p:sldId id="347" r:id="rId11"/>
    <p:sldId id="265" r:id="rId12"/>
    <p:sldId id="307" r:id="rId13"/>
    <p:sldId id="351" r:id="rId14"/>
    <p:sldId id="291" r:id="rId15"/>
    <p:sldId id="275" r:id="rId16"/>
    <p:sldId id="276" r:id="rId17"/>
    <p:sldId id="268" r:id="rId18"/>
    <p:sldId id="353" r:id="rId19"/>
    <p:sldId id="305" r:id="rId20"/>
    <p:sldId id="282" r:id="rId21"/>
    <p:sldId id="279" r:id="rId22"/>
    <p:sldId id="283" r:id="rId23"/>
    <p:sldId id="270" r:id="rId24"/>
    <p:sldId id="287" r:id="rId25"/>
    <p:sldId id="288" r:id="rId26"/>
    <p:sldId id="336" r:id="rId27"/>
    <p:sldId id="337" r:id="rId28"/>
    <p:sldId id="335" r:id="rId29"/>
    <p:sldId id="345" r:id="rId30"/>
    <p:sldId id="354" r:id="rId31"/>
    <p:sldId id="355" r:id="rId32"/>
    <p:sldId id="356" r:id="rId33"/>
    <p:sldId id="340" r:id="rId34"/>
    <p:sldId id="344" r:id="rId35"/>
    <p:sldId id="294" r:id="rId36"/>
    <p:sldId id="342" r:id="rId37"/>
    <p:sldId id="350" r:id="rId38"/>
    <p:sldId id="349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5CE32-7A27-4EEF-B2A1-3C994F7E51A8}" v="4" dt="2023-12-06T14:02:01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585" autoAdjust="0"/>
  </p:normalViewPr>
  <p:slideViewPr>
    <p:cSldViewPr>
      <p:cViewPr varScale="1">
        <p:scale>
          <a:sx n="91" d="100"/>
          <a:sy n="91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Kamberidou" userId="36580b0fe015daf9" providerId="LiveId" clId="{68A5CE32-7A27-4EEF-B2A1-3C994F7E51A8}"/>
    <pc:docChg chg="custSel addSld delSld modSld sldOrd">
      <pc:chgData name="Irene Kamberidou" userId="36580b0fe015daf9" providerId="LiveId" clId="{68A5CE32-7A27-4EEF-B2A1-3C994F7E51A8}" dt="2023-12-06T14:02:01.447" v="250"/>
      <pc:docMkLst>
        <pc:docMk/>
      </pc:docMkLst>
      <pc:sldChg chg="modSp mod">
        <pc:chgData name="Irene Kamberidou" userId="36580b0fe015daf9" providerId="LiveId" clId="{68A5CE32-7A27-4EEF-B2A1-3C994F7E51A8}" dt="2023-12-03T11:59:15.789" v="19" actId="20577"/>
        <pc:sldMkLst>
          <pc:docMk/>
          <pc:sldMk cId="0" sldId="256"/>
        </pc:sldMkLst>
        <pc:spChg chg="mod">
          <ac:chgData name="Irene Kamberidou" userId="36580b0fe015daf9" providerId="LiveId" clId="{68A5CE32-7A27-4EEF-B2A1-3C994F7E51A8}" dt="2023-12-03T11:59:15.789" v="19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Irene Kamberidou" userId="36580b0fe015daf9" providerId="LiveId" clId="{68A5CE32-7A27-4EEF-B2A1-3C994F7E51A8}" dt="2023-12-05T08:19:57.694" v="54" actId="255"/>
        <pc:sldMkLst>
          <pc:docMk/>
          <pc:sldMk cId="0" sldId="282"/>
        </pc:sldMkLst>
        <pc:spChg chg="mod">
          <ac:chgData name="Irene Kamberidou" userId="36580b0fe015daf9" providerId="LiveId" clId="{68A5CE32-7A27-4EEF-B2A1-3C994F7E51A8}" dt="2023-12-05T08:19:57.694" v="54" actId="255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Irene Kamberidou" userId="36580b0fe015daf9" providerId="LiveId" clId="{68A5CE32-7A27-4EEF-B2A1-3C994F7E51A8}" dt="2023-12-05T08:18:03.670" v="49" actId="20577"/>
        <pc:sldMkLst>
          <pc:docMk/>
          <pc:sldMk cId="0" sldId="305"/>
        </pc:sldMkLst>
        <pc:spChg chg="mod">
          <ac:chgData name="Irene Kamberidou" userId="36580b0fe015daf9" providerId="LiveId" clId="{68A5CE32-7A27-4EEF-B2A1-3C994F7E51A8}" dt="2023-12-05T08:18:03.670" v="49" actId="20577"/>
          <ac:spMkLst>
            <pc:docMk/>
            <pc:sldMk cId="0" sldId="305"/>
            <ac:spMk id="3" creationId="{00000000-0000-0000-0000-000000000000}"/>
          </ac:spMkLst>
        </pc:spChg>
      </pc:sldChg>
      <pc:sldChg chg="modSp mod">
        <pc:chgData name="Irene Kamberidou" userId="36580b0fe015daf9" providerId="LiveId" clId="{68A5CE32-7A27-4EEF-B2A1-3C994F7E51A8}" dt="2023-12-05T08:30:48.758" v="97" actId="122"/>
        <pc:sldMkLst>
          <pc:docMk/>
          <pc:sldMk cId="678120148" sldId="335"/>
        </pc:sldMkLst>
        <pc:spChg chg="mod">
          <ac:chgData name="Irene Kamberidou" userId="36580b0fe015daf9" providerId="LiveId" clId="{68A5CE32-7A27-4EEF-B2A1-3C994F7E51A8}" dt="2023-12-05T08:30:48.758" v="97" actId="122"/>
          <ac:spMkLst>
            <pc:docMk/>
            <pc:sldMk cId="678120148" sldId="335"/>
            <ac:spMk id="3" creationId="{00000000-0000-0000-0000-000000000000}"/>
          </ac:spMkLst>
        </pc:spChg>
      </pc:sldChg>
      <pc:sldChg chg="modSp mod">
        <pc:chgData name="Irene Kamberidou" userId="36580b0fe015daf9" providerId="LiveId" clId="{68A5CE32-7A27-4EEF-B2A1-3C994F7E51A8}" dt="2023-12-05T08:26:07.354" v="90" actId="20577"/>
        <pc:sldMkLst>
          <pc:docMk/>
          <pc:sldMk cId="3875992574" sldId="336"/>
        </pc:sldMkLst>
        <pc:spChg chg="mod">
          <ac:chgData name="Irene Kamberidou" userId="36580b0fe015daf9" providerId="LiveId" clId="{68A5CE32-7A27-4EEF-B2A1-3C994F7E51A8}" dt="2023-12-05T08:26:07.354" v="90" actId="20577"/>
          <ac:spMkLst>
            <pc:docMk/>
            <pc:sldMk cId="3875992574" sldId="336"/>
            <ac:spMk id="3" creationId="{00000000-0000-0000-0000-000000000000}"/>
          </ac:spMkLst>
        </pc:spChg>
      </pc:sldChg>
      <pc:sldChg chg="modSp del mod">
        <pc:chgData name="Irene Kamberidou" userId="36580b0fe015daf9" providerId="LiveId" clId="{68A5CE32-7A27-4EEF-B2A1-3C994F7E51A8}" dt="2023-12-06T14:01:36.440" v="249" actId="2696"/>
        <pc:sldMkLst>
          <pc:docMk/>
          <pc:sldMk cId="3222607405" sldId="349"/>
        </pc:sldMkLst>
        <pc:spChg chg="mod">
          <ac:chgData name="Irene Kamberidou" userId="36580b0fe015daf9" providerId="LiveId" clId="{68A5CE32-7A27-4EEF-B2A1-3C994F7E51A8}" dt="2023-12-06T14:01:24.559" v="248" actId="20577"/>
          <ac:spMkLst>
            <pc:docMk/>
            <pc:sldMk cId="3222607405" sldId="349"/>
            <ac:spMk id="3" creationId="{13B4E0E5-D909-4120-8204-5FDBF4D0A88E}"/>
          </ac:spMkLst>
        </pc:spChg>
      </pc:sldChg>
      <pc:sldChg chg="add">
        <pc:chgData name="Irene Kamberidou" userId="36580b0fe015daf9" providerId="LiveId" clId="{68A5CE32-7A27-4EEF-B2A1-3C994F7E51A8}" dt="2023-12-06T14:02:01.447" v="250"/>
        <pc:sldMkLst>
          <pc:docMk/>
          <pc:sldMk cId="3633510401" sldId="349"/>
        </pc:sldMkLst>
      </pc:sldChg>
      <pc:sldChg chg="ord">
        <pc:chgData name="Irene Kamberidou" userId="36580b0fe015daf9" providerId="LiveId" clId="{68A5CE32-7A27-4EEF-B2A1-3C994F7E51A8}" dt="2023-12-05T08:39:14.932" v="235"/>
        <pc:sldMkLst>
          <pc:docMk/>
          <pc:sldMk cId="2062697628" sldId="350"/>
        </pc:sldMkLst>
      </pc:sldChg>
      <pc:sldChg chg="modSp mod">
        <pc:chgData name="Irene Kamberidou" userId="36580b0fe015daf9" providerId="LiveId" clId="{68A5CE32-7A27-4EEF-B2A1-3C994F7E51A8}" dt="2023-12-05T08:17:03.429" v="46" actId="27636"/>
        <pc:sldMkLst>
          <pc:docMk/>
          <pc:sldMk cId="750604704" sldId="353"/>
        </pc:sldMkLst>
        <pc:spChg chg="mod">
          <ac:chgData name="Irene Kamberidou" userId="36580b0fe015daf9" providerId="LiveId" clId="{68A5CE32-7A27-4EEF-B2A1-3C994F7E51A8}" dt="2023-12-05T08:17:03.429" v="46" actId="27636"/>
          <ac:spMkLst>
            <pc:docMk/>
            <pc:sldMk cId="750604704" sldId="353"/>
            <ac:spMk id="5" creationId="{72EFDB1D-8E21-42FD-8930-57C23AAA5962}"/>
          </ac:spMkLst>
        </pc:spChg>
      </pc:sldChg>
      <pc:sldChg chg="modSp mod">
        <pc:chgData name="Irene Kamberidou" userId="36580b0fe015daf9" providerId="LiveId" clId="{68A5CE32-7A27-4EEF-B2A1-3C994F7E51A8}" dt="2023-12-05T08:32:19.742" v="135" actId="20577"/>
        <pc:sldMkLst>
          <pc:docMk/>
          <pc:sldMk cId="434294456" sldId="354"/>
        </pc:sldMkLst>
        <pc:spChg chg="mod">
          <ac:chgData name="Irene Kamberidou" userId="36580b0fe015daf9" providerId="LiveId" clId="{68A5CE32-7A27-4EEF-B2A1-3C994F7E51A8}" dt="2023-12-05T08:32:19.742" v="135" actId="20577"/>
          <ac:spMkLst>
            <pc:docMk/>
            <pc:sldMk cId="434294456" sldId="354"/>
            <ac:spMk id="3" creationId="{00449ECD-F8CB-4A82-81B7-903853AE23C2}"/>
          </ac:spMkLst>
        </pc:spChg>
      </pc:sldChg>
      <pc:sldChg chg="modSp mod">
        <pc:chgData name="Irene Kamberidou" userId="36580b0fe015daf9" providerId="LiveId" clId="{68A5CE32-7A27-4EEF-B2A1-3C994F7E51A8}" dt="2023-12-05T08:34:15.575" v="214" actId="20577"/>
        <pc:sldMkLst>
          <pc:docMk/>
          <pc:sldMk cId="827624278" sldId="355"/>
        </pc:sldMkLst>
        <pc:spChg chg="mod">
          <ac:chgData name="Irene Kamberidou" userId="36580b0fe015daf9" providerId="LiveId" clId="{68A5CE32-7A27-4EEF-B2A1-3C994F7E51A8}" dt="2023-12-05T08:34:15.575" v="214" actId="20577"/>
          <ac:spMkLst>
            <pc:docMk/>
            <pc:sldMk cId="827624278" sldId="355"/>
            <ac:spMk id="2" creationId="{9F4F780E-7380-45E7-AA1A-D1D627E0FFB9}"/>
          </ac:spMkLst>
        </pc:spChg>
      </pc:sldChg>
      <pc:sldChg chg="addSp mod">
        <pc:chgData name="Irene Kamberidou" userId="36580b0fe015daf9" providerId="LiveId" clId="{68A5CE32-7A27-4EEF-B2A1-3C994F7E51A8}" dt="2023-12-06T14:00:41.831" v="236" actId="22"/>
        <pc:sldMkLst>
          <pc:docMk/>
          <pc:sldMk cId="1469081306" sldId="356"/>
        </pc:sldMkLst>
        <pc:picChg chg="add">
          <ac:chgData name="Irene Kamberidou" userId="36580b0fe015daf9" providerId="LiveId" clId="{68A5CE32-7A27-4EEF-B2A1-3C994F7E51A8}" dt="2023-12-06T14:00:41.831" v="236" actId="22"/>
          <ac:picMkLst>
            <pc:docMk/>
            <pc:sldMk cId="1469081306" sldId="356"/>
            <ac:picMk id="4" creationId="{DBFFBA8D-2025-6F7C-ED23-F5BD964FEF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F1C0E-C87C-4AB9-ABF5-04ED709C4B31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23DD3-3A8E-4B67-8B1B-16190443A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udent_transpor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Ερώτηση:</a:t>
            </a:r>
            <a:r>
              <a:rPr lang="el-GR" b="1" baseline="0" dirty="0"/>
              <a:t> </a:t>
            </a:r>
            <a:r>
              <a:rPr lang="el-GR" b="1" dirty="0"/>
              <a:t>Κοινωνία</a:t>
            </a:r>
            <a:r>
              <a:rPr lang="el-GR" b="1" baseline="0" dirty="0"/>
              <a:t> και Εκπαίδευση. Αναπτύξετε το θέμα. Βλ. επίσης σελίδες 93-100 του βιβλίου σας.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3DD3-3A8E-4B67-8B1B-16190443A8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3DD3-3A8E-4B67-8B1B-16190443A8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3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Desegregation busing</a:t>
            </a:r>
            <a:r>
              <a:rPr lang="en-US" dirty="0"/>
              <a:t> in the United States (also known as </a:t>
            </a:r>
            <a:r>
              <a:rPr lang="en-US" b="1" dirty="0"/>
              <a:t>forced busing</a:t>
            </a:r>
            <a:r>
              <a:rPr lang="en-US" dirty="0"/>
              <a:t> or simply </a:t>
            </a:r>
            <a:r>
              <a:rPr lang="en-US" b="1" dirty="0"/>
              <a:t>busing</a:t>
            </a:r>
            <a:r>
              <a:rPr lang="en-US" dirty="0"/>
              <a:t>) is the practice of assigning and </a:t>
            </a:r>
            <a:r>
              <a:rPr lang="en-US" dirty="0">
                <a:hlinkClick r:id="rId3" tooltip="Student transport"/>
              </a:rPr>
              <a:t>transporting students to schools</a:t>
            </a:r>
            <a:r>
              <a:rPr lang="en-US" dirty="0"/>
              <a:t> in such a manner as to redress prior racial segregation of schools, or to overcome the effects of residential segregation on local school demographics</a:t>
            </a:r>
            <a:r>
              <a:rPr lang="el-GR" dirty="0"/>
              <a:t> (</a:t>
            </a:r>
            <a:r>
              <a:rPr lang="en-GB" dirty="0"/>
              <a:t>http://en.wikipedia.org/wiki/Desegregation_busing</a:t>
            </a:r>
            <a:r>
              <a:rPr lang="el-GR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3DD3-3A8E-4B67-8B1B-16190443A8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3DD3-3A8E-4B67-8B1B-16190443A8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/>
              <a:t>Εμείς αλλάζουμε δομές/θεσμούς της κοινωνίας καθώς και την καθημερινή ζωή μας…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F9682-0C9E-4BE8-AC62-2E407F5B2701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συμπερίληψη </a:t>
            </a:r>
            <a:r>
              <a:rPr lang="en-US" dirty="0"/>
              <a:t>(inclusivity, inclusive education), peace education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23DD3-3A8E-4B67-8B1B-16190443A84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Διαχείριση</a:t>
            </a:r>
            <a:r>
              <a:rPr lang="el-GR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3DD3-3A8E-4B67-8B1B-16190443A84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7</a:t>
            </a:r>
            <a:r>
              <a:rPr lang="el-GR" baseline="30000" dirty="0"/>
              <a:t>η</a:t>
            </a:r>
            <a:r>
              <a:rPr lang="el-GR" baseline="0" dirty="0"/>
              <a:t> διάλεξη 1/12/2016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F9682-0C9E-4BE8-AC62-2E407F5B2701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42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F9682-0C9E-4BE8-AC62-2E407F5B2701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5FD2-9FC1-4705-BCF3-9D213F3F77A9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B10A-B6BA-4101-A898-77D098B6A02F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2C20-B499-47CB-943B-7B547376D14F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5C3C-58B9-4B18-8857-EA11FCB3463A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E5F9-1031-42FF-87CB-C9CF5D78E1EC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CF15-E131-402B-BBDF-974379A69EAB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5D7-3316-4991-9840-700A0DD054D0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0305-580B-4053-BE13-D8A6A232C2FE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9107-CF60-4B3E-B0C4-DABB1B5CBE67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BF0D-290A-4B2B-9E5E-A7F38D6CF634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44A0-C4CB-4409-945A-D9B808E5D961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302E84-386A-4160-AB14-EFE31953EE0A}" type="datetime1">
              <a:rPr lang="el-GR" smtClean="0"/>
              <a:pPr/>
              <a:t>6/12/2023</a:t>
            </a:fld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CFC8A7-7726-4485-849C-A99E41576A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g"/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gif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8.png"/><Relationship Id="rId7" Type="http://schemas.openxmlformats.org/officeDocument/2006/relationships/image" Target="../media/image66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11" Type="http://schemas.openxmlformats.org/officeDocument/2006/relationships/image" Target="../media/image69.jpeg"/><Relationship Id="rId5" Type="http://schemas.openxmlformats.org/officeDocument/2006/relationships/image" Target="../media/image64.jpeg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18.jpeg"/><Relationship Id="rId4" Type="http://schemas.openxmlformats.org/officeDocument/2006/relationships/image" Target="../media/image43.jpeg"/><Relationship Id="rId9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oM-Fst2fA&amp;ab_channel=GROWLearning" TargetMode="External"/><Relationship Id="rId2" Type="http://schemas.openxmlformats.org/officeDocument/2006/relationships/hyperlink" Target="https://www.youtube.com/watch?v=_TbvuqRMUO4&amp;ab_channel=SkillBoos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lM1c1s_3Qw&amp;ab_channel=LegalYou" TargetMode="External"/><Relationship Id="rId5" Type="http://schemas.openxmlformats.org/officeDocument/2006/relationships/hyperlink" Target="https://www.youtube.com/watch?v=da6UCBskqNk&amp;ab_channel=CastanCentre" TargetMode="External"/><Relationship Id="rId4" Type="http://schemas.openxmlformats.org/officeDocument/2006/relationships/hyperlink" Target="https://www.youtube.com/watch?v=ZV4gkk6wkO0&amp;ab_channel=ReachOut.comAustrali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hyperlink" Target="https://peacefirst.org/what-we-d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hyperlink" Target="https://peacefirst.org/ambassadors-progra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insociet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hyperlink" Target="https://www.northeastern.edu/sportinsociety/programs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hyperlink" Target="http://www.peacefirst.org/sit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gr/url?sa=i&amp;rct=j&amp;q=&amp;esrc=s&amp;source=images&amp;cd=&amp;cad=rja&amp;uact=8&amp;ved=0ahUKEwjNxunbu6vJAhXHXBQKHR_UBm0QjRwIBw&amp;url=http://www.fotosearch.com/illustration/exclusion.html&amp;psig=AFQjCNHhp7u2lqOx0wrjOgr0UgHclMNVqw&amp;ust=1448537199603019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/>
                </a:solidFill>
              </a:rPr>
              <a:t>I. </a:t>
            </a:r>
            <a:r>
              <a:rPr lang="el-GR" dirty="0">
                <a:solidFill>
                  <a:srgbClr val="0070C0"/>
                </a:solidFill>
              </a:rPr>
              <a:t>ΚΟΙΝΩΝΙΑ ΚΑΙ ΕΚΠΑΙΔΕΥΣΗ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5228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6"/>
                </a:solidFill>
              </a:rPr>
              <a:t>II.  </a:t>
            </a:r>
            <a:r>
              <a:rPr lang="el-GR" sz="2400" b="1" dirty="0">
                <a:solidFill>
                  <a:srgbClr val="0070C0"/>
                </a:solidFill>
              </a:rPr>
              <a:t>ΕΚΠΑΙΔΕΥΣΗ </a:t>
            </a:r>
          </a:p>
          <a:p>
            <a:r>
              <a:rPr lang="el-GR" sz="2400" b="1" dirty="0">
                <a:solidFill>
                  <a:srgbClr val="0070C0"/>
                </a:solidFill>
              </a:rPr>
              <a:t>ΚΑΙ ΚΟΙΝΩΝΙΚΗ ΣΤΡΩΜΑΤΩΣΗ</a:t>
            </a:r>
          </a:p>
          <a:p>
            <a:endParaRPr lang="el-GR" b="1" dirty="0">
              <a:solidFill>
                <a:schemeClr val="accent1"/>
              </a:solidFill>
            </a:endParaRPr>
          </a:p>
          <a:p>
            <a:pPr marL="550926" indent="-514350"/>
            <a:r>
              <a:rPr lang="el-GR" sz="2400" b="1" dirty="0" err="1">
                <a:solidFill>
                  <a:schemeClr val="accent6"/>
                </a:solidFill>
              </a:rPr>
              <a:t>ΙΙΙ</a:t>
            </a:r>
            <a:r>
              <a:rPr lang="el-GR" sz="2400" b="1" dirty="0">
                <a:solidFill>
                  <a:schemeClr val="accent6"/>
                </a:solidFill>
              </a:rPr>
              <a:t>.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Παιδεία και Μειονότητες</a:t>
            </a:r>
          </a:p>
          <a:p>
            <a:pPr marL="550926" indent="-514350">
              <a:buAutoNum type="romanUcPeriod" startAt="3"/>
            </a:pPr>
            <a:endParaRPr lang="el-GR" sz="2400" b="1" dirty="0">
              <a:solidFill>
                <a:schemeClr val="accent1"/>
              </a:solidFill>
            </a:endParaRPr>
          </a:p>
          <a:p>
            <a:pPr marL="550926" indent="-514350"/>
            <a:r>
              <a:rPr lang="el-GR" sz="2400" b="1" dirty="0">
                <a:solidFill>
                  <a:schemeClr val="accent6"/>
                </a:solidFill>
              </a:rPr>
              <a:t>IV. </a:t>
            </a:r>
            <a:r>
              <a:rPr lang="el-GR" sz="2400" b="1" dirty="0">
                <a:solidFill>
                  <a:srgbClr val="0070C0"/>
                </a:solidFill>
              </a:rPr>
              <a:t>Προκατάληψη και Διάκριση</a:t>
            </a:r>
          </a:p>
          <a:p>
            <a:pPr marL="550926" indent="-514350"/>
            <a:r>
              <a:rPr lang="el-GR" sz="2400" b="1" dirty="0">
                <a:solidFill>
                  <a:schemeClr val="accent6"/>
                </a:solidFill>
              </a:rPr>
              <a:t>(</a:t>
            </a:r>
            <a:r>
              <a:rPr lang="el-GR" b="1" dirty="0">
                <a:solidFill>
                  <a:srgbClr val="0070C0"/>
                </a:solidFill>
              </a:rPr>
              <a:t>Prejudice and Discrimination</a:t>
            </a:r>
            <a:r>
              <a:rPr lang="el-GR" sz="2400" b="1" dirty="0">
                <a:solidFill>
                  <a:schemeClr val="accent1"/>
                </a:solidFill>
              </a:rPr>
              <a:t>) </a:t>
            </a:r>
          </a:p>
        </p:txBody>
      </p:sp>
      <p:pic>
        <p:nvPicPr>
          <p:cNvPr id="4099" name="Picture 3" descr="C:\Users\Irene Kamberidou\Pictures\educati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38" y="704478"/>
            <a:ext cx="2200275" cy="2076450"/>
          </a:xfrm>
          <a:prstGeom prst="rect">
            <a:avLst/>
          </a:prstGeom>
          <a:noFill/>
        </p:spPr>
      </p:pic>
      <p:pic>
        <p:nvPicPr>
          <p:cNvPr id="6" name="Picture 5" descr="C:\Users\Irene Kamberidou\Pictures\inequ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788" y="3649006"/>
            <a:ext cx="1944217" cy="22322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595127">
            <a:off x="3475648" y="604931"/>
            <a:ext cx="4183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pPr algn="ctr"/>
            <a:r>
              <a:rPr lang="el-GR" sz="1400" b="1" dirty="0"/>
              <a:t> </a:t>
            </a:r>
            <a:r>
              <a:rPr lang="en-US" sz="1400" b="1" dirty="0"/>
              <a:t>7</a:t>
            </a:r>
            <a:r>
              <a:rPr lang="el-GR" sz="1400" b="1" baseline="30000" dirty="0"/>
              <a:t>ο</a:t>
            </a:r>
            <a:r>
              <a:rPr lang="el-GR" sz="1400" b="1" dirty="0"/>
              <a:t> μάθημα της Ειρ. Καμπερίδου,</a:t>
            </a:r>
            <a:r>
              <a:rPr lang="en-US" sz="1400" b="1" dirty="0"/>
              <a:t> </a:t>
            </a:r>
            <a:r>
              <a:rPr lang="el-GR" sz="1400" b="1" dirty="0"/>
              <a:t>Τετάρτη  </a:t>
            </a:r>
            <a:r>
              <a:rPr lang="en-US" sz="1400" b="1" dirty="0"/>
              <a:t>6</a:t>
            </a:r>
            <a:r>
              <a:rPr lang="el-GR" sz="1400" b="1"/>
              <a:t>/12/20</a:t>
            </a:r>
            <a:r>
              <a:rPr lang="en-US" sz="1400" b="1" dirty="0"/>
              <a:t>23 (12.00</a:t>
            </a:r>
            <a:r>
              <a:rPr lang="el-GR" sz="1400" b="1" dirty="0"/>
              <a:t>-14.00</a:t>
            </a:r>
            <a:r>
              <a:rPr lang="en-US" sz="1400" b="1" dirty="0"/>
              <a:t>)</a:t>
            </a:r>
            <a:endParaRPr lang="el-GR" sz="1400" dirty="0"/>
          </a:p>
          <a:p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4718304"/>
            <a:ext cx="8183880" cy="1316736"/>
          </a:xfrm>
        </p:spPr>
        <p:txBody>
          <a:bodyPr>
            <a:normAutofit/>
          </a:bodyPr>
          <a:lstStyle/>
          <a:p>
            <a:r>
              <a:rPr lang="el-GR" sz="2000" dirty="0"/>
              <a:t>10.   </a:t>
            </a:r>
            <a:r>
              <a:rPr lang="el-GR" b="1" dirty="0"/>
              <a:t> ΚΟΙΝΩΝΙΚΗ ΣΤΡΩΜΑΤΩΣΗ (</a:t>
            </a:r>
            <a:r>
              <a:rPr lang="en-US" dirty="0"/>
              <a:t>STRATIFICATION</a:t>
            </a:r>
            <a:r>
              <a:rPr lang="el-GR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l-GR" dirty="0"/>
          </a:p>
          <a:p>
            <a:pPr>
              <a:buNone/>
            </a:pPr>
            <a:r>
              <a:rPr lang="el-GR" b="1" dirty="0">
                <a:solidFill>
                  <a:srgbClr val="C00000"/>
                </a:solidFill>
              </a:rPr>
              <a:t>              </a:t>
            </a:r>
            <a:endParaRPr lang="el-GR" dirty="0"/>
          </a:p>
          <a:p>
            <a:r>
              <a:rPr lang="el-GR" sz="4300" b="1" dirty="0"/>
              <a:t>Ειδικότερος όρος</a:t>
            </a:r>
            <a:r>
              <a:rPr lang="el-GR" sz="4300" dirty="0"/>
              <a:t> που χρησιμοποιούν  οι</a:t>
            </a:r>
            <a:r>
              <a:rPr lang="en-US" sz="4300" dirty="0"/>
              <a:t> </a:t>
            </a:r>
            <a:r>
              <a:rPr lang="el-GR" sz="4300" dirty="0"/>
              <a:t> κοινωνιολόγοι για να περιγράψουν </a:t>
            </a:r>
            <a:r>
              <a:rPr lang="el-GR" sz="4300" b="1" dirty="0"/>
              <a:t>όλα τα φαινόμενα </a:t>
            </a:r>
            <a:r>
              <a:rPr lang="el-GR" sz="4300" dirty="0"/>
              <a:t>“</a:t>
            </a:r>
            <a:r>
              <a:rPr lang="el-GR" sz="4300" b="1" i="1" dirty="0"/>
              <a:t>κοινωνικής ανισότητας”</a:t>
            </a:r>
            <a:endParaRPr lang="el-GR" sz="4300" dirty="0"/>
          </a:p>
          <a:p>
            <a:endParaRPr lang="el-GR" sz="4300" b="1" dirty="0"/>
          </a:p>
          <a:p>
            <a:r>
              <a:rPr lang="el-GR" sz="4300" b="1" dirty="0"/>
              <a:t>Με τον όρο κοινωνική στρωμάτωση εννοούμε την </a:t>
            </a:r>
            <a:r>
              <a:rPr lang="el-GR" sz="4300" b="1" dirty="0">
                <a:solidFill>
                  <a:srgbClr val="C00000"/>
                </a:solidFill>
              </a:rPr>
              <a:t>κοινωνική ανισότητα </a:t>
            </a:r>
            <a:r>
              <a:rPr lang="el-GR" sz="4300" b="1" dirty="0"/>
              <a:t>μεταξύ των διαφόρων κοινωνικών ομάδων από την άποψη υλικών και άλλων  κοινωνικών προνομίων…</a:t>
            </a:r>
          </a:p>
          <a:p>
            <a:pPr>
              <a:buNone/>
            </a:pPr>
            <a:endParaRPr lang="el-GR" sz="4300" b="1" dirty="0"/>
          </a:p>
          <a:p>
            <a:r>
              <a:rPr lang="el-GR" sz="4300" b="1" dirty="0">
                <a:solidFill>
                  <a:srgbClr val="C00000"/>
                </a:solidFill>
              </a:rPr>
              <a:t>Οι τρεις διαστάσεις της κοινωνικής </a:t>
            </a:r>
            <a:r>
              <a:rPr lang="el-GR" sz="4300" b="1" dirty="0" err="1">
                <a:solidFill>
                  <a:srgbClr val="C00000"/>
                </a:solidFill>
              </a:rPr>
              <a:t>στρωμάτωσης</a:t>
            </a:r>
            <a:r>
              <a:rPr lang="el-GR" sz="4300" b="1" dirty="0">
                <a:solidFill>
                  <a:srgbClr val="C00000"/>
                </a:solidFill>
              </a:rPr>
              <a:t>:  </a:t>
            </a:r>
            <a:r>
              <a:rPr lang="el-GR" sz="4300" b="1" dirty="0"/>
              <a:t>η οικονομική,  το γόητρο (</a:t>
            </a:r>
            <a:r>
              <a:rPr lang="el-GR" sz="4300" b="1" dirty="0" err="1"/>
              <a:t>social</a:t>
            </a:r>
            <a:r>
              <a:rPr lang="el-GR" sz="4300" b="1" dirty="0"/>
              <a:t> </a:t>
            </a:r>
            <a:r>
              <a:rPr lang="el-GR" sz="4300" b="1" dirty="0" err="1"/>
              <a:t>status</a:t>
            </a:r>
            <a:r>
              <a:rPr lang="el-GR" sz="4300" b="1" dirty="0"/>
              <a:t>/κοινωνική θέση)  και η δύναμη </a:t>
            </a:r>
            <a:endParaRPr lang="el-GR" sz="4300" dirty="0"/>
          </a:p>
          <a:p>
            <a:pPr>
              <a:buNone/>
            </a:pPr>
            <a:endParaRPr lang="el-GR" sz="4300" b="1" dirty="0"/>
          </a:p>
          <a:p>
            <a:r>
              <a:rPr lang="el-GR" sz="4300" dirty="0"/>
              <a:t>Αναφέρεται στην </a:t>
            </a:r>
            <a:r>
              <a:rPr lang="el-GR" sz="4300" b="1" u="sng" dirty="0"/>
              <a:t>κατάταξη</a:t>
            </a:r>
            <a:r>
              <a:rPr lang="el-GR" sz="4300" dirty="0"/>
              <a:t> ατόμων και  κοινωνικών ομάδων σε </a:t>
            </a:r>
            <a:r>
              <a:rPr lang="el-GR" sz="4300" b="1" dirty="0"/>
              <a:t>ιεραρχικά στρώματα </a:t>
            </a:r>
            <a:r>
              <a:rPr lang="el-GR" sz="4300" dirty="0"/>
              <a:t>…</a:t>
            </a:r>
            <a:r>
              <a:rPr lang="en-US" sz="4300" dirty="0"/>
              <a:t>  </a:t>
            </a:r>
            <a:endParaRPr lang="el-GR" sz="4300" dirty="0"/>
          </a:p>
          <a:p>
            <a:endParaRPr lang="el-GR" sz="4300" dirty="0"/>
          </a:p>
          <a:p>
            <a:pPr>
              <a:buNone/>
            </a:pPr>
            <a:endParaRPr lang="el-GR" dirty="0"/>
          </a:p>
        </p:txBody>
      </p:sp>
      <p:pic>
        <p:nvPicPr>
          <p:cNvPr id="6" name="Picture 2" descr="C:\Users\Irene Kamberidou\Pictures\stratification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1266825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20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11..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l-GR" dirty="0"/>
          </a:p>
          <a:p>
            <a:r>
              <a:rPr lang="en-US" dirty="0"/>
              <a:t>… </a:t>
            </a:r>
            <a:r>
              <a:rPr lang="el-GR" dirty="0"/>
              <a:t>η επιρροή της Παιδείας [και της κοινωνικής </a:t>
            </a:r>
            <a:r>
              <a:rPr lang="el-GR" dirty="0" err="1"/>
              <a:t>στρωμάτωσης</a:t>
            </a:r>
            <a:r>
              <a:rPr lang="el-GR" dirty="0"/>
              <a:t>] στο </a:t>
            </a:r>
            <a:r>
              <a:rPr lang="el-GR" b="1" dirty="0">
                <a:solidFill>
                  <a:srgbClr val="0070C0"/>
                </a:solidFill>
              </a:rPr>
              <a:t>επάγγελμα</a:t>
            </a:r>
            <a:r>
              <a:rPr lang="el-GR" dirty="0"/>
              <a:t> και στο </a:t>
            </a:r>
            <a:r>
              <a:rPr lang="el-GR" b="1" dirty="0">
                <a:solidFill>
                  <a:srgbClr val="0070C0"/>
                </a:solidFill>
              </a:rPr>
              <a:t>εισόδημα</a:t>
            </a:r>
            <a:r>
              <a:rPr lang="el-GR" dirty="0"/>
              <a:t>… 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Irene Kamberidou\Pictures\social category 3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857250" cy="1368152"/>
          </a:xfrm>
          <a:prstGeom prst="rect">
            <a:avLst/>
          </a:prstGeom>
          <a:noFill/>
        </p:spPr>
      </p:pic>
      <p:pic>
        <p:nvPicPr>
          <p:cNvPr id="2051" name="Picture 3" descr="C:\Users\Irene Kamberidou\Pictures\social category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20888"/>
            <a:ext cx="1872208" cy="2520280"/>
          </a:xfrm>
          <a:prstGeom prst="rect">
            <a:avLst/>
          </a:prstGeom>
          <a:noFill/>
        </p:spPr>
      </p:pic>
      <p:pic>
        <p:nvPicPr>
          <p:cNvPr id="2052" name="Picture 4" descr="C:\Users\Irene Kamberidou\Pictures\social category2.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857250" cy="1440160"/>
          </a:xfrm>
          <a:prstGeom prst="rect">
            <a:avLst/>
          </a:prstGeom>
          <a:noFill/>
        </p:spPr>
      </p:pic>
      <p:pic>
        <p:nvPicPr>
          <p:cNvPr id="2053" name="Picture 5" descr="C:\Users\Irene Kamberidou\Pictures\social category 4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20688"/>
            <a:ext cx="1447800" cy="1524000"/>
          </a:xfrm>
          <a:prstGeom prst="rect">
            <a:avLst/>
          </a:prstGeom>
          <a:noFill/>
        </p:spPr>
      </p:pic>
      <p:pic>
        <p:nvPicPr>
          <p:cNvPr id="2054" name="Picture 6" descr="C:\Users\Irene Kamberidou\Pictures\doct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60848"/>
            <a:ext cx="2295525" cy="1990725"/>
          </a:xfrm>
          <a:prstGeom prst="rect">
            <a:avLst/>
          </a:prstGeom>
          <a:noFill/>
        </p:spPr>
      </p:pic>
      <p:pic>
        <p:nvPicPr>
          <p:cNvPr id="2055" name="Picture 7" descr="C:\Users\Irene Kamberidou\Pictures\docto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717032"/>
            <a:ext cx="1533525" cy="2286000"/>
          </a:xfrm>
          <a:prstGeom prst="rect">
            <a:avLst/>
          </a:prstGeom>
          <a:noFill/>
        </p:spPr>
      </p:pic>
      <p:pic>
        <p:nvPicPr>
          <p:cNvPr id="2056" name="Picture 8" descr="C:\Users\Irene Kamberidou\Pictures\society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9824" y="4797152"/>
            <a:ext cx="1584176" cy="1348928"/>
          </a:xfrm>
          <a:prstGeom prst="rect">
            <a:avLst/>
          </a:prstGeom>
          <a:noFill/>
        </p:spPr>
      </p:pic>
      <p:pic>
        <p:nvPicPr>
          <p:cNvPr id="2058" name="Picture 10" descr="C:\Users\Irene Kamberidou\Pictures\scale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293096"/>
            <a:ext cx="1651000" cy="2222500"/>
          </a:xfrm>
          <a:prstGeom prst="rect">
            <a:avLst/>
          </a:prstGeom>
          <a:noFill/>
        </p:spPr>
      </p:pic>
      <p:pic>
        <p:nvPicPr>
          <p:cNvPr id="2059" name="Picture 11" descr="C:\Users\Irene Kamberidou\Pictures\scal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48680"/>
            <a:ext cx="1512168" cy="1008112"/>
          </a:xfrm>
          <a:prstGeom prst="rect">
            <a:avLst/>
          </a:prstGeom>
          <a:noFill/>
        </p:spPr>
      </p:pic>
      <p:pic>
        <p:nvPicPr>
          <p:cNvPr id="2061" name="Picture 13" descr="C:\Users\Irene Kamberidou\Pictures\incom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012" y="4340820"/>
            <a:ext cx="2159000" cy="1968500"/>
          </a:xfrm>
          <a:prstGeom prst="rect">
            <a:avLst/>
          </a:prstGeom>
          <a:noFill/>
        </p:spPr>
      </p:pic>
      <p:pic>
        <p:nvPicPr>
          <p:cNvPr id="17" name="Picture 2" descr="C:\Users\User\Documents\Lions 2019\AL.jpg">
            <a:extLst>
              <a:ext uri="{FF2B5EF4-FFF2-40B4-BE49-F238E27FC236}">
                <a16:creationId xmlns:a16="http://schemas.microsoft.com/office/drawing/2014/main" id="{880C5D25-9332-4235-8361-5CA401AA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62" y="647084"/>
            <a:ext cx="1296144" cy="11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4BBBA118-4969-441D-AEE0-C8A94F8537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00" y="4145132"/>
            <a:ext cx="2136369" cy="18992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/>
              <a:t>12. </a:t>
            </a:r>
            <a:r>
              <a:rPr lang="el-GR" dirty="0"/>
              <a:t>Πως επηρεάζει η κοινωνική στρωμάτωση την Εκπαίδευσή (Παιδεία) μας …</a:t>
            </a:r>
          </a:p>
        </p:txBody>
      </p:sp>
      <p:pic>
        <p:nvPicPr>
          <p:cNvPr id="10" name="Content Placeholder 9" descr="middle class childr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3333750" cy="2333625"/>
          </a:xfrm>
        </p:spPr>
      </p:pic>
      <p:pic>
        <p:nvPicPr>
          <p:cNvPr id="11" name="Content Placeholder 10" descr="lower class chi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3930650" cy="2300195"/>
          </a:xfrm>
        </p:spPr>
      </p:pic>
      <p:pic>
        <p:nvPicPr>
          <p:cNvPr id="13" name="Content Placeholder 9" descr="family yo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846338"/>
            <a:ext cx="2159000" cy="1589534"/>
          </a:xfrm>
          <a:prstGeom prst="rect">
            <a:avLst/>
          </a:prstGeom>
        </p:spPr>
      </p:pic>
      <p:pic>
        <p:nvPicPr>
          <p:cNvPr id="14" name="Content Placeholder 11" descr="fami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76872"/>
            <a:ext cx="1435100" cy="2159000"/>
          </a:xfrm>
          <a:prstGeom prst="rect">
            <a:avLst/>
          </a:prstGeom>
        </p:spPr>
      </p:pic>
      <p:pic>
        <p:nvPicPr>
          <p:cNvPr id="15" name="Content Placeholder 13" descr="Sport men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764704"/>
            <a:ext cx="1500000" cy="1485000"/>
          </a:xfrm>
          <a:prstGeom prst="rect">
            <a:avLst/>
          </a:prstGeom>
        </p:spPr>
      </p:pic>
      <p:pic>
        <p:nvPicPr>
          <p:cNvPr id="16" name="Content Placeholder 4" descr="racism3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492896"/>
            <a:ext cx="1968500" cy="2016224"/>
          </a:xfrm>
          <a:prstGeom prst="rect">
            <a:avLst/>
          </a:prstGeom>
        </p:spPr>
      </p:pic>
      <p:pic>
        <p:nvPicPr>
          <p:cNvPr id="17" name="Content Placeholder 7" descr="family po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2420888"/>
            <a:ext cx="174307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9EDA-616E-47EF-8CC7-3399809A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13. </a:t>
            </a:r>
          </a:p>
        </p:txBody>
      </p:sp>
      <p:pic>
        <p:nvPicPr>
          <p:cNvPr id="2050" name="Picture 2" descr="Vector Illustration Of Children And Technology With Little Kids.. Royalty  Free Cliparts, Vectors, And Stock Illustration. Image 99596429.">
            <a:extLst>
              <a:ext uri="{FF2B5EF4-FFF2-40B4-BE49-F238E27FC236}">
                <a16:creationId xmlns:a16="http://schemas.microsoft.com/office/drawing/2014/main" id="{82069C9D-78C3-40A6-923C-CF18A73BA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79203"/>
            <a:ext cx="3314700" cy="20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ldren Technology Stock Illustrations – 19,287 Children Technology Stock  Illustrations, Vectors &amp; Clipart - Dreamstime">
            <a:extLst>
              <a:ext uri="{FF2B5EF4-FFF2-40B4-BE49-F238E27FC236}">
                <a16:creationId xmlns:a16="http://schemas.microsoft.com/office/drawing/2014/main" id="{FA9301CE-DA67-4AC6-8DEE-48250E5C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90" y="3141210"/>
            <a:ext cx="3314700" cy="26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gh school technology clipart - ClipartFest | Classroom technology,  Technology, Clip art">
            <a:extLst>
              <a:ext uri="{FF2B5EF4-FFF2-40B4-BE49-F238E27FC236}">
                <a16:creationId xmlns:a16="http://schemas.microsoft.com/office/drawing/2014/main" id="{89956911-9269-4E05-8524-3DDD44CE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79203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rene Kamberidou\Pictures\stratification5..jpg">
            <a:extLst>
              <a:ext uri="{FF2B5EF4-FFF2-40B4-BE49-F238E27FC236}">
                <a16:creationId xmlns:a16="http://schemas.microsoft.com/office/drawing/2014/main" id="{08E50D09-59A2-4FC5-83E8-49448B81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896" y="3295864"/>
            <a:ext cx="2159000" cy="2221367"/>
          </a:xfrm>
          <a:prstGeom prst="rect">
            <a:avLst/>
          </a:prstGeom>
          <a:noFill/>
        </p:spPr>
      </p:pic>
      <p:pic>
        <p:nvPicPr>
          <p:cNvPr id="8" name="Picture 2" descr="C:\Users\User\Documents\Lions 2019\AL.jpg">
            <a:extLst>
              <a:ext uri="{FF2B5EF4-FFF2-40B4-BE49-F238E27FC236}">
                <a16:creationId xmlns:a16="http://schemas.microsoft.com/office/drawing/2014/main" id="{70C7B531-DA78-4927-9E29-D10E29A5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1" y="822960"/>
            <a:ext cx="2088232" cy="17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rene Kamberidou\Pictures\stratification2.jpg">
            <a:extLst>
              <a:ext uri="{FF2B5EF4-FFF2-40B4-BE49-F238E27FC236}">
                <a16:creationId xmlns:a16="http://schemas.microsoft.com/office/drawing/2014/main" id="{CBB7C046-B172-4CFF-812F-C1DA1B1F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937" y="2569863"/>
            <a:ext cx="1435100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23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1447800"/>
            <a:ext cx="4143608" cy="4573488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Irene Kamberidou\Pictures\stratification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266825" cy="1024508"/>
          </a:xfrm>
          <a:prstGeom prst="rect">
            <a:avLst/>
          </a:prstGeom>
          <a:noFill/>
        </p:spPr>
      </p:pic>
      <p:pic>
        <p:nvPicPr>
          <p:cNvPr id="1029" name="Picture 5" descr="C:\Users\Irene Kamberidou\Pictures\stratificatio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2232248" cy="2304256"/>
          </a:xfrm>
          <a:prstGeom prst="rect">
            <a:avLst/>
          </a:prstGeom>
          <a:noFill/>
        </p:spPr>
      </p:pic>
      <p:pic>
        <p:nvPicPr>
          <p:cNvPr id="1030" name="Picture 6" descr="C:\Users\Irene Kamberidou\Pictures\stratific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4664"/>
            <a:ext cx="2159000" cy="1080120"/>
          </a:xfrm>
          <a:prstGeom prst="rect">
            <a:avLst/>
          </a:prstGeom>
          <a:noFill/>
        </p:spPr>
      </p:pic>
      <p:pic>
        <p:nvPicPr>
          <p:cNvPr id="13" name="Picture 2" descr="C:\Users\Irene Kamberidou\Desktop\EisagogiKoinoniologia.2011\Photo.4.HAB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2016224" cy="3096344"/>
          </a:xfrm>
          <a:prstGeom prst="rect">
            <a:avLst/>
          </a:prstGeom>
          <a:noFill/>
        </p:spPr>
      </p:pic>
      <p:pic>
        <p:nvPicPr>
          <p:cNvPr id="14" name="Picture 2" descr="C:\Users\Irene Kamberidou\Pictures\stratificatio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132" y="4378856"/>
            <a:ext cx="2159000" cy="1656184"/>
          </a:xfrm>
          <a:prstGeom prst="rect">
            <a:avLst/>
          </a:prstGeom>
          <a:noFill/>
        </p:spPr>
      </p:pic>
      <p:pic>
        <p:nvPicPr>
          <p:cNvPr id="3076" name="Picture 4" descr="C:\Users\Irene Kamberidou\Pictures\spor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76672"/>
            <a:ext cx="2209800" cy="1512168"/>
          </a:xfrm>
          <a:prstGeom prst="rect">
            <a:avLst/>
          </a:prstGeom>
          <a:noFill/>
        </p:spPr>
      </p:pic>
      <p:pic>
        <p:nvPicPr>
          <p:cNvPr id="3077" name="Picture 5" descr="C:\Users\Irene Kamberidou\Pictures\Familyclipart\Sport ment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76672"/>
            <a:ext cx="1500187" cy="1484313"/>
          </a:xfrm>
          <a:prstGeom prst="rect">
            <a:avLst/>
          </a:prstGeom>
          <a:noFill/>
        </p:spPr>
      </p:pic>
      <p:pic>
        <p:nvPicPr>
          <p:cNvPr id="3078" name="Picture 6" descr="C:\Users\Irene Kamberidou\Pictures\volunteerism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908720"/>
            <a:ext cx="2667000" cy="1066800"/>
          </a:xfrm>
          <a:prstGeom prst="rect">
            <a:avLst/>
          </a:prstGeom>
          <a:noFill/>
        </p:spPr>
      </p:pic>
      <p:pic>
        <p:nvPicPr>
          <p:cNvPr id="3079" name="Picture 7" descr="C:\Users\Irene Kamberidou\Pictures\volunteerism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2492896"/>
            <a:ext cx="1728192" cy="1630040"/>
          </a:xfrm>
          <a:prstGeom prst="rect">
            <a:avLst/>
          </a:prstGeom>
          <a:noFill/>
        </p:spPr>
      </p:pic>
      <p:pic>
        <p:nvPicPr>
          <p:cNvPr id="3080" name="Picture 8" descr="C:\Users\Irene Kamberidou\Pictures\volunteeris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4189" y="4610805"/>
            <a:ext cx="3000375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440160"/>
          </a:xfrm>
        </p:spPr>
        <p:txBody>
          <a:bodyPr>
            <a:noAutofit/>
          </a:bodyPr>
          <a:lstStyle/>
          <a:p>
            <a:pPr algn="ctr"/>
            <a:r>
              <a:rPr lang="el-GR" sz="1600" dirty="0"/>
              <a:t>15</a:t>
            </a:r>
            <a:r>
              <a:rPr lang="en-US" sz="2300" dirty="0"/>
              <a:t>.</a:t>
            </a:r>
            <a:r>
              <a:rPr lang="el-GR" sz="2300" dirty="0"/>
              <a:t> </a:t>
            </a:r>
            <a:r>
              <a:rPr lang="el-GR" sz="2300" dirty="0">
                <a:solidFill>
                  <a:srgbClr val="0070C0"/>
                </a:solidFill>
              </a:rPr>
              <a:t>D</a:t>
            </a:r>
            <a:r>
              <a:rPr lang="en-US" sz="2300" dirty="0" err="1">
                <a:solidFill>
                  <a:srgbClr val="0070C0"/>
                </a:solidFill>
              </a:rPr>
              <a:t>esegregation</a:t>
            </a:r>
            <a:r>
              <a:rPr lang="en-US" sz="2300" dirty="0">
                <a:solidFill>
                  <a:srgbClr val="0070C0"/>
                </a:solidFill>
              </a:rPr>
              <a:t> busing in the United States (also known as forced busing or simply busing or race-integration busing…led to white flight</a:t>
            </a:r>
            <a:r>
              <a:rPr lang="el-GR" sz="230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4098" name="Picture 2" descr="C:\Users\Irene Kamberidou\Pictures\busing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691" y="980728"/>
            <a:ext cx="2025774" cy="2736304"/>
          </a:xfrm>
          <a:prstGeom prst="rect">
            <a:avLst/>
          </a:prstGeom>
          <a:noFill/>
        </p:spPr>
      </p:pic>
      <p:pic>
        <p:nvPicPr>
          <p:cNvPr id="4099" name="Picture 3" descr="C:\Users\Irene Kamberidou\Pictures\bus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980728"/>
            <a:ext cx="2524125" cy="2016224"/>
          </a:xfrm>
          <a:prstGeom prst="rect">
            <a:avLst/>
          </a:prstGeom>
          <a:noFill/>
        </p:spPr>
      </p:pic>
      <p:pic>
        <p:nvPicPr>
          <p:cNvPr id="4100" name="Picture 4" descr="C:\Users\Irene Kamberidou\Pictures\bussi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1478" y="2996952"/>
            <a:ext cx="2600325" cy="1752600"/>
          </a:xfrm>
          <a:prstGeom prst="rect">
            <a:avLst/>
          </a:prstGeom>
          <a:noFill/>
        </p:spPr>
      </p:pic>
      <p:pic>
        <p:nvPicPr>
          <p:cNvPr id="4101" name="Picture 5" descr="C:\Users\Irene Kamberidou\Pictures\busi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0061" y="1425327"/>
            <a:ext cx="1866900" cy="27407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1175677">
            <a:off x="2697442" y="288154"/>
            <a:ext cx="3327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</a:t>
            </a:r>
            <a:r>
              <a:rPr lang="el-GR" b="1" dirty="0" err="1">
                <a:solidFill>
                  <a:srgbClr val="0070C0"/>
                </a:solidFill>
              </a:rPr>
              <a:t>egregation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l-GR" b="1" dirty="0">
                <a:solidFill>
                  <a:srgbClr val="0070C0"/>
                </a:solidFill>
              </a:rPr>
              <a:t>φυλετικός διαχωρισμός)</a:t>
            </a:r>
            <a:r>
              <a:rPr lang="el-G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19998">
            <a:off x="534908" y="3859423"/>
            <a:ext cx="2884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b="1" dirty="0" err="1">
                <a:solidFill>
                  <a:srgbClr val="0070C0"/>
                </a:solidFill>
              </a:rPr>
              <a:t>white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 err="1">
                <a:solidFill>
                  <a:srgbClr val="0070C0"/>
                </a:solidFill>
              </a:rPr>
              <a:t>flight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l-GR" b="1" dirty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(</a:t>
            </a:r>
            <a:r>
              <a:rPr lang="el-GR" sz="1400" b="1" dirty="0">
                <a:solidFill>
                  <a:srgbClr val="C00000"/>
                </a:solidFill>
              </a:rPr>
              <a:t>η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b="1" dirty="0">
                <a:solidFill>
                  <a:srgbClr val="C00000"/>
                </a:solidFill>
              </a:rPr>
              <a:t>απόδραση των λευκών</a:t>
            </a:r>
            <a:r>
              <a:rPr lang="en-US" sz="1400" b="1" dirty="0">
                <a:solidFill>
                  <a:srgbClr val="C00000"/>
                </a:solidFill>
              </a:rPr>
              <a:t>)</a:t>
            </a:r>
            <a:endParaRPr lang="el-GR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93" y="5257507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sz="2000" dirty="0">
                <a:solidFill>
                  <a:srgbClr val="0070C0"/>
                </a:solidFill>
              </a:rPr>
              <a:t>16.       </a:t>
            </a:r>
            <a:r>
              <a:rPr lang="el-GR" dirty="0">
                <a:solidFill>
                  <a:srgbClr val="0070C0"/>
                </a:solidFill>
              </a:rPr>
              <a:t>ΠΑΙΔΕΙΑ ΚΑΙ ΜΕΙΟΝΟΤΗΤΕΣ </a:t>
            </a:r>
            <a:br>
              <a:rPr lang="el-GR" dirty="0"/>
            </a:br>
            <a:endParaRPr lang="el-GR" dirty="0"/>
          </a:p>
        </p:txBody>
      </p:sp>
      <p:pic>
        <p:nvPicPr>
          <p:cNvPr id="5122" name="Picture 2" descr="C:\Users\Irene Kamberidou\Pictures\minor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36" y="2567186"/>
            <a:ext cx="1270000" cy="1723628"/>
          </a:xfrm>
          <a:prstGeom prst="rect">
            <a:avLst/>
          </a:prstGeom>
          <a:noFill/>
        </p:spPr>
      </p:pic>
      <p:pic>
        <p:nvPicPr>
          <p:cNvPr id="5123" name="Picture 3" descr="C:\Users\Irene Kamberidou\Pictures\minoriti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257" y="699083"/>
            <a:ext cx="1515864" cy="1558032"/>
          </a:xfrm>
          <a:prstGeom prst="rect">
            <a:avLst/>
          </a:prstGeom>
          <a:noFill/>
        </p:spPr>
      </p:pic>
      <p:pic>
        <p:nvPicPr>
          <p:cNvPr id="5124" name="Picture 4" descr="C:\Users\Irene Kamberidou\Pictures\doct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31501"/>
            <a:ext cx="2295525" cy="1990725"/>
          </a:xfrm>
          <a:prstGeom prst="rect">
            <a:avLst/>
          </a:prstGeom>
          <a:noFill/>
        </p:spPr>
      </p:pic>
      <p:pic>
        <p:nvPicPr>
          <p:cNvPr id="13" name="Picture 4" descr="C:\Users\Irene Kamberidou\Pictures\scal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469" y="548680"/>
            <a:ext cx="1368152" cy="1858838"/>
          </a:xfrm>
          <a:prstGeom prst="rect">
            <a:avLst/>
          </a:prstGeom>
          <a:noFill/>
        </p:spPr>
      </p:pic>
      <p:pic>
        <p:nvPicPr>
          <p:cNvPr id="3" name="Picture 2" descr="Swirl Girl — Overcrowding Classrooms: Is It On Purpose &amp; The Opinions Of A  Former Educator">
            <a:extLst>
              <a:ext uri="{FF2B5EF4-FFF2-40B4-BE49-F238E27FC236}">
                <a16:creationId xmlns:a16="http://schemas.microsoft.com/office/drawing/2014/main" id="{81CE21E1-AB6A-44D3-8A55-76225760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96" y="3052442"/>
            <a:ext cx="2667000" cy="19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assroom Size Cliparts - Cliparts Zone">
            <a:extLst>
              <a:ext uri="{FF2B5EF4-FFF2-40B4-BE49-F238E27FC236}">
                <a16:creationId xmlns:a16="http://schemas.microsoft.com/office/drawing/2014/main" id="{210C11A0-C68B-47CA-B214-DDC01F861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99" y="953900"/>
            <a:ext cx="2257425" cy="26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lass Size | Topical Teaching">
            <a:extLst>
              <a:ext uri="{FF2B5EF4-FFF2-40B4-BE49-F238E27FC236}">
                <a16:creationId xmlns:a16="http://schemas.microsoft.com/office/drawing/2014/main" id="{EB6D4FD2-12C0-4638-BFD8-1EC85986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33804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rowded Room Cartoon (Page 1) - Line.17QQ.com">
            <a:extLst>
              <a:ext uri="{FF2B5EF4-FFF2-40B4-BE49-F238E27FC236}">
                <a16:creationId xmlns:a16="http://schemas.microsoft.com/office/drawing/2014/main" id="{FCE8A1A0-56FB-4532-9C70-74849987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8" y="2316657"/>
            <a:ext cx="142778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152128"/>
          </a:xfrm>
        </p:spPr>
        <p:txBody>
          <a:bodyPr>
            <a:normAutofit/>
          </a:bodyPr>
          <a:lstStyle/>
          <a:p>
            <a:pPr algn="just"/>
            <a:r>
              <a:rPr lang="el-GR" sz="1200" dirty="0">
                <a:solidFill>
                  <a:srgbClr val="C00000"/>
                </a:solidFill>
              </a:rPr>
              <a:t>17. </a:t>
            </a:r>
            <a:r>
              <a:rPr lang="el-GR" sz="2800" dirty="0">
                <a:solidFill>
                  <a:srgbClr val="0070C0"/>
                </a:solidFill>
              </a:rPr>
              <a:t>Τα δύο δεν πάνε απαραιτήτως μαζί, μολονότι υπάρχει άμεση σχέση </a:t>
            </a:r>
            <a:r>
              <a:rPr lang="el-GR" sz="2800" dirty="0">
                <a:solidFill>
                  <a:srgbClr val="C00000"/>
                </a:solidFill>
              </a:rPr>
              <a:t>…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579438"/>
            <a:ext cx="4071600" cy="792162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Προκατάληψη</a:t>
            </a:r>
            <a:r>
              <a:rPr lang="el-GR" dirty="0"/>
              <a:t>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8" y="579438"/>
            <a:ext cx="4024287" cy="792162"/>
          </a:xfrm>
        </p:spPr>
        <p:txBody>
          <a:bodyPr>
            <a:normAutofit/>
          </a:bodyPr>
          <a:lstStyle/>
          <a:p>
            <a:r>
              <a:rPr lang="el-GR" dirty="0"/>
              <a:t>            </a:t>
            </a:r>
            <a:r>
              <a:rPr lang="el-GR" sz="3200" dirty="0">
                <a:solidFill>
                  <a:srgbClr val="0070C0"/>
                </a:solidFill>
              </a:rPr>
              <a:t>Διάκριση</a:t>
            </a:r>
            <a:r>
              <a:rPr lang="el-GR" dirty="0"/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Προδικάζω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</a:t>
            </a:r>
            <a:r>
              <a:rPr lang="en-US" dirty="0"/>
              <a:t> </a:t>
            </a:r>
            <a:r>
              <a:rPr lang="el-GR" dirty="0"/>
              <a:t>Αναφέρεται </a:t>
            </a:r>
          </a:p>
          <a:p>
            <a:r>
              <a:rPr lang="el-GR" dirty="0"/>
              <a:t>στις στάσεις (</a:t>
            </a:r>
            <a:r>
              <a:rPr lang="en-US" dirty="0"/>
              <a:t>attitudes</a:t>
            </a:r>
            <a:r>
              <a:rPr lang="el-GR" dirty="0"/>
              <a:t>) </a:t>
            </a:r>
          </a:p>
          <a:p>
            <a:r>
              <a:rPr lang="el-GR" dirty="0"/>
              <a:t>σε ένα εσωτερικό συναίσθημα …</a:t>
            </a:r>
          </a:p>
          <a:p>
            <a:r>
              <a:rPr lang="el-GR" b="1" dirty="0"/>
              <a:t>μαθαίνεται/ διδάσκεται, </a:t>
            </a:r>
          </a:p>
          <a:p>
            <a:r>
              <a:rPr lang="el-GR" b="1" dirty="0"/>
              <a:t>δεν είναι έμφυτη</a:t>
            </a:r>
            <a:r>
              <a:rPr lang="el-GR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dirty="0"/>
              <a:t>Όταν η προκατάληψη γίνετε πράξη/</a:t>
            </a:r>
            <a:r>
              <a:rPr lang="el-GR" b="1" dirty="0"/>
              <a:t>άνιση μεταχείριση (νομική  ή άτυπη)</a:t>
            </a:r>
            <a:r>
              <a:rPr lang="el-GR" dirty="0"/>
              <a:t>. </a:t>
            </a:r>
            <a:r>
              <a:rPr lang="el-GR" b="1" dirty="0"/>
              <a:t>Δεν είναι στάση, πιστεύω, ή αντίληψη, </a:t>
            </a:r>
            <a:r>
              <a:rPr lang="el-GR" dirty="0"/>
              <a:t>αλλά </a:t>
            </a:r>
            <a:r>
              <a:rPr lang="el-GR" b="1" u="sng" dirty="0">
                <a:solidFill>
                  <a:srgbClr val="0070C0"/>
                </a:solidFill>
              </a:rPr>
              <a:t>ΠΡΑΞΗ</a:t>
            </a:r>
            <a:r>
              <a:rPr lang="el-GR" dirty="0"/>
              <a:t>, </a:t>
            </a:r>
          </a:p>
          <a:p>
            <a:endParaRPr lang="el-GR" dirty="0"/>
          </a:p>
        </p:txBody>
      </p:sp>
      <p:pic>
        <p:nvPicPr>
          <p:cNvPr id="7" name="Picture 4" descr="C:\Users\Irene Kamberidou\Pictures\scal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1152128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EFDB1D-8E21-42FD-8930-57C23AAA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18</a:t>
            </a:r>
            <a:r>
              <a:rPr lang="el-GR" sz="2400" b="1" dirty="0">
                <a:solidFill>
                  <a:srgbClr val="002060"/>
                </a:solidFill>
              </a:rPr>
              <a:t>.  ΔΙΑΚΡΙΣΕΙΣ: </a:t>
            </a:r>
            <a:br>
              <a:rPr lang="el-GR" sz="2400" b="1" dirty="0">
                <a:solidFill>
                  <a:srgbClr val="002060"/>
                </a:solidFill>
              </a:rPr>
            </a:br>
            <a:r>
              <a:rPr lang="el-GR" sz="2400" b="1" dirty="0">
                <a:solidFill>
                  <a:srgbClr val="002060"/>
                </a:solidFill>
              </a:rPr>
              <a:t>ΝΟΜΙΚΕΣ ΚΑΙ ΑΤΥΠΕΣ</a:t>
            </a:r>
            <a:endParaRPr lang="en-US" sz="2400" b="1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24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Παραδείγματα</a:t>
            </a:r>
            <a:endParaRPr lang="el-GR" sz="24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1)</a:t>
            </a:r>
            <a:r>
              <a:rPr lang="en-US" sz="170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Types of discrimination</a:t>
            </a:r>
            <a:r>
              <a:rPr lang="en-US" sz="1700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1700" b="1" dirty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direct</a:t>
            </a:r>
            <a:r>
              <a:rPr lang="en-US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discrimination, </a:t>
            </a:r>
            <a:r>
              <a:rPr lang="en-US" sz="1700" b="1" dirty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indirect</a:t>
            </a:r>
            <a:r>
              <a:rPr lang="en-US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discrimination, discrimination </a:t>
            </a:r>
            <a:r>
              <a:rPr lang="en-US" sz="1700" b="1" dirty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by association</a:t>
            </a:r>
            <a:r>
              <a:rPr lang="el-GR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/συσχετισμό</a:t>
            </a:r>
            <a:r>
              <a:rPr lang="en-US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harassment</a:t>
            </a:r>
            <a:r>
              <a:rPr lang="el-GR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/παρενόχληση</a:t>
            </a:r>
            <a:r>
              <a:rPr lang="en-US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victimization</a:t>
            </a:r>
            <a:r>
              <a:rPr lang="el-GR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l-GR" sz="1700" b="1" dirty="0" err="1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θυματοποιηση</a:t>
            </a:r>
            <a:r>
              <a:rPr lang="el-GR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7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discrimination by perception) </a:t>
            </a:r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7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https://www.youtube.com/watch?v=_TbvuqRMUO4&amp;ab_channel=SkillBoosters</a:t>
            </a:r>
            <a:r>
              <a:rPr lang="en-US" sz="17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</a:p>
          <a:p>
            <a:endParaRPr lang="en-US" sz="170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2)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Respect in the Workplace</a:t>
            </a:r>
            <a:r>
              <a:rPr lang="el-GR" sz="1700" b="1" dirty="0">
                <a:solidFill>
                  <a:srgbClr val="002060"/>
                </a:solidFill>
                <a:latin typeface="Verdana" panose="020B0604030504040204" pitchFamily="34" charset="0"/>
              </a:rPr>
              <a:t> (Ο Σεβασμός  στον εργασιακό χώρο) 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sz="17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https://www.youtube.com/watch?v=muoM-Fst2fA&amp;ab_channel=GROWLearning</a:t>
            </a:r>
            <a:r>
              <a:rPr lang="en-US" sz="17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l-GR" sz="170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170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3)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Workplace</a:t>
            </a:r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bullying</a:t>
            </a:r>
            <a:r>
              <a:rPr lang="el-GR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 (εργασιακή παρενόχληση)</a:t>
            </a:r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https://www.youtube.com/watch?v=ZV4gkk6wkO0&amp;ab_channel=ReachOut.comAustralia</a:t>
            </a:r>
            <a:r>
              <a:rPr lang="en-US" sz="15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sz="15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4)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What  is Discrimination:  indirect discrimination, different treatment, </a:t>
            </a:r>
            <a:r>
              <a:rPr lang="en-US" sz="1700" b="1" i="0" u="none" strike="noStrike" baseline="0" dirty="0" err="1">
                <a:solidFill>
                  <a:srgbClr val="002060"/>
                </a:solidFill>
                <a:latin typeface="Verdana" panose="020B0604030504040204" pitchFamily="34" charset="0"/>
              </a:rPr>
              <a:t>etc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5"/>
              </a:rPr>
              <a:t>https://www.youtube.com/watch?v=da6UCBskqNk&amp;ab_channel=CastanCentre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n-US" sz="17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5)</a:t>
            </a:r>
            <a:r>
              <a:rPr lang="en-US" sz="1700" b="1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Workplace Discrimination</a:t>
            </a:r>
            <a:r>
              <a:rPr lang="en-US" sz="17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n-US" sz="15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6"/>
              </a:rPr>
              <a:t>https://www.youtube.com/watch?v=HlM1c1s_3Qw&amp;ab_channel=LegalYou</a:t>
            </a:r>
            <a:r>
              <a:rPr lang="en-US" sz="15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60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533399"/>
            <a:ext cx="2930472" cy="176668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 </a:t>
            </a:r>
            <a:r>
              <a:rPr lang="el-GR" sz="1800" b="1" dirty="0">
                <a:solidFill>
                  <a:srgbClr val="C00000"/>
                </a:solidFill>
              </a:rPr>
              <a:t>19</a:t>
            </a:r>
            <a:r>
              <a:rPr lang="el-GR" sz="1800" b="1" dirty="0">
                <a:solidFill>
                  <a:srgbClr val="002060"/>
                </a:solidFill>
              </a:rPr>
              <a:t>. </a:t>
            </a:r>
            <a:r>
              <a:rPr lang="el-GR" b="1" dirty="0">
                <a:solidFill>
                  <a:srgbClr val="002060"/>
                </a:solidFill>
              </a:rPr>
              <a:t>Μεταβολή της ελληνικής κοινωνίας τις τελευταίες δεκαετίες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3" y="930144"/>
            <a:ext cx="4464496" cy="472440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l-GR" sz="2400" b="1" dirty="0">
                <a:solidFill>
                  <a:srgbClr val="002060"/>
                </a:solidFill>
              </a:rPr>
              <a:t>Οικογενειακοί θεσμοί: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το νέο Οικογενειακό Δίκαιο (1983)</a:t>
            </a:r>
            <a:r>
              <a:rPr lang="en-GB" sz="2400" b="1" dirty="0">
                <a:solidFill>
                  <a:srgbClr val="002060"/>
                </a:solidFill>
              </a:rPr>
              <a:t>:</a:t>
            </a:r>
            <a:endParaRPr lang="el-GR" sz="2400" b="1" dirty="0">
              <a:solidFill>
                <a:srgbClr val="002060"/>
              </a:solidFill>
            </a:endParaRPr>
          </a:p>
          <a:p>
            <a:pPr lvl="0" algn="ctr">
              <a:buNone/>
            </a:pPr>
            <a:endParaRPr lang="el-GR" sz="2400" b="1" dirty="0">
              <a:solidFill>
                <a:srgbClr val="002060"/>
              </a:solidFill>
            </a:endParaRPr>
          </a:p>
          <a:p>
            <a:pPr lvl="0" algn="just"/>
            <a:r>
              <a:rPr lang="en-GB" sz="2400" b="1" dirty="0"/>
              <a:t> </a:t>
            </a:r>
            <a:r>
              <a:rPr lang="en-GB" sz="2000" b="1" dirty="0"/>
              <a:t>κα</a:t>
            </a:r>
            <a:r>
              <a:rPr lang="en-GB" sz="2000" b="1" dirty="0" err="1"/>
              <a:t>τάργηση</a:t>
            </a:r>
            <a:r>
              <a:rPr lang="en-GB" sz="2000" b="1" dirty="0"/>
              <a:t> </a:t>
            </a:r>
            <a:r>
              <a:rPr lang="en-GB" sz="2000" b="1" dirty="0" err="1"/>
              <a:t>της</a:t>
            </a:r>
            <a:r>
              <a:rPr lang="en-GB" sz="2000" b="1" dirty="0"/>
              <a:t> π</a:t>
            </a:r>
            <a:r>
              <a:rPr lang="en-GB" sz="2000" b="1" dirty="0" err="1"/>
              <a:t>ροίκ</a:t>
            </a:r>
            <a:r>
              <a:rPr lang="en-GB" sz="2000" b="1" dirty="0"/>
              <a:t>ας     </a:t>
            </a:r>
            <a:endParaRPr lang="el-GR" sz="2000" b="1" dirty="0"/>
          </a:p>
          <a:p>
            <a:pPr lvl="0" algn="just"/>
            <a:r>
              <a:rPr lang="el-GR" sz="2000" b="1" dirty="0"/>
              <a:t> </a:t>
            </a:r>
            <a:r>
              <a:rPr lang="en-GB" sz="2000" b="1" dirty="0" err="1"/>
              <a:t>δι</a:t>
            </a:r>
            <a:r>
              <a:rPr lang="en-GB" sz="2000" b="1" dirty="0"/>
              <a:t>ατήρηση πατρωνύμου, </a:t>
            </a:r>
            <a:endParaRPr lang="el-GR" sz="2000" b="1" dirty="0"/>
          </a:p>
          <a:p>
            <a:pPr lvl="0" algn="just"/>
            <a:r>
              <a:rPr lang="en-GB" sz="2000" b="1" dirty="0" err="1"/>
              <a:t>ισοτιμία</a:t>
            </a:r>
            <a:r>
              <a:rPr lang="en-GB" sz="2000" b="1" dirty="0"/>
              <a:t> </a:t>
            </a:r>
            <a:r>
              <a:rPr lang="en-GB" sz="2000" b="1" dirty="0" err="1"/>
              <a:t>συζύγων</a:t>
            </a:r>
            <a:r>
              <a:rPr lang="en-GB" sz="2000" b="1" dirty="0"/>
              <a:t>, </a:t>
            </a:r>
            <a:endParaRPr lang="el-GR" sz="2000" b="1" dirty="0"/>
          </a:p>
          <a:p>
            <a:pPr lvl="0" algn="just"/>
            <a:r>
              <a:rPr lang="en-GB" sz="2000" b="1" dirty="0" err="1"/>
              <a:t>πολιτικός</a:t>
            </a:r>
            <a:r>
              <a:rPr lang="en-GB" sz="2000" b="1" dirty="0"/>
              <a:t> </a:t>
            </a:r>
            <a:r>
              <a:rPr lang="en-GB" sz="2000" b="1" dirty="0" err="1"/>
              <a:t>γάμος</a:t>
            </a:r>
            <a:r>
              <a:rPr lang="en-GB" sz="2000" b="1" dirty="0"/>
              <a:t>, </a:t>
            </a:r>
            <a:endParaRPr lang="el-GR" sz="2000" b="1" dirty="0"/>
          </a:p>
          <a:p>
            <a:pPr lvl="0" algn="just"/>
            <a:r>
              <a:rPr lang="en-GB" sz="2000" b="1" dirty="0"/>
              <a:t>α</a:t>
            </a:r>
            <a:r>
              <a:rPr lang="en-GB" sz="2000" b="1" dirty="0" err="1"/>
              <a:t>υτόμ</a:t>
            </a:r>
            <a:r>
              <a:rPr lang="en-GB" sz="2000" b="1" dirty="0"/>
              <a:t>ατο διαζύγιο κ.ά.)</a:t>
            </a:r>
            <a:endParaRPr lang="el-GR" sz="2000" dirty="0"/>
          </a:p>
          <a:p>
            <a:pPr lvl="0" algn="just"/>
            <a:r>
              <a:rPr lang="el-GR" sz="2000" b="1" dirty="0"/>
              <a:t> </a:t>
            </a:r>
            <a:r>
              <a:rPr lang="el-GR" sz="2000" b="1" dirty="0">
                <a:solidFill>
                  <a:srgbClr val="002060"/>
                </a:solidFill>
              </a:rPr>
              <a:t>Πολιτικοί θεσμοί </a:t>
            </a:r>
            <a:r>
              <a:rPr lang="el-GR" sz="2000" dirty="0"/>
              <a:t>(το 1954 η ελληνίδα αποκτά πλήρη πολιτικά δικαιώματα κ.ά.</a:t>
            </a:r>
          </a:p>
          <a:p>
            <a:endParaRPr lang="el-GR" sz="2400" dirty="0"/>
          </a:p>
        </p:txBody>
      </p:sp>
      <p:pic>
        <p:nvPicPr>
          <p:cNvPr id="9" name="Picture 2" descr="Law Clipart Family Law - Family Law Clipart - 500x443 PNG Download - PNGkit">
            <a:extLst>
              <a:ext uri="{FF2B5EF4-FFF2-40B4-BE49-F238E27FC236}">
                <a16:creationId xmlns:a16="http://schemas.microsoft.com/office/drawing/2014/main" id="{27CA6DF2-B412-407F-B91E-B9E271CA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03" y="2300089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amily Symbol clipart - Illustration, Lawyer, Blue, transparent clip art">
            <a:extLst>
              <a:ext uri="{FF2B5EF4-FFF2-40B4-BE49-F238E27FC236}">
                <a16:creationId xmlns:a16="http://schemas.microsoft.com/office/drawing/2014/main" id="{0F806A07-7F09-422C-BBD0-7F70BB85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6" y="4005064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086968"/>
            <a:ext cx="8183880" cy="1051560"/>
          </a:xfrm>
        </p:spPr>
        <p:txBody>
          <a:bodyPr>
            <a:normAutofit/>
          </a:bodyPr>
          <a:lstStyle/>
          <a:p>
            <a:r>
              <a:rPr lang="el-GR" sz="2000" dirty="0"/>
              <a:t>2. </a:t>
            </a:r>
            <a:r>
              <a:rPr lang="el-GR" sz="2000" dirty="0">
                <a:solidFill>
                  <a:srgbClr val="0070C0"/>
                </a:solidFill>
              </a:rPr>
              <a:t>  </a:t>
            </a:r>
            <a:r>
              <a:rPr lang="el-GR" sz="2800" dirty="0">
                <a:solidFill>
                  <a:srgbClr val="0070C0"/>
                </a:solidFill>
              </a:rPr>
              <a:t>Κοινωνικές λειτουργίες της εκπαίδευσης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l-GR" dirty="0"/>
          </a:p>
          <a:p>
            <a:r>
              <a:rPr lang="el-GR" sz="2200" dirty="0"/>
              <a:t>Απαραίτητο στοιχείο της διαδικασίας της </a:t>
            </a:r>
            <a:r>
              <a:rPr lang="el-GR" sz="2200" b="1" dirty="0">
                <a:solidFill>
                  <a:srgbClr val="0070C0"/>
                </a:solidFill>
              </a:rPr>
              <a:t>κοινωνικοποίησης</a:t>
            </a:r>
            <a:r>
              <a:rPr lang="el-GR" sz="2200" dirty="0"/>
              <a:t> και της κοινωνικής συμμετοχής</a:t>
            </a:r>
            <a:endParaRPr lang="en-US" sz="2200" dirty="0"/>
          </a:p>
          <a:p>
            <a:endParaRPr lang="el-GR" sz="2200" dirty="0"/>
          </a:p>
          <a:p>
            <a:r>
              <a:rPr lang="el-GR" sz="2200" dirty="0"/>
              <a:t>Συμβάλλει στη </a:t>
            </a:r>
            <a:r>
              <a:rPr lang="el-GR" sz="2200" b="1" dirty="0"/>
              <a:t>διατήρηση</a:t>
            </a:r>
            <a:r>
              <a:rPr lang="el-GR" sz="2200" dirty="0"/>
              <a:t> και </a:t>
            </a:r>
            <a:r>
              <a:rPr lang="el-GR" sz="2200" b="1" dirty="0"/>
              <a:t>μετάδοση</a:t>
            </a:r>
            <a:r>
              <a:rPr lang="el-GR" sz="2200" dirty="0"/>
              <a:t> της </a:t>
            </a:r>
            <a:r>
              <a:rPr lang="el-GR" sz="2200" b="1" dirty="0">
                <a:solidFill>
                  <a:srgbClr val="0070C0"/>
                </a:solidFill>
              </a:rPr>
              <a:t>κουλτούρας</a:t>
            </a:r>
            <a:r>
              <a:rPr lang="el-GR" sz="2200" dirty="0"/>
              <a:t> </a:t>
            </a:r>
          </a:p>
          <a:p>
            <a:pPr>
              <a:buNone/>
            </a:pPr>
            <a:endParaRPr lang="el-GR" sz="2200" dirty="0"/>
          </a:p>
          <a:p>
            <a:r>
              <a:rPr lang="el-GR" sz="2200" dirty="0"/>
              <a:t>Ένας από τους κύριους μηχανισμούς για τη μετάδοση της </a:t>
            </a:r>
            <a:r>
              <a:rPr lang="el-GR" sz="2200" b="1" dirty="0">
                <a:solidFill>
                  <a:srgbClr val="0070C0"/>
                </a:solidFill>
              </a:rPr>
              <a:t>κουλτούρας</a:t>
            </a:r>
            <a:endParaRPr lang="el-GR" sz="2200" dirty="0"/>
          </a:p>
          <a:p>
            <a:pPr>
              <a:buNone/>
            </a:pPr>
            <a:endParaRPr lang="el-GR" sz="2200" dirty="0"/>
          </a:p>
          <a:p>
            <a:r>
              <a:rPr lang="el-GR" sz="2200" dirty="0"/>
              <a:t>…"το μέσο με το οποίο η κοινωνία αναπαράγει αενάως τις συνθήκες της ύπαρξής της" (</a:t>
            </a:r>
            <a:r>
              <a:rPr lang="el-GR" sz="2200" dirty="0" err="1"/>
              <a:t>Emile</a:t>
            </a:r>
            <a:r>
              <a:rPr lang="el-GR" sz="2200" dirty="0"/>
              <a:t> </a:t>
            </a:r>
            <a:r>
              <a:rPr lang="en-US" sz="2200" dirty="0"/>
              <a:t>Durkheim: ne </a:t>
            </a:r>
            <a:r>
              <a:rPr lang="el-GR" sz="2200" dirty="0"/>
              <a:t>1858-1917)</a:t>
            </a:r>
            <a:r>
              <a:rPr lang="en-US" sz="2200" dirty="0"/>
              <a:t>.</a:t>
            </a:r>
            <a:endParaRPr lang="el-GR" sz="2200" dirty="0"/>
          </a:p>
          <a:p>
            <a:endParaRPr lang="el-GR" dirty="0"/>
          </a:p>
        </p:txBody>
      </p:sp>
      <p:pic>
        <p:nvPicPr>
          <p:cNvPr id="5123" name="Picture 3" descr="C:\Users\Irene Kamberidou\Pictures\education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528" y="822960"/>
            <a:ext cx="1080120" cy="1008112"/>
          </a:xfrm>
          <a:prstGeom prst="rect">
            <a:avLst/>
          </a:prstGeom>
          <a:noFill/>
        </p:spPr>
      </p:pic>
      <p:pic>
        <p:nvPicPr>
          <p:cNvPr id="1026" name="Picture 2" descr="SOCIOLOGY - Émile Durkheim - YouTube">
            <a:extLst>
              <a:ext uri="{FF2B5EF4-FFF2-40B4-BE49-F238E27FC236}">
                <a16:creationId xmlns:a16="http://schemas.microsoft.com/office/drawing/2014/main" id="{D740F232-0047-4093-A499-CD5CDBBF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4" y="4365104"/>
            <a:ext cx="2857500" cy="8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584176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2000" dirty="0">
                <a:solidFill>
                  <a:srgbClr val="002060"/>
                </a:solidFill>
              </a:rPr>
              <a:t>20. </a:t>
            </a:r>
            <a:r>
              <a:rPr lang="el-GR" sz="2700" dirty="0">
                <a:solidFill>
                  <a:srgbClr val="002060"/>
                </a:solidFill>
              </a:rPr>
              <a:t>Το 1930 δίνεται στην Ελληνίδα το δικαίωμα ψήφου υπό όρους</a:t>
            </a:r>
            <a:r>
              <a:rPr lang="en-US" sz="2700" dirty="0">
                <a:solidFill>
                  <a:srgbClr val="002060"/>
                </a:solidFill>
              </a:rPr>
              <a:t> !!!</a:t>
            </a:r>
            <a:br>
              <a:rPr lang="el-GR" sz="2700" dirty="0">
                <a:solidFill>
                  <a:srgbClr val="002060"/>
                </a:solidFill>
              </a:rPr>
            </a:br>
            <a:endParaRPr lang="el-GR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200" b="1" dirty="0"/>
              <a:t>Μόνο για τις δημοτικές εκλογές,</a:t>
            </a:r>
            <a:endParaRPr lang="el-GR" sz="2200" dirty="0"/>
          </a:p>
          <a:p>
            <a:pPr lvl="0"/>
            <a:r>
              <a:rPr lang="el-GR" sz="2200" b="1" dirty="0"/>
              <a:t>Μόνο για να εκλέγει, όχι να εκλέγεται,</a:t>
            </a:r>
            <a:endParaRPr lang="el-GR" sz="2200" dirty="0"/>
          </a:p>
          <a:p>
            <a:pPr lvl="0"/>
            <a:r>
              <a:rPr lang="el-GR" sz="2200" b="1" dirty="0"/>
              <a:t>Μόνο οι εγγράμματες είχαν δικαίωμα να ψηφίσουν</a:t>
            </a:r>
            <a:endParaRPr lang="el-GR" sz="2200" dirty="0"/>
          </a:p>
          <a:p>
            <a:pPr lvl="0"/>
            <a:r>
              <a:rPr lang="el-GR" sz="2200" b="1" dirty="0"/>
              <a:t>Μόνο όσες ήταν πάνω από 30 χρονών.</a:t>
            </a:r>
            <a:endParaRPr lang="el-GR" sz="2200" dirty="0"/>
          </a:p>
          <a:p>
            <a:pPr>
              <a:buNone/>
            </a:pPr>
            <a:br>
              <a:rPr lang="el-GR" sz="2200" b="1" dirty="0"/>
            </a:br>
            <a:r>
              <a:rPr lang="el-GR" sz="2200" b="1" dirty="0"/>
              <a:t>Αλλά το 1930 το </a:t>
            </a:r>
            <a:r>
              <a:rPr lang="el-GR" sz="2200" b="1" dirty="0">
                <a:solidFill>
                  <a:srgbClr val="C00000"/>
                </a:solidFill>
              </a:rPr>
              <a:t>70%</a:t>
            </a:r>
            <a:r>
              <a:rPr lang="el-GR" sz="2200" b="1" dirty="0"/>
              <a:t> των γυναικών στην Ελλάδα, άνω των 30 ήταν αγράμματες.</a:t>
            </a:r>
            <a:endParaRPr lang="el-GR" sz="2200" dirty="0"/>
          </a:p>
        </p:txBody>
      </p:sp>
      <p:pic>
        <p:nvPicPr>
          <p:cNvPr id="5" name="Picture 31" descr="j0300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3499">
            <a:off x="4132794" y="5614979"/>
            <a:ext cx="20882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ree Vote Cliparts, Download Free Clip Art, Free Clip Art on Clipart Library">
            <a:extLst>
              <a:ext uri="{FF2B5EF4-FFF2-40B4-BE49-F238E27FC236}">
                <a16:creationId xmlns:a16="http://schemas.microsoft.com/office/drawing/2014/main" id="{D1682317-F50D-41A6-BF4D-0BFD637A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92605"/>
            <a:ext cx="2533650" cy="11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17032"/>
            <a:ext cx="8183880" cy="2318008"/>
          </a:xfrm>
        </p:spPr>
        <p:txBody>
          <a:bodyPr>
            <a:normAutofit fontScale="90000"/>
          </a:bodyPr>
          <a:lstStyle/>
          <a:p>
            <a:pPr lvl="0"/>
            <a:br>
              <a:rPr lang="el-GR" b="0" dirty="0"/>
            </a:br>
            <a:r>
              <a:rPr lang="el-GR" sz="2000" b="0" dirty="0">
                <a:solidFill>
                  <a:srgbClr val="C00000"/>
                </a:solidFill>
              </a:rPr>
              <a:t>21.   </a:t>
            </a:r>
            <a:r>
              <a:rPr lang="el-GR" sz="3100" b="0" dirty="0">
                <a:solidFill>
                  <a:srgbClr val="0070C0"/>
                </a:solidFill>
              </a:rPr>
              <a:t>Ελένη Σκούρα</a:t>
            </a:r>
            <a:r>
              <a:rPr lang="en-US" sz="3100" b="0" dirty="0">
                <a:solidFill>
                  <a:srgbClr val="0070C0"/>
                </a:solidFill>
              </a:rPr>
              <a:t>,</a:t>
            </a:r>
            <a:r>
              <a:rPr lang="el-GR" sz="3100" b="0" dirty="0">
                <a:solidFill>
                  <a:srgbClr val="0070C0"/>
                </a:solidFill>
              </a:rPr>
              <a:t> </a:t>
            </a:r>
            <a:br>
              <a:rPr lang="el-GR" sz="3100" b="0" dirty="0">
                <a:solidFill>
                  <a:srgbClr val="0070C0"/>
                </a:solidFill>
              </a:rPr>
            </a:br>
            <a:r>
              <a:rPr lang="el-GR" sz="2200" b="0" dirty="0">
                <a:solidFill>
                  <a:srgbClr val="0070C0"/>
                </a:solidFill>
              </a:rPr>
              <a:t>η πρώτη Ελληνίδα Βουλευτής (</a:t>
            </a:r>
            <a:r>
              <a:rPr lang="el-GR" sz="2200" dirty="0">
                <a:solidFill>
                  <a:srgbClr val="0070C0"/>
                </a:solidFill>
              </a:rPr>
              <a:t>20 Ιανουαρίου 1953)</a:t>
            </a:r>
            <a:r>
              <a:rPr lang="el-GR" sz="2200" b="0" dirty="0">
                <a:solidFill>
                  <a:srgbClr val="0070C0"/>
                </a:solidFill>
              </a:rPr>
              <a:t> στο Νομό Θεσσαλονίκης με το κόμμα του "Ελληνικού Συναγερμού". </a:t>
            </a:r>
            <a:br>
              <a:rPr lang="el-GR" sz="2200" dirty="0"/>
            </a:br>
            <a:endParaRPr lang="el-GR" sz="2200" dirty="0"/>
          </a:p>
        </p:txBody>
      </p:sp>
      <p:pic>
        <p:nvPicPr>
          <p:cNvPr id="10244" name="Picture 4" descr="Women Voting Png Transparent Women Voting - Voting Booth Clip Art, Png  Download - kindpng">
            <a:extLst>
              <a:ext uri="{FF2B5EF4-FFF2-40B4-BE49-F238E27FC236}">
                <a16:creationId xmlns:a16="http://schemas.microsoft.com/office/drawing/2014/main" id="{D93AD788-A2FC-427A-99B9-B66665AB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74101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Ελένη Σκούρα - Η πρώτη Ελληνίδα Βουλευτής το 1953">
            <a:extLst>
              <a:ext uri="{FF2B5EF4-FFF2-40B4-BE49-F238E27FC236}">
                <a16:creationId xmlns:a16="http://schemas.microsoft.com/office/drawing/2014/main" id="{F28EC37F-4DBE-412E-985A-4CEC7FD5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2" y="2399578"/>
            <a:ext cx="3009900" cy="23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18 Ιανουαρίου 1953 η Ελένη Σκούρα εκλέγεται πρώτη Ελληνίδα βουλευτής.. |  iEllada.gr">
            <a:extLst>
              <a:ext uri="{FF2B5EF4-FFF2-40B4-BE49-F238E27FC236}">
                <a16:creationId xmlns:a16="http://schemas.microsoft.com/office/drawing/2014/main" id="{732F6354-0F9E-4228-9C11-5405256A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2595562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Σαν Σήμερα – Ψηφίζουν για πρώτη φορά οι γυναίκες στην Ελλάδα, εκλέγεται η Ελένη  Σκούρα | ΚΟΣΜΟΣ | iefimerida.gr">
            <a:extLst>
              <a:ext uri="{FF2B5EF4-FFF2-40B4-BE49-F238E27FC236}">
                <a16:creationId xmlns:a16="http://schemas.microsoft.com/office/drawing/2014/main" id="{06BFE97A-B23F-4C8B-AEFC-C099B57D40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399328"/>
            <a:ext cx="4375368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2480272"/>
          </a:xfrm>
        </p:spPr>
        <p:txBody>
          <a:bodyPr>
            <a:normAutofit fontScale="90000"/>
          </a:bodyPr>
          <a:lstStyle/>
          <a:p>
            <a:pPr lvl="0"/>
            <a:r>
              <a:rPr lang="el-GR" sz="2000" dirty="0"/>
              <a:t>22.</a:t>
            </a:r>
            <a:r>
              <a:rPr lang="el-GR" sz="2000" dirty="0">
                <a:solidFill>
                  <a:srgbClr val="FFC000"/>
                </a:solidFill>
              </a:rPr>
              <a:t> </a:t>
            </a:r>
            <a:r>
              <a:rPr lang="el-GR" sz="4400" dirty="0">
                <a:solidFill>
                  <a:srgbClr val="002060"/>
                </a:solidFill>
              </a:rPr>
              <a:t>Οικογενειακοί θεσμοί </a:t>
            </a:r>
            <a:r>
              <a:rPr lang="el-GR" sz="3200" dirty="0">
                <a:solidFill>
                  <a:srgbClr val="002060"/>
                </a:solidFill>
              </a:rPr>
              <a:t>(κατάργηση της προίκας,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 νέο Οικογενειακό Δίκαιο (1983) </a:t>
            </a:r>
            <a:r>
              <a:rPr lang="el-GR" sz="3200" dirty="0"/>
              <a:t>… </a:t>
            </a:r>
            <a:br>
              <a:rPr lang="el-GR" sz="3200" dirty="0"/>
            </a:br>
            <a:r>
              <a:rPr lang="el-GR" sz="2000" dirty="0"/>
              <a:t>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2376" y="3429000"/>
            <a:ext cx="7772400" cy="27363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sz="3600" b="1" dirty="0"/>
              <a:t> </a:t>
            </a:r>
            <a:endParaRPr lang="el-GR" sz="3600" dirty="0"/>
          </a:p>
          <a:p>
            <a:pPr lvl="0"/>
            <a:r>
              <a:rPr lang="el-GR" sz="3600" b="1" dirty="0"/>
              <a:t> </a:t>
            </a:r>
            <a:r>
              <a:rPr lang="el-GR" sz="3600" b="1" dirty="0">
                <a:solidFill>
                  <a:srgbClr val="002060"/>
                </a:solidFill>
              </a:rPr>
              <a:t>Πολιτικοί θεσμοί </a:t>
            </a:r>
            <a:r>
              <a:rPr lang="el-GR" sz="2800" b="1" dirty="0">
                <a:solidFill>
                  <a:srgbClr val="002060"/>
                </a:solidFill>
              </a:rPr>
              <a:t>(το 1954 η Ελληνίδα αποκτά πλήρη πολιτικά δικαιώματα/δικαίωμα ψήφου, κ.ά.</a:t>
            </a:r>
          </a:p>
          <a:p>
            <a:pPr lvl="0"/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US" sz="2800" b="1" dirty="0"/>
              <a:t>II.</a:t>
            </a:r>
            <a:r>
              <a:rPr lang="el-GR" sz="2800" b="1" dirty="0"/>
              <a:t>  </a:t>
            </a:r>
            <a:r>
              <a:rPr lang="el-GR" sz="2800" b="1" dirty="0">
                <a:solidFill>
                  <a:srgbClr val="C00000"/>
                </a:solidFill>
              </a:rPr>
              <a:t>ΑΤΥΠΕΣ ΔΙΑΚΡΙΣΕΙΣ </a:t>
            </a:r>
            <a:r>
              <a:rPr lang="el-GR" sz="2800" b="1" dirty="0"/>
              <a:t>(άρνηση ενοικίασης ή πώλησης</a:t>
            </a:r>
            <a:r>
              <a:rPr lang="el-GR" sz="2300" b="1" dirty="0"/>
              <a:t> (οικίας/διαμερίσματος</a:t>
            </a:r>
            <a:r>
              <a:rPr lang="el-GR" sz="2800" b="1" dirty="0"/>
              <a:t>), πρόσληψης, ισότιμου μισθού,  </a:t>
            </a:r>
            <a:r>
              <a:rPr lang="el-GR" sz="2800" b="1" dirty="0" err="1"/>
              <a:t>κ.ά</a:t>
            </a:r>
            <a:r>
              <a:rPr lang="el-GR" sz="2800" b="1" dirty="0"/>
              <a:t> λόγω εθνικότητας, φύλου…)</a:t>
            </a:r>
            <a:r>
              <a:rPr lang="en-US" sz="2800" b="1" dirty="0"/>
              <a:t> </a:t>
            </a:r>
            <a:endParaRPr lang="el-GR" sz="2800" b="1" dirty="0"/>
          </a:p>
          <a:p>
            <a:pPr lvl="0"/>
            <a:endParaRPr lang="el-GR" sz="28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23      </a:t>
            </a:r>
            <a:r>
              <a:rPr lang="el-GR" sz="2000" dirty="0"/>
              <a:t>                                                      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sz="2500" dirty="0"/>
          </a:p>
          <a:p>
            <a:r>
              <a:rPr lang="el-GR" sz="2500" dirty="0"/>
              <a:t>Κάθε κοινωνία μεταχειρίζεται τις μειονότητες της με πολλούς και διαφορετικούς τρόπους, ανάλογα με το σύστημα των αξιών της</a:t>
            </a:r>
          </a:p>
          <a:p>
            <a:pPr>
              <a:buNone/>
            </a:pPr>
            <a:r>
              <a:rPr lang="el-GR" sz="2500" dirty="0"/>
              <a:t> </a:t>
            </a:r>
          </a:p>
          <a:p>
            <a:r>
              <a:rPr lang="el-GR" sz="2500" dirty="0"/>
              <a:t>την κουλτούρα της</a:t>
            </a:r>
          </a:p>
          <a:p>
            <a:pPr>
              <a:buNone/>
            </a:pPr>
            <a:endParaRPr lang="el-GR" sz="2500" dirty="0"/>
          </a:p>
          <a:p>
            <a:r>
              <a:rPr lang="el-GR" sz="2500" dirty="0"/>
              <a:t>στοιχεία της κοινωνικής οργάνωσης</a:t>
            </a:r>
            <a:r>
              <a:rPr lang="en-US" sz="2500" dirty="0"/>
              <a:t> </a:t>
            </a:r>
            <a:endParaRPr lang="el-GR" sz="2500" dirty="0"/>
          </a:p>
          <a:p>
            <a:pPr>
              <a:buNone/>
            </a:pPr>
            <a:r>
              <a:rPr lang="el-GR" sz="2500" dirty="0"/>
              <a:t>  </a:t>
            </a:r>
          </a:p>
          <a:p>
            <a:r>
              <a:rPr lang="el-GR" sz="2500" dirty="0"/>
              <a:t>Ακόμα και μέσα </a:t>
            </a:r>
            <a:r>
              <a:rPr lang="el-GR" sz="2500" b="1" dirty="0"/>
              <a:t>στην ίδια  κοινωνία </a:t>
            </a:r>
            <a:r>
              <a:rPr lang="el-GR" sz="2500" dirty="0"/>
              <a:t>διαφέρει η μεταχείριση των διαφόρων μειονοτήτων… όσον αφορά στις κοινωνικές </a:t>
            </a:r>
            <a:r>
              <a:rPr lang="el-GR" sz="2500" b="1" dirty="0">
                <a:solidFill>
                  <a:srgbClr val="0070C0"/>
                </a:solidFill>
              </a:rPr>
              <a:t>προκαταλήψεις</a:t>
            </a:r>
            <a:r>
              <a:rPr lang="el-GR" sz="2500" dirty="0"/>
              <a:t> και </a:t>
            </a:r>
            <a:r>
              <a:rPr lang="el-GR" sz="2500" b="1" dirty="0">
                <a:solidFill>
                  <a:srgbClr val="0070C0"/>
                </a:solidFill>
              </a:rPr>
              <a:t>διακρίσεις</a:t>
            </a:r>
            <a:r>
              <a:rPr lang="el-GR" dirty="0"/>
              <a:t>… </a:t>
            </a:r>
          </a:p>
        </p:txBody>
      </p:sp>
      <p:pic>
        <p:nvPicPr>
          <p:cNvPr id="7170" name="Picture 2" descr="C:\Users\Irene Kamberidou\Pictures\scale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165618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>
            <a:normAutofit/>
          </a:bodyPr>
          <a:lstStyle/>
          <a:p>
            <a:r>
              <a:rPr lang="el-GR" sz="1600" dirty="0"/>
              <a:t>24.         </a:t>
            </a:r>
            <a:r>
              <a:rPr lang="el-GR" dirty="0">
                <a:solidFill>
                  <a:srgbClr val="0070C0"/>
                </a:solidFill>
              </a:rPr>
              <a:t>Η ΠΟΛΥΠΟΛΙΤΙΣΜΙΚΗ /</a:t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>   ΔΙΑΠΟΛΙΤΙΣΜΙΚΗ ΠΑΙΔΕΙΑ</a:t>
            </a:r>
          </a:p>
        </p:txBody>
      </p:sp>
      <p:pic>
        <p:nvPicPr>
          <p:cNvPr id="4" name="Content Placeholder 3" descr="MP900430642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235" y="530225"/>
            <a:ext cx="629156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/>
              <a:t>  </a:t>
            </a:r>
            <a:r>
              <a:rPr lang="el-GR" sz="1600" dirty="0"/>
              <a:t>25. </a:t>
            </a:r>
            <a:r>
              <a:rPr lang="el-GR" b="1" dirty="0">
                <a:solidFill>
                  <a:srgbClr val="0070C0"/>
                </a:solidFill>
              </a:rPr>
              <a:t>Η Πολυπολιτισμική Παιδεία Σήμερα (</a:t>
            </a:r>
            <a:r>
              <a:rPr lang="en-US" b="1" dirty="0">
                <a:solidFill>
                  <a:srgbClr val="0070C0"/>
                </a:solidFill>
              </a:rPr>
              <a:t>multicultural education</a:t>
            </a:r>
            <a:r>
              <a:rPr lang="el-GR" b="1" dirty="0">
                <a:solidFill>
                  <a:srgbClr val="0070C0"/>
                </a:solidFill>
              </a:rPr>
              <a:t>):</a:t>
            </a:r>
          </a:p>
          <a:p>
            <a:pPr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r>
              <a:rPr lang="el-GR" sz="2400" dirty="0"/>
              <a:t>Παιδεία ειρήνης (</a:t>
            </a:r>
            <a:r>
              <a:rPr lang="el-GR" sz="2400" dirty="0" err="1">
                <a:solidFill>
                  <a:srgbClr val="002060"/>
                </a:solidFill>
              </a:rPr>
              <a:t>peace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dirty="0" err="1">
                <a:solidFill>
                  <a:srgbClr val="002060"/>
                </a:solidFill>
              </a:rPr>
              <a:t>education</a:t>
            </a:r>
            <a:r>
              <a:rPr lang="el-GR" sz="2400" dirty="0"/>
              <a:t>),</a:t>
            </a:r>
          </a:p>
          <a:p>
            <a:r>
              <a:rPr lang="el-GR" sz="2400" dirty="0">
                <a:solidFill>
                  <a:srgbClr val="002060"/>
                </a:solidFill>
              </a:rPr>
              <a:t>Διαπολιτισμική</a:t>
            </a:r>
            <a:r>
              <a:rPr lang="el-GR" sz="2400" dirty="0"/>
              <a:t>  εκπαίδευση,</a:t>
            </a:r>
          </a:p>
          <a:p>
            <a:r>
              <a:rPr lang="el-GR" sz="2400" dirty="0"/>
              <a:t>Εκπαίδευση στη μη βίαιη επίλυση συγκρούσεων (</a:t>
            </a:r>
            <a:r>
              <a:rPr lang="en-US" sz="2400" dirty="0"/>
              <a:t>conflict resolution education</a:t>
            </a:r>
            <a:r>
              <a:rPr lang="el-GR" sz="2400" dirty="0"/>
              <a:t>),</a:t>
            </a:r>
          </a:p>
          <a:p>
            <a:r>
              <a:rPr lang="el-GR" sz="2400" dirty="0"/>
              <a:t> Εκπαίδευση ανθρωπίνων δικαιωμάτων (</a:t>
            </a:r>
            <a:r>
              <a:rPr lang="en-US" sz="2400" dirty="0"/>
              <a:t>human rights education</a:t>
            </a:r>
            <a:r>
              <a:rPr lang="el-GR" sz="2400" dirty="0"/>
              <a:t>) </a:t>
            </a:r>
          </a:p>
          <a:p>
            <a:r>
              <a:rPr lang="el-GR" sz="2400" dirty="0"/>
              <a:t> Οικουμενική παιδεία/εκπαίδευση (</a:t>
            </a:r>
            <a:r>
              <a:rPr lang="en-US" sz="2400" dirty="0"/>
              <a:t>global citizenship education</a:t>
            </a:r>
            <a:r>
              <a:rPr lang="el-GR" sz="2400" dirty="0"/>
              <a:t>)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***</a:t>
            </a:r>
            <a:r>
              <a:rPr lang="el-GR" sz="2400" dirty="0"/>
              <a:t>ΣΗΜΕΡΑ: </a:t>
            </a:r>
            <a:r>
              <a:rPr lang="el-GR" sz="2400" b="1" dirty="0">
                <a:solidFill>
                  <a:srgbClr val="0070C0"/>
                </a:solidFill>
              </a:rPr>
              <a:t>Η </a:t>
            </a:r>
            <a:r>
              <a:rPr lang="en-US" sz="2400" b="1" dirty="0" err="1">
                <a:solidFill>
                  <a:srgbClr val="0070C0"/>
                </a:solidFill>
              </a:rPr>
              <a:t>συμ</a:t>
            </a:r>
            <a:r>
              <a:rPr lang="en-US" sz="2400" b="1" dirty="0">
                <a:solidFill>
                  <a:srgbClr val="0070C0"/>
                </a:solidFill>
              </a:rPr>
              <a:t>περιληπτική εκπαίδευση (inclusive education</a:t>
            </a:r>
            <a:r>
              <a:rPr lang="el-GR" sz="2400" b="1" dirty="0">
                <a:solidFill>
                  <a:srgbClr val="0070C0"/>
                </a:solidFill>
              </a:rPr>
              <a:t>), </a:t>
            </a:r>
            <a:r>
              <a:rPr lang="el-GR" sz="2400" dirty="0"/>
              <a:t>οδηγεί σε </a:t>
            </a:r>
            <a:r>
              <a:rPr lang="el-GR" sz="2400" b="1" u="sng" dirty="0"/>
              <a:t>παράλληλη βελτίωση </a:t>
            </a:r>
            <a:r>
              <a:rPr lang="el-GR" sz="2400" dirty="0"/>
              <a:t>των </a:t>
            </a:r>
            <a:r>
              <a:rPr lang="el-GR" sz="2400" dirty="0">
                <a:solidFill>
                  <a:srgbClr val="002060"/>
                </a:solidFill>
              </a:rPr>
              <a:t>μαθητών</a:t>
            </a:r>
            <a:r>
              <a:rPr lang="el-GR" sz="2400" dirty="0"/>
              <a:t>, των </a:t>
            </a:r>
            <a:r>
              <a:rPr lang="el-GR" sz="2400" dirty="0">
                <a:solidFill>
                  <a:srgbClr val="002060"/>
                </a:solidFill>
              </a:rPr>
              <a:t>εκπαιδευτικών</a:t>
            </a:r>
            <a:r>
              <a:rPr lang="el-GR" sz="2400" dirty="0"/>
              <a:t> αλλά και των </a:t>
            </a:r>
            <a:r>
              <a:rPr lang="el-GR" sz="2400" dirty="0">
                <a:solidFill>
                  <a:srgbClr val="002060"/>
                </a:solidFill>
              </a:rPr>
              <a:t>εκπαιδευτικών συστημάτων</a:t>
            </a:r>
            <a:r>
              <a:rPr lang="el-GR" sz="2400" dirty="0"/>
              <a:t>, προωθώντας τον </a:t>
            </a:r>
            <a:r>
              <a:rPr lang="en-US" sz="2400" dirty="0" err="1"/>
              <a:t>σε</a:t>
            </a:r>
            <a:r>
              <a:rPr lang="en-US" sz="2400" dirty="0"/>
              <a:t>βασμό των </a:t>
            </a:r>
            <a:r>
              <a:rPr lang="el-GR" sz="2400" b="1" dirty="0"/>
              <a:t>ανθρωπίνων δικαιωμάτων και μια κοινωνία χωρίς </a:t>
            </a:r>
            <a:r>
              <a:rPr lang="el-GR" sz="2400" b="1" dirty="0" err="1"/>
              <a:t>απο</a:t>
            </a:r>
            <a:r>
              <a:rPr lang="en-US" sz="2400" b="1" dirty="0" err="1"/>
              <a:t>κλεισμούς</a:t>
            </a:r>
            <a:r>
              <a:rPr lang="el-GR" sz="2000" dirty="0"/>
              <a:t>.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                </a:t>
            </a:r>
            <a:r>
              <a:rPr lang="el-GR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      </a:t>
            </a:r>
            <a:r>
              <a:rPr lang="en-GB" sz="2000" dirty="0"/>
              <a:t>Kamberidou</a:t>
            </a:r>
            <a:r>
              <a:rPr lang="el-GR" sz="2000" dirty="0"/>
              <a:t> 2012, 2016</a:t>
            </a:r>
            <a:r>
              <a:rPr lang="en-US" sz="2000" dirty="0"/>
              <a:t>; Kamberidou, </a:t>
            </a:r>
            <a:r>
              <a:rPr lang="en-US" sz="2000" dirty="0" err="1"/>
              <a:t>Bonias</a:t>
            </a:r>
            <a:r>
              <a:rPr lang="en-US" sz="2000" dirty="0"/>
              <a:t>, </a:t>
            </a:r>
            <a:r>
              <a:rPr lang="en-US" sz="2000" dirty="0" err="1"/>
              <a:t>Patsantaras</a:t>
            </a:r>
            <a:r>
              <a:rPr lang="en-US" sz="2000" dirty="0"/>
              <a:t>, 20</a:t>
            </a:r>
            <a:r>
              <a:rPr lang="el-GR" sz="2000" dirty="0"/>
              <a:t>20</a:t>
            </a:r>
            <a:r>
              <a:rPr lang="en-US" sz="2000" dirty="0"/>
              <a:t>)</a:t>
            </a:r>
            <a:r>
              <a:rPr lang="el-GR" sz="2000" dirty="0"/>
              <a:t> </a:t>
            </a:r>
          </a:p>
        </p:txBody>
      </p:sp>
      <p:pic>
        <p:nvPicPr>
          <p:cNvPr id="6" name="Picture 2" descr="C:\Users\Irene Kamberidou\Pictures\RITA\DSCI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228" y="444592"/>
            <a:ext cx="165618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l-GR" sz="2400" dirty="0">
                <a:solidFill>
                  <a:srgbClr val="C00000"/>
                </a:solidFill>
              </a:rPr>
              <a:t>6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30352"/>
            <a:ext cx="7931224" cy="50588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συμπερίληψη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(inclusion, inclusivity, inclusive education or peace education/</a:t>
            </a:r>
            <a:r>
              <a:rPr lang="el-GR" sz="2000" b="1" dirty="0">
                <a:solidFill>
                  <a:srgbClr val="0070C0"/>
                </a:solidFill>
              </a:rPr>
              <a:t>διαπολιτισμική παιδεία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500" dirty="0"/>
              <a:t>Αναφέρεται στη </a:t>
            </a:r>
            <a:r>
              <a:rPr lang="el-GR" sz="2500" b="1" dirty="0"/>
              <a:t>διαχείριση</a:t>
            </a:r>
            <a:r>
              <a:rPr lang="el-GR" sz="2500" dirty="0"/>
              <a:t> της πολιτισμικής </a:t>
            </a:r>
            <a:r>
              <a:rPr lang="el-GR" sz="2500" b="1" dirty="0">
                <a:solidFill>
                  <a:srgbClr val="0070C0"/>
                </a:solidFill>
              </a:rPr>
              <a:t>πολυμορφίας</a:t>
            </a:r>
            <a:r>
              <a:rPr lang="el-GR" sz="2500" b="1" dirty="0"/>
              <a:t> </a:t>
            </a:r>
            <a:r>
              <a:rPr lang="el-GR" sz="2500" dirty="0"/>
              <a:t>(</a:t>
            </a:r>
            <a:r>
              <a:rPr lang="el-GR" sz="2500" b="1" dirty="0" err="1"/>
              <a:t>cultural</a:t>
            </a:r>
            <a:r>
              <a:rPr lang="el-GR" sz="2500" dirty="0"/>
              <a:t> </a:t>
            </a:r>
            <a:r>
              <a:rPr lang="el-GR" sz="2500" b="1" dirty="0" err="1">
                <a:solidFill>
                  <a:srgbClr val="0070C0"/>
                </a:solidFill>
              </a:rPr>
              <a:t>diversity</a:t>
            </a:r>
            <a:r>
              <a:rPr lang="el-GR" sz="2500" dirty="0"/>
              <a:t>), στην </a:t>
            </a:r>
            <a:r>
              <a:rPr lang="el-GR" sz="2500" b="1" dirty="0"/>
              <a:t>κοινωνική δικαιοσύνη</a:t>
            </a:r>
            <a:r>
              <a:rPr lang="el-GR" sz="2500" dirty="0"/>
              <a:t>, </a:t>
            </a:r>
          </a:p>
          <a:p>
            <a:r>
              <a:rPr lang="el-GR" sz="2500" dirty="0"/>
              <a:t>στην </a:t>
            </a:r>
            <a:r>
              <a:rPr lang="el-GR" sz="2500" b="1" dirty="0"/>
              <a:t>κατανόηση των κοινωνικών ταυτοτήτων</a:t>
            </a:r>
            <a:r>
              <a:rPr lang="el-GR" sz="2500" dirty="0"/>
              <a:t>, στο επίπεδο της </a:t>
            </a:r>
            <a:r>
              <a:rPr lang="el-GR" sz="2500" b="1" dirty="0"/>
              <a:t>συλλογικότητας</a:t>
            </a:r>
            <a:r>
              <a:rPr lang="el-GR" sz="2500" dirty="0"/>
              <a:t> και των </a:t>
            </a:r>
            <a:r>
              <a:rPr lang="el-GR" sz="2500" b="1" dirty="0"/>
              <a:t>κοινωνικών ομάδων, </a:t>
            </a:r>
          </a:p>
          <a:p>
            <a:r>
              <a:rPr lang="el-GR" sz="2500" dirty="0"/>
              <a:t>στην </a:t>
            </a:r>
            <a:r>
              <a:rPr lang="el-GR" sz="2500" b="1" dirty="0"/>
              <a:t>εκτίμηση</a:t>
            </a:r>
            <a:r>
              <a:rPr lang="el-GR" sz="2500" dirty="0"/>
              <a:t>, </a:t>
            </a:r>
            <a:r>
              <a:rPr lang="el-GR" sz="2500" b="1" dirty="0"/>
              <a:t>αποδοχή</a:t>
            </a:r>
            <a:r>
              <a:rPr lang="el-GR" sz="2500" dirty="0"/>
              <a:t>, και </a:t>
            </a:r>
            <a:r>
              <a:rPr lang="el-GR" sz="2500" b="1" dirty="0"/>
              <a:t>ισότιμη</a:t>
            </a:r>
            <a:r>
              <a:rPr lang="el-GR" sz="2500" dirty="0"/>
              <a:t> αναγνώριση των κοινωνικών ομάδων στο πλαίσιο της </a:t>
            </a:r>
            <a:r>
              <a:rPr lang="el-GR" sz="2500" b="1" dirty="0"/>
              <a:t>παιδείας</a:t>
            </a:r>
            <a:r>
              <a:rPr lang="el-GR" sz="2500" dirty="0"/>
              <a:t>, της </a:t>
            </a:r>
            <a:r>
              <a:rPr lang="el-GR" sz="2500" b="1" dirty="0"/>
              <a:t>οικονομίας</a:t>
            </a:r>
            <a:r>
              <a:rPr lang="el-GR" sz="2500" dirty="0"/>
              <a:t>, της </a:t>
            </a:r>
            <a:r>
              <a:rPr lang="el-GR" sz="2500" b="1" dirty="0"/>
              <a:t>εργασίας</a:t>
            </a:r>
            <a:r>
              <a:rPr lang="el-GR" sz="2500" dirty="0"/>
              <a:t> </a:t>
            </a:r>
            <a:r>
              <a:rPr lang="el-GR" dirty="0"/>
              <a:t>… </a:t>
            </a:r>
          </a:p>
        </p:txBody>
      </p:sp>
      <p:pic>
        <p:nvPicPr>
          <p:cNvPr id="4" name="Picture 3" descr="C:\Users\Irene Kamberidou\Pictures\Familyclipart\societ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86751"/>
            <a:ext cx="3909814" cy="100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99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l-GR" dirty="0">
                <a:solidFill>
                  <a:srgbClr val="C00000"/>
                </a:solidFill>
              </a:rPr>
              <a:t>   </a:t>
            </a:r>
            <a:r>
              <a:rPr lang="el-GR" sz="18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7. </a:t>
            </a:r>
            <a:r>
              <a:rPr lang="el-GR" sz="1800" dirty="0">
                <a:solidFill>
                  <a:srgbClr val="C00000"/>
                </a:solidFill>
              </a:rPr>
              <a:t>  </a:t>
            </a:r>
            <a:r>
              <a:rPr lang="el-GR" sz="3100" b="1" dirty="0">
                <a:solidFill>
                  <a:srgbClr val="0070C0"/>
                </a:solidFill>
              </a:rPr>
              <a:t>H  </a:t>
            </a:r>
            <a:r>
              <a:rPr lang="el-GR" sz="3400" b="1" dirty="0">
                <a:solidFill>
                  <a:srgbClr val="0070C0"/>
                </a:solidFill>
              </a:rPr>
              <a:t>πολυπολιτισμική ή διαπολιτισμική παιδεία </a:t>
            </a:r>
            <a:r>
              <a:rPr lang="el-GR" sz="3100" b="1" dirty="0">
                <a:solidFill>
                  <a:srgbClr val="0070C0"/>
                </a:solidFill>
              </a:rPr>
              <a:t>επικεντρώνεται στα εκπαιδευτικά προγράμματα και στις πρακτικές για την </a:t>
            </a:r>
            <a:r>
              <a:rPr lang="el-GR" sz="3100" b="1" u="sng" dirty="0">
                <a:solidFill>
                  <a:srgbClr val="002060"/>
                </a:solidFill>
              </a:rPr>
              <a:t>ειρηνική διαχείριση συγκρούσεων</a:t>
            </a:r>
            <a:r>
              <a:rPr lang="el-GR" sz="3100" b="1" dirty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el-GR" sz="3100" b="1" dirty="0">
                <a:solidFill>
                  <a:srgbClr val="002060"/>
                </a:solidFill>
              </a:rPr>
              <a:t>την</a:t>
            </a:r>
            <a:r>
              <a:rPr lang="el-GR" sz="2400" b="1" dirty="0"/>
              <a:t> </a:t>
            </a:r>
            <a:r>
              <a:rPr lang="el-GR" sz="3800" b="1" dirty="0">
                <a:solidFill>
                  <a:srgbClr val="002060"/>
                </a:solidFill>
              </a:rPr>
              <a:t>κοινωνική ένταξη,  ενσωμάτωση και συμπερίληψη</a:t>
            </a:r>
            <a:r>
              <a:rPr lang="el-GR" sz="3100" b="1" dirty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r>
              <a:rPr lang="el-GR" dirty="0"/>
              <a:t>τη βελτίωση της σχολικής επίδοσης μαθητών που προέρχονται από διαφορετικές </a:t>
            </a:r>
            <a:r>
              <a:rPr lang="el-GR" dirty="0" err="1"/>
              <a:t>εθνοπολιτισμικές</a:t>
            </a:r>
            <a:r>
              <a:rPr lang="el-GR" dirty="0"/>
              <a:t> κοινωνικές ομάδες, </a:t>
            </a:r>
            <a:r>
              <a:rPr lang="el-GR" b="1" dirty="0"/>
              <a:t>όπως τάξεις υποδοχής </a:t>
            </a:r>
          </a:p>
          <a:p>
            <a:r>
              <a:rPr lang="el-GR" dirty="0"/>
              <a:t>τη διδασκαλία της </a:t>
            </a:r>
            <a:r>
              <a:rPr lang="el-GR" b="1" dirty="0"/>
              <a:t>γλώσσας</a:t>
            </a:r>
            <a:r>
              <a:rPr lang="el-GR" dirty="0"/>
              <a:t> και του </a:t>
            </a:r>
            <a:r>
              <a:rPr lang="el-GR" b="1" dirty="0"/>
              <a:t>πολιτισμού</a:t>
            </a:r>
            <a:r>
              <a:rPr lang="el-GR" dirty="0"/>
              <a:t> της χώρας υποδοχής, </a:t>
            </a:r>
          </a:p>
          <a:p>
            <a:r>
              <a:rPr lang="el-GR" dirty="0"/>
              <a:t>τη μαθησιακή </a:t>
            </a:r>
            <a:r>
              <a:rPr lang="el-GR" b="1" dirty="0"/>
              <a:t>στήριξη</a:t>
            </a:r>
            <a:r>
              <a:rPr lang="el-GR" dirty="0"/>
              <a:t>, </a:t>
            </a:r>
          </a:p>
          <a:p>
            <a:r>
              <a:rPr lang="el-GR" dirty="0"/>
              <a:t>τη διάσωση του δικού τους πολιτισμικού πλούτου και της δικής τους κληρονομιάς, </a:t>
            </a:r>
          </a:p>
          <a:p>
            <a:r>
              <a:rPr lang="el-GR" dirty="0"/>
              <a:t>τη σχέση των διαφορετικών </a:t>
            </a:r>
            <a:r>
              <a:rPr lang="el-GR" dirty="0" err="1"/>
              <a:t>εθνοπολιτισμικών</a:t>
            </a:r>
            <a:r>
              <a:rPr lang="el-GR" dirty="0"/>
              <a:t> κοινωνικών ομάδων μεταξύ τους… και φυσικά </a:t>
            </a:r>
            <a:r>
              <a:rPr lang="el-GR" b="1" dirty="0">
                <a:solidFill>
                  <a:srgbClr val="0070C0"/>
                </a:solidFill>
              </a:rPr>
              <a:t>τον σεβασμό των νόμων, κανόνων και κουλτούρας της χώρας υποδοχής…</a:t>
            </a:r>
          </a:p>
          <a:p>
            <a:endParaRPr lang="el-GR" dirty="0"/>
          </a:p>
        </p:txBody>
      </p:sp>
      <p:pic>
        <p:nvPicPr>
          <p:cNvPr id="6146" name="Picture 2" descr="C:\Users\Irene Kamberidou\Pictures\inequali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158417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52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700" dirty="0"/>
              <a:t>28. </a:t>
            </a:r>
            <a:endParaRPr lang="el-GR" sz="1700" dirty="0"/>
          </a:p>
          <a:p>
            <a:r>
              <a:rPr lang="el-GR" sz="2600" dirty="0"/>
              <a:t>Η χρήση-προσέγγιση  του όρου </a:t>
            </a:r>
            <a:r>
              <a:rPr lang="el-GR" sz="2600" b="1" i="1" dirty="0" err="1">
                <a:solidFill>
                  <a:srgbClr val="0070C0"/>
                </a:solidFill>
              </a:rPr>
              <a:t>πολυπολιτισμικότητα</a:t>
            </a:r>
            <a:r>
              <a:rPr lang="el-GR" sz="2600" dirty="0"/>
              <a:t> (</a:t>
            </a:r>
            <a:r>
              <a:rPr lang="en-GB" sz="2600" dirty="0"/>
              <a:t>multiculturalism</a:t>
            </a:r>
            <a:r>
              <a:rPr lang="el-GR" sz="2600" dirty="0"/>
              <a:t>)</a:t>
            </a:r>
            <a:r>
              <a:rPr lang="el-GR" sz="2600" b="1" dirty="0"/>
              <a:t> </a:t>
            </a:r>
            <a:r>
              <a:rPr lang="el-GR" sz="2600" dirty="0"/>
              <a:t>δηλώνει ότι σε μια κοινωνία </a:t>
            </a:r>
            <a:r>
              <a:rPr lang="el-GR" sz="2600" b="1" dirty="0">
                <a:solidFill>
                  <a:srgbClr val="002060"/>
                </a:solidFill>
              </a:rPr>
              <a:t>συνυπάρχουν</a:t>
            </a:r>
            <a:r>
              <a:rPr lang="el-GR" sz="2600" dirty="0"/>
              <a:t> </a:t>
            </a:r>
            <a:r>
              <a:rPr lang="el-GR" sz="2600" b="1" u="sng" dirty="0"/>
              <a:t>διάφορες κοινωνικές ομάδες </a:t>
            </a:r>
            <a:r>
              <a:rPr lang="el-GR" sz="2600" dirty="0"/>
              <a:t>με διαφορετικές κουλτούρες, θρησκευτικές, εθνικές, </a:t>
            </a:r>
            <a:r>
              <a:rPr lang="el-GR" sz="2600" dirty="0" err="1"/>
              <a:t>εθνοτικές</a:t>
            </a:r>
            <a:r>
              <a:rPr lang="el-GR" sz="2600" dirty="0"/>
              <a:t> και πολιτισμικές αναφορές. </a:t>
            </a:r>
          </a:p>
          <a:p>
            <a:pPr>
              <a:buNone/>
            </a:pPr>
            <a:endParaRPr lang="el-GR" dirty="0"/>
          </a:p>
          <a:p>
            <a:r>
              <a:rPr lang="el-GR" sz="2600" dirty="0"/>
              <a:t>Αποτελεί </a:t>
            </a:r>
            <a:r>
              <a:rPr lang="el-GR" sz="2600" b="1" dirty="0">
                <a:solidFill>
                  <a:srgbClr val="0070C0"/>
                </a:solidFill>
              </a:rPr>
              <a:t>περιγραφή των σύγχρονων κοινωνιών</a:t>
            </a:r>
            <a:r>
              <a:rPr lang="el-GR" sz="2600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/>
              <a:t>Αναφέρεται στην </a:t>
            </a:r>
            <a:r>
              <a:rPr lang="el-GR" sz="2600" b="1" dirty="0">
                <a:solidFill>
                  <a:srgbClr val="0070C0"/>
                </a:solidFill>
              </a:rPr>
              <a:t>αρμονική λειτουργία </a:t>
            </a:r>
            <a:r>
              <a:rPr lang="el-GR" sz="2600" dirty="0"/>
              <a:t>της κοινωνίας (</a:t>
            </a:r>
            <a:r>
              <a:rPr lang="el-GR" sz="2600" b="1" dirty="0">
                <a:solidFill>
                  <a:srgbClr val="0070C0"/>
                </a:solidFill>
              </a:rPr>
              <a:t>στην οποία μπορεί να συμβάλλει και η κοινωνική περιοχή του αθλητισμού</a:t>
            </a:r>
            <a:r>
              <a:rPr lang="el-GR" sz="2600" dirty="0"/>
              <a:t>).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12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BC746-3BB4-4677-807B-B78F11985DA6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3238" y="188913"/>
            <a:ext cx="8640762" cy="1597025"/>
          </a:xfrm>
        </p:spPr>
        <p:txBody>
          <a:bodyPr>
            <a:normAutofit fontScale="90000"/>
          </a:bodyPr>
          <a:lstStyle/>
          <a:p>
            <a:pPr lvl="0"/>
            <a:br>
              <a:rPr lang="el-GR" sz="3200" dirty="0"/>
            </a:br>
            <a:br>
              <a:rPr lang="el-GR" sz="3200" dirty="0"/>
            </a:br>
            <a:r>
              <a:rPr lang="el-GR" sz="3200" dirty="0"/>
              <a:t>  </a:t>
            </a:r>
            <a:r>
              <a:rPr lang="el-GR" sz="2000" dirty="0"/>
              <a:t> </a:t>
            </a:r>
            <a:r>
              <a:rPr lang="el-GR" sz="3600" b="1" dirty="0">
                <a:solidFill>
                  <a:srgbClr val="002060"/>
                </a:solidFill>
              </a:rPr>
              <a:t>Η Παιδεία Ειρήνης/</a:t>
            </a:r>
            <a:r>
              <a:rPr lang="en-US" sz="3600" b="1" dirty="0">
                <a:solidFill>
                  <a:srgbClr val="002060"/>
                </a:solidFill>
              </a:rPr>
              <a:t>Peace Education</a:t>
            </a:r>
            <a:r>
              <a:rPr lang="el-GR" sz="3600" b="1" dirty="0">
                <a:solidFill>
                  <a:srgbClr val="002060"/>
                </a:solidFill>
              </a:rPr>
              <a:t>  Σήμερα και ο Ρόλος του Αθλητισμού:   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23528" y="1989138"/>
            <a:ext cx="8279111" cy="4868862"/>
          </a:xfrm>
        </p:spPr>
        <p:txBody>
          <a:bodyPr/>
          <a:lstStyle/>
          <a:p>
            <a:pPr>
              <a:buNone/>
            </a:pPr>
            <a:r>
              <a:rPr lang="el-GR" sz="2800" b="1" dirty="0"/>
              <a:t>                           </a:t>
            </a:r>
          </a:p>
          <a:p>
            <a:pPr>
              <a:buNone/>
            </a:pPr>
            <a:r>
              <a:rPr lang="el-GR" sz="2800" dirty="0"/>
              <a:t>    </a:t>
            </a:r>
            <a:r>
              <a:rPr lang="en-GB" sz="2800" dirty="0" err="1"/>
              <a:t>PeaceFirst</a:t>
            </a:r>
            <a:r>
              <a:rPr lang="en-GB" sz="2800" dirty="0"/>
              <a:t>,</a:t>
            </a:r>
            <a:r>
              <a:rPr lang="el-GR" sz="2800" dirty="0"/>
              <a:t> (πρώην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002060"/>
                </a:solidFill>
              </a:rPr>
              <a:t>Peace Games</a:t>
            </a:r>
            <a:r>
              <a:rPr lang="el-GR" sz="2800" dirty="0"/>
              <a:t>)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2060"/>
                </a:solidFill>
              </a:rPr>
              <a:t>Sport in Society</a:t>
            </a:r>
            <a:r>
              <a:rPr lang="el-GR" sz="2800" b="1" dirty="0">
                <a:solidFill>
                  <a:srgbClr val="002060"/>
                </a:solidFill>
              </a:rPr>
              <a:t> </a:t>
            </a:r>
            <a:r>
              <a:rPr lang="el-GR" sz="2800" dirty="0"/>
              <a:t>(</a:t>
            </a:r>
            <a:r>
              <a:rPr lang="el-GR" sz="2800" dirty="0" err="1"/>
              <a:t>SIS</a:t>
            </a:r>
            <a:r>
              <a:rPr lang="el-GR" sz="2800" dirty="0"/>
              <a:t>)</a:t>
            </a:r>
            <a:r>
              <a:rPr lang="en-GB" sz="2800" dirty="0"/>
              <a:t>, the International Sport for Development and Peace Association (ISDPA),</a:t>
            </a:r>
            <a:r>
              <a:rPr lang="el-GR" sz="2800" dirty="0"/>
              <a:t> </a:t>
            </a:r>
            <a:r>
              <a:rPr lang="el-GR" sz="2800" b="1" dirty="0" err="1">
                <a:solidFill>
                  <a:srgbClr val="002060"/>
                </a:solidFill>
              </a:rPr>
              <a:t>Football</a:t>
            </a:r>
            <a:r>
              <a:rPr lang="el-GR" sz="2800" b="1" dirty="0">
                <a:solidFill>
                  <a:srgbClr val="002060"/>
                </a:solidFill>
              </a:rPr>
              <a:t> 4 Peace </a:t>
            </a:r>
            <a:r>
              <a:rPr lang="el-GR" sz="2800" dirty="0"/>
              <a:t>(F4P), </a:t>
            </a:r>
            <a:r>
              <a:rPr lang="el-GR" sz="2800" dirty="0" err="1"/>
              <a:t>Ultimate</a:t>
            </a:r>
            <a:r>
              <a:rPr lang="el-GR" sz="2800" dirty="0"/>
              <a:t> Peace (UP) …</a:t>
            </a:r>
            <a:r>
              <a:rPr lang="en-GB" sz="2800" dirty="0"/>
              <a:t> </a:t>
            </a:r>
            <a:endParaRPr lang="el-GR" sz="2800" dirty="0"/>
          </a:p>
          <a:p>
            <a:pPr>
              <a:buNone/>
            </a:pPr>
            <a:endParaRPr lang="el-GR" sz="1600" dirty="0"/>
          </a:p>
          <a:p>
            <a:endParaRPr lang="el-GR" sz="2400" dirty="0"/>
          </a:p>
        </p:txBody>
      </p:sp>
      <p:pic>
        <p:nvPicPr>
          <p:cNvPr id="11" name="Picture 4" descr="C:\Users\Irene Kamberidou\AppData\Local\Microsoft\Windows\Temporary Internet Files\Content.IE5\ITGUE3K1\MC9000888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138" y="4944979"/>
            <a:ext cx="1825142" cy="89611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7D93-49D5-45FD-9491-70398ABAC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13" y="1453102"/>
            <a:ext cx="6594996" cy="981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167B96-9361-45CD-BEA3-D594E906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774" y="4894644"/>
            <a:ext cx="2297836" cy="1399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5B63F2-0B2C-4D0F-B637-274DB4417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098" y="4894643"/>
            <a:ext cx="2716040" cy="13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4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3.     </a:t>
            </a:r>
            <a:r>
              <a:rPr lang="el-GR" dirty="0">
                <a:solidFill>
                  <a:srgbClr val="0070C0"/>
                </a:solidFill>
              </a:rPr>
              <a:t>ΕΚΠΑΙΔΕΥΣΗ/ΠΑΙΔΕΙΑ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>
                <a:solidFill>
                  <a:srgbClr val="0070C0"/>
                </a:solidFill>
              </a:rPr>
              <a:t>Σχολεία</a:t>
            </a:r>
            <a:r>
              <a:rPr lang="el-GR" dirty="0"/>
              <a:t>: </a:t>
            </a:r>
            <a:r>
              <a:rPr lang="el-GR" sz="2400" dirty="0"/>
              <a:t>κοινωνικοποίηση,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μετάδοση γνώσεων </a:t>
            </a:r>
            <a:r>
              <a:rPr lang="el-GR" sz="2400" dirty="0"/>
              <a:t>με ακρίβεια και σύστημα, διδασκαλίας και μετάδοσης τεχνικών γνώσεων και ικανοτήτων, αδιάκοπη παραγωγή νέων γνώσεων για την αντιμετώπιση καινούργιων προβλημάτων και τη διάνοιξη νέων προοπτικών….</a:t>
            </a:r>
          </a:p>
          <a:p>
            <a:endParaRPr lang="el-GR" sz="2400" dirty="0"/>
          </a:p>
        </p:txBody>
      </p:sp>
      <p:pic>
        <p:nvPicPr>
          <p:cNvPr id="4" name="Picture 7" descr="C:\Users\Irene Kamberidou\Pictures\EDUCATION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5008" y="3064955"/>
            <a:ext cx="1524001" cy="2095500"/>
          </a:xfrm>
          <a:prstGeom prst="rect">
            <a:avLst/>
          </a:prstGeom>
          <a:noFill/>
        </p:spPr>
      </p:pic>
      <p:pic>
        <p:nvPicPr>
          <p:cNvPr id="5" name="Picture 6" descr="C:\Users\Irene Kamberidou\Pictures\EDUCATION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121" y="4112705"/>
            <a:ext cx="1524000" cy="1476375"/>
          </a:xfrm>
          <a:prstGeom prst="rect">
            <a:avLst/>
          </a:prstGeom>
          <a:noFill/>
        </p:spPr>
      </p:pic>
      <p:pic>
        <p:nvPicPr>
          <p:cNvPr id="6" name="Picture 3" descr="C:\Users\Irene Kamberidou\Pictures\Familyclipart\nuclear 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443" y="3223705"/>
            <a:ext cx="2159000" cy="1778000"/>
          </a:xfrm>
          <a:prstGeom prst="rect">
            <a:avLst/>
          </a:prstGeom>
          <a:noFill/>
        </p:spPr>
      </p:pic>
      <p:pic>
        <p:nvPicPr>
          <p:cNvPr id="8" name="Picture 2" descr="Free Education Clip Art, Download Free Clip Art, Free Clip Art on Clipart  Library">
            <a:extLst>
              <a:ext uri="{FF2B5EF4-FFF2-40B4-BE49-F238E27FC236}">
                <a16:creationId xmlns:a16="http://schemas.microsoft.com/office/drawing/2014/main" id="{53C437E9-035E-42D4-B22E-3D1CDF77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6" y="3211521"/>
            <a:ext cx="19431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chool Clipart Clip Art Graduation Teacher Education Clipart | Etsy">
            <a:extLst>
              <a:ext uri="{FF2B5EF4-FFF2-40B4-BE49-F238E27FC236}">
                <a16:creationId xmlns:a16="http://schemas.microsoft.com/office/drawing/2014/main" id="{7B460A51-4F3D-4E0B-B700-4083D017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30" y="2669568"/>
            <a:ext cx="1524000" cy="16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CE6E-09F3-420C-95C8-CFE0006D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9ECD-F8CB-4A82-81B7-903853AE2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Peace First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–Youth led peacemaking projects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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Peace First is a global nonprofit organization that exists to empower young people ages 13-25 to create a just and peaceful world by providing digital tools, community support, start-up funding, and stories that celebrate their journeys and impact.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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Peace First is committed to celebrate young people and their potential to create positive change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https://peacefirst.org/what-we-do/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3E28A-61D1-4584-8A14-BD78F56E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62" y="3212976"/>
            <a:ext cx="6594996" cy="1341369"/>
          </a:xfrm>
          <a:prstGeom prst="rect">
            <a:avLst/>
          </a:prstGeom>
        </p:spPr>
      </p:pic>
      <p:pic>
        <p:nvPicPr>
          <p:cNvPr id="7" name="Picture 2" descr="Peace First Prize Semi-Finalists Announced!">
            <a:extLst>
              <a:ext uri="{FF2B5EF4-FFF2-40B4-BE49-F238E27FC236}">
                <a16:creationId xmlns:a16="http://schemas.microsoft.com/office/drawing/2014/main" id="{E00ACAB5-4438-4886-B16A-F6415D92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47" y="4718305"/>
            <a:ext cx="2409825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9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780E-7380-45E7-AA1A-D1D627E0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https://peacefirst.org/ambassadors-program/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A0828-6D52-4D64-8966-DC6212811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2153" y="1450178"/>
            <a:ext cx="3140868" cy="36611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BF19B-F680-4A0C-9A04-A359A379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260" y="1472608"/>
            <a:ext cx="2528172" cy="3282672"/>
          </a:xfrm>
          <a:prstGeom prst="rect">
            <a:avLst/>
          </a:prstGeom>
        </p:spPr>
      </p:pic>
      <p:pic>
        <p:nvPicPr>
          <p:cNvPr id="3074" name="Picture 2" descr="Peace First Prize Semi-Finalists Announced!">
            <a:extLst>
              <a:ext uri="{FF2B5EF4-FFF2-40B4-BE49-F238E27FC236}">
                <a16:creationId xmlns:a16="http://schemas.microsoft.com/office/drawing/2014/main" id="{A469556C-A572-4A32-9207-D7952108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3" y="384832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2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F01F-8380-4978-AAEA-1D057906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Peacefirst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Teaching kids social and emotional skills of empathy</a:t>
            </a:r>
            <a:br>
              <a:rPr lang="el-G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l-G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www.changex.org› </a:t>
            </a:r>
            <a:r>
              <a:rPr lang="en-US" sz="1800" b="0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peacefirst</a:t>
            </a:r>
            <a:r>
              <a:rPr lang="el-GR" sz="1800" b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br>
              <a:rPr lang="el-GR" sz="1800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Peace First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 global leader in investing in young people's ability to imagine and implement compassionate solutions to injustices...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19D99-226E-4968-868E-3E22DAB29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350" y="530225"/>
            <a:ext cx="8025337" cy="2322711"/>
          </a:xfrm>
        </p:spPr>
      </p:pic>
      <p:pic>
        <p:nvPicPr>
          <p:cNvPr id="4098" name="Picture 2" descr="Peace First Branding — theonlymaria">
            <a:extLst>
              <a:ext uri="{FF2B5EF4-FFF2-40B4-BE49-F238E27FC236}">
                <a16:creationId xmlns:a16="http://schemas.microsoft.com/office/drawing/2014/main" id="{9FEDBBAE-F4F0-4D34-B186-132519D8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07379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FFBA8D-2025-6F7C-ED23-F5BD964F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202"/>
            <a:ext cx="9144000" cy="65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1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7010"/>
          </a:xfrm>
        </p:spPr>
        <p:txBody>
          <a:bodyPr>
            <a:normAutofit/>
          </a:bodyPr>
          <a:lstStyle/>
          <a:p>
            <a:pPr lvl="0"/>
            <a:br>
              <a:rPr lang="el-GR" sz="2000" dirty="0"/>
            </a:b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85794"/>
            <a:ext cx="8136904" cy="5739550"/>
          </a:xfrm>
        </p:spPr>
        <p:txBody>
          <a:bodyPr>
            <a:normAutofit/>
          </a:bodyPr>
          <a:lstStyle/>
          <a:p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None/>
            </a:pP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1800" b="1" dirty="0">
                <a:solidFill>
                  <a:srgbClr val="002060"/>
                </a:solidFill>
              </a:rPr>
              <a:t>Sport in Society: Αθλητές ως Μέντορες Ειρήνης</a:t>
            </a:r>
            <a:endParaRPr lang="en-US" sz="1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thletes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mentors in violence prevention</a:t>
            </a:r>
            <a:br>
              <a:rPr lang="el-GR" sz="1800" b="1" dirty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Πρώην αθλητές, επαγγελματίες αθλητές και φοιτητές-αθλητές δραστηριοποιούνται στην προώθηση της παιδείας ειρήνης (</a:t>
            </a:r>
            <a:r>
              <a:rPr lang="el-G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Both"/>
            </a:pP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διαμόρφωση </a:t>
            </a:r>
            <a:r>
              <a:rPr lang="el-G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προγραμμάτων πρόληψης της βίας και μη βίαιη επίλυση συγκρούσεων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δημόσια σχολεία και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Both"/>
            </a:pP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οργάνωση κοινωνικών δραστηριοτήτων που καλλιεργούν το σεβασμό για την εθνική ποικιλότητα/πολυμορφία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diversity)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την </a:t>
            </a:r>
            <a:r>
              <a:rPr lang="el-GR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πολυπολιτισμικότητα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έμφυλη ισότητα.</a:t>
            </a:r>
            <a:endParaRPr lang="el-GR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l-G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l-GR" sz="1800" dirty="0">
                <a:solidFill>
                  <a:srgbClr val="6B9F2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http://www.sportinsociety.</a:t>
            </a:r>
            <a:r>
              <a:rPr lang="el-G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https://www.northeastern.edu/sportinsociety/programs/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l-GR" sz="18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(τελευταί</a:t>
            </a:r>
            <a:r>
              <a:rPr lang="el-GR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α πρόσβαση 2/5/2023)</a:t>
            </a:r>
            <a:endParaRPr lang="en-US" sz="18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003BC-32F2-4FD4-AE2E-D52849CB96A6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7" name="Picture 2" descr="C:\Users\Irene Kamberidou\AppData\Local\Microsoft\Windows\Temporary Internet Files\Content.IE5\6IWBJV28\MP900430667[1].jpg">
            <a:extLst>
              <a:ext uri="{FF2B5EF4-FFF2-40B4-BE49-F238E27FC236}">
                <a16:creationId xmlns:a16="http://schemas.microsoft.com/office/drawing/2014/main" id="{A1CE1F82-4857-483C-B9CA-6926996F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620688"/>
            <a:ext cx="2232248" cy="1440160"/>
          </a:xfrm>
          <a:prstGeom prst="rect">
            <a:avLst/>
          </a:prstGeom>
          <a:noFill/>
        </p:spPr>
      </p:pic>
      <p:pic>
        <p:nvPicPr>
          <p:cNvPr id="8" name="Picture 2" descr="C:\Users\Irene Kamberidou\Pictures\Bullying5.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81701"/>
            <a:ext cx="1187624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067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in Society (SIS)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thletes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mentors in violence prevention: photo from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3rd Annual Junior Coach Leadership Convention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sportinsoci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82676" y="1916832"/>
            <a:ext cx="54426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779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1008112"/>
          </a:xfrm>
        </p:spPr>
        <p:txBody>
          <a:bodyPr>
            <a:normAutofit fontScale="90000"/>
          </a:bodyPr>
          <a:lstStyle/>
          <a:p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   </a:t>
            </a:r>
            <a:br>
              <a:rPr lang="el-GR" sz="2000" dirty="0"/>
            </a:br>
            <a:r>
              <a:rPr lang="el-GR" sz="2000" dirty="0"/>
              <a:t>  </a:t>
            </a:r>
            <a:br>
              <a:rPr lang="en-US" sz="2000" dirty="0"/>
            </a:br>
            <a:br>
              <a:rPr lang="en-US" sz="2000" dirty="0"/>
            </a:br>
            <a:r>
              <a:rPr lang="el-GR" sz="2000" dirty="0">
                <a:solidFill>
                  <a:srgbClr val="0070C0"/>
                </a:solidFill>
              </a:rPr>
              <a:t>  </a:t>
            </a:r>
            <a:br>
              <a:rPr lang="el-GR" sz="2000" dirty="0">
                <a:solidFill>
                  <a:srgbClr val="0070C0"/>
                </a:solidFill>
              </a:rPr>
            </a:br>
            <a:br>
              <a:rPr lang="el-GR" sz="2000" dirty="0">
                <a:solidFill>
                  <a:srgbClr val="0070C0"/>
                </a:solidFill>
              </a:rPr>
            </a:br>
            <a:br>
              <a:rPr lang="el-GR" sz="2000" dirty="0">
                <a:solidFill>
                  <a:srgbClr val="0070C0"/>
                </a:solidFill>
              </a:rPr>
            </a:br>
            <a:r>
              <a:rPr lang="el-GR" sz="2000" dirty="0">
                <a:solidFill>
                  <a:srgbClr val="0070C0"/>
                </a:solidFill>
              </a:rPr>
              <a:t>Πρόγραμμα της  </a:t>
            </a:r>
            <a:r>
              <a:rPr lang="en-GB" sz="2700" b="1" dirty="0" err="1">
                <a:solidFill>
                  <a:srgbClr val="0070C0"/>
                </a:solidFill>
              </a:rPr>
              <a:t>PeaceFirst</a:t>
            </a:r>
            <a:r>
              <a:rPr lang="el-GR" sz="2000" dirty="0">
                <a:solidFill>
                  <a:srgbClr val="0070C0"/>
                </a:solidFill>
              </a:rPr>
              <a:t>, </a:t>
            </a:r>
            <a:r>
              <a:rPr lang="en-US" sz="2700" dirty="0">
                <a:solidFill>
                  <a:srgbClr val="0070C0"/>
                </a:solidFill>
              </a:rPr>
              <a:t>formerly PEACE GAMES</a:t>
            </a:r>
            <a:r>
              <a:rPr lang="el-GR" sz="2700" b="1" dirty="0">
                <a:solidFill>
                  <a:srgbClr val="0070C0"/>
                </a:solidFill>
              </a:rPr>
              <a:t> </a:t>
            </a:r>
            <a:r>
              <a:rPr lang="en-GB" sz="2700" b="1" dirty="0">
                <a:solidFill>
                  <a:srgbClr val="0070C0"/>
                </a:solidFill>
                <a:hlinkClick r:id="rId2"/>
              </a:rPr>
              <a:t> </a:t>
            </a:r>
            <a:br>
              <a:rPr lang="el-GR" sz="2700" b="1" dirty="0">
                <a:solidFill>
                  <a:srgbClr val="0070C0"/>
                </a:solidFill>
                <a:hlinkClick r:id="rId2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0070C0"/>
                </a:solidFill>
              </a:rPr>
              <a:t>4,000 εθελοντές   </a:t>
            </a:r>
            <a:r>
              <a:rPr lang="el-GR" sz="2000" dirty="0">
                <a:solidFill>
                  <a:srgbClr val="0070C0"/>
                </a:solidFill>
              </a:rPr>
              <a:t>(400,000 ώρες διδακτικών υπηρεσιών).</a:t>
            </a:r>
          </a:p>
          <a:p>
            <a:r>
              <a:rPr lang="el-GR" sz="2000" b="1" u="sng" dirty="0"/>
              <a:t>2,500 εκπαιδευτικούς </a:t>
            </a:r>
            <a:r>
              <a:rPr lang="el-GR" sz="2000" dirty="0"/>
              <a:t>της</a:t>
            </a:r>
            <a:r>
              <a:rPr lang="en-US" sz="2000" dirty="0"/>
              <a:t> </a:t>
            </a:r>
            <a:r>
              <a:rPr lang="el-GR" sz="2000" dirty="0"/>
              <a:t>πρωτοβάθμιας/δευτεροβάθμιας εκπαίδευσης: συνεργάστηκαν με </a:t>
            </a:r>
            <a:r>
              <a:rPr lang="el-GR" sz="2000" b="1" dirty="0">
                <a:solidFill>
                  <a:srgbClr val="0070C0"/>
                </a:solidFill>
              </a:rPr>
              <a:t>9.000 μέλη οικογενειών.</a:t>
            </a:r>
          </a:p>
          <a:p>
            <a:r>
              <a:rPr lang="el-GR" sz="2000" b="1" dirty="0">
                <a:solidFill>
                  <a:srgbClr val="0070C0"/>
                </a:solidFill>
              </a:rPr>
              <a:t>2,500 προγράμματα ειρήνης</a:t>
            </a:r>
            <a:r>
              <a:rPr lang="el-GR" sz="2000" dirty="0"/>
              <a:t> (</a:t>
            </a:r>
            <a:r>
              <a:rPr lang="el-GR" sz="2000" dirty="0" err="1"/>
              <a:t>peacemaker</a:t>
            </a:r>
            <a:r>
              <a:rPr lang="el-GR" sz="2000" dirty="0"/>
              <a:t> </a:t>
            </a:r>
            <a:r>
              <a:rPr lang="el-GR" sz="2000" dirty="0" err="1"/>
              <a:t>projects</a:t>
            </a:r>
            <a:r>
              <a:rPr lang="el-GR" sz="2000" dirty="0"/>
              <a:t>)</a:t>
            </a:r>
            <a:endParaRPr lang="en-US" sz="2000" b="1" dirty="0"/>
          </a:p>
          <a:p>
            <a:r>
              <a:rPr lang="el-GR" sz="2000" b="1" dirty="0">
                <a:solidFill>
                  <a:srgbClr val="C00000"/>
                </a:solidFill>
              </a:rPr>
              <a:t>Αποτελέσματα στα σχολεία/</a:t>
            </a:r>
            <a:r>
              <a:rPr lang="el-GR" sz="2000" b="1" dirty="0" err="1">
                <a:solidFill>
                  <a:srgbClr val="C00000"/>
                </a:solidFill>
              </a:rPr>
              <a:t>Partner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err="1">
                <a:solidFill>
                  <a:srgbClr val="C00000"/>
                </a:solidFill>
              </a:rPr>
              <a:t>schools</a:t>
            </a:r>
            <a:r>
              <a:rPr lang="el-GR" sz="2000" b="1" dirty="0">
                <a:solidFill>
                  <a:srgbClr val="C00000"/>
                </a:solidFill>
              </a:rPr>
              <a:t> : 60% μείωση της βίας</a:t>
            </a:r>
            <a:r>
              <a:rPr lang="el-GR" sz="2000" dirty="0"/>
              <a:t> και </a:t>
            </a:r>
            <a:r>
              <a:rPr lang="el-GR" sz="2000" b="1" dirty="0">
                <a:solidFill>
                  <a:srgbClr val="C00000"/>
                </a:solidFill>
              </a:rPr>
              <a:t>70%-80% </a:t>
            </a:r>
            <a:r>
              <a:rPr lang="el-GR" sz="2000" dirty="0"/>
              <a:t>αύξηση των περιπτώσεων που οι μαθητές/</a:t>
            </a:r>
            <a:r>
              <a:rPr lang="el-GR" sz="2000" dirty="0" err="1"/>
              <a:t>τριες</a:t>
            </a:r>
            <a:r>
              <a:rPr lang="el-GR" sz="2000" dirty="0"/>
              <a:t> </a:t>
            </a:r>
            <a:r>
              <a:rPr lang="el-GR" sz="2000" b="1" u="sng" dirty="0">
                <a:solidFill>
                  <a:srgbClr val="C00000"/>
                </a:solidFill>
              </a:rPr>
              <a:t>επεμβαίνουν</a:t>
            </a:r>
            <a:r>
              <a:rPr lang="el-GR" sz="2000" dirty="0"/>
              <a:t> για να σταματήσουν βιαιοπραγίες (</a:t>
            </a:r>
            <a:r>
              <a:rPr lang="en-US" sz="2000" dirty="0"/>
              <a:t>fights and bullying</a:t>
            </a:r>
            <a:r>
              <a:rPr lang="el-GR" sz="2000" dirty="0"/>
              <a:t>) και που </a:t>
            </a:r>
            <a:r>
              <a:rPr lang="el-GR" sz="2000" b="1" u="sng" dirty="0">
                <a:solidFill>
                  <a:srgbClr val="C00000"/>
                </a:solidFill>
              </a:rPr>
              <a:t>προσφέρονται</a:t>
            </a:r>
            <a:r>
              <a:rPr lang="el-GR" sz="2000" b="1" dirty="0"/>
              <a:t> να βοηθήσουν συμμαθητές τους</a:t>
            </a:r>
            <a:r>
              <a:rPr lang="en-US" sz="2000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PeaceFirst</a:t>
            </a:r>
            <a:r>
              <a:rPr lang="en-US" sz="1400" dirty="0"/>
              <a:t>, 2012)</a:t>
            </a:r>
            <a:r>
              <a:rPr lang="el-GR" sz="1400" dirty="0"/>
              <a:t>.</a:t>
            </a:r>
          </a:p>
          <a:p>
            <a:endParaRPr lang="el-GR" sz="2000" b="1" dirty="0"/>
          </a:p>
        </p:txBody>
      </p:sp>
      <p:pic>
        <p:nvPicPr>
          <p:cNvPr id="7" name="Picture 6" descr="C:\Users\Irene Kamberidou\Pictures\multiculturalism4.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1268760"/>
            <a:ext cx="1872208" cy="126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69856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n-GB" b="1" dirty="0"/>
              <a:t>Peace First </a:t>
            </a:r>
            <a:br>
              <a:rPr lang="el-GR" dirty="0"/>
            </a:b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5836984" cy="155341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Peace first, formerly Peace Games: </a:t>
            </a:r>
          </a:p>
          <a:p>
            <a:r>
              <a:rPr lang="el-GR" dirty="0"/>
              <a:t>2,500 προγράμματα ειρήνης (</a:t>
            </a:r>
            <a:r>
              <a:rPr lang="el-GR" dirty="0" err="1"/>
              <a:t>peacemaker</a:t>
            </a:r>
            <a:r>
              <a:rPr lang="el-GR" dirty="0"/>
              <a:t> </a:t>
            </a:r>
            <a:r>
              <a:rPr lang="el-GR" dirty="0" err="1"/>
              <a:t>projects</a:t>
            </a:r>
            <a:r>
              <a:rPr lang="el-GR" dirty="0"/>
              <a:t>) για τη βελτίωση των κοινοτήτων: </a:t>
            </a:r>
            <a:endParaRPr lang="en-US" dirty="0"/>
          </a:p>
          <a:p>
            <a:r>
              <a:rPr lang="el-GR" dirty="0"/>
              <a:t>πχ. προώθηση του </a:t>
            </a:r>
            <a:r>
              <a:rPr lang="el-GR" u="sng" dirty="0"/>
              <a:t>εθελοντισμού</a:t>
            </a:r>
            <a:r>
              <a:rPr lang="el-GR" dirty="0"/>
              <a:t>, της </a:t>
            </a:r>
            <a:r>
              <a:rPr lang="el-GR" dirty="0" err="1"/>
              <a:t>συμμετοχικότητας</a:t>
            </a:r>
            <a:r>
              <a:rPr lang="el-GR" dirty="0"/>
              <a:t> και της </a:t>
            </a:r>
            <a:r>
              <a:rPr lang="el-GR" dirty="0" err="1"/>
              <a:t>πολιτοφροσύνης</a:t>
            </a:r>
            <a:r>
              <a:rPr lang="en-US" dirty="0"/>
              <a:t>/</a:t>
            </a:r>
            <a:r>
              <a:rPr lang="el-GR" dirty="0"/>
              <a:t>συμμετοχής στα κοινά</a:t>
            </a:r>
            <a:r>
              <a:rPr lang="en-US" dirty="0"/>
              <a:t> …</a:t>
            </a:r>
            <a:endParaRPr lang="el-GR" dirty="0"/>
          </a:p>
        </p:txBody>
      </p:sp>
      <p:pic>
        <p:nvPicPr>
          <p:cNvPr id="4" name="Content Placeholder 3" descr="peacefirst2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786" y="2346173"/>
            <a:ext cx="297993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Irene Kamberidou\Pictures\peacefirst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79225"/>
            <a:ext cx="3068320" cy="2047022"/>
          </a:xfrm>
          <a:prstGeom prst="rect">
            <a:avLst/>
          </a:prstGeom>
          <a:noFill/>
        </p:spPr>
      </p:pic>
      <p:pic>
        <p:nvPicPr>
          <p:cNvPr id="8194" name="Picture 2" descr="C:\Users\Irene Kamberidou\Pictures\peacefirst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1010" y="4725144"/>
            <a:ext cx="2111669" cy="1572316"/>
          </a:xfrm>
          <a:prstGeom prst="rect">
            <a:avLst/>
          </a:prstGeom>
          <a:noFill/>
        </p:spPr>
      </p:pic>
      <p:pic>
        <p:nvPicPr>
          <p:cNvPr id="8195" name="Picture 3" descr="C:\Users\Irene Kamberidou\Pictures\peacefirstphot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492895"/>
            <a:ext cx="1656184" cy="1944215"/>
          </a:xfrm>
          <a:prstGeom prst="rect">
            <a:avLst/>
          </a:prstGeom>
          <a:noFill/>
        </p:spPr>
      </p:pic>
      <p:pic>
        <p:nvPicPr>
          <p:cNvPr id="8196" name="Picture 4" descr="C:\Users\Irene Kamberidou\Pictures\peacefirst.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8582" y="4437111"/>
            <a:ext cx="2299562" cy="1860349"/>
          </a:xfrm>
          <a:prstGeom prst="rect">
            <a:avLst/>
          </a:prstGeom>
          <a:noFill/>
        </p:spPr>
      </p:pic>
      <p:pic>
        <p:nvPicPr>
          <p:cNvPr id="11" name="Picture 10" descr="C:\Users\Irene Kamberidou\AppData\Local\Microsoft\Windows\Temporary Internet Files\Content.IE5\EIABY2PY\MP90042216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620687"/>
            <a:ext cx="2411760" cy="2058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183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51812" cy="136137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4400" b="1" dirty="0">
                <a:latin typeface="Arial" panose="020B0604020202020204" pitchFamily="34" charset="0"/>
                <a:cs typeface="Arial" panose="020B0604020202020204" pitchFamily="34" charset="0"/>
              </a:rPr>
              <a:t>ΕΥΧΑΡΙΣΤΩ</a:t>
            </a:r>
            <a:b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l-G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Ένταξη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ή         </a:t>
            </a:r>
            <a:r>
              <a:rPr lang="el-G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Ενσωμάτωση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συμπερίληψη)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1028" name="Picture 4" descr="C:\Users\User\Documents\1. GENDER &amp; SPORT LESSONS 2019-2020\13. Inclusion.Integration\integr.inclus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6012"/>
            <a:ext cx="706198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cuments\1. GENDER &amp; SPORT LESSONS 2019-2020\13. Inclusion.Integration\index.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0048"/>
            <a:ext cx="67687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ntegration3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56" y="5333616"/>
            <a:ext cx="2069976" cy="12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97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16B1-E880-4D12-9FA7-27F6021B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597928"/>
          </a:xfrm>
        </p:spPr>
        <p:txBody>
          <a:bodyPr>
            <a:noAutofit/>
          </a:bodyPr>
          <a:lstStyle/>
          <a:p>
            <a:pPr algn="ctr"/>
            <a:r>
              <a:rPr lang="el-GR" sz="2800" dirty="0">
                <a:effectLst/>
              </a:rPr>
              <a:t>Ο Αθλητισμός ως μέσο/εργαλείο κοινωνικής ένταξης και ενσωμάτωσης </a:t>
            </a:r>
            <a:r>
              <a:rPr lang="el-GR" sz="2000" dirty="0">
                <a:effectLst/>
              </a:rPr>
              <a:t>(πρόταση ερευνητικής εργασίας ή πτυχιακής/διπλωματικής) </a:t>
            </a:r>
            <a:br>
              <a:rPr lang="el-GR" sz="2000" dirty="0">
                <a:effectLst/>
              </a:rPr>
            </a:b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E0E5-D909-4120-8204-5FDBF4D0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66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02060"/>
                </a:solidFill>
              </a:rPr>
              <a:t>Inclusive education</a:t>
            </a:r>
          </a:p>
          <a:p>
            <a:pPr marL="0" indent="0" algn="ctr">
              <a:buNone/>
            </a:pPr>
            <a:endParaRPr lang="el-GR" sz="2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sz="2900" b="1" dirty="0"/>
              <a:t>Πληθώρα ερευνών συζητούν την ένταξη και την ενσωμάτωση</a:t>
            </a:r>
            <a:r>
              <a:rPr lang="en-US" sz="2900" b="1" dirty="0"/>
              <a:t> (</a:t>
            </a:r>
            <a:r>
              <a:rPr lang="el-GR" sz="2900" b="1" dirty="0">
                <a:solidFill>
                  <a:srgbClr val="002060"/>
                </a:solidFill>
              </a:rPr>
              <a:t>συμπερίληψη</a:t>
            </a:r>
            <a:r>
              <a:rPr lang="el-GR" sz="2900" b="1" dirty="0"/>
              <a:t>), ειδικά μέσω εκπαιδευτικών προγραμμάτων που υποστηρίζουν μια πιο ανοιχτή ή </a:t>
            </a:r>
            <a:r>
              <a:rPr lang="el-GR" sz="2900" b="1" dirty="0">
                <a:solidFill>
                  <a:srgbClr val="002060"/>
                </a:solidFill>
              </a:rPr>
              <a:t>συμπεριληπτική εκπαίδευση </a:t>
            </a:r>
            <a:r>
              <a:rPr lang="el-GR" sz="2900" b="1" dirty="0"/>
              <a:t>και παιδεία. </a:t>
            </a:r>
            <a:r>
              <a:rPr lang="el-GR" sz="2900" b="1" dirty="0">
                <a:solidFill>
                  <a:srgbClr val="002060"/>
                </a:solidFill>
              </a:rPr>
              <a:t>Πολλές έρευνες εξετάζουν και τον ρόλο του αθλητισμού, δηλαδή τον αθλητισμό ως εργαλείο/μέσο κοινωνικής ενσωμάτωσης ή ένταξης. </a:t>
            </a:r>
            <a:endParaRPr lang="el-GR" sz="2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b="1" dirty="0"/>
              <a:t> 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ενότητα:</a:t>
            </a:r>
            <a:endParaRPr lang="el-GR" dirty="0"/>
          </a:p>
          <a:p>
            <a:r>
              <a:rPr lang="el-GR" dirty="0"/>
              <a:t>Θα ξεκινήσετε με βιβλιογραφική ανασκόπηση για την </a:t>
            </a:r>
            <a:r>
              <a:rPr lang="el-GR" b="1" dirty="0"/>
              <a:t>ένταξη (</a:t>
            </a:r>
            <a:r>
              <a:rPr lang="en-US" b="1" dirty="0"/>
              <a:t>integration</a:t>
            </a:r>
            <a:r>
              <a:rPr lang="el-GR" b="1" dirty="0"/>
              <a:t>)</a:t>
            </a:r>
            <a:r>
              <a:rPr lang="el-GR" dirty="0"/>
              <a:t> και για την ενσωμάτωση</a:t>
            </a:r>
            <a:r>
              <a:rPr lang="en-US" dirty="0"/>
              <a:t>/</a:t>
            </a:r>
            <a:r>
              <a:rPr lang="el-GR" dirty="0"/>
              <a:t>συμπερίληψη (</a:t>
            </a:r>
            <a:r>
              <a:rPr lang="en-US" b="1" dirty="0"/>
              <a:t>inclusion</a:t>
            </a:r>
            <a:r>
              <a:rPr lang="el-GR" b="1" dirty="0"/>
              <a:t>)</a:t>
            </a:r>
            <a:r>
              <a:rPr lang="el-GR" dirty="0"/>
              <a:t>: τι σημαίνουν, σε τι αναφέρονται, διαφορές, ομοιότητες, γιατί η νέα τάση προς την ενσωμάτωση/συμπερίληψη (</a:t>
            </a:r>
            <a:r>
              <a:rPr lang="en-US" dirty="0"/>
              <a:t>inclusion</a:t>
            </a:r>
            <a:r>
              <a:rPr lang="el-GR" dirty="0"/>
              <a:t>) κ.α.  Αποτελεί </a:t>
            </a:r>
            <a:r>
              <a:rPr lang="el-GR" b="1" dirty="0"/>
              <a:t>ε</a:t>
            </a:r>
            <a:r>
              <a:rPr lang="el-GR" b="1" u="sng" dirty="0"/>
              <a:t>ρευνητική</a:t>
            </a:r>
            <a:r>
              <a:rPr lang="el-GR" dirty="0"/>
              <a:t> </a:t>
            </a:r>
            <a:r>
              <a:rPr lang="el-GR" b="1" dirty="0"/>
              <a:t>εργασίας (όχι έκθεση ιδεών</a:t>
            </a:r>
            <a:r>
              <a:rPr lang="el-GR" dirty="0"/>
              <a:t>) … θα προβείτε σε βιβλιογραφική ανασκόπηση (</a:t>
            </a:r>
            <a:r>
              <a:rPr lang="el-GR" b="1" dirty="0"/>
              <a:t>τουλάχιστον 10 πηγές</a:t>
            </a:r>
            <a:r>
              <a:rPr lang="el-GR" dirty="0"/>
              <a:t>)…τι έχουν γράψει για αυτά τα θέματα οι ερευνητές/</a:t>
            </a:r>
            <a:r>
              <a:rPr lang="el-GR" dirty="0" err="1"/>
              <a:t>τριες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b="1" dirty="0"/>
              <a:t>2</a:t>
            </a:r>
            <a:r>
              <a:rPr lang="el-GR" b="1" baseline="30000" dirty="0"/>
              <a:t>η</a:t>
            </a:r>
            <a:r>
              <a:rPr lang="el-GR" b="1" dirty="0"/>
              <a:t> ενότητα</a:t>
            </a:r>
            <a:endParaRPr lang="el-GR" dirty="0"/>
          </a:p>
          <a:p>
            <a:r>
              <a:rPr lang="el-GR" dirty="0"/>
              <a:t> Στη συνέχεια θα εξετάσετε (βιβλιογραφική ανασκόπηση πάλι) την κοινωνική περιοχή του αθλητισμού ως μέσω/εργαλείο</a:t>
            </a:r>
            <a:r>
              <a:rPr lang="en-US" dirty="0"/>
              <a:t> </a:t>
            </a:r>
            <a:r>
              <a:rPr lang="el-GR" dirty="0"/>
              <a:t>συμπερίληψης ( κοινωνικής ένταξης και ενσωμάτωσης). (</a:t>
            </a:r>
            <a:r>
              <a:rPr lang="el-GR" b="1" dirty="0"/>
              <a:t>τουλάχιστον 10 πηγές</a:t>
            </a:r>
            <a:r>
              <a:rPr lang="el-GR" dirty="0"/>
              <a:t>). </a:t>
            </a:r>
          </a:p>
          <a:p>
            <a:pPr marL="0" indent="0">
              <a:buNone/>
            </a:pPr>
            <a:r>
              <a:rPr lang="el-GR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3351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1800" b="1" dirty="0"/>
              <a:t>4. </a:t>
            </a:r>
            <a:r>
              <a:rPr lang="el-GR" b="1" dirty="0">
                <a:solidFill>
                  <a:srgbClr val="0070C0"/>
                </a:solidFill>
              </a:rPr>
              <a:t>Τριτοβάθμια εκπαίδευση</a:t>
            </a:r>
            <a:r>
              <a:rPr lang="el-GR" dirty="0"/>
              <a:t>:</a:t>
            </a:r>
          </a:p>
          <a:p>
            <a:pPr algn="just">
              <a:buNone/>
            </a:pPr>
            <a:endParaRPr lang="el-GR" dirty="0"/>
          </a:p>
          <a:p>
            <a:pPr algn="just"/>
            <a:r>
              <a:rPr lang="el-GR" sz="2400" dirty="0"/>
              <a:t>Στο επίπεδο της τριτοβάθμιας εκπαίδευση τα σχολεία γίνονται και οι </a:t>
            </a:r>
            <a:r>
              <a:rPr lang="el-GR" sz="2400" b="1" dirty="0"/>
              <a:t>θεματοφύλακες</a:t>
            </a:r>
            <a:r>
              <a:rPr lang="el-GR" sz="2400" dirty="0"/>
              <a:t> των πνευματικών και καλλιτεχνικών επιτευγμάτων κάθε λαού (δηλαδή της ΚΟΥΛΤΟΥΡΑΣ): επιστήμες, φιλοσοφία, λογοτεχνία,</a:t>
            </a:r>
            <a:r>
              <a:rPr lang="en-US" sz="2400" dirty="0"/>
              <a:t> </a:t>
            </a:r>
            <a:r>
              <a:rPr lang="el-GR" sz="2400" dirty="0"/>
              <a:t> κλπ.</a:t>
            </a:r>
          </a:p>
          <a:p>
            <a:pPr algn="just">
              <a:buNone/>
            </a:pPr>
            <a:r>
              <a:rPr lang="el-GR" sz="2400" dirty="0"/>
              <a:t> 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5" descr="C:\Users\Irene Kamberidou\Pictures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115" y="3785923"/>
            <a:ext cx="2436890" cy="1589906"/>
          </a:xfrm>
          <a:prstGeom prst="rect">
            <a:avLst/>
          </a:prstGeom>
          <a:noFill/>
        </p:spPr>
      </p:pic>
      <p:pic>
        <p:nvPicPr>
          <p:cNvPr id="10243" name="Picture 3" descr="C:\Users\Irene Kamberidou\Pictures\education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854" y="3891498"/>
            <a:ext cx="1944216" cy="1589906"/>
          </a:xfrm>
          <a:prstGeom prst="rect">
            <a:avLst/>
          </a:prstGeom>
          <a:noFill/>
        </p:spPr>
      </p:pic>
      <p:pic>
        <p:nvPicPr>
          <p:cNvPr id="3074" name="Picture 2" descr="Education clip art free images clipart download 3 2 - ClipartBarn">
            <a:extLst>
              <a:ext uri="{FF2B5EF4-FFF2-40B4-BE49-F238E27FC236}">
                <a16:creationId xmlns:a16="http://schemas.microsoft.com/office/drawing/2014/main" id="{A341D3F1-EACF-4669-AE4B-D79F09D7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92" y="385935"/>
            <a:ext cx="2314600" cy="10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ducation clipart university education, Education university education  Transparent FREE for download on WebStockReview 2021">
            <a:extLst>
              <a:ext uri="{FF2B5EF4-FFF2-40B4-BE49-F238E27FC236}">
                <a16:creationId xmlns:a16="http://schemas.microsoft.com/office/drawing/2014/main" id="{72B7926D-F473-4B8F-B00A-677059CD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24" y="3484816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University Education Concept Isometric Poster 472014 - Download Free  Vectors, Clipart Graphics &amp; Vector Art">
            <a:extLst>
              <a:ext uri="{FF2B5EF4-FFF2-40B4-BE49-F238E27FC236}">
                <a16:creationId xmlns:a16="http://schemas.microsoft.com/office/drawing/2014/main" id="{7B978D37-13BC-435D-88CD-EBB98603E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992">
            <a:off x="7153665" y="3631706"/>
            <a:ext cx="1532979" cy="20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5</a:t>
            </a:r>
            <a:r>
              <a:rPr lang="en-US" dirty="0"/>
              <a:t>. … </a:t>
            </a:r>
            <a:r>
              <a:rPr lang="el-GR" dirty="0"/>
              <a:t>συμβάλλει στην ανάπτυξη του </a:t>
            </a:r>
            <a:r>
              <a:rPr lang="el-GR" dirty="0">
                <a:solidFill>
                  <a:srgbClr val="002060"/>
                </a:solidFill>
              </a:rPr>
              <a:t>διαλόγου</a:t>
            </a:r>
            <a:r>
              <a:rPr lang="el-GR" dirty="0"/>
              <a:t>, της </a:t>
            </a:r>
            <a:r>
              <a:rPr lang="el-GR" dirty="0">
                <a:solidFill>
                  <a:srgbClr val="002060"/>
                </a:solidFill>
              </a:rPr>
              <a:t>πνευματικής ανταλλαγής </a:t>
            </a:r>
            <a:r>
              <a:rPr lang="el-GR" dirty="0"/>
              <a:t>και της </a:t>
            </a:r>
            <a:r>
              <a:rPr lang="el-GR" b="1" dirty="0">
                <a:solidFill>
                  <a:srgbClr val="002060"/>
                </a:solidFill>
              </a:rPr>
              <a:t>κριτικής σκέπης </a:t>
            </a:r>
            <a:r>
              <a:rPr lang="el-GR" sz="2400" dirty="0">
                <a:solidFill>
                  <a:srgbClr val="002060"/>
                </a:solidFill>
              </a:rPr>
              <a:t>(βλέπε κοινωνιολογική προσέγγιση/ανάλυση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l-GR" sz="2000" dirty="0">
                <a:solidFill>
                  <a:srgbClr val="002060"/>
                </a:solidFill>
              </a:rPr>
              <a:t>2</a:t>
            </a:r>
            <a:r>
              <a:rPr lang="el-GR" sz="2000" baseline="30000" dirty="0">
                <a:solidFill>
                  <a:srgbClr val="002060"/>
                </a:solidFill>
              </a:rPr>
              <a:t>ο</a:t>
            </a:r>
            <a:r>
              <a:rPr lang="el-GR" sz="2000" dirty="0">
                <a:solidFill>
                  <a:srgbClr val="002060"/>
                </a:solidFill>
              </a:rPr>
              <a:t> μάθημα/διάλεξη)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l-GR" sz="2000" dirty="0"/>
              <a:t>… … … </a:t>
            </a:r>
          </a:p>
          <a:p>
            <a:endParaRPr lang="el-GR" dirty="0"/>
          </a:p>
        </p:txBody>
      </p:sp>
      <p:pic>
        <p:nvPicPr>
          <p:cNvPr id="6146" name="Picture 2" descr="C:\Users\Irene Kamberidou\Pictures\EDUCATION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860" y="2420888"/>
            <a:ext cx="3810000" cy="334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6.       </a:t>
            </a:r>
            <a:r>
              <a:rPr lang="el-GR" dirty="0">
                <a:solidFill>
                  <a:srgbClr val="0070C0"/>
                </a:solidFill>
              </a:rPr>
              <a:t>ΕΚΠΑΙΔΕΥΣΗ/ΠΑΙΔΕΙΑ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sz="2600" b="1" dirty="0"/>
              <a:t>Θεωρητικά</a:t>
            </a:r>
            <a:r>
              <a:rPr lang="el-GR" sz="2600" dirty="0"/>
              <a:t>, στις περισσότερες βιομηχανικές χώρες ο καθένας μπορεί να σπουδάσει </a:t>
            </a:r>
            <a:r>
              <a:rPr lang="el-GR" sz="2600" dirty="0" err="1"/>
              <a:t>ό,τι</a:t>
            </a:r>
            <a:r>
              <a:rPr lang="el-GR" sz="2600" dirty="0"/>
              <a:t> θέλει και να αποκτήσει το είδος των γνώσεων και της ειδίκευσης που τον ενδιαφέρει.</a:t>
            </a:r>
          </a:p>
          <a:p>
            <a:pPr>
              <a:buNone/>
            </a:pPr>
            <a:endParaRPr lang="el-GR" dirty="0"/>
          </a:p>
          <a:p>
            <a:r>
              <a:rPr lang="el-GR" dirty="0"/>
              <a:t>Στη </a:t>
            </a:r>
            <a:r>
              <a:rPr lang="el-GR" b="1" dirty="0">
                <a:solidFill>
                  <a:srgbClr val="0070C0"/>
                </a:solidFill>
              </a:rPr>
              <a:t>πράξη</a:t>
            </a:r>
            <a:r>
              <a:rPr lang="el-GR" dirty="0"/>
              <a:t> όμως</a:t>
            </a:r>
            <a:r>
              <a:rPr lang="en-US" dirty="0"/>
              <a:t> </a:t>
            </a:r>
            <a:r>
              <a:rPr lang="el-GR" dirty="0"/>
              <a:t>… </a:t>
            </a:r>
          </a:p>
          <a:p>
            <a:endParaRPr lang="el-GR" dirty="0"/>
          </a:p>
        </p:txBody>
      </p:sp>
      <p:pic>
        <p:nvPicPr>
          <p:cNvPr id="7171" name="Picture 3" descr="C:\Users\Irene Kamberidou\Pictures\scale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412" y="2876245"/>
            <a:ext cx="1440160" cy="1944216"/>
          </a:xfrm>
          <a:prstGeom prst="rect">
            <a:avLst/>
          </a:prstGeom>
          <a:noFill/>
        </p:spPr>
      </p:pic>
      <p:pic>
        <p:nvPicPr>
          <p:cNvPr id="7172" name="Picture 4" descr="C:\Users\Irene Kamberidou\Pictures\scal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1368152" cy="1296144"/>
          </a:xfrm>
          <a:prstGeom prst="rect">
            <a:avLst/>
          </a:prstGeom>
          <a:noFill/>
        </p:spPr>
      </p:pic>
      <p:pic>
        <p:nvPicPr>
          <p:cNvPr id="7173" name="Picture 5" descr="C:\Users\Irene Kamberidou\Pictures\education9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386" y="4286256"/>
            <a:ext cx="1705744" cy="864096"/>
          </a:xfrm>
          <a:prstGeom prst="rect">
            <a:avLst/>
          </a:prstGeom>
          <a:noFill/>
        </p:spPr>
      </p:pic>
      <p:pic>
        <p:nvPicPr>
          <p:cNvPr id="7" name="Picture 2" descr="Εξειδίκευση και επιστημονικότητα στο Γυμνάσιο – chgrigoriou's blog">
            <a:extLst>
              <a:ext uri="{FF2B5EF4-FFF2-40B4-BE49-F238E27FC236}">
                <a16:creationId xmlns:a16="http://schemas.microsoft.com/office/drawing/2014/main" id="{EA874602-3BAC-44B5-BCEE-B833EDD2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0" y="3848353"/>
            <a:ext cx="2619375" cy="14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7. </a:t>
            </a:r>
            <a:r>
              <a:rPr lang="el-GR" sz="2400" dirty="0">
                <a:solidFill>
                  <a:schemeClr val="tx1"/>
                </a:solidFill>
              </a:rPr>
              <a:t>Σχέσεις εκπαιδευτικού συστήματος με την </a:t>
            </a:r>
            <a:r>
              <a:rPr lang="el-GR" sz="3200" dirty="0">
                <a:solidFill>
                  <a:srgbClr val="0070C0"/>
                </a:solidFill>
              </a:rPr>
              <a:t>Οικονομία</a:t>
            </a:r>
            <a:r>
              <a:rPr lang="el-GR" sz="2000" dirty="0">
                <a:solidFill>
                  <a:schemeClr val="tx1"/>
                </a:solidFill>
              </a:rPr>
              <a:t>, την </a:t>
            </a:r>
            <a:r>
              <a:rPr lang="el-GR" sz="3200" dirty="0">
                <a:solidFill>
                  <a:srgbClr val="0070C0"/>
                </a:solidFill>
              </a:rPr>
              <a:t>Πολιτική</a:t>
            </a:r>
            <a:r>
              <a:rPr lang="el-GR" sz="2000" dirty="0">
                <a:solidFill>
                  <a:schemeClr val="tx1"/>
                </a:solidFill>
              </a:rPr>
              <a:t> …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Irene Kamberidou\Desktop\Economy.education\Billfo_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1308100" cy="2159000"/>
          </a:xfrm>
          <a:prstGeom prst="rect">
            <a:avLst/>
          </a:prstGeom>
          <a:noFill/>
        </p:spPr>
      </p:pic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1027" name="Picture 3" descr="C:\Users\Irene Kamberidou\Desktop\Economy.education\Econ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1924050" cy="3524250"/>
          </a:xfrm>
          <a:prstGeom prst="rect">
            <a:avLst/>
          </a:prstGeom>
          <a:noFill/>
        </p:spPr>
      </p:pic>
      <p:pic>
        <p:nvPicPr>
          <p:cNvPr id="1028" name="Picture 4" descr="C:\Users\Irene Kamberidou\Pictures\econ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3527152" cy="1296144"/>
          </a:xfrm>
          <a:prstGeom prst="rect">
            <a:avLst/>
          </a:prstGeom>
          <a:noFill/>
        </p:spPr>
      </p:pic>
      <p:pic>
        <p:nvPicPr>
          <p:cNvPr id="1033" name="Picture 9" descr="C:\Users\Irene Kamberidou\Pictures\politic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92696"/>
            <a:ext cx="2159000" cy="2019300"/>
          </a:xfrm>
          <a:prstGeom prst="rect">
            <a:avLst/>
          </a:prstGeom>
          <a:noFill/>
        </p:spPr>
      </p:pic>
      <p:pic>
        <p:nvPicPr>
          <p:cNvPr id="1034" name="Picture 10" descr="C:\Users\Irene Kamberidou\Pictures\politics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924944"/>
            <a:ext cx="2120900" cy="2159000"/>
          </a:xfrm>
          <a:prstGeom prst="rect">
            <a:avLst/>
          </a:prstGeom>
          <a:noFill/>
        </p:spPr>
      </p:pic>
      <p:pic>
        <p:nvPicPr>
          <p:cNvPr id="1035" name="Picture 11" descr="C:\Users\Irene Kamberidou\Pictures\politics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620688"/>
            <a:ext cx="2006600" cy="2159000"/>
          </a:xfrm>
          <a:prstGeom prst="rect">
            <a:avLst/>
          </a:prstGeom>
          <a:noFill/>
        </p:spPr>
      </p:pic>
      <p:pic>
        <p:nvPicPr>
          <p:cNvPr id="20" name="Picture 8" descr="C:\Users\Irene Kamberidou\Pictures\politics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068960"/>
            <a:ext cx="17526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ABBB03-A7BD-404B-814F-6255DB09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44" y="5291357"/>
            <a:ext cx="8183880" cy="1152088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8.  </a:t>
            </a:r>
            <a:r>
              <a:rPr lang="el-GR" sz="3600" b="1" dirty="0">
                <a:solidFill>
                  <a:schemeClr val="tx1"/>
                </a:solidFill>
              </a:rPr>
              <a:t>Η εξειδίκευση</a:t>
            </a:r>
            <a:r>
              <a:rPr lang="el-GR" sz="2400" b="1" dirty="0">
                <a:solidFill>
                  <a:schemeClr val="tx1"/>
                </a:solidFill>
              </a:rPr>
              <a:t>: ένας καθαρά επαγγελματικός προσανατολισμός … </a:t>
            </a:r>
            <a:br>
              <a:rPr lang="el-GR" sz="2400" b="1" dirty="0">
                <a:solidFill>
                  <a:schemeClr val="tx1"/>
                </a:solidFill>
              </a:rPr>
            </a:b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1034" name="Picture 10" descr="Skills development concept illustration of business people using ...">
            <a:extLst>
              <a:ext uri="{FF2B5EF4-FFF2-40B4-BE49-F238E27FC236}">
                <a16:creationId xmlns:a16="http://schemas.microsoft.com/office/drawing/2014/main" id="{CC871F1A-0DF8-428C-820C-417F935A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061">
            <a:off x="107243" y="352621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04957F1-E580-4AF6-9E31-CF7D595B3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6" y="2201490"/>
            <a:ext cx="2137048" cy="1390650"/>
          </a:xfrm>
          <a:prstGeom prst="rect">
            <a:avLst/>
          </a:prstGeom>
        </p:spPr>
      </p:pic>
      <p:pic>
        <p:nvPicPr>
          <p:cNvPr id="7" name="Picture 6" descr="Free School Philosophy Cliparts, Download Free Clip Art, Free Clip ...">
            <a:extLst>
              <a:ext uri="{FF2B5EF4-FFF2-40B4-BE49-F238E27FC236}">
                <a16:creationId xmlns:a16="http://schemas.microsoft.com/office/drawing/2014/main" id="{A26791A3-2CE6-455C-A677-2376A4B6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0" y="337232"/>
            <a:ext cx="3268708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Social Science?">
            <a:extLst>
              <a:ext uri="{FF2B5EF4-FFF2-40B4-BE49-F238E27FC236}">
                <a16:creationId xmlns:a16="http://schemas.microsoft.com/office/drawing/2014/main" id="{9E73089C-A6FD-4B88-AD80-D0ABCD2E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1" y="174460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ciology Program: College of Arts and Science- Texas A&amp;M ...">
            <a:extLst>
              <a:ext uri="{FF2B5EF4-FFF2-40B4-BE49-F238E27FC236}">
                <a16:creationId xmlns:a16="http://schemas.microsoft.com/office/drawing/2014/main" id="{D78A98F7-A57D-473B-BCD1-91B8F98D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98" y="414555"/>
            <a:ext cx="508184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ree Philosopher Cliparts, Download Free Clip Art, Free Clip Art ...">
            <a:extLst>
              <a:ext uri="{FF2B5EF4-FFF2-40B4-BE49-F238E27FC236}">
                <a16:creationId xmlns:a16="http://schemas.microsoft.com/office/drawing/2014/main" id="{A084D725-BD33-4484-A2B2-E4F04222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05" y="479384"/>
            <a:ext cx="1249485" cy="9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Αποτέλεσμα εικόνας για philosophy clipart">
            <a:extLst>
              <a:ext uri="{FF2B5EF4-FFF2-40B4-BE49-F238E27FC236}">
                <a16:creationId xmlns:a16="http://schemas.microsoft.com/office/drawing/2014/main" id="{B5EF411C-89F8-4067-AE74-E412C526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890">
            <a:off x="78068" y="-43277"/>
            <a:ext cx="905079" cy="9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CP45 | Specialization Clipart People Big Pictures | HD 4570book.info">
            <a:extLst>
              <a:ext uri="{FF2B5EF4-FFF2-40B4-BE49-F238E27FC236}">
                <a16:creationId xmlns:a16="http://schemas.microsoft.com/office/drawing/2014/main" id="{3E79DD65-5ADF-43E8-9FBE-006B4640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25" y="3289548"/>
            <a:ext cx="4070549" cy="20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ocial Science Umbrella Clip Art at Clker.com - vector clip art ...">
            <a:extLst>
              <a:ext uri="{FF2B5EF4-FFF2-40B4-BE49-F238E27FC236}">
                <a16:creationId xmlns:a16="http://schemas.microsoft.com/office/drawing/2014/main" id="{DCCAAE18-F411-410B-BF06-834F6A83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5" y="1852875"/>
            <a:ext cx="39306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2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Mε</a:t>
            </a:r>
            <a:r>
              <a:rPr lang="el-GR" dirty="0"/>
              <a:t> τον όρο  </a:t>
            </a:r>
            <a:r>
              <a:rPr lang="el-GR" dirty="0">
                <a:solidFill>
                  <a:srgbClr val="0070C0"/>
                </a:solidFill>
              </a:rPr>
              <a:t>κοινωνική </a:t>
            </a:r>
            <a:r>
              <a:rPr lang="el-GR" dirty="0" err="1">
                <a:solidFill>
                  <a:srgbClr val="0070C0"/>
                </a:solidFill>
              </a:rPr>
              <a:t>στρωμάτωση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εννοούμε 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3208" cy="792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9. </a:t>
            </a:r>
            <a:r>
              <a:rPr lang="el-GR" dirty="0"/>
              <a:t>Ειδικότερος όρος που χρησιμοποιούν  οι</a:t>
            </a:r>
            <a:r>
              <a:rPr lang="en-US" dirty="0"/>
              <a:t> </a:t>
            </a:r>
            <a:r>
              <a:rPr lang="el-GR" dirty="0"/>
              <a:t> κοινωνιολόγοι για να περιγράψουν όλα τα φαινόμενα “</a:t>
            </a:r>
            <a:r>
              <a:rPr lang="el-GR" sz="2900" i="1" dirty="0">
                <a:solidFill>
                  <a:srgbClr val="C00000"/>
                </a:solidFill>
              </a:rPr>
              <a:t>κοινωνικής ανισότητας</a:t>
            </a:r>
            <a:r>
              <a:rPr lang="el-GR" i="1" dirty="0"/>
              <a:t>”</a:t>
            </a:r>
            <a:endParaRPr lang="el-GR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scomps.fotosearch.com/compc/CSP/CSP107/k1074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1918"/>
            <a:ext cx="3930650" cy="2961089"/>
          </a:xfrm>
        </p:spPr>
      </p:pic>
    </p:spTree>
    <p:extLst>
      <p:ext uri="{BB962C8B-B14F-4D97-AF65-F5344CB8AC3E}">
        <p14:creationId xmlns:p14="http://schemas.microsoft.com/office/powerpoint/2010/main" val="3195990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3977</TotalTime>
  <Words>2078</Words>
  <Application>Microsoft Office PowerPoint</Application>
  <PresentationFormat>On-screen Show (4:3)</PresentationFormat>
  <Paragraphs>204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Verdana</vt:lpstr>
      <vt:lpstr>Wingdings</vt:lpstr>
      <vt:lpstr>Wingdings 2</vt:lpstr>
      <vt:lpstr>Aspect</vt:lpstr>
      <vt:lpstr>I. ΚΟΙΝΩΝΙΑ ΚΑΙ ΕΚΠΑΙΔΕΥΣΗ</vt:lpstr>
      <vt:lpstr>2.   Κοινωνικές λειτουργίες της εκπαίδευσης</vt:lpstr>
      <vt:lpstr>3.     ΕΚΠΑΙΔΕΥΣΗ/ΠΑΙΔΕΙΑ</vt:lpstr>
      <vt:lpstr>PowerPoint Presentation</vt:lpstr>
      <vt:lpstr>PowerPoint Presentation</vt:lpstr>
      <vt:lpstr>6.       ΕΚΠΑΙΔΕΥΣΗ/ΠΑΙΔΕΙΑ</vt:lpstr>
      <vt:lpstr>7. Σχέσεις εκπαιδευτικού συστήματος με την Οικονομία, την Πολιτική …  </vt:lpstr>
      <vt:lpstr>PowerPoint Presentation</vt:lpstr>
      <vt:lpstr>Mε τον όρο  κοινωνική στρωμάτωση εννοούμε …</vt:lpstr>
      <vt:lpstr>10.    ΚΟΙΝΩΝΙΚΗ ΣΤΡΩΜΑΤΩΣΗ (STRATIFICATION)</vt:lpstr>
      <vt:lpstr>PowerPoint Presentation</vt:lpstr>
      <vt:lpstr>12. Πως επηρεάζει η κοινωνική στρωμάτωση την Εκπαίδευσή (Παιδεία) μας …</vt:lpstr>
      <vt:lpstr>13. </vt:lpstr>
      <vt:lpstr>8</vt:lpstr>
      <vt:lpstr>15. Desegregation busing in the United States (also known as forced busing or simply busing or race-integration busing…led to white flight…</vt:lpstr>
      <vt:lpstr>16.       ΠΑΙΔΕΙΑ ΚΑΙ ΜΕΙΟΝΟΤΗΤΕΣ  </vt:lpstr>
      <vt:lpstr>17. Τα δύο δεν πάνε απαραιτήτως μαζί, μολονότι υπάρχει άμεση σχέση … </vt:lpstr>
      <vt:lpstr>PowerPoint Presentation</vt:lpstr>
      <vt:lpstr> 19. Μεταβολή της ελληνικής κοινωνίας τις τελευταίες δεκαετίες </vt:lpstr>
      <vt:lpstr> 20. Το 1930 δίνεται στην Ελληνίδα το δικαίωμα ψήφου υπό όρους !!! </vt:lpstr>
      <vt:lpstr> 21.   Ελένη Σκούρα,  η πρώτη Ελληνίδα Βουλευτής (20 Ιανουαρίου 1953) στο Νομό Θεσσαλονίκης με το κόμμα του "Ελληνικού Συναγερμού".  </vt:lpstr>
      <vt:lpstr>22. Οικογενειακοί θεσμοί (κατάργηση της προίκας,  νέο Οικογενειακό Δίκαιο (1983) …   </vt:lpstr>
      <vt:lpstr>23                                                             .</vt:lpstr>
      <vt:lpstr>24.         Η ΠΟΛΥΠΟΛΙΤΙΣΜΙΚΗ /    ΔΙΑΠΟΛΙΤΙΣΜΙΚΗ ΠΑΙΔΕΙΑ</vt:lpstr>
      <vt:lpstr>PowerPoint Presentation</vt:lpstr>
      <vt:lpstr>26. </vt:lpstr>
      <vt:lpstr>PowerPoint Presentation</vt:lpstr>
      <vt:lpstr>PowerPoint Presentation</vt:lpstr>
      <vt:lpstr>     Η Παιδεία Ειρήνης/Peace Education  Σήμερα και ο Ρόλος του Αθλητισμού:    </vt:lpstr>
      <vt:lpstr>PowerPoint Presentation</vt:lpstr>
      <vt:lpstr>https://peacefirst.org/ambassadors-program/   </vt:lpstr>
      <vt:lpstr>Peacefirst: Teaching kids social and emotional skills of empathy  www.changex.org› peacefirst  Peace First, a global leader in investing in young people's ability to imagine and implement compassionate solutions to injustices...</vt:lpstr>
      <vt:lpstr> </vt:lpstr>
      <vt:lpstr>Sport in Society (SIS) </vt:lpstr>
      <vt:lpstr>               Πρόγραμμα της  PeaceFirst, formerly PEACE GAMES   </vt:lpstr>
      <vt:lpstr> Peace First  </vt:lpstr>
      <vt:lpstr>ΕΥΧΑΡΙΣΤΩ                  Ένταξη                 ή         Ενσωμάτωση (συμπερίληψη)</vt:lpstr>
      <vt:lpstr>Ο Αθλητισμός ως μέσο/εργαλείο κοινωνικής ένταξης και ενσωμάτωσης (πρόταση ερευνητικής εργασίας ή πτυχιακής/διπλωματικής)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ΚΟΙΝΩΝΙΑ ΚΑΙ ΕΚΠΑΙΔΕΥΣΗ</dc:title>
  <dc:creator>Irene Kamberidou</dc:creator>
  <cp:lastModifiedBy>Irene Kamberidou</cp:lastModifiedBy>
  <cp:revision>524</cp:revision>
  <dcterms:created xsi:type="dcterms:W3CDTF">2011-12-17T10:58:38Z</dcterms:created>
  <dcterms:modified xsi:type="dcterms:W3CDTF">2023-12-06T14:02:05Z</dcterms:modified>
</cp:coreProperties>
</file>