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5" r:id="rId7"/>
    <p:sldId id="263" r:id="rId8"/>
    <p:sldId id="264" r:id="rId9"/>
    <p:sldId id="266" r:id="rId10"/>
    <p:sldId id="280" r:id="rId11"/>
    <p:sldId id="267" r:id="rId12"/>
    <p:sldId id="268" r:id="rId13"/>
    <p:sldId id="279"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79824F-51C4-4F25-B11A-3EEF218F43F6}"/>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6590DCA-EBA9-41BA-9E69-C77DE965A9C0}"/>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320C1EF-1063-4500-B929-1A55783634D9}"/>
              </a:ext>
            </a:extLst>
          </p:cNvPr>
          <p:cNvSpPr txBox="1">
            <a:spLocks noGrp="1"/>
          </p:cNvSpPr>
          <p:nvPr>
            <p:ph type="dt" sz="half" idx="7"/>
          </p:nvPr>
        </p:nvSpPr>
        <p:spPr/>
        <p:txBody>
          <a:bodyPr/>
          <a:lstStyle>
            <a:lvl1pPr>
              <a:defRPr/>
            </a:lvl1pPr>
          </a:lstStyle>
          <a:p>
            <a:pPr lvl="0"/>
            <a:fld id="{D2815E98-9066-4C0B-8B68-6B89869FD0B5}" type="datetime1">
              <a:rPr lang="el-GR"/>
              <a:pPr lvl="0"/>
              <a:t>26/12/2020</a:t>
            </a:fld>
            <a:endParaRPr lang="el-GR"/>
          </a:p>
        </p:txBody>
      </p:sp>
      <p:sp>
        <p:nvSpPr>
          <p:cNvPr id="5" name="Θέση υποσέλιδου 4">
            <a:extLst>
              <a:ext uri="{FF2B5EF4-FFF2-40B4-BE49-F238E27FC236}">
                <a16:creationId xmlns:a16="http://schemas.microsoft.com/office/drawing/2014/main" id="{0A4EC65B-5723-43BC-9B34-15FA30846A16}"/>
              </a:ext>
            </a:extLst>
          </p:cNvPr>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a:extLst>
              <a:ext uri="{FF2B5EF4-FFF2-40B4-BE49-F238E27FC236}">
                <a16:creationId xmlns:a16="http://schemas.microsoft.com/office/drawing/2014/main" id="{73D79BFB-8EA8-4862-A10B-638D47F0D579}"/>
              </a:ext>
            </a:extLst>
          </p:cNvPr>
          <p:cNvSpPr txBox="1">
            <a:spLocks noGrp="1"/>
          </p:cNvSpPr>
          <p:nvPr>
            <p:ph type="sldNum" sz="quarter" idx="8"/>
          </p:nvPr>
        </p:nvSpPr>
        <p:spPr/>
        <p:txBody>
          <a:bodyPr/>
          <a:lstStyle>
            <a:lvl1pPr>
              <a:defRPr/>
            </a:lvl1pPr>
          </a:lstStyle>
          <a:p>
            <a:pPr lvl="0"/>
            <a:fld id="{3B4948A4-683D-4D95-8692-6D63D059C47A}" type="slidenum">
              <a:t>‹#›</a:t>
            </a:fld>
            <a:endParaRPr lang="el-GR"/>
          </a:p>
        </p:txBody>
      </p:sp>
    </p:spTree>
    <p:extLst>
      <p:ext uri="{BB962C8B-B14F-4D97-AF65-F5344CB8AC3E}">
        <p14:creationId xmlns:p14="http://schemas.microsoft.com/office/powerpoint/2010/main" val="253430252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9511FF-F726-482E-9DE9-840C26B394ED}"/>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42E13AB-53A9-4DF8-B0F0-ECCA3802C0A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10F0FA4-97E7-45A2-BA17-CF459A7D2884}"/>
              </a:ext>
            </a:extLst>
          </p:cNvPr>
          <p:cNvSpPr txBox="1">
            <a:spLocks noGrp="1"/>
          </p:cNvSpPr>
          <p:nvPr>
            <p:ph type="dt" sz="half" idx="7"/>
          </p:nvPr>
        </p:nvSpPr>
        <p:spPr/>
        <p:txBody>
          <a:bodyPr/>
          <a:lstStyle>
            <a:lvl1pPr>
              <a:defRPr/>
            </a:lvl1pPr>
          </a:lstStyle>
          <a:p>
            <a:pPr lvl="0"/>
            <a:fld id="{D15643C6-1270-43C4-A754-F6E60FF524A9}" type="datetime1">
              <a:rPr lang="el-GR"/>
              <a:pPr lvl="0"/>
              <a:t>26/12/2020</a:t>
            </a:fld>
            <a:endParaRPr lang="el-GR"/>
          </a:p>
        </p:txBody>
      </p:sp>
      <p:sp>
        <p:nvSpPr>
          <p:cNvPr id="5" name="Θέση υποσέλιδου 4">
            <a:extLst>
              <a:ext uri="{FF2B5EF4-FFF2-40B4-BE49-F238E27FC236}">
                <a16:creationId xmlns:a16="http://schemas.microsoft.com/office/drawing/2014/main" id="{C1E73896-FAF3-4727-8964-1D0E25EF05F6}"/>
              </a:ext>
            </a:extLst>
          </p:cNvPr>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a:extLst>
              <a:ext uri="{FF2B5EF4-FFF2-40B4-BE49-F238E27FC236}">
                <a16:creationId xmlns:a16="http://schemas.microsoft.com/office/drawing/2014/main" id="{2B51B444-C6FE-4EF3-8A14-F483EBC17E32}"/>
              </a:ext>
            </a:extLst>
          </p:cNvPr>
          <p:cNvSpPr txBox="1">
            <a:spLocks noGrp="1"/>
          </p:cNvSpPr>
          <p:nvPr>
            <p:ph type="sldNum" sz="quarter" idx="8"/>
          </p:nvPr>
        </p:nvSpPr>
        <p:spPr/>
        <p:txBody>
          <a:bodyPr/>
          <a:lstStyle>
            <a:lvl1pPr>
              <a:defRPr/>
            </a:lvl1pPr>
          </a:lstStyle>
          <a:p>
            <a:pPr lvl="0"/>
            <a:fld id="{2A18416B-ACF9-48A9-9FC4-B000398941E2}" type="slidenum">
              <a:t>‹#›</a:t>
            </a:fld>
            <a:endParaRPr lang="el-GR"/>
          </a:p>
        </p:txBody>
      </p:sp>
    </p:spTree>
    <p:extLst>
      <p:ext uri="{BB962C8B-B14F-4D97-AF65-F5344CB8AC3E}">
        <p14:creationId xmlns:p14="http://schemas.microsoft.com/office/powerpoint/2010/main" val="387202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32E276D-9A6B-4E1E-8256-F8D4D4FBC1B1}"/>
              </a:ext>
            </a:extLst>
          </p:cNvPr>
          <p:cNvSpPr txBox="1">
            <a:spLocks noGrp="1"/>
          </p:cNvSpPr>
          <p:nvPr>
            <p:ph type="title" orient="vert"/>
          </p:nvPr>
        </p:nvSpPr>
        <p:spPr>
          <a:xfrm>
            <a:off x="8724903" y="365129"/>
            <a:ext cx="2628899" cy="5811834"/>
          </a:xfrm>
        </p:spPr>
        <p:txBody>
          <a:bodyPr vert="eaVert"/>
          <a:lstStyle>
            <a:lvl1pPr>
              <a:defRPr/>
            </a:lvl1pPr>
          </a:lstStyle>
          <a:p>
            <a:pPr lvl="0"/>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C2C002-F578-4306-AF26-A1F3F809B85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5442BA6-16D3-4455-B5A3-DD598272A50A}"/>
              </a:ext>
            </a:extLst>
          </p:cNvPr>
          <p:cNvSpPr txBox="1">
            <a:spLocks noGrp="1"/>
          </p:cNvSpPr>
          <p:nvPr>
            <p:ph type="dt" sz="half" idx="7"/>
          </p:nvPr>
        </p:nvSpPr>
        <p:spPr/>
        <p:txBody>
          <a:bodyPr/>
          <a:lstStyle>
            <a:lvl1pPr>
              <a:defRPr/>
            </a:lvl1pPr>
          </a:lstStyle>
          <a:p>
            <a:pPr lvl="0"/>
            <a:fld id="{475025CA-AE9E-4BFC-862C-5C6C83606671}" type="datetime1">
              <a:rPr lang="el-GR"/>
              <a:pPr lvl="0"/>
              <a:t>26/12/2020</a:t>
            </a:fld>
            <a:endParaRPr lang="el-GR"/>
          </a:p>
        </p:txBody>
      </p:sp>
      <p:sp>
        <p:nvSpPr>
          <p:cNvPr id="5" name="Θέση υποσέλιδου 4">
            <a:extLst>
              <a:ext uri="{FF2B5EF4-FFF2-40B4-BE49-F238E27FC236}">
                <a16:creationId xmlns:a16="http://schemas.microsoft.com/office/drawing/2014/main" id="{BED654A3-C6EE-446C-ABB1-74A79349E9B1}"/>
              </a:ext>
            </a:extLst>
          </p:cNvPr>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a:extLst>
              <a:ext uri="{FF2B5EF4-FFF2-40B4-BE49-F238E27FC236}">
                <a16:creationId xmlns:a16="http://schemas.microsoft.com/office/drawing/2014/main" id="{7EBFA5E4-F264-4460-8520-6FA8A0B20CCC}"/>
              </a:ext>
            </a:extLst>
          </p:cNvPr>
          <p:cNvSpPr txBox="1">
            <a:spLocks noGrp="1"/>
          </p:cNvSpPr>
          <p:nvPr>
            <p:ph type="sldNum" sz="quarter" idx="8"/>
          </p:nvPr>
        </p:nvSpPr>
        <p:spPr/>
        <p:txBody>
          <a:bodyPr/>
          <a:lstStyle>
            <a:lvl1pPr>
              <a:defRPr/>
            </a:lvl1pPr>
          </a:lstStyle>
          <a:p>
            <a:pPr lvl="0"/>
            <a:fld id="{67346FE8-4FC3-435D-A424-B4380C0EC8D2}" type="slidenum">
              <a:t>‹#›</a:t>
            </a:fld>
            <a:endParaRPr lang="el-GR"/>
          </a:p>
        </p:txBody>
      </p:sp>
    </p:spTree>
    <p:extLst>
      <p:ext uri="{BB962C8B-B14F-4D97-AF65-F5344CB8AC3E}">
        <p14:creationId xmlns:p14="http://schemas.microsoft.com/office/powerpoint/2010/main" val="244514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5C797-F7B6-48D4-8682-50DB22814DF5}"/>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939649B-CB03-412F-AD2B-0E7FC9AED96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1D7FEEE-04DE-4878-8034-963C3BF19298}"/>
              </a:ext>
            </a:extLst>
          </p:cNvPr>
          <p:cNvSpPr txBox="1">
            <a:spLocks noGrp="1"/>
          </p:cNvSpPr>
          <p:nvPr>
            <p:ph type="dt" sz="half" idx="7"/>
          </p:nvPr>
        </p:nvSpPr>
        <p:spPr/>
        <p:txBody>
          <a:bodyPr/>
          <a:lstStyle>
            <a:lvl1pPr>
              <a:defRPr/>
            </a:lvl1pPr>
          </a:lstStyle>
          <a:p>
            <a:pPr lvl="0"/>
            <a:fld id="{E3EEBA3B-37E1-4888-8EB8-6D8A2F3C41D7}" type="datetime1">
              <a:rPr lang="el-GR"/>
              <a:pPr lvl="0"/>
              <a:t>26/12/2020</a:t>
            </a:fld>
            <a:endParaRPr lang="el-GR"/>
          </a:p>
        </p:txBody>
      </p:sp>
      <p:sp>
        <p:nvSpPr>
          <p:cNvPr id="5" name="Θέση υποσέλιδου 4">
            <a:extLst>
              <a:ext uri="{FF2B5EF4-FFF2-40B4-BE49-F238E27FC236}">
                <a16:creationId xmlns:a16="http://schemas.microsoft.com/office/drawing/2014/main" id="{B668EC9A-585A-4CA5-B93D-315F43B68CD9}"/>
              </a:ext>
            </a:extLst>
          </p:cNvPr>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a:extLst>
              <a:ext uri="{FF2B5EF4-FFF2-40B4-BE49-F238E27FC236}">
                <a16:creationId xmlns:a16="http://schemas.microsoft.com/office/drawing/2014/main" id="{A7B60399-6293-4BFD-BF1D-B846665172B7}"/>
              </a:ext>
            </a:extLst>
          </p:cNvPr>
          <p:cNvSpPr txBox="1">
            <a:spLocks noGrp="1"/>
          </p:cNvSpPr>
          <p:nvPr>
            <p:ph type="sldNum" sz="quarter" idx="8"/>
          </p:nvPr>
        </p:nvSpPr>
        <p:spPr/>
        <p:txBody>
          <a:bodyPr/>
          <a:lstStyle>
            <a:lvl1pPr>
              <a:defRPr/>
            </a:lvl1pPr>
          </a:lstStyle>
          <a:p>
            <a:pPr lvl="0"/>
            <a:fld id="{8F535AC5-DAA7-4E20-A3D3-BD75BB963FC8}" type="slidenum">
              <a:t>‹#›</a:t>
            </a:fld>
            <a:endParaRPr lang="el-GR"/>
          </a:p>
        </p:txBody>
      </p:sp>
    </p:spTree>
    <p:extLst>
      <p:ext uri="{BB962C8B-B14F-4D97-AF65-F5344CB8AC3E}">
        <p14:creationId xmlns:p14="http://schemas.microsoft.com/office/powerpoint/2010/main" val="43618723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D1D71E-31A3-4B48-B5BA-F4332EB8B3E7}"/>
              </a:ext>
            </a:extLst>
          </p:cNvPr>
          <p:cNvSpPr txBox="1">
            <a:spLocks noGrp="1"/>
          </p:cNvSpPr>
          <p:nvPr>
            <p:ph type="title"/>
          </p:nvPr>
        </p:nvSpPr>
        <p:spPr>
          <a:xfrm>
            <a:off x="831847" y="1709735"/>
            <a:ext cx="10515600" cy="2852735"/>
          </a:xfrm>
        </p:spPr>
        <p:txBody>
          <a:bodyPr anchor="b"/>
          <a:lstStyle>
            <a:lvl1pPr>
              <a:defRPr sz="6000"/>
            </a:lvl1pPr>
          </a:lstStyle>
          <a:p>
            <a:pPr lvl="0"/>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7BB9B04-9B83-43E6-A1DD-054A36B202B6}"/>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E8DD29E-3F54-4F7D-9F45-A4067BCD6F4E}"/>
              </a:ext>
            </a:extLst>
          </p:cNvPr>
          <p:cNvSpPr txBox="1">
            <a:spLocks noGrp="1"/>
          </p:cNvSpPr>
          <p:nvPr>
            <p:ph type="dt" sz="half" idx="7"/>
          </p:nvPr>
        </p:nvSpPr>
        <p:spPr/>
        <p:txBody>
          <a:bodyPr/>
          <a:lstStyle>
            <a:lvl1pPr>
              <a:defRPr/>
            </a:lvl1pPr>
          </a:lstStyle>
          <a:p>
            <a:pPr lvl="0"/>
            <a:fld id="{DC450251-3AC0-4CD2-B54E-C577DE2027AC}" type="datetime1">
              <a:rPr lang="el-GR"/>
              <a:pPr lvl="0"/>
              <a:t>26/12/2020</a:t>
            </a:fld>
            <a:endParaRPr lang="el-GR"/>
          </a:p>
        </p:txBody>
      </p:sp>
      <p:sp>
        <p:nvSpPr>
          <p:cNvPr id="5" name="Θέση υποσέλιδου 4">
            <a:extLst>
              <a:ext uri="{FF2B5EF4-FFF2-40B4-BE49-F238E27FC236}">
                <a16:creationId xmlns:a16="http://schemas.microsoft.com/office/drawing/2014/main" id="{1145E286-54E0-4D76-AF98-23DCDE4618D6}"/>
              </a:ext>
            </a:extLst>
          </p:cNvPr>
          <p:cNvSpPr txBox="1">
            <a:spLocks noGrp="1"/>
          </p:cNvSpPr>
          <p:nvPr>
            <p:ph type="ftr" sz="quarter" idx="9"/>
          </p:nvPr>
        </p:nvSpPr>
        <p:spPr/>
        <p:txBody>
          <a:bodyPr/>
          <a:lstStyle>
            <a:lvl1pPr>
              <a:defRPr/>
            </a:lvl1pPr>
          </a:lstStyle>
          <a:p>
            <a:pPr lvl="0"/>
            <a:endParaRPr lang="el-GR"/>
          </a:p>
        </p:txBody>
      </p:sp>
      <p:sp>
        <p:nvSpPr>
          <p:cNvPr id="6" name="Θέση αριθμού διαφάνειας 5">
            <a:extLst>
              <a:ext uri="{FF2B5EF4-FFF2-40B4-BE49-F238E27FC236}">
                <a16:creationId xmlns:a16="http://schemas.microsoft.com/office/drawing/2014/main" id="{B2730011-25D2-4751-BD1F-72FE598572FE}"/>
              </a:ext>
            </a:extLst>
          </p:cNvPr>
          <p:cNvSpPr txBox="1">
            <a:spLocks noGrp="1"/>
          </p:cNvSpPr>
          <p:nvPr>
            <p:ph type="sldNum" sz="quarter" idx="8"/>
          </p:nvPr>
        </p:nvSpPr>
        <p:spPr/>
        <p:txBody>
          <a:bodyPr/>
          <a:lstStyle>
            <a:lvl1pPr>
              <a:defRPr/>
            </a:lvl1pPr>
          </a:lstStyle>
          <a:p>
            <a:pPr lvl="0"/>
            <a:fld id="{FA702892-FD61-4592-8120-CA0666D22AB9}" type="slidenum">
              <a:t>‹#›</a:t>
            </a:fld>
            <a:endParaRPr lang="el-GR"/>
          </a:p>
        </p:txBody>
      </p:sp>
    </p:spTree>
    <p:extLst>
      <p:ext uri="{BB962C8B-B14F-4D97-AF65-F5344CB8AC3E}">
        <p14:creationId xmlns:p14="http://schemas.microsoft.com/office/powerpoint/2010/main" val="212960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729013-D338-4F32-ABBD-38D6CFAF8AF8}"/>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1E35A88-C2F0-4824-B0AB-5517476C0A7B}"/>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D3DE8EA-453D-49DF-8E87-441B99E45670}"/>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948440F-47DF-498B-B47B-744E0EF8697D}"/>
              </a:ext>
            </a:extLst>
          </p:cNvPr>
          <p:cNvSpPr txBox="1">
            <a:spLocks noGrp="1"/>
          </p:cNvSpPr>
          <p:nvPr>
            <p:ph type="dt" sz="half" idx="7"/>
          </p:nvPr>
        </p:nvSpPr>
        <p:spPr/>
        <p:txBody>
          <a:bodyPr/>
          <a:lstStyle>
            <a:lvl1pPr>
              <a:defRPr/>
            </a:lvl1pPr>
          </a:lstStyle>
          <a:p>
            <a:pPr lvl="0"/>
            <a:fld id="{B4B48C06-DDB6-47C2-A520-C17AD36E1851}" type="datetime1">
              <a:rPr lang="el-GR"/>
              <a:pPr lvl="0"/>
              <a:t>26/12/2020</a:t>
            </a:fld>
            <a:endParaRPr lang="el-GR"/>
          </a:p>
        </p:txBody>
      </p:sp>
      <p:sp>
        <p:nvSpPr>
          <p:cNvPr id="6" name="Θέση υποσέλιδου 5">
            <a:extLst>
              <a:ext uri="{FF2B5EF4-FFF2-40B4-BE49-F238E27FC236}">
                <a16:creationId xmlns:a16="http://schemas.microsoft.com/office/drawing/2014/main" id="{C4C6A7C6-9BB8-464E-8E37-08B3E22DB699}"/>
              </a:ext>
            </a:extLst>
          </p:cNvPr>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a:extLst>
              <a:ext uri="{FF2B5EF4-FFF2-40B4-BE49-F238E27FC236}">
                <a16:creationId xmlns:a16="http://schemas.microsoft.com/office/drawing/2014/main" id="{870E4C56-3584-4386-8875-D92D0C91A686}"/>
              </a:ext>
            </a:extLst>
          </p:cNvPr>
          <p:cNvSpPr txBox="1">
            <a:spLocks noGrp="1"/>
          </p:cNvSpPr>
          <p:nvPr>
            <p:ph type="sldNum" sz="quarter" idx="8"/>
          </p:nvPr>
        </p:nvSpPr>
        <p:spPr/>
        <p:txBody>
          <a:bodyPr/>
          <a:lstStyle>
            <a:lvl1pPr>
              <a:defRPr/>
            </a:lvl1pPr>
          </a:lstStyle>
          <a:p>
            <a:pPr lvl="0"/>
            <a:fld id="{100E4FCF-99D7-4305-8B78-F14BDA3284DB}" type="slidenum">
              <a:t>‹#›</a:t>
            </a:fld>
            <a:endParaRPr lang="el-GR"/>
          </a:p>
        </p:txBody>
      </p:sp>
    </p:spTree>
    <p:extLst>
      <p:ext uri="{BB962C8B-B14F-4D97-AF65-F5344CB8AC3E}">
        <p14:creationId xmlns:p14="http://schemas.microsoft.com/office/powerpoint/2010/main" val="3668425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CA0FE8-ED17-4FA9-89CE-B33DA3F617CE}"/>
              </a:ext>
            </a:extLst>
          </p:cNvPr>
          <p:cNvSpPr txBox="1">
            <a:spLocks noGrp="1"/>
          </p:cNvSpPr>
          <p:nvPr>
            <p:ph type="title"/>
          </p:nvPr>
        </p:nvSpPr>
        <p:spPr>
          <a:xfrm>
            <a:off x="839784" y="365129"/>
            <a:ext cx="10515600" cy="1325559"/>
          </a:xfrm>
        </p:spPr>
        <p:txBody>
          <a:bodyPr/>
          <a:lstStyle>
            <a:lvl1pPr>
              <a:defRPr/>
            </a:lvl1pPr>
          </a:lstStyle>
          <a:p>
            <a:pPr lvl="0"/>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DAD39A9-5531-4718-9509-6CAC789A05BE}"/>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D1A9F44-8779-4107-BDDE-86069492169D}"/>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F62D7F3-3234-4AA8-A642-A73485AFC3AB}"/>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EC6C5E9-C479-43C5-9ACB-D2B2CD5BFD13}"/>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ECDFE9F-6536-43C6-987B-AAFDB7127C3C}"/>
              </a:ext>
            </a:extLst>
          </p:cNvPr>
          <p:cNvSpPr txBox="1">
            <a:spLocks noGrp="1"/>
          </p:cNvSpPr>
          <p:nvPr>
            <p:ph type="dt" sz="half" idx="7"/>
          </p:nvPr>
        </p:nvSpPr>
        <p:spPr/>
        <p:txBody>
          <a:bodyPr/>
          <a:lstStyle>
            <a:lvl1pPr>
              <a:defRPr/>
            </a:lvl1pPr>
          </a:lstStyle>
          <a:p>
            <a:pPr lvl="0"/>
            <a:fld id="{8F87C87A-786B-4E4F-8D1E-A6BB381B9467}" type="datetime1">
              <a:rPr lang="el-GR"/>
              <a:pPr lvl="0"/>
              <a:t>26/12/2020</a:t>
            </a:fld>
            <a:endParaRPr lang="el-GR"/>
          </a:p>
        </p:txBody>
      </p:sp>
      <p:sp>
        <p:nvSpPr>
          <p:cNvPr id="8" name="Θέση υποσέλιδου 7">
            <a:extLst>
              <a:ext uri="{FF2B5EF4-FFF2-40B4-BE49-F238E27FC236}">
                <a16:creationId xmlns:a16="http://schemas.microsoft.com/office/drawing/2014/main" id="{72962451-B805-4622-A297-CD2793EC0119}"/>
              </a:ext>
            </a:extLst>
          </p:cNvPr>
          <p:cNvSpPr txBox="1">
            <a:spLocks noGrp="1"/>
          </p:cNvSpPr>
          <p:nvPr>
            <p:ph type="ftr" sz="quarter" idx="9"/>
          </p:nvPr>
        </p:nvSpPr>
        <p:spPr/>
        <p:txBody>
          <a:bodyPr/>
          <a:lstStyle>
            <a:lvl1pPr>
              <a:defRPr/>
            </a:lvl1pPr>
          </a:lstStyle>
          <a:p>
            <a:pPr lvl="0"/>
            <a:endParaRPr lang="el-GR"/>
          </a:p>
        </p:txBody>
      </p:sp>
      <p:sp>
        <p:nvSpPr>
          <p:cNvPr id="9" name="Θέση αριθμού διαφάνειας 8">
            <a:extLst>
              <a:ext uri="{FF2B5EF4-FFF2-40B4-BE49-F238E27FC236}">
                <a16:creationId xmlns:a16="http://schemas.microsoft.com/office/drawing/2014/main" id="{E60004C8-175D-433C-BCE1-29514911E1BD}"/>
              </a:ext>
            </a:extLst>
          </p:cNvPr>
          <p:cNvSpPr txBox="1">
            <a:spLocks noGrp="1"/>
          </p:cNvSpPr>
          <p:nvPr>
            <p:ph type="sldNum" sz="quarter" idx="8"/>
          </p:nvPr>
        </p:nvSpPr>
        <p:spPr/>
        <p:txBody>
          <a:bodyPr/>
          <a:lstStyle>
            <a:lvl1pPr>
              <a:defRPr/>
            </a:lvl1pPr>
          </a:lstStyle>
          <a:p>
            <a:pPr lvl="0"/>
            <a:fld id="{3E5A0FE3-25FB-4EAF-89AF-D88FDEA57306}" type="slidenum">
              <a:t>‹#›</a:t>
            </a:fld>
            <a:endParaRPr lang="el-GR"/>
          </a:p>
        </p:txBody>
      </p:sp>
    </p:spTree>
    <p:extLst>
      <p:ext uri="{BB962C8B-B14F-4D97-AF65-F5344CB8AC3E}">
        <p14:creationId xmlns:p14="http://schemas.microsoft.com/office/powerpoint/2010/main" val="10922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82D19C-4A8A-4136-883B-FFE9BA1B9500}"/>
              </a:ext>
            </a:extLst>
          </p:cNvPr>
          <p:cNvSpPr txBox="1">
            <a:spLocks noGrp="1"/>
          </p:cNvSpPr>
          <p:nvPr>
            <p:ph type="title"/>
          </p:nvPr>
        </p:nvSpPr>
        <p:spPr/>
        <p:txBody>
          <a:bodyPr/>
          <a:lstStyle>
            <a:lvl1pPr>
              <a:defRPr/>
            </a:lvl1pPr>
          </a:lstStyle>
          <a:p>
            <a:pPr lvl="0"/>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826DED9-D5E7-4C27-BEAD-9F818CE5B738}"/>
              </a:ext>
            </a:extLst>
          </p:cNvPr>
          <p:cNvSpPr txBox="1">
            <a:spLocks noGrp="1"/>
          </p:cNvSpPr>
          <p:nvPr>
            <p:ph type="dt" sz="half" idx="7"/>
          </p:nvPr>
        </p:nvSpPr>
        <p:spPr/>
        <p:txBody>
          <a:bodyPr/>
          <a:lstStyle>
            <a:lvl1pPr>
              <a:defRPr/>
            </a:lvl1pPr>
          </a:lstStyle>
          <a:p>
            <a:pPr lvl="0"/>
            <a:fld id="{FF752A04-7125-4C12-9473-99DCECCAC26C}" type="datetime1">
              <a:rPr lang="el-GR"/>
              <a:pPr lvl="0"/>
              <a:t>26/12/2020</a:t>
            </a:fld>
            <a:endParaRPr lang="el-GR"/>
          </a:p>
        </p:txBody>
      </p:sp>
      <p:sp>
        <p:nvSpPr>
          <p:cNvPr id="4" name="Θέση υποσέλιδου 3">
            <a:extLst>
              <a:ext uri="{FF2B5EF4-FFF2-40B4-BE49-F238E27FC236}">
                <a16:creationId xmlns:a16="http://schemas.microsoft.com/office/drawing/2014/main" id="{4576BA86-A600-434C-B9ED-758EB6EFF9D3}"/>
              </a:ext>
            </a:extLst>
          </p:cNvPr>
          <p:cNvSpPr txBox="1">
            <a:spLocks noGrp="1"/>
          </p:cNvSpPr>
          <p:nvPr>
            <p:ph type="ftr" sz="quarter" idx="9"/>
          </p:nvPr>
        </p:nvSpPr>
        <p:spPr/>
        <p:txBody>
          <a:bodyPr/>
          <a:lstStyle>
            <a:lvl1pPr>
              <a:defRPr/>
            </a:lvl1pPr>
          </a:lstStyle>
          <a:p>
            <a:pPr lvl="0"/>
            <a:endParaRPr lang="el-GR"/>
          </a:p>
        </p:txBody>
      </p:sp>
      <p:sp>
        <p:nvSpPr>
          <p:cNvPr id="5" name="Θέση αριθμού διαφάνειας 4">
            <a:extLst>
              <a:ext uri="{FF2B5EF4-FFF2-40B4-BE49-F238E27FC236}">
                <a16:creationId xmlns:a16="http://schemas.microsoft.com/office/drawing/2014/main" id="{453AAFDA-FE1F-48C0-AE9D-F1AE3967CA03}"/>
              </a:ext>
            </a:extLst>
          </p:cNvPr>
          <p:cNvSpPr txBox="1">
            <a:spLocks noGrp="1"/>
          </p:cNvSpPr>
          <p:nvPr>
            <p:ph type="sldNum" sz="quarter" idx="8"/>
          </p:nvPr>
        </p:nvSpPr>
        <p:spPr/>
        <p:txBody>
          <a:bodyPr/>
          <a:lstStyle>
            <a:lvl1pPr>
              <a:defRPr/>
            </a:lvl1pPr>
          </a:lstStyle>
          <a:p>
            <a:pPr lvl="0"/>
            <a:fld id="{61FB89FB-A12A-4AE2-9CC6-150AB76BFEF4}" type="slidenum">
              <a:t>‹#›</a:t>
            </a:fld>
            <a:endParaRPr lang="el-GR"/>
          </a:p>
        </p:txBody>
      </p:sp>
    </p:spTree>
    <p:extLst>
      <p:ext uri="{BB962C8B-B14F-4D97-AF65-F5344CB8AC3E}">
        <p14:creationId xmlns:p14="http://schemas.microsoft.com/office/powerpoint/2010/main" val="2249148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A54174C-C510-44F7-BA1A-3ABADDBDCBCE}"/>
              </a:ext>
            </a:extLst>
          </p:cNvPr>
          <p:cNvSpPr txBox="1">
            <a:spLocks noGrp="1"/>
          </p:cNvSpPr>
          <p:nvPr>
            <p:ph type="dt" sz="half" idx="7"/>
          </p:nvPr>
        </p:nvSpPr>
        <p:spPr/>
        <p:txBody>
          <a:bodyPr/>
          <a:lstStyle>
            <a:lvl1pPr>
              <a:defRPr/>
            </a:lvl1pPr>
          </a:lstStyle>
          <a:p>
            <a:pPr lvl="0"/>
            <a:fld id="{BA59EBDB-1450-40D7-BD63-24FAC6F676B3}" type="datetime1">
              <a:rPr lang="el-GR"/>
              <a:pPr lvl="0"/>
              <a:t>26/12/2020</a:t>
            </a:fld>
            <a:endParaRPr lang="el-GR"/>
          </a:p>
        </p:txBody>
      </p:sp>
      <p:sp>
        <p:nvSpPr>
          <p:cNvPr id="3" name="Θέση υποσέλιδου 2">
            <a:extLst>
              <a:ext uri="{FF2B5EF4-FFF2-40B4-BE49-F238E27FC236}">
                <a16:creationId xmlns:a16="http://schemas.microsoft.com/office/drawing/2014/main" id="{308730D2-BF78-4BC2-B5BE-77F7BD1D3597}"/>
              </a:ext>
            </a:extLst>
          </p:cNvPr>
          <p:cNvSpPr txBox="1">
            <a:spLocks noGrp="1"/>
          </p:cNvSpPr>
          <p:nvPr>
            <p:ph type="ftr" sz="quarter" idx="9"/>
          </p:nvPr>
        </p:nvSpPr>
        <p:spPr/>
        <p:txBody>
          <a:bodyPr/>
          <a:lstStyle>
            <a:lvl1pPr>
              <a:defRPr/>
            </a:lvl1pPr>
          </a:lstStyle>
          <a:p>
            <a:pPr lvl="0"/>
            <a:endParaRPr lang="el-GR"/>
          </a:p>
        </p:txBody>
      </p:sp>
      <p:sp>
        <p:nvSpPr>
          <p:cNvPr id="4" name="Θέση αριθμού διαφάνειας 3">
            <a:extLst>
              <a:ext uri="{FF2B5EF4-FFF2-40B4-BE49-F238E27FC236}">
                <a16:creationId xmlns:a16="http://schemas.microsoft.com/office/drawing/2014/main" id="{869F2D98-4322-4956-9E4E-A6A6685978F7}"/>
              </a:ext>
            </a:extLst>
          </p:cNvPr>
          <p:cNvSpPr txBox="1">
            <a:spLocks noGrp="1"/>
          </p:cNvSpPr>
          <p:nvPr>
            <p:ph type="sldNum" sz="quarter" idx="8"/>
          </p:nvPr>
        </p:nvSpPr>
        <p:spPr/>
        <p:txBody>
          <a:bodyPr/>
          <a:lstStyle>
            <a:lvl1pPr>
              <a:defRPr/>
            </a:lvl1pPr>
          </a:lstStyle>
          <a:p>
            <a:pPr lvl="0"/>
            <a:fld id="{0E606DBC-8CCC-464A-8D23-A120E69DDC66}" type="slidenum">
              <a:t>‹#›</a:t>
            </a:fld>
            <a:endParaRPr lang="el-GR"/>
          </a:p>
        </p:txBody>
      </p:sp>
    </p:spTree>
    <p:extLst>
      <p:ext uri="{BB962C8B-B14F-4D97-AF65-F5344CB8AC3E}">
        <p14:creationId xmlns:p14="http://schemas.microsoft.com/office/powerpoint/2010/main" val="10669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00C8C6-04AE-448E-8B10-76AE14BA5A1C}"/>
              </a:ext>
            </a:extLst>
          </p:cNvPr>
          <p:cNvSpPr txBox="1">
            <a:spLocks noGrp="1"/>
          </p:cNvSpPr>
          <p:nvPr>
            <p:ph type="title"/>
          </p:nvPr>
        </p:nvSpPr>
        <p:spPr>
          <a:xfrm>
            <a:off x="839784" y="457200"/>
            <a:ext cx="3932240" cy="1600200"/>
          </a:xfrm>
        </p:spPr>
        <p:txBody>
          <a:bodyPr anchor="b"/>
          <a:lstStyle>
            <a:lvl1pPr>
              <a:defRPr sz="3200"/>
            </a:lvl1pPr>
          </a:lstStyle>
          <a:p>
            <a:pPr lvl="0"/>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A49C1FA-77C4-4405-9B72-0D14AA0A9039}"/>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8456725-13F3-4C8B-82C1-CD2B45B82C52}"/>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C202B92-D3B5-457D-B31D-8751BF2BECCD}"/>
              </a:ext>
            </a:extLst>
          </p:cNvPr>
          <p:cNvSpPr txBox="1">
            <a:spLocks noGrp="1"/>
          </p:cNvSpPr>
          <p:nvPr>
            <p:ph type="dt" sz="half" idx="7"/>
          </p:nvPr>
        </p:nvSpPr>
        <p:spPr/>
        <p:txBody>
          <a:bodyPr/>
          <a:lstStyle>
            <a:lvl1pPr>
              <a:defRPr/>
            </a:lvl1pPr>
          </a:lstStyle>
          <a:p>
            <a:pPr lvl="0"/>
            <a:fld id="{73CA336E-ADA0-4E6D-B236-D5B0B67FB572}" type="datetime1">
              <a:rPr lang="el-GR"/>
              <a:pPr lvl="0"/>
              <a:t>26/12/2020</a:t>
            </a:fld>
            <a:endParaRPr lang="el-GR"/>
          </a:p>
        </p:txBody>
      </p:sp>
      <p:sp>
        <p:nvSpPr>
          <p:cNvPr id="6" name="Θέση υποσέλιδου 5">
            <a:extLst>
              <a:ext uri="{FF2B5EF4-FFF2-40B4-BE49-F238E27FC236}">
                <a16:creationId xmlns:a16="http://schemas.microsoft.com/office/drawing/2014/main" id="{83E8725B-1969-4D8C-904E-6E911353717F}"/>
              </a:ext>
            </a:extLst>
          </p:cNvPr>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a:extLst>
              <a:ext uri="{FF2B5EF4-FFF2-40B4-BE49-F238E27FC236}">
                <a16:creationId xmlns:a16="http://schemas.microsoft.com/office/drawing/2014/main" id="{767D2831-F829-4983-8035-04C17B061866}"/>
              </a:ext>
            </a:extLst>
          </p:cNvPr>
          <p:cNvSpPr txBox="1">
            <a:spLocks noGrp="1"/>
          </p:cNvSpPr>
          <p:nvPr>
            <p:ph type="sldNum" sz="quarter" idx="8"/>
          </p:nvPr>
        </p:nvSpPr>
        <p:spPr/>
        <p:txBody>
          <a:bodyPr/>
          <a:lstStyle>
            <a:lvl1pPr>
              <a:defRPr/>
            </a:lvl1pPr>
          </a:lstStyle>
          <a:p>
            <a:pPr lvl="0"/>
            <a:fld id="{6CEAE940-3DFA-4288-8D87-20A0EA12B8CF}" type="slidenum">
              <a:t>‹#›</a:t>
            </a:fld>
            <a:endParaRPr lang="el-GR"/>
          </a:p>
        </p:txBody>
      </p:sp>
    </p:spTree>
    <p:extLst>
      <p:ext uri="{BB962C8B-B14F-4D97-AF65-F5344CB8AC3E}">
        <p14:creationId xmlns:p14="http://schemas.microsoft.com/office/powerpoint/2010/main" val="285972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E53E34-3A8B-423B-BDE8-E75370CB5C98}"/>
              </a:ext>
            </a:extLst>
          </p:cNvPr>
          <p:cNvSpPr txBox="1">
            <a:spLocks noGrp="1"/>
          </p:cNvSpPr>
          <p:nvPr>
            <p:ph type="title"/>
          </p:nvPr>
        </p:nvSpPr>
        <p:spPr>
          <a:xfrm>
            <a:off x="839784" y="457200"/>
            <a:ext cx="3932240" cy="1600200"/>
          </a:xfrm>
        </p:spPr>
        <p:txBody>
          <a:bodyPr anchor="b"/>
          <a:lstStyle>
            <a:lvl1pPr>
              <a:defRPr sz="3200"/>
            </a:lvl1pPr>
          </a:lstStyle>
          <a:p>
            <a:pPr lvl="0"/>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E7ADCF2-9BCB-4F78-909E-2150C4C48FD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l-GR"/>
          </a:p>
        </p:txBody>
      </p:sp>
      <p:sp>
        <p:nvSpPr>
          <p:cNvPr id="4" name="Θέση κειμένου 3">
            <a:extLst>
              <a:ext uri="{FF2B5EF4-FFF2-40B4-BE49-F238E27FC236}">
                <a16:creationId xmlns:a16="http://schemas.microsoft.com/office/drawing/2014/main" id="{4E073B90-1992-467B-9836-BDAD10D89C9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9214141-0383-46C1-9DAD-6918FE0F2DF1}"/>
              </a:ext>
            </a:extLst>
          </p:cNvPr>
          <p:cNvSpPr txBox="1">
            <a:spLocks noGrp="1"/>
          </p:cNvSpPr>
          <p:nvPr>
            <p:ph type="dt" sz="half" idx="7"/>
          </p:nvPr>
        </p:nvSpPr>
        <p:spPr/>
        <p:txBody>
          <a:bodyPr/>
          <a:lstStyle>
            <a:lvl1pPr>
              <a:defRPr/>
            </a:lvl1pPr>
          </a:lstStyle>
          <a:p>
            <a:pPr lvl="0"/>
            <a:fld id="{D9F4A6FE-A07A-4A33-A90D-E1BDCB0371DC}" type="datetime1">
              <a:rPr lang="el-GR"/>
              <a:pPr lvl="0"/>
              <a:t>26/12/2020</a:t>
            </a:fld>
            <a:endParaRPr lang="el-GR"/>
          </a:p>
        </p:txBody>
      </p:sp>
      <p:sp>
        <p:nvSpPr>
          <p:cNvPr id="6" name="Θέση υποσέλιδου 5">
            <a:extLst>
              <a:ext uri="{FF2B5EF4-FFF2-40B4-BE49-F238E27FC236}">
                <a16:creationId xmlns:a16="http://schemas.microsoft.com/office/drawing/2014/main" id="{C873F1FB-6FB2-4532-8638-700672C30B20}"/>
              </a:ext>
            </a:extLst>
          </p:cNvPr>
          <p:cNvSpPr txBox="1">
            <a:spLocks noGrp="1"/>
          </p:cNvSpPr>
          <p:nvPr>
            <p:ph type="ftr" sz="quarter" idx="9"/>
          </p:nvPr>
        </p:nvSpPr>
        <p:spPr/>
        <p:txBody>
          <a:bodyPr/>
          <a:lstStyle>
            <a:lvl1pPr>
              <a:defRPr/>
            </a:lvl1pPr>
          </a:lstStyle>
          <a:p>
            <a:pPr lvl="0"/>
            <a:endParaRPr lang="el-GR"/>
          </a:p>
        </p:txBody>
      </p:sp>
      <p:sp>
        <p:nvSpPr>
          <p:cNvPr id="7" name="Θέση αριθμού διαφάνειας 6">
            <a:extLst>
              <a:ext uri="{FF2B5EF4-FFF2-40B4-BE49-F238E27FC236}">
                <a16:creationId xmlns:a16="http://schemas.microsoft.com/office/drawing/2014/main" id="{DE1CB254-EAF3-492C-9D99-6D68D7D910DD}"/>
              </a:ext>
            </a:extLst>
          </p:cNvPr>
          <p:cNvSpPr txBox="1">
            <a:spLocks noGrp="1"/>
          </p:cNvSpPr>
          <p:nvPr>
            <p:ph type="sldNum" sz="quarter" idx="8"/>
          </p:nvPr>
        </p:nvSpPr>
        <p:spPr/>
        <p:txBody>
          <a:bodyPr/>
          <a:lstStyle>
            <a:lvl1pPr>
              <a:defRPr/>
            </a:lvl1pPr>
          </a:lstStyle>
          <a:p>
            <a:pPr lvl="0"/>
            <a:fld id="{B2E6010B-F089-4EAC-8DCA-4D7C94A53006}" type="slidenum">
              <a:t>‹#›</a:t>
            </a:fld>
            <a:endParaRPr lang="el-GR"/>
          </a:p>
        </p:txBody>
      </p:sp>
    </p:spTree>
    <p:extLst>
      <p:ext uri="{BB962C8B-B14F-4D97-AF65-F5344CB8AC3E}">
        <p14:creationId xmlns:p14="http://schemas.microsoft.com/office/powerpoint/2010/main" val="325484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BFA2479-A39C-4EAC-80E0-1FD94F82EA60}"/>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40C3406-932E-4E8D-A17C-1221D766D869}"/>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32C528-4B92-49D1-BEB7-D892EA74ACE4}"/>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fld id="{E8EC774C-1C2A-4E28-9984-4FD28BCA407F}" type="datetime1">
              <a:rPr lang="el-GR"/>
              <a:pPr lvl="0"/>
              <a:t>26/12/2020</a:t>
            </a:fld>
            <a:endParaRPr lang="el-GR"/>
          </a:p>
        </p:txBody>
      </p:sp>
      <p:sp>
        <p:nvSpPr>
          <p:cNvPr id="5" name="Θέση υποσέλιδου 4">
            <a:extLst>
              <a:ext uri="{FF2B5EF4-FFF2-40B4-BE49-F238E27FC236}">
                <a16:creationId xmlns:a16="http://schemas.microsoft.com/office/drawing/2014/main" id="{AAFDE038-7806-44B7-9F59-5214ECC026FC}"/>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endParaRPr lang="el-GR"/>
          </a:p>
        </p:txBody>
      </p:sp>
      <p:sp>
        <p:nvSpPr>
          <p:cNvPr id="6" name="Θέση αριθμού διαφάνειας 5">
            <a:extLst>
              <a:ext uri="{FF2B5EF4-FFF2-40B4-BE49-F238E27FC236}">
                <a16:creationId xmlns:a16="http://schemas.microsoft.com/office/drawing/2014/main" id="{B39699E4-5330-42B7-8AEC-0B125BFF51FE}"/>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l-GR" sz="1200" b="0" i="0" u="none" strike="noStrike" kern="1200" cap="none" spc="0" baseline="0">
                <a:solidFill>
                  <a:srgbClr val="898989"/>
                </a:solidFill>
                <a:uFillTx/>
                <a:latin typeface="Calibri"/>
              </a:defRPr>
            </a:lvl1pPr>
          </a:lstStyle>
          <a:p>
            <a:pPr lvl="0"/>
            <a:fld id="{B67E5999-1296-4709-8FDD-2B03D389D2D6}" type="slidenum">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l-G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l-G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l-G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l-G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l-G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l-G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www.hoc.gr/el/node/2276" TargetMode="External"/><Relationship Id="rId2" Type="http://schemas.openxmlformats.org/officeDocument/2006/relationships/hyperlink" Target="http://www.panathenaicstadium.gr/&#915;&#953;&#945;&#960;&#945;&#953;&#948;&#953;&#940;/Kidsathletics/tabid/123/language/el-GR/Default.aspx"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https://atgm.gr/" TargetMode="External"/><Relationship Id="rId2" Type="http://schemas.openxmlformats.org/officeDocument/2006/relationships/hyperlink" Target="https://www.athensauthenticmarathon.gr/site/index.php/el/news-gr/news-articles-gr/85-news-2020-gr"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spartathlon.gr/el/" TargetMode="External"/><Relationship Id="rId7" Type="http://schemas.openxmlformats.org/officeDocument/2006/relationships/hyperlink" Target="http://spetsesmarathon.com/program/" TargetMode="External"/><Relationship Id="rId2" Type="http://schemas.openxmlformats.org/officeDocument/2006/relationships/hyperlink" Target="https://nemeangames.org/el/" TargetMode="External"/><Relationship Id="rId1" Type="http://schemas.openxmlformats.org/officeDocument/2006/relationships/slideLayout" Target="../slideLayouts/slideLayout2.xml"/><Relationship Id="rId6" Type="http://schemas.openxmlformats.org/officeDocument/2006/relationships/hyperlink" Target="https://routeoftruce.com/" TargetMode="External"/><Relationship Id="rId5" Type="http://schemas.openxmlformats.org/officeDocument/2006/relationships/hyperlink" Target="http://olympus-marathon.com/" TargetMode="External"/><Relationship Id="rId10" Type="http://schemas.openxmlformats.org/officeDocument/2006/relationships/image" Target="../media/image4.png"/><Relationship Id="rId4" Type="http://schemas.openxmlformats.org/officeDocument/2006/relationships/hyperlink" Target="http://aethlios.gr/portal/index.php?lang=en" TargetMode="External"/><Relationship Id="rId9"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gga.gov.gr/component/content/article/253-beactive/2837-beactive2019"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hyperlink" Target="http://internationalpolicesports.com/" TargetMode="External"/><Relationship Id="rId13" Type="http://schemas.openxmlformats.org/officeDocument/2006/relationships/hyperlink" Target="http://www.wtgf.org/" TargetMode="External"/><Relationship Id="rId3" Type="http://schemas.openxmlformats.org/officeDocument/2006/relationships/hyperlink" Target="https://www.fisu.net/" TargetMode="External"/><Relationship Id="rId7" Type="http://schemas.openxmlformats.org/officeDocument/2006/relationships/hyperlink" Target="http://www.cismmilsport.org/" TargetMode="External"/><Relationship Id="rId12" Type="http://schemas.openxmlformats.org/officeDocument/2006/relationships/hyperlink" Target="http://www.imga.ch/" TargetMode="External"/><Relationship Id="rId17" Type="http://schemas.openxmlformats.org/officeDocument/2006/relationships/image" Target="../media/image4.png"/><Relationship Id="rId2" Type="http://schemas.openxmlformats.org/officeDocument/2006/relationships/hyperlink" Target="http://www.tafisa.net/" TargetMode="External"/><Relationship Id="rId16"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hyperlink" Target="http://www.csit.tv/en" TargetMode="External"/><Relationship Id="rId11" Type="http://schemas.openxmlformats.org/officeDocument/2006/relationships/hyperlink" Target="http://international-childrens-games.org/icg/" TargetMode="External"/><Relationship Id="rId5" Type="http://schemas.openxmlformats.org/officeDocument/2006/relationships/hyperlink" Target="http://www.fisec.org/fr/" TargetMode="External"/><Relationship Id="rId15" Type="http://schemas.openxmlformats.org/officeDocument/2006/relationships/image" Target="../media/image5.png"/><Relationship Id="rId10" Type="http://schemas.openxmlformats.org/officeDocument/2006/relationships/hyperlink" Target="http://www.fiepbrasil.org/" TargetMode="External"/><Relationship Id="rId4" Type="http://schemas.openxmlformats.org/officeDocument/2006/relationships/hyperlink" Target="http://www.isfsports.org/" TargetMode="External"/><Relationship Id="rId9" Type="http://schemas.openxmlformats.org/officeDocument/2006/relationships/hyperlink" Target="http://www.theworldgames.org/" TargetMode="External"/><Relationship Id="rId14" Type="http://schemas.openxmlformats.org/officeDocument/2006/relationships/hyperlink" Target="http://www.thecgf.com/"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ec.europa.eu/sport/share-initiative_en" TargetMode="External"/><Relationship Id="rId2" Type="http://schemas.openxmlformats.org/officeDocument/2006/relationships/hyperlink" Target="https://ec.europa.eu/sport/week"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eur-lex.europa.eu/legal-content/EL/TXT/PDF/?uri=CELEX:42014Y0614(03)&amp;from=EN" TargetMode="External"/><Relationship Id="rId7" Type="http://schemas.openxmlformats.org/officeDocument/2006/relationships/image" Target="../media/image4.png"/><Relationship Id="rId2" Type="http://schemas.openxmlformats.org/officeDocument/2006/relationships/hyperlink" Target="https://data.consilium.europa.eu/doc/document/ST-9639-2017-INIT/en/pdf"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eur-lex.europa.eu/legal-content/EL/TXT/PDF/?uri=CELEX:52011DC0012&amp;from=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appsso.eurostat.ec.europa.eu/" TargetMode="External"/><Relationship Id="rId7" Type="http://schemas.openxmlformats.org/officeDocument/2006/relationships/image" Target="../media/image6.png"/><Relationship Id="rId2" Type="http://schemas.openxmlformats.org/officeDocument/2006/relationships/hyperlink" Target="https://appsso.eurostat.ec.europa.eu/nui/show.do?query=BOOKMARK_DS-815939_QID_-4E2F4041_UID_-3F171EB0&amp;layout=PHYSACT,L,X,0;GEO,L,Y,0;UNIT,L,Z,0;TIME,C,Z,1;ISCED11,L,Z,2;SEX,L,Z,3;AGE,L,Z,4;INDICATORS,C,Z,5;&amp;zSelection=DS-815939INDICATORS,OBS_FLAG;DS-815939ISCED11,TOTAL;DS-815939SEX,T;DS-815939AGE,TOTAL;DS-815939TIME,2014;DS-815939UNIT,PC;&amp;rankName1=TIME_1_0_-1_2&amp;rankName2=ISCED11_1_2_-1_2&amp;rankName3=UNIT_1_2_-1_2&amp;rankName4=AGE_1_2_-1_2&amp;rankName5=INDICATORS_1_2_-1_2&amp;rankName6=SEX_1_2_-1_2&amp;rankName7=PHYSACT_1_2_0_0&amp;rankName8=GEO_1_2_0_1&amp;rStp=&amp;cStp=&amp;rDCh=&amp;cDCh=&amp;rDM=true&amp;cDM=true&amp;footnes=false&amp;empty=false&amp;wai=false&amp;time_mode=ROLLING&amp;time_most_recent=false&amp;lang=EN&amp;cfo=%23%23%23%2C%23%23%23.%23%23%23&amp;eub_bm:hlth_ehis_pe3e$DV_296&amp;lang=en"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ec.europa.eu/eurostat/statistics-explained/index.php?title=Statistics_on_sport_participation" TargetMode="External"/><Relationship Id="rId4" Type="http://schemas.openxmlformats.org/officeDocument/2006/relationships/hyperlink" Target="https://ec.europa.eu/eurostat/web/sport/over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B29F68-8B0F-479C-AA2D-7AE9DCC86E23}"/>
              </a:ext>
            </a:extLst>
          </p:cNvPr>
          <p:cNvSpPr txBox="1">
            <a:spLocks noGrp="1"/>
          </p:cNvSpPr>
          <p:nvPr>
            <p:ph type="ctrTitle"/>
          </p:nvPr>
        </p:nvSpPr>
        <p:spPr/>
        <p:txBody>
          <a:bodyPr/>
          <a:lstStyle/>
          <a:p>
            <a:pPr lvl="0"/>
            <a:r>
              <a:rPr lang="el-GR" sz="7200" b="1">
                <a:solidFill>
                  <a:srgbClr val="00B0F0"/>
                </a:solidFill>
              </a:rPr>
              <a:t>ΑΣΚΗΣΗ   ΑΘΛΗΣΗ</a:t>
            </a:r>
            <a:br>
              <a:rPr lang="el-GR" sz="7200" b="1">
                <a:solidFill>
                  <a:srgbClr val="00B0F0"/>
                </a:solidFill>
              </a:rPr>
            </a:br>
            <a:r>
              <a:rPr lang="el-GR" sz="7200" b="1">
                <a:solidFill>
                  <a:srgbClr val="00B0F0"/>
                </a:solidFill>
              </a:rPr>
              <a:t>ΚΙΝΗΤΙΚΗ - ΑΝΑΨΥΧΗ </a:t>
            </a:r>
          </a:p>
        </p:txBody>
      </p:sp>
      <p:sp>
        <p:nvSpPr>
          <p:cNvPr id="3" name="Υπότιτλος 2">
            <a:extLst>
              <a:ext uri="{FF2B5EF4-FFF2-40B4-BE49-F238E27FC236}">
                <a16:creationId xmlns:a16="http://schemas.microsoft.com/office/drawing/2014/main" id="{2C5BABE1-BB71-4A29-A0F1-D66BD5CCDB2E}"/>
              </a:ext>
            </a:extLst>
          </p:cNvPr>
          <p:cNvSpPr txBox="1">
            <a:spLocks noGrp="1"/>
          </p:cNvSpPr>
          <p:nvPr>
            <p:ph type="subTitle" idx="1"/>
          </p:nvPr>
        </p:nvSpPr>
        <p:spPr/>
        <p:txBody>
          <a:bodyPr/>
          <a:lstStyle/>
          <a:p>
            <a:pPr lvl="0">
              <a:lnSpc>
                <a:spcPct val="80000"/>
              </a:lnSpc>
            </a:pPr>
            <a:r>
              <a:rPr lang="el-GR" sz="8900">
                <a:solidFill>
                  <a:srgbClr val="FF0000"/>
                </a:solidFill>
              </a:rPr>
              <a:t>Κ</a:t>
            </a:r>
            <a:r>
              <a:rPr lang="en-US" sz="8900">
                <a:solidFill>
                  <a:srgbClr val="FF0000"/>
                </a:solidFill>
              </a:rPr>
              <a:t>2-K3</a:t>
            </a:r>
            <a:endParaRPr lang="el-GR" sz="8900">
              <a:solidFill>
                <a:srgbClr val="FF0000"/>
              </a:solidFill>
            </a:endParaRPr>
          </a:p>
          <a:p>
            <a:pPr lvl="0">
              <a:lnSpc>
                <a:spcPct val="80000"/>
              </a:lnSpc>
            </a:pPr>
            <a:r>
              <a:rPr lang="el-GR" sz="2200">
                <a:solidFill>
                  <a:srgbClr val="FF0000"/>
                </a:solidFill>
              </a:rPr>
              <a:t>ΑγΟ</a:t>
            </a:r>
            <a:r>
              <a:rPr lang="en-US" sz="2200">
                <a:solidFill>
                  <a:srgbClr val="FF0000"/>
                </a:solidFill>
              </a:rPr>
              <a:t> </a:t>
            </a:r>
            <a:r>
              <a:rPr lang="el-GR" sz="2200">
                <a:solidFill>
                  <a:srgbClr val="FF0000"/>
                </a:solidFill>
              </a:rPr>
              <a:t>σε άλλες χώρες Διεθνείς Οργανισμοί - ΑγΟ στην Ελλάδα</a:t>
            </a:r>
          </a:p>
        </p:txBody>
      </p:sp>
      <p:pic>
        <p:nvPicPr>
          <p:cNvPr id="4" name="Εικόνα 3">
            <a:extLst>
              <a:ext uri="{FF2B5EF4-FFF2-40B4-BE49-F238E27FC236}">
                <a16:creationId xmlns:a16="http://schemas.microsoft.com/office/drawing/2014/main" id="{F61677AB-5BCE-458E-A5C2-1C8F043C9419}"/>
              </a:ext>
            </a:extLst>
          </p:cNvPr>
          <p:cNvPicPr>
            <a:picLocks noChangeAspect="1"/>
          </p:cNvPicPr>
          <p:nvPr/>
        </p:nvPicPr>
        <p:blipFill>
          <a:blip r:embed="rId2"/>
          <a:stretch>
            <a:fillRect/>
          </a:stretch>
        </p:blipFill>
        <p:spPr>
          <a:xfrm>
            <a:off x="5340333" y="5838837"/>
            <a:ext cx="1735714" cy="923178"/>
          </a:xfrm>
          <a:prstGeom prst="rect">
            <a:avLst/>
          </a:prstGeom>
          <a:noFill/>
          <a:ln cap="flat">
            <a:noFill/>
          </a:ln>
        </p:spPr>
      </p:pic>
      <p:pic>
        <p:nvPicPr>
          <p:cNvPr id="5" name="Εικόνα 4">
            <a:extLst>
              <a:ext uri="{FF2B5EF4-FFF2-40B4-BE49-F238E27FC236}">
                <a16:creationId xmlns:a16="http://schemas.microsoft.com/office/drawing/2014/main" id="{E55B7B10-CAF6-4EC3-8756-5A60A42E10FB}"/>
              </a:ext>
            </a:extLst>
          </p:cNvPr>
          <p:cNvPicPr>
            <a:picLocks noChangeAspect="1"/>
          </p:cNvPicPr>
          <p:nvPr/>
        </p:nvPicPr>
        <p:blipFill>
          <a:blip r:embed="rId3"/>
          <a:stretch>
            <a:fillRect/>
          </a:stretch>
        </p:blipFill>
        <p:spPr>
          <a:xfrm>
            <a:off x="323560" y="5958175"/>
            <a:ext cx="670538" cy="646965"/>
          </a:xfrm>
          <a:prstGeom prst="rect">
            <a:avLst/>
          </a:prstGeom>
          <a:noFill/>
          <a:ln cap="flat">
            <a:noFill/>
          </a:ln>
        </p:spPr>
      </p:pic>
      <p:pic>
        <p:nvPicPr>
          <p:cNvPr id="6" name="Εικόνα 5">
            <a:extLst>
              <a:ext uri="{FF2B5EF4-FFF2-40B4-BE49-F238E27FC236}">
                <a16:creationId xmlns:a16="http://schemas.microsoft.com/office/drawing/2014/main" id="{5D95C8B6-7E99-48AE-9ABE-E00B9B8B0265}"/>
              </a:ext>
            </a:extLst>
          </p:cNvPr>
          <p:cNvPicPr>
            <a:picLocks noChangeAspect="1"/>
          </p:cNvPicPr>
          <p:nvPr/>
        </p:nvPicPr>
        <p:blipFill>
          <a:blip r:embed="rId4"/>
          <a:stretch>
            <a:fillRect/>
          </a:stretch>
        </p:blipFill>
        <p:spPr>
          <a:xfrm flipH="1">
            <a:off x="11197897" y="6015252"/>
            <a:ext cx="701545" cy="746763"/>
          </a:xfrm>
          <a:prstGeom prst="rect">
            <a:avLst/>
          </a:prstGeom>
          <a:noFill/>
          <a:ln cap="flat">
            <a:noFill/>
          </a:ln>
        </p:spPr>
      </p:pic>
      <p:pic>
        <p:nvPicPr>
          <p:cNvPr id="7" name="Εικόνα 7">
            <a:extLst>
              <a:ext uri="{FF2B5EF4-FFF2-40B4-BE49-F238E27FC236}">
                <a16:creationId xmlns:a16="http://schemas.microsoft.com/office/drawing/2014/main" id="{8CA602BA-7506-4BF2-A2D6-F7DCEFF34C65}"/>
              </a:ext>
            </a:extLst>
          </p:cNvPr>
          <p:cNvPicPr>
            <a:picLocks noChangeAspect="1"/>
          </p:cNvPicPr>
          <p:nvPr/>
        </p:nvPicPr>
        <p:blipFill>
          <a:blip r:embed="rId5"/>
          <a:stretch>
            <a:fillRect/>
          </a:stretch>
        </p:blipFill>
        <p:spPr>
          <a:xfrm>
            <a:off x="323478" y="252859"/>
            <a:ext cx="1948668" cy="1895523"/>
          </a:xfrm>
          <a:prstGeom prst="rect">
            <a:avLst/>
          </a:prstGeom>
          <a:noFill/>
          <a:ln cap="flat">
            <a:noFill/>
          </a:ln>
        </p:spPr>
      </p:pic>
      <p:pic>
        <p:nvPicPr>
          <p:cNvPr id="8" name="Εικόνα 9">
            <a:extLst>
              <a:ext uri="{FF2B5EF4-FFF2-40B4-BE49-F238E27FC236}">
                <a16:creationId xmlns:a16="http://schemas.microsoft.com/office/drawing/2014/main" id="{C7BA81E5-FED5-44A4-B474-18D56DD032E0}"/>
              </a:ext>
            </a:extLst>
          </p:cNvPr>
          <p:cNvPicPr>
            <a:picLocks noChangeAspect="1"/>
          </p:cNvPicPr>
          <p:nvPr/>
        </p:nvPicPr>
        <p:blipFill>
          <a:blip r:embed="rId4"/>
          <a:stretch>
            <a:fillRect/>
          </a:stretch>
        </p:blipFill>
        <p:spPr>
          <a:xfrm flipH="1">
            <a:off x="9767245" y="95984"/>
            <a:ext cx="2243041" cy="2387598"/>
          </a:xfrm>
          <a:prstGeom prst="rect">
            <a:avLst/>
          </a:prstGeom>
          <a:noFill/>
          <a:ln cap="flat">
            <a:noFill/>
          </a:ln>
        </p:spPr>
      </p:pic>
      <p:pic>
        <p:nvPicPr>
          <p:cNvPr id="9" name="Εικόνα 11">
            <a:extLst>
              <a:ext uri="{FF2B5EF4-FFF2-40B4-BE49-F238E27FC236}">
                <a16:creationId xmlns:a16="http://schemas.microsoft.com/office/drawing/2014/main" id="{B10F6A9D-D91C-47B9-AE32-B16238D5ECC8}"/>
              </a:ext>
            </a:extLst>
          </p:cNvPr>
          <p:cNvPicPr>
            <a:picLocks noChangeAspect="1"/>
          </p:cNvPicPr>
          <p:nvPr/>
        </p:nvPicPr>
        <p:blipFill>
          <a:blip r:embed="rId6"/>
          <a:stretch>
            <a:fillRect/>
          </a:stretch>
        </p:blipFill>
        <p:spPr>
          <a:xfrm>
            <a:off x="3810003" y="-523567"/>
            <a:ext cx="4350331" cy="2019863"/>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416A0D-5920-4ADC-9A0C-63C8CD800C7A}"/>
              </a:ext>
            </a:extLst>
          </p:cNvPr>
          <p:cNvSpPr txBox="1">
            <a:spLocks noGrp="1"/>
          </p:cNvSpPr>
          <p:nvPr>
            <p:ph type="title"/>
          </p:nvPr>
        </p:nvSpPr>
        <p:spPr>
          <a:xfrm>
            <a:off x="838203" y="108082"/>
            <a:ext cx="10515600" cy="932925"/>
          </a:xfrm>
        </p:spPr>
        <p:txBody>
          <a:bodyPr anchorCtr="1"/>
          <a:lstStyle/>
          <a:p>
            <a:pPr lvl="0" algn="ctr"/>
            <a:r>
              <a:rPr lang="el-GR">
                <a:solidFill>
                  <a:srgbClr val="0070C0"/>
                </a:solidFill>
              </a:rPr>
              <a:t>Η</a:t>
            </a:r>
            <a:r>
              <a:rPr lang="en-US">
                <a:solidFill>
                  <a:srgbClr val="0070C0"/>
                </a:solidFill>
              </a:rPr>
              <a:t> </a:t>
            </a:r>
            <a:r>
              <a:rPr lang="el-GR">
                <a:solidFill>
                  <a:srgbClr val="0070C0"/>
                </a:solidFill>
              </a:rPr>
              <a:t>ΑγΟ στην ΕΟΕ </a:t>
            </a:r>
          </a:p>
        </p:txBody>
      </p:sp>
      <p:sp>
        <p:nvSpPr>
          <p:cNvPr id="3" name="Θέση περιεχομένου 2">
            <a:extLst>
              <a:ext uri="{FF2B5EF4-FFF2-40B4-BE49-F238E27FC236}">
                <a16:creationId xmlns:a16="http://schemas.microsoft.com/office/drawing/2014/main" id="{FF9F9378-F14B-4C1B-956C-5934E014F6A7}"/>
              </a:ext>
            </a:extLst>
          </p:cNvPr>
          <p:cNvSpPr txBox="1">
            <a:spLocks noGrp="1"/>
          </p:cNvSpPr>
          <p:nvPr>
            <p:ph idx="1"/>
          </p:nvPr>
        </p:nvSpPr>
        <p:spPr>
          <a:xfrm>
            <a:off x="838203" y="1280160"/>
            <a:ext cx="10515600" cy="4896804"/>
          </a:xfrm>
        </p:spPr>
        <p:txBody>
          <a:bodyPr anchorCtr="1"/>
          <a:lstStyle/>
          <a:p>
            <a:pPr marL="0" lvl="0" indent="0" algn="ctr">
              <a:lnSpc>
                <a:spcPct val="80000"/>
              </a:lnSpc>
              <a:buNone/>
            </a:pPr>
            <a:r>
              <a:rPr lang="el-GR"/>
              <a:t>ΚΙ</a:t>
            </a:r>
            <a:r>
              <a:rPr lang="en-US"/>
              <a:t>DS ATHLETICS</a:t>
            </a:r>
          </a:p>
          <a:p>
            <a:pPr marL="0" lvl="0" indent="0" algn="ctr">
              <a:lnSpc>
                <a:spcPct val="80000"/>
              </a:lnSpc>
              <a:buNone/>
            </a:pPr>
            <a:endParaRPr lang="en-US"/>
          </a:p>
          <a:p>
            <a:pPr marL="0" lvl="0" indent="0" algn="ctr">
              <a:lnSpc>
                <a:spcPct val="80000"/>
              </a:lnSpc>
              <a:buNone/>
            </a:pPr>
            <a:r>
              <a:rPr lang="en-US">
                <a:hlinkClick r:id="rId2"/>
              </a:rPr>
              <a:t>http://www.panathenaicstadium.gr/%CE%93%CE%B9%CE%B1%CF%80%CE%B1%CE%B9%CE%B4%CE%B9%CE%AC/Kidsathletics/tabid/123/language/el-GR/Default.aspx</a:t>
            </a:r>
            <a:endParaRPr lang="en-US"/>
          </a:p>
          <a:p>
            <a:pPr marL="0" lvl="0" indent="0" algn="ctr">
              <a:lnSpc>
                <a:spcPct val="80000"/>
              </a:lnSpc>
              <a:buNone/>
            </a:pPr>
            <a:endParaRPr lang="en-US"/>
          </a:p>
          <a:p>
            <a:pPr marL="0" lvl="0" indent="0" algn="ctr">
              <a:lnSpc>
                <a:spcPct val="80000"/>
              </a:lnSpc>
              <a:buNone/>
            </a:pPr>
            <a:r>
              <a:rPr lang="el-GR"/>
              <a:t>ΟΛΥΜΠΙΑΚΗ  ΗΜΕΡΑ </a:t>
            </a:r>
          </a:p>
          <a:p>
            <a:pPr marL="0" lvl="0" indent="0" algn="ctr">
              <a:lnSpc>
                <a:spcPct val="80000"/>
              </a:lnSpc>
              <a:buNone/>
            </a:pPr>
            <a:endParaRPr lang="el-GR"/>
          </a:p>
          <a:p>
            <a:pPr marL="0" lvl="0" indent="0" algn="ctr">
              <a:lnSpc>
                <a:spcPct val="80000"/>
              </a:lnSpc>
              <a:buNone/>
            </a:pPr>
            <a:r>
              <a:rPr lang="en-US">
                <a:hlinkClick r:id="rId3"/>
              </a:rPr>
              <a:t>https://www.hoc.gr/el/node/2276</a:t>
            </a:r>
            <a:endParaRPr lang="el-GR"/>
          </a:p>
          <a:p>
            <a:pPr marL="0" lvl="0" indent="0" algn="ctr">
              <a:lnSpc>
                <a:spcPct val="80000"/>
              </a:lnSpc>
              <a:buNone/>
            </a:pPr>
            <a:endParaRPr lang="el-GR"/>
          </a:p>
        </p:txBody>
      </p:sp>
      <p:pic>
        <p:nvPicPr>
          <p:cNvPr id="4" name="Εικόνα 4">
            <a:extLst>
              <a:ext uri="{FF2B5EF4-FFF2-40B4-BE49-F238E27FC236}">
                <a16:creationId xmlns:a16="http://schemas.microsoft.com/office/drawing/2014/main" id="{5E7184F0-8425-4EC3-9E10-00FABE04F578}"/>
              </a:ext>
            </a:extLst>
          </p:cNvPr>
          <p:cNvPicPr>
            <a:picLocks noChangeAspect="1"/>
          </p:cNvPicPr>
          <p:nvPr/>
        </p:nvPicPr>
        <p:blipFill>
          <a:blip r:embed="rId4"/>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AB7EBDE8-2F00-45C1-B2D2-2F90A3D1805F}"/>
              </a:ext>
            </a:extLst>
          </p:cNvPr>
          <p:cNvPicPr>
            <a:picLocks noChangeAspect="1"/>
          </p:cNvPicPr>
          <p:nvPr/>
        </p:nvPicPr>
        <p:blipFill>
          <a:blip r:embed="rId5"/>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0B465063-4437-4F8E-A127-04F33882C3E4}"/>
              </a:ext>
            </a:extLst>
          </p:cNvPr>
          <p:cNvPicPr>
            <a:picLocks noChangeAspect="1"/>
          </p:cNvPicPr>
          <p:nvPr/>
        </p:nvPicPr>
        <p:blipFill>
          <a:blip r:embed="rId6"/>
          <a:stretch>
            <a:fillRect/>
          </a:stretch>
        </p:blipFill>
        <p:spPr>
          <a:xfrm>
            <a:off x="221531" y="6031940"/>
            <a:ext cx="670620" cy="652332"/>
          </a:xfrm>
          <a:prstGeom prst="rect">
            <a:avLst/>
          </a:prstGeom>
          <a:noFill/>
          <a:ln cap="flat">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1ACE99-37C7-479D-90E0-3371BF61EAD5}"/>
              </a:ext>
            </a:extLst>
          </p:cNvPr>
          <p:cNvSpPr txBox="1">
            <a:spLocks noGrp="1"/>
          </p:cNvSpPr>
          <p:nvPr>
            <p:ph type="title"/>
          </p:nvPr>
        </p:nvSpPr>
        <p:spPr>
          <a:xfrm>
            <a:off x="838203" y="173726"/>
            <a:ext cx="10515600" cy="778181"/>
          </a:xfrm>
        </p:spPr>
        <p:txBody>
          <a:bodyPr anchorCtr="1"/>
          <a:lstStyle/>
          <a:p>
            <a:pPr lvl="0" algn="ctr"/>
            <a:r>
              <a:rPr lang="el-GR">
                <a:solidFill>
                  <a:srgbClr val="0070C0"/>
                </a:solidFill>
              </a:rPr>
              <a:t>Η</a:t>
            </a:r>
            <a:r>
              <a:rPr lang="en-US">
                <a:solidFill>
                  <a:srgbClr val="0070C0"/>
                </a:solidFill>
              </a:rPr>
              <a:t> </a:t>
            </a:r>
            <a:r>
              <a:rPr lang="el-GR">
                <a:solidFill>
                  <a:srgbClr val="0070C0"/>
                </a:solidFill>
              </a:rPr>
              <a:t>ΑγΟ στις ΑΘΛΗΤΙΚΕΣ ΟΜΟΣΠΟΝΔΙΕΣ </a:t>
            </a:r>
          </a:p>
        </p:txBody>
      </p:sp>
      <p:sp>
        <p:nvSpPr>
          <p:cNvPr id="3" name="Θέση περιεχομένου 2">
            <a:extLst>
              <a:ext uri="{FF2B5EF4-FFF2-40B4-BE49-F238E27FC236}">
                <a16:creationId xmlns:a16="http://schemas.microsoft.com/office/drawing/2014/main" id="{EA799786-B57D-4DCF-911E-076F920D8853}"/>
              </a:ext>
            </a:extLst>
          </p:cNvPr>
          <p:cNvSpPr txBox="1">
            <a:spLocks noGrp="1"/>
          </p:cNvSpPr>
          <p:nvPr>
            <p:ph idx="1"/>
          </p:nvPr>
        </p:nvSpPr>
        <p:spPr>
          <a:xfrm>
            <a:off x="838203" y="1280160"/>
            <a:ext cx="10515600" cy="4896804"/>
          </a:xfrm>
        </p:spPr>
        <p:txBody>
          <a:bodyPr anchorCtr="1"/>
          <a:lstStyle/>
          <a:p>
            <a:pPr marL="0" lvl="0" indent="0" algn="ctr">
              <a:lnSpc>
                <a:spcPct val="80000"/>
              </a:lnSpc>
              <a:buNone/>
            </a:pPr>
            <a:endParaRPr lang="el-GR"/>
          </a:p>
          <a:p>
            <a:pPr marL="0" lvl="0" indent="0" algn="ctr">
              <a:lnSpc>
                <a:spcPct val="80000"/>
              </a:lnSpc>
              <a:buNone/>
            </a:pPr>
            <a:r>
              <a:rPr lang="el-GR"/>
              <a:t>ΜΑΡΑΘΩΝΙΟΣ ΑΘΗΝΩΝ</a:t>
            </a:r>
            <a:endParaRPr lang="en-US"/>
          </a:p>
          <a:p>
            <a:pPr marL="0" lvl="0" indent="0" algn="ctr">
              <a:lnSpc>
                <a:spcPct val="80000"/>
              </a:lnSpc>
              <a:buNone/>
            </a:pPr>
            <a:endParaRPr lang="en-US"/>
          </a:p>
          <a:p>
            <a:pPr marL="0" lvl="0" indent="0" algn="ctr">
              <a:lnSpc>
                <a:spcPct val="80000"/>
              </a:lnSpc>
              <a:buNone/>
            </a:pPr>
            <a:r>
              <a:rPr lang="en-US">
                <a:hlinkClick r:id="rId2"/>
              </a:rPr>
              <a:t>https://www.athensauthenticmarathon.gr/site/index.php/el/news-gr/news-articles-gr/85-news-2020-gr</a:t>
            </a:r>
            <a:endParaRPr lang="el-GR"/>
          </a:p>
          <a:p>
            <a:pPr marL="0" lvl="0" indent="0" algn="ctr">
              <a:lnSpc>
                <a:spcPct val="80000"/>
              </a:lnSpc>
              <a:buNone/>
            </a:pPr>
            <a:endParaRPr lang="en-US"/>
          </a:p>
          <a:p>
            <a:pPr marL="0" lvl="0" indent="0" algn="ctr">
              <a:lnSpc>
                <a:spcPct val="80000"/>
              </a:lnSpc>
              <a:buNone/>
            </a:pPr>
            <a:r>
              <a:rPr lang="en-US"/>
              <a:t>ME</a:t>
            </a:r>
            <a:r>
              <a:rPr lang="el-GR"/>
              <a:t>ΓΑΣ ΑΛΕΞΑΝΔΡΟΣ ΘΕΣΣΑΛΟΝΙΚΗ</a:t>
            </a:r>
            <a:endParaRPr lang="en-US"/>
          </a:p>
          <a:p>
            <a:pPr marL="0" lvl="0" indent="0" algn="ctr">
              <a:lnSpc>
                <a:spcPct val="80000"/>
              </a:lnSpc>
              <a:buNone/>
            </a:pPr>
            <a:endParaRPr lang="el-GR"/>
          </a:p>
          <a:p>
            <a:pPr marL="0" lvl="0" indent="0" algn="ctr">
              <a:lnSpc>
                <a:spcPct val="80000"/>
              </a:lnSpc>
              <a:buNone/>
            </a:pPr>
            <a:r>
              <a:rPr lang="en-US">
                <a:hlinkClick r:id="rId3"/>
              </a:rPr>
              <a:t>https://atgm.gr/</a:t>
            </a:r>
            <a:endParaRPr lang="el-GR"/>
          </a:p>
          <a:p>
            <a:pPr marL="0" lvl="0" indent="0" algn="ctr">
              <a:lnSpc>
                <a:spcPct val="80000"/>
              </a:lnSpc>
              <a:buNone/>
            </a:pPr>
            <a:endParaRPr lang="el-GR"/>
          </a:p>
          <a:p>
            <a:pPr lvl="0" algn="ctr">
              <a:lnSpc>
                <a:spcPct val="80000"/>
              </a:lnSpc>
            </a:pPr>
            <a:endParaRPr lang="el-GR"/>
          </a:p>
          <a:p>
            <a:pPr lvl="0" algn="ctr">
              <a:lnSpc>
                <a:spcPct val="80000"/>
              </a:lnSpc>
            </a:pPr>
            <a:endParaRPr lang="el-GR"/>
          </a:p>
        </p:txBody>
      </p:sp>
      <p:pic>
        <p:nvPicPr>
          <p:cNvPr id="4" name="Εικόνα 4">
            <a:extLst>
              <a:ext uri="{FF2B5EF4-FFF2-40B4-BE49-F238E27FC236}">
                <a16:creationId xmlns:a16="http://schemas.microsoft.com/office/drawing/2014/main" id="{79CB6094-ABCF-4A3A-9E71-49253291518B}"/>
              </a:ext>
            </a:extLst>
          </p:cNvPr>
          <p:cNvPicPr>
            <a:picLocks noChangeAspect="1"/>
          </p:cNvPicPr>
          <p:nvPr/>
        </p:nvPicPr>
        <p:blipFill>
          <a:blip r:embed="rId4"/>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E10641F0-0A2A-4759-B828-002A23DEB706}"/>
              </a:ext>
            </a:extLst>
          </p:cNvPr>
          <p:cNvPicPr>
            <a:picLocks noChangeAspect="1"/>
          </p:cNvPicPr>
          <p:nvPr/>
        </p:nvPicPr>
        <p:blipFill>
          <a:blip r:embed="rId5"/>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20A72C02-900E-4383-B2B4-A62A58CCCD5D}"/>
              </a:ext>
            </a:extLst>
          </p:cNvPr>
          <p:cNvPicPr>
            <a:picLocks noChangeAspect="1"/>
          </p:cNvPicPr>
          <p:nvPr/>
        </p:nvPicPr>
        <p:blipFill>
          <a:blip r:embed="rId6"/>
          <a:stretch>
            <a:fillRect/>
          </a:stretch>
        </p:blipFill>
        <p:spPr>
          <a:xfrm>
            <a:off x="221531" y="6031940"/>
            <a:ext cx="670620" cy="652332"/>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D5F98F-257D-4CDD-975B-F0D5F95B3ADC}"/>
              </a:ext>
            </a:extLst>
          </p:cNvPr>
          <p:cNvSpPr txBox="1">
            <a:spLocks noGrp="1"/>
          </p:cNvSpPr>
          <p:nvPr>
            <p:ph type="title"/>
          </p:nvPr>
        </p:nvSpPr>
        <p:spPr>
          <a:xfrm>
            <a:off x="838203" y="108082"/>
            <a:ext cx="10515600" cy="918862"/>
          </a:xfrm>
        </p:spPr>
        <p:txBody>
          <a:bodyPr/>
          <a:lstStyle/>
          <a:p>
            <a:pPr lvl="0"/>
            <a:r>
              <a:rPr lang="el-GR">
                <a:solidFill>
                  <a:srgbClr val="0070C0"/>
                </a:solidFill>
              </a:rPr>
              <a:t>Η ΑγΟ  στις ΜΗ ΚΥΒΕΡΝΗΤΙΚΕΣ ΟΡΓΑΝΩΣΕΙΣ</a:t>
            </a:r>
          </a:p>
        </p:txBody>
      </p:sp>
      <p:sp>
        <p:nvSpPr>
          <p:cNvPr id="3" name="Θέση περιεχομένου 2">
            <a:extLst>
              <a:ext uri="{FF2B5EF4-FFF2-40B4-BE49-F238E27FC236}">
                <a16:creationId xmlns:a16="http://schemas.microsoft.com/office/drawing/2014/main" id="{7DC46229-EC37-4E2A-9A64-40A5E79900DD}"/>
              </a:ext>
            </a:extLst>
          </p:cNvPr>
          <p:cNvSpPr txBox="1">
            <a:spLocks noGrp="1"/>
          </p:cNvSpPr>
          <p:nvPr>
            <p:ph idx="1"/>
          </p:nvPr>
        </p:nvSpPr>
        <p:spPr>
          <a:xfrm>
            <a:off x="351696" y="1280160"/>
            <a:ext cx="11479240" cy="4896804"/>
          </a:xfrm>
        </p:spPr>
        <p:txBody>
          <a:bodyPr/>
          <a:lstStyle/>
          <a:p>
            <a:pPr marL="0" lvl="0" indent="0" algn="ctr">
              <a:lnSpc>
                <a:spcPct val="80000"/>
              </a:lnSpc>
              <a:buNone/>
            </a:pPr>
            <a:r>
              <a:rPr lang="el-GR" sz="2000"/>
              <a:t>ΝΕΜΕΑ ΑΝΑΒΙΩΣΗ ΟΛΥΜΠΙΑΚΟΥ ΚΥΚΛΟΥ ΑΓΩΝΩΝ</a:t>
            </a:r>
          </a:p>
          <a:p>
            <a:pPr marL="0" lvl="0" indent="0" algn="ctr">
              <a:lnSpc>
                <a:spcPct val="80000"/>
              </a:lnSpc>
              <a:buNone/>
            </a:pPr>
            <a:r>
              <a:rPr lang="en-US" sz="2000">
                <a:hlinkClick r:id="rId2"/>
              </a:rPr>
              <a:t>https://nemeangames.org/el/</a:t>
            </a:r>
            <a:endParaRPr lang="en-US" sz="2000"/>
          </a:p>
          <a:p>
            <a:pPr marL="0" lvl="0" indent="0" algn="ctr">
              <a:lnSpc>
                <a:spcPct val="80000"/>
              </a:lnSpc>
              <a:buNone/>
            </a:pPr>
            <a:r>
              <a:rPr lang="el-GR" sz="2000"/>
              <a:t>ΣΠΑΡΤΑΘΛΟΝ </a:t>
            </a:r>
            <a:r>
              <a:rPr lang="en-US" sz="2000"/>
              <a:t>ULTRA MARATHO</a:t>
            </a:r>
            <a:r>
              <a:rPr lang="el-GR" sz="2000"/>
              <a:t>Ν  ΑΘΗΝΑ ΣΠΑΡΤΗ</a:t>
            </a:r>
          </a:p>
          <a:p>
            <a:pPr marL="0" lvl="0" indent="0" algn="ctr">
              <a:lnSpc>
                <a:spcPct val="80000"/>
              </a:lnSpc>
              <a:buNone/>
            </a:pPr>
            <a:r>
              <a:rPr lang="en-US" sz="2000">
                <a:hlinkClick r:id="rId3"/>
              </a:rPr>
              <a:t>https://www.spartathlon.gr/el/</a:t>
            </a:r>
            <a:endParaRPr lang="el-GR" sz="2000"/>
          </a:p>
          <a:p>
            <a:pPr marL="0" lvl="0" indent="0" algn="ctr">
              <a:lnSpc>
                <a:spcPct val="80000"/>
              </a:lnSpc>
              <a:buNone/>
            </a:pPr>
            <a:r>
              <a:rPr lang="el-GR" sz="2000"/>
              <a:t>ΑΕΘΛΙΟΣ ΝΕΜΕΑ ΟΛΥΜΠΙΑ </a:t>
            </a:r>
          </a:p>
          <a:p>
            <a:pPr marL="0" lvl="0" indent="0" algn="ctr">
              <a:lnSpc>
                <a:spcPct val="80000"/>
              </a:lnSpc>
              <a:buNone/>
            </a:pPr>
            <a:r>
              <a:rPr lang="en-US" sz="2000">
                <a:hlinkClick r:id="rId4"/>
              </a:rPr>
              <a:t>http://aethlios.gr/portal/index.php?lang=en</a:t>
            </a:r>
            <a:endParaRPr lang="el-GR" sz="2000"/>
          </a:p>
          <a:p>
            <a:pPr lvl="0" algn="ctr">
              <a:lnSpc>
                <a:spcPct val="80000"/>
              </a:lnSpc>
            </a:pPr>
            <a:r>
              <a:rPr lang="el-GR" sz="2000"/>
              <a:t>ΟΛΥΜΠΟΣ</a:t>
            </a:r>
            <a:r>
              <a:rPr lang="en-US" sz="2000"/>
              <a:t> ULTRA MARATHON</a:t>
            </a:r>
            <a:endParaRPr lang="el-GR" sz="2000"/>
          </a:p>
          <a:p>
            <a:pPr marL="0" lvl="0" indent="0" algn="ctr">
              <a:lnSpc>
                <a:spcPct val="80000"/>
              </a:lnSpc>
              <a:buNone/>
            </a:pPr>
            <a:r>
              <a:rPr lang="en-US" sz="2000">
                <a:hlinkClick r:id="rId5"/>
              </a:rPr>
              <a:t>http://olympus-marathon.com/</a:t>
            </a:r>
            <a:endParaRPr lang="el-GR" sz="2000"/>
          </a:p>
          <a:p>
            <a:pPr lvl="0" algn="ctr">
              <a:lnSpc>
                <a:spcPct val="80000"/>
              </a:lnSpc>
            </a:pPr>
            <a:r>
              <a:rPr lang="el-GR" sz="2000"/>
              <a:t>ΟΛΥΜΠΙΟΣ ΔΡΟΜΟΣ </a:t>
            </a:r>
            <a:r>
              <a:rPr lang="en-US" sz="2000"/>
              <a:t> </a:t>
            </a:r>
            <a:r>
              <a:rPr lang="el-GR" sz="2000"/>
              <a:t>ΙΛΙΔΑ ΟΛΥΜΠΙΑ</a:t>
            </a:r>
          </a:p>
          <a:p>
            <a:pPr marL="0" lvl="0" indent="0" algn="ctr">
              <a:lnSpc>
                <a:spcPct val="80000"/>
              </a:lnSpc>
              <a:buNone/>
            </a:pPr>
            <a:r>
              <a:rPr lang="en-US" sz="2000">
                <a:hlinkClick r:id="rId6"/>
              </a:rPr>
              <a:t>https://routeoftruce.com/</a:t>
            </a:r>
            <a:endParaRPr lang="el-GR" sz="2000"/>
          </a:p>
          <a:p>
            <a:pPr marL="0" lvl="0" indent="0" algn="ctr">
              <a:lnSpc>
                <a:spcPct val="80000"/>
              </a:lnSpc>
              <a:buNone/>
            </a:pPr>
            <a:r>
              <a:rPr lang="el-GR" sz="2000"/>
              <a:t>ΜΑΡΑΘΩΝΙΟΣ ΣΠΕΤΣΩΝ </a:t>
            </a:r>
            <a:endParaRPr lang="en-US" sz="2000"/>
          </a:p>
          <a:p>
            <a:pPr marL="0" lvl="0" indent="0" algn="ctr">
              <a:lnSpc>
                <a:spcPct val="80000"/>
              </a:lnSpc>
              <a:buNone/>
            </a:pPr>
            <a:r>
              <a:rPr lang="en-US" sz="2000">
                <a:hlinkClick r:id="rId7"/>
              </a:rPr>
              <a:t>http://spetsesmarathon.com/program/</a:t>
            </a:r>
            <a:endParaRPr lang="en-US" sz="2000"/>
          </a:p>
          <a:p>
            <a:pPr marL="0" lvl="0" indent="0">
              <a:lnSpc>
                <a:spcPct val="80000"/>
              </a:lnSpc>
              <a:buNone/>
            </a:pPr>
            <a:endParaRPr lang="el-GR" sz="2000"/>
          </a:p>
          <a:p>
            <a:pPr marL="0" lvl="0" indent="0">
              <a:lnSpc>
                <a:spcPct val="80000"/>
              </a:lnSpc>
              <a:buNone/>
            </a:pPr>
            <a:endParaRPr lang="el-GR" sz="2000"/>
          </a:p>
          <a:p>
            <a:pPr marL="0" lvl="0" indent="0">
              <a:lnSpc>
                <a:spcPct val="80000"/>
              </a:lnSpc>
              <a:buNone/>
            </a:pPr>
            <a:endParaRPr lang="el-GR" sz="2000"/>
          </a:p>
          <a:p>
            <a:pPr lvl="0" algn="ctr">
              <a:lnSpc>
                <a:spcPct val="80000"/>
              </a:lnSpc>
            </a:pPr>
            <a:endParaRPr lang="el-GR"/>
          </a:p>
          <a:p>
            <a:pPr lvl="0" algn="ctr">
              <a:lnSpc>
                <a:spcPct val="80000"/>
              </a:lnSpc>
            </a:pPr>
            <a:endParaRPr lang="el-GR"/>
          </a:p>
        </p:txBody>
      </p:sp>
      <p:pic>
        <p:nvPicPr>
          <p:cNvPr id="4" name="Εικόνα 4">
            <a:extLst>
              <a:ext uri="{FF2B5EF4-FFF2-40B4-BE49-F238E27FC236}">
                <a16:creationId xmlns:a16="http://schemas.microsoft.com/office/drawing/2014/main" id="{F26D035B-A254-46F7-8803-122101782A82}"/>
              </a:ext>
            </a:extLst>
          </p:cNvPr>
          <p:cNvPicPr>
            <a:picLocks noChangeAspect="1"/>
          </p:cNvPicPr>
          <p:nvPr/>
        </p:nvPicPr>
        <p:blipFill>
          <a:blip r:embed="rId8"/>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40A7BDA9-A3EB-4EED-BEA7-8318861EEBB8}"/>
              </a:ext>
            </a:extLst>
          </p:cNvPr>
          <p:cNvPicPr>
            <a:picLocks noChangeAspect="1"/>
          </p:cNvPicPr>
          <p:nvPr/>
        </p:nvPicPr>
        <p:blipFill>
          <a:blip r:embed="rId9"/>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73C28B0F-A5B8-46EA-BABD-9934369975C1}"/>
              </a:ext>
            </a:extLst>
          </p:cNvPr>
          <p:cNvPicPr>
            <a:picLocks noChangeAspect="1"/>
          </p:cNvPicPr>
          <p:nvPr/>
        </p:nvPicPr>
        <p:blipFill>
          <a:blip r:embed="rId10"/>
          <a:stretch>
            <a:fillRect/>
          </a:stretch>
        </p:blipFill>
        <p:spPr>
          <a:xfrm>
            <a:off x="221531" y="6031940"/>
            <a:ext cx="670620" cy="652332"/>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D3CCCB-30E6-4E91-9DA7-C46CC9379D80}"/>
              </a:ext>
            </a:extLst>
          </p:cNvPr>
          <p:cNvSpPr txBox="1">
            <a:spLocks noGrp="1"/>
          </p:cNvSpPr>
          <p:nvPr>
            <p:ph type="title"/>
          </p:nvPr>
        </p:nvSpPr>
        <p:spPr>
          <a:xfrm>
            <a:off x="633048" y="258692"/>
            <a:ext cx="10720754" cy="704188"/>
          </a:xfrm>
        </p:spPr>
        <p:txBody>
          <a:bodyPr anchorCtr="1"/>
          <a:lstStyle/>
          <a:p>
            <a:pPr lvl="0" algn="ctr"/>
            <a:r>
              <a:rPr lang="en-US">
                <a:solidFill>
                  <a:srgbClr val="00B0F0"/>
                </a:solidFill>
              </a:rPr>
              <a:t>Be active </a:t>
            </a:r>
            <a:r>
              <a:rPr lang="el-GR">
                <a:solidFill>
                  <a:srgbClr val="00B0F0"/>
                </a:solidFill>
              </a:rPr>
              <a:t>ΠΕΡΙ ΤΙΝΟΣ ΠΡΟΚΕΙΤΑΙ;</a:t>
            </a:r>
          </a:p>
        </p:txBody>
      </p:sp>
      <p:sp>
        <p:nvSpPr>
          <p:cNvPr id="3" name="Θέση περιεχομένου 2">
            <a:extLst>
              <a:ext uri="{FF2B5EF4-FFF2-40B4-BE49-F238E27FC236}">
                <a16:creationId xmlns:a16="http://schemas.microsoft.com/office/drawing/2014/main" id="{33CD2E09-3629-4046-B7BC-0C0F729B30D6}"/>
              </a:ext>
            </a:extLst>
          </p:cNvPr>
          <p:cNvSpPr txBox="1">
            <a:spLocks noGrp="1"/>
          </p:cNvSpPr>
          <p:nvPr>
            <p:ph idx="1"/>
          </p:nvPr>
        </p:nvSpPr>
        <p:spPr>
          <a:xfrm>
            <a:off x="633048" y="1561511"/>
            <a:ext cx="11197879" cy="4615452"/>
          </a:xfrm>
        </p:spPr>
        <p:txBody>
          <a:bodyPr/>
          <a:lstStyle/>
          <a:p>
            <a:pPr marL="0" lvl="0" indent="0">
              <a:buNone/>
            </a:pPr>
            <a:r>
              <a:rPr lang="en-US" sz="2600">
                <a:hlinkClick r:id="rId2"/>
              </a:rPr>
              <a:t>https://gga.gov.gr/component/content/article/253-beactive/2837-beactive2019</a:t>
            </a:r>
            <a:endParaRPr lang="en-US" sz="2600"/>
          </a:p>
          <a:p>
            <a:pPr marL="0" lvl="0" indent="0">
              <a:buNone/>
            </a:pPr>
            <a:endParaRPr lang="el-GR" sz="2600"/>
          </a:p>
          <a:p>
            <a:pPr marL="0" lvl="0" indent="0">
              <a:buNone/>
            </a:pPr>
            <a:r>
              <a:rPr lang="el-GR" sz="2600"/>
              <a:t>Η Ευρωπαϊκή εβδομάδα αθλητισμού είναι μια νέα πρωτοβουλία της Ευρωπαϊκής Επιτροπής για την προαγωγή του αθλητισμού και της σωματικής άσκησης σε όλη την Ευρώπη. Η εβδομάδα θα δημιουργήσει νέες δραστηριότητες και, επίσης, θα αξιοποιήσει ήδη υφιστάμενες επιτυχείς πρωτοβουλίες σε ευρωπαϊκό, εθνικό, περιφερειακό ή τοπικό πλαίσιο.</a:t>
            </a:r>
          </a:p>
          <a:p>
            <a:pPr marL="0" lvl="0" indent="0">
              <a:buNone/>
            </a:pPr>
            <a:r>
              <a:rPr lang="el-GR" sz="2600"/>
              <a:t>Αυτή η πανευρωπαϊκή εκστρατεία θα αποτελέσει πηγή έμπνευσης για τους Ευρωπαίους ώστε να ενεργοποιηθούν (#BeActive) κατά τη διάρκεια της εβδομάδας και για να ενθαρρυνθούν να παραμείνουν ενεργοί καθ’ όλη τη διάρκεια του έτους.</a:t>
            </a:r>
          </a:p>
        </p:txBody>
      </p:sp>
      <p:pic>
        <p:nvPicPr>
          <p:cNvPr id="4" name="Εικόνα 4">
            <a:extLst>
              <a:ext uri="{FF2B5EF4-FFF2-40B4-BE49-F238E27FC236}">
                <a16:creationId xmlns:a16="http://schemas.microsoft.com/office/drawing/2014/main" id="{D3314CD4-5CA7-43F0-AE64-2491DA4A8C15}"/>
              </a:ext>
            </a:extLst>
          </p:cNvPr>
          <p:cNvPicPr>
            <a:picLocks noChangeAspect="1"/>
          </p:cNvPicPr>
          <p:nvPr/>
        </p:nvPicPr>
        <p:blipFill>
          <a:blip r:embed="rId3"/>
          <a:stretch>
            <a:fillRect/>
          </a:stretch>
        </p:blipFill>
        <p:spPr>
          <a:xfrm>
            <a:off x="167582" y="6117171"/>
            <a:ext cx="670620" cy="658422"/>
          </a:xfrm>
          <a:prstGeom prst="rect">
            <a:avLst/>
          </a:prstGeom>
          <a:noFill/>
          <a:ln cap="flat">
            <a:noFill/>
          </a:ln>
        </p:spPr>
      </p:pic>
      <p:pic>
        <p:nvPicPr>
          <p:cNvPr id="5" name="Εικόνα 6">
            <a:extLst>
              <a:ext uri="{FF2B5EF4-FFF2-40B4-BE49-F238E27FC236}">
                <a16:creationId xmlns:a16="http://schemas.microsoft.com/office/drawing/2014/main" id="{542C4D25-9B78-44A9-B3BB-DC5BAEF59BF0}"/>
              </a:ext>
            </a:extLst>
          </p:cNvPr>
          <p:cNvPicPr>
            <a:picLocks noChangeAspect="1"/>
          </p:cNvPicPr>
          <p:nvPr/>
        </p:nvPicPr>
        <p:blipFill>
          <a:blip r:embed="rId4"/>
          <a:stretch>
            <a:fillRect/>
          </a:stretch>
        </p:blipFill>
        <p:spPr>
          <a:xfrm>
            <a:off x="11353803" y="6028310"/>
            <a:ext cx="701097" cy="743772"/>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56A7BD-1BF7-4310-9FF1-9929BA54AD2E}"/>
              </a:ext>
            </a:extLst>
          </p:cNvPr>
          <p:cNvSpPr txBox="1">
            <a:spLocks noGrp="1"/>
          </p:cNvSpPr>
          <p:nvPr>
            <p:ph type="title"/>
          </p:nvPr>
        </p:nvSpPr>
        <p:spPr>
          <a:xfrm>
            <a:off x="838193" y="110075"/>
            <a:ext cx="10515600" cy="662784"/>
          </a:xfrm>
        </p:spPr>
        <p:txBody>
          <a:bodyPr anchorCtr="1"/>
          <a:lstStyle/>
          <a:p>
            <a:pPr lvl="0" algn="ctr"/>
            <a:r>
              <a:rPr lang="en-US" sz="4000">
                <a:solidFill>
                  <a:srgbClr val="00B0F0"/>
                </a:solidFill>
              </a:rPr>
              <a:t>Be active </a:t>
            </a:r>
            <a:r>
              <a:rPr lang="el-GR" sz="4000">
                <a:solidFill>
                  <a:srgbClr val="00B0F0"/>
                </a:solidFill>
              </a:rPr>
              <a:t>ΓΙΑΤΙ</a:t>
            </a:r>
          </a:p>
        </p:txBody>
      </p:sp>
      <p:sp>
        <p:nvSpPr>
          <p:cNvPr id="3" name="Θέση περιεχομένου 2">
            <a:extLst>
              <a:ext uri="{FF2B5EF4-FFF2-40B4-BE49-F238E27FC236}">
                <a16:creationId xmlns:a16="http://schemas.microsoft.com/office/drawing/2014/main" id="{2216BE5B-3EDF-45FA-B96F-4A6BF1593352}"/>
              </a:ext>
            </a:extLst>
          </p:cNvPr>
          <p:cNvSpPr txBox="1">
            <a:spLocks noGrp="1"/>
          </p:cNvSpPr>
          <p:nvPr>
            <p:ph idx="1"/>
          </p:nvPr>
        </p:nvSpPr>
        <p:spPr>
          <a:xfrm>
            <a:off x="838203" y="1280160"/>
            <a:ext cx="10515600" cy="4896804"/>
          </a:xfrm>
        </p:spPr>
        <p:txBody>
          <a:bodyPr anchorCtr="1"/>
          <a:lstStyle/>
          <a:p>
            <a:pPr lvl="0"/>
            <a:r>
              <a:rPr lang="el-GR"/>
              <a:t>Ο αθλητισμός και η σωματική άσκηση συμβάλλουν σημαντικά στην ευεξία των ευρωπαίων πολιτών. Ωστόσο, το επίπεδο της σωματικής άσκησης παρουσιάζει αυτή τη στιγμή στασιμότητα και, σε ορισμένες χώρες, ακόμη και υποχώρηση. Η ευρωπαϊκή εβδομάδα αθλητισμού αποτελεί μια απάντηση στην πρόκληση αυτή. Η έλλειψη σωματικής άσκησης έχει όχι μόνο αρνητικές συνέπειες στην κοινωνία και στην υγεία των πολιτών, αλλά και οικονομικό κόστος. Επιπλέον, ο αθλητισμός έχει τη δυνατότητα να ενισχύσει τα μηνύματα ανεκτικότητας και την ιδιότητα του πολίτη σε όλη την Ευρώπη. Η προώθηση του ρόλου του αθλητισμού ως μέσου για την κοινωνική ένταξη θα συμβάλει στην αντιμετώπιση των υφιστάμενων προκλήσεων στην ευρωπαϊκή κοινωνία.</a:t>
            </a:r>
          </a:p>
        </p:txBody>
      </p:sp>
      <p:pic>
        <p:nvPicPr>
          <p:cNvPr id="4" name="Εικόνα 4">
            <a:extLst>
              <a:ext uri="{FF2B5EF4-FFF2-40B4-BE49-F238E27FC236}">
                <a16:creationId xmlns:a16="http://schemas.microsoft.com/office/drawing/2014/main" id="{D78CE0FB-898F-47DA-941B-A2634453DB74}"/>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98EEC7C-DE00-4AC2-87F8-1732D87DD559}"/>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DB509E2F-4085-40B8-BEDC-CFE9A1B21EB9}"/>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C331B4-4A97-4860-A29A-2C24A256F787}"/>
              </a:ext>
            </a:extLst>
          </p:cNvPr>
          <p:cNvSpPr txBox="1">
            <a:spLocks noGrp="1"/>
          </p:cNvSpPr>
          <p:nvPr>
            <p:ph type="title"/>
          </p:nvPr>
        </p:nvSpPr>
        <p:spPr>
          <a:xfrm>
            <a:off x="838203" y="173726"/>
            <a:ext cx="10515600" cy="652332"/>
          </a:xfrm>
        </p:spPr>
        <p:txBody>
          <a:bodyPr anchorCtr="1"/>
          <a:lstStyle/>
          <a:p>
            <a:pPr lvl="0" algn="ctr"/>
            <a:r>
              <a:rPr lang="en-US" sz="4000">
                <a:solidFill>
                  <a:srgbClr val="00B0F0"/>
                </a:solidFill>
              </a:rPr>
              <a:t>Be active </a:t>
            </a:r>
            <a:r>
              <a:rPr lang="el-GR" sz="4000">
                <a:solidFill>
                  <a:srgbClr val="00B0F0"/>
                </a:solidFill>
              </a:rPr>
              <a:t>ΣΤΟΧΟΣ</a:t>
            </a:r>
          </a:p>
        </p:txBody>
      </p:sp>
      <p:sp>
        <p:nvSpPr>
          <p:cNvPr id="3" name="Θέση περιεχομένου 2">
            <a:extLst>
              <a:ext uri="{FF2B5EF4-FFF2-40B4-BE49-F238E27FC236}">
                <a16:creationId xmlns:a16="http://schemas.microsoft.com/office/drawing/2014/main" id="{357D7613-60A7-4B0D-A8FD-E1EAB6D7D0C6}"/>
              </a:ext>
            </a:extLst>
          </p:cNvPr>
          <p:cNvSpPr txBox="1">
            <a:spLocks noGrp="1"/>
          </p:cNvSpPr>
          <p:nvPr>
            <p:ph idx="1"/>
          </p:nvPr>
        </p:nvSpPr>
        <p:spPr>
          <a:xfrm>
            <a:off x="838203" y="1280160"/>
            <a:ext cx="10515600" cy="4896804"/>
          </a:xfrm>
        </p:spPr>
        <p:txBody>
          <a:bodyPr anchorCtr="1"/>
          <a:lstStyle/>
          <a:p>
            <a:pPr marL="0" lvl="0" indent="0">
              <a:buNone/>
            </a:pPr>
            <a:r>
              <a:rPr lang="el-GR"/>
              <a:t>Η Ευρωπαϊκή εβδομάδα αθλητισμού αποσκοπεί στην προώθηση της συμμετοχής στον αθλητισμό και τη σωματική άσκηση και στην αύξηση της ευαισθητοποίησης σχετικά με τα οφέλη αυτής της συμμετοχής. Η εβδομάδα είναι για όλους - ανεξαρτήτως ηλικίας, καταγωγής ή επιπέδου φυσικής κατάστασης. </a:t>
            </a:r>
          </a:p>
          <a:p>
            <a:pPr marL="0" lvl="0" indent="0">
              <a:buNone/>
            </a:pPr>
            <a:r>
              <a:rPr lang="el-GR"/>
              <a:t>Αποσκοπεί στη συμμετοχή μεμονωμένων ατόμων, δημόσιων αρχών και εκπροσώπων του αθλητικού κινήματος, των οργανώσεων της κοινωνίας των πολιτών και του ιδιωτικού τομέα. Με την εστίαση σε πρωτοβουλίες βάσης, η εβδομάδα θα αποτελέσει πηγή έμπνευσης για τους Ευρωπαίους ώστε να ενεργοποιηθούν (#BeActive) σε τακτική βάση και θα δημιουργήσει ευκαιρίες για την καθημερινή άσκηση των πολιτών.</a:t>
            </a:r>
          </a:p>
        </p:txBody>
      </p:sp>
      <p:pic>
        <p:nvPicPr>
          <p:cNvPr id="4" name="Εικόνα 4">
            <a:extLst>
              <a:ext uri="{FF2B5EF4-FFF2-40B4-BE49-F238E27FC236}">
                <a16:creationId xmlns:a16="http://schemas.microsoft.com/office/drawing/2014/main" id="{6232C5A0-8F73-4840-B315-9CD7AF148EA7}"/>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40E96611-A31C-4DAC-AD24-91F830060A62}"/>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5E58D13C-EFC9-4ECB-B49A-3C08A5DC506B}"/>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D0DB5-DC90-475C-AF12-2A2F1063CF81}"/>
              </a:ext>
            </a:extLst>
          </p:cNvPr>
          <p:cNvSpPr txBox="1">
            <a:spLocks noGrp="1"/>
          </p:cNvSpPr>
          <p:nvPr>
            <p:ph type="title"/>
          </p:nvPr>
        </p:nvSpPr>
        <p:spPr>
          <a:xfrm>
            <a:off x="838203" y="618975"/>
            <a:ext cx="10515600" cy="232879"/>
          </a:xfrm>
        </p:spPr>
        <p:txBody>
          <a:bodyPr anchorCtr="1"/>
          <a:lstStyle/>
          <a:p>
            <a:pPr lvl="0" algn="ctr"/>
            <a:br>
              <a:rPr lang="en-US" sz="4000">
                <a:solidFill>
                  <a:srgbClr val="0070C0"/>
                </a:solidFill>
              </a:rPr>
            </a:br>
            <a:br>
              <a:rPr lang="en-US" sz="4000">
                <a:solidFill>
                  <a:srgbClr val="0070C0"/>
                </a:solidFill>
              </a:rPr>
            </a:br>
            <a:r>
              <a:rPr lang="en-US" sz="4000">
                <a:solidFill>
                  <a:srgbClr val="0070C0"/>
                </a:solidFill>
              </a:rPr>
              <a:t>Be active </a:t>
            </a:r>
            <a:r>
              <a:rPr lang="el-GR" sz="4000"/>
              <a:t>ΠΟΤΕ; ΠΩΣ; ΠΟΙΟΣ;</a:t>
            </a:r>
            <a:br>
              <a:rPr lang="el-GR" sz="4000"/>
            </a:br>
            <a:br>
              <a:rPr lang="el-GR" sz="4000"/>
            </a:br>
            <a:br>
              <a:rPr lang="el-GR" sz="4000"/>
            </a:br>
            <a:endParaRPr lang="el-GR" sz="4000">
              <a:solidFill>
                <a:srgbClr val="0070C0"/>
              </a:solidFill>
            </a:endParaRPr>
          </a:p>
        </p:txBody>
      </p:sp>
      <p:sp>
        <p:nvSpPr>
          <p:cNvPr id="3" name="Θέση περιεχομένου 2">
            <a:extLst>
              <a:ext uri="{FF2B5EF4-FFF2-40B4-BE49-F238E27FC236}">
                <a16:creationId xmlns:a16="http://schemas.microsoft.com/office/drawing/2014/main" id="{761C224B-A18B-4815-94A6-DD8499966DC5}"/>
              </a:ext>
            </a:extLst>
          </p:cNvPr>
          <p:cNvSpPr txBox="1">
            <a:spLocks noGrp="1"/>
          </p:cNvSpPr>
          <p:nvPr>
            <p:ph idx="1"/>
          </p:nvPr>
        </p:nvSpPr>
        <p:spPr>
          <a:xfrm>
            <a:off x="221531" y="1051130"/>
            <a:ext cx="11748933" cy="5557988"/>
          </a:xfrm>
        </p:spPr>
        <p:txBody>
          <a:bodyPr anchorCtr="1"/>
          <a:lstStyle/>
          <a:p>
            <a:pPr marL="0" lvl="0" indent="0">
              <a:lnSpc>
                <a:spcPct val="70000"/>
              </a:lnSpc>
              <a:buNone/>
            </a:pPr>
            <a:endParaRPr lang="el-GR" sz="1500"/>
          </a:p>
          <a:p>
            <a:pPr marL="0" lvl="0" indent="0">
              <a:lnSpc>
                <a:spcPct val="70000"/>
              </a:lnSpc>
              <a:buNone/>
            </a:pPr>
            <a:r>
              <a:rPr lang="el-GR" sz="1800"/>
              <a:t>Η πρώτη Ευρωπαϊκή εβδομάδα αθλητισμού 7 έως τις 13 Σεπτεμβρίου 2015. δυνατότητα για δραστηριότητες και εκδηλώσεις σε εθνικό επίπεδο έως το τέλος του μήνα. Η Ευρωπαϊκή εβδομάδα αθλητισμού δεν έχει σχεδιαστεί ως μεμονωμένο γεγονός. Θα πραγματοποιείται σε ετήσια βάση κάθε Σεπτέμβριο, αρχής γενομένης το 2015.</a:t>
            </a:r>
          </a:p>
          <a:p>
            <a:pPr marL="0" lvl="0" indent="0">
              <a:lnSpc>
                <a:spcPct val="70000"/>
              </a:lnSpc>
              <a:buNone/>
            </a:pPr>
            <a:endParaRPr lang="el-GR" sz="1800"/>
          </a:p>
          <a:p>
            <a:pPr marL="0" lvl="0" indent="0">
              <a:lnSpc>
                <a:spcPct val="70000"/>
              </a:lnSpc>
              <a:buNone/>
            </a:pPr>
            <a:r>
              <a:rPr lang="el-GR" sz="1800"/>
              <a:t>Η Ευρωπαϊκή εβδομάδα αθλητισμού θα στηριχθεί σε 4 ημέρες εστίασης, με θέματα το εκπαιδευτικό περιβάλλον, τους χώρους εργασίας, την άσκηση σε εξωτερικούς χώρους, τα αθλητικά σωματεία και τα γυμναστήρια. Με βάση αυτούς τους τομείς, θα οργανωθεί ένα ευρύ φάσμα πρωτοβουλιών και δραστηριοτήτων σε διάφορα επίπεδα (ΕΕ, εθνικό, τοπικό και περιφερειακό επίπεδο) και με τη συμμετοχή πολλών παραγόντων. </a:t>
            </a:r>
          </a:p>
          <a:p>
            <a:pPr marL="0" lvl="0" indent="0">
              <a:lnSpc>
                <a:spcPct val="70000"/>
              </a:lnSpc>
              <a:buNone/>
            </a:pPr>
            <a:endParaRPr lang="el-GR" sz="1800"/>
          </a:p>
          <a:p>
            <a:pPr marL="0" lvl="0" indent="0">
              <a:lnSpc>
                <a:spcPct val="70000"/>
              </a:lnSpc>
              <a:buNone/>
            </a:pPr>
            <a:r>
              <a:rPr lang="el-GR" sz="1800"/>
              <a:t>Στις Βρυξέλλες, η Ευρωπαϊκή Επιτροπή θα διοργανώσει την έναρξη της εβδομάδας με ισχυρή συμμετοχή των ΜΜΕ και μια εμβληματική εκδήλωση. Το γενικό θέμα της εκστρατείας για την εβδομάδα «#BeActive» πρέπει, επίσης, να αποτελεί το πλαίσιο αναφοράς για τις υφιστάμενες εκστρατείες, εκδηλώσεις και δραστηριότητες καθ’ όλη τη διάρκεια του έτους.</a:t>
            </a:r>
          </a:p>
          <a:p>
            <a:pPr marL="0" lvl="0" indent="0">
              <a:lnSpc>
                <a:spcPct val="70000"/>
              </a:lnSpc>
              <a:buNone/>
            </a:pPr>
            <a:endParaRPr lang="el-GR" sz="1800"/>
          </a:p>
          <a:p>
            <a:pPr marL="0" lvl="0" indent="0">
              <a:lnSpc>
                <a:spcPct val="70000"/>
              </a:lnSpc>
              <a:buNone/>
            </a:pPr>
            <a:r>
              <a:rPr lang="el-GR" sz="1800"/>
              <a:t>Η Ευρωπαϊκή εβδομάδα αθλητισμού αποτελεί πρωτοβουλία υπό την αιγίδα της Ευρωπαϊκής Επιτροπής. Η υλοποίηση της εβδομάδας σε όλη την Ευρώπη είναι σε μεγάλο βαθμό αποκεντρωμένη και πραγματοποιείται σε στενή συνεργασία με τους εθνικούς συντονιστές και με πολλούς διαφορετικούς εταίρους που έχουν δεσμευθεί ρητά να υποστηρίξουν την εβδομάδα. Μια ομάδα πρεσβευτών θα βοηθήσει επίσης στην υλοποίηση των διαφόρων </a:t>
            </a:r>
            <a:r>
              <a:rPr lang="el-GR" sz="1500"/>
              <a:t>δραστηριοτήτων προβολής.</a:t>
            </a:r>
          </a:p>
        </p:txBody>
      </p:sp>
      <p:pic>
        <p:nvPicPr>
          <p:cNvPr id="4" name="Εικόνα 4">
            <a:extLst>
              <a:ext uri="{FF2B5EF4-FFF2-40B4-BE49-F238E27FC236}">
                <a16:creationId xmlns:a16="http://schemas.microsoft.com/office/drawing/2014/main" id="{F553FFA1-23F1-415D-B4FE-DC45E986F787}"/>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34BB73AB-EE3B-48AC-9783-956C2D6392D1}"/>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A2F9C186-3F6C-4D5A-A720-ACCF477393AB}"/>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DF8BD2-4C7F-4C57-B9E1-44AD0294F0D0}"/>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09459416-92FF-4D61-962B-84ABCFC00634}"/>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5077E1D6-8F51-4934-90E6-BFAC5128DD77}"/>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EBC7325-9855-4DA3-97AD-D30245AE8F28}"/>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F4653410-4F98-4460-93F9-8561C9227E7D}"/>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71C9FF-180B-4D51-B42D-9F5B851ED5D1}"/>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C622F734-6C7E-48F6-A645-CD0087888A04}"/>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FB15395D-F214-4619-8E57-18A6682A6425}"/>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33A0610-7AEA-48EC-88DC-908B991DFE14}"/>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C2919D8D-8911-44C3-8682-0EE3B6B206E7}"/>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A58D3E-A150-4F6A-B21E-C3A6A0DD77F2}"/>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A049C379-BB1E-42CD-BA53-7606495A8551}"/>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92E0DA6C-F39D-4CCA-BF13-221E329FA19C}"/>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40072AE-4D24-4D8A-8328-69F44E38F2BD}"/>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223C0C68-D77A-4C2F-B948-68B0A875D7FC}"/>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45B6EB-57D1-46CC-8AF1-5B1498A33303}"/>
              </a:ext>
            </a:extLst>
          </p:cNvPr>
          <p:cNvSpPr txBox="1">
            <a:spLocks noGrp="1"/>
          </p:cNvSpPr>
          <p:nvPr>
            <p:ph type="title"/>
          </p:nvPr>
        </p:nvSpPr>
        <p:spPr>
          <a:xfrm>
            <a:off x="703383" y="108082"/>
            <a:ext cx="11000963" cy="1325559"/>
          </a:xfrm>
        </p:spPr>
        <p:txBody>
          <a:bodyPr/>
          <a:lstStyle/>
          <a:p>
            <a:pPr lvl="0"/>
            <a:r>
              <a:rPr lang="el-GR" b="1">
                <a:solidFill>
                  <a:srgbClr val="0070C0"/>
                </a:solidFill>
              </a:rPr>
              <a:t>Η ΑγΟ  σε  Άλλες Χώρες – Διεθνές Οργανισμοί</a:t>
            </a:r>
          </a:p>
        </p:txBody>
      </p:sp>
      <p:sp>
        <p:nvSpPr>
          <p:cNvPr id="3" name="Θέση περιεχομένου 2">
            <a:extLst>
              <a:ext uri="{FF2B5EF4-FFF2-40B4-BE49-F238E27FC236}">
                <a16:creationId xmlns:a16="http://schemas.microsoft.com/office/drawing/2014/main" id="{F0570DEE-80A4-435E-BCDE-54BDAB7C8C94}"/>
              </a:ext>
            </a:extLst>
          </p:cNvPr>
          <p:cNvSpPr txBox="1">
            <a:spLocks noGrp="1"/>
          </p:cNvSpPr>
          <p:nvPr>
            <p:ph idx="1"/>
          </p:nvPr>
        </p:nvSpPr>
        <p:spPr>
          <a:xfrm>
            <a:off x="352839" y="1280160"/>
            <a:ext cx="11464015" cy="4896804"/>
          </a:xfrm>
        </p:spPr>
        <p:txBody>
          <a:bodyPr anchorCtr="1"/>
          <a:lstStyle/>
          <a:p>
            <a:pPr marL="0" lvl="0" indent="0" algn="ctr">
              <a:lnSpc>
                <a:spcPct val="60000"/>
              </a:lnSpc>
              <a:buNone/>
            </a:pPr>
            <a:r>
              <a:rPr lang="en-US" b="1" cap="all">
                <a:solidFill>
                  <a:srgbClr val="222222"/>
                </a:solidFill>
                <a:latin typeface="Trade-Gothic-W-Cond-Bold"/>
              </a:rPr>
              <a:t>MULTI-SPORTS ORGANIZATIONS AND EVENTS / SPORT FOR ALL</a:t>
            </a:r>
          </a:p>
          <a:p>
            <a:pPr marL="0" lvl="0" indent="0" algn="ctr">
              <a:lnSpc>
                <a:spcPct val="60000"/>
              </a:lnSpc>
              <a:buNone/>
            </a:pPr>
            <a:endParaRPr lang="en-US" sz="1400" b="1" cap="all">
              <a:solidFill>
                <a:srgbClr val="222222"/>
              </a:solidFill>
              <a:latin typeface="Trade-Gothic-W-Cond-Bold"/>
            </a:endParaRPr>
          </a:p>
          <a:p>
            <a:pPr marL="0" lvl="0" indent="0" algn="ctr">
              <a:lnSpc>
                <a:spcPct val="60000"/>
              </a:lnSpc>
              <a:buNone/>
            </a:pPr>
            <a:r>
              <a:rPr lang="en-US" sz="2200" u="sng">
                <a:latin typeface="HelveticaNeueW"/>
                <a:hlinkClick r:id="rId2"/>
              </a:rPr>
              <a:t>The Association For International Sport for All</a:t>
            </a:r>
            <a:r>
              <a:rPr lang="en-US" sz="2200">
                <a:solidFill>
                  <a:srgbClr val="222222"/>
                </a:solidFill>
                <a:latin typeface="HelveticaNeueW"/>
              </a:rPr>
              <a:t> (TAFISA)</a:t>
            </a:r>
          </a:p>
          <a:p>
            <a:pPr marL="0" lvl="0" indent="0" algn="ctr">
              <a:lnSpc>
                <a:spcPct val="60000"/>
              </a:lnSpc>
              <a:buNone/>
            </a:pPr>
            <a:r>
              <a:rPr lang="en-US" sz="2200" u="sng">
                <a:latin typeface="HelveticaNeueW"/>
                <a:hlinkClick r:id="rId3"/>
              </a:rPr>
              <a:t>International University Sports Federation</a:t>
            </a:r>
            <a:r>
              <a:rPr lang="en-US" sz="2200">
                <a:solidFill>
                  <a:srgbClr val="222222"/>
                </a:solidFill>
                <a:latin typeface="HelveticaNeueW"/>
              </a:rPr>
              <a:t> (FISU)</a:t>
            </a:r>
          </a:p>
          <a:p>
            <a:pPr marL="0" lvl="0" indent="0" algn="ctr">
              <a:lnSpc>
                <a:spcPct val="60000"/>
              </a:lnSpc>
              <a:buNone/>
            </a:pPr>
            <a:r>
              <a:rPr lang="en-US" sz="2200" u="sng">
                <a:latin typeface="HelveticaNeueW"/>
                <a:hlinkClick r:id="rId4"/>
              </a:rPr>
              <a:t>International School Sport Federation</a:t>
            </a:r>
            <a:r>
              <a:rPr lang="en-US" sz="2200">
                <a:solidFill>
                  <a:srgbClr val="222222"/>
                </a:solidFill>
                <a:latin typeface="HelveticaNeueW"/>
              </a:rPr>
              <a:t> (ISF)</a:t>
            </a:r>
          </a:p>
          <a:p>
            <a:pPr marL="0" lvl="0" indent="0" algn="ctr">
              <a:lnSpc>
                <a:spcPct val="60000"/>
              </a:lnSpc>
              <a:buNone/>
            </a:pPr>
            <a:r>
              <a:rPr lang="en-US" sz="2200" u="sng">
                <a:latin typeface="HelveticaNeueW"/>
                <a:hlinkClick r:id="rId5"/>
              </a:rPr>
              <a:t>International Catholic Schoolsport Federation</a:t>
            </a:r>
            <a:r>
              <a:rPr lang="en-US" sz="2200">
                <a:solidFill>
                  <a:srgbClr val="222222"/>
                </a:solidFill>
                <a:latin typeface="HelveticaNeueW"/>
              </a:rPr>
              <a:t> (FISEC)</a:t>
            </a:r>
          </a:p>
          <a:p>
            <a:pPr marL="0" lvl="0" indent="0" algn="ctr">
              <a:lnSpc>
                <a:spcPct val="60000"/>
              </a:lnSpc>
              <a:buNone/>
            </a:pPr>
            <a:r>
              <a:rPr lang="en-US" sz="2200" u="sng">
                <a:latin typeface="HelveticaNeueW"/>
                <a:hlinkClick r:id="rId6"/>
              </a:rPr>
              <a:t>International Workers and Amateurs in Sports Confederation</a:t>
            </a:r>
            <a:r>
              <a:rPr lang="en-US" sz="2200">
                <a:solidFill>
                  <a:srgbClr val="222222"/>
                </a:solidFill>
                <a:latin typeface="HelveticaNeueW"/>
              </a:rPr>
              <a:t> (CSIT)</a:t>
            </a:r>
          </a:p>
          <a:p>
            <a:pPr marL="0" lvl="0" indent="0" algn="ctr">
              <a:lnSpc>
                <a:spcPct val="60000"/>
              </a:lnSpc>
              <a:buNone/>
            </a:pPr>
            <a:r>
              <a:rPr lang="en-US" sz="2200" u="sng">
                <a:latin typeface="HelveticaNeueW"/>
                <a:hlinkClick r:id="rId7"/>
              </a:rPr>
              <a:t>International Military Sports Council</a:t>
            </a:r>
            <a:r>
              <a:rPr lang="en-US" sz="2200">
                <a:solidFill>
                  <a:srgbClr val="222222"/>
                </a:solidFill>
                <a:latin typeface="HelveticaNeueW"/>
              </a:rPr>
              <a:t> (CISM)</a:t>
            </a:r>
          </a:p>
          <a:p>
            <a:pPr marL="0" lvl="0" indent="0" algn="ctr">
              <a:lnSpc>
                <a:spcPct val="60000"/>
              </a:lnSpc>
              <a:buNone/>
            </a:pPr>
            <a:r>
              <a:rPr lang="en-US" sz="2200" u="sng">
                <a:latin typeface="HelveticaNeueW"/>
                <a:hlinkClick r:id="rId8"/>
              </a:rPr>
              <a:t>International Police Sport Union</a:t>
            </a:r>
            <a:r>
              <a:rPr lang="en-US" sz="2200">
                <a:solidFill>
                  <a:srgbClr val="222222"/>
                </a:solidFill>
                <a:latin typeface="HelveticaNeueW"/>
              </a:rPr>
              <a:t> (USIP)</a:t>
            </a:r>
          </a:p>
          <a:p>
            <a:pPr marL="0" lvl="0" indent="0" algn="ctr">
              <a:lnSpc>
                <a:spcPct val="60000"/>
              </a:lnSpc>
              <a:buNone/>
            </a:pPr>
            <a:r>
              <a:rPr lang="en-US" sz="2200" u="sng">
                <a:latin typeface="HelveticaNeueW"/>
                <a:hlinkClick r:id="rId9"/>
              </a:rPr>
              <a:t>International World Games Association</a:t>
            </a:r>
            <a:r>
              <a:rPr lang="en-US" sz="2200">
                <a:solidFill>
                  <a:srgbClr val="222222"/>
                </a:solidFill>
                <a:latin typeface="HelveticaNeueW"/>
              </a:rPr>
              <a:t> (IWGA)</a:t>
            </a:r>
          </a:p>
          <a:p>
            <a:pPr marL="0" lvl="0" indent="0" algn="ctr">
              <a:lnSpc>
                <a:spcPct val="60000"/>
              </a:lnSpc>
              <a:buNone/>
            </a:pPr>
            <a:r>
              <a:rPr lang="en-US" sz="2200" u="sng">
                <a:latin typeface="HelveticaNeueW"/>
                <a:hlinkClick r:id="rId10"/>
              </a:rPr>
              <a:t>International Federation of Physical Education</a:t>
            </a:r>
            <a:r>
              <a:rPr lang="en-US" sz="2200">
                <a:solidFill>
                  <a:srgbClr val="222222"/>
                </a:solidFill>
                <a:latin typeface="HelveticaNeueW"/>
              </a:rPr>
              <a:t> (FIEP)</a:t>
            </a:r>
          </a:p>
          <a:p>
            <a:pPr marL="0" lvl="0" indent="0" algn="ctr">
              <a:lnSpc>
                <a:spcPct val="60000"/>
              </a:lnSpc>
              <a:buNone/>
            </a:pPr>
            <a:r>
              <a:rPr lang="en-US" sz="2200" u="sng">
                <a:latin typeface="HelveticaNeueW"/>
                <a:hlinkClick r:id="rId11"/>
              </a:rPr>
              <a:t>Committee of the International Children's Games</a:t>
            </a:r>
            <a:r>
              <a:rPr lang="en-US" sz="2200">
                <a:solidFill>
                  <a:srgbClr val="222222"/>
                </a:solidFill>
                <a:latin typeface="HelveticaNeueW"/>
              </a:rPr>
              <a:t> (CJIE/CICG)</a:t>
            </a:r>
          </a:p>
          <a:p>
            <a:pPr marL="0" lvl="0" indent="0" algn="ctr">
              <a:lnSpc>
                <a:spcPct val="60000"/>
              </a:lnSpc>
              <a:buNone/>
            </a:pPr>
            <a:r>
              <a:rPr lang="en-US" sz="2200" u="sng">
                <a:latin typeface="HelveticaNeueW"/>
                <a:hlinkClick r:id="rId12"/>
              </a:rPr>
              <a:t>International Masters Games Association</a:t>
            </a:r>
            <a:r>
              <a:rPr lang="en-US" sz="2200">
                <a:solidFill>
                  <a:srgbClr val="222222"/>
                </a:solidFill>
                <a:latin typeface="HelveticaNeueW"/>
              </a:rPr>
              <a:t> (IMGA)</a:t>
            </a:r>
          </a:p>
          <a:p>
            <a:pPr marL="0" lvl="0" indent="0" algn="ctr">
              <a:lnSpc>
                <a:spcPct val="60000"/>
              </a:lnSpc>
              <a:buNone/>
            </a:pPr>
            <a:r>
              <a:rPr lang="en-US" sz="2200" u="sng">
                <a:latin typeface="HelveticaNeueW"/>
                <a:hlinkClick r:id="rId13"/>
              </a:rPr>
              <a:t>World Transplant Games Federation</a:t>
            </a:r>
            <a:r>
              <a:rPr lang="en-US" sz="2200">
                <a:solidFill>
                  <a:srgbClr val="222222"/>
                </a:solidFill>
                <a:latin typeface="HelveticaNeueW"/>
              </a:rPr>
              <a:t> (WTGF)</a:t>
            </a:r>
          </a:p>
          <a:p>
            <a:pPr marL="0" lvl="0" indent="0" algn="ctr">
              <a:lnSpc>
                <a:spcPct val="50000"/>
              </a:lnSpc>
              <a:buNone/>
            </a:pPr>
            <a:r>
              <a:rPr lang="en-US" sz="2200" u="sng">
                <a:latin typeface="HelveticaNeueW"/>
                <a:hlinkClick r:id="rId14"/>
              </a:rPr>
              <a:t>Commonwealth Games Federation</a:t>
            </a:r>
            <a:endParaRPr lang="en-US" sz="2200">
              <a:solidFill>
                <a:srgbClr val="222222"/>
              </a:solidFill>
              <a:latin typeface="HelveticaNeueW"/>
            </a:endParaRPr>
          </a:p>
          <a:p>
            <a:pPr lvl="0" algn="ctr">
              <a:lnSpc>
                <a:spcPct val="50000"/>
              </a:lnSpc>
            </a:pPr>
            <a:endParaRPr lang="el-GR" sz="1400"/>
          </a:p>
        </p:txBody>
      </p:sp>
      <p:pic>
        <p:nvPicPr>
          <p:cNvPr id="4" name="Εικόνα 4">
            <a:extLst>
              <a:ext uri="{FF2B5EF4-FFF2-40B4-BE49-F238E27FC236}">
                <a16:creationId xmlns:a16="http://schemas.microsoft.com/office/drawing/2014/main" id="{FAF941BB-11DA-4A6C-B1F0-F375486C58C9}"/>
              </a:ext>
            </a:extLst>
          </p:cNvPr>
          <p:cNvPicPr>
            <a:picLocks noChangeAspect="1"/>
          </p:cNvPicPr>
          <p:nvPr/>
        </p:nvPicPr>
        <p:blipFill>
          <a:blip r:embed="rId15"/>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DFB3C3B-C627-4B78-9580-FD8F4C317BF0}"/>
              </a:ext>
            </a:extLst>
          </p:cNvPr>
          <p:cNvPicPr>
            <a:picLocks noChangeAspect="1"/>
          </p:cNvPicPr>
          <p:nvPr/>
        </p:nvPicPr>
        <p:blipFill>
          <a:blip r:embed="rId16"/>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78CB8478-8F94-434F-862F-CD33B84693B4}"/>
              </a:ext>
            </a:extLst>
          </p:cNvPr>
          <p:cNvPicPr>
            <a:picLocks noChangeAspect="1"/>
          </p:cNvPicPr>
          <p:nvPr/>
        </p:nvPicPr>
        <p:blipFill>
          <a:blip r:embed="rId17"/>
          <a:stretch>
            <a:fillRect/>
          </a:stretch>
        </p:blipFill>
        <p:spPr>
          <a:xfrm>
            <a:off x="221531" y="6031940"/>
            <a:ext cx="670620" cy="652332"/>
          </a:xfrm>
          <a:prstGeom prst="rect">
            <a:avLst/>
          </a:prstGeom>
          <a:noFill/>
          <a:ln cap="flat">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2FAD6D-395D-4B54-93BA-B7C7EAF6C27E}"/>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C9666F7D-3FC5-4C28-9EC8-1D5109D3BA99}"/>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92B555AE-407A-4EE8-B79E-9CEFB78AF453}"/>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872A76C-4423-4605-B060-90C1A3571BE1}"/>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359B764F-5076-4A75-9BEF-76DEC82133BB}"/>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B43C47-52A2-43F4-85AF-6E68F061F5A6}"/>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5AFAC321-BBD2-40A6-9589-130632708E80}"/>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FDB5210D-8A99-49E0-A54E-153E573900A2}"/>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74EABD7-02A3-4357-AE7E-D9C2765E0686}"/>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081001E4-26EB-4AC0-AB54-3BB35F20E73C}"/>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5C567D-9DEB-4862-836E-1C5C604505C6}"/>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A9B612C1-FBCF-46AD-81B4-EAE30B26A7F8}"/>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04AFA586-C512-4B0A-BEA1-BBB19E88E579}"/>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2ACAEC2-CB3F-4DBC-8270-BF391ED2D9FB}"/>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DE7D5FC9-8026-4DB9-A0D5-6C87ADF2C4CD}"/>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82A0CD-D473-48B3-80D1-6CB8C98590C5}"/>
              </a:ext>
            </a:extLst>
          </p:cNvPr>
          <p:cNvSpPr txBox="1">
            <a:spLocks noGrp="1"/>
          </p:cNvSpPr>
          <p:nvPr>
            <p:ph type="title"/>
          </p:nvPr>
        </p:nvSpPr>
        <p:spPr>
          <a:xfrm>
            <a:off x="838203" y="108082"/>
            <a:ext cx="10515600" cy="1325559"/>
          </a:xfrm>
        </p:spPr>
        <p:txBody>
          <a:bodyPr/>
          <a:lstStyle/>
          <a:p>
            <a:pPr lvl="0"/>
            <a:r>
              <a:rPr lang="el-GR">
                <a:solidFill>
                  <a:srgbClr val="0070C0"/>
                </a:solidFill>
              </a:rPr>
              <a:t>Η</a:t>
            </a:r>
          </a:p>
        </p:txBody>
      </p:sp>
      <p:sp>
        <p:nvSpPr>
          <p:cNvPr id="3" name="Θέση περιεχομένου 2">
            <a:extLst>
              <a:ext uri="{FF2B5EF4-FFF2-40B4-BE49-F238E27FC236}">
                <a16:creationId xmlns:a16="http://schemas.microsoft.com/office/drawing/2014/main" id="{26004C7A-C797-4540-A669-3CF920E8E96B}"/>
              </a:ext>
            </a:extLst>
          </p:cNvPr>
          <p:cNvSpPr txBox="1">
            <a:spLocks noGrp="1"/>
          </p:cNvSpPr>
          <p:nvPr>
            <p:ph idx="1"/>
          </p:nvPr>
        </p:nvSpPr>
        <p:spPr>
          <a:xfrm>
            <a:off x="838203" y="1280160"/>
            <a:ext cx="10515600" cy="4896804"/>
          </a:xfrm>
        </p:spPr>
        <p:txBody>
          <a:bodyPr anchorCtr="1"/>
          <a:lstStyle/>
          <a:p>
            <a:endParaRPr lang="en-GB"/>
          </a:p>
        </p:txBody>
      </p:sp>
      <p:pic>
        <p:nvPicPr>
          <p:cNvPr id="4" name="Εικόνα 4">
            <a:extLst>
              <a:ext uri="{FF2B5EF4-FFF2-40B4-BE49-F238E27FC236}">
                <a16:creationId xmlns:a16="http://schemas.microsoft.com/office/drawing/2014/main" id="{BB0BF2C9-E8B3-4ED8-A88A-E0399FAD6C84}"/>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F7A37E0F-22F1-48C4-BA62-0C1AC59880AD}"/>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BA1F24B3-0C55-4BED-B290-C5C938154B34}"/>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5F8CF3-1A09-412E-83E3-96A5A4CEFBCF}"/>
              </a:ext>
            </a:extLst>
          </p:cNvPr>
          <p:cNvSpPr txBox="1">
            <a:spLocks noGrp="1"/>
          </p:cNvSpPr>
          <p:nvPr>
            <p:ph type="title"/>
          </p:nvPr>
        </p:nvSpPr>
        <p:spPr>
          <a:xfrm>
            <a:off x="838193" y="-45399"/>
            <a:ext cx="10515600" cy="1325559"/>
          </a:xfrm>
        </p:spPr>
        <p:txBody>
          <a:bodyPr anchorCtr="1"/>
          <a:lstStyle/>
          <a:p>
            <a:pPr lvl="0" algn="ctr"/>
            <a:r>
              <a:rPr lang="el-GR" b="1">
                <a:solidFill>
                  <a:srgbClr val="0070C0"/>
                </a:solidFill>
              </a:rPr>
              <a:t>ΕΥΡΩΠ</a:t>
            </a:r>
            <a:r>
              <a:rPr lang="en-US" b="1">
                <a:solidFill>
                  <a:srgbClr val="0070C0"/>
                </a:solidFill>
              </a:rPr>
              <a:t>AIKH </a:t>
            </a:r>
            <a:r>
              <a:rPr lang="el-GR" b="1">
                <a:solidFill>
                  <a:srgbClr val="0070C0"/>
                </a:solidFill>
              </a:rPr>
              <a:t> </a:t>
            </a:r>
            <a:r>
              <a:rPr lang="en-US" b="1">
                <a:solidFill>
                  <a:srgbClr val="0070C0"/>
                </a:solidFill>
              </a:rPr>
              <a:t>EN</a:t>
            </a:r>
            <a:r>
              <a:rPr lang="el-GR" b="1">
                <a:solidFill>
                  <a:srgbClr val="0070C0"/>
                </a:solidFill>
              </a:rPr>
              <a:t>ΩΣΗ - ΑγΟ</a:t>
            </a:r>
          </a:p>
        </p:txBody>
      </p:sp>
      <p:sp>
        <p:nvSpPr>
          <p:cNvPr id="3" name="Θέση περιεχομένου 2">
            <a:extLst>
              <a:ext uri="{FF2B5EF4-FFF2-40B4-BE49-F238E27FC236}">
                <a16:creationId xmlns:a16="http://schemas.microsoft.com/office/drawing/2014/main" id="{BE494E79-4AA3-43C3-9C66-36F0D3A849B6}"/>
              </a:ext>
            </a:extLst>
          </p:cNvPr>
          <p:cNvSpPr txBox="1">
            <a:spLocks noGrp="1"/>
          </p:cNvSpPr>
          <p:nvPr>
            <p:ph idx="1"/>
          </p:nvPr>
        </p:nvSpPr>
        <p:spPr>
          <a:xfrm>
            <a:off x="221531" y="1280160"/>
            <a:ext cx="11482815" cy="4659855"/>
          </a:xfrm>
        </p:spPr>
        <p:txBody>
          <a:bodyPr/>
          <a:lstStyle/>
          <a:p>
            <a:pPr marL="0" lvl="0" indent="0" algn="ctr">
              <a:lnSpc>
                <a:spcPct val="80000"/>
              </a:lnSpc>
              <a:buNone/>
            </a:pPr>
            <a:r>
              <a:rPr lang="el-GR">
                <a:solidFill>
                  <a:srgbClr val="FF0000"/>
                </a:solidFill>
              </a:rPr>
              <a:t>ΗΑ</a:t>
            </a:r>
            <a:r>
              <a:rPr lang="en-US">
                <a:solidFill>
                  <a:srgbClr val="FF0000"/>
                </a:solidFill>
              </a:rPr>
              <a:t>SHTAGS</a:t>
            </a:r>
            <a:endParaRPr lang="el-GR">
              <a:solidFill>
                <a:srgbClr val="FF0000"/>
              </a:solidFill>
            </a:endParaRPr>
          </a:p>
          <a:p>
            <a:pPr lvl="0" algn="ctr"/>
            <a:r>
              <a:rPr lang="en-US" b="1">
                <a:solidFill>
                  <a:srgbClr val="00B0F0"/>
                </a:solidFill>
                <a:latin typeface="Arial" pitchFamily="34"/>
              </a:rPr>
              <a:t>#BeActive awards</a:t>
            </a:r>
          </a:p>
          <a:p>
            <a:pPr lvl="0" algn="ctr"/>
            <a:r>
              <a:rPr lang="en-US" b="1">
                <a:solidFill>
                  <a:srgbClr val="00B0F0"/>
                </a:solidFill>
                <a:latin typeface="Arial" pitchFamily="34"/>
              </a:rPr>
              <a:t>#BeInclusive Sport Awards</a:t>
            </a:r>
          </a:p>
          <a:p>
            <a:pPr marL="0" lvl="0" indent="0">
              <a:buNone/>
            </a:pPr>
            <a:endParaRPr lang="en-US">
              <a:latin typeface="Arial" pitchFamily="34"/>
            </a:endParaRPr>
          </a:p>
          <a:p>
            <a:pPr marL="0" lvl="0" indent="0" algn="ctr">
              <a:buNone/>
            </a:pPr>
            <a:r>
              <a:rPr lang="en-US">
                <a:latin typeface="Arial" pitchFamily="34"/>
              </a:rPr>
              <a:t>European Week of Sport</a:t>
            </a:r>
            <a:endParaRPr lang="el-GR">
              <a:latin typeface="Arial" pitchFamily="34"/>
            </a:endParaRPr>
          </a:p>
          <a:p>
            <a:pPr marL="0" lvl="0" indent="0" algn="ctr">
              <a:buNone/>
            </a:pPr>
            <a:r>
              <a:rPr lang="en-US">
                <a:hlinkClick r:id="rId2"/>
              </a:rPr>
              <a:t>https://ec.europa.eu/sport/week</a:t>
            </a:r>
            <a:endParaRPr lang="el-GR"/>
          </a:p>
          <a:p>
            <a:pPr lvl="0"/>
            <a:endParaRPr lang="en-US">
              <a:latin typeface="Arial" pitchFamily="34"/>
            </a:endParaRPr>
          </a:p>
          <a:p>
            <a:pPr marL="0" lvl="0" indent="0" algn="ctr">
              <a:buNone/>
            </a:pPr>
            <a:r>
              <a:rPr lang="en-US">
                <a:latin typeface="Arial" pitchFamily="34"/>
              </a:rPr>
              <a:t>SHARE initiative</a:t>
            </a:r>
          </a:p>
          <a:p>
            <a:pPr marL="0" lvl="0" indent="0" algn="ctr">
              <a:lnSpc>
                <a:spcPct val="80000"/>
              </a:lnSpc>
              <a:buNone/>
            </a:pPr>
            <a:r>
              <a:rPr lang="en-US">
                <a:hlinkClick r:id="rId3"/>
              </a:rPr>
              <a:t>https://ec.europa.eu/sport/share-initiative_en</a:t>
            </a:r>
            <a:endParaRPr lang="en-US"/>
          </a:p>
          <a:p>
            <a:pPr marL="0" lvl="0" indent="0" algn="ctr">
              <a:lnSpc>
                <a:spcPct val="80000"/>
              </a:lnSpc>
              <a:buNone/>
            </a:pPr>
            <a:endParaRPr lang="el-GR"/>
          </a:p>
        </p:txBody>
      </p:sp>
      <p:pic>
        <p:nvPicPr>
          <p:cNvPr id="4" name="Εικόνα 4">
            <a:extLst>
              <a:ext uri="{FF2B5EF4-FFF2-40B4-BE49-F238E27FC236}">
                <a16:creationId xmlns:a16="http://schemas.microsoft.com/office/drawing/2014/main" id="{48A4AAFA-9922-49F5-BC29-F08857C82BE4}"/>
              </a:ext>
            </a:extLst>
          </p:cNvPr>
          <p:cNvPicPr>
            <a:picLocks noChangeAspect="1"/>
          </p:cNvPicPr>
          <p:nvPr/>
        </p:nvPicPr>
        <p:blipFill>
          <a:blip r:embed="rId4"/>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5038980-AEE0-4EB3-B0AD-2FF5037C3835}"/>
              </a:ext>
            </a:extLst>
          </p:cNvPr>
          <p:cNvPicPr>
            <a:picLocks noChangeAspect="1"/>
          </p:cNvPicPr>
          <p:nvPr/>
        </p:nvPicPr>
        <p:blipFill>
          <a:blip r:embed="rId5"/>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79255A71-ABEF-45DC-B8AA-946EF6B0AA42}"/>
              </a:ext>
            </a:extLst>
          </p:cNvPr>
          <p:cNvPicPr>
            <a:picLocks noChangeAspect="1"/>
          </p:cNvPicPr>
          <p:nvPr/>
        </p:nvPicPr>
        <p:blipFill>
          <a:blip r:embed="rId6"/>
          <a:stretch>
            <a:fillRect/>
          </a:stretch>
        </p:blipFill>
        <p:spPr>
          <a:xfrm>
            <a:off x="221531" y="6031940"/>
            <a:ext cx="670620" cy="652332"/>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607D83-8844-454D-B6EC-994588AF9455}"/>
              </a:ext>
            </a:extLst>
          </p:cNvPr>
          <p:cNvSpPr txBox="1">
            <a:spLocks noGrp="1"/>
          </p:cNvSpPr>
          <p:nvPr>
            <p:ph type="title"/>
          </p:nvPr>
        </p:nvSpPr>
        <p:spPr>
          <a:xfrm>
            <a:off x="221531" y="-45399"/>
            <a:ext cx="11750076" cy="1325559"/>
          </a:xfrm>
        </p:spPr>
        <p:txBody>
          <a:bodyPr anchorCtr="1"/>
          <a:lstStyle/>
          <a:p>
            <a:pPr lvl="0" algn="ctr"/>
            <a:r>
              <a:rPr lang="el-GR" b="1">
                <a:solidFill>
                  <a:srgbClr val="0070C0"/>
                </a:solidFill>
              </a:rPr>
              <a:t>ΕΥΡΩΠ</a:t>
            </a:r>
            <a:r>
              <a:rPr lang="en-US" b="1">
                <a:solidFill>
                  <a:srgbClr val="0070C0"/>
                </a:solidFill>
              </a:rPr>
              <a:t>AIKH EN</a:t>
            </a:r>
            <a:r>
              <a:rPr lang="el-GR" b="1">
                <a:solidFill>
                  <a:srgbClr val="0070C0"/>
                </a:solidFill>
              </a:rPr>
              <a:t>ΩΣΗ – ΠΟΛΙΤΙΚΕΣ ΑγΟ</a:t>
            </a:r>
          </a:p>
        </p:txBody>
      </p:sp>
      <p:sp>
        <p:nvSpPr>
          <p:cNvPr id="3" name="Θέση περιεχομένου 2">
            <a:extLst>
              <a:ext uri="{FF2B5EF4-FFF2-40B4-BE49-F238E27FC236}">
                <a16:creationId xmlns:a16="http://schemas.microsoft.com/office/drawing/2014/main" id="{3A43C123-2EBC-4B76-9A75-EE0572E64F10}"/>
              </a:ext>
            </a:extLst>
          </p:cNvPr>
          <p:cNvSpPr txBox="1">
            <a:spLocks noGrp="1"/>
          </p:cNvSpPr>
          <p:nvPr>
            <p:ph idx="1"/>
          </p:nvPr>
        </p:nvSpPr>
        <p:spPr>
          <a:xfrm>
            <a:off x="838203" y="1280160"/>
            <a:ext cx="10767645" cy="4896804"/>
          </a:xfrm>
        </p:spPr>
        <p:txBody>
          <a:bodyPr/>
          <a:lstStyle/>
          <a:p>
            <a:pPr marL="0" lvl="0" indent="0" algn="ctr">
              <a:buNone/>
            </a:pPr>
            <a:r>
              <a:rPr lang="en-US">
                <a:latin typeface="Arial" pitchFamily="34"/>
              </a:rPr>
              <a:t>EY</a:t>
            </a:r>
            <a:r>
              <a:rPr lang="el-GR">
                <a:latin typeface="Arial" pitchFamily="34"/>
              </a:rPr>
              <a:t>ΡΩΠΑΙΚΟ ΠΛΑΝΟ ΕΡΓΑΣΙΑΣ ΓΙΑ ΤΟΝ ΑΘΛΗΤΙΣΜΟ</a:t>
            </a:r>
            <a:endParaRPr lang="el-GR" u="sng">
              <a:solidFill>
                <a:srgbClr val="55208A"/>
              </a:solidFill>
              <a:latin typeface="Arial" pitchFamily="34"/>
            </a:endParaRPr>
          </a:p>
          <a:p>
            <a:pPr marL="0" lvl="0" indent="0">
              <a:buNone/>
            </a:pPr>
            <a:r>
              <a:rPr lang="en-US" sz="2000">
                <a:latin typeface="Arial" pitchFamily="34"/>
                <a:hlinkClick r:id="rId2"/>
              </a:rPr>
              <a:t>https://data.consilium.europa.eu/doc/document/ST-9639-2017-INIT/en/pdf</a:t>
            </a:r>
            <a:endParaRPr lang="el-GR" sz="2000">
              <a:latin typeface="Arial" pitchFamily="34"/>
            </a:endParaRPr>
          </a:p>
          <a:p>
            <a:pPr marL="0" lvl="0" indent="0">
              <a:buNone/>
            </a:pPr>
            <a:endParaRPr lang="en-US">
              <a:latin typeface="Arial" pitchFamily="34"/>
            </a:endParaRPr>
          </a:p>
          <a:p>
            <a:pPr marL="0" lvl="0" indent="0" algn="ctr">
              <a:buNone/>
            </a:pPr>
            <a:r>
              <a:rPr lang="el-GR">
                <a:latin typeface="Arial" pitchFamily="34"/>
              </a:rPr>
              <a:t>ΛΕΥΚΗ ΒΙΒΛΟΣ ΓΙΑ ΤΟΝ ΑΘΛΗΤΙΣΜΟ</a:t>
            </a:r>
            <a:endParaRPr lang="el-GR" u="sng">
              <a:solidFill>
                <a:srgbClr val="55208A"/>
              </a:solidFill>
              <a:latin typeface="Arial" pitchFamily="34"/>
            </a:endParaRPr>
          </a:p>
          <a:p>
            <a:pPr marL="0" lvl="0" indent="0">
              <a:buNone/>
            </a:pPr>
            <a:endParaRPr lang="el-GR" u="sng">
              <a:solidFill>
                <a:srgbClr val="55208A"/>
              </a:solidFill>
              <a:latin typeface="Arial" pitchFamily="34"/>
            </a:endParaRPr>
          </a:p>
          <a:p>
            <a:pPr marL="0" lvl="0" indent="0">
              <a:buNone/>
            </a:pPr>
            <a:r>
              <a:rPr lang="en-US" sz="2000">
                <a:latin typeface="Arial" pitchFamily="34"/>
                <a:hlinkClick r:id="rId3"/>
              </a:rPr>
              <a:t>https://eur-lex.europa.eu/legal-content/EL/TXT/PDF/?uri=CELEX:42014Y0614(03)&amp;from=EN</a:t>
            </a:r>
            <a:endParaRPr lang="el-GR" sz="2000">
              <a:latin typeface="Arial" pitchFamily="34"/>
            </a:endParaRPr>
          </a:p>
          <a:p>
            <a:pPr marL="0" lvl="0" indent="0">
              <a:buNone/>
            </a:pPr>
            <a:endParaRPr lang="en-US">
              <a:latin typeface="Arial" pitchFamily="34"/>
            </a:endParaRPr>
          </a:p>
          <a:p>
            <a:pPr marL="0" lvl="0" indent="0" algn="ctr">
              <a:buNone/>
            </a:pPr>
            <a:r>
              <a:rPr lang="el-GR">
                <a:latin typeface="Arial" pitchFamily="34"/>
              </a:rPr>
              <a:t>ΕΠΙΚΟΙΝΩΝΙΑ ΓΙΑ ΤΗΝ ΑΝΑΠΤΥΞΗ ΤΗΣ ΕΥΡΩΠΑΙΚΗΣ ΔΙΑΣΤΑΣΗΣ ΤΟΥ ΑΘΛΗΤΙΣΜΟΥ</a:t>
            </a:r>
            <a:endParaRPr lang="en-US">
              <a:latin typeface="Arial" pitchFamily="34"/>
            </a:endParaRPr>
          </a:p>
          <a:p>
            <a:pPr marL="0" lvl="0" indent="0">
              <a:lnSpc>
                <a:spcPct val="80000"/>
              </a:lnSpc>
              <a:buNone/>
            </a:pPr>
            <a:r>
              <a:rPr lang="en-US" sz="2200">
                <a:hlinkClick r:id="rId4"/>
              </a:rPr>
              <a:t>https://eur-lex.europa.eu/legal-content/EL/TXT/PDF/?uri=CELEX:52011DC0012&amp;from=EN</a:t>
            </a:r>
            <a:endParaRPr lang="el-GR" sz="2200"/>
          </a:p>
          <a:p>
            <a:pPr marL="0" lvl="0" indent="0" algn="ctr">
              <a:lnSpc>
                <a:spcPct val="80000"/>
              </a:lnSpc>
              <a:buNone/>
            </a:pPr>
            <a:endParaRPr lang="el-GR"/>
          </a:p>
        </p:txBody>
      </p:sp>
      <p:pic>
        <p:nvPicPr>
          <p:cNvPr id="4" name="Εικόνα 4">
            <a:extLst>
              <a:ext uri="{FF2B5EF4-FFF2-40B4-BE49-F238E27FC236}">
                <a16:creationId xmlns:a16="http://schemas.microsoft.com/office/drawing/2014/main" id="{A6C51AE3-CDAF-4253-9516-E163C6EF790F}"/>
              </a:ext>
            </a:extLst>
          </p:cNvPr>
          <p:cNvPicPr>
            <a:picLocks noChangeAspect="1"/>
          </p:cNvPicPr>
          <p:nvPr/>
        </p:nvPicPr>
        <p:blipFill>
          <a:blip r:embed="rId5"/>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424DC42B-F18A-4EBB-97FB-C1D8998120C2}"/>
              </a:ext>
            </a:extLst>
          </p:cNvPr>
          <p:cNvPicPr>
            <a:picLocks noChangeAspect="1"/>
          </p:cNvPicPr>
          <p:nvPr/>
        </p:nvPicPr>
        <p:blipFill>
          <a:blip r:embed="rId6"/>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FD606830-DFA2-4F21-876B-4ADC7E413407}"/>
              </a:ext>
            </a:extLst>
          </p:cNvPr>
          <p:cNvPicPr>
            <a:picLocks noChangeAspect="1"/>
          </p:cNvPicPr>
          <p:nvPr/>
        </p:nvPicPr>
        <p:blipFill>
          <a:blip r:embed="rId7"/>
          <a:stretch>
            <a:fillRect/>
          </a:stretch>
        </p:blipFill>
        <p:spPr>
          <a:xfrm>
            <a:off x="221531" y="6031940"/>
            <a:ext cx="670620" cy="652332"/>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C0B049-7F8A-4C49-8D18-9AEDE2556870}"/>
              </a:ext>
            </a:extLst>
          </p:cNvPr>
          <p:cNvSpPr txBox="1">
            <a:spLocks noGrp="1"/>
          </p:cNvSpPr>
          <p:nvPr>
            <p:ph type="title"/>
          </p:nvPr>
        </p:nvSpPr>
        <p:spPr>
          <a:xfrm>
            <a:off x="838203" y="108082"/>
            <a:ext cx="10515600" cy="918862"/>
          </a:xfrm>
        </p:spPr>
        <p:txBody>
          <a:bodyPr anchorCtr="1"/>
          <a:lstStyle/>
          <a:p>
            <a:pPr lvl="0" algn="ctr"/>
            <a:r>
              <a:rPr lang="el-GR" sz="3600">
                <a:solidFill>
                  <a:srgbClr val="0070C0"/>
                </a:solidFill>
              </a:rPr>
              <a:t>Η ΑγΟ στην Ελλάδα </a:t>
            </a:r>
            <a:r>
              <a:rPr lang="en-US" sz="3600">
                <a:solidFill>
                  <a:srgbClr val="0070C0"/>
                </a:solidFill>
              </a:rPr>
              <a:t>- </a:t>
            </a:r>
            <a:r>
              <a:rPr lang="el-GR" sz="3600">
                <a:solidFill>
                  <a:srgbClr val="0070C0"/>
                </a:solidFill>
              </a:rPr>
              <a:t>Ο ρόλος του Πτυχιούχου ΤΕΦΑΑ</a:t>
            </a:r>
          </a:p>
        </p:txBody>
      </p:sp>
      <p:sp>
        <p:nvSpPr>
          <p:cNvPr id="3" name="Θέση περιεχομένου 2">
            <a:extLst>
              <a:ext uri="{FF2B5EF4-FFF2-40B4-BE49-F238E27FC236}">
                <a16:creationId xmlns:a16="http://schemas.microsoft.com/office/drawing/2014/main" id="{9BE86346-1332-40DA-B838-73649681F590}"/>
              </a:ext>
            </a:extLst>
          </p:cNvPr>
          <p:cNvSpPr txBox="1">
            <a:spLocks noGrp="1"/>
          </p:cNvSpPr>
          <p:nvPr>
            <p:ph idx="1"/>
          </p:nvPr>
        </p:nvSpPr>
        <p:spPr>
          <a:xfrm>
            <a:off x="337623" y="1026944"/>
            <a:ext cx="11507376" cy="5150019"/>
          </a:xfrm>
        </p:spPr>
        <p:txBody>
          <a:bodyPr/>
          <a:lstStyle/>
          <a:p>
            <a:pPr lvl="0">
              <a:lnSpc>
                <a:spcPct val="60000"/>
              </a:lnSpc>
            </a:pPr>
            <a:r>
              <a:rPr lang="en-US" sz="2400"/>
              <a:t>Q</a:t>
            </a:r>
            <a:r>
              <a:rPr lang="el-GR" sz="2400"/>
              <a:t>ργάνωση, υλοποίηση, παρακολούθηση και υποστήριξη των Προγραμμάτων Άθλησης για Όλους και Αναπτυξιακού Αθλητισμού σε Τοπικό Περιφεριακό  Πανελλήνιο επίπεδο. </a:t>
            </a:r>
            <a:endParaRPr lang="en-US" sz="2400"/>
          </a:p>
          <a:p>
            <a:pPr lvl="0">
              <a:lnSpc>
                <a:spcPct val="60000"/>
              </a:lnSpc>
            </a:pPr>
            <a:endParaRPr lang="en-US" sz="2400"/>
          </a:p>
          <a:p>
            <a:pPr lvl="0">
              <a:lnSpc>
                <a:spcPct val="60000"/>
              </a:lnSpc>
            </a:pPr>
            <a:r>
              <a:rPr lang="el-GR" sz="2400"/>
              <a:t>H υποστήριξη και Ανάπτυξη του Αθλητικού Τουρισμού και εναλλακτικών δραστηριοτήτων άθλησης, άσκησης και αναψυχής και των φορέων που τις υλοποιούν.</a:t>
            </a:r>
            <a:endParaRPr lang="en-US" sz="2400"/>
          </a:p>
          <a:p>
            <a:pPr lvl="0">
              <a:lnSpc>
                <a:spcPct val="60000"/>
              </a:lnSpc>
            </a:pPr>
            <a:endParaRPr lang="en-US" sz="2400"/>
          </a:p>
          <a:p>
            <a:pPr lvl="0">
              <a:lnSpc>
                <a:spcPct val="60000"/>
              </a:lnSpc>
            </a:pPr>
            <a:r>
              <a:rPr lang="el-GR" sz="2400"/>
              <a:t> H διάδοση και προώθηση της δια βίου άθλησης και υγιούς διατροφής, η διαχείριση χρηματοδοτούμενων προγραμμάτων, η διαμόρφωση πολιτικών για την απλούστευση και σύντμηση των διοικητικών διαδικασιών και η παρακολούθηση, ο προγραμματισμός και η βέλτιστη αξιοποίηση του ανθρώπινου δυναμικού. </a:t>
            </a:r>
            <a:endParaRPr lang="en-US" sz="2400"/>
          </a:p>
          <a:p>
            <a:pPr lvl="0">
              <a:lnSpc>
                <a:spcPct val="60000"/>
              </a:lnSpc>
            </a:pPr>
            <a:endParaRPr lang="en-US" sz="2400"/>
          </a:p>
          <a:p>
            <a:pPr lvl="0">
              <a:lnSpc>
                <a:spcPct val="60000"/>
              </a:lnSpc>
            </a:pPr>
            <a:r>
              <a:rPr lang="el-GR" sz="2400"/>
              <a:t>Η προώθηση Διαβαλκανικών Μεσογειακών Ευρωπαϊκών Διεθνών Αθλητικών Σχέσεων , η διασύνδεση με Παγκόσμιους και Ευρωπαϊκούς Αθλητικούς Οργανισμούς και Θεσμούς, η προώθηση και προβολή του αθλητισμού στην Ελλάδα και διεθνώς.</a:t>
            </a:r>
            <a:endParaRPr lang="en-US" sz="2400"/>
          </a:p>
          <a:p>
            <a:pPr marL="0" lvl="0" indent="0">
              <a:lnSpc>
                <a:spcPct val="60000"/>
              </a:lnSpc>
              <a:buNone/>
            </a:pPr>
            <a:endParaRPr lang="en-US" sz="2400"/>
          </a:p>
          <a:p>
            <a:pPr lvl="0">
              <a:lnSpc>
                <a:spcPct val="60000"/>
              </a:lnSpc>
            </a:pPr>
            <a:r>
              <a:rPr lang="el-GR" sz="2400"/>
              <a:t>Η καταγραφή και παρακολούθηση Αθλητικών Φορέων Άθλησης για Όλους και Εναλλακτικού Αθλητισμού</a:t>
            </a:r>
            <a:endParaRPr lang="en-US" sz="2400"/>
          </a:p>
        </p:txBody>
      </p:sp>
      <p:pic>
        <p:nvPicPr>
          <p:cNvPr id="4" name="Εικόνα 4">
            <a:extLst>
              <a:ext uri="{FF2B5EF4-FFF2-40B4-BE49-F238E27FC236}">
                <a16:creationId xmlns:a16="http://schemas.microsoft.com/office/drawing/2014/main" id="{B9089E2A-CB2B-4625-87B1-F3053969631E}"/>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D29A74E-C284-4D3C-84A2-C65E1C968620}"/>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B996BFD8-724D-4C9A-A7D1-3B8C3AFE48FB}"/>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5A53B5-73C5-44C5-9912-E4AEC6EF5065}"/>
              </a:ext>
            </a:extLst>
          </p:cNvPr>
          <p:cNvSpPr txBox="1">
            <a:spLocks noGrp="1"/>
          </p:cNvSpPr>
          <p:nvPr>
            <p:ph type="title"/>
          </p:nvPr>
        </p:nvSpPr>
        <p:spPr>
          <a:xfrm>
            <a:off x="838203" y="108082"/>
            <a:ext cx="10515600" cy="572953"/>
          </a:xfrm>
        </p:spPr>
        <p:txBody>
          <a:bodyPr anchorCtr="1"/>
          <a:lstStyle/>
          <a:p>
            <a:pPr lvl="0" algn="ctr"/>
            <a:r>
              <a:rPr lang="el-GR" sz="3200">
                <a:solidFill>
                  <a:srgbClr val="0070C0"/>
                </a:solidFill>
              </a:rPr>
              <a:t>Η ΑγΟ στην Ελλάδα ΓΓΑ</a:t>
            </a:r>
          </a:p>
        </p:txBody>
      </p:sp>
      <p:pic>
        <p:nvPicPr>
          <p:cNvPr id="3" name="Εικόνα 6">
            <a:extLst>
              <a:ext uri="{FF2B5EF4-FFF2-40B4-BE49-F238E27FC236}">
                <a16:creationId xmlns:a16="http://schemas.microsoft.com/office/drawing/2014/main" id="{8C9EB41A-2FA8-4464-8DAB-39300E6B80D9}"/>
              </a:ext>
            </a:extLst>
          </p:cNvPr>
          <p:cNvPicPr>
            <a:picLocks noChangeAspect="1"/>
          </p:cNvPicPr>
          <p:nvPr/>
        </p:nvPicPr>
        <p:blipFill>
          <a:blip r:embed="rId2"/>
          <a:stretch>
            <a:fillRect/>
          </a:stretch>
        </p:blipFill>
        <p:spPr>
          <a:xfrm>
            <a:off x="11003249" y="5940015"/>
            <a:ext cx="701097" cy="743772"/>
          </a:xfrm>
          <a:prstGeom prst="rect">
            <a:avLst/>
          </a:prstGeom>
          <a:noFill/>
          <a:ln cap="flat">
            <a:noFill/>
          </a:ln>
        </p:spPr>
      </p:pic>
      <p:pic>
        <p:nvPicPr>
          <p:cNvPr id="4" name="Εικόνα 22">
            <a:extLst>
              <a:ext uri="{FF2B5EF4-FFF2-40B4-BE49-F238E27FC236}">
                <a16:creationId xmlns:a16="http://schemas.microsoft.com/office/drawing/2014/main" id="{92F1BF90-7A7C-46A9-A957-AEB53AD38F08}"/>
              </a:ext>
            </a:extLst>
          </p:cNvPr>
          <p:cNvPicPr>
            <a:picLocks noChangeAspect="1"/>
          </p:cNvPicPr>
          <p:nvPr/>
        </p:nvPicPr>
        <p:blipFill>
          <a:blip r:embed="rId3"/>
          <a:stretch>
            <a:fillRect/>
          </a:stretch>
        </p:blipFill>
        <p:spPr>
          <a:xfrm>
            <a:off x="221531" y="6031940"/>
            <a:ext cx="670620" cy="652332"/>
          </a:xfrm>
          <a:prstGeom prst="rect">
            <a:avLst/>
          </a:prstGeom>
          <a:noFill/>
          <a:ln cap="flat">
            <a:noFill/>
          </a:ln>
        </p:spPr>
      </p:pic>
      <p:pic>
        <p:nvPicPr>
          <p:cNvPr id="5" name="Εικόνα 7">
            <a:extLst>
              <a:ext uri="{FF2B5EF4-FFF2-40B4-BE49-F238E27FC236}">
                <a16:creationId xmlns:a16="http://schemas.microsoft.com/office/drawing/2014/main" id="{BC1D834F-C191-482E-A7F0-A3D3F24A37E4}"/>
              </a:ext>
            </a:extLst>
          </p:cNvPr>
          <p:cNvPicPr>
            <a:picLocks noChangeAspect="1"/>
          </p:cNvPicPr>
          <p:nvPr/>
        </p:nvPicPr>
        <p:blipFill>
          <a:blip r:embed="rId4"/>
          <a:stretch>
            <a:fillRect/>
          </a:stretch>
        </p:blipFill>
        <p:spPr>
          <a:xfrm>
            <a:off x="892152" y="0"/>
            <a:ext cx="10147883" cy="6683788"/>
          </a:xfrm>
          <a:prstGeom prst="rect">
            <a:avLst/>
          </a:prstGeom>
          <a:noFill/>
          <a:ln cap="flat">
            <a:noFill/>
          </a:ln>
        </p:spPr>
      </p:pic>
      <p:sp>
        <p:nvSpPr>
          <p:cNvPr id="6" name="Τίτλος 1">
            <a:extLst>
              <a:ext uri="{FF2B5EF4-FFF2-40B4-BE49-F238E27FC236}">
                <a16:creationId xmlns:a16="http://schemas.microsoft.com/office/drawing/2014/main" id="{BA40A215-C4AF-49F7-B38D-8DFFB072CCD6}"/>
              </a:ext>
            </a:extLst>
          </p:cNvPr>
          <p:cNvSpPr txBox="1"/>
          <p:nvPr/>
        </p:nvSpPr>
        <p:spPr>
          <a:xfrm>
            <a:off x="121468" y="216164"/>
            <a:ext cx="2948354" cy="572953"/>
          </a:xfrm>
          <a:prstGeom prst="rect">
            <a:avLst/>
          </a:prstGeom>
          <a:noFill/>
          <a:ln cap="flat">
            <a:noFill/>
          </a:ln>
        </p:spPr>
        <p:txBody>
          <a:bodyPr vert="horz" wrap="square" lIns="91440" tIns="45720" rIns="91440" bIns="45720" anchor="ctr" anchorCtr="1" compatLnSpc="1">
            <a:normAutofit/>
          </a:bodyPr>
          <a:lstStyle/>
          <a:p>
            <a:pPr marL="0" marR="0" lvl="0" indent="0" algn="ctr" defTabSz="914400" rtl="0" fontAlgn="auto" hangingPunct="1">
              <a:lnSpc>
                <a:spcPct val="7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a:solidFill>
                  <a:srgbClr val="0070C0"/>
                </a:solidFill>
                <a:uFillTx/>
                <a:latin typeface="Calibri Light"/>
              </a:rPr>
              <a:t>Η ΑγΟ στην Ελλάδα</a:t>
            </a:r>
          </a:p>
          <a:p>
            <a:pPr marL="0" marR="0" lvl="0" indent="0" algn="ctr" defTabSz="914400" rtl="0" fontAlgn="auto" hangingPunct="1">
              <a:lnSpc>
                <a:spcPct val="70000"/>
              </a:lnSpc>
              <a:spcBef>
                <a:spcPts val="0"/>
              </a:spcBef>
              <a:spcAft>
                <a:spcPts val="0"/>
              </a:spcAft>
              <a:buNone/>
              <a:tabLst/>
              <a:defRPr sz="1800" b="0" i="0" u="none" strike="noStrike" kern="0" cap="none" spc="0" baseline="0">
                <a:solidFill>
                  <a:srgbClr val="000000"/>
                </a:solidFill>
                <a:uFillTx/>
              </a:defRPr>
            </a:pPr>
            <a:r>
              <a:rPr lang="el-GR" sz="2000" b="0" i="0" u="none" strike="noStrike" kern="1200" cap="none" spc="0" baseline="0">
                <a:solidFill>
                  <a:srgbClr val="0070C0"/>
                </a:solidFill>
                <a:uFillTx/>
                <a:latin typeface="Calibri Light"/>
              </a:rPr>
              <a:t> ΓΓΑ</a:t>
            </a:r>
          </a:p>
        </p:txBody>
      </p:sp>
      <p:sp>
        <p:nvSpPr>
          <p:cNvPr id="7" name="Βέλος: Δεξιό 10">
            <a:extLst>
              <a:ext uri="{FF2B5EF4-FFF2-40B4-BE49-F238E27FC236}">
                <a16:creationId xmlns:a16="http://schemas.microsoft.com/office/drawing/2014/main" id="{E711362F-0FFD-4209-8261-40CD08A0BA1E}"/>
              </a:ext>
            </a:extLst>
          </p:cNvPr>
          <p:cNvSpPr/>
          <p:nvPr/>
        </p:nvSpPr>
        <p:spPr>
          <a:xfrm>
            <a:off x="2681157" y="5390131"/>
            <a:ext cx="1589647" cy="549883"/>
          </a:xfrm>
          <a:custGeom>
            <a:avLst>
              <a:gd name="f0" fmla="val 17864"/>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FFFF00"/>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l-GR" sz="1800" b="0" i="0" u="none" strike="noStrike" kern="1200" cap="none" spc="0" baseline="0">
              <a:solidFill>
                <a:srgbClr val="FFFFFF"/>
              </a:solidFill>
              <a:uFillTx/>
              <a:latin typeface="Calibri"/>
            </a:endParaRPr>
          </a:p>
        </p:txBody>
      </p:sp>
      <p:pic>
        <p:nvPicPr>
          <p:cNvPr id="8" name="Εικόνα 12">
            <a:extLst>
              <a:ext uri="{FF2B5EF4-FFF2-40B4-BE49-F238E27FC236}">
                <a16:creationId xmlns:a16="http://schemas.microsoft.com/office/drawing/2014/main" id="{EAB557F0-7553-4A11-8143-84B9085D5B65}"/>
              </a:ext>
            </a:extLst>
          </p:cNvPr>
          <p:cNvPicPr>
            <a:picLocks noChangeAspect="1"/>
          </p:cNvPicPr>
          <p:nvPr/>
        </p:nvPicPr>
        <p:blipFill>
          <a:blip r:embed="rId5"/>
          <a:stretch>
            <a:fillRect/>
          </a:stretch>
        </p:blipFill>
        <p:spPr>
          <a:xfrm>
            <a:off x="2681157" y="4244937"/>
            <a:ext cx="1609481" cy="585270"/>
          </a:xfrm>
          <a:prstGeom prst="rect">
            <a:avLst/>
          </a:prstGeom>
          <a:noFill/>
          <a:ln cap="flat">
            <a:noFill/>
          </a:ln>
        </p:spPr>
      </p:pic>
      <p:pic>
        <p:nvPicPr>
          <p:cNvPr id="9" name="Εικόνα 14">
            <a:extLst>
              <a:ext uri="{FF2B5EF4-FFF2-40B4-BE49-F238E27FC236}">
                <a16:creationId xmlns:a16="http://schemas.microsoft.com/office/drawing/2014/main" id="{75D5702A-B66E-4612-8021-9FC2142DD2D9}"/>
              </a:ext>
            </a:extLst>
          </p:cNvPr>
          <p:cNvPicPr>
            <a:picLocks noChangeAspect="1"/>
          </p:cNvPicPr>
          <p:nvPr/>
        </p:nvPicPr>
        <p:blipFill>
          <a:blip r:embed="rId6"/>
          <a:stretch>
            <a:fillRect/>
          </a:stretch>
        </p:blipFill>
        <p:spPr>
          <a:xfrm>
            <a:off x="2681157" y="3716679"/>
            <a:ext cx="1609481" cy="585270"/>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504A3C-F6F0-4848-9D4E-F634A1464EB0}"/>
              </a:ext>
            </a:extLst>
          </p:cNvPr>
          <p:cNvSpPr txBox="1">
            <a:spLocks noGrp="1"/>
          </p:cNvSpPr>
          <p:nvPr>
            <p:ph type="title"/>
          </p:nvPr>
        </p:nvSpPr>
        <p:spPr>
          <a:xfrm>
            <a:off x="838203" y="108082"/>
            <a:ext cx="10515600" cy="572953"/>
          </a:xfrm>
        </p:spPr>
        <p:txBody>
          <a:bodyPr anchorCtr="1"/>
          <a:lstStyle/>
          <a:p>
            <a:pPr lvl="0" algn="ctr"/>
            <a:r>
              <a:rPr lang="el-GR" sz="3600">
                <a:solidFill>
                  <a:srgbClr val="0070C0"/>
                </a:solidFill>
              </a:rPr>
              <a:t>Η ΑγΟ στην Ελλάδα</a:t>
            </a:r>
            <a:r>
              <a:rPr lang="en-US" sz="3600">
                <a:solidFill>
                  <a:srgbClr val="0070C0"/>
                </a:solidFill>
              </a:rPr>
              <a:t> </a:t>
            </a:r>
            <a:r>
              <a:rPr lang="el-GR" sz="3600">
                <a:solidFill>
                  <a:srgbClr val="0070C0"/>
                </a:solidFill>
              </a:rPr>
              <a:t>ΓΓΑ</a:t>
            </a:r>
          </a:p>
        </p:txBody>
      </p:sp>
      <p:sp>
        <p:nvSpPr>
          <p:cNvPr id="3" name="Θέση περιεχομένου 2">
            <a:extLst>
              <a:ext uri="{FF2B5EF4-FFF2-40B4-BE49-F238E27FC236}">
                <a16:creationId xmlns:a16="http://schemas.microsoft.com/office/drawing/2014/main" id="{8FDFE8DB-A5A6-4503-A8EB-AAA9FC85C531}"/>
              </a:ext>
            </a:extLst>
          </p:cNvPr>
          <p:cNvSpPr txBox="1">
            <a:spLocks noGrp="1"/>
          </p:cNvSpPr>
          <p:nvPr>
            <p:ph idx="1"/>
          </p:nvPr>
        </p:nvSpPr>
        <p:spPr>
          <a:xfrm>
            <a:off x="221531" y="1026944"/>
            <a:ext cx="11748933" cy="5150019"/>
          </a:xfrm>
        </p:spPr>
        <p:txBody>
          <a:bodyPr anchorCtr="1"/>
          <a:lstStyle/>
          <a:p>
            <a:pPr marL="0" lvl="0" indent="0" algn="ctr">
              <a:lnSpc>
                <a:spcPct val="60000"/>
              </a:lnSpc>
              <a:buNone/>
            </a:pPr>
            <a:r>
              <a:rPr lang="el-GR" sz="2600"/>
              <a:t>Την κατάρτιση και αναμόρφωση του Οργανωτικού Πλαισίου λειτουργίας των Προγραμμάτων «Άθληση για Όλους» (ΠΑγΟ) καθώς και την παρακολούθηση υλοποίησης των εγκεκριμένων κάθε φορά προγραμμάτων.</a:t>
            </a:r>
          </a:p>
          <a:p>
            <a:pPr marL="0" lvl="0" indent="0" algn="ctr">
              <a:lnSpc>
                <a:spcPct val="60000"/>
              </a:lnSpc>
              <a:buNone/>
            </a:pPr>
            <a:r>
              <a:rPr lang="el-GR" sz="2600"/>
              <a:t>Την καταγραφή, την επεξεργασία, την αξιολόγηση και την έγκριση των αιτημάτων που υποβάλλουν οι φορείς για την υλοποίηση των προγραμμάτων «Άθληση για Όλους» και τη μέριμνα για την εισήγηση και έκδοση της σχετικής Κοινής Υπουργικής Απόφασης (Κ.Υ.Α.) των θέσεων Πτυχιούχων Φυσικής Αγωγής που είναι αναγκαίες για την υλοποίηση των ανωτέρω προγραμμάτων.</a:t>
            </a:r>
          </a:p>
          <a:p>
            <a:pPr marL="0" lvl="0" indent="0" algn="ctr">
              <a:lnSpc>
                <a:spcPct val="60000"/>
              </a:lnSpc>
              <a:buNone/>
            </a:pPr>
            <a:r>
              <a:rPr lang="el-GR" sz="2600"/>
              <a:t>Την πιστοποίηση των συνεργαζόμενων φορέων που υποβάλλουν αίτηση-πρόταση υλοποίησης ΠΑγΟ στη Γενική Γραμματεία Αθλητισμού και την έκδοση της σχετικής διοικητικής πράξης.</a:t>
            </a:r>
          </a:p>
          <a:p>
            <a:pPr marL="0" lvl="0" indent="0" algn="ctr">
              <a:lnSpc>
                <a:spcPct val="60000"/>
              </a:lnSpc>
              <a:buNone/>
            </a:pPr>
            <a:r>
              <a:rPr lang="el-GR" sz="2600"/>
              <a:t>Την καταγραφή, επεξεργασία, αξιολόγηση και έγκριση των αιτημάτων που υποβάλλουν οι φορείς για την υλοποίηση των προγραμμάτων γενικών και ειδικών «Άθλησης για Όλους».</a:t>
            </a:r>
          </a:p>
          <a:p>
            <a:pPr marL="0" lvl="0" indent="0" algn="ctr">
              <a:lnSpc>
                <a:spcPct val="60000"/>
              </a:lnSpc>
              <a:buNone/>
            </a:pPr>
            <a:r>
              <a:rPr lang="el-GR" sz="2600"/>
              <a:t>Την πραγματοποίηση επιτόπιων ελέγχων στους φορείς υλοποίησης των προγραμμάτων «Άθληση για Όλους».</a:t>
            </a:r>
            <a:endParaRPr lang="en-US" sz="2600"/>
          </a:p>
          <a:p>
            <a:pPr marL="0" lvl="0" indent="0" algn="ctr">
              <a:lnSpc>
                <a:spcPct val="60000"/>
              </a:lnSpc>
              <a:buNone/>
            </a:pPr>
            <a:r>
              <a:rPr lang="el-GR" sz="2600"/>
              <a:t>Τη τήρηση και προβολή «Αθλητικού Χάρτη» για την υλοποίηση των προγραμμάτων «Άθληση για Όλους» σε συνεργασία με τα αρμόδια Τμήματα.</a:t>
            </a:r>
          </a:p>
        </p:txBody>
      </p:sp>
      <p:pic>
        <p:nvPicPr>
          <p:cNvPr id="4" name="Εικόνα 4">
            <a:extLst>
              <a:ext uri="{FF2B5EF4-FFF2-40B4-BE49-F238E27FC236}">
                <a16:creationId xmlns:a16="http://schemas.microsoft.com/office/drawing/2014/main" id="{53B1B486-24B4-4343-9773-5D4D8C31F7B3}"/>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9F36DCD7-DCC0-45FC-A985-63CCB22FA94E}"/>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C895645B-A20E-4784-9BB4-F4106F945924}"/>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7B5C7-CD3A-40D6-BEFD-206FA3C9B532}"/>
              </a:ext>
            </a:extLst>
          </p:cNvPr>
          <p:cNvSpPr txBox="1">
            <a:spLocks noGrp="1"/>
          </p:cNvSpPr>
          <p:nvPr>
            <p:ph type="title"/>
          </p:nvPr>
        </p:nvSpPr>
        <p:spPr>
          <a:xfrm>
            <a:off x="838203" y="108082"/>
            <a:ext cx="10515600" cy="572953"/>
          </a:xfrm>
        </p:spPr>
        <p:txBody>
          <a:bodyPr anchorCtr="1"/>
          <a:lstStyle/>
          <a:p>
            <a:pPr lvl="0" algn="ctr"/>
            <a:r>
              <a:rPr lang="el-GR" sz="3200">
                <a:solidFill>
                  <a:srgbClr val="0070C0"/>
                </a:solidFill>
              </a:rPr>
              <a:t>Η ΑγΟ στην Ελλάδα ΓΓΑ</a:t>
            </a:r>
          </a:p>
        </p:txBody>
      </p:sp>
      <p:sp>
        <p:nvSpPr>
          <p:cNvPr id="3" name="Θέση περιεχομένου 2">
            <a:extLst>
              <a:ext uri="{FF2B5EF4-FFF2-40B4-BE49-F238E27FC236}">
                <a16:creationId xmlns:a16="http://schemas.microsoft.com/office/drawing/2014/main" id="{FCD00100-8CC6-46AA-B519-44B77F6BAD7F}"/>
              </a:ext>
            </a:extLst>
          </p:cNvPr>
          <p:cNvSpPr txBox="1">
            <a:spLocks noGrp="1"/>
          </p:cNvSpPr>
          <p:nvPr>
            <p:ph idx="1"/>
          </p:nvPr>
        </p:nvSpPr>
        <p:spPr>
          <a:xfrm>
            <a:off x="221531" y="1280160"/>
            <a:ext cx="11637532" cy="4896804"/>
          </a:xfrm>
        </p:spPr>
        <p:txBody>
          <a:bodyPr/>
          <a:lstStyle/>
          <a:p>
            <a:pPr lvl="0" algn="ctr">
              <a:lnSpc>
                <a:spcPct val="70000"/>
              </a:lnSpc>
            </a:pPr>
            <a:r>
              <a:rPr lang="el-GR" sz="2600"/>
              <a:t>Εισήγηση λήψης μέτρων και σχεδιασμού προγραμμάτων που αποβλέπουν στη σωστή άθληση, στην καλλιέργεια και στη διάδοση αθλητικών προγραμμάτων και αθλητικών εκδηλώσεων στη σχολική και πανεπιστημιακή κοινότητα, στους εργασιακούς και στρατιωτικούς χώρους, κλπ.</a:t>
            </a:r>
          </a:p>
          <a:p>
            <a:pPr lvl="0" algn="ctr">
              <a:lnSpc>
                <a:spcPct val="70000"/>
              </a:lnSpc>
            </a:pPr>
            <a:r>
              <a:rPr lang="el-GR" sz="2600"/>
              <a:t>Κατάρτιση των προγραμματικών συμβάσεων μεταξύ της Διεύθυνσης και των φορέων υλοποίησης των προγραμμάτων «Άθληση για Όλους».</a:t>
            </a:r>
          </a:p>
          <a:p>
            <a:pPr lvl="0" algn="ctr">
              <a:lnSpc>
                <a:spcPct val="70000"/>
              </a:lnSpc>
            </a:pPr>
            <a:r>
              <a:rPr lang="el-GR" sz="2600"/>
              <a:t>Ηλεκτρονική τήρηση του αρχείου των πραγματοποιηθέντων προγραμμάτων «Άθληση για Όλους» ανά φορέα υλοποίησης.</a:t>
            </a:r>
          </a:p>
          <a:p>
            <a:pPr lvl="0" algn="ctr">
              <a:lnSpc>
                <a:spcPct val="70000"/>
              </a:lnSpc>
            </a:pPr>
            <a:r>
              <a:rPr lang="el-GR" sz="2600"/>
              <a:t>Διαμόρφωση και καθορισμό των κριτηρίων για το ύψος της χρηματοδότησης των προγραμμάτων «Άθληση για Όλους» και Εκδηλώσεων ανά έτος.</a:t>
            </a:r>
          </a:p>
          <a:p>
            <a:pPr lvl="0" algn="ctr">
              <a:lnSpc>
                <a:spcPct val="70000"/>
              </a:lnSpc>
            </a:pPr>
            <a:r>
              <a:rPr lang="el-GR" sz="2600"/>
              <a:t>Εισήγηση σύστασης γνωμοδοτικής επιτροπής και την υποβολή έκθεσης-πρότασης προς αυτήν για τον καθορισμό του ύψους των εγκρίσεων και του ποσοστού χρηματοδότησης των ΠΑγΟ κάθε περιόδου.</a:t>
            </a:r>
          </a:p>
          <a:p>
            <a:pPr lvl="0" algn="ctr">
              <a:lnSpc>
                <a:spcPct val="70000"/>
              </a:lnSpc>
            </a:pPr>
            <a:r>
              <a:rPr lang="el-GR" sz="2600"/>
              <a:t>Συγκέντρωση στοιχείων αποτίμησης των εγκεκριμένων προγραμμάτων «Άθληση για Όλους» και Εκδηλώσεων.</a:t>
            </a:r>
          </a:p>
          <a:p>
            <a:pPr lvl="0">
              <a:lnSpc>
                <a:spcPct val="70000"/>
              </a:lnSpc>
            </a:pPr>
            <a:endParaRPr lang="el-GR" sz="2600"/>
          </a:p>
        </p:txBody>
      </p:sp>
      <p:pic>
        <p:nvPicPr>
          <p:cNvPr id="4" name="Εικόνα 4">
            <a:extLst>
              <a:ext uri="{FF2B5EF4-FFF2-40B4-BE49-F238E27FC236}">
                <a16:creationId xmlns:a16="http://schemas.microsoft.com/office/drawing/2014/main" id="{E121E7CC-C780-4573-A109-5C4960FD54C2}"/>
              </a:ext>
            </a:extLst>
          </p:cNvPr>
          <p:cNvPicPr>
            <a:picLocks noChangeAspect="1"/>
          </p:cNvPicPr>
          <p:nvPr/>
        </p:nvPicPr>
        <p:blipFill>
          <a:blip r:embed="rId2"/>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7E7433BC-9E9D-48CD-B689-C970AE6DA8C7}"/>
              </a:ext>
            </a:extLst>
          </p:cNvPr>
          <p:cNvPicPr>
            <a:picLocks noChangeAspect="1"/>
          </p:cNvPicPr>
          <p:nvPr/>
        </p:nvPicPr>
        <p:blipFill>
          <a:blip r:embed="rId3"/>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D84DFBB8-8276-4EB1-9217-FF4DD2CE6F30}"/>
              </a:ext>
            </a:extLst>
          </p:cNvPr>
          <p:cNvPicPr>
            <a:picLocks noChangeAspect="1"/>
          </p:cNvPicPr>
          <p:nvPr/>
        </p:nvPicPr>
        <p:blipFill>
          <a:blip r:embed="rId4"/>
          <a:stretch>
            <a:fillRect/>
          </a:stretch>
        </p:blipFill>
        <p:spPr>
          <a:xfrm>
            <a:off x="221531" y="6031940"/>
            <a:ext cx="670620" cy="652332"/>
          </a:xfrm>
          <a:prstGeom prst="rect">
            <a:avLst/>
          </a:prstGeom>
          <a:noFill/>
          <a:ln cap="flat">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44BDE7-6BE2-464F-8EA2-BDDEEF821FF9}"/>
              </a:ext>
            </a:extLst>
          </p:cNvPr>
          <p:cNvSpPr txBox="1">
            <a:spLocks noGrp="1"/>
          </p:cNvSpPr>
          <p:nvPr>
            <p:ph type="title"/>
          </p:nvPr>
        </p:nvSpPr>
        <p:spPr>
          <a:xfrm>
            <a:off x="221531" y="955008"/>
            <a:ext cx="11792276" cy="1325559"/>
          </a:xfrm>
        </p:spPr>
        <p:txBody>
          <a:bodyPr anchorCtr="1"/>
          <a:lstStyle/>
          <a:p>
            <a:pPr lvl="0" algn="ctr"/>
            <a:r>
              <a:rPr lang="en-US" sz="2500" b="1">
                <a:solidFill>
                  <a:srgbClr val="0070C0"/>
                </a:solidFill>
              </a:rPr>
              <a:t>Eurostat 2020 </a:t>
            </a:r>
            <a:br>
              <a:rPr lang="en-US" sz="2500" b="1">
                <a:solidFill>
                  <a:srgbClr val="0070C0"/>
                </a:solidFill>
              </a:rPr>
            </a:br>
            <a:r>
              <a:rPr lang="en-US" sz="2500" b="1">
                <a:solidFill>
                  <a:srgbClr val="0070C0"/>
                </a:solidFill>
              </a:rPr>
              <a:t>Performing (non-work-related) physical activities by sex, age educational attainment level 2020</a:t>
            </a:r>
            <a:br>
              <a:rPr lang="en-US" sz="3600">
                <a:solidFill>
                  <a:srgbClr val="0070C0"/>
                </a:solidFill>
              </a:rPr>
            </a:br>
            <a:br>
              <a:rPr lang="en-US" sz="3600">
                <a:solidFill>
                  <a:srgbClr val="0070C0"/>
                </a:solidFill>
              </a:rPr>
            </a:br>
            <a:r>
              <a:rPr lang="en-US" sz="3600" b="1">
                <a:solidFill>
                  <a:srgbClr val="FF0000"/>
                </a:solidFill>
              </a:rPr>
              <a:t>CLICK TO LINK LIVE</a:t>
            </a:r>
            <a:br>
              <a:rPr lang="en-US" sz="3600">
                <a:solidFill>
                  <a:srgbClr val="0070C0"/>
                </a:solidFill>
              </a:rPr>
            </a:br>
            <a:endParaRPr lang="el-GR" sz="3600">
              <a:solidFill>
                <a:srgbClr val="0070C0"/>
              </a:solidFill>
            </a:endParaRPr>
          </a:p>
        </p:txBody>
      </p:sp>
      <p:sp>
        <p:nvSpPr>
          <p:cNvPr id="3" name="Θέση περιεχομένου 2">
            <a:extLst>
              <a:ext uri="{FF2B5EF4-FFF2-40B4-BE49-F238E27FC236}">
                <a16:creationId xmlns:a16="http://schemas.microsoft.com/office/drawing/2014/main" id="{C6634C46-1238-4E02-ABBD-2F44E4614215}"/>
              </a:ext>
            </a:extLst>
          </p:cNvPr>
          <p:cNvSpPr txBox="1">
            <a:spLocks noGrp="1"/>
          </p:cNvSpPr>
          <p:nvPr>
            <p:ph idx="1"/>
          </p:nvPr>
        </p:nvSpPr>
        <p:spPr>
          <a:xfrm>
            <a:off x="264874" y="1448967"/>
            <a:ext cx="11748933" cy="4491039"/>
          </a:xfrm>
        </p:spPr>
        <p:txBody>
          <a:bodyPr/>
          <a:lstStyle/>
          <a:p>
            <a:pPr marL="0" lvl="0" indent="0" algn="ctr">
              <a:lnSpc>
                <a:spcPct val="60000"/>
              </a:lnSpc>
              <a:buNone/>
            </a:pPr>
            <a:endParaRPr lang="el-GR" sz="2400"/>
          </a:p>
          <a:p>
            <a:pPr marL="0" lvl="0" indent="0" algn="r">
              <a:lnSpc>
                <a:spcPct val="60000"/>
              </a:lnSpc>
              <a:buNone/>
            </a:pPr>
            <a:endParaRPr lang="el-GR" sz="2400"/>
          </a:p>
          <a:p>
            <a:pPr marL="0" lvl="0" indent="0">
              <a:lnSpc>
                <a:spcPct val="60000"/>
              </a:lnSpc>
              <a:buNone/>
            </a:pPr>
            <a:r>
              <a:rPr lang="en-US" sz="2400">
                <a:hlinkClick r:id="rId2"/>
              </a:rPr>
              <a:t>EUROSTAT</a:t>
            </a:r>
            <a:endParaRPr lang="en-US" sz="2400"/>
          </a:p>
          <a:p>
            <a:pPr marL="0" lvl="0" indent="0">
              <a:lnSpc>
                <a:spcPct val="60000"/>
              </a:lnSpc>
              <a:buNone/>
            </a:pPr>
            <a:endParaRPr lang="en-US" sz="2400"/>
          </a:p>
          <a:p>
            <a:pPr marL="0" lvl="0" indent="0">
              <a:lnSpc>
                <a:spcPct val="60000"/>
              </a:lnSpc>
              <a:buNone/>
            </a:pPr>
            <a:r>
              <a:rPr lang="en-US" sz="2400">
                <a:hlinkClick r:id="rId3"/>
              </a:rPr>
              <a:t>https://ec.europa.eu/eurostat/statistics-explained/index.php/Glossary:European_health_interview_survey_(EHIS)</a:t>
            </a:r>
          </a:p>
          <a:p>
            <a:pPr marL="0" lvl="0" indent="0">
              <a:lnSpc>
                <a:spcPct val="60000"/>
              </a:lnSpc>
              <a:buNone/>
            </a:pPr>
            <a:endParaRPr lang="en-US" sz="2400"/>
          </a:p>
          <a:p>
            <a:pPr marL="0" lvl="0" indent="0" algn="ctr">
              <a:lnSpc>
                <a:spcPct val="60000"/>
              </a:lnSpc>
              <a:buNone/>
            </a:pPr>
            <a:endParaRPr lang="en-US" sz="2400"/>
          </a:p>
          <a:p>
            <a:pPr marL="0" lvl="0" indent="0">
              <a:lnSpc>
                <a:spcPct val="60000"/>
              </a:lnSpc>
              <a:buNone/>
            </a:pPr>
            <a:r>
              <a:rPr lang="en-US" sz="2400">
                <a:hlinkClick r:id="rId4"/>
              </a:rPr>
              <a:t>https://ec.europa.eu/eurostat/web/sport/overview</a:t>
            </a:r>
            <a:endParaRPr lang="en-US" sz="2400"/>
          </a:p>
          <a:p>
            <a:pPr marL="0" lvl="0" indent="0">
              <a:lnSpc>
                <a:spcPct val="60000"/>
              </a:lnSpc>
              <a:buNone/>
            </a:pPr>
            <a:endParaRPr lang="en-US" sz="2400"/>
          </a:p>
          <a:p>
            <a:pPr marL="0" lvl="0" indent="0">
              <a:lnSpc>
                <a:spcPct val="60000"/>
              </a:lnSpc>
              <a:buNone/>
            </a:pPr>
            <a:endParaRPr lang="en-US" sz="2400"/>
          </a:p>
          <a:p>
            <a:pPr marL="0" lvl="0" indent="0">
              <a:lnSpc>
                <a:spcPct val="60000"/>
              </a:lnSpc>
              <a:buNone/>
            </a:pPr>
            <a:r>
              <a:rPr lang="en-US" sz="2400">
                <a:hlinkClick r:id="rId5"/>
              </a:rPr>
              <a:t>https://ec.europa.eu/eurostat/statistics-explained/index.php?title=Statistics_on_sport_participation</a:t>
            </a:r>
            <a:endParaRPr lang="en-US" sz="2400"/>
          </a:p>
          <a:p>
            <a:pPr marL="0" lvl="0" indent="0" algn="ctr">
              <a:lnSpc>
                <a:spcPct val="60000"/>
              </a:lnSpc>
              <a:buNone/>
            </a:pPr>
            <a:endParaRPr lang="en-US" sz="2400"/>
          </a:p>
          <a:p>
            <a:pPr marL="0" lvl="0" indent="0" algn="ctr">
              <a:lnSpc>
                <a:spcPct val="60000"/>
              </a:lnSpc>
              <a:buNone/>
            </a:pPr>
            <a:endParaRPr lang="en-US" sz="2400"/>
          </a:p>
          <a:p>
            <a:pPr marL="0" lvl="0" indent="0" algn="ctr">
              <a:lnSpc>
                <a:spcPct val="60000"/>
              </a:lnSpc>
              <a:buNone/>
            </a:pPr>
            <a:endParaRPr lang="el-GR" sz="2400"/>
          </a:p>
        </p:txBody>
      </p:sp>
      <p:pic>
        <p:nvPicPr>
          <p:cNvPr id="4" name="Εικόνα 4">
            <a:extLst>
              <a:ext uri="{FF2B5EF4-FFF2-40B4-BE49-F238E27FC236}">
                <a16:creationId xmlns:a16="http://schemas.microsoft.com/office/drawing/2014/main" id="{F5AA9F37-4F38-4A53-8598-5E9B00EE1B2F}"/>
              </a:ext>
            </a:extLst>
          </p:cNvPr>
          <p:cNvPicPr>
            <a:picLocks noChangeAspect="1"/>
          </p:cNvPicPr>
          <p:nvPr/>
        </p:nvPicPr>
        <p:blipFill>
          <a:blip r:embed="rId6"/>
          <a:stretch>
            <a:fillRect/>
          </a:stretch>
        </p:blipFill>
        <p:spPr>
          <a:xfrm>
            <a:off x="5227240" y="6176964"/>
            <a:ext cx="1737515" cy="920572"/>
          </a:xfrm>
          <a:prstGeom prst="rect">
            <a:avLst/>
          </a:prstGeom>
          <a:noFill/>
          <a:ln cap="flat">
            <a:noFill/>
          </a:ln>
        </p:spPr>
      </p:pic>
      <p:pic>
        <p:nvPicPr>
          <p:cNvPr id="5" name="Εικόνα 6">
            <a:extLst>
              <a:ext uri="{FF2B5EF4-FFF2-40B4-BE49-F238E27FC236}">
                <a16:creationId xmlns:a16="http://schemas.microsoft.com/office/drawing/2014/main" id="{CD68FA45-08AB-4DA3-A900-EEE2073BFB05}"/>
              </a:ext>
            </a:extLst>
          </p:cNvPr>
          <p:cNvPicPr>
            <a:picLocks noChangeAspect="1"/>
          </p:cNvPicPr>
          <p:nvPr/>
        </p:nvPicPr>
        <p:blipFill>
          <a:blip r:embed="rId7"/>
          <a:stretch>
            <a:fillRect/>
          </a:stretch>
        </p:blipFill>
        <p:spPr>
          <a:xfrm>
            <a:off x="11003249" y="5940015"/>
            <a:ext cx="701097" cy="743772"/>
          </a:xfrm>
          <a:prstGeom prst="rect">
            <a:avLst/>
          </a:prstGeom>
          <a:noFill/>
          <a:ln cap="flat">
            <a:noFill/>
          </a:ln>
        </p:spPr>
      </p:pic>
      <p:pic>
        <p:nvPicPr>
          <p:cNvPr id="6" name="Εικόνα 22">
            <a:extLst>
              <a:ext uri="{FF2B5EF4-FFF2-40B4-BE49-F238E27FC236}">
                <a16:creationId xmlns:a16="http://schemas.microsoft.com/office/drawing/2014/main" id="{F7968B5E-D2B7-4CA5-820C-D054F434274B}"/>
              </a:ext>
            </a:extLst>
          </p:cNvPr>
          <p:cNvPicPr>
            <a:picLocks noChangeAspect="1"/>
          </p:cNvPicPr>
          <p:nvPr/>
        </p:nvPicPr>
        <p:blipFill>
          <a:blip r:embed="rId8"/>
          <a:stretch>
            <a:fillRect/>
          </a:stretch>
        </p:blipFill>
        <p:spPr>
          <a:xfrm>
            <a:off x="221531" y="6031940"/>
            <a:ext cx="670620" cy="652332"/>
          </a:xfrm>
          <a:prstGeom prst="rect">
            <a:avLst/>
          </a:prstGeom>
          <a:noFill/>
          <a:ln cap="flat">
            <a:noFill/>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1631</Words>
  <Application>Microsoft Office PowerPoint</Application>
  <PresentationFormat>Widescreen</PresentationFormat>
  <Paragraphs>139</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HelveticaNeueW</vt:lpstr>
      <vt:lpstr>Trade-Gothic-W-Cond-Bold</vt:lpstr>
      <vt:lpstr>Θέμα του Office</vt:lpstr>
      <vt:lpstr>ΑΣΚΗΣΗ   ΑΘΛΗΣΗ ΚΙΝΗΤΙΚΗ - ΑΝΑΨΥΧΗ </vt:lpstr>
      <vt:lpstr>Η ΑγΟ  σε  Άλλες Χώρες – Διεθνές Οργανισμοί</vt:lpstr>
      <vt:lpstr>ΕΥΡΩΠAIKH  ENΩΣΗ - ΑγΟ</vt:lpstr>
      <vt:lpstr>ΕΥΡΩΠAIKH ENΩΣΗ – ΠΟΛΙΤΙΚΕΣ ΑγΟ</vt:lpstr>
      <vt:lpstr>Η ΑγΟ στην Ελλάδα - Ο ρόλος του Πτυχιούχου ΤΕΦΑΑ</vt:lpstr>
      <vt:lpstr>Η ΑγΟ στην Ελλάδα ΓΓΑ</vt:lpstr>
      <vt:lpstr>Η ΑγΟ στην Ελλάδα ΓΓΑ</vt:lpstr>
      <vt:lpstr>Η ΑγΟ στην Ελλάδα ΓΓΑ</vt:lpstr>
      <vt:lpstr>Eurostat 2020  Performing (non-work-related) physical activities by sex, age educational attainment level 2020  CLICK TO LINK LIVE </vt:lpstr>
      <vt:lpstr>Η ΑγΟ στην ΕΟΕ </vt:lpstr>
      <vt:lpstr>Η ΑγΟ στις ΑΘΛΗΤΙΚΕΣ ΟΜΟΣΠΟΝΔΙΕΣ </vt:lpstr>
      <vt:lpstr>Η ΑγΟ  στις ΜΗ ΚΥΒΕΡΝΗΤΙΚΕΣ ΟΡΓΑΝΩΣΕΙΣ</vt:lpstr>
      <vt:lpstr>Be active ΠΕΡΙ ΤΙΝΟΣ ΠΡΟΚΕΙΤΑΙ;</vt:lpstr>
      <vt:lpstr>Be active ΓΙΑΤΙ</vt:lpstr>
      <vt:lpstr>Be active ΣΤΟΧΟΣ</vt:lpstr>
      <vt:lpstr>  Be active ΠΟΤΕ; ΠΩΣ; ΠΟΙΟΣ;   </vt:lpstr>
      <vt:lpstr>Η</vt:lpstr>
      <vt:lpstr>Η</vt:lpstr>
      <vt:lpstr>Η</vt:lpstr>
      <vt:lpstr>Η</vt:lpstr>
      <vt:lpstr>Η</vt:lpstr>
      <vt:lpstr>Η</vt:lpstr>
      <vt:lpstr>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ΑΣΚΗΣΗ ΑΘΛΗΣΗ ΚΙΝΗΤΙΚΗ - ΑΝΑΨΥΧΗ</dc:title>
  <dc:creator>Nikolaos Constantin THEODOROU</dc:creator>
  <cp:lastModifiedBy>Nikolaos</cp:lastModifiedBy>
  <cp:revision>20</cp:revision>
  <dcterms:created xsi:type="dcterms:W3CDTF">2020-09-28T08:18:53Z</dcterms:created>
  <dcterms:modified xsi:type="dcterms:W3CDTF">2020-12-26T15:48:46Z</dcterms:modified>
</cp:coreProperties>
</file>