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9" r:id="rId1"/>
  </p:sldMasterIdLst>
  <p:sldIdLst>
    <p:sldId id="256" r:id="rId2"/>
    <p:sldId id="290" r:id="rId3"/>
    <p:sldId id="262" r:id="rId4"/>
    <p:sldId id="263" r:id="rId5"/>
    <p:sldId id="264" r:id="rId6"/>
    <p:sldId id="265" r:id="rId7"/>
    <p:sldId id="258" r:id="rId8"/>
    <p:sldId id="261" r:id="rId9"/>
    <p:sldId id="277" r:id="rId10"/>
    <p:sldId id="279" r:id="rId11"/>
    <p:sldId id="278" r:id="rId12"/>
    <p:sldId id="289" r:id="rId13"/>
    <p:sldId id="288" r:id="rId14"/>
    <p:sldId id="266" r:id="rId15"/>
    <p:sldId id="268" r:id="rId16"/>
    <p:sldId id="270" r:id="rId17"/>
    <p:sldId id="260" r:id="rId18"/>
    <p:sldId id="281" r:id="rId19"/>
    <p:sldId id="282" r:id="rId20"/>
    <p:sldId id="272" r:id="rId21"/>
    <p:sldId id="276" r:id="rId22"/>
    <p:sldId id="273" r:id="rId23"/>
    <p:sldId id="274" r:id="rId24"/>
    <p:sldId id="284" r:id="rId25"/>
    <p:sldId id="285" r:id="rId26"/>
    <p:sldId id="286" r:id="rId27"/>
    <p:sldId id="280" r:id="rId28"/>
    <p:sldId id="292" r:id="rId29"/>
    <p:sldId id="293" r:id="rId30"/>
    <p:sldId id="291" r:id="rId31"/>
  </p:sldIdLst>
  <p:sldSz cx="9144000" cy="6858000" type="screen4x3"/>
  <p:notesSz cx="6858000" cy="9144000"/>
  <p:defaultTextStyle>
    <a:defPPr>
      <a:defRPr lang="el-GR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29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>
            <a:extLst>
              <a:ext uri="{FF2B5EF4-FFF2-40B4-BE49-F238E27FC236}">
                <a16:creationId xmlns:a16="http://schemas.microsoft.com/office/drawing/2014/main" id="{46C69B38-41D1-4139-BE13-26EF7FC9BC1E}"/>
              </a:ext>
            </a:extLst>
          </p:cNvPr>
          <p:cNvGrpSpPr>
            <a:grpSpLocks/>
          </p:cNvGrpSpPr>
          <p:nvPr/>
        </p:nvGrpSpPr>
        <p:grpSpPr bwMode="auto">
          <a:xfrm>
            <a:off x="0" y="117475"/>
            <a:ext cx="9142413" cy="6738938"/>
            <a:chOff x="0" y="74"/>
            <a:chExt cx="5759" cy="4245"/>
          </a:xfrm>
        </p:grpSpPr>
        <p:sp>
          <p:nvSpPr>
            <p:cNvPr id="5" name="Rectangle 3">
              <a:extLst>
                <a:ext uri="{FF2B5EF4-FFF2-40B4-BE49-F238E27FC236}">
                  <a16:creationId xmlns:a16="http://schemas.microsoft.com/office/drawing/2014/main" id="{0277834A-7153-4F57-97EF-2173D2ABE677}"/>
                </a:ext>
              </a:extLst>
            </p:cNvPr>
            <p:cNvSpPr>
              <a:spLocks noChangeArrowheads="1"/>
            </p:cNvSpPr>
            <p:nvPr/>
          </p:nvSpPr>
          <p:spPr bwMode="invGray">
            <a:xfrm>
              <a:off x="432" y="4113"/>
              <a:ext cx="2208" cy="206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ffectLst/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defRPr/>
              </a:pPr>
              <a:endParaRPr lang="el-GR" altLang="el-GR"/>
            </a:p>
          </p:txBody>
        </p:sp>
        <p:sp>
          <p:nvSpPr>
            <p:cNvPr id="6" name="Rectangle 4">
              <a:extLst>
                <a:ext uri="{FF2B5EF4-FFF2-40B4-BE49-F238E27FC236}">
                  <a16:creationId xmlns:a16="http://schemas.microsoft.com/office/drawing/2014/main" id="{0094FCAA-E8A5-425D-AF3D-F7C76BF4A2CB}"/>
                </a:ext>
              </a:extLst>
            </p:cNvPr>
            <p:cNvSpPr>
              <a:spLocks noChangeArrowheads="1"/>
            </p:cNvSpPr>
            <p:nvPr/>
          </p:nvSpPr>
          <p:spPr bwMode="invGray">
            <a:xfrm>
              <a:off x="432" y="1536"/>
              <a:ext cx="5327" cy="480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ffectLst/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defRPr/>
              </a:pPr>
              <a:endParaRPr lang="el-GR" altLang="el-GR"/>
            </a:p>
          </p:txBody>
        </p:sp>
        <p:sp>
          <p:nvSpPr>
            <p:cNvPr id="7" name="Oval 5">
              <a:extLst>
                <a:ext uri="{FF2B5EF4-FFF2-40B4-BE49-F238E27FC236}">
                  <a16:creationId xmlns:a16="http://schemas.microsoft.com/office/drawing/2014/main" id="{7ABB786F-C533-4438-B363-4101FADA7E94}"/>
                </a:ext>
              </a:extLst>
            </p:cNvPr>
            <p:cNvSpPr>
              <a:spLocks noChangeArrowheads="1"/>
            </p:cNvSpPr>
            <p:nvPr/>
          </p:nvSpPr>
          <p:spPr bwMode="invGray">
            <a:xfrm>
              <a:off x="555" y="74"/>
              <a:ext cx="42" cy="42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defRPr/>
              </a:pPr>
              <a:endParaRPr lang="el-GR" altLang="el-GR"/>
            </a:p>
          </p:txBody>
        </p:sp>
        <p:sp>
          <p:nvSpPr>
            <p:cNvPr id="8" name="Oval 6">
              <a:extLst>
                <a:ext uri="{FF2B5EF4-FFF2-40B4-BE49-F238E27FC236}">
                  <a16:creationId xmlns:a16="http://schemas.microsoft.com/office/drawing/2014/main" id="{DEB6CB0D-28FB-4124-8A0B-21C3B539542D}"/>
                </a:ext>
              </a:extLst>
            </p:cNvPr>
            <p:cNvSpPr>
              <a:spLocks noChangeArrowheads="1"/>
            </p:cNvSpPr>
            <p:nvPr/>
          </p:nvSpPr>
          <p:spPr bwMode="invGray">
            <a:xfrm>
              <a:off x="555" y="219"/>
              <a:ext cx="42" cy="41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defRPr/>
              </a:pPr>
              <a:endParaRPr lang="el-GR" altLang="el-GR"/>
            </a:p>
          </p:txBody>
        </p:sp>
        <p:sp>
          <p:nvSpPr>
            <p:cNvPr id="9" name="Oval 7">
              <a:extLst>
                <a:ext uri="{FF2B5EF4-FFF2-40B4-BE49-F238E27FC236}">
                  <a16:creationId xmlns:a16="http://schemas.microsoft.com/office/drawing/2014/main" id="{B5125290-3D85-4D98-8773-7FDE27E8E365}"/>
                </a:ext>
              </a:extLst>
            </p:cNvPr>
            <p:cNvSpPr>
              <a:spLocks noChangeArrowheads="1"/>
            </p:cNvSpPr>
            <p:nvPr/>
          </p:nvSpPr>
          <p:spPr bwMode="invGray">
            <a:xfrm>
              <a:off x="555" y="362"/>
              <a:ext cx="42" cy="41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defRPr/>
              </a:pPr>
              <a:endParaRPr lang="el-GR" altLang="el-GR"/>
            </a:p>
          </p:txBody>
        </p:sp>
        <p:sp>
          <p:nvSpPr>
            <p:cNvPr id="10" name="Oval 8">
              <a:extLst>
                <a:ext uri="{FF2B5EF4-FFF2-40B4-BE49-F238E27FC236}">
                  <a16:creationId xmlns:a16="http://schemas.microsoft.com/office/drawing/2014/main" id="{BEA1CE3E-A322-40F3-B2EC-F4D0C028CAB3}"/>
                </a:ext>
              </a:extLst>
            </p:cNvPr>
            <p:cNvSpPr>
              <a:spLocks noChangeArrowheads="1"/>
            </p:cNvSpPr>
            <p:nvPr/>
          </p:nvSpPr>
          <p:spPr bwMode="invGray">
            <a:xfrm>
              <a:off x="555" y="651"/>
              <a:ext cx="42" cy="41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defRPr/>
              </a:pPr>
              <a:endParaRPr lang="el-GR" altLang="el-GR"/>
            </a:p>
          </p:txBody>
        </p:sp>
        <p:sp>
          <p:nvSpPr>
            <p:cNvPr id="11" name="Oval 9">
              <a:extLst>
                <a:ext uri="{FF2B5EF4-FFF2-40B4-BE49-F238E27FC236}">
                  <a16:creationId xmlns:a16="http://schemas.microsoft.com/office/drawing/2014/main" id="{0D23B017-18FB-4DD2-9853-BF64634FE582}"/>
                </a:ext>
              </a:extLst>
            </p:cNvPr>
            <p:cNvSpPr>
              <a:spLocks noChangeArrowheads="1"/>
            </p:cNvSpPr>
            <p:nvPr/>
          </p:nvSpPr>
          <p:spPr bwMode="invGray">
            <a:xfrm>
              <a:off x="555" y="794"/>
              <a:ext cx="42" cy="42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defRPr/>
              </a:pPr>
              <a:endParaRPr lang="el-GR" altLang="el-GR"/>
            </a:p>
          </p:txBody>
        </p:sp>
        <p:sp>
          <p:nvSpPr>
            <p:cNvPr id="12" name="Oval 10">
              <a:extLst>
                <a:ext uri="{FF2B5EF4-FFF2-40B4-BE49-F238E27FC236}">
                  <a16:creationId xmlns:a16="http://schemas.microsoft.com/office/drawing/2014/main" id="{46D3EF65-09FE-4C92-A68F-FEAB5F0BE042}"/>
                </a:ext>
              </a:extLst>
            </p:cNvPr>
            <p:cNvSpPr>
              <a:spLocks noChangeArrowheads="1"/>
            </p:cNvSpPr>
            <p:nvPr/>
          </p:nvSpPr>
          <p:spPr bwMode="invGray">
            <a:xfrm>
              <a:off x="555" y="939"/>
              <a:ext cx="42" cy="41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defRPr/>
              </a:pPr>
              <a:endParaRPr lang="el-GR" altLang="el-GR"/>
            </a:p>
          </p:txBody>
        </p:sp>
        <p:sp>
          <p:nvSpPr>
            <p:cNvPr id="13" name="Oval 11">
              <a:extLst>
                <a:ext uri="{FF2B5EF4-FFF2-40B4-BE49-F238E27FC236}">
                  <a16:creationId xmlns:a16="http://schemas.microsoft.com/office/drawing/2014/main" id="{5DD25C98-3221-4B1C-AFA0-1D4B76C98545}"/>
                </a:ext>
              </a:extLst>
            </p:cNvPr>
            <p:cNvSpPr>
              <a:spLocks noChangeArrowheads="1"/>
            </p:cNvSpPr>
            <p:nvPr/>
          </p:nvSpPr>
          <p:spPr bwMode="invGray">
            <a:xfrm>
              <a:off x="555" y="1082"/>
              <a:ext cx="42" cy="41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defRPr/>
              </a:pPr>
              <a:endParaRPr lang="el-GR" altLang="el-GR"/>
            </a:p>
          </p:txBody>
        </p:sp>
        <p:sp>
          <p:nvSpPr>
            <p:cNvPr id="14" name="Oval 12">
              <a:extLst>
                <a:ext uri="{FF2B5EF4-FFF2-40B4-BE49-F238E27FC236}">
                  <a16:creationId xmlns:a16="http://schemas.microsoft.com/office/drawing/2014/main" id="{7CA2F242-EC06-4ADB-B60B-73D5B2C5884E}"/>
                </a:ext>
              </a:extLst>
            </p:cNvPr>
            <p:cNvSpPr>
              <a:spLocks noChangeArrowheads="1"/>
            </p:cNvSpPr>
            <p:nvPr/>
          </p:nvSpPr>
          <p:spPr bwMode="invGray">
            <a:xfrm>
              <a:off x="555" y="1227"/>
              <a:ext cx="42" cy="4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defRPr/>
              </a:pPr>
              <a:endParaRPr lang="el-GR" altLang="el-GR"/>
            </a:p>
          </p:txBody>
        </p:sp>
        <p:sp>
          <p:nvSpPr>
            <p:cNvPr id="15" name="Oval 13">
              <a:extLst>
                <a:ext uri="{FF2B5EF4-FFF2-40B4-BE49-F238E27FC236}">
                  <a16:creationId xmlns:a16="http://schemas.microsoft.com/office/drawing/2014/main" id="{61BED3E1-A49A-4516-9D25-914A20E41E24}"/>
                </a:ext>
              </a:extLst>
            </p:cNvPr>
            <p:cNvSpPr>
              <a:spLocks noChangeArrowheads="1"/>
            </p:cNvSpPr>
            <p:nvPr/>
          </p:nvSpPr>
          <p:spPr bwMode="invGray">
            <a:xfrm>
              <a:off x="555" y="1371"/>
              <a:ext cx="42" cy="41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defRPr/>
              </a:pPr>
              <a:endParaRPr lang="el-GR" altLang="el-GR"/>
            </a:p>
          </p:txBody>
        </p:sp>
        <p:grpSp>
          <p:nvGrpSpPr>
            <p:cNvPr id="16" name="Group 14">
              <a:extLst>
                <a:ext uri="{FF2B5EF4-FFF2-40B4-BE49-F238E27FC236}">
                  <a16:creationId xmlns:a16="http://schemas.microsoft.com/office/drawing/2014/main" id="{901AF0A1-2C49-4C60-B0D5-8EEB46B7F93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859" y="4202"/>
              <a:ext cx="2729" cy="41"/>
              <a:chOff x="2859" y="4202"/>
              <a:chExt cx="2729" cy="41"/>
            </a:xfrm>
          </p:grpSpPr>
          <p:sp>
            <p:nvSpPr>
              <p:cNvPr id="22" name="Oval 15">
                <a:extLst>
                  <a:ext uri="{FF2B5EF4-FFF2-40B4-BE49-F238E27FC236}">
                    <a16:creationId xmlns:a16="http://schemas.microsoft.com/office/drawing/2014/main" id="{DE411388-D6C3-49A1-BEEE-675154A07A73}"/>
                  </a:ext>
                </a:extLst>
              </p:cNvPr>
              <p:cNvSpPr>
                <a:spLocks noChangeArrowheads="1"/>
              </p:cNvSpPr>
              <p:nvPr/>
            </p:nvSpPr>
            <p:spPr bwMode="invGray">
              <a:xfrm>
                <a:off x="2859" y="4202"/>
                <a:ext cx="42" cy="41"/>
              </a:xfrm>
              <a:prstGeom prst="ellipse">
                <a:avLst/>
              </a:prstGeom>
              <a:solidFill>
                <a:schemeClr val="tx2"/>
              </a:solidFill>
              <a:ln>
                <a:noFill/>
              </a:ln>
              <a:effectLst/>
            </p:spPr>
            <p:txBody>
              <a:bodyPr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defRPr/>
                </a:pPr>
                <a:endParaRPr lang="el-GR" altLang="el-GR"/>
              </a:p>
            </p:txBody>
          </p:sp>
          <p:sp>
            <p:nvSpPr>
              <p:cNvPr id="23" name="Oval 16">
                <a:extLst>
                  <a:ext uri="{FF2B5EF4-FFF2-40B4-BE49-F238E27FC236}">
                    <a16:creationId xmlns:a16="http://schemas.microsoft.com/office/drawing/2014/main" id="{A17F9BE4-CA0D-4612-89CB-DE94B469C8D1}"/>
                  </a:ext>
                </a:extLst>
              </p:cNvPr>
              <p:cNvSpPr>
                <a:spLocks noChangeArrowheads="1"/>
              </p:cNvSpPr>
              <p:nvPr/>
            </p:nvSpPr>
            <p:spPr bwMode="invGray">
              <a:xfrm>
                <a:off x="3243" y="4202"/>
                <a:ext cx="42" cy="41"/>
              </a:xfrm>
              <a:prstGeom prst="ellipse">
                <a:avLst/>
              </a:prstGeom>
              <a:solidFill>
                <a:schemeClr val="tx2"/>
              </a:solidFill>
              <a:ln>
                <a:noFill/>
              </a:ln>
              <a:effectLst/>
            </p:spPr>
            <p:txBody>
              <a:bodyPr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defRPr/>
                </a:pPr>
                <a:endParaRPr lang="el-GR" altLang="el-GR"/>
              </a:p>
            </p:txBody>
          </p:sp>
          <p:sp>
            <p:nvSpPr>
              <p:cNvPr id="24" name="Oval 17">
                <a:extLst>
                  <a:ext uri="{FF2B5EF4-FFF2-40B4-BE49-F238E27FC236}">
                    <a16:creationId xmlns:a16="http://schemas.microsoft.com/office/drawing/2014/main" id="{135914FA-D05F-4021-99B4-CDA11C9A1BDF}"/>
                  </a:ext>
                </a:extLst>
              </p:cNvPr>
              <p:cNvSpPr>
                <a:spLocks noChangeArrowheads="1"/>
              </p:cNvSpPr>
              <p:nvPr/>
            </p:nvSpPr>
            <p:spPr bwMode="invGray">
              <a:xfrm>
                <a:off x="3627" y="4202"/>
                <a:ext cx="41" cy="41"/>
              </a:xfrm>
              <a:prstGeom prst="ellipse">
                <a:avLst/>
              </a:prstGeom>
              <a:solidFill>
                <a:schemeClr val="tx2"/>
              </a:solidFill>
              <a:ln>
                <a:noFill/>
              </a:ln>
              <a:effectLst/>
            </p:spPr>
            <p:txBody>
              <a:bodyPr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defRPr/>
                </a:pPr>
                <a:endParaRPr lang="el-GR" altLang="el-GR"/>
              </a:p>
            </p:txBody>
          </p:sp>
          <p:sp>
            <p:nvSpPr>
              <p:cNvPr id="25" name="Oval 18">
                <a:extLst>
                  <a:ext uri="{FF2B5EF4-FFF2-40B4-BE49-F238E27FC236}">
                    <a16:creationId xmlns:a16="http://schemas.microsoft.com/office/drawing/2014/main" id="{EC3D6E7C-07C1-4EC4-B9EB-A82A336B1014}"/>
                  </a:ext>
                </a:extLst>
              </p:cNvPr>
              <p:cNvSpPr>
                <a:spLocks noChangeArrowheads="1"/>
              </p:cNvSpPr>
              <p:nvPr/>
            </p:nvSpPr>
            <p:spPr bwMode="invGray">
              <a:xfrm>
                <a:off x="4011" y="4202"/>
                <a:ext cx="41" cy="41"/>
              </a:xfrm>
              <a:prstGeom prst="ellipse">
                <a:avLst/>
              </a:prstGeom>
              <a:solidFill>
                <a:schemeClr val="tx2"/>
              </a:solidFill>
              <a:ln>
                <a:noFill/>
              </a:ln>
              <a:effectLst/>
            </p:spPr>
            <p:txBody>
              <a:bodyPr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defRPr/>
                </a:pPr>
                <a:endParaRPr lang="el-GR" altLang="el-GR"/>
              </a:p>
            </p:txBody>
          </p:sp>
          <p:sp>
            <p:nvSpPr>
              <p:cNvPr id="26" name="Oval 19">
                <a:extLst>
                  <a:ext uri="{FF2B5EF4-FFF2-40B4-BE49-F238E27FC236}">
                    <a16:creationId xmlns:a16="http://schemas.microsoft.com/office/drawing/2014/main" id="{67A75DB5-0DED-41B9-94FB-DC84BC968E8F}"/>
                  </a:ext>
                </a:extLst>
              </p:cNvPr>
              <p:cNvSpPr>
                <a:spLocks noChangeArrowheads="1"/>
              </p:cNvSpPr>
              <p:nvPr/>
            </p:nvSpPr>
            <p:spPr bwMode="invGray">
              <a:xfrm>
                <a:off x="4395" y="4202"/>
                <a:ext cx="42" cy="41"/>
              </a:xfrm>
              <a:prstGeom prst="ellipse">
                <a:avLst/>
              </a:prstGeom>
              <a:solidFill>
                <a:schemeClr val="tx2"/>
              </a:solidFill>
              <a:ln>
                <a:noFill/>
              </a:ln>
              <a:effectLst/>
            </p:spPr>
            <p:txBody>
              <a:bodyPr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defRPr/>
                </a:pPr>
                <a:endParaRPr lang="el-GR" altLang="el-GR"/>
              </a:p>
            </p:txBody>
          </p:sp>
          <p:sp>
            <p:nvSpPr>
              <p:cNvPr id="27" name="Oval 20">
                <a:extLst>
                  <a:ext uri="{FF2B5EF4-FFF2-40B4-BE49-F238E27FC236}">
                    <a16:creationId xmlns:a16="http://schemas.microsoft.com/office/drawing/2014/main" id="{8A0E006F-FF55-48F6-884A-BD7F2567D75A}"/>
                  </a:ext>
                </a:extLst>
              </p:cNvPr>
              <p:cNvSpPr>
                <a:spLocks noChangeArrowheads="1"/>
              </p:cNvSpPr>
              <p:nvPr/>
            </p:nvSpPr>
            <p:spPr bwMode="invGray">
              <a:xfrm>
                <a:off x="4779" y="4202"/>
                <a:ext cx="42" cy="41"/>
              </a:xfrm>
              <a:prstGeom prst="ellipse">
                <a:avLst/>
              </a:prstGeom>
              <a:solidFill>
                <a:schemeClr val="tx2"/>
              </a:solidFill>
              <a:ln>
                <a:noFill/>
              </a:ln>
              <a:effectLst/>
            </p:spPr>
            <p:txBody>
              <a:bodyPr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defRPr/>
                </a:pPr>
                <a:endParaRPr lang="el-GR" altLang="el-GR"/>
              </a:p>
            </p:txBody>
          </p:sp>
          <p:sp>
            <p:nvSpPr>
              <p:cNvPr id="28" name="Oval 21">
                <a:extLst>
                  <a:ext uri="{FF2B5EF4-FFF2-40B4-BE49-F238E27FC236}">
                    <a16:creationId xmlns:a16="http://schemas.microsoft.com/office/drawing/2014/main" id="{00BA2E8F-CDB8-46E6-BE3F-CD60199DD892}"/>
                  </a:ext>
                </a:extLst>
              </p:cNvPr>
              <p:cNvSpPr>
                <a:spLocks noChangeArrowheads="1"/>
              </p:cNvSpPr>
              <p:nvPr/>
            </p:nvSpPr>
            <p:spPr bwMode="invGray">
              <a:xfrm>
                <a:off x="5163" y="4202"/>
                <a:ext cx="42" cy="41"/>
              </a:xfrm>
              <a:prstGeom prst="ellipse">
                <a:avLst/>
              </a:prstGeom>
              <a:solidFill>
                <a:schemeClr val="tx2"/>
              </a:solidFill>
              <a:ln>
                <a:noFill/>
              </a:ln>
              <a:effectLst/>
            </p:spPr>
            <p:txBody>
              <a:bodyPr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defRPr/>
                </a:pPr>
                <a:endParaRPr lang="el-GR" altLang="el-GR"/>
              </a:p>
            </p:txBody>
          </p:sp>
          <p:sp>
            <p:nvSpPr>
              <p:cNvPr id="29" name="Oval 22">
                <a:extLst>
                  <a:ext uri="{FF2B5EF4-FFF2-40B4-BE49-F238E27FC236}">
                    <a16:creationId xmlns:a16="http://schemas.microsoft.com/office/drawing/2014/main" id="{32858C7C-BFD7-4B23-B5F0-EEC70962AF16}"/>
                  </a:ext>
                </a:extLst>
              </p:cNvPr>
              <p:cNvSpPr>
                <a:spLocks noChangeArrowheads="1"/>
              </p:cNvSpPr>
              <p:nvPr/>
            </p:nvSpPr>
            <p:spPr bwMode="invGray">
              <a:xfrm>
                <a:off x="5547" y="4202"/>
                <a:ext cx="41" cy="41"/>
              </a:xfrm>
              <a:prstGeom prst="ellipse">
                <a:avLst/>
              </a:prstGeom>
              <a:solidFill>
                <a:schemeClr val="tx2"/>
              </a:solidFill>
              <a:ln>
                <a:noFill/>
              </a:ln>
              <a:effectLst/>
            </p:spPr>
            <p:txBody>
              <a:bodyPr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defRPr/>
                </a:pPr>
                <a:endParaRPr lang="el-GR" altLang="el-GR"/>
              </a:p>
            </p:txBody>
          </p:sp>
        </p:grpSp>
        <p:sp>
          <p:nvSpPr>
            <p:cNvPr id="17" name="Oval 23">
              <a:extLst>
                <a:ext uri="{FF2B5EF4-FFF2-40B4-BE49-F238E27FC236}">
                  <a16:creationId xmlns:a16="http://schemas.microsoft.com/office/drawing/2014/main" id="{970F16F4-C347-4523-A9A5-81CB536E0DD9}"/>
                </a:ext>
              </a:extLst>
            </p:cNvPr>
            <p:cNvSpPr>
              <a:spLocks noChangeArrowheads="1"/>
            </p:cNvSpPr>
            <p:nvPr/>
          </p:nvSpPr>
          <p:spPr bwMode="invGray">
            <a:xfrm>
              <a:off x="555" y="507"/>
              <a:ext cx="42" cy="4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defRPr/>
              </a:pPr>
              <a:endParaRPr lang="el-GR" altLang="el-GR"/>
            </a:p>
          </p:txBody>
        </p:sp>
        <p:grpSp>
          <p:nvGrpSpPr>
            <p:cNvPr id="18" name="Group 24">
              <a:extLst>
                <a:ext uri="{FF2B5EF4-FFF2-40B4-BE49-F238E27FC236}">
                  <a16:creationId xmlns:a16="http://schemas.microsoft.com/office/drawing/2014/main" id="{95944A4A-FE57-4045-AB81-91B1C257D0C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2327"/>
              <a:ext cx="1203" cy="1203"/>
              <a:chOff x="0" y="2327"/>
              <a:chExt cx="1203" cy="1203"/>
            </a:xfrm>
          </p:grpSpPr>
          <p:sp>
            <p:nvSpPr>
              <p:cNvPr id="19" name="Freeform 25">
                <a:extLst>
                  <a:ext uri="{FF2B5EF4-FFF2-40B4-BE49-F238E27FC236}">
                    <a16:creationId xmlns:a16="http://schemas.microsoft.com/office/drawing/2014/main" id="{150CB74D-6CB7-4712-9108-4726719787FB}"/>
                  </a:ext>
                </a:extLst>
              </p:cNvPr>
              <p:cNvSpPr>
                <a:spLocks/>
              </p:cNvSpPr>
              <p:nvPr/>
            </p:nvSpPr>
            <p:spPr bwMode="invGray">
              <a:xfrm>
                <a:off x="0" y="2394"/>
                <a:ext cx="443" cy="1033"/>
              </a:xfrm>
              <a:custGeom>
                <a:avLst/>
                <a:gdLst>
                  <a:gd name="T0" fmla="*/ 290 w 443"/>
                  <a:gd name="T1" fmla="*/ 1016 h 1033"/>
                  <a:gd name="T2" fmla="*/ 316 w 443"/>
                  <a:gd name="T3" fmla="*/ 974 h 1033"/>
                  <a:gd name="T4" fmla="*/ 354 w 443"/>
                  <a:gd name="T5" fmla="*/ 920 h 1033"/>
                  <a:gd name="T6" fmla="*/ 384 w 443"/>
                  <a:gd name="T7" fmla="*/ 884 h 1033"/>
                  <a:gd name="T8" fmla="*/ 381 w 443"/>
                  <a:gd name="T9" fmla="*/ 832 h 1033"/>
                  <a:gd name="T10" fmla="*/ 370 w 443"/>
                  <a:gd name="T11" fmla="*/ 794 h 1033"/>
                  <a:gd name="T12" fmla="*/ 361 w 443"/>
                  <a:gd name="T13" fmla="*/ 760 h 1033"/>
                  <a:gd name="T14" fmla="*/ 361 w 443"/>
                  <a:gd name="T15" fmla="*/ 734 h 1033"/>
                  <a:gd name="T16" fmla="*/ 359 w 443"/>
                  <a:gd name="T17" fmla="*/ 707 h 1033"/>
                  <a:gd name="T18" fmla="*/ 373 w 443"/>
                  <a:gd name="T19" fmla="*/ 691 h 1033"/>
                  <a:gd name="T20" fmla="*/ 391 w 443"/>
                  <a:gd name="T21" fmla="*/ 686 h 1033"/>
                  <a:gd name="T22" fmla="*/ 395 w 443"/>
                  <a:gd name="T23" fmla="*/ 680 h 1033"/>
                  <a:gd name="T24" fmla="*/ 390 w 443"/>
                  <a:gd name="T25" fmla="*/ 671 h 1033"/>
                  <a:gd name="T26" fmla="*/ 386 w 443"/>
                  <a:gd name="T27" fmla="*/ 660 h 1033"/>
                  <a:gd name="T28" fmla="*/ 437 w 443"/>
                  <a:gd name="T29" fmla="*/ 635 h 1033"/>
                  <a:gd name="T30" fmla="*/ 442 w 443"/>
                  <a:gd name="T31" fmla="*/ 619 h 1033"/>
                  <a:gd name="T32" fmla="*/ 438 w 443"/>
                  <a:gd name="T33" fmla="*/ 604 h 1033"/>
                  <a:gd name="T34" fmla="*/ 400 w 443"/>
                  <a:gd name="T35" fmla="*/ 543 h 1033"/>
                  <a:gd name="T36" fmla="*/ 384 w 443"/>
                  <a:gd name="T37" fmla="*/ 474 h 1033"/>
                  <a:gd name="T38" fmla="*/ 354 w 443"/>
                  <a:gd name="T39" fmla="*/ 455 h 1033"/>
                  <a:gd name="T40" fmla="*/ 326 w 443"/>
                  <a:gd name="T41" fmla="*/ 433 h 1033"/>
                  <a:gd name="T42" fmla="*/ 312 w 443"/>
                  <a:gd name="T43" fmla="*/ 411 h 1033"/>
                  <a:gd name="T44" fmla="*/ 307 w 443"/>
                  <a:gd name="T45" fmla="*/ 391 h 1033"/>
                  <a:gd name="T46" fmla="*/ 290 w 443"/>
                  <a:gd name="T47" fmla="*/ 339 h 1033"/>
                  <a:gd name="T48" fmla="*/ 308 w 443"/>
                  <a:gd name="T49" fmla="*/ 289 h 1033"/>
                  <a:gd name="T50" fmla="*/ 298 w 443"/>
                  <a:gd name="T51" fmla="*/ 278 h 1033"/>
                  <a:gd name="T52" fmla="*/ 280 w 443"/>
                  <a:gd name="T53" fmla="*/ 307 h 1033"/>
                  <a:gd name="T54" fmla="*/ 269 w 443"/>
                  <a:gd name="T55" fmla="*/ 283 h 1033"/>
                  <a:gd name="T56" fmla="*/ 272 w 443"/>
                  <a:gd name="T57" fmla="*/ 224 h 1033"/>
                  <a:gd name="T58" fmla="*/ 280 w 443"/>
                  <a:gd name="T59" fmla="*/ 177 h 1033"/>
                  <a:gd name="T60" fmla="*/ 280 w 443"/>
                  <a:gd name="T61" fmla="*/ 146 h 1033"/>
                  <a:gd name="T62" fmla="*/ 281 w 443"/>
                  <a:gd name="T63" fmla="*/ 123 h 1033"/>
                  <a:gd name="T64" fmla="*/ 290 w 443"/>
                  <a:gd name="T65" fmla="*/ 104 h 1033"/>
                  <a:gd name="T66" fmla="*/ 296 w 443"/>
                  <a:gd name="T67" fmla="*/ 97 h 1033"/>
                  <a:gd name="T68" fmla="*/ 298 w 443"/>
                  <a:gd name="T69" fmla="*/ 94 h 1033"/>
                  <a:gd name="T70" fmla="*/ 301 w 443"/>
                  <a:gd name="T71" fmla="*/ 92 h 1033"/>
                  <a:gd name="T72" fmla="*/ 307 w 443"/>
                  <a:gd name="T73" fmla="*/ 83 h 1033"/>
                  <a:gd name="T74" fmla="*/ 317 w 443"/>
                  <a:gd name="T75" fmla="*/ 79 h 1033"/>
                  <a:gd name="T76" fmla="*/ 328 w 443"/>
                  <a:gd name="T77" fmla="*/ 77 h 1033"/>
                  <a:gd name="T78" fmla="*/ 337 w 443"/>
                  <a:gd name="T79" fmla="*/ 74 h 1033"/>
                  <a:gd name="T80" fmla="*/ 345 w 443"/>
                  <a:gd name="T81" fmla="*/ 67 h 1033"/>
                  <a:gd name="T82" fmla="*/ 337 w 443"/>
                  <a:gd name="T83" fmla="*/ 50 h 1033"/>
                  <a:gd name="T84" fmla="*/ 337 w 443"/>
                  <a:gd name="T85" fmla="*/ 47 h 1033"/>
                  <a:gd name="T86" fmla="*/ 337 w 443"/>
                  <a:gd name="T87" fmla="*/ 43 h 1033"/>
                  <a:gd name="T88" fmla="*/ 337 w 443"/>
                  <a:gd name="T89" fmla="*/ 41 h 1033"/>
                  <a:gd name="T90" fmla="*/ 334 w 443"/>
                  <a:gd name="T91" fmla="*/ 38 h 1033"/>
                  <a:gd name="T92" fmla="*/ 321 w 443"/>
                  <a:gd name="T93" fmla="*/ 21 h 1033"/>
                  <a:gd name="T94" fmla="*/ 316 w 443"/>
                  <a:gd name="T95" fmla="*/ 0 h 1033"/>
                  <a:gd name="T96" fmla="*/ 188 w 443"/>
                  <a:gd name="T97" fmla="*/ 94 h 1033"/>
                  <a:gd name="T98" fmla="*/ 88 w 443"/>
                  <a:gd name="T99" fmla="*/ 218 h 1033"/>
                  <a:gd name="T100" fmla="*/ 21 w 443"/>
                  <a:gd name="T101" fmla="*/ 366 h 1033"/>
                  <a:gd name="T102" fmla="*/ 0 w 443"/>
                  <a:gd name="T103" fmla="*/ 530 h 1033"/>
                  <a:gd name="T104" fmla="*/ 20 w 443"/>
                  <a:gd name="T105" fmla="*/ 680 h 1033"/>
                  <a:gd name="T106" fmla="*/ 74 w 443"/>
                  <a:gd name="T107" fmla="*/ 819 h 1033"/>
                  <a:gd name="T108" fmla="*/ 160 w 443"/>
                  <a:gd name="T109" fmla="*/ 938 h 1033"/>
                  <a:gd name="T110" fmla="*/ 272 w 443"/>
                  <a:gd name="T111" fmla="*/ 1032 h 1033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0" t="0" r="r" b="b"/>
                <a:pathLst>
                  <a:path w="443" h="1033">
                    <a:moveTo>
                      <a:pt x="272" y="1032"/>
                    </a:moveTo>
                    <a:lnTo>
                      <a:pt x="290" y="1016"/>
                    </a:lnTo>
                    <a:lnTo>
                      <a:pt x="301" y="992"/>
                    </a:lnTo>
                    <a:lnTo>
                      <a:pt x="316" y="974"/>
                    </a:lnTo>
                    <a:lnTo>
                      <a:pt x="328" y="955"/>
                    </a:lnTo>
                    <a:lnTo>
                      <a:pt x="354" y="920"/>
                    </a:lnTo>
                    <a:lnTo>
                      <a:pt x="373" y="904"/>
                    </a:lnTo>
                    <a:lnTo>
                      <a:pt x="384" y="884"/>
                    </a:lnTo>
                    <a:lnTo>
                      <a:pt x="390" y="848"/>
                    </a:lnTo>
                    <a:lnTo>
                      <a:pt x="381" y="832"/>
                    </a:lnTo>
                    <a:lnTo>
                      <a:pt x="375" y="812"/>
                    </a:lnTo>
                    <a:lnTo>
                      <a:pt x="370" y="794"/>
                    </a:lnTo>
                    <a:lnTo>
                      <a:pt x="361" y="774"/>
                    </a:lnTo>
                    <a:lnTo>
                      <a:pt x="361" y="760"/>
                    </a:lnTo>
                    <a:lnTo>
                      <a:pt x="361" y="747"/>
                    </a:lnTo>
                    <a:lnTo>
                      <a:pt x="361" y="734"/>
                    </a:lnTo>
                    <a:lnTo>
                      <a:pt x="359" y="722"/>
                    </a:lnTo>
                    <a:lnTo>
                      <a:pt x="359" y="707"/>
                    </a:lnTo>
                    <a:lnTo>
                      <a:pt x="364" y="698"/>
                    </a:lnTo>
                    <a:lnTo>
                      <a:pt x="373" y="691"/>
                    </a:lnTo>
                    <a:lnTo>
                      <a:pt x="390" y="686"/>
                    </a:lnTo>
                    <a:lnTo>
                      <a:pt x="391" y="686"/>
                    </a:lnTo>
                    <a:lnTo>
                      <a:pt x="395" y="682"/>
                    </a:lnTo>
                    <a:lnTo>
                      <a:pt x="395" y="680"/>
                    </a:lnTo>
                    <a:lnTo>
                      <a:pt x="395" y="677"/>
                    </a:lnTo>
                    <a:lnTo>
                      <a:pt x="390" y="671"/>
                    </a:lnTo>
                    <a:lnTo>
                      <a:pt x="386" y="666"/>
                    </a:lnTo>
                    <a:lnTo>
                      <a:pt x="386" y="660"/>
                    </a:lnTo>
                    <a:lnTo>
                      <a:pt x="395" y="655"/>
                    </a:lnTo>
                    <a:lnTo>
                      <a:pt x="437" y="635"/>
                    </a:lnTo>
                    <a:lnTo>
                      <a:pt x="442" y="626"/>
                    </a:lnTo>
                    <a:lnTo>
                      <a:pt x="442" y="619"/>
                    </a:lnTo>
                    <a:lnTo>
                      <a:pt x="442" y="613"/>
                    </a:lnTo>
                    <a:lnTo>
                      <a:pt x="438" y="604"/>
                    </a:lnTo>
                    <a:lnTo>
                      <a:pt x="417" y="577"/>
                    </a:lnTo>
                    <a:lnTo>
                      <a:pt x="400" y="543"/>
                    </a:lnTo>
                    <a:lnTo>
                      <a:pt x="391" y="511"/>
                    </a:lnTo>
                    <a:lnTo>
                      <a:pt x="384" y="474"/>
                    </a:lnTo>
                    <a:lnTo>
                      <a:pt x="368" y="465"/>
                    </a:lnTo>
                    <a:lnTo>
                      <a:pt x="354" y="455"/>
                    </a:lnTo>
                    <a:lnTo>
                      <a:pt x="339" y="444"/>
                    </a:lnTo>
                    <a:lnTo>
                      <a:pt x="326" y="433"/>
                    </a:lnTo>
                    <a:lnTo>
                      <a:pt x="317" y="422"/>
                    </a:lnTo>
                    <a:lnTo>
                      <a:pt x="312" y="411"/>
                    </a:lnTo>
                    <a:lnTo>
                      <a:pt x="308" y="402"/>
                    </a:lnTo>
                    <a:lnTo>
                      <a:pt x="307" y="391"/>
                    </a:lnTo>
                    <a:lnTo>
                      <a:pt x="285" y="363"/>
                    </a:lnTo>
                    <a:lnTo>
                      <a:pt x="290" y="339"/>
                    </a:lnTo>
                    <a:lnTo>
                      <a:pt x="301" y="314"/>
                    </a:lnTo>
                    <a:lnTo>
                      <a:pt x="308" y="289"/>
                    </a:lnTo>
                    <a:lnTo>
                      <a:pt x="308" y="267"/>
                    </a:lnTo>
                    <a:lnTo>
                      <a:pt x="298" y="278"/>
                    </a:lnTo>
                    <a:lnTo>
                      <a:pt x="287" y="294"/>
                    </a:lnTo>
                    <a:lnTo>
                      <a:pt x="280" y="307"/>
                    </a:lnTo>
                    <a:lnTo>
                      <a:pt x="272" y="314"/>
                    </a:lnTo>
                    <a:lnTo>
                      <a:pt x="269" y="283"/>
                    </a:lnTo>
                    <a:lnTo>
                      <a:pt x="271" y="254"/>
                    </a:lnTo>
                    <a:lnTo>
                      <a:pt x="272" y="224"/>
                    </a:lnTo>
                    <a:lnTo>
                      <a:pt x="272" y="195"/>
                    </a:lnTo>
                    <a:lnTo>
                      <a:pt x="280" y="177"/>
                    </a:lnTo>
                    <a:lnTo>
                      <a:pt x="280" y="164"/>
                    </a:lnTo>
                    <a:lnTo>
                      <a:pt x="280" y="146"/>
                    </a:lnTo>
                    <a:lnTo>
                      <a:pt x="281" y="133"/>
                    </a:lnTo>
                    <a:lnTo>
                      <a:pt x="281" y="123"/>
                    </a:lnTo>
                    <a:lnTo>
                      <a:pt x="285" y="113"/>
                    </a:lnTo>
                    <a:lnTo>
                      <a:pt x="290" y="104"/>
                    </a:lnTo>
                    <a:lnTo>
                      <a:pt x="296" y="97"/>
                    </a:lnTo>
                    <a:lnTo>
                      <a:pt x="298" y="94"/>
                    </a:lnTo>
                    <a:lnTo>
                      <a:pt x="301" y="92"/>
                    </a:lnTo>
                    <a:lnTo>
                      <a:pt x="303" y="86"/>
                    </a:lnTo>
                    <a:lnTo>
                      <a:pt x="307" y="83"/>
                    </a:lnTo>
                    <a:lnTo>
                      <a:pt x="308" y="83"/>
                    </a:lnTo>
                    <a:lnTo>
                      <a:pt x="317" y="79"/>
                    </a:lnTo>
                    <a:lnTo>
                      <a:pt x="323" y="77"/>
                    </a:lnTo>
                    <a:lnTo>
                      <a:pt x="328" y="77"/>
                    </a:lnTo>
                    <a:lnTo>
                      <a:pt x="334" y="74"/>
                    </a:lnTo>
                    <a:lnTo>
                      <a:pt x="337" y="74"/>
                    </a:lnTo>
                    <a:lnTo>
                      <a:pt x="339" y="72"/>
                    </a:lnTo>
                    <a:lnTo>
                      <a:pt x="345" y="67"/>
                    </a:lnTo>
                    <a:lnTo>
                      <a:pt x="345" y="63"/>
                    </a:lnTo>
                    <a:lnTo>
                      <a:pt x="337" y="50"/>
                    </a:lnTo>
                    <a:lnTo>
                      <a:pt x="337" y="47"/>
                    </a:lnTo>
                    <a:lnTo>
                      <a:pt x="337" y="43"/>
                    </a:lnTo>
                    <a:lnTo>
                      <a:pt x="337" y="41"/>
                    </a:lnTo>
                    <a:lnTo>
                      <a:pt x="334" y="41"/>
                    </a:lnTo>
                    <a:lnTo>
                      <a:pt x="334" y="38"/>
                    </a:lnTo>
                    <a:lnTo>
                      <a:pt x="328" y="30"/>
                    </a:lnTo>
                    <a:lnTo>
                      <a:pt x="321" y="21"/>
                    </a:lnTo>
                    <a:lnTo>
                      <a:pt x="317" y="11"/>
                    </a:lnTo>
                    <a:lnTo>
                      <a:pt x="316" y="0"/>
                    </a:lnTo>
                    <a:lnTo>
                      <a:pt x="249" y="41"/>
                    </a:lnTo>
                    <a:lnTo>
                      <a:pt x="188" y="94"/>
                    </a:lnTo>
                    <a:lnTo>
                      <a:pt x="133" y="151"/>
                    </a:lnTo>
                    <a:lnTo>
                      <a:pt x="88" y="218"/>
                    </a:lnTo>
                    <a:lnTo>
                      <a:pt x="50" y="289"/>
                    </a:lnTo>
                    <a:lnTo>
                      <a:pt x="21" y="366"/>
                    </a:lnTo>
                    <a:lnTo>
                      <a:pt x="5" y="446"/>
                    </a:lnTo>
                    <a:lnTo>
                      <a:pt x="0" y="530"/>
                    </a:lnTo>
                    <a:lnTo>
                      <a:pt x="5" y="608"/>
                    </a:lnTo>
                    <a:lnTo>
                      <a:pt x="20" y="680"/>
                    </a:lnTo>
                    <a:lnTo>
                      <a:pt x="45" y="751"/>
                    </a:lnTo>
                    <a:lnTo>
                      <a:pt x="74" y="819"/>
                    </a:lnTo>
                    <a:lnTo>
                      <a:pt x="114" y="879"/>
                    </a:lnTo>
                    <a:lnTo>
                      <a:pt x="160" y="938"/>
                    </a:lnTo>
                    <a:lnTo>
                      <a:pt x="215" y="987"/>
                    </a:lnTo>
                    <a:lnTo>
                      <a:pt x="272" y="1032"/>
                    </a:lnTo>
                  </a:path>
                </a:pathLst>
              </a:custGeom>
              <a:solidFill>
                <a:schemeClr val="fol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0" name="Freeform 26">
                <a:extLst>
                  <a:ext uri="{FF2B5EF4-FFF2-40B4-BE49-F238E27FC236}">
                    <a16:creationId xmlns:a16="http://schemas.microsoft.com/office/drawing/2014/main" id="{3F46ECE1-5C3F-4DCD-A890-BBA862A727C0}"/>
                  </a:ext>
                </a:extLst>
              </p:cNvPr>
              <p:cNvSpPr>
                <a:spLocks/>
              </p:cNvSpPr>
              <p:nvPr/>
            </p:nvSpPr>
            <p:spPr bwMode="invGray">
              <a:xfrm>
                <a:off x="379" y="2327"/>
                <a:ext cx="824" cy="1203"/>
              </a:xfrm>
              <a:custGeom>
                <a:avLst/>
                <a:gdLst>
                  <a:gd name="T0" fmla="*/ 796 w 824"/>
                  <a:gd name="T1" fmla="*/ 688 h 1203"/>
                  <a:gd name="T2" fmla="*/ 756 w 824"/>
                  <a:gd name="T3" fmla="*/ 641 h 1203"/>
                  <a:gd name="T4" fmla="*/ 812 w 824"/>
                  <a:gd name="T5" fmla="*/ 615 h 1203"/>
                  <a:gd name="T6" fmla="*/ 814 w 824"/>
                  <a:gd name="T7" fmla="*/ 502 h 1203"/>
                  <a:gd name="T8" fmla="*/ 705 w 824"/>
                  <a:gd name="T9" fmla="*/ 247 h 1203"/>
                  <a:gd name="T10" fmla="*/ 651 w 824"/>
                  <a:gd name="T11" fmla="*/ 262 h 1203"/>
                  <a:gd name="T12" fmla="*/ 574 w 824"/>
                  <a:gd name="T13" fmla="*/ 289 h 1203"/>
                  <a:gd name="T14" fmla="*/ 536 w 824"/>
                  <a:gd name="T15" fmla="*/ 258 h 1203"/>
                  <a:gd name="T16" fmla="*/ 563 w 824"/>
                  <a:gd name="T17" fmla="*/ 170 h 1203"/>
                  <a:gd name="T18" fmla="*/ 532 w 824"/>
                  <a:gd name="T19" fmla="*/ 81 h 1203"/>
                  <a:gd name="T20" fmla="*/ 455 w 824"/>
                  <a:gd name="T21" fmla="*/ 56 h 1203"/>
                  <a:gd name="T22" fmla="*/ 484 w 824"/>
                  <a:gd name="T23" fmla="*/ 150 h 1203"/>
                  <a:gd name="T24" fmla="*/ 465 w 824"/>
                  <a:gd name="T25" fmla="*/ 190 h 1203"/>
                  <a:gd name="T26" fmla="*/ 442 w 824"/>
                  <a:gd name="T27" fmla="*/ 200 h 1203"/>
                  <a:gd name="T28" fmla="*/ 419 w 824"/>
                  <a:gd name="T29" fmla="*/ 164 h 1203"/>
                  <a:gd name="T30" fmla="*/ 381 w 824"/>
                  <a:gd name="T31" fmla="*/ 108 h 1203"/>
                  <a:gd name="T32" fmla="*/ 406 w 824"/>
                  <a:gd name="T33" fmla="*/ 108 h 1203"/>
                  <a:gd name="T34" fmla="*/ 424 w 824"/>
                  <a:gd name="T35" fmla="*/ 72 h 1203"/>
                  <a:gd name="T36" fmla="*/ 325 w 824"/>
                  <a:gd name="T37" fmla="*/ 0 h 1203"/>
                  <a:gd name="T38" fmla="*/ 281 w 824"/>
                  <a:gd name="T39" fmla="*/ 27 h 1203"/>
                  <a:gd name="T40" fmla="*/ 240 w 824"/>
                  <a:gd name="T41" fmla="*/ 72 h 1203"/>
                  <a:gd name="T42" fmla="*/ 209 w 824"/>
                  <a:gd name="T43" fmla="*/ 114 h 1203"/>
                  <a:gd name="T44" fmla="*/ 209 w 824"/>
                  <a:gd name="T45" fmla="*/ 150 h 1203"/>
                  <a:gd name="T46" fmla="*/ 240 w 824"/>
                  <a:gd name="T47" fmla="*/ 164 h 1203"/>
                  <a:gd name="T48" fmla="*/ 209 w 824"/>
                  <a:gd name="T49" fmla="*/ 222 h 1203"/>
                  <a:gd name="T50" fmla="*/ 213 w 824"/>
                  <a:gd name="T51" fmla="*/ 242 h 1203"/>
                  <a:gd name="T52" fmla="*/ 267 w 824"/>
                  <a:gd name="T53" fmla="*/ 222 h 1203"/>
                  <a:gd name="T54" fmla="*/ 303 w 824"/>
                  <a:gd name="T55" fmla="*/ 170 h 1203"/>
                  <a:gd name="T56" fmla="*/ 354 w 824"/>
                  <a:gd name="T57" fmla="*/ 231 h 1203"/>
                  <a:gd name="T58" fmla="*/ 372 w 824"/>
                  <a:gd name="T59" fmla="*/ 291 h 1203"/>
                  <a:gd name="T60" fmla="*/ 348 w 824"/>
                  <a:gd name="T61" fmla="*/ 294 h 1203"/>
                  <a:gd name="T62" fmla="*/ 298 w 824"/>
                  <a:gd name="T63" fmla="*/ 309 h 1203"/>
                  <a:gd name="T64" fmla="*/ 323 w 824"/>
                  <a:gd name="T65" fmla="*/ 330 h 1203"/>
                  <a:gd name="T66" fmla="*/ 260 w 824"/>
                  <a:gd name="T67" fmla="*/ 339 h 1203"/>
                  <a:gd name="T68" fmla="*/ 189 w 824"/>
                  <a:gd name="T69" fmla="*/ 411 h 1203"/>
                  <a:gd name="T70" fmla="*/ 184 w 824"/>
                  <a:gd name="T71" fmla="*/ 469 h 1203"/>
                  <a:gd name="T72" fmla="*/ 148 w 824"/>
                  <a:gd name="T73" fmla="*/ 435 h 1203"/>
                  <a:gd name="T74" fmla="*/ 83 w 824"/>
                  <a:gd name="T75" fmla="*/ 402 h 1203"/>
                  <a:gd name="T76" fmla="*/ 0 w 824"/>
                  <a:gd name="T77" fmla="*/ 455 h 1203"/>
                  <a:gd name="T78" fmla="*/ 54 w 824"/>
                  <a:gd name="T79" fmla="*/ 496 h 1203"/>
                  <a:gd name="T80" fmla="*/ 74 w 824"/>
                  <a:gd name="T81" fmla="*/ 485 h 1203"/>
                  <a:gd name="T82" fmla="*/ 54 w 824"/>
                  <a:gd name="T83" fmla="*/ 608 h 1203"/>
                  <a:gd name="T84" fmla="*/ 132 w 824"/>
                  <a:gd name="T85" fmla="*/ 641 h 1203"/>
                  <a:gd name="T86" fmla="*/ 195 w 824"/>
                  <a:gd name="T87" fmla="*/ 661 h 1203"/>
                  <a:gd name="T88" fmla="*/ 249 w 824"/>
                  <a:gd name="T89" fmla="*/ 744 h 1203"/>
                  <a:gd name="T90" fmla="*/ 334 w 824"/>
                  <a:gd name="T91" fmla="*/ 886 h 1203"/>
                  <a:gd name="T92" fmla="*/ 391 w 824"/>
                  <a:gd name="T93" fmla="*/ 1007 h 1203"/>
                  <a:gd name="T94" fmla="*/ 292 w 824"/>
                  <a:gd name="T95" fmla="*/ 1052 h 1203"/>
                  <a:gd name="T96" fmla="*/ 182 w 824"/>
                  <a:gd name="T97" fmla="*/ 1105 h 1203"/>
                  <a:gd name="T98" fmla="*/ 68 w 824"/>
                  <a:gd name="T99" fmla="*/ 1180 h 1203"/>
                  <a:gd name="T100" fmla="*/ 200 w 824"/>
                  <a:gd name="T101" fmla="*/ 1202 h 1203"/>
                  <a:gd name="T102" fmla="*/ 417 w 824"/>
                  <a:gd name="T103" fmla="*/ 1168 h 1203"/>
                  <a:gd name="T104" fmla="*/ 613 w 824"/>
                  <a:gd name="T105" fmla="*/ 1052 h 1203"/>
                  <a:gd name="T106" fmla="*/ 610 w 824"/>
                  <a:gd name="T107" fmla="*/ 929 h 1203"/>
                  <a:gd name="T108" fmla="*/ 543 w 824"/>
                  <a:gd name="T109" fmla="*/ 888 h 1203"/>
                  <a:gd name="T110" fmla="*/ 567 w 824"/>
                  <a:gd name="T111" fmla="*/ 791 h 1203"/>
                  <a:gd name="T112" fmla="*/ 655 w 824"/>
                  <a:gd name="T113" fmla="*/ 738 h 1203"/>
                  <a:gd name="T114" fmla="*/ 725 w 824"/>
                  <a:gd name="T115" fmla="*/ 713 h 1203"/>
                  <a:gd name="T116" fmla="*/ 792 w 824"/>
                  <a:gd name="T117" fmla="*/ 729 h 1203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</a:gdLst>
                <a:ahLst/>
                <a:cxnLst>
                  <a:cxn ang="T118">
                    <a:pos x="T0" y="T1"/>
                  </a:cxn>
                  <a:cxn ang="T119">
                    <a:pos x="T2" y="T3"/>
                  </a:cxn>
                  <a:cxn ang="T120">
                    <a:pos x="T4" y="T5"/>
                  </a:cxn>
                  <a:cxn ang="T121">
                    <a:pos x="T6" y="T7"/>
                  </a:cxn>
                  <a:cxn ang="T122">
                    <a:pos x="T8" y="T9"/>
                  </a:cxn>
                  <a:cxn ang="T123">
                    <a:pos x="T10" y="T11"/>
                  </a:cxn>
                  <a:cxn ang="T124">
                    <a:pos x="T12" y="T13"/>
                  </a:cxn>
                  <a:cxn ang="T125">
                    <a:pos x="T14" y="T15"/>
                  </a:cxn>
                  <a:cxn ang="T126">
                    <a:pos x="T16" y="T17"/>
                  </a:cxn>
                  <a:cxn ang="T127">
                    <a:pos x="T18" y="T19"/>
                  </a:cxn>
                  <a:cxn ang="T128">
                    <a:pos x="T20" y="T21"/>
                  </a:cxn>
                  <a:cxn ang="T129">
                    <a:pos x="T22" y="T23"/>
                  </a:cxn>
                  <a:cxn ang="T130">
                    <a:pos x="T24" y="T25"/>
                  </a:cxn>
                  <a:cxn ang="T131">
                    <a:pos x="T26" y="T27"/>
                  </a:cxn>
                  <a:cxn ang="T132">
                    <a:pos x="T28" y="T29"/>
                  </a:cxn>
                  <a:cxn ang="T133">
                    <a:pos x="T30" y="T31"/>
                  </a:cxn>
                  <a:cxn ang="T134">
                    <a:pos x="T32" y="T33"/>
                  </a:cxn>
                  <a:cxn ang="T135">
                    <a:pos x="T34" y="T35"/>
                  </a:cxn>
                  <a:cxn ang="T136">
                    <a:pos x="T36" y="T37"/>
                  </a:cxn>
                  <a:cxn ang="T137">
                    <a:pos x="T38" y="T39"/>
                  </a:cxn>
                  <a:cxn ang="T138">
                    <a:pos x="T40" y="T41"/>
                  </a:cxn>
                  <a:cxn ang="T139">
                    <a:pos x="T42" y="T43"/>
                  </a:cxn>
                  <a:cxn ang="T140">
                    <a:pos x="T44" y="T45"/>
                  </a:cxn>
                  <a:cxn ang="T141">
                    <a:pos x="T46" y="T47"/>
                  </a:cxn>
                  <a:cxn ang="T142">
                    <a:pos x="T48" y="T49"/>
                  </a:cxn>
                  <a:cxn ang="T143">
                    <a:pos x="T50" y="T51"/>
                  </a:cxn>
                  <a:cxn ang="T144">
                    <a:pos x="T52" y="T53"/>
                  </a:cxn>
                  <a:cxn ang="T145">
                    <a:pos x="T54" y="T55"/>
                  </a:cxn>
                  <a:cxn ang="T146">
                    <a:pos x="T56" y="T57"/>
                  </a:cxn>
                  <a:cxn ang="T147">
                    <a:pos x="T58" y="T59"/>
                  </a:cxn>
                  <a:cxn ang="T148">
                    <a:pos x="T60" y="T61"/>
                  </a:cxn>
                  <a:cxn ang="T149">
                    <a:pos x="T62" y="T63"/>
                  </a:cxn>
                  <a:cxn ang="T150">
                    <a:pos x="T64" y="T65"/>
                  </a:cxn>
                  <a:cxn ang="T151">
                    <a:pos x="T66" y="T67"/>
                  </a:cxn>
                  <a:cxn ang="T152">
                    <a:pos x="T68" y="T69"/>
                  </a:cxn>
                  <a:cxn ang="T153">
                    <a:pos x="T70" y="T71"/>
                  </a:cxn>
                  <a:cxn ang="T154">
                    <a:pos x="T72" y="T73"/>
                  </a:cxn>
                  <a:cxn ang="T155">
                    <a:pos x="T74" y="T75"/>
                  </a:cxn>
                  <a:cxn ang="T156">
                    <a:pos x="T76" y="T77"/>
                  </a:cxn>
                  <a:cxn ang="T157">
                    <a:pos x="T78" y="T79"/>
                  </a:cxn>
                  <a:cxn ang="T158">
                    <a:pos x="T80" y="T81"/>
                  </a:cxn>
                  <a:cxn ang="T159">
                    <a:pos x="T82" y="T83"/>
                  </a:cxn>
                  <a:cxn ang="T160">
                    <a:pos x="T84" y="T85"/>
                  </a:cxn>
                  <a:cxn ang="T161">
                    <a:pos x="T86" y="T87"/>
                  </a:cxn>
                  <a:cxn ang="T162">
                    <a:pos x="T88" y="T89"/>
                  </a:cxn>
                  <a:cxn ang="T163">
                    <a:pos x="T90" y="T91"/>
                  </a:cxn>
                  <a:cxn ang="T164">
                    <a:pos x="T92" y="T93"/>
                  </a:cxn>
                  <a:cxn ang="T165">
                    <a:pos x="T94" y="T95"/>
                  </a:cxn>
                  <a:cxn ang="T166">
                    <a:pos x="T96" y="T97"/>
                  </a:cxn>
                  <a:cxn ang="T167">
                    <a:pos x="T98" y="T99"/>
                  </a:cxn>
                  <a:cxn ang="T168">
                    <a:pos x="T100" y="T101"/>
                  </a:cxn>
                  <a:cxn ang="T169">
                    <a:pos x="T102" y="T103"/>
                  </a:cxn>
                  <a:cxn ang="T170">
                    <a:pos x="T104" y="T105"/>
                  </a:cxn>
                  <a:cxn ang="T171">
                    <a:pos x="T106" y="T107"/>
                  </a:cxn>
                  <a:cxn ang="T172">
                    <a:pos x="T108" y="T109"/>
                  </a:cxn>
                  <a:cxn ang="T173">
                    <a:pos x="T110" y="T111"/>
                  </a:cxn>
                  <a:cxn ang="T174">
                    <a:pos x="T112" y="T113"/>
                  </a:cxn>
                  <a:cxn ang="T175">
                    <a:pos x="T114" y="T115"/>
                  </a:cxn>
                  <a:cxn ang="T176">
                    <a:pos x="T116" y="T117"/>
                  </a:cxn>
                </a:cxnLst>
                <a:rect l="0" t="0" r="r" b="b"/>
                <a:pathLst>
                  <a:path w="824" h="1203">
                    <a:moveTo>
                      <a:pt x="803" y="736"/>
                    </a:moveTo>
                    <a:lnTo>
                      <a:pt x="807" y="724"/>
                    </a:lnTo>
                    <a:lnTo>
                      <a:pt x="808" y="713"/>
                    </a:lnTo>
                    <a:lnTo>
                      <a:pt x="812" y="702"/>
                    </a:lnTo>
                    <a:lnTo>
                      <a:pt x="814" y="691"/>
                    </a:lnTo>
                    <a:lnTo>
                      <a:pt x="803" y="691"/>
                    </a:lnTo>
                    <a:lnTo>
                      <a:pt x="796" y="688"/>
                    </a:lnTo>
                    <a:lnTo>
                      <a:pt x="783" y="686"/>
                    </a:lnTo>
                    <a:lnTo>
                      <a:pt x="776" y="680"/>
                    </a:lnTo>
                    <a:lnTo>
                      <a:pt x="770" y="675"/>
                    </a:lnTo>
                    <a:lnTo>
                      <a:pt x="767" y="666"/>
                    </a:lnTo>
                    <a:lnTo>
                      <a:pt x="761" y="661"/>
                    </a:lnTo>
                    <a:lnTo>
                      <a:pt x="760" y="655"/>
                    </a:lnTo>
                    <a:lnTo>
                      <a:pt x="756" y="641"/>
                    </a:lnTo>
                    <a:lnTo>
                      <a:pt x="756" y="624"/>
                    </a:lnTo>
                    <a:lnTo>
                      <a:pt x="760" y="610"/>
                    </a:lnTo>
                    <a:lnTo>
                      <a:pt x="767" y="599"/>
                    </a:lnTo>
                    <a:lnTo>
                      <a:pt x="781" y="597"/>
                    </a:lnTo>
                    <a:lnTo>
                      <a:pt x="792" y="599"/>
                    </a:lnTo>
                    <a:lnTo>
                      <a:pt x="803" y="608"/>
                    </a:lnTo>
                    <a:lnTo>
                      <a:pt x="812" y="615"/>
                    </a:lnTo>
                    <a:lnTo>
                      <a:pt x="819" y="628"/>
                    </a:lnTo>
                    <a:lnTo>
                      <a:pt x="823" y="619"/>
                    </a:lnTo>
                    <a:lnTo>
                      <a:pt x="823" y="610"/>
                    </a:lnTo>
                    <a:lnTo>
                      <a:pt x="823" y="605"/>
                    </a:lnTo>
                    <a:lnTo>
                      <a:pt x="823" y="597"/>
                    </a:lnTo>
                    <a:lnTo>
                      <a:pt x="819" y="549"/>
                    </a:lnTo>
                    <a:lnTo>
                      <a:pt x="814" y="502"/>
                    </a:lnTo>
                    <a:lnTo>
                      <a:pt x="807" y="455"/>
                    </a:lnTo>
                    <a:lnTo>
                      <a:pt x="792" y="411"/>
                    </a:lnTo>
                    <a:lnTo>
                      <a:pt x="776" y="366"/>
                    </a:lnTo>
                    <a:lnTo>
                      <a:pt x="756" y="325"/>
                    </a:lnTo>
                    <a:lnTo>
                      <a:pt x="734" y="285"/>
                    </a:lnTo>
                    <a:lnTo>
                      <a:pt x="709" y="247"/>
                    </a:lnTo>
                    <a:lnTo>
                      <a:pt x="705" y="247"/>
                    </a:lnTo>
                    <a:lnTo>
                      <a:pt x="702" y="244"/>
                    </a:lnTo>
                    <a:lnTo>
                      <a:pt x="698" y="244"/>
                    </a:lnTo>
                    <a:lnTo>
                      <a:pt x="693" y="242"/>
                    </a:lnTo>
                    <a:lnTo>
                      <a:pt x="677" y="253"/>
                    </a:lnTo>
                    <a:lnTo>
                      <a:pt x="668" y="254"/>
                    </a:lnTo>
                    <a:lnTo>
                      <a:pt x="660" y="258"/>
                    </a:lnTo>
                    <a:lnTo>
                      <a:pt x="651" y="262"/>
                    </a:lnTo>
                    <a:lnTo>
                      <a:pt x="642" y="264"/>
                    </a:lnTo>
                    <a:lnTo>
                      <a:pt x="631" y="267"/>
                    </a:lnTo>
                    <a:lnTo>
                      <a:pt x="619" y="273"/>
                    </a:lnTo>
                    <a:lnTo>
                      <a:pt x="606" y="278"/>
                    </a:lnTo>
                    <a:lnTo>
                      <a:pt x="594" y="283"/>
                    </a:lnTo>
                    <a:lnTo>
                      <a:pt x="583" y="285"/>
                    </a:lnTo>
                    <a:lnTo>
                      <a:pt x="574" y="289"/>
                    </a:lnTo>
                    <a:lnTo>
                      <a:pt x="567" y="291"/>
                    </a:lnTo>
                    <a:lnTo>
                      <a:pt x="557" y="289"/>
                    </a:lnTo>
                    <a:lnTo>
                      <a:pt x="554" y="285"/>
                    </a:lnTo>
                    <a:lnTo>
                      <a:pt x="548" y="280"/>
                    </a:lnTo>
                    <a:lnTo>
                      <a:pt x="547" y="278"/>
                    </a:lnTo>
                    <a:lnTo>
                      <a:pt x="543" y="273"/>
                    </a:lnTo>
                    <a:lnTo>
                      <a:pt x="536" y="258"/>
                    </a:lnTo>
                    <a:lnTo>
                      <a:pt x="532" y="244"/>
                    </a:lnTo>
                    <a:lnTo>
                      <a:pt x="532" y="231"/>
                    </a:lnTo>
                    <a:lnTo>
                      <a:pt x="530" y="217"/>
                    </a:lnTo>
                    <a:lnTo>
                      <a:pt x="532" y="202"/>
                    </a:lnTo>
                    <a:lnTo>
                      <a:pt x="541" y="190"/>
                    </a:lnTo>
                    <a:lnTo>
                      <a:pt x="552" y="177"/>
                    </a:lnTo>
                    <a:lnTo>
                      <a:pt x="563" y="170"/>
                    </a:lnTo>
                    <a:lnTo>
                      <a:pt x="574" y="159"/>
                    </a:lnTo>
                    <a:lnTo>
                      <a:pt x="583" y="146"/>
                    </a:lnTo>
                    <a:lnTo>
                      <a:pt x="588" y="134"/>
                    </a:lnTo>
                    <a:lnTo>
                      <a:pt x="588" y="119"/>
                    </a:lnTo>
                    <a:lnTo>
                      <a:pt x="568" y="105"/>
                    </a:lnTo>
                    <a:lnTo>
                      <a:pt x="552" y="92"/>
                    </a:lnTo>
                    <a:lnTo>
                      <a:pt x="532" y="81"/>
                    </a:lnTo>
                    <a:lnTo>
                      <a:pt x="512" y="70"/>
                    </a:lnTo>
                    <a:lnTo>
                      <a:pt x="491" y="58"/>
                    </a:lnTo>
                    <a:lnTo>
                      <a:pt x="471" y="47"/>
                    </a:lnTo>
                    <a:lnTo>
                      <a:pt x="449" y="38"/>
                    </a:lnTo>
                    <a:lnTo>
                      <a:pt x="428" y="31"/>
                    </a:lnTo>
                    <a:lnTo>
                      <a:pt x="442" y="45"/>
                    </a:lnTo>
                    <a:lnTo>
                      <a:pt x="455" y="56"/>
                    </a:lnTo>
                    <a:lnTo>
                      <a:pt x="465" y="63"/>
                    </a:lnTo>
                    <a:lnTo>
                      <a:pt x="484" y="74"/>
                    </a:lnTo>
                    <a:lnTo>
                      <a:pt x="485" y="88"/>
                    </a:lnTo>
                    <a:lnTo>
                      <a:pt x="484" y="105"/>
                    </a:lnTo>
                    <a:lnTo>
                      <a:pt x="478" y="123"/>
                    </a:lnTo>
                    <a:lnTo>
                      <a:pt x="478" y="135"/>
                    </a:lnTo>
                    <a:lnTo>
                      <a:pt x="484" y="150"/>
                    </a:lnTo>
                    <a:lnTo>
                      <a:pt x="484" y="155"/>
                    </a:lnTo>
                    <a:lnTo>
                      <a:pt x="480" y="161"/>
                    </a:lnTo>
                    <a:lnTo>
                      <a:pt x="474" y="166"/>
                    </a:lnTo>
                    <a:lnTo>
                      <a:pt x="469" y="170"/>
                    </a:lnTo>
                    <a:lnTo>
                      <a:pt x="465" y="175"/>
                    </a:lnTo>
                    <a:lnTo>
                      <a:pt x="465" y="180"/>
                    </a:lnTo>
                    <a:lnTo>
                      <a:pt x="465" y="190"/>
                    </a:lnTo>
                    <a:lnTo>
                      <a:pt x="464" y="195"/>
                    </a:lnTo>
                    <a:lnTo>
                      <a:pt x="460" y="197"/>
                    </a:lnTo>
                    <a:lnTo>
                      <a:pt x="458" y="200"/>
                    </a:lnTo>
                    <a:lnTo>
                      <a:pt x="455" y="200"/>
                    </a:lnTo>
                    <a:lnTo>
                      <a:pt x="453" y="200"/>
                    </a:lnTo>
                    <a:lnTo>
                      <a:pt x="447" y="197"/>
                    </a:lnTo>
                    <a:lnTo>
                      <a:pt x="442" y="200"/>
                    </a:lnTo>
                    <a:lnTo>
                      <a:pt x="433" y="202"/>
                    </a:lnTo>
                    <a:lnTo>
                      <a:pt x="428" y="202"/>
                    </a:lnTo>
                    <a:lnTo>
                      <a:pt x="424" y="200"/>
                    </a:lnTo>
                    <a:lnTo>
                      <a:pt x="424" y="197"/>
                    </a:lnTo>
                    <a:lnTo>
                      <a:pt x="422" y="195"/>
                    </a:lnTo>
                    <a:lnTo>
                      <a:pt x="419" y="164"/>
                    </a:lnTo>
                    <a:lnTo>
                      <a:pt x="411" y="159"/>
                    </a:lnTo>
                    <a:lnTo>
                      <a:pt x="406" y="150"/>
                    </a:lnTo>
                    <a:lnTo>
                      <a:pt x="397" y="141"/>
                    </a:lnTo>
                    <a:lnTo>
                      <a:pt x="390" y="134"/>
                    </a:lnTo>
                    <a:lnTo>
                      <a:pt x="386" y="125"/>
                    </a:lnTo>
                    <a:lnTo>
                      <a:pt x="384" y="117"/>
                    </a:lnTo>
                    <a:lnTo>
                      <a:pt x="381" y="108"/>
                    </a:lnTo>
                    <a:lnTo>
                      <a:pt x="384" y="103"/>
                    </a:lnTo>
                    <a:lnTo>
                      <a:pt x="386" y="99"/>
                    </a:lnTo>
                    <a:lnTo>
                      <a:pt x="390" y="99"/>
                    </a:lnTo>
                    <a:lnTo>
                      <a:pt x="390" y="97"/>
                    </a:lnTo>
                    <a:lnTo>
                      <a:pt x="391" y="97"/>
                    </a:lnTo>
                    <a:lnTo>
                      <a:pt x="397" y="103"/>
                    </a:lnTo>
                    <a:lnTo>
                      <a:pt x="406" y="108"/>
                    </a:lnTo>
                    <a:lnTo>
                      <a:pt x="413" y="110"/>
                    </a:lnTo>
                    <a:lnTo>
                      <a:pt x="422" y="110"/>
                    </a:lnTo>
                    <a:lnTo>
                      <a:pt x="424" y="110"/>
                    </a:lnTo>
                    <a:lnTo>
                      <a:pt x="424" y="108"/>
                    </a:lnTo>
                    <a:lnTo>
                      <a:pt x="424" y="72"/>
                    </a:lnTo>
                    <a:lnTo>
                      <a:pt x="411" y="56"/>
                    </a:lnTo>
                    <a:lnTo>
                      <a:pt x="395" y="42"/>
                    </a:lnTo>
                    <a:lnTo>
                      <a:pt x="377" y="27"/>
                    </a:lnTo>
                    <a:lnTo>
                      <a:pt x="364" y="9"/>
                    </a:lnTo>
                    <a:lnTo>
                      <a:pt x="350" y="5"/>
                    </a:lnTo>
                    <a:lnTo>
                      <a:pt x="339" y="2"/>
                    </a:lnTo>
                    <a:lnTo>
                      <a:pt x="325" y="0"/>
                    </a:lnTo>
                    <a:lnTo>
                      <a:pt x="312" y="0"/>
                    </a:lnTo>
                    <a:lnTo>
                      <a:pt x="308" y="0"/>
                    </a:lnTo>
                    <a:lnTo>
                      <a:pt x="308" y="2"/>
                    </a:lnTo>
                    <a:lnTo>
                      <a:pt x="308" y="5"/>
                    </a:lnTo>
                    <a:lnTo>
                      <a:pt x="307" y="9"/>
                    </a:lnTo>
                    <a:lnTo>
                      <a:pt x="289" y="14"/>
                    </a:lnTo>
                    <a:lnTo>
                      <a:pt x="281" y="27"/>
                    </a:lnTo>
                    <a:lnTo>
                      <a:pt x="276" y="42"/>
                    </a:lnTo>
                    <a:lnTo>
                      <a:pt x="265" y="56"/>
                    </a:lnTo>
                    <a:lnTo>
                      <a:pt x="260" y="56"/>
                    </a:lnTo>
                    <a:lnTo>
                      <a:pt x="256" y="56"/>
                    </a:lnTo>
                    <a:lnTo>
                      <a:pt x="251" y="56"/>
                    </a:lnTo>
                    <a:lnTo>
                      <a:pt x="249" y="58"/>
                    </a:lnTo>
                    <a:lnTo>
                      <a:pt x="240" y="72"/>
                    </a:lnTo>
                    <a:lnTo>
                      <a:pt x="231" y="87"/>
                    </a:lnTo>
                    <a:lnTo>
                      <a:pt x="224" y="99"/>
                    </a:lnTo>
                    <a:lnTo>
                      <a:pt x="213" y="110"/>
                    </a:lnTo>
                    <a:lnTo>
                      <a:pt x="209" y="110"/>
                    </a:lnTo>
                    <a:lnTo>
                      <a:pt x="209" y="114"/>
                    </a:lnTo>
                    <a:lnTo>
                      <a:pt x="184" y="139"/>
                    </a:lnTo>
                    <a:lnTo>
                      <a:pt x="184" y="141"/>
                    </a:lnTo>
                    <a:lnTo>
                      <a:pt x="195" y="146"/>
                    </a:lnTo>
                    <a:lnTo>
                      <a:pt x="209" y="150"/>
                    </a:lnTo>
                    <a:lnTo>
                      <a:pt x="224" y="153"/>
                    </a:lnTo>
                    <a:lnTo>
                      <a:pt x="234" y="153"/>
                    </a:lnTo>
                    <a:lnTo>
                      <a:pt x="236" y="155"/>
                    </a:lnTo>
                    <a:lnTo>
                      <a:pt x="240" y="155"/>
                    </a:lnTo>
                    <a:lnTo>
                      <a:pt x="240" y="159"/>
                    </a:lnTo>
                    <a:lnTo>
                      <a:pt x="242" y="161"/>
                    </a:lnTo>
                    <a:lnTo>
                      <a:pt x="240" y="164"/>
                    </a:lnTo>
                    <a:lnTo>
                      <a:pt x="234" y="166"/>
                    </a:lnTo>
                    <a:lnTo>
                      <a:pt x="231" y="170"/>
                    </a:lnTo>
                    <a:lnTo>
                      <a:pt x="225" y="171"/>
                    </a:lnTo>
                    <a:lnTo>
                      <a:pt x="220" y="180"/>
                    </a:lnTo>
                    <a:lnTo>
                      <a:pt x="215" y="195"/>
                    </a:lnTo>
                    <a:lnTo>
                      <a:pt x="209" y="208"/>
                    </a:lnTo>
                    <a:lnTo>
                      <a:pt x="209" y="222"/>
                    </a:lnTo>
                    <a:lnTo>
                      <a:pt x="213" y="227"/>
                    </a:lnTo>
                    <a:lnTo>
                      <a:pt x="215" y="227"/>
                    </a:lnTo>
                    <a:lnTo>
                      <a:pt x="213" y="231"/>
                    </a:lnTo>
                    <a:lnTo>
                      <a:pt x="209" y="238"/>
                    </a:lnTo>
                    <a:lnTo>
                      <a:pt x="213" y="242"/>
                    </a:lnTo>
                    <a:lnTo>
                      <a:pt x="215" y="244"/>
                    </a:lnTo>
                    <a:lnTo>
                      <a:pt x="231" y="233"/>
                    </a:lnTo>
                    <a:lnTo>
                      <a:pt x="260" y="231"/>
                    </a:lnTo>
                    <a:lnTo>
                      <a:pt x="260" y="227"/>
                    </a:lnTo>
                    <a:lnTo>
                      <a:pt x="262" y="226"/>
                    </a:lnTo>
                    <a:lnTo>
                      <a:pt x="265" y="226"/>
                    </a:lnTo>
                    <a:lnTo>
                      <a:pt x="267" y="222"/>
                    </a:lnTo>
                    <a:lnTo>
                      <a:pt x="267" y="200"/>
                    </a:lnTo>
                    <a:lnTo>
                      <a:pt x="289" y="155"/>
                    </a:lnTo>
                    <a:lnTo>
                      <a:pt x="292" y="155"/>
                    </a:lnTo>
                    <a:lnTo>
                      <a:pt x="303" y="170"/>
                    </a:lnTo>
                    <a:lnTo>
                      <a:pt x="312" y="180"/>
                    </a:lnTo>
                    <a:lnTo>
                      <a:pt x="323" y="195"/>
                    </a:lnTo>
                    <a:lnTo>
                      <a:pt x="336" y="206"/>
                    </a:lnTo>
                    <a:lnTo>
                      <a:pt x="343" y="211"/>
                    </a:lnTo>
                    <a:lnTo>
                      <a:pt x="345" y="217"/>
                    </a:lnTo>
                    <a:lnTo>
                      <a:pt x="350" y="226"/>
                    </a:lnTo>
                    <a:lnTo>
                      <a:pt x="354" y="231"/>
                    </a:lnTo>
                    <a:lnTo>
                      <a:pt x="354" y="244"/>
                    </a:lnTo>
                    <a:lnTo>
                      <a:pt x="354" y="258"/>
                    </a:lnTo>
                    <a:lnTo>
                      <a:pt x="359" y="273"/>
                    </a:lnTo>
                    <a:lnTo>
                      <a:pt x="364" y="283"/>
                    </a:lnTo>
                    <a:lnTo>
                      <a:pt x="366" y="285"/>
                    </a:lnTo>
                    <a:lnTo>
                      <a:pt x="370" y="289"/>
                    </a:lnTo>
                    <a:lnTo>
                      <a:pt x="372" y="291"/>
                    </a:lnTo>
                    <a:lnTo>
                      <a:pt x="375" y="294"/>
                    </a:lnTo>
                    <a:lnTo>
                      <a:pt x="375" y="298"/>
                    </a:lnTo>
                    <a:lnTo>
                      <a:pt x="372" y="300"/>
                    </a:lnTo>
                    <a:lnTo>
                      <a:pt x="372" y="305"/>
                    </a:lnTo>
                    <a:lnTo>
                      <a:pt x="370" y="309"/>
                    </a:lnTo>
                    <a:lnTo>
                      <a:pt x="359" y="305"/>
                    </a:lnTo>
                    <a:lnTo>
                      <a:pt x="348" y="294"/>
                    </a:lnTo>
                    <a:lnTo>
                      <a:pt x="336" y="285"/>
                    </a:lnTo>
                    <a:lnTo>
                      <a:pt x="323" y="283"/>
                    </a:lnTo>
                    <a:lnTo>
                      <a:pt x="314" y="289"/>
                    </a:lnTo>
                    <a:lnTo>
                      <a:pt x="308" y="294"/>
                    </a:lnTo>
                    <a:lnTo>
                      <a:pt x="299" y="300"/>
                    </a:lnTo>
                    <a:lnTo>
                      <a:pt x="296" y="305"/>
                    </a:lnTo>
                    <a:lnTo>
                      <a:pt x="298" y="309"/>
                    </a:lnTo>
                    <a:lnTo>
                      <a:pt x="299" y="310"/>
                    </a:lnTo>
                    <a:lnTo>
                      <a:pt x="299" y="314"/>
                    </a:lnTo>
                    <a:lnTo>
                      <a:pt x="303" y="314"/>
                    </a:lnTo>
                    <a:lnTo>
                      <a:pt x="312" y="314"/>
                    </a:lnTo>
                    <a:lnTo>
                      <a:pt x="317" y="316"/>
                    </a:lnTo>
                    <a:lnTo>
                      <a:pt x="319" y="321"/>
                    </a:lnTo>
                    <a:lnTo>
                      <a:pt x="323" y="330"/>
                    </a:lnTo>
                    <a:lnTo>
                      <a:pt x="319" y="334"/>
                    </a:lnTo>
                    <a:lnTo>
                      <a:pt x="317" y="339"/>
                    </a:lnTo>
                    <a:lnTo>
                      <a:pt x="260" y="327"/>
                    </a:lnTo>
                    <a:lnTo>
                      <a:pt x="260" y="334"/>
                    </a:lnTo>
                    <a:lnTo>
                      <a:pt x="260" y="339"/>
                    </a:lnTo>
                    <a:lnTo>
                      <a:pt x="260" y="345"/>
                    </a:lnTo>
                    <a:lnTo>
                      <a:pt x="256" y="347"/>
                    </a:lnTo>
                    <a:lnTo>
                      <a:pt x="251" y="356"/>
                    </a:lnTo>
                    <a:lnTo>
                      <a:pt x="249" y="357"/>
                    </a:lnTo>
                    <a:lnTo>
                      <a:pt x="242" y="366"/>
                    </a:lnTo>
                    <a:lnTo>
                      <a:pt x="225" y="393"/>
                    </a:lnTo>
                    <a:lnTo>
                      <a:pt x="189" y="411"/>
                    </a:lnTo>
                    <a:lnTo>
                      <a:pt x="188" y="413"/>
                    </a:lnTo>
                    <a:lnTo>
                      <a:pt x="184" y="419"/>
                    </a:lnTo>
                    <a:lnTo>
                      <a:pt x="184" y="424"/>
                    </a:lnTo>
                    <a:lnTo>
                      <a:pt x="184" y="430"/>
                    </a:lnTo>
                    <a:lnTo>
                      <a:pt x="184" y="439"/>
                    </a:lnTo>
                    <a:lnTo>
                      <a:pt x="184" y="453"/>
                    </a:lnTo>
                    <a:lnTo>
                      <a:pt x="184" y="469"/>
                    </a:lnTo>
                    <a:lnTo>
                      <a:pt x="184" y="478"/>
                    </a:lnTo>
                    <a:lnTo>
                      <a:pt x="173" y="478"/>
                    </a:lnTo>
                    <a:lnTo>
                      <a:pt x="164" y="475"/>
                    </a:lnTo>
                    <a:lnTo>
                      <a:pt x="157" y="469"/>
                    </a:lnTo>
                    <a:lnTo>
                      <a:pt x="151" y="464"/>
                    </a:lnTo>
                    <a:lnTo>
                      <a:pt x="151" y="449"/>
                    </a:lnTo>
                    <a:lnTo>
                      <a:pt x="148" y="435"/>
                    </a:lnTo>
                    <a:lnTo>
                      <a:pt x="141" y="424"/>
                    </a:lnTo>
                    <a:lnTo>
                      <a:pt x="130" y="413"/>
                    </a:lnTo>
                    <a:lnTo>
                      <a:pt x="117" y="417"/>
                    </a:lnTo>
                    <a:lnTo>
                      <a:pt x="110" y="417"/>
                    </a:lnTo>
                    <a:lnTo>
                      <a:pt x="101" y="413"/>
                    </a:lnTo>
                    <a:lnTo>
                      <a:pt x="94" y="408"/>
                    </a:lnTo>
                    <a:lnTo>
                      <a:pt x="83" y="402"/>
                    </a:lnTo>
                    <a:lnTo>
                      <a:pt x="72" y="397"/>
                    </a:lnTo>
                    <a:lnTo>
                      <a:pt x="59" y="393"/>
                    </a:lnTo>
                    <a:lnTo>
                      <a:pt x="49" y="392"/>
                    </a:lnTo>
                    <a:lnTo>
                      <a:pt x="38" y="402"/>
                    </a:lnTo>
                    <a:lnTo>
                      <a:pt x="21" y="424"/>
                    </a:lnTo>
                    <a:lnTo>
                      <a:pt x="5" y="448"/>
                    </a:lnTo>
                    <a:lnTo>
                      <a:pt x="0" y="455"/>
                    </a:lnTo>
                    <a:lnTo>
                      <a:pt x="21" y="475"/>
                    </a:lnTo>
                    <a:lnTo>
                      <a:pt x="25" y="516"/>
                    </a:lnTo>
                    <a:lnTo>
                      <a:pt x="29" y="516"/>
                    </a:lnTo>
                    <a:lnTo>
                      <a:pt x="38" y="513"/>
                    </a:lnTo>
                    <a:lnTo>
                      <a:pt x="43" y="511"/>
                    </a:lnTo>
                    <a:lnTo>
                      <a:pt x="49" y="505"/>
                    </a:lnTo>
                    <a:lnTo>
                      <a:pt x="54" y="496"/>
                    </a:lnTo>
                    <a:lnTo>
                      <a:pt x="58" y="491"/>
                    </a:lnTo>
                    <a:lnTo>
                      <a:pt x="63" y="485"/>
                    </a:lnTo>
                    <a:lnTo>
                      <a:pt x="72" y="480"/>
                    </a:lnTo>
                    <a:lnTo>
                      <a:pt x="74" y="480"/>
                    </a:lnTo>
                    <a:lnTo>
                      <a:pt x="74" y="484"/>
                    </a:lnTo>
                    <a:lnTo>
                      <a:pt x="74" y="485"/>
                    </a:lnTo>
                    <a:lnTo>
                      <a:pt x="63" y="538"/>
                    </a:lnTo>
                    <a:lnTo>
                      <a:pt x="79" y="556"/>
                    </a:lnTo>
                    <a:lnTo>
                      <a:pt x="77" y="567"/>
                    </a:lnTo>
                    <a:lnTo>
                      <a:pt x="68" y="574"/>
                    </a:lnTo>
                    <a:lnTo>
                      <a:pt x="59" y="583"/>
                    </a:lnTo>
                    <a:lnTo>
                      <a:pt x="54" y="597"/>
                    </a:lnTo>
                    <a:lnTo>
                      <a:pt x="54" y="608"/>
                    </a:lnTo>
                    <a:lnTo>
                      <a:pt x="63" y="619"/>
                    </a:lnTo>
                    <a:lnTo>
                      <a:pt x="74" y="630"/>
                    </a:lnTo>
                    <a:lnTo>
                      <a:pt x="88" y="641"/>
                    </a:lnTo>
                    <a:lnTo>
                      <a:pt x="101" y="646"/>
                    </a:lnTo>
                    <a:lnTo>
                      <a:pt x="114" y="646"/>
                    </a:lnTo>
                    <a:lnTo>
                      <a:pt x="124" y="644"/>
                    </a:lnTo>
                    <a:lnTo>
                      <a:pt x="132" y="641"/>
                    </a:lnTo>
                    <a:lnTo>
                      <a:pt x="141" y="635"/>
                    </a:lnTo>
                    <a:lnTo>
                      <a:pt x="148" y="635"/>
                    </a:lnTo>
                    <a:lnTo>
                      <a:pt x="153" y="639"/>
                    </a:lnTo>
                    <a:lnTo>
                      <a:pt x="160" y="641"/>
                    </a:lnTo>
                    <a:lnTo>
                      <a:pt x="168" y="644"/>
                    </a:lnTo>
                    <a:lnTo>
                      <a:pt x="184" y="652"/>
                    </a:lnTo>
                    <a:lnTo>
                      <a:pt x="195" y="661"/>
                    </a:lnTo>
                    <a:lnTo>
                      <a:pt x="209" y="670"/>
                    </a:lnTo>
                    <a:lnTo>
                      <a:pt x="220" y="677"/>
                    </a:lnTo>
                    <a:lnTo>
                      <a:pt x="225" y="691"/>
                    </a:lnTo>
                    <a:lnTo>
                      <a:pt x="229" y="706"/>
                    </a:lnTo>
                    <a:lnTo>
                      <a:pt x="231" y="722"/>
                    </a:lnTo>
                    <a:lnTo>
                      <a:pt x="234" y="738"/>
                    </a:lnTo>
                    <a:lnTo>
                      <a:pt x="249" y="744"/>
                    </a:lnTo>
                    <a:lnTo>
                      <a:pt x="262" y="749"/>
                    </a:lnTo>
                    <a:lnTo>
                      <a:pt x="276" y="758"/>
                    </a:lnTo>
                    <a:lnTo>
                      <a:pt x="287" y="772"/>
                    </a:lnTo>
                    <a:lnTo>
                      <a:pt x="298" y="800"/>
                    </a:lnTo>
                    <a:lnTo>
                      <a:pt x="308" y="830"/>
                    </a:lnTo>
                    <a:lnTo>
                      <a:pt x="319" y="861"/>
                    </a:lnTo>
                    <a:lnTo>
                      <a:pt x="334" y="886"/>
                    </a:lnTo>
                    <a:lnTo>
                      <a:pt x="350" y="904"/>
                    </a:lnTo>
                    <a:lnTo>
                      <a:pt x="366" y="924"/>
                    </a:lnTo>
                    <a:lnTo>
                      <a:pt x="381" y="944"/>
                    </a:lnTo>
                    <a:lnTo>
                      <a:pt x="395" y="966"/>
                    </a:lnTo>
                    <a:lnTo>
                      <a:pt x="397" y="980"/>
                    </a:lnTo>
                    <a:lnTo>
                      <a:pt x="397" y="993"/>
                    </a:lnTo>
                    <a:lnTo>
                      <a:pt x="391" y="1007"/>
                    </a:lnTo>
                    <a:lnTo>
                      <a:pt x="381" y="1018"/>
                    </a:lnTo>
                    <a:lnTo>
                      <a:pt x="364" y="1022"/>
                    </a:lnTo>
                    <a:lnTo>
                      <a:pt x="348" y="1027"/>
                    </a:lnTo>
                    <a:lnTo>
                      <a:pt x="334" y="1032"/>
                    </a:lnTo>
                    <a:lnTo>
                      <a:pt x="319" y="1038"/>
                    </a:lnTo>
                    <a:lnTo>
                      <a:pt x="307" y="1043"/>
                    </a:lnTo>
                    <a:lnTo>
                      <a:pt x="292" y="1052"/>
                    </a:lnTo>
                    <a:lnTo>
                      <a:pt x="278" y="1063"/>
                    </a:lnTo>
                    <a:lnTo>
                      <a:pt x="262" y="1074"/>
                    </a:lnTo>
                    <a:lnTo>
                      <a:pt x="249" y="1083"/>
                    </a:lnTo>
                    <a:lnTo>
                      <a:pt x="231" y="1090"/>
                    </a:lnTo>
                    <a:lnTo>
                      <a:pt x="215" y="1094"/>
                    </a:lnTo>
                    <a:lnTo>
                      <a:pt x="198" y="1099"/>
                    </a:lnTo>
                    <a:lnTo>
                      <a:pt x="182" y="1105"/>
                    </a:lnTo>
                    <a:lnTo>
                      <a:pt x="164" y="1110"/>
                    </a:lnTo>
                    <a:lnTo>
                      <a:pt x="151" y="1119"/>
                    </a:lnTo>
                    <a:lnTo>
                      <a:pt x="141" y="1132"/>
                    </a:lnTo>
                    <a:lnTo>
                      <a:pt x="124" y="1146"/>
                    </a:lnTo>
                    <a:lnTo>
                      <a:pt x="106" y="1160"/>
                    </a:lnTo>
                    <a:lnTo>
                      <a:pt x="88" y="1171"/>
                    </a:lnTo>
                    <a:lnTo>
                      <a:pt x="68" y="1180"/>
                    </a:lnTo>
                    <a:lnTo>
                      <a:pt x="88" y="1186"/>
                    </a:lnTo>
                    <a:lnTo>
                      <a:pt x="106" y="1188"/>
                    </a:lnTo>
                    <a:lnTo>
                      <a:pt x="124" y="1193"/>
                    </a:lnTo>
                    <a:lnTo>
                      <a:pt x="142" y="1197"/>
                    </a:lnTo>
                    <a:lnTo>
                      <a:pt x="162" y="1198"/>
                    </a:lnTo>
                    <a:lnTo>
                      <a:pt x="182" y="1198"/>
                    </a:lnTo>
                    <a:lnTo>
                      <a:pt x="200" y="1202"/>
                    </a:lnTo>
                    <a:lnTo>
                      <a:pt x="220" y="1202"/>
                    </a:lnTo>
                    <a:lnTo>
                      <a:pt x="252" y="1202"/>
                    </a:lnTo>
                    <a:lnTo>
                      <a:pt x="287" y="1198"/>
                    </a:lnTo>
                    <a:lnTo>
                      <a:pt x="319" y="1193"/>
                    </a:lnTo>
                    <a:lnTo>
                      <a:pt x="354" y="1186"/>
                    </a:lnTo>
                    <a:lnTo>
                      <a:pt x="386" y="1177"/>
                    </a:lnTo>
                    <a:lnTo>
                      <a:pt x="417" y="1168"/>
                    </a:lnTo>
                    <a:lnTo>
                      <a:pt x="447" y="1155"/>
                    </a:lnTo>
                    <a:lnTo>
                      <a:pt x="478" y="1141"/>
                    </a:lnTo>
                    <a:lnTo>
                      <a:pt x="505" y="1126"/>
                    </a:lnTo>
                    <a:lnTo>
                      <a:pt x="536" y="1110"/>
                    </a:lnTo>
                    <a:lnTo>
                      <a:pt x="559" y="1094"/>
                    </a:lnTo>
                    <a:lnTo>
                      <a:pt x="588" y="1074"/>
                    </a:lnTo>
                    <a:lnTo>
                      <a:pt x="613" y="1052"/>
                    </a:lnTo>
                    <a:lnTo>
                      <a:pt x="637" y="1029"/>
                    </a:lnTo>
                    <a:lnTo>
                      <a:pt x="660" y="1007"/>
                    </a:lnTo>
                    <a:lnTo>
                      <a:pt x="682" y="982"/>
                    </a:lnTo>
                    <a:lnTo>
                      <a:pt x="666" y="966"/>
                    </a:lnTo>
                    <a:lnTo>
                      <a:pt x="646" y="955"/>
                    </a:lnTo>
                    <a:lnTo>
                      <a:pt x="626" y="940"/>
                    </a:lnTo>
                    <a:lnTo>
                      <a:pt x="610" y="929"/>
                    </a:lnTo>
                    <a:lnTo>
                      <a:pt x="590" y="922"/>
                    </a:lnTo>
                    <a:lnTo>
                      <a:pt x="574" y="917"/>
                    </a:lnTo>
                    <a:lnTo>
                      <a:pt x="557" y="904"/>
                    </a:lnTo>
                    <a:lnTo>
                      <a:pt x="547" y="893"/>
                    </a:lnTo>
                    <a:lnTo>
                      <a:pt x="547" y="892"/>
                    </a:lnTo>
                    <a:lnTo>
                      <a:pt x="547" y="888"/>
                    </a:lnTo>
                    <a:lnTo>
                      <a:pt x="543" y="888"/>
                    </a:lnTo>
                    <a:lnTo>
                      <a:pt x="543" y="886"/>
                    </a:lnTo>
                    <a:lnTo>
                      <a:pt x="543" y="874"/>
                    </a:lnTo>
                    <a:lnTo>
                      <a:pt x="547" y="863"/>
                    </a:lnTo>
                    <a:lnTo>
                      <a:pt x="547" y="855"/>
                    </a:lnTo>
                    <a:lnTo>
                      <a:pt x="548" y="845"/>
                    </a:lnTo>
                    <a:lnTo>
                      <a:pt x="557" y="819"/>
                    </a:lnTo>
                    <a:lnTo>
                      <a:pt x="567" y="791"/>
                    </a:lnTo>
                    <a:lnTo>
                      <a:pt x="579" y="769"/>
                    </a:lnTo>
                    <a:lnTo>
                      <a:pt x="601" y="753"/>
                    </a:lnTo>
                    <a:lnTo>
                      <a:pt x="613" y="749"/>
                    </a:lnTo>
                    <a:lnTo>
                      <a:pt x="624" y="744"/>
                    </a:lnTo>
                    <a:lnTo>
                      <a:pt x="631" y="742"/>
                    </a:lnTo>
                    <a:lnTo>
                      <a:pt x="642" y="738"/>
                    </a:lnTo>
                    <a:lnTo>
                      <a:pt x="655" y="738"/>
                    </a:lnTo>
                    <a:lnTo>
                      <a:pt x="666" y="736"/>
                    </a:lnTo>
                    <a:lnTo>
                      <a:pt x="673" y="729"/>
                    </a:lnTo>
                    <a:lnTo>
                      <a:pt x="684" y="727"/>
                    </a:lnTo>
                    <a:lnTo>
                      <a:pt x="695" y="727"/>
                    </a:lnTo>
                    <a:lnTo>
                      <a:pt x="704" y="722"/>
                    </a:lnTo>
                    <a:lnTo>
                      <a:pt x="715" y="718"/>
                    </a:lnTo>
                    <a:lnTo>
                      <a:pt x="725" y="713"/>
                    </a:lnTo>
                    <a:lnTo>
                      <a:pt x="736" y="711"/>
                    </a:lnTo>
                    <a:lnTo>
                      <a:pt x="749" y="707"/>
                    </a:lnTo>
                    <a:lnTo>
                      <a:pt x="760" y="707"/>
                    </a:lnTo>
                    <a:lnTo>
                      <a:pt x="770" y="711"/>
                    </a:lnTo>
                    <a:lnTo>
                      <a:pt x="776" y="717"/>
                    </a:lnTo>
                    <a:lnTo>
                      <a:pt x="783" y="722"/>
                    </a:lnTo>
                    <a:lnTo>
                      <a:pt x="792" y="729"/>
                    </a:lnTo>
                    <a:lnTo>
                      <a:pt x="803" y="736"/>
                    </a:lnTo>
                  </a:path>
                </a:pathLst>
              </a:custGeom>
              <a:solidFill>
                <a:schemeClr val="fol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1" name="Freeform 27">
                <a:extLst>
                  <a:ext uri="{FF2B5EF4-FFF2-40B4-BE49-F238E27FC236}">
                    <a16:creationId xmlns:a16="http://schemas.microsoft.com/office/drawing/2014/main" id="{5E92C6F1-AC79-4C78-80A4-E29A3F44737A}"/>
                  </a:ext>
                </a:extLst>
              </p:cNvPr>
              <p:cNvSpPr>
                <a:spLocks/>
              </p:cNvSpPr>
              <p:nvPr/>
            </p:nvSpPr>
            <p:spPr bwMode="invGray">
              <a:xfrm>
                <a:off x="530" y="2834"/>
                <a:ext cx="63" cy="73"/>
              </a:xfrm>
              <a:custGeom>
                <a:avLst/>
                <a:gdLst>
                  <a:gd name="T0" fmla="*/ 42 w 63"/>
                  <a:gd name="T1" fmla="*/ 65 h 73"/>
                  <a:gd name="T2" fmla="*/ 58 w 63"/>
                  <a:gd name="T3" fmla="*/ 72 h 73"/>
                  <a:gd name="T4" fmla="*/ 62 w 63"/>
                  <a:gd name="T5" fmla="*/ 72 h 73"/>
                  <a:gd name="T6" fmla="*/ 62 w 63"/>
                  <a:gd name="T7" fmla="*/ 67 h 73"/>
                  <a:gd name="T8" fmla="*/ 58 w 63"/>
                  <a:gd name="T9" fmla="*/ 65 h 73"/>
                  <a:gd name="T10" fmla="*/ 58 w 63"/>
                  <a:gd name="T11" fmla="*/ 62 h 73"/>
                  <a:gd name="T12" fmla="*/ 44 w 63"/>
                  <a:gd name="T13" fmla="*/ 56 h 73"/>
                  <a:gd name="T14" fmla="*/ 37 w 63"/>
                  <a:gd name="T15" fmla="*/ 45 h 73"/>
                  <a:gd name="T16" fmla="*/ 31 w 63"/>
                  <a:gd name="T17" fmla="*/ 34 h 73"/>
                  <a:gd name="T18" fmla="*/ 26 w 63"/>
                  <a:gd name="T19" fmla="*/ 20 h 73"/>
                  <a:gd name="T20" fmla="*/ 9 w 63"/>
                  <a:gd name="T21" fmla="*/ 0 h 73"/>
                  <a:gd name="T22" fmla="*/ 6 w 63"/>
                  <a:gd name="T23" fmla="*/ 4 h 73"/>
                  <a:gd name="T24" fmla="*/ 2 w 63"/>
                  <a:gd name="T25" fmla="*/ 9 h 73"/>
                  <a:gd name="T26" fmla="*/ 0 w 63"/>
                  <a:gd name="T27" fmla="*/ 11 h 73"/>
                  <a:gd name="T28" fmla="*/ 0 w 63"/>
                  <a:gd name="T29" fmla="*/ 18 h 73"/>
                  <a:gd name="T30" fmla="*/ 0 w 63"/>
                  <a:gd name="T31" fmla="*/ 20 h 73"/>
                  <a:gd name="T32" fmla="*/ 0 w 63"/>
                  <a:gd name="T33" fmla="*/ 20 h 73"/>
                  <a:gd name="T34" fmla="*/ 0 w 63"/>
                  <a:gd name="T35" fmla="*/ 20 h 73"/>
                  <a:gd name="T36" fmla="*/ 0 w 63"/>
                  <a:gd name="T37" fmla="*/ 20 h 73"/>
                  <a:gd name="T38" fmla="*/ 9 w 63"/>
                  <a:gd name="T39" fmla="*/ 31 h 73"/>
                  <a:gd name="T40" fmla="*/ 20 w 63"/>
                  <a:gd name="T41" fmla="*/ 45 h 73"/>
                  <a:gd name="T42" fmla="*/ 31 w 63"/>
                  <a:gd name="T43" fmla="*/ 56 h 73"/>
                  <a:gd name="T44" fmla="*/ 42 w 63"/>
                  <a:gd name="T45" fmla="*/ 65 h 73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0" t="0" r="r" b="b"/>
                <a:pathLst>
                  <a:path w="63" h="73">
                    <a:moveTo>
                      <a:pt x="42" y="65"/>
                    </a:moveTo>
                    <a:lnTo>
                      <a:pt x="58" y="72"/>
                    </a:lnTo>
                    <a:lnTo>
                      <a:pt x="62" y="72"/>
                    </a:lnTo>
                    <a:lnTo>
                      <a:pt x="62" y="67"/>
                    </a:lnTo>
                    <a:lnTo>
                      <a:pt x="58" y="65"/>
                    </a:lnTo>
                    <a:lnTo>
                      <a:pt x="58" y="62"/>
                    </a:lnTo>
                    <a:lnTo>
                      <a:pt x="44" y="56"/>
                    </a:lnTo>
                    <a:lnTo>
                      <a:pt x="37" y="45"/>
                    </a:lnTo>
                    <a:lnTo>
                      <a:pt x="31" y="34"/>
                    </a:lnTo>
                    <a:lnTo>
                      <a:pt x="26" y="20"/>
                    </a:lnTo>
                    <a:lnTo>
                      <a:pt x="9" y="0"/>
                    </a:lnTo>
                    <a:lnTo>
                      <a:pt x="6" y="4"/>
                    </a:lnTo>
                    <a:lnTo>
                      <a:pt x="2" y="9"/>
                    </a:lnTo>
                    <a:lnTo>
                      <a:pt x="0" y="11"/>
                    </a:lnTo>
                    <a:lnTo>
                      <a:pt x="0" y="18"/>
                    </a:lnTo>
                    <a:lnTo>
                      <a:pt x="0" y="20"/>
                    </a:lnTo>
                    <a:lnTo>
                      <a:pt x="9" y="31"/>
                    </a:lnTo>
                    <a:lnTo>
                      <a:pt x="20" y="45"/>
                    </a:lnTo>
                    <a:lnTo>
                      <a:pt x="31" y="56"/>
                    </a:lnTo>
                    <a:lnTo>
                      <a:pt x="42" y="65"/>
                    </a:lnTo>
                  </a:path>
                </a:pathLst>
              </a:custGeom>
              <a:solidFill>
                <a:schemeClr val="fol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</p:grpSp>
      <p:sp>
        <p:nvSpPr>
          <p:cNvPr id="22556" name="Rectangle 28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22860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22557" name="Rectangle 29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2057400" y="41148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30" name="Rectangle 30">
            <a:extLst>
              <a:ext uri="{FF2B5EF4-FFF2-40B4-BE49-F238E27FC236}">
                <a16:creationId xmlns:a16="http://schemas.microsoft.com/office/drawing/2014/main" id="{AF121F24-F75E-4F0F-AD67-FA680BC1FA9D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1" name="Rectangle 31">
            <a:extLst>
              <a:ext uri="{FF2B5EF4-FFF2-40B4-BE49-F238E27FC236}">
                <a16:creationId xmlns:a16="http://schemas.microsoft.com/office/drawing/2014/main" id="{9B5E5832-7421-4B45-B461-63F292F1D2C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2" name="Rectangle 32">
            <a:extLst>
              <a:ext uri="{FF2B5EF4-FFF2-40B4-BE49-F238E27FC236}">
                <a16:creationId xmlns:a16="http://schemas.microsoft.com/office/drawing/2014/main" id="{B750F2E7-1CDD-465B-BB5E-F3D4729856A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0CA1CAE4-F911-4878-AA04-3126C294BC88}" type="slidenum">
              <a:rPr lang="en-US" altLang="el-GR"/>
              <a:pPr>
                <a:defRPr/>
              </a:pPr>
              <a:t>‹#›</a:t>
            </a:fld>
            <a:endParaRPr lang="en-US" altLang="el-GR"/>
          </a:p>
        </p:txBody>
      </p:sp>
    </p:spTree>
    <p:extLst>
      <p:ext uri="{BB962C8B-B14F-4D97-AF65-F5344CB8AC3E}">
        <p14:creationId xmlns:p14="http://schemas.microsoft.com/office/powerpoint/2010/main" val="42005820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Rectangle 1043">
            <a:extLst>
              <a:ext uri="{FF2B5EF4-FFF2-40B4-BE49-F238E27FC236}">
                <a16:creationId xmlns:a16="http://schemas.microsoft.com/office/drawing/2014/main" id="{8F264748-139F-4C05-800F-9818437A46F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44">
            <a:extLst>
              <a:ext uri="{FF2B5EF4-FFF2-40B4-BE49-F238E27FC236}">
                <a16:creationId xmlns:a16="http://schemas.microsoft.com/office/drawing/2014/main" id="{082A714E-3302-4117-96FA-5C8390DC669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45">
            <a:extLst>
              <a:ext uri="{FF2B5EF4-FFF2-40B4-BE49-F238E27FC236}">
                <a16:creationId xmlns:a16="http://schemas.microsoft.com/office/drawing/2014/main" id="{D3D76360-3BAF-4D6B-8533-E1B8ECA11F2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2EB206-A51F-436C-967C-E02F9A0EB717}" type="slidenum">
              <a:rPr lang="en-US" altLang="el-GR"/>
              <a:pPr>
                <a:defRPr/>
              </a:pPr>
              <a:t>‹#›</a:t>
            </a:fld>
            <a:endParaRPr lang="en-US" altLang="el-GR"/>
          </a:p>
        </p:txBody>
      </p:sp>
    </p:spTree>
    <p:extLst>
      <p:ext uri="{BB962C8B-B14F-4D97-AF65-F5344CB8AC3E}">
        <p14:creationId xmlns:p14="http://schemas.microsoft.com/office/powerpoint/2010/main" val="1482463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l-GR"/>
              <a:t>Στυλ υποδείγματος κειμένου</a:t>
            </a:r>
          </a:p>
        </p:txBody>
      </p:sp>
      <p:sp>
        <p:nvSpPr>
          <p:cNvPr id="4" name="Rectangle 1043">
            <a:extLst>
              <a:ext uri="{FF2B5EF4-FFF2-40B4-BE49-F238E27FC236}">
                <a16:creationId xmlns:a16="http://schemas.microsoft.com/office/drawing/2014/main" id="{50A046F8-C6F6-450A-95DD-3195AC7E9C9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44">
            <a:extLst>
              <a:ext uri="{FF2B5EF4-FFF2-40B4-BE49-F238E27FC236}">
                <a16:creationId xmlns:a16="http://schemas.microsoft.com/office/drawing/2014/main" id="{F9BF1F2C-3FA8-46F0-8E0B-9886EF00953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45">
            <a:extLst>
              <a:ext uri="{FF2B5EF4-FFF2-40B4-BE49-F238E27FC236}">
                <a16:creationId xmlns:a16="http://schemas.microsoft.com/office/drawing/2014/main" id="{D7C0ABE3-96ED-4A4D-B30C-8819B0224A1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05C73D-7894-40F6-9321-198806B7BFC0}" type="slidenum">
              <a:rPr lang="en-US" altLang="el-GR"/>
              <a:pPr>
                <a:defRPr/>
              </a:pPr>
              <a:t>‹#›</a:t>
            </a:fld>
            <a:endParaRPr lang="en-US" altLang="el-GR"/>
          </a:p>
        </p:txBody>
      </p:sp>
    </p:spTree>
    <p:extLst>
      <p:ext uri="{BB962C8B-B14F-4D97-AF65-F5344CB8AC3E}">
        <p14:creationId xmlns:p14="http://schemas.microsoft.com/office/powerpoint/2010/main" val="20344140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5" name="Rectangle 1043">
            <a:extLst>
              <a:ext uri="{FF2B5EF4-FFF2-40B4-BE49-F238E27FC236}">
                <a16:creationId xmlns:a16="http://schemas.microsoft.com/office/drawing/2014/main" id="{2C2C9A1F-5991-46FE-94D6-F5204358CAC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44">
            <a:extLst>
              <a:ext uri="{FF2B5EF4-FFF2-40B4-BE49-F238E27FC236}">
                <a16:creationId xmlns:a16="http://schemas.microsoft.com/office/drawing/2014/main" id="{1C533A8B-D2D9-4477-8C1D-073D0871597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045">
            <a:extLst>
              <a:ext uri="{FF2B5EF4-FFF2-40B4-BE49-F238E27FC236}">
                <a16:creationId xmlns:a16="http://schemas.microsoft.com/office/drawing/2014/main" id="{BE4F5739-FA94-432C-9D2F-812DDC981B3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863F36-CD54-4ABA-96C9-E58CCD7783C4}" type="slidenum">
              <a:rPr lang="en-US" altLang="el-GR"/>
              <a:pPr>
                <a:defRPr/>
              </a:pPr>
              <a:t>‹#›</a:t>
            </a:fld>
            <a:endParaRPr lang="en-US" altLang="el-GR"/>
          </a:p>
        </p:txBody>
      </p:sp>
    </p:spTree>
    <p:extLst>
      <p:ext uri="{BB962C8B-B14F-4D97-AF65-F5344CB8AC3E}">
        <p14:creationId xmlns:p14="http://schemas.microsoft.com/office/powerpoint/2010/main" val="26722722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υποδείγματος κειμένου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5" name="Θέση κειμένου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υποδείγματος κειμένου</a:t>
            </a:r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7" name="Rectangle 1043">
            <a:extLst>
              <a:ext uri="{FF2B5EF4-FFF2-40B4-BE49-F238E27FC236}">
                <a16:creationId xmlns:a16="http://schemas.microsoft.com/office/drawing/2014/main" id="{3D55A704-9810-4B40-A11A-7DDD7180634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1044">
            <a:extLst>
              <a:ext uri="{FF2B5EF4-FFF2-40B4-BE49-F238E27FC236}">
                <a16:creationId xmlns:a16="http://schemas.microsoft.com/office/drawing/2014/main" id="{367AEA43-EEE0-466D-9CCB-55EA60934A1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1045">
            <a:extLst>
              <a:ext uri="{FF2B5EF4-FFF2-40B4-BE49-F238E27FC236}">
                <a16:creationId xmlns:a16="http://schemas.microsoft.com/office/drawing/2014/main" id="{2BB11B70-FDEC-41DB-A2AD-770F2EA3933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AA3B66-BC74-47DD-8DCB-B6969720908C}" type="slidenum">
              <a:rPr lang="en-US" altLang="el-GR"/>
              <a:pPr>
                <a:defRPr/>
              </a:pPr>
              <a:t>‹#›</a:t>
            </a:fld>
            <a:endParaRPr lang="en-US" altLang="el-GR"/>
          </a:p>
        </p:txBody>
      </p:sp>
    </p:spTree>
    <p:extLst>
      <p:ext uri="{BB962C8B-B14F-4D97-AF65-F5344CB8AC3E}">
        <p14:creationId xmlns:p14="http://schemas.microsoft.com/office/powerpoint/2010/main" val="12866323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Rectangle 1043">
            <a:extLst>
              <a:ext uri="{FF2B5EF4-FFF2-40B4-BE49-F238E27FC236}">
                <a16:creationId xmlns:a16="http://schemas.microsoft.com/office/drawing/2014/main" id="{92C840E7-BCA5-4541-BC6A-3EFC2BFAA14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044">
            <a:extLst>
              <a:ext uri="{FF2B5EF4-FFF2-40B4-BE49-F238E27FC236}">
                <a16:creationId xmlns:a16="http://schemas.microsoft.com/office/drawing/2014/main" id="{FF694F9E-AFBF-4A5B-BFEF-BF544C7CF73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45">
            <a:extLst>
              <a:ext uri="{FF2B5EF4-FFF2-40B4-BE49-F238E27FC236}">
                <a16:creationId xmlns:a16="http://schemas.microsoft.com/office/drawing/2014/main" id="{01FB2AF2-B29A-41DD-895F-B225C4A383F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E99320-7750-4DA3-BB54-3581A8F3D53E}" type="slidenum">
              <a:rPr lang="en-US" altLang="el-GR"/>
              <a:pPr>
                <a:defRPr/>
              </a:pPr>
              <a:t>‹#›</a:t>
            </a:fld>
            <a:endParaRPr lang="en-US" altLang="el-GR"/>
          </a:p>
        </p:txBody>
      </p:sp>
    </p:spTree>
    <p:extLst>
      <p:ext uri="{BB962C8B-B14F-4D97-AF65-F5344CB8AC3E}">
        <p14:creationId xmlns:p14="http://schemas.microsoft.com/office/powerpoint/2010/main" val="12722112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43">
            <a:extLst>
              <a:ext uri="{FF2B5EF4-FFF2-40B4-BE49-F238E27FC236}">
                <a16:creationId xmlns:a16="http://schemas.microsoft.com/office/drawing/2014/main" id="{55992522-B0AD-42A5-898B-A5E2EADD486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1044">
            <a:extLst>
              <a:ext uri="{FF2B5EF4-FFF2-40B4-BE49-F238E27FC236}">
                <a16:creationId xmlns:a16="http://schemas.microsoft.com/office/drawing/2014/main" id="{037E5EF3-EFDF-488B-869C-200552FC4F0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045">
            <a:extLst>
              <a:ext uri="{FF2B5EF4-FFF2-40B4-BE49-F238E27FC236}">
                <a16:creationId xmlns:a16="http://schemas.microsoft.com/office/drawing/2014/main" id="{4D823A4B-2063-475D-9F7E-E5DA2FBFE9C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950DDF-DC7B-466F-AA1F-A9399A2D5184}" type="slidenum">
              <a:rPr lang="en-US" altLang="el-GR"/>
              <a:pPr>
                <a:defRPr/>
              </a:pPr>
              <a:t>‹#›</a:t>
            </a:fld>
            <a:endParaRPr lang="en-US" altLang="el-GR"/>
          </a:p>
        </p:txBody>
      </p:sp>
    </p:spTree>
    <p:extLst>
      <p:ext uri="{BB962C8B-B14F-4D97-AF65-F5344CB8AC3E}">
        <p14:creationId xmlns:p14="http://schemas.microsoft.com/office/powerpoint/2010/main" val="23244875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Στυλ υποδείγματος κειμένου</a:t>
            </a:r>
          </a:p>
        </p:txBody>
      </p:sp>
      <p:sp>
        <p:nvSpPr>
          <p:cNvPr id="5" name="Rectangle 1043">
            <a:extLst>
              <a:ext uri="{FF2B5EF4-FFF2-40B4-BE49-F238E27FC236}">
                <a16:creationId xmlns:a16="http://schemas.microsoft.com/office/drawing/2014/main" id="{A273F585-75B3-441C-AF1E-264CF4E8127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44">
            <a:extLst>
              <a:ext uri="{FF2B5EF4-FFF2-40B4-BE49-F238E27FC236}">
                <a16:creationId xmlns:a16="http://schemas.microsoft.com/office/drawing/2014/main" id="{7083E731-F52B-49C3-BFB1-CBE6DF39125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045">
            <a:extLst>
              <a:ext uri="{FF2B5EF4-FFF2-40B4-BE49-F238E27FC236}">
                <a16:creationId xmlns:a16="http://schemas.microsoft.com/office/drawing/2014/main" id="{6A36D79D-FE97-4FA1-BAE4-639B5266DDE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2F67D0-16A4-4424-AC47-8733FE49DAB7}" type="slidenum">
              <a:rPr lang="en-US" altLang="el-GR"/>
              <a:pPr>
                <a:defRPr/>
              </a:pPr>
              <a:t>‹#›</a:t>
            </a:fld>
            <a:endParaRPr lang="en-US" altLang="el-GR"/>
          </a:p>
        </p:txBody>
      </p:sp>
    </p:spTree>
    <p:extLst>
      <p:ext uri="{BB962C8B-B14F-4D97-AF65-F5344CB8AC3E}">
        <p14:creationId xmlns:p14="http://schemas.microsoft.com/office/powerpoint/2010/main" val="13422840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3" name="Θέση εικόνας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l-GR" noProof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Στυλ υποδείγματος κειμένου</a:t>
            </a:r>
          </a:p>
        </p:txBody>
      </p:sp>
      <p:sp>
        <p:nvSpPr>
          <p:cNvPr id="5" name="Rectangle 1043">
            <a:extLst>
              <a:ext uri="{FF2B5EF4-FFF2-40B4-BE49-F238E27FC236}">
                <a16:creationId xmlns:a16="http://schemas.microsoft.com/office/drawing/2014/main" id="{DA30CCDD-F3EA-4858-B430-31BEC626F32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44">
            <a:extLst>
              <a:ext uri="{FF2B5EF4-FFF2-40B4-BE49-F238E27FC236}">
                <a16:creationId xmlns:a16="http://schemas.microsoft.com/office/drawing/2014/main" id="{BF4B6965-A9A9-43F4-80F9-72EFEEB4F7F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045">
            <a:extLst>
              <a:ext uri="{FF2B5EF4-FFF2-40B4-BE49-F238E27FC236}">
                <a16:creationId xmlns:a16="http://schemas.microsoft.com/office/drawing/2014/main" id="{75DED678-ED4E-41E7-8976-E855E0C92E1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4E5655-F4B3-468F-8FA3-C0011D0667EF}" type="slidenum">
              <a:rPr lang="en-US" altLang="el-GR"/>
              <a:pPr>
                <a:defRPr/>
              </a:pPr>
              <a:t>‹#›</a:t>
            </a:fld>
            <a:endParaRPr lang="en-US" altLang="el-GR"/>
          </a:p>
        </p:txBody>
      </p:sp>
    </p:spTree>
    <p:extLst>
      <p:ext uri="{BB962C8B-B14F-4D97-AF65-F5344CB8AC3E}">
        <p14:creationId xmlns:p14="http://schemas.microsoft.com/office/powerpoint/2010/main" val="24274184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Rectangle 1043">
            <a:extLst>
              <a:ext uri="{FF2B5EF4-FFF2-40B4-BE49-F238E27FC236}">
                <a16:creationId xmlns:a16="http://schemas.microsoft.com/office/drawing/2014/main" id="{1A1D25DE-25E1-4F41-A65E-742A16976E8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44">
            <a:extLst>
              <a:ext uri="{FF2B5EF4-FFF2-40B4-BE49-F238E27FC236}">
                <a16:creationId xmlns:a16="http://schemas.microsoft.com/office/drawing/2014/main" id="{D9163302-50A2-4FB9-8B1A-1DCA021C9D3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45">
            <a:extLst>
              <a:ext uri="{FF2B5EF4-FFF2-40B4-BE49-F238E27FC236}">
                <a16:creationId xmlns:a16="http://schemas.microsoft.com/office/drawing/2014/main" id="{3ADF1B43-C38D-498E-9202-BDBCFC53F06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0C2D0B-01AE-48D0-B3CE-C034070154AC}" type="slidenum">
              <a:rPr lang="en-US" altLang="el-GR"/>
              <a:pPr>
                <a:defRPr/>
              </a:pPr>
              <a:t>‹#›</a:t>
            </a:fld>
            <a:endParaRPr lang="en-US" altLang="el-GR"/>
          </a:p>
        </p:txBody>
      </p:sp>
    </p:spTree>
    <p:extLst>
      <p:ext uri="{BB962C8B-B14F-4D97-AF65-F5344CB8AC3E}">
        <p14:creationId xmlns:p14="http://schemas.microsoft.com/office/powerpoint/2010/main" val="15015397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Rectangle 1043">
            <a:extLst>
              <a:ext uri="{FF2B5EF4-FFF2-40B4-BE49-F238E27FC236}">
                <a16:creationId xmlns:a16="http://schemas.microsoft.com/office/drawing/2014/main" id="{EBF7705B-B875-494B-B710-928AE568BA6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44">
            <a:extLst>
              <a:ext uri="{FF2B5EF4-FFF2-40B4-BE49-F238E27FC236}">
                <a16:creationId xmlns:a16="http://schemas.microsoft.com/office/drawing/2014/main" id="{4105F336-F368-478E-A4BA-1E51F6A8140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45">
            <a:extLst>
              <a:ext uri="{FF2B5EF4-FFF2-40B4-BE49-F238E27FC236}">
                <a16:creationId xmlns:a16="http://schemas.microsoft.com/office/drawing/2014/main" id="{25D8700F-0507-4997-AECD-96B7B4993DE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2943EF-2593-452A-B6F9-963779E29C70}" type="slidenum">
              <a:rPr lang="en-US" altLang="el-GR"/>
              <a:pPr>
                <a:defRPr/>
              </a:pPr>
              <a:t>‹#›</a:t>
            </a:fld>
            <a:endParaRPr lang="en-US" altLang="el-GR"/>
          </a:p>
        </p:txBody>
      </p:sp>
    </p:spTree>
    <p:extLst>
      <p:ext uri="{BB962C8B-B14F-4D97-AF65-F5344CB8AC3E}">
        <p14:creationId xmlns:p14="http://schemas.microsoft.com/office/powerpoint/2010/main" val="704814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1026">
            <a:extLst>
              <a:ext uri="{FF2B5EF4-FFF2-40B4-BE49-F238E27FC236}">
                <a16:creationId xmlns:a16="http://schemas.microsoft.com/office/drawing/2014/main" id="{EF591AB0-8067-4D10-B9C6-0B3A074821C3}"/>
              </a:ext>
            </a:extLst>
          </p:cNvPr>
          <p:cNvGrpSpPr>
            <a:grpSpLocks/>
          </p:cNvGrpSpPr>
          <p:nvPr/>
        </p:nvGrpSpPr>
        <p:grpSpPr bwMode="auto">
          <a:xfrm>
            <a:off x="685800" y="117475"/>
            <a:ext cx="8456613" cy="6738938"/>
            <a:chOff x="432" y="74"/>
            <a:chExt cx="5327" cy="4245"/>
          </a:xfrm>
        </p:grpSpPr>
        <p:sp>
          <p:nvSpPr>
            <p:cNvPr id="1032" name="Rectangle 1027">
              <a:extLst>
                <a:ext uri="{FF2B5EF4-FFF2-40B4-BE49-F238E27FC236}">
                  <a16:creationId xmlns:a16="http://schemas.microsoft.com/office/drawing/2014/main" id="{07E1BD60-78FB-4587-BE8A-A39289237149}"/>
                </a:ext>
              </a:extLst>
            </p:cNvPr>
            <p:cNvSpPr>
              <a:spLocks noChangeArrowheads="1"/>
            </p:cNvSpPr>
            <p:nvPr/>
          </p:nvSpPr>
          <p:spPr bwMode="invGray">
            <a:xfrm>
              <a:off x="432" y="4176"/>
              <a:ext cx="2208" cy="143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ffectLst/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defRPr/>
              </a:pPr>
              <a:endParaRPr lang="el-GR" altLang="el-GR"/>
            </a:p>
          </p:txBody>
        </p:sp>
        <p:grpSp>
          <p:nvGrpSpPr>
            <p:cNvPr id="1033" name="Group 1028">
              <a:extLst>
                <a:ext uri="{FF2B5EF4-FFF2-40B4-BE49-F238E27FC236}">
                  <a16:creationId xmlns:a16="http://schemas.microsoft.com/office/drawing/2014/main" id="{A2869805-84AA-40D3-BB73-2131E15715E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859" y="4250"/>
              <a:ext cx="2729" cy="41"/>
              <a:chOff x="2859" y="4250"/>
              <a:chExt cx="2729" cy="41"/>
            </a:xfrm>
          </p:grpSpPr>
          <p:sp>
            <p:nvSpPr>
              <p:cNvPr id="1038" name="Oval 1029">
                <a:extLst>
                  <a:ext uri="{FF2B5EF4-FFF2-40B4-BE49-F238E27FC236}">
                    <a16:creationId xmlns:a16="http://schemas.microsoft.com/office/drawing/2014/main" id="{166B4012-76F3-4364-B357-4F0A27A5B8A2}"/>
                  </a:ext>
                </a:extLst>
              </p:cNvPr>
              <p:cNvSpPr>
                <a:spLocks noChangeArrowheads="1"/>
              </p:cNvSpPr>
              <p:nvPr/>
            </p:nvSpPr>
            <p:spPr bwMode="invGray">
              <a:xfrm>
                <a:off x="2859" y="4250"/>
                <a:ext cx="42" cy="41"/>
              </a:xfrm>
              <a:prstGeom prst="ellipse">
                <a:avLst/>
              </a:prstGeom>
              <a:solidFill>
                <a:schemeClr val="tx2"/>
              </a:solidFill>
              <a:ln>
                <a:noFill/>
              </a:ln>
              <a:effectLst/>
            </p:spPr>
            <p:txBody>
              <a:bodyPr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defRPr/>
                </a:pPr>
                <a:endParaRPr lang="el-GR" altLang="el-GR"/>
              </a:p>
            </p:txBody>
          </p:sp>
          <p:sp>
            <p:nvSpPr>
              <p:cNvPr id="1039" name="Oval 1030">
                <a:extLst>
                  <a:ext uri="{FF2B5EF4-FFF2-40B4-BE49-F238E27FC236}">
                    <a16:creationId xmlns:a16="http://schemas.microsoft.com/office/drawing/2014/main" id="{C75F8AAD-D728-4C2D-8F68-B9B4232D77DF}"/>
                  </a:ext>
                </a:extLst>
              </p:cNvPr>
              <p:cNvSpPr>
                <a:spLocks noChangeArrowheads="1"/>
              </p:cNvSpPr>
              <p:nvPr/>
            </p:nvSpPr>
            <p:spPr bwMode="invGray">
              <a:xfrm>
                <a:off x="3243" y="4250"/>
                <a:ext cx="42" cy="41"/>
              </a:xfrm>
              <a:prstGeom prst="ellipse">
                <a:avLst/>
              </a:prstGeom>
              <a:solidFill>
                <a:schemeClr val="tx2"/>
              </a:solidFill>
              <a:ln>
                <a:noFill/>
              </a:ln>
              <a:effectLst/>
            </p:spPr>
            <p:txBody>
              <a:bodyPr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defRPr/>
                </a:pPr>
                <a:endParaRPr lang="el-GR" altLang="el-GR"/>
              </a:p>
            </p:txBody>
          </p:sp>
          <p:sp>
            <p:nvSpPr>
              <p:cNvPr id="1040" name="Oval 1031">
                <a:extLst>
                  <a:ext uri="{FF2B5EF4-FFF2-40B4-BE49-F238E27FC236}">
                    <a16:creationId xmlns:a16="http://schemas.microsoft.com/office/drawing/2014/main" id="{C91A9987-9BD2-4B83-BF8F-9334BB9EA3B2}"/>
                  </a:ext>
                </a:extLst>
              </p:cNvPr>
              <p:cNvSpPr>
                <a:spLocks noChangeArrowheads="1"/>
              </p:cNvSpPr>
              <p:nvPr/>
            </p:nvSpPr>
            <p:spPr bwMode="invGray">
              <a:xfrm>
                <a:off x="3627" y="4250"/>
                <a:ext cx="41" cy="41"/>
              </a:xfrm>
              <a:prstGeom prst="ellipse">
                <a:avLst/>
              </a:prstGeom>
              <a:solidFill>
                <a:schemeClr val="tx2"/>
              </a:solidFill>
              <a:ln>
                <a:noFill/>
              </a:ln>
              <a:effectLst/>
            </p:spPr>
            <p:txBody>
              <a:bodyPr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defRPr/>
                </a:pPr>
                <a:endParaRPr lang="el-GR" altLang="el-GR"/>
              </a:p>
            </p:txBody>
          </p:sp>
          <p:sp>
            <p:nvSpPr>
              <p:cNvPr id="1041" name="Oval 1032">
                <a:extLst>
                  <a:ext uri="{FF2B5EF4-FFF2-40B4-BE49-F238E27FC236}">
                    <a16:creationId xmlns:a16="http://schemas.microsoft.com/office/drawing/2014/main" id="{A09654BD-573A-4BF4-9F44-DA69A17DB0EC}"/>
                  </a:ext>
                </a:extLst>
              </p:cNvPr>
              <p:cNvSpPr>
                <a:spLocks noChangeArrowheads="1"/>
              </p:cNvSpPr>
              <p:nvPr/>
            </p:nvSpPr>
            <p:spPr bwMode="invGray">
              <a:xfrm>
                <a:off x="4011" y="4250"/>
                <a:ext cx="41" cy="41"/>
              </a:xfrm>
              <a:prstGeom prst="ellipse">
                <a:avLst/>
              </a:prstGeom>
              <a:solidFill>
                <a:schemeClr val="tx2"/>
              </a:solidFill>
              <a:ln>
                <a:noFill/>
              </a:ln>
              <a:effectLst/>
            </p:spPr>
            <p:txBody>
              <a:bodyPr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defRPr/>
                </a:pPr>
                <a:endParaRPr lang="el-GR" altLang="el-GR"/>
              </a:p>
            </p:txBody>
          </p:sp>
          <p:sp>
            <p:nvSpPr>
              <p:cNvPr id="1042" name="Oval 1033">
                <a:extLst>
                  <a:ext uri="{FF2B5EF4-FFF2-40B4-BE49-F238E27FC236}">
                    <a16:creationId xmlns:a16="http://schemas.microsoft.com/office/drawing/2014/main" id="{BAFB5564-1A90-447B-BA2D-724360F22B8E}"/>
                  </a:ext>
                </a:extLst>
              </p:cNvPr>
              <p:cNvSpPr>
                <a:spLocks noChangeArrowheads="1"/>
              </p:cNvSpPr>
              <p:nvPr/>
            </p:nvSpPr>
            <p:spPr bwMode="invGray">
              <a:xfrm>
                <a:off x="4395" y="4250"/>
                <a:ext cx="42" cy="41"/>
              </a:xfrm>
              <a:prstGeom prst="ellipse">
                <a:avLst/>
              </a:prstGeom>
              <a:solidFill>
                <a:schemeClr val="tx2"/>
              </a:solidFill>
              <a:ln>
                <a:noFill/>
              </a:ln>
              <a:effectLst/>
            </p:spPr>
            <p:txBody>
              <a:bodyPr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defRPr/>
                </a:pPr>
                <a:endParaRPr lang="el-GR" altLang="el-GR"/>
              </a:p>
            </p:txBody>
          </p:sp>
          <p:sp>
            <p:nvSpPr>
              <p:cNvPr id="1043" name="Oval 1034">
                <a:extLst>
                  <a:ext uri="{FF2B5EF4-FFF2-40B4-BE49-F238E27FC236}">
                    <a16:creationId xmlns:a16="http://schemas.microsoft.com/office/drawing/2014/main" id="{E2F8A680-1568-444D-A7CA-FA33270EE7E4}"/>
                  </a:ext>
                </a:extLst>
              </p:cNvPr>
              <p:cNvSpPr>
                <a:spLocks noChangeArrowheads="1"/>
              </p:cNvSpPr>
              <p:nvPr/>
            </p:nvSpPr>
            <p:spPr bwMode="invGray">
              <a:xfrm>
                <a:off x="4779" y="4250"/>
                <a:ext cx="42" cy="41"/>
              </a:xfrm>
              <a:prstGeom prst="ellipse">
                <a:avLst/>
              </a:prstGeom>
              <a:solidFill>
                <a:schemeClr val="tx2"/>
              </a:solidFill>
              <a:ln>
                <a:noFill/>
              </a:ln>
              <a:effectLst/>
            </p:spPr>
            <p:txBody>
              <a:bodyPr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defRPr/>
                </a:pPr>
                <a:endParaRPr lang="el-GR" altLang="el-GR"/>
              </a:p>
            </p:txBody>
          </p:sp>
          <p:sp>
            <p:nvSpPr>
              <p:cNvPr id="1044" name="Oval 1035">
                <a:extLst>
                  <a:ext uri="{FF2B5EF4-FFF2-40B4-BE49-F238E27FC236}">
                    <a16:creationId xmlns:a16="http://schemas.microsoft.com/office/drawing/2014/main" id="{CD53C941-1096-4D7D-ADEE-EE0B55C3DE28}"/>
                  </a:ext>
                </a:extLst>
              </p:cNvPr>
              <p:cNvSpPr>
                <a:spLocks noChangeArrowheads="1"/>
              </p:cNvSpPr>
              <p:nvPr/>
            </p:nvSpPr>
            <p:spPr bwMode="invGray">
              <a:xfrm>
                <a:off x="5163" y="4250"/>
                <a:ext cx="42" cy="41"/>
              </a:xfrm>
              <a:prstGeom prst="ellipse">
                <a:avLst/>
              </a:prstGeom>
              <a:solidFill>
                <a:schemeClr val="tx2"/>
              </a:solidFill>
              <a:ln>
                <a:noFill/>
              </a:ln>
              <a:effectLst/>
            </p:spPr>
            <p:txBody>
              <a:bodyPr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defRPr/>
                </a:pPr>
                <a:endParaRPr lang="el-GR" altLang="el-GR"/>
              </a:p>
            </p:txBody>
          </p:sp>
          <p:sp>
            <p:nvSpPr>
              <p:cNvPr id="1045" name="Oval 1036">
                <a:extLst>
                  <a:ext uri="{FF2B5EF4-FFF2-40B4-BE49-F238E27FC236}">
                    <a16:creationId xmlns:a16="http://schemas.microsoft.com/office/drawing/2014/main" id="{007CF124-3EC6-415D-A24C-C67B47B2D3BA}"/>
                  </a:ext>
                </a:extLst>
              </p:cNvPr>
              <p:cNvSpPr>
                <a:spLocks noChangeArrowheads="1"/>
              </p:cNvSpPr>
              <p:nvPr/>
            </p:nvSpPr>
            <p:spPr bwMode="invGray">
              <a:xfrm>
                <a:off x="5547" y="4250"/>
                <a:ext cx="41" cy="41"/>
              </a:xfrm>
              <a:prstGeom prst="ellipse">
                <a:avLst/>
              </a:prstGeom>
              <a:solidFill>
                <a:schemeClr val="tx2"/>
              </a:solidFill>
              <a:ln>
                <a:noFill/>
              </a:ln>
              <a:effectLst/>
            </p:spPr>
            <p:txBody>
              <a:bodyPr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defRPr/>
                </a:pPr>
                <a:endParaRPr lang="el-GR" altLang="el-GR"/>
              </a:p>
            </p:txBody>
          </p:sp>
        </p:grpSp>
        <p:sp>
          <p:nvSpPr>
            <p:cNvPr id="1034" name="Rectangle 1037">
              <a:extLst>
                <a:ext uri="{FF2B5EF4-FFF2-40B4-BE49-F238E27FC236}">
                  <a16:creationId xmlns:a16="http://schemas.microsoft.com/office/drawing/2014/main" id="{454B34CB-76CC-4E4A-B12E-E3D4C34EEF06}"/>
                </a:ext>
              </a:extLst>
            </p:cNvPr>
            <p:cNvSpPr>
              <a:spLocks noChangeArrowheads="1"/>
            </p:cNvSpPr>
            <p:nvPr/>
          </p:nvSpPr>
          <p:spPr bwMode="invGray">
            <a:xfrm>
              <a:off x="480" y="480"/>
              <a:ext cx="5279" cy="480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ffectLst/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defRPr/>
              </a:pPr>
              <a:endParaRPr lang="el-GR" altLang="el-GR"/>
            </a:p>
          </p:txBody>
        </p:sp>
        <p:sp>
          <p:nvSpPr>
            <p:cNvPr id="1035" name="Oval 1038">
              <a:extLst>
                <a:ext uri="{FF2B5EF4-FFF2-40B4-BE49-F238E27FC236}">
                  <a16:creationId xmlns:a16="http://schemas.microsoft.com/office/drawing/2014/main" id="{50905DAC-C6BA-4B06-A053-057AC550B2AC}"/>
                </a:ext>
              </a:extLst>
            </p:cNvPr>
            <p:cNvSpPr>
              <a:spLocks noChangeArrowheads="1"/>
            </p:cNvSpPr>
            <p:nvPr/>
          </p:nvSpPr>
          <p:spPr bwMode="invGray">
            <a:xfrm>
              <a:off x="507" y="74"/>
              <a:ext cx="42" cy="42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defRPr/>
              </a:pPr>
              <a:endParaRPr lang="el-GR" altLang="el-GR"/>
            </a:p>
          </p:txBody>
        </p:sp>
        <p:sp>
          <p:nvSpPr>
            <p:cNvPr id="1036" name="Oval 1039">
              <a:extLst>
                <a:ext uri="{FF2B5EF4-FFF2-40B4-BE49-F238E27FC236}">
                  <a16:creationId xmlns:a16="http://schemas.microsoft.com/office/drawing/2014/main" id="{2533F92E-E531-427A-82F2-C0CBBF457B3E}"/>
                </a:ext>
              </a:extLst>
            </p:cNvPr>
            <p:cNvSpPr>
              <a:spLocks noChangeArrowheads="1"/>
            </p:cNvSpPr>
            <p:nvPr/>
          </p:nvSpPr>
          <p:spPr bwMode="invGray">
            <a:xfrm>
              <a:off x="507" y="219"/>
              <a:ext cx="42" cy="41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defRPr/>
              </a:pPr>
              <a:endParaRPr lang="el-GR" altLang="el-GR"/>
            </a:p>
          </p:txBody>
        </p:sp>
        <p:sp>
          <p:nvSpPr>
            <p:cNvPr id="1037" name="Oval 1040">
              <a:extLst>
                <a:ext uri="{FF2B5EF4-FFF2-40B4-BE49-F238E27FC236}">
                  <a16:creationId xmlns:a16="http://schemas.microsoft.com/office/drawing/2014/main" id="{E6204CB2-B51D-4D97-A2EE-9AA2A35F1C33}"/>
                </a:ext>
              </a:extLst>
            </p:cNvPr>
            <p:cNvSpPr>
              <a:spLocks noChangeArrowheads="1"/>
            </p:cNvSpPr>
            <p:nvPr/>
          </p:nvSpPr>
          <p:spPr bwMode="invGray">
            <a:xfrm>
              <a:off x="507" y="362"/>
              <a:ext cx="42" cy="41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defRPr/>
              </a:pPr>
              <a:endParaRPr lang="el-GR" altLang="el-GR"/>
            </a:p>
          </p:txBody>
        </p:sp>
      </p:grpSp>
      <p:sp>
        <p:nvSpPr>
          <p:cNvPr id="1027" name="Rectangle 1041">
            <a:extLst>
              <a:ext uri="{FF2B5EF4-FFF2-40B4-BE49-F238E27FC236}">
                <a16:creationId xmlns:a16="http://schemas.microsoft.com/office/drawing/2014/main" id="{F9BE5D85-1214-46E3-B821-92AE4E3116F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l-GR"/>
              <a:t>Click to edit Master title style</a:t>
            </a:r>
          </a:p>
        </p:txBody>
      </p:sp>
      <p:sp>
        <p:nvSpPr>
          <p:cNvPr id="1028" name="Rectangle 1042">
            <a:extLst>
              <a:ext uri="{FF2B5EF4-FFF2-40B4-BE49-F238E27FC236}">
                <a16:creationId xmlns:a16="http://schemas.microsoft.com/office/drawing/2014/main" id="{545DF2F9-1334-4710-BD37-59D899882E7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l-GR"/>
              <a:t>Click to edit Master text styles</a:t>
            </a:r>
          </a:p>
          <a:p>
            <a:pPr lvl="1"/>
            <a:r>
              <a:rPr lang="en-US" altLang="el-GR"/>
              <a:t>Second level</a:t>
            </a:r>
          </a:p>
          <a:p>
            <a:pPr lvl="2"/>
            <a:r>
              <a:rPr lang="en-US" altLang="el-GR"/>
              <a:t>Third level</a:t>
            </a:r>
          </a:p>
          <a:p>
            <a:pPr lvl="3"/>
            <a:r>
              <a:rPr lang="en-US" altLang="el-GR"/>
              <a:t>Fourth level</a:t>
            </a:r>
          </a:p>
          <a:p>
            <a:pPr lvl="4"/>
            <a:r>
              <a:rPr lang="en-US" altLang="el-GR"/>
              <a:t>Fifth level</a:t>
            </a:r>
          </a:p>
        </p:txBody>
      </p:sp>
      <p:sp>
        <p:nvSpPr>
          <p:cNvPr id="21523" name="Rectangle 1043">
            <a:extLst>
              <a:ext uri="{FF2B5EF4-FFF2-40B4-BE49-F238E27FC236}">
                <a16:creationId xmlns:a16="http://schemas.microsoft.com/office/drawing/2014/main" id="{84CBDE93-E5E2-4A50-A62F-201EED017AB7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50000"/>
              </a:spcBef>
              <a:defRPr sz="1400">
                <a:latin typeface="Times New Roman" pitchFamily="18" charset="-95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1524" name="Rectangle 1044">
            <a:extLst>
              <a:ext uri="{FF2B5EF4-FFF2-40B4-BE49-F238E27FC236}">
                <a16:creationId xmlns:a16="http://schemas.microsoft.com/office/drawing/2014/main" id="{999C6570-492A-4592-BEF3-C3C3C16C9DA3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50000"/>
              </a:spcBef>
              <a:defRPr sz="1400">
                <a:latin typeface="Times New Roman" pitchFamily="18" charset="-95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1525" name="Rectangle 1045">
            <a:extLst>
              <a:ext uri="{FF2B5EF4-FFF2-40B4-BE49-F238E27FC236}">
                <a16:creationId xmlns:a16="http://schemas.microsoft.com/office/drawing/2014/main" id="{E9298E93-8AF0-4682-8CEE-5D7BCC84F706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50000"/>
              </a:spcBef>
              <a:defRPr sz="1400"/>
            </a:lvl1pPr>
          </a:lstStyle>
          <a:p>
            <a:pPr>
              <a:defRPr/>
            </a:pPr>
            <a:fld id="{D13C7074-298C-4D16-A54E-28F662BD4B87}" type="slidenum">
              <a:rPr lang="en-US" altLang="el-GR"/>
              <a:pPr>
                <a:defRPr/>
              </a:pPr>
              <a:t>‹#›</a:t>
            </a:fld>
            <a:endParaRPr lang="en-US" altLang="el-GR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44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-95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-95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-95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-95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-95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-95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-95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-95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000">
          <a:solidFill>
            <a:schemeClr val="tx1"/>
          </a:solidFill>
          <a:latin typeface="+mn-lt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://internationalpolicesports.com/" TargetMode="External"/><Relationship Id="rId13" Type="http://schemas.openxmlformats.org/officeDocument/2006/relationships/hyperlink" Target="http://www.wtgf.org/" TargetMode="External"/><Relationship Id="rId3" Type="http://schemas.openxmlformats.org/officeDocument/2006/relationships/hyperlink" Target="https://www.fisu.net/" TargetMode="External"/><Relationship Id="rId7" Type="http://schemas.openxmlformats.org/officeDocument/2006/relationships/hyperlink" Target="http://www.cismmilsport.org/" TargetMode="External"/><Relationship Id="rId12" Type="http://schemas.openxmlformats.org/officeDocument/2006/relationships/hyperlink" Target="http://www.imga.ch/" TargetMode="External"/><Relationship Id="rId2" Type="http://schemas.openxmlformats.org/officeDocument/2006/relationships/hyperlink" Target="http://www.tafisa.net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csit.tv/en" TargetMode="External"/><Relationship Id="rId11" Type="http://schemas.openxmlformats.org/officeDocument/2006/relationships/hyperlink" Target="http://international-childrens-games.org/icg/" TargetMode="External"/><Relationship Id="rId5" Type="http://schemas.openxmlformats.org/officeDocument/2006/relationships/hyperlink" Target="http://www.fisec.org/fr/" TargetMode="External"/><Relationship Id="rId10" Type="http://schemas.openxmlformats.org/officeDocument/2006/relationships/hyperlink" Target="http://www.fiepbrasil.org/" TargetMode="External"/><Relationship Id="rId4" Type="http://schemas.openxmlformats.org/officeDocument/2006/relationships/hyperlink" Target="http://www.isfsports.org/" TargetMode="External"/><Relationship Id="rId9" Type="http://schemas.openxmlformats.org/officeDocument/2006/relationships/hyperlink" Target="http://www.theworldgames.org/" TargetMode="External"/><Relationship Id="rId14" Type="http://schemas.openxmlformats.org/officeDocument/2006/relationships/hyperlink" Target="http://www.thecgf.com/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eur-lex.europa.eu/legal-content/EL/TXT/PDF/?uri=CELEX:42014Y0614(03)&amp;from=EN" TargetMode="External"/><Relationship Id="rId2" Type="http://schemas.openxmlformats.org/officeDocument/2006/relationships/hyperlink" Target="https://data.consilium.europa.eu/doc/document/ST-9639-2017-INIT/en/pdf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eur-lex.europa.eu/legal-content/EL/TXT/PDF/?uri=CELEX:52011DC0012&amp;from=EN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ec.europa.eu/sport/share-initiative_en" TargetMode="External"/><Relationship Id="rId2" Type="http://schemas.openxmlformats.org/officeDocument/2006/relationships/hyperlink" Target="https://ec.europa.eu/sport/week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s://gga.gov.gr/component/content/article/253-beactive/2837-beactive2019" TargetMode="Externa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c.gr/el/node/2276" TargetMode="External"/><Relationship Id="rId2" Type="http://schemas.openxmlformats.org/officeDocument/2006/relationships/hyperlink" Target="http://www.panathenaicstadium.gr/%CE%93%CE%B9%CE%B1%CF%80%CE%B1%CE%B9%CE%B4%CE%B9%CE%AC/Kidsathletics/tabid/123/language/el-GR/Default.aspx" TargetMode="Externa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atgm.gr/" TargetMode="External"/><Relationship Id="rId2" Type="http://schemas.openxmlformats.org/officeDocument/2006/relationships/hyperlink" Target="https://www.athensauthenticmarathon.gr/site/index.php/el/news-gr/news-articles-gr/85-news-2020-gr" TargetMode="Externa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partathlon.gr/el/" TargetMode="External"/><Relationship Id="rId7" Type="http://schemas.openxmlformats.org/officeDocument/2006/relationships/hyperlink" Target="http://spetsesmarathon.com/program/" TargetMode="External"/><Relationship Id="rId2" Type="http://schemas.openxmlformats.org/officeDocument/2006/relationships/hyperlink" Target="https://nemeangames.org/el/" TargetMode="External"/><Relationship Id="rId1" Type="http://schemas.openxmlformats.org/officeDocument/2006/relationships/slideLayout" Target="../slideLayouts/slideLayout6.xml"/><Relationship Id="rId6" Type="http://schemas.openxmlformats.org/officeDocument/2006/relationships/hyperlink" Target="https://routeoftruce.com/" TargetMode="External"/><Relationship Id="rId5" Type="http://schemas.openxmlformats.org/officeDocument/2006/relationships/hyperlink" Target="http://olympus-marathon.com/" TargetMode="External"/><Relationship Id="rId4" Type="http://schemas.openxmlformats.org/officeDocument/2006/relationships/hyperlink" Target="http://aethlios.gr/portal/index.php?lang=en" TargetMode="Externa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74579FA6-552B-4A3A-AC72-1236041B9235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809625" y="609600"/>
            <a:ext cx="8370888" cy="1143000"/>
          </a:xfrm>
        </p:spPr>
        <p:txBody>
          <a:bodyPr/>
          <a:lstStyle/>
          <a:p>
            <a:r>
              <a:rPr lang="el-GR" altLang="el-GR" sz="5400" b="1">
                <a:solidFill>
                  <a:srgbClr val="FFFF00"/>
                </a:solidFill>
              </a:rPr>
              <a:t>Οργάνωση Προγραμμάτων</a:t>
            </a:r>
            <a:br>
              <a:rPr lang="el-GR" altLang="el-GR" sz="5400" b="1">
                <a:solidFill>
                  <a:srgbClr val="FFFF00"/>
                </a:solidFill>
              </a:rPr>
            </a:br>
            <a:r>
              <a:rPr lang="el-GR" altLang="el-GR" sz="5400" b="1">
                <a:solidFill>
                  <a:srgbClr val="FFFF00"/>
                </a:solidFill>
              </a:rPr>
              <a:t>Κινητικής Αναψυχής</a:t>
            </a: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2530F2F0-4718-47A0-9546-BEF161F464ED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900113" y="2492375"/>
            <a:ext cx="8135937" cy="2362200"/>
          </a:xfrm>
        </p:spPr>
        <p:txBody>
          <a:bodyPr/>
          <a:lstStyle/>
          <a:p>
            <a:pPr algn="l"/>
            <a:r>
              <a:rPr lang="el-GR" altLang="el-GR" b="1">
                <a:solidFill>
                  <a:srgbClr val="FFFF00"/>
                </a:solidFill>
              </a:rPr>
              <a:t>ΑγΟ σε άλλες χώρες, αναδρομή, οργαν. δομή </a:t>
            </a:r>
          </a:p>
          <a:p>
            <a:pPr algn="l"/>
            <a:endParaRPr lang="el-GR" altLang="el-GR" b="1" u="sng">
              <a:solidFill>
                <a:srgbClr val="FFFF00"/>
              </a:solidFill>
            </a:endParaRPr>
          </a:p>
          <a:p>
            <a:pPr algn="l"/>
            <a:endParaRPr lang="el-GR" altLang="el-GR" b="1" u="sng">
              <a:solidFill>
                <a:srgbClr val="FFFF00"/>
              </a:solidFill>
            </a:endParaRPr>
          </a:p>
          <a:p>
            <a:pPr algn="l"/>
            <a:r>
              <a:rPr lang="el-GR" altLang="el-GR" b="1">
                <a:solidFill>
                  <a:srgbClr val="FFFF00"/>
                </a:solidFill>
              </a:rPr>
              <a:t>						</a:t>
            </a:r>
            <a:r>
              <a:rPr lang="el-GR" altLang="el-GR" b="1" u="sng"/>
              <a:t>2η διάλεξη</a:t>
            </a:r>
            <a:r>
              <a:rPr lang="el-GR" altLang="el-GR"/>
              <a:t> </a:t>
            </a:r>
            <a:endParaRPr lang="el-GR" altLang="el-GR" b="1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Τίτλος 1">
            <a:extLst>
              <a:ext uri="{FF2B5EF4-FFF2-40B4-BE49-F238E27FC236}">
                <a16:creationId xmlns:a16="http://schemas.microsoft.com/office/drawing/2014/main" id="{299E7B1F-75BF-4681-9ECB-152A09244F1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l-GR" altLang="el-GR">
                <a:solidFill>
                  <a:srgbClr val="FFFF00"/>
                </a:solidFill>
              </a:rPr>
              <a:t>ΑγΟ – ΚΙΝ. ΑΝΑΨΥΧΗ</a:t>
            </a:r>
          </a:p>
        </p:txBody>
      </p:sp>
      <p:pic>
        <p:nvPicPr>
          <p:cNvPr id="4099" name="Εικόνα 7">
            <a:extLst>
              <a:ext uri="{FF2B5EF4-FFF2-40B4-BE49-F238E27FC236}">
                <a16:creationId xmlns:a16="http://schemas.microsoft.com/office/drawing/2014/main" id="{D0484025-2770-4005-BFF2-138CC13D76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550" y="1916113"/>
            <a:ext cx="8308975" cy="4465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>
            <a:extLst>
              <a:ext uri="{FF2B5EF4-FFF2-40B4-BE49-F238E27FC236}">
                <a16:creationId xmlns:a16="http://schemas.microsoft.com/office/drawing/2014/main" id="{35EBFD85-32F4-4EE6-BD88-1ACD2FB6F71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8458200" cy="838200"/>
          </a:xfrm>
        </p:spPr>
        <p:txBody>
          <a:bodyPr/>
          <a:lstStyle/>
          <a:p>
            <a:r>
              <a:rPr lang="el-GR" altLang="el-GR" sz="4000" b="1">
                <a:solidFill>
                  <a:srgbClr val="FFFF00"/>
                </a:solidFill>
              </a:rPr>
              <a:t>Η ΑγΟ ανά τον κόσμο προωθείται με</a:t>
            </a:r>
            <a:r>
              <a:rPr lang="en-US" altLang="el-GR" sz="4000" b="1">
                <a:solidFill>
                  <a:srgbClr val="FFFF00"/>
                </a:solidFill>
              </a:rPr>
              <a:t>:</a:t>
            </a:r>
            <a:endParaRPr lang="el-GR" altLang="el-GR" sz="4000" b="1">
              <a:solidFill>
                <a:srgbClr val="FFFF00"/>
              </a:solidFill>
            </a:endParaRPr>
          </a:p>
        </p:txBody>
      </p:sp>
      <p:sp>
        <p:nvSpPr>
          <p:cNvPr id="5123" name="Rectangle 1027">
            <a:extLst>
              <a:ext uri="{FF2B5EF4-FFF2-40B4-BE49-F238E27FC236}">
                <a16:creationId xmlns:a16="http://schemas.microsoft.com/office/drawing/2014/main" id="{3A83F954-0591-430F-8B30-B659D0DE057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2051050"/>
            <a:ext cx="7772400" cy="4114800"/>
          </a:xfrm>
        </p:spPr>
        <p:txBody>
          <a:bodyPr/>
          <a:lstStyle/>
          <a:p>
            <a:r>
              <a:rPr lang="el-GR" altLang="el-GR" sz="2400">
                <a:solidFill>
                  <a:srgbClr val="FFFF00"/>
                </a:solidFill>
              </a:rPr>
              <a:t>Διαφημιστικές</a:t>
            </a:r>
            <a:r>
              <a:rPr lang="el-GR" altLang="el-GR" sz="2400"/>
              <a:t> </a:t>
            </a:r>
            <a:r>
              <a:rPr lang="el-GR" altLang="el-GR" sz="2400">
                <a:solidFill>
                  <a:srgbClr val="FFFF00"/>
                </a:solidFill>
              </a:rPr>
              <a:t>εκστρατείες</a:t>
            </a:r>
            <a:r>
              <a:rPr lang="el-GR" altLang="el-GR" sz="2400"/>
              <a:t> 	Αυστραλία, Ουγγαρία, 					Πολωνία, πρώην 						Τσεχοσλοβακία, πρώην 					Σοβιετική 'Ενωση </a:t>
            </a:r>
          </a:p>
          <a:p>
            <a:endParaRPr lang="el-GR" altLang="el-GR" sz="2400"/>
          </a:p>
          <a:p>
            <a:r>
              <a:rPr lang="el-GR" altLang="el-GR" sz="2400">
                <a:solidFill>
                  <a:srgbClr val="FFFF00"/>
                </a:solidFill>
              </a:rPr>
              <a:t>με γενικό σύνθημα </a:t>
            </a:r>
            <a:r>
              <a:rPr lang="el-GR" altLang="el-GR" sz="2400"/>
              <a:t>			ΗΠΑ, Αυστραλία, 						Νορβηγία</a:t>
            </a:r>
          </a:p>
          <a:p>
            <a:endParaRPr lang="el-GR" altLang="el-GR" sz="2400"/>
          </a:p>
          <a:p>
            <a:r>
              <a:rPr lang="el-GR" altLang="el-GR" sz="2400">
                <a:solidFill>
                  <a:srgbClr val="FFFF00"/>
                </a:solidFill>
              </a:rPr>
              <a:t>σε ομάδες προτεραιότητας </a:t>
            </a:r>
            <a:r>
              <a:rPr lang="el-GR" altLang="el-GR" sz="2400"/>
              <a:t>	Πορτογαλία</a:t>
            </a:r>
            <a:endParaRPr lang="el-GR" altLang="el-G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1026">
            <a:extLst>
              <a:ext uri="{FF2B5EF4-FFF2-40B4-BE49-F238E27FC236}">
                <a16:creationId xmlns:a16="http://schemas.microsoft.com/office/drawing/2014/main" id="{9DE4CAB0-A169-448E-824B-54FF190AE62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9750" y="609600"/>
            <a:ext cx="8604250" cy="1143000"/>
          </a:xfrm>
        </p:spPr>
        <p:txBody>
          <a:bodyPr/>
          <a:lstStyle/>
          <a:p>
            <a:r>
              <a:rPr lang="en-US" altLang="el-GR" sz="3200"/>
              <a:t> </a:t>
            </a:r>
            <a:r>
              <a:rPr lang="el-GR" altLang="el-GR" sz="3200" b="1">
                <a:solidFill>
                  <a:srgbClr val="FFFF00"/>
                </a:solidFill>
              </a:rPr>
              <a:t>Πρακτική χρησιμότητα προγραμμάτων ΑγΟ</a:t>
            </a:r>
          </a:p>
        </p:txBody>
      </p:sp>
      <p:sp>
        <p:nvSpPr>
          <p:cNvPr id="6147" name="Rectangle 1027">
            <a:extLst>
              <a:ext uri="{FF2B5EF4-FFF2-40B4-BE49-F238E27FC236}">
                <a16:creationId xmlns:a16="http://schemas.microsoft.com/office/drawing/2014/main" id="{9FA6A16F-24A5-4B65-84DC-F887BD206E5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04800" y="1690688"/>
            <a:ext cx="8610600" cy="4114800"/>
          </a:xfrm>
        </p:spPr>
        <p:txBody>
          <a:bodyPr/>
          <a:lstStyle/>
          <a:p>
            <a:r>
              <a:rPr lang="el-GR" altLang="el-GR" sz="1800" b="1">
                <a:solidFill>
                  <a:srgbClr val="FFFF00"/>
                </a:solidFill>
              </a:rPr>
              <a:t>Σιγκαπούρη</a:t>
            </a:r>
            <a:r>
              <a:rPr lang="el-GR" altLang="el-GR" sz="1800">
                <a:solidFill>
                  <a:srgbClr val="FFFF00"/>
                </a:solidFill>
              </a:rPr>
              <a:t> </a:t>
            </a:r>
            <a:r>
              <a:rPr lang="el-GR" altLang="el-GR" sz="1800"/>
              <a:t>		       Η δημιουργία συνοχής και αλληλεγγύης σε κάθε γειτονιά</a:t>
            </a:r>
          </a:p>
          <a:p>
            <a:endParaRPr lang="el-GR" altLang="el-GR" sz="1800"/>
          </a:p>
          <a:p>
            <a:r>
              <a:rPr lang="el-GR" altLang="el-GR" sz="1800" b="1">
                <a:solidFill>
                  <a:srgbClr val="FFFF00"/>
                </a:solidFill>
              </a:rPr>
              <a:t>Νορβηγία, Κορέα,</a:t>
            </a:r>
            <a:r>
              <a:rPr lang="el-GR" altLang="el-GR" sz="1800"/>
              <a:t>	       Η προώθηση ενός υγιεινότερου τρόπου Ζωής </a:t>
            </a:r>
          </a:p>
          <a:p>
            <a:endParaRPr lang="el-GR" altLang="el-GR" sz="1800"/>
          </a:p>
          <a:p>
            <a:r>
              <a:rPr lang="el-GR" altLang="el-GR" sz="1800" b="1">
                <a:solidFill>
                  <a:srgbClr val="FFFF00"/>
                </a:solidFill>
              </a:rPr>
              <a:t>Ιταλία, πρ. Γιουγκοσλαβία    </a:t>
            </a:r>
            <a:r>
              <a:rPr lang="el-GR" altLang="el-GR" sz="1800"/>
              <a:t>Η βελτίωση της υγείας του πληθυσμού της χώρας </a:t>
            </a:r>
          </a:p>
          <a:p>
            <a:pPr>
              <a:buFontTx/>
              <a:buNone/>
            </a:pPr>
            <a:r>
              <a:rPr lang="el-GR" altLang="el-GR" sz="1800"/>
              <a:t>	</a:t>
            </a:r>
            <a:r>
              <a:rPr lang="el-GR" altLang="el-GR" sz="1800" b="1">
                <a:solidFill>
                  <a:srgbClr val="FFFF00"/>
                </a:solidFill>
              </a:rPr>
              <a:t>Φινλανδία, Κορέα, Κύπρος</a:t>
            </a:r>
          </a:p>
          <a:p>
            <a:pPr>
              <a:buFontTx/>
              <a:buNone/>
            </a:pPr>
            <a:r>
              <a:rPr lang="el-GR" altLang="el-GR" sz="1800" b="1">
                <a:solidFill>
                  <a:srgbClr val="FFFF00"/>
                </a:solidFill>
              </a:rPr>
              <a:t>	πρώην Σοβιετική 'Ενωση</a:t>
            </a:r>
            <a:r>
              <a:rPr lang="el-GR" altLang="el-GR" sz="1800"/>
              <a:t>, </a:t>
            </a:r>
          </a:p>
          <a:p>
            <a:pPr>
              <a:buFontTx/>
              <a:buNone/>
            </a:pPr>
            <a:endParaRPr lang="el-GR" altLang="el-GR" sz="1800"/>
          </a:p>
          <a:p>
            <a:r>
              <a:rPr lang="el-GR" altLang="el-GR" sz="1800" b="1">
                <a:solidFill>
                  <a:srgbClr val="FFFF00"/>
                </a:solidFill>
              </a:rPr>
              <a:t>Αγγλία, Ολλανδία </a:t>
            </a:r>
            <a:r>
              <a:rPr lang="el-GR" altLang="el-GR" sz="1800"/>
              <a:t>	        Η ένδειξη ενδιαφέροντος σε κοινωνικά ευαίσθητες 				        ομάδες όπως οι άνεργοι, οι ηλικιωμένοι, οι μετανάστες</a:t>
            </a:r>
          </a:p>
          <a:p>
            <a:endParaRPr lang="el-GR" altLang="el-GR" sz="1800"/>
          </a:p>
          <a:p>
            <a:r>
              <a:rPr lang="el-GR" altLang="el-GR" sz="1800" b="1">
                <a:solidFill>
                  <a:srgbClr val="FFFF00"/>
                </a:solidFill>
              </a:rPr>
              <a:t>Ινδονησία, Κορέα, ΗΠΑ,       </a:t>
            </a:r>
            <a:r>
              <a:rPr lang="el-GR" altLang="el-GR" sz="1800"/>
              <a:t>Η βελτίωση της φυσικής ικανότητας του πληθυσμού </a:t>
            </a:r>
          </a:p>
          <a:p>
            <a:pPr>
              <a:buFontTx/>
              <a:buNone/>
            </a:pPr>
            <a:r>
              <a:rPr lang="el-GR" altLang="el-GR" sz="1800"/>
              <a:t>	</a:t>
            </a:r>
            <a:r>
              <a:rPr lang="el-GR" altLang="el-GR" sz="1800" b="1">
                <a:solidFill>
                  <a:srgbClr val="FFFF00"/>
                </a:solidFill>
              </a:rPr>
              <a:t>Σουηδία, Ελβετία, Πολωνία</a:t>
            </a:r>
            <a:endParaRPr lang="el-GR" altLang="el-GR" sz="1800"/>
          </a:p>
          <a:p>
            <a:pPr>
              <a:buFontTx/>
              <a:buNone/>
            </a:pPr>
            <a:endParaRPr lang="el-GR" altLang="el-GR" sz="1800"/>
          </a:p>
          <a:p>
            <a:r>
              <a:rPr lang="el-GR" altLang="el-GR" sz="1800" b="1">
                <a:solidFill>
                  <a:srgbClr val="FFFF00"/>
                </a:solidFill>
              </a:rPr>
              <a:t>Κορέα, ΗΠΑ, Κύπρος </a:t>
            </a:r>
            <a:r>
              <a:rPr lang="el-GR" altLang="el-GR" sz="1800"/>
              <a:t>	        Η κοινωνική αρμονία, χαρά και ευημερία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F2FA10F8-C697-40BF-BE2A-6BC54C5E11E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838200"/>
            <a:ext cx="8458200" cy="533400"/>
          </a:xfrm>
        </p:spPr>
        <p:txBody>
          <a:bodyPr/>
          <a:lstStyle/>
          <a:p>
            <a:pPr>
              <a:defRPr/>
            </a:pPr>
            <a:r>
              <a:rPr lang="el-GR" sz="3600" b="1" dirty="0">
                <a:solidFill>
                  <a:schemeClr val="bg1">
                    <a:lumMod val="20000"/>
                    <a:lumOff val="80000"/>
                  </a:schemeClr>
                </a:solidFill>
              </a:rPr>
              <a:t>Οργανωτικός τομέας: </a:t>
            </a:r>
            <a:r>
              <a:rPr lang="el-GR" sz="3600" b="1" dirty="0">
                <a:solidFill>
                  <a:srgbClr val="FFFF00"/>
                </a:solidFill>
              </a:rPr>
              <a:t>Φορείς προώθησης </a:t>
            </a:r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A0321596-0BD7-4B55-9DF6-B4F60934DF4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700213"/>
            <a:ext cx="8153400" cy="5041900"/>
          </a:xfrm>
        </p:spPr>
        <p:txBody>
          <a:bodyPr/>
          <a:lstStyle/>
          <a:p>
            <a:r>
              <a:rPr lang="el-GR" altLang="el-GR" sz="2000">
                <a:solidFill>
                  <a:srgbClr val="FFFF00"/>
                </a:solidFill>
              </a:rPr>
              <a:t>Ισραήλ και Κορέα</a:t>
            </a:r>
            <a:r>
              <a:rPr lang="el-GR" altLang="el-GR" sz="2000"/>
              <a:t>		Ομοσπονδίες Άσκησης για 'Ολους </a:t>
            </a:r>
          </a:p>
          <a:p>
            <a:endParaRPr lang="el-GR" altLang="el-GR" sz="2000"/>
          </a:p>
          <a:p>
            <a:r>
              <a:rPr lang="el-GR" altLang="el-GR" sz="2000">
                <a:solidFill>
                  <a:srgbClr val="FFFF00"/>
                </a:solidFill>
              </a:rPr>
              <a:t>Ελβετία</a:t>
            </a:r>
            <a:r>
              <a:rPr lang="el-GR" altLang="el-GR" sz="2000"/>
              <a:t> 			Ερασιτεχνικές αθλητικές ομοσπονδίες</a:t>
            </a:r>
          </a:p>
          <a:p>
            <a:r>
              <a:rPr lang="el-GR" altLang="el-GR" sz="2000"/>
              <a:t> </a:t>
            </a:r>
          </a:p>
          <a:p>
            <a:r>
              <a:rPr lang="el-GR" altLang="el-GR" sz="2000">
                <a:solidFill>
                  <a:srgbClr val="FFFF00"/>
                </a:solidFill>
              </a:rPr>
              <a:t>Ολλανδία και Αυστραλία</a:t>
            </a:r>
            <a:r>
              <a:rPr lang="el-GR" altLang="el-GR" sz="2000"/>
              <a:t> 	Σύλλογοι αγωνιστικού αθλητισμού </a:t>
            </a:r>
          </a:p>
          <a:p>
            <a:endParaRPr lang="el-GR" altLang="el-GR" sz="2000"/>
          </a:p>
          <a:p>
            <a:r>
              <a:rPr lang="el-GR" altLang="el-GR" sz="2000">
                <a:solidFill>
                  <a:srgbClr val="FFFF00"/>
                </a:solidFill>
              </a:rPr>
              <a:t>Καναδά, Αυστρία, Βραζιλία </a:t>
            </a:r>
            <a:r>
              <a:rPr lang="el-GR" altLang="el-GR" sz="2000"/>
              <a:t>	Συναφείς οργανισμοί που συντονίζουν </a:t>
            </a:r>
          </a:p>
          <a:p>
            <a:pPr>
              <a:buFontTx/>
              <a:buNone/>
            </a:pPr>
            <a:r>
              <a:rPr lang="el-GR" altLang="el-GR" sz="2000"/>
              <a:t>	</a:t>
            </a:r>
            <a:r>
              <a:rPr lang="el-GR" altLang="el-GR" sz="2000">
                <a:solidFill>
                  <a:srgbClr val="FFFF00"/>
                </a:solidFill>
              </a:rPr>
              <a:t>Νέα Ζηλανδία </a:t>
            </a:r>
            <a:r>
              <a:rPr lang="el-GR" altLang="el-GR" sz="2000"/>
              <a:t>		(οργανωτικά, μεθοδολογικά, γνωστικά)</a:t>
            </a:r>
          </a:p>
          <a:p>
            <a:pPr>
              <a:buFontTx/>
              <a:buNone/>
            </a:pPr>
            <a:endParaRPr lang="el-GR" altLang="el-GR" sz="2000"/>
          </a:p>
          <a:p>
            <a:r>
              <a:rPr lang="el-GR" altLang="el-GR" sz="2000">
                <a:solidFill>
                  <a:srgbClr val="FFFF00"/>
                </a:solidFill>
              </a:rPr>
              <a:t>Πρώην Σοβιετική 'Ενωση</a:t>
            </a:r>
            <a:r>
              <a:rPr lang="el-GR" altLang="el-GR" sz="2000"/>
              <a:t>	 Αθλητικές ομάδες υγείας </a:t>
            </a:r>
          </a:p>
          <a:p>
            <a:endParaRPr lang="el-GR" altLang="el-GR" sz="2000"/>
          </a:p>
          <a:p>
            <a:r>
              <a:rPr lang="el-GR" altLang="el-GR" sz="2000">
                <a:solidFill>
                  <a:srgbClr val="FFFF00"/>
                </a:solidFill>
              </a:rPr>
              <a:t>Ελβετία, Ιταλία, Ιαπωνία, </a:t>
            </a:r>
          </a:p>
          <a:p>
            <a:pPr>
              <a:buFontTx/>
              <a:buNone/>
            </a:pPr>
            <a:r>
              <a:rPr lang="el-GR" altLang="el-GR" sz="2000"/>
              <a:t>	Ινδον</a:t>
            </a:r>
            <a:r>
              <a:rPr lang="el-GR" altLang="el-GR" sz="2000">
                <a:solidFill>
                  <a:srgbClr val="FFFF00"/>
                </a:solidFill>
              </a:rPr>
              <a:t>ησία, Πολωνία </a:t>
            </a:r>
            <a:r>
              <a:rPr lang="el-GR" altLang="el-GR" sz="2000"/>
              <a:t>		Το κράτος δημιουργεί ειδικούς νόμους</a:t>
            </a:r>
            <a:r>
              <a:rPr lang="el-GR" altLang="el-GR" sz="2400"/>
              <a:t>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D4C3CE67-3BC5-449D-B93C-5FD06674354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l-GR" altLang="el-GR" sz="2000" b="1">
                <a:solidFill>
                  <a:srgbClr val="FFFF00"/>
                </a:solidFill>
              </a:rPr>
              <a:t>Οργανωτικός τομέας: Φορείς προώθησης (συνέχεια)</a:t>
            </a:r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28394C10-C46B-4FD5-B93F-4603E7519C6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7924800" cy="4114800"/>
          </a:xfrm>
        </p:spPr>
        <p:txBody>
          <a:bodyPr/>
          <a:lstStyle/>
          <a:p>
            <a:endParaRPr lang="el-GR" altLang="el-GR" sz="2000"/>
          </a:p>
          <a:p>
            <a:r>
              <a:rPr lang="el-GR" altLang="el-GR" sz="2000" b="1">
                <a:solidFill>
                  <a:srgbClr val="FFFF00"/>
                </a:solidFill>
              </a:rPr>
              <a:t>Αγγλία</a:t>
            </a:r>
            <a:r>
              <a:rPr lang="el-GR" altLang="el-GR" sz="2000"/>
              <a:t> 		Τοπικοί φορείς επιμορφώνουν πολίτες να γίνουν 			εμψυχωτές άσκησης και κινητικής αναψυχής </a:t>
            </a:r>
          </a:p>
          <a:p>
            <a:endParaRPr lang="el-GR" altLang="el-GR" sz="2000"/>
          </a:p>
          <a:p>
            <a:r>
              <a:rPr lang="el-GR" altLang="el-GR" sz="2000" b="1">
                <a:solidFill>
                  <a:srgbClr val="FFFF00"/>
                </a:solidFill>
              </a:rPr>
              <a:t>Φινλανδία</a:t>
            </a:r>
            <a:r>
              <a:rPr lang="el-GR" altLang="el-GR" sz="2000"/>
              <a:t> 		Ειδική διαφημιστική καμπάνια προτρέπει άτομα 			που έχουν ή είχαν σχέση με τον αθλητισμό, να 			οργανώσουν ομάδες άσκησης στον 	τόπο 				εργασίας τους, στη γειτονιά τους, κ.λπ.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D64FF9FF-3B73-4EE0-997C-838728A12F5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0" y="609600"/>
            <a:ext cx="8763000" cy="914400"/>
          </a:xfrm>
        </p:spPr>
        <p:txBody>
          <a:bodyPr/>
          <a:lstStyle/>
          <a:p>
            <a:r>
              <a:rPr kumimoji="0" lang="el-GR" altLang="el-GR" sz="3500" b="1">
                <a:solidFill>
                  <a:srgbClr val="FFFF00"/>
                </a:solidFill>
              </a:rPr>
              <a:t>Διεθνείς οργανισμοί ΑγΟ </a:t>
            </a:r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5A874FE3-979D-471B-8C97-650006FF734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33400" y="1219200"/>
            <a:ext cx="8458200" cy="5105400"/>
          </a:xfrm>
        </p:spPr>
        <p:txBody>
          <a:bodyPr/>
          <a:lstStyle/>
          <a:p>
            <a:pPr>
              <a:buFontTx/>
              <a:buNone/>
            </a:pPr>
            <a:r>
              <a:rPr kumimoji="0" lang="el-GR" altLang="el-GR" sz="2200"/>
              <a:t>  </a:t>
            </a:r>
          </a:p>
          <a:p>
            <a:pPr>
              <a:buFontTx/>
              <a:buNone/>
            </a:pPr>
            <a:r>
              <a:rPr kumimoji="0" lang="el-GR" altLang="el-GR" sz="2200"/>
              <a:t>1. </a:t>
            </a:r>
            <a:r>
              <a:rPr kumimoji="0" lang="el-GR" altLang="el-GR" sz="2200" b="1">
                <a:solidFill>
                  <a:srgbClr val="FFFF00"/>
                </a:solidFill>
              </a:rPr>
              <a:t>Κέντρο Διανομής Πληροφοριών ΑγΟ</a:t>
            </a:r>
            <a:r>
              <a:rPr kumimoji="0" lang="el-GR" altLang="el-GR" sz="2200">
                <a:solidFill>
                  <a:srgbClr val="FFFF00"/>
                </a:solidFill>
              </a:rPr>
              <a:t> </a:t>
            </a:r>
            <a:r>
              <a:rPr kumimoji="0" lang="el-GR" altLang="el-GR" sz="2200"/>
              <a:t>της Επιτροπής Ανάπτυξης Αθλητισμού του </a:t>
            </a:r>
            <a:r>
              <a:rPr kumimoji="0" lang="el-GR" altLang="el-GR" sz="2200" b="1"/>
              <a:t>Συμβουλίου της Ευρώπης</a:t>
            </a:r>
            <a:r>
              <a:rPr kumimoji="0" lang="el-GR" altLang="el-GR" sz="2200"/>
              <a:t>  (</a:t>
            </a:r>
            <a:r>
              <a:rPr kumimoji="0" lang="en-GB" altLang="el-GR" sz="2200"/>
              <a:t>Sport for All Clearing House).</a:t>
            </a:r>
          </a:p>
          <a:p>
            <a:pPr>
              <a:buFontTx/>
              <a:buNone/>
            </a:pPr>
            <a:r>
              <a:rPr kumimoji="0" lang="en-GB" altLang="el-GR" sz="2200"/>
              <a:t>2. </a:t>
            </a:r>
            <a:r>
              <a:rPr kumimoji="0" lang="el-GR" altLang="el-GR" sz="2200" b="1">
                <a:solidFill>
                  <a:srgbClr val="FFFF00"/>
                </a:solidFill>
              </a:rPr>
              <a:t>Διεθνής Ομοσπονδία ΑγΟ</a:t>
            </a:r>
            <a:r>
              <a:rPr kumimoji="0" lang="el-GR" altLang="el-GR" sz="2200">
                <a:solidFill>
                  <a:srgbClr val="FFFF00"/>
                </a:solidFill>
              </a:rPr>
              <a:t> </a:t>
            </a:r>
            <a:r>
              <a:rPr kumimoji="0" lang="en-GB" altLang="el-GR" sz="2200"/>
              <a:t>(International Sport for All Federation -FISpT).</a:t>
            </a:r>
          </a:p>
          <a:p>
            <a:pPr>
              <a:buFontTx/>
              <a:buNone/>
            </a:pPr>
            <a:r>
              <a:rPr kumimoji="0" lang="en-GB" altLang="el-GR" sz="2200"/>
              <a:t>3. </a:t>
            </a:r>
            <a:r>
              <a:rPr kumimoji="0" lang="el-GR" altLang="el-GR" sz="2200" b="1">
                <a:solidFill>
                  <a:srgbClr val="FFFF00"/>
                </a:solidFill>
              </a:rPr>
              <a:t>Διεθνής Ένωση Αθλητισμού για Όλους</a:t>
            </a:r>
            <a:r>
              <a:rPr kumimoji="0" lang="el-GR" altLang="el-GR" sz="2200">
                <a:solidFill>
                  <a:srgbClr val="FFFF00"/>
                </a:solidFill>
              </a:rPr>
              <a:t> </a:t>
            </a:r>
            <a:r>
              <a:rPr kumimoji="0" lang="en-GB" altLang="el-GR" sz="2200"/>
              <a:t>(International SfA Association - Trim &amp; Fitness International TAFISA).</a:t>
            </a:r>
          </a:p>
          <a:p>
            <a:pPr>
              <a:buFontTx/>
              <a:buNone/>
            </a:pPr>
            <a:r>
              <a:rPr kumimoji="0" lang="en-GB" altLang="el-GR" sz="2200"/>
              <a:t>4. </a:t>
            </a:r>
            <a:r>
              <a:rPr kumimoji="0" lang="el-GR" altLang="el-GR" sz="2200" b="1">
                <a:solidFill>
                  <a:srgbClr val="FFFF00"/>
                </a:solidFill>
              </a:rPr>
              <a:t>Παγκόσμια Εταιρία Σχόλης και Αναψυχής</a:t>
            </a:r>
            <a:r>
              <a:rPr kumimoji="0" lang="en-GB" altLang="el-GR" sz="2200">
                <a:solidFill>
                  <a:srgbClr val="FFFF00"/>
                </a:solidFill>
              </a:rPr>
              <a:t> </a:t>
            </a:r>
            <a:r>
              <a:rPr kumimoji="0" lang="en-GB" altLang="el-GR" sz="2200"/>
              <a:t>(World Leisure and Recreation Association - WLRA).</a:t>
            </a:r>
          </a:p>
          <a:p>
            <a:pPr>
              <a:buFontTx/>
              <a:buNone/>
            </a:pPr>
            <a:r>
              <a:rPr kumimoji="0" lang="en-GB" altLang="el-GR" sz="2200"/>
              <a:t>5. </a:t>
            </a:r>
            <a:r>
              <a:rPr kumimoji="0" lang="el-GR" altLang="el-GR" sz="2200" b="1">
                <a:solidFill>
                  <a:srgbClr val="FFFF00"/>
                </a:solidFill>
              </a:rPr>
              <a:t>Διεθνής Ολυμπιακή Επιτροπή</a:t>
            </a:r>
            <a:r>
              <a:rPr kumimoji="0" lang="el-GR" altLang="el-GR" sz="2200">
                <a:solidFill>
                  <a:srgbClr val="FFFF00"/>
                </a:solidFill>
              </a:rPr>
              <a:t>. </a:t>
            </a:r>
            <a:r>
              <a:rPr kumimoji="0" lang="el-GR" altLang="el-GR" sz="2200"/>
              <a:t>Επιτροπή Αθλητισμού για Όλους</a:t>
            </a:r>
            <a:r>
              <a:rPr kumimoji="0" lang="en-GB" altLang="el-GR" sz="2200"/>
              <a:t> (International Olympic Committee. Sport for All Committee).</a:t>
            </a:r>
          </a:p>
          <a:p>
            <a:pPr>
              <a:buFontTx/>
              <a:buNone/>
            </a:pPr>
            <a:r>
              <a:rPr kumimoji="0" lang="en-GB" altLang="el-GR" sz="2200"/>
              <a:t>6. </a:t>
            </a:r>
            <a:r>
              <a:rPr kumimoji="0" lang="el-GR" altLang="el-GR" sz="2200" b="1">
                <a:solidFill>
                  <a:srgbClr val="FFFF00"/>
                </a:solidFill>
              </a:rPr>
              <a:t>Διεθνής Αθλητική Επιτροπή Εργασίας</a:t>
            </a:r>
            <a:r>
              <a:rPr kumimoji="0" lang="el-GR" altLang="el-GR" sz="2200">
                <a:solidFill>
                  <a:srgbClr val="FFFF00"/>
                </a:solidFill>
              </a:rPr>
              <a:t> </a:t>
            </a:r>
            <a:r>
              <a:rPr kumimoji="0" lang="en-GB" altLang="el-GR" sz="2200"/>
              <a:t>(Conseil Sportif International de Travail - CSIT)</a:t>
            </a:r>
            <a:r>
              <a:rPr kumimoji="0" lang="el-GR" altLang="el-GR" sz="2200"/>
              <a:t>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835D0A81-D298-4A90-B45A-20A8211E4DD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989888" cy="1143000"/>
          </a:xfrm>
        </p:spPr>
        <p:txBody>
          <a:bodyPr/>
          <a:lstStyle/>
          <a:p>
            <a:pPr algn="r"/>
            <a:r>
              <a:rPr kumimoji="0" lang="el-GR" altLang="el-GR" sz="2300">
                <a:solidFill>
                  <a:srgbClr val="FFFF00"/>
                </a:solidFill>
              </a:rPr>
              <a:t>Η ΑγΟ σε άλλες χώρες - διεθνείς οργανισμοί (συνέχεια)</a:t>
            </a:r>
          </a:p>
        </p:txBody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4D8EC931-4780-4F68-936A-3139364D146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l-GR" altLang="el-GR" sz="2200"/>
              <a:t>7. </a:t>
            </a:r>
            <a:r>
              <a:rPr lang="el-GR" altLang="el-GR" sz="2200">
                <a:solidFill>
                  <a:srgbClr val="FFFF00"/>
                </a:solidFill>
              </a:rPr>
              <a:t>Βαλκανική ένωση ΑγΟ </a:t>
            </a:r>
            <a:r>
              <a:rPr lang="en-GB" altLang="el-GR" sz="2200"/>
              <a:t>(Balkan SfA Association-BSAA).</a:t>
            </a:r>
          </a:p>
          <a:p>
            <a:pPr>
              <a:buFontTx/>
              <a:buNone/>
            </a:pPr>
            <a:r>
              <a:rPr lang="en-GB" altLang="el-GR" sz="2200"/>
              <a:t>8. </a:t>
            </a:r>
            <a:r>
              <a:rPr lang="el-GR" altLang="el-GR" sz="2200">
                <a:solidFill>
                  <a:srgbClr val="FFFF00"/>
                </a:solidFill>
              </a:rPr>
              <a:t>Επιτροπή Άθλησης και Ελεύθερου Χρόνου στο Διεθνές Συμβούλιο Αθλητικής Επιστήμης και Φυσικής Αγωγής </a:t>
            </a:r>
            <a:r>
              <a:rPr lang="en-GB" altLang="el-GR" sz="2200"/>
              <a:t>(Sport and Leisure Committee of the International Council of Sport Science and Physical Education - ICSSPE).</a:t>
            </a:r>
          </a:p>
          <a:p>
            <a:pPr>
              <a:buFontTx/>
              <a:buNone/>
            </a:pPr>
            <a:endParaRPr lang="el-GR" altLang="el-G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Θέση περιεχομένου 2">
            <a:extLst>
              <a:ext uri="{FF2B5EF4-FFF2-40B4-BE49-F238E27FC236}">
                <a16:creationId xmlns:a16="http://schemas.microsoft.com/office/drawing/2014/main" id="{BEABBE38-3742-4FDB-9813-55E9801B9C23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250825" y="692150"/>
            <a:ext cx="8893175" cy="5484813"/>
          </a:xfrm>
        </p:spPr>
        <p:txBody>
          <a:bodyPr anchorCtr="1"/>
          <a:lstStyle/>
          <a:p>
            <a:pPr marL="0" indent="0" algn="ctr">
              <a:spcBef>
                <a:spcPts val="0"/>
              </a:spcBef>
              <a:buFontTx/>
              <a:buNone/>
              <a:defRPr/>
            </a:pPr>
            <a:r>
              <a:rPr lang="el-GR" sz="2800" b="1" cap="all" dirty="0">
                <a:latin typeface="Trade-Gothic-W-Cond-Bold"/>
              </a:rPr>
              <a:t>     </a:t>
            </a:r>
            <a:r>
              <a:rPr lang="en-US" sz="2800" b="1" cap="all" dirty="0">
                <a:solidFill>
                  <a:srgbClr val="FFFF00"/>
                </a:solidFill>
                <a:latin typeface="Trade-Gothic-W-Cond-Bold"/>
              </a:rPr>
              <a:t>MULTI-SPORTS ORGANIZATIONS AND EVENTS / SPORT FOR ALL</a:t>
            </a:r>
            <a:endParaRPr lang="el-GR" sz="2800" b="1" cap="all" dirty="0">
              <a:solidFill>
                <a:srgbClr val="FFFF00"/>
              </a:solidFill>
              <a:latin typeface="Trade-Gothic-W-Cond-Bold"/>
            </a:endParaRPr>
          </a:p>
          <a:p>
            <a:pPr marL="0" indent="0" algn="ctr">
              <a:lnSpc>
                <a:spcPct val="60000"/>
              </a:lnSpc>
              <a:buFontTx/>
              <a:buNone/>
              <a:defRPr/>
            </a:pPr>
            <a:endParaRPr lang="en-US" b="1" cap="all" dirty="0">
              <a:latin typeface="Trade-Gothic-W-Cond-Bold"/>
            </a:endParaRPr>
          </a:p>
          <a:p>
            <a:pPr marL="0" indent="0" algn="ctr">
              <a:lnSpc>
                <a:spcPct val="60000"/>
              </a:lnSpc>
              <a:buFontTx/>
              <a:buNone/>
              <a:defRPr/>
            </a:pPr>
            <a:endParaRPr lang="en-US" sz="1400" b="1" cap="all" dirty="0">
              <a:latin typeface="Trade-Gothic-W-Cond-Bold"/>
            </a:endParaRPr>
          </a:p>
          <a:p>
            <a:pPr marL="0" indent="0" algn="ctr">
              <a:spcBef>
                <a:spcPts val="0"/>
              </a:spcBef>
              <a:buFontTx/>
              <a:buNone/>
              <a:defRPr/>
            </a:pPr>
            <a:r>
              <a:rPr lang="en-US" sz="2200" u="sng" dirty="0">
                <a:latin typeface="HelveticaNeueW"/>
                <a:hlinkClick r:id="rId2"/>
              </a:rPr>
              <a:t>The Association For International Sport for All</a:t>
            </a:r>
            <a:r>
              <a:rPr lang="en-US" sz="2200" dirty="0">
                <a:latin typeface="HelveticaNeueW"/>
              </a:rPr>
              <a:t> (TAFISA)</a:t>
            </a:r>
          </a:p>
          <a:p>
            <a:pPr marL="0" indent="0" algn="ctr">
              <a:spcBef>
                <a:spcPts val="0"/>
              </a:spcBef>
              <a:buFontTx/>
              <a:buNone/>
              <a:defRPr/>
            </a:pPr>
            <a:r>
              <a:rPr lang="en-US" sz="2200" u="sng" dirty="0">
                <a:latin typeface="HelveticaNeueW"/>
                <a:hlinkClick r:id="rId3"/>
              </a:rPr>
              <a:t>International University Sports Federation</a:t>
            </a:r>
            <a:r>
              <a:rPr lang="en-US" sz="2200" dirty="0">
                <a:latin typeface="HelveticaNeueW"/>
              </a:rPr>
              <a:t> (FISU)</a:t>
            </a:r>
          </a:p>
          <a:p>
            <a:pPr marL="0" indent="0" algn="ctr">
              <a:spcBef>
                <a:spcPts val="0"/>
              </a:spcBef>
              <a:buFontTx/>
              <a:buNone/>
              <a:defRPr/>
            </a:pPr>
            <a:r>
              <a:rPr lang="en-US" sz="2200" u="sng" dirty="0">
                <a:latin typeface="HelveticaNeueW"/>
                <a:hlinkClick r:id="rId4"/>
              </a:rPr>
              <a:t>International School Sport Federation</a:t>
            </a:r>
            <a:r>
              <a:rPr lang="en-US" sz="2200" dirty="0">
                <a:latin typeface="HelveticaNeueW"/>
              </a:rPr>
              <a:t> (ISF)</a:t>
            </a:r>
          </a:p>
          <a:p>
            <a:pPr marL="0" indent="0" algn="ctr">
              <a:spcBef>
                <a:spcPts val="0"/>
              </a:spcBef>
              <a:buFontTx/>
              <a:buNone/>
              <a:defRPr/>
            </a:pPr>
            <a:r>
              <a:rPr lang="en-US" sz="2200" u="sng" dirty="0">
                <a:latin typeface="HelveticaNeueW"/>
                <a:hlinkClick r:id="rId5"/>
              </a:rPr>
              <a:t>International Catholic School</a:t>
            </a:r>
            <a:r>
              <a:rPr lang="el-GR" sz="2200" u="sng" dirty="0">
                <a:latin typeface="HelveticaNeueW"/>
                <a:hlinkClick r:id="rId5"/>
              </a:rPr>
              <a:t> </a:t>
            </a:r>
            <a:r>
              <a:rPr lang="en-US" sz="2200" u="sng" dirty="0">
                <a:latin typeface="HelveticaNeueW"/>
                <a:hlinkClick r:id="rId5"/>
              </a:rPr>
              <a:t>sport Federation</a:t>
            </a:r>
            <a:r>
              <a:rPr lang="en-US" sz="2200" dirty="0">
                <a:latin typeface="HelveticaNeueW"/>
              </a:rPr>
              <a:t> (FISEC)</a:t>
            </a:r>
          </a:p>
          <a:p>
            <a:pPr marL="0" indent="0" algn="ctr">
              <a:spcBef>
                <a:spcPts val="0"/>
              </a:spcBef>
              <a:buFontTx/>
              <a:buNone/>
              <a:defRPr/>
            </a:pPr>
            <a:r>
              <a:rPr lang="en-US" sz="2200" u="sng" dirty="0">
                <a:latin typeface="HelveticaNeueW"/>
                <a:hlinkClick r:id="rId6"/>
              </a:rPr>
              <a:t>International Workers and Amateurs in Sports Confederation</a:t>
            </a:r>
            <a:r>
              <a:rPr lang="en-US" sz="2200" dirty="0">
                <a:latin typeface="HelveticaNeueW"/>
              </a:rPr>
              <a:t> (CSIT)</a:t>
            </a:r>
          </a:p>
          <a:p>
            <a:pPr marL="0" indent="0" algn="ctr">
              <a:spcBef>
                <a:spcPts val="0"/>
              </a:spcBef>
              <a:buFontTx/>
              <a:buNone/>
              <a:defRPr/>
            </a:pPr>
            <a:r>
              <a:rPr lang="en-US" sz="2200" u="sng" dirty="0">
                <a:latin typeface="HelveticaNeueW"/>
                <a:hlinkClick r:id="rId7"/>
              </a:rPr>
              <a:t>International Military Sports Council</a:t>
            </a:r>
            <a:r>
              <a:rPr lang="en-US" sz="2200" dirty="0">
                <a:latin typeface="HelveticaNeueW"/>
              </a:rPr>
              <a:t> (CISM)</a:t>
            </a:r>
          </a:p>
          <a:p>
            <a:pPr marL="0" indent="0" algn="ctr">
              <a:spcBef>
                <a:spcPts val="0"/>
              </a:spcBef>
              <a:buFontTx/>
              <a:buNone/>
              <a:defRPr/>
            </a:pPr>
            <a:r>
              <a:rPr lang="en-US" sz="2200" u="sng" dirty="0">
                <a:latin typeface="HelveticaNeueW"/>
                <a:hlinkClick r:id="rId8"/>
              </a:rPr>
              <a:t>International Police Sport Union</a:t>
            </a:r>
            <a:r>
              <a:rPr lang="en-US" sz="2200" dirty="0">
                <a:latin typeface="HelveticaNeueW"/>
              </a:rPr>
              <a:t> (USIP)</a:t>
            </a:r>
          </a:p>
          <a:p>
            <a:pPr marL="0" indent="0" algn="ctr">
              <a:spcBef>
                <a:spcPts val="0"/>
              </a:spcBef>
              <a:buFontTx/>
              <a:buNone/>
              <a:defRPr/>
            </a:pPr>
            <a:r>
              <a:rPr lang="en-US" sz="2200" u="sng" dirty="0">
                <a:latin typeface="HelveticaNeueW"/>
                <a:hlinkClick r:id="rId9"/>
              </a:rPr>
              <a:t>International World Games Association</a:t>
            </a:r>
            <a:r>
              <a:rPr lang="en-US" sz="2200" dirty="0">
                <a:latin typeface="HelveticaNeueW"/>
              </a:rPr>
              <a:t> (IWGA)</a:t>
            </a:r>
          </a:p>
          <a:p>
            <a:pPr marL="0" indent="0" algn="ctr">
              <a:spcBef>
                <a:spcPts val="0"/>
              </a:spcBef>
              <a:buFontTx/>
              <a:buNone/>
              <a:defRPr/>
            </a:pPr>
            <a:r>
              <a:rPr lang="en-US" sz="2200" u="sng" dirty="0">
                <a:latin typeface="HelveticaNeueW"/>
                <a:hlinkClick r:id="rId10"/>
              </a:rPr>
              <a:t>International Federation of Physical Education</a:t>
            </a:r>
            <a:r>
              <a:rPr lang="en-US" sz="2200" dirty="0">
                <a:latin typeface="HelveticaNeueW"/>
              </a:rPr>
              <a:t> (FIEP)</a:t>
            </a:r>
          </a:p>
          <a:p>
            <a:pPr marL="0" indent="0" algn="ctr">
              <a:spcBef>
                <a:spcPts val="0"/>
              </a:spcBef>
              <a:buFontTx/>
              <a:buNone/>
              <a:defRPr/>
            </a:pPr>
            <a:r>
              <a:rPr lang="en-US" sz="2200" u="sng" dirty="0">
                <a:latin typeface="HelveticaNeueW"/>
                <a:hlinkClick r:id="rId11"/>
              </a:rPr>
              <a:t>Committee of the International Children's Games</a:t>
            </a:r>
            <a:r>
              <a:rPr lang="en-US" sz="2200" dirty="0">
                <a:latin typeface="HelveticaNeueW"/>
              </a:rPr>
              <a:t> (CJIE/CICG)</a:t>
            </a:r>
          </a:p>
          <a:p>
            <a:pPr marL="0" indent="0" algn="ctr">
              <a:spcBef>
                <a:spcPts val="0"/>
              </a:spcBef>
              <a:buFontTx/>
              <a:buNone/>
              <a:defRPr/>
            </a:pPr>
            <a:r>
              <a:rPr lang="en-US" sz="2200" u="sng" dirty="0">
                <a:latin typeface="HelveticaNeueW"/>
                <a:hlinkClick r:id="rId12"/>
              </a:rPr>
              <a:t>International Masters Games Association</a:t>
            </a:r>
            <a:r>
              <a:rPr lang="en-US" sz="2200" dirty="0">
                <a:latin typeface="HelveticaNeueW"/>
              </a:rPr>
              <a:t> (IMGA)</a:t>
            </a:r>
          </a:p>
          <a:p>
            <a:pPr marL="0" indent="0" algn="ctr">
              <a:spcBef>
                <a:spcPts val="0"/>
              </a:spcBef>
              <a:buFontTx/>
              <a:buNone/>
              <a:defRPr/>
            </a:pPr>
            <a:r>
              <a:rPr lang="en-US" sz="2200" u="sng" dirty="0">
                <a:latin typeface="HelveticaNeueW"/>
                <a:hlinkClick r:id="rId13"/>
              </a:rPr>
              <a:t>World Transplant Games Federation</a:t>
            </a:r>
            <a:r>
              <a:rPr lang="en-US" sz="2200" dirty="0">
                <a:latin typeface="HelveticaNeueW"/>
              </a:rPr>
              <a:t> (WTGF)</a:t>
            </a:r>
          </a:p>
          <a:p>
            <a:pPr marL="0" indent="0" algn="ctr">
              <a:spcBef>
                <a:spcPts val="0"/>
              </a:spcBef>
              <a:buFontTx/>
              <a:buNone/>
              <a:defRPr/>
            </a:pPr>
            <a:r>
              <a:rPr lang="en-US" sz="2200" u="sng" dirty="0">
                <a:latin typeface="HelveticaNeueW"/>
                <a:hlinkClick r:id="rId14"/>
              </a:rPr>
              <a:t>Commonwealth Games Federation</a:t>
            </a:r>
            <a:endParaRPr lang="en-US" sz="2200" dirty="0">
              <a:latin typeface="HelveticaNeueW"/>
            </a:endParaRPr>
          </a:p>
          <a:p>
            <a:pPr algn="ctr">
              <a:lnSpc>
                <a:spcPct val="50000"/>
              </a:lnSpc>
              <a:defRPr/>
            </a:pPr>
            <a:endParaRPr lang="el-GR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Θέση περιεχομένου 2">
            <a:extLst>
              <a:ext uri="{FF2B5EF4-FFF2-40B4-BE49-F238E27FC236}">
                <a16:creationId xmlns:a16="http://schemas.microsoft.com/office/drawing/2014/main" id="{DB8A7198-852D-4E25-B82F-72AD73CA3FDF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755650" y="2349500"/>
            <a:ext cx="8197850" cy="3816350"/>
          </a:xfrm>
        </p:spPr>
        <p:txBody>
          <a:bodyPr/>
          <a:lstStyle/>
          <a:p>
            <a:pPr marL="0" indent="0" algn="ctr">
              <a:buFontTx/>
              <a:buNone/>
            </a:pPr>
            <a:r>
              <a:rPr lang="en-US" altLang="el-GR" sz="2400" b="1">
                <a:latin typeface="Arial" panose="020B0604020202020204" pitchFamily="34" charset="0"/>
              </a:rPr>
              <a:t>EY</a:t>
            </a:r>
            <a:r>
              <a:rPr lang="el-GR" altLang="el-GR" sz="2400" b="1">
                <a:latin typeface="Arial" panose="020B0604020202020204" pitchFamily="34" charset="0"/>
              </a:rPr>
              <a:t>ΡΩΠΑΙΚΟ ΠΛΑΝΟ ΕΡΓΑΣΙΑΣ ΓΙΑ ΤΟΝ ΑΘΛΗΤΙΣΜΟ</a:t>
            </a:r>
            <a:endParaRPr lang="el-GR" altLang="el-GR" sz="2400" b="1" u="sng">
              <a:solidFill>
                <a:srgbClr val="55208A"/>
              </a:solidFill>
              <a:latin typeface="Arial" panose="020B0604020202020204" pitchFamily="34" charset="0"/>
            </a:endParaRPr>
          </a:p>
          <a:p>
            <a:pPr marL="0" indent="0">
              <a:buFontTx/>
              <a:buNone/>
            </a:pPr>
            <a:r>
              <a:rPr lang="en-US" altLang="el-GR" sz="2000">
                <a:latin typeface="Arial" panose="020B0604020202020204" pitchFamily="34" charset="0"/>
                <a:hlinkClick r:id="rId2"/>
              </a:rPr>
              <a:t>https://data.consilium.europa.eu/doc/document/ST-9639-2017-INIT/en/pdf</a:t>
            </a:r>
            <a:endParaRPr lang="en-US" altLang="el-GR">
              <a:latin typeface="Arial" panose="020B0604020202020204" pitchFamily="34" charset="0"/>
            </a:endParaRPr>
          </a:p>
          <a:p>
            <a:pPr marL="0" indent="0" algn="ctr">
              <a:buFontTx/>
              <a:buNone/>
            </a:pPr>
            <a:r>
              <a:rPr lang="el-GR" altLang="el-GR" sz="2400" b="1">
                <a:latin typeface="Arial" panose="020B0604020202020204" pitchFamily="34" charset="0"/>
              </a:rPr>
              <a:t>ΛΕΥΚΗ ΒΙΒΛΟΣ ΓΙΑ ΤΟΝ ΑΘΛΗΤΙΣΜΟ</a:t>
            </a:r>
            <a:endParaRPr lang="el-GR" altLang="el-GR" sz="2400" b="1" u="sng">
              <a:latin typeface="Arial" panose="020B0604020202020204" pitchFamily="34" charset="0"/>
            </a:endParaRPr>
          </a:p>
          <a:p>
            <a:pPr marL="0" indent="0">
              <a:buFontTx/>
              <a:buNone/>
            </a:pPr>
            <a:r>
              <a:rPr lang="en-US" altLang="el-GR" sz="2000">
                <a:latin typeface="Arial" panose="020B0604020202020204" pitchFamily="34" charset="0"/>
                <a:hlinkClick r:id="rId3"/>
              </a:rPr>
              <a:t>https://eur-lex.europa.eu/legal-content/EL/TXT/PDF/?uri=CELEX:42014Y0614(03)&amp;from=EN</a:t>
            </a:r>
            <a:endParaRPr lang="en-US" altLang="el-GR">
              <a:latin typeface="Arial" panose="020B0604020202020204" pitchFamily="34" charset="0"/>
            </a:endParaRPr>
          </a:p>
          <a:p>
            <a:pPr marL="0" indent="0" algn="ctr">
              <a:buFontTx/>
              <a:buNone/>
            </a:pPr>
            <a:r>
              <a:rPr lang="el-GR" altLang="el-GR" sz="2400" b="1">
                <a:latin typeface="Arial" panose="020B0604020202020204" pitchFamily="34" charset="0"/>
              </a:rPr>
              <a:t>ΕΠΙΚΟΙΝΩΝΙΑ ΓΙΑ ΤΗΝ ΑΝΑΠΤΥΞΗ ΤΗΣ ΕΥΡΩΠΑΙΚΗΣ ΔΙΑΣΤΑΣΗΣ ΤΟΥ ΑΘΛΗΤΙΣΜΟΥ</a:t>
            </a:r>
            <a:endParaRPr lang="en-US" altLang="el-GR" sz="2400" b="1">
              <a:latin typeface="Arial" panose="020B0604020202020204" pitchFamily="34" charset="0"/>
            </a:endParaRPr>
          </a:p>
          <a:p>
            <a:pPr marL="0" indent="0">
              <a:lnSpc>
                <a:spcPct val="80000"/>
              </a:lnSpc>
              <a:buFontTx/>
              <a:buNone/>
            </a:pPr>
            <a:r>
              <a:rPr lang="en-US" altLang="el-GR" sz="2200">
                <a:hlinkClick r:id="rId4"/>
              </a:rPr>
              <a:t>https://eur-lex.europa.eu/legal-content/EL/TXT/PDF/?uri=CELEX:52011DC0012&amp;from=EN</a:t>
            </a:r>
            <a:endParaRPr lang="el-GR" altLang="el-GR" sz="2200"/>
          </a:p>
          <a:p>
            <a:pPr marL="0" indent="0" algn="ctr">
              <a:lnSpc>
                <a:spcPct val="80000"/>
              </a:lnSpc>
              <a:buFontTx/>
              <a:buNone/>
            </a:pPr>
            <a:endParaRPr lang="el-GR" altLang="el-GR"/>
          </a:p>
        </p:txBody>
      </p:sp>
      <p:sp>
        <p:nvSpPr>
          <p:cNvPr id="12291" name="Τίτλος 1">
            <a:extLst>
              <a:ext uri="{FF2B5EF4-FFF2-40B4-BE49-F238E27FC236}">
                <a16:creationId xmlns:a16="http://schemas.microsoft.com/office/drawing/2014/main" id="{05501A5A-4DE1-494B-822D-386A8F750E8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11188" y="447675"/>
            <a:ext cx="8497887" cy="1325563"/>
          </a:xfrm>
        </p:spPr>
        <p:txBody>
          <a:bodyPr anchorCtr="1"/>
          <a:lstStyle/>
          <a:p>
            <a:r>
              <a:rPr lang="el-GR" altLang="el-GR" sz="3200" b="1">
                <a:solidFill>
                  <a:srgbClr val="FFFF00"/>
                </a:solidFill>
              </a:rPr>
              <a:t>ΕΥΡΩΠ</a:t>
            </a:r>
            <a:r>
              <a:rPr lang="en-US" altLang="el-GR" sz="3200" b="1">
                <a:solidFill>
                  <a:srgbClr val="FFFF00"/>
                </a:solidFill>
              </a:rPr>
              <a:t>AIKH EN</a:t>
            </a:r>
            <a:r>
              <a:rPr lang="el-GR" altLang="el-GR" sz="3200" b="1">
                <a:solidFill>
                  <a:srgbClr val="FFFF00"/>
                </a:solidFill>
              </a:rPr>
              <a:t>ΩΣΗ – ΠΟΛΙΤΙΚΕΣ ΑγΟ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Θέση περιεχομένου 2">
            <a:extLst>
              <a:ext uri="{FF2B5EF4-FFF2-40B4-BE49-F238E27FC236}">
                <a16:creationId xmlns:a16="http://schemas.microsoft.com/office/drawing/2014/main" id="{B87FCD9F-539F-4107-B1AC-8D4D2F6889D6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222250" y="981075"/>
            <a:ext cx="8526463" cy="5616575"/>
          </a:xfrm>
        </p:spPr>
        <p:txBody>
          <a:bodyPr/>
          <a:lstStyle/>
          <a:p>
            <a:pPr marL="0" indent="0" algn="ctr">
              <a:lnSpc>
                <a:spcPct val="80000"/>
              </a:lnSpc>
              <a:buFontTx/>
              <a:buNone/>
              <a:defRPr/>
            </a:pPr>
            <a:r>
              <a:rPr lang="el-GR" b="1" dirty="0">
                <a:solidFill>
                  <a:srgbClr val="FFFF00"/>
                </a:solidFill>
              </a:rPr>
              <a:t>     ΕΥΡΩΠ</a:t>
            </a:r>
            <a:r>
              <a:rPr lang="en-US" b="1" dirty="0">
                <a:solidFill>
                  <a:srgbClr val="FFFF00"/>
                </a:solidFill>
              </a:rPr>
              <a:t>AIKH </a:t>
            </a:r>
            <a:r>
              <a:rPr lang="el-GR" b="1" dirty="0">
                <a:solidFill>
                  <a:srgbClr val="FFFF00"/>
                </a:solidFill>
              </a:rPr>
              <a:t> </a:t>
            </a:r>
            <a:r>
              <a:rPr lang="en-US" b="1" dirty="0">
                <a:solidFill>
                  <a:srgbClr val="FFFF00"/>
                </a:solidFill>
              </a:rPr>
              <a:t>EN</a:t>
            </a:r>
            <a:r>
              <a:rPr lang="el-GR" b="1" dirty="0">
                <a:solidFill>
                  <a:srgbClr val="FFFF00"/>
                </a:solidFill>
              </a:rPr>
              <a:t>ΩΣΗ – </a:t>
            </a:r>
            <a:r>
              <a:rPr lang="el-GR" b="1" dirty="0" err="1">
                <a:solidFill>
                  <a:srgbClr val="FFFF00"/>
                </a:solidFill>
              </a:rPr>
              <a:t>ΑγΟ</a:t>
            </a:r>
            <a:r>
              <a:rPr lang="el-GR" b="1" dirty="0">
                <a:solidFill>
                  <a:srgbClr val="FFFF00"/>
                </a:solidFill>
              </a:rPr>
              <a:t> ΗΑ</a:t>
            </a:r>
            <a:r>
              <a:rPr lang="en-US" b="1" dirty="0">
                <a:solidFill>
                  <a:srgbClr val="FFFF00"/>
                </a:solidFill>
              </a:rPr>
              <a:t>SHTAGS</a:t>
            </a:r>
            <a:endParaRPr lang="el-GR" b="1" dirty="0">
              <a:solidFill>
                <a:srgbClr val="FFFF00"/>
              </a:solidFill>
            </a:endParaRPr>
          </a:p>
          <a:p>
            <a:pPr marL="0" indent="0" algn="ctr">
              <a:lnSpc>
                <a:spcPct val="80000"/>
              </a:lnSpc>
              <a:buFontTx/>
              <a:buNone/>
              <a:defRPr/>
            </a:pPr>
            <a:endParaRPr lang="el-GR" dirty="0">
              <a:solidFill>
                <a:srgbClr val="FF0000"/>
              </a:solidFill>
            </a:endParaRPr>
          </a:p>
          <a:p>
            <a:pPr algn="ctr">
              <a:defRPr/>
            </a:pPr>
            <a:r>
              <a:rPr lang="en-US" b="1" dirty="0">
                <a:latin typeface="Arial" pitchFamily="34"/>
              </a:rPr>
              <a:t>#</a:t>
            </a:r>
            <a:r>
              <a:rPr lang="en-US" b="1" dirty="0" err="1">
                <a:latin typeface="Arial" pitchFamily="34"/>
              </a:rPr>
              <a:t>BeActive</a:t>
            </a:r>
            <a:r>
              <a:rPr lang="en-US" b="1" dirty="0">
                <a:latin typeface="Arial" pitchFamily="34"/>
              </a:rPr>
              <a:t> awards</a:t>
            </a:r>
          </a:p>
          <a:p>
            <a:pPr algn="ctr">
              <a:defRPr/>
            </a:pPr>
            <a:r>
              <a:rPr lang="en-US" b="1" dirty="0">
                <a:latin typeface="Arial" pitchFamily="34"/>
              </a:rPr>
              <a:t>#</a:t>
            </a:r>
            <a:r>
              <a:rPr lang="en-US" b="1" dirty="0" err="1">
                <a:latin typeface="Arial" pitchFamily="34"/>
              </a:rPr>
              <a:t>BeInclusive</a:t>
            </a:r>
            <a:r>
              <a:rPr lang="en-US" b="1" dirty="0">
                <a:latin typeface="Arial" pitchFamily="34"/>
              </a:rPr>
              <a:t> Sport Awards</a:t>
            </a:r>
          </a:p>
          <a:p>
            <a:pPr marL="0" indent="0">
              <a:buFontTx/>
              <a:buNone/>
              <a:defRPr/>
            </a:pPr>
            <a:endParaRPr lang="en-US" dirty="0">
              <a:latin typeface="Arial" pitchFamily="34"/>
            </a:endParaRPr>
          </a:p>
          <a:p>
            <a:pPr marL="0" indent="0" algn="ctr">
              <a:buFontTx/>
              <a:buNone/>
              <a:defRPr/>
            </a:pPr>
            <a:r>
              <a:rPr lang="en-US" dirty="0">
                <a:latin typeface="Arial" pitchFamily="34"/>
              </a:rPr>
              <a:t>European Week of Sport</a:t>
            </a:r>
            <a:endParaRPr lang="el-GR" dirty="0">
              <a:latin typeface="Arial" pitchFamily="34"/>
            </a:endParaRPr>
          </a:p>
          <a:p>
            <a:pPr marL="0" indent="0" algn="ctr">
              <a:buFontTx/>
              <a:buNone/>
              <a:defRPr/>
            </a:pPr>
            <a:r>
              <a:rPr lang="en-US" dirty="0">
                <a:hlinkClick r:id="rId2"/>
              </a:rPr>
              <a:t>https://ec.europa.eu/sport/week</a:t>
            </a:r>
            <a:endParaRPr lang="el-GR" dirty="0"/>
          </a:p>
          <a:p>
            <a:pPr>
              <a:defRPr/>
            </a:pPr>
            <a:endParaRPr lang="en-US" dirty="0">
              <a:latin typeface="Arial" pitchFamily="34"/>
            </a:endParaRPr>
          </a:p>
          <a:p>
            <a:pPr marL="0" indent="0" algn="ctr">
              <a:buFontTx/>
              <a:buNone/>
              <a:defRPr/>
            </a:pPr>
            <a:r>
              <a:rPr lang="en-US" dirty="0">
                <a:latin typeface="Arial" pitchFamily="34"/>
              </a:rPr>
              <a:t>SHARE initiative</a:t>
            </a:r>
          </a:p>
          <a:p>
            <a:pPr marL="0" indent="0" algn="ctr">
              <a:lnSpc>
                <a:spcPct val="80000"/>
              </a:lnSpc>
              <a:buFontTx/>
              <a:buNone/>
              <a:defRPr/>
            </a:pPr>
            <a:r>
              <a:rPr lang="en-US" dirty="0">
                <a:hlinkClick r:id="rId3"/>
              </a:rPr>
              <a:t>https://ec.europa.eu/sport/share-initiative_en</a:t>
            </a:r>
            <a:endParaRPr lang="en-US" dirty="0"/>
          </a:p>
          <a:p>
            <a:pPr marL="0" indent="0" algn="ctr">
              <a:lnSpc>
                <a:spcPct val="80000"/>
              </a:lnSpc>
              <a:buFontTx/>
              <a:buNone/>
              <a:defRPr/>
            </a:pPr>
            <a:endParaRPr lang="el-GR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Τίτλος 1">
            <a:extLst>
              <a:ext uri="{FF2B5EF4-FFF2-40B4-BE49-F238E27FC236}">
                <a16:creationId xmlns:a16="http://schemas.microsoft.com/office/drawing/2014/main" id="{28BBA091-2928-43D0-B429-F53C2C85FF8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l-GR">
                <a:solidFill>
                  <a:srgbClr val="FFFF00"/>
                </a:solidFill>
              </a:rPr>
              <a:t>Be active</a:t>
            </a:r>
            <a:endParaRPr lang="el-GR" altLang="el-GR">
              <a:solidFill>
                <a:srgbClr val="FFFF00"/>
              </a:solidFill>
            </a:endParaRPr>
          </a:p>
        </p:txBody>
      </p:sp>
      <p:sp>
        <p:nvSpPr>
          <p:cNvPr id="14339" name="Ορθογώνιο 2">
            <a:extLst>
              <a:ext uri="{FF2B5EF4-FFF2-40B4-BE49-F238E27FC236}">
                <a16:creationId xmlns:a16="http://schemas.microsoft.com/office/drawing/2014/main" id="{E2F63E9E-01C1-4B8D-AF10-0150735176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6013" y="1628775"/>
            <a:ext cx="7127875" cy="4154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kumimoji="0" lang="en-US" altLang="el-GR" sz="2400">
                <a:hlinkClick r:id="rId2"/>
              </a:rPr>
              <a:t>https://gga.gov.gr/component/content/article/253-beactive/2837-beactive2019</a:t>
            </a:r>
            <a:endParaRPr kumimoji="0" lang="el-GR" altLang="el-GR" sz="2400"/>
          </a:p>
          <a:p>
            <a:pPr>
              <a:spcBef>
                <a:spcPct val="0"/>
              </a:spcBef>
              <a:buFontTx/>
              <a:buNone/>
            </a:pPr>
            <a:endParaRPr kumimoji="0" lang="el-GR" altLang="el-GR" sz="2400"/>
          </a:p>
          <a:p>
            <a:pPr>
              <a:spcBef>
                <a:spcPct val="0"/>
              </a:spcBef>
              <a:buFontTx/>
              <a:buNone/>
            </a:pPr>
            <a:r>
              <a:rPr kumimoji="0" lang="el-GR" altLang="el-GR" sz="2400"/>
              <a:t>Η Ευρωπαϊκή εβδομάδα αθλητισμού είναι μια νέα πρωτοβουλία της Ευρωπαϊκής Επιτροπής για την προαγωγή του αθλητισμού και της σωματικής άσκησης σε όλη την Ευρώπη. Η εβδομάδα θα δημιουργήσει νέες δραστηριότητες και, επίσης, θα αξιοποιήσει ήδη υφιστάμενες επιτυχείς πρωτοβουλίες σε ευρωπαϊκό, εθνικό, περιφερειακό ή τοπικό πλαίσιο.</a:t>
            </a:r>
          </a:p>
          <a:p>
            <a:pPr>
              <a:spcBef>
                <a:spcPct val="0"/>
              </a:spcBef>
              <a:buFontTx/>
              <a:buNone/>
            </a:pPr>
            <a:endParaRPr kumimoji="0" lang="en-US" altLang="el-GR" sz="24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Τίτλος 1">
            <a:extLst>
              <a:ext uri="{FF2B5EF4-FFF2-40B4-BE49-F238E27FC236}">
                <a16:creationId xmlns:a16="http://schemas.microsoft.com/office/drawing/2014/main" id="{817B17E4-ABB2-441C-8CCC-57917B483AB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33375"/>
            <a:ext cx="8280400" cy="1143000"/>
          </a:xfrm>
        </p:spPr>
        <p:txBody>
          <a:bodyPr/>
          <a:lstStyle/>
          <a:p>
            <a:r>
              <a:rPr lang="en-US" altLang="el-GR" sz="2400" b="1">
                <a:solidFill>
                  <a:srgbClr val="FFFF00"/>
                </a:solidFill>
              </a:rPr>
              <a:t>Eurostat 2020 </a:t>
            </a:r>
            <a:br>
              <a:rPr lang="en-US" altLang="el-GR" sz="2400" b="1">
                <a:solidFill>
                  <a:srgbClr val="FFFF00"/>
                </a:solidFill>
              </a:rPr>
            </a:br>
            <a:r>
              <a:rPr lang="en-US" altLang="el-GR" sz="2400" b="1">
                <a:solidFill>
                  <a:srgbClr val="FFFF00"/>
                </a:solidFill>
              </a:rPr>
              <a:t>Performing (non-work-related) physical activities by sex, age educational attainment level</a:t>
            </a:r>
            <a:endParaRPr lang="el-GR" altLang="el-GR" sz="2400">
              <a:solidFill>
                <a:srgbClr val="FFFF00"/>
              </a:solidFill>
            </a:endParaRPr>
          </a:p>
        </p:txBody>
      </p:sp>
      <p:pic>
        <p:nvPicPr>
          <p:cNvPr id="15363" name="Picture 2">
            <a:extLst>
              <a:ext uri="{FF2B5EF4-FFF2-40B4-BE49-F238E27FC236}">
                <a16:creationId xmlns:a16="http://schemas.microsoft.com/office/drawing/2014/main" id="{4FB7663B-20BC-4ABF-8D20-7DA157D9AB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80" t="34921" r="22302" b="22911"/>
          <a:stretch>
            <a:fillRect/>
          </a:stretch>
        </p:blipFill>
        <p:spPr bwMode="auto">
          <a:xfrm>
            <a:off x="250825" y="2060575"/>
            <a:ext cx="8642350" cy="3743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86FF31C5-9365-4621-BD35-F988B444BE4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8458200" cy="1143000"/>
          </a:xfrm>
        </p:spPr>
        <p:txBody>
          <a:bodyPr/>
          <a:lstStyle/>
          <a:p>
            <a:r>
              <a:rPr lang="el-GR" altLang="el-GR" sz="2800" b="1">
                <a:solidFill>
                  <a:srgbClr val="FFFF00"/>
                </a:solidFill>
              </a:rPr>
              <a:t>Διαχρονική Αναδρομή: Η AγO στη Σύγχρονη Ελλάδα</a:t>
            </a:r>
            <a:endParaRPr lang="el-GR" altLang="el-GR" sz="4000" b="1">
              <a:solidFill>
                <a:srgbClr val="FFFF00"/>
              </a:solidFill>
            </a:endParaRPr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807F57A4-379C-4B52-A4B0-C7354A3080C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600200"/>
            <a:ext cx="7772400" cy="4876800"/>
          </a:xfrm>
        </p:spPr>
        <p:txBody>
          <a:bodyPr/>
          <a:lstStyle/>
          <a:p>
            <a:r>
              <a:rPr lang="el-GR" altLang="el-GR" sz="2000">
                <a:solidFill>
                  <a:srgbClr val="FFFF00"/>
                </a:solidFill>
              </a:rPr>
              <a:t>1899</a:t>
            </a:r>
            <a:r>
              <a:rPr lang="el-GR" altLang="el-GR" sz="2000"/>
              <a:t> το Υπουργείο Παιδείας καθιέρωσε τις γυμναστικές επιδείξεις</a:t>
            </a:r>
          </a:p>
          <a:p>
            <a:r>
              <a:rPr lang="el-GR" altLang="el-GR" sz="2000">
                <a:solidFill>
                  <a:srgbClr val="FFFF00"/>
                </a:solidFill>
              </a:rPr>
              <a:t>1918</a:t>
            </a:r>
            <a:r>
              <a:rPr lang="el-GR" altLang="el-GR" sz="2000"/>
              <a:t> η ΧΑΝΘ Θεσσαλονίκης εισάγει το μπάσκετ στη χώρα</a:t>
            </a:r>
          </a:p>
          <a:p>
            <a:r>
              <a:rPr lang="el-GR" altLang="el-GR" sz="2000">
                <a:solidFill>
                  <a:srgbClr val="FFFF00"/>
                </a:solidFill>
              </a:rPr>
              <a:t>1923</a:t>
            </a:r>
            <a:r>
              <a:rPr lang="el-GR" altLang="el-GR" sz="2000"/>
              <a:t>, ο ΣΕΓΑΣ, οργανώνει αθλητικούς αγώνες με ελεύθερη συμμετοχή στις γειτονιές της Αθήνας, σε προσπάθεια αναζήτησης ταλέντων στίβου</a:t>
            </a:r>
          </a:p>
          <a:p>
            <a:r>
              <a:rPr lang="el-GR" altLang="el-GR" sz="2000">
                <a:solidFill>
                  <a:srgbClr val="FFFF00"/>
                </a:solidFill>
              </a:rPr>
              <a:t>1937</a:t>
            </a:r>
            <a:r>
              <a:rPr lang="el-GR" altLang="el-GR" sz="2000"/>
              <a:t>, ιδρύεται το κέντρο νεότητας του δήμου Αθηναίων </a:t>
            </a:r>
          </a:p>
          <a:p>
            <a:r>
              <a:rPr lang="el-GR" altLang="el-GR" sz="2000">
                <a:solidFill>
                  <a:srgbClr val="FFFF00"/>
                </a:solidFill>
              </a:rPr>
              <a:t>1947</a:t>
            </a:r>
            <a:r>
              <a:rPr lang="el-GR" altLang="el-GR" sz="2000"/>
              <a:t>, πρωινή ραδιοφωνική εκπομπή με τίτλο "Γυμναστική" </a:t>
            </a:r>
          </a:p>
          <a:p>
            <a:r>
              <a:rPr lang="el-GR" altLang="el-GR" sz="2000">
                <a:solidFill>
                  <a:srgbClr val="FFFF00"/>
                </a:solidFill>
              </a:rPr>
              <a:t>1957</a:t>
            </a:r>
            <a:r>
              <a:rPr lang="el-GR" altLang="el-GR" sz="2000"/>
              <a:t>, άρθρα στο αθλητικό περιοδικό "Τα Σπορ"</a:t>
            </a:r>
          </a:p>
          <a:p>
            <a:r>
              <a:rPr lang="el-GR" altLang="el-GR" sz="2000">
                <a:solidFill>
                  <a:srgbClr val="FFFF00"/>
                </a:solidFill>
              </a:rPr>
              <a:t>1958</a:t>
            </a:r>
            <a:r>
              <a:rPr lang="el-GR" altLang="el-GR" sz="2000"/>
              <a:t> ιδρύεται η Γενική Γραμματεία Αθλητισμού</a:t>
            </a:r>
          </a:p>
          <a:p>
            <a:r>
              <a:rPr lang="el-GR" altLang="el-GR" sz="2000">
                <a:solidFill>
                  <a:srgbClr val="FFFF00"/>
                </a:solidFill>
              </a:rPr>
              <a:t>1959</a:t>
            </a:r>
            <a:r>
              <a:rPr lang="el-GR" altLang="el-GR" sz="2000"/>
              <a:t> ιδρύεται ο ΟΠΑΠ και το Αθλητικό κέντρο του Άγιου Κοσμά</a:t>
            </a:r>
          </a:p>
          <a:p>
            <a:r>
              <a:rPr lang="el-GR" altLang="el-GR" sz="2000">
                <a:solidFill>
                  <a:srgbClr val="FFFF00"/>
                </a:solidFill>
              </a:rPr>
              <a:t>1962</a:t>
            </a:r>
            <a:r>
              <a:rPr lang="el-GR" altLang="el-GR" sz="2000"/>
              <a:t> δημιουργία αθλητικών ομάδων εργοστασίων και διοργάνωση πρωταθλημάτων εργατών σε ατομικά σπορ</a:t>
            </a:r>
          </a:p>
          <a:p>
            <a:r>
              <a:rPr lang="el-GR" altLang="el-GR" sz="2000">
                <a:solidFill>
                  <a:srgbClr val="FFFF00"/>
                </a:solidFill>
              </a:rPr>
              <a:t>1975</a:t>
            </a:r>
            <a:r>
              <a:rPr lang="el-GR" altLang="el-GR" sz="2000"/>
              <a:t>, το Συμβούλιο της Ευρώπης διακήρυξε τον Αθλητισμό για 'Ολους στα μέλη του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A5FE2399-9594-4AD7-9A05-0C78B0B1CD9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l-GR" altLang="el-GR" sz="2000">
                <a:solidFill>
                  <a:srgbClr val="FFFF00"/>
                </a:solidFill>
              </a:rPr>
              <a:t>Διαχρονική Αναδρομή: Η AγO στη Σύγχρονη Ελλάδα (συνέχεια)</a:t>
            </a:r>
          </a:p>
        </p:txBody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D90D4E6D-B080-487E-95B8-A7D56347A75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7772400" cy="4267200"/>
          </a:xfrm>
        </p:spPr>
        <p:txBody>
          <a:bodyPr/>
          <a:lstStyle/>
          <a:p>
            <a:r>
              <a:rPr lang="el-GR" altLang="el-GR" sz="2000"/>
              <a:t>Αναφορά της ΑγΟ στο αθλητικό πρόγραμμα του τότε κυβερνώντος κόμματος και την καθιέρωση του Σαββάτου από το Υπουργείο Παιδείας, ως ημέρα αθλητικών δραστηριοτήτων των μαθητών της δευτεροβάθμιας εκπαίδευσης</a:t>
            </a:r>
          </a:p>
          <a:p>
            <a:r>
              <a:rPr lang="el-GR" altLang="el-GR" sz="2000">
                <a:solidFill>
                  <a:srgbClr val="FFFF00"/>
                </a:solidFill>
              </a:rPr>
              <a:t>1978</a:t>
            </a:r>
            <a:r>
              <a:rPr lang="el-GR" altLang="el-GR" sz="2000"/>
              <a:t>, η Διεθνής Ολυμπιακή Επιτροπή (ΔΟΕ), οι Παγκόσμιες (ερασιτεχνικές) Αθλητικές Ομοσπονδίες και οι Εθνικές Ολυμπιακές Επιτροπές, διακήρυξαν στα μέλη τους το παγκόσμιο κίνημα του Αθλητισμού για 'Ολους </a:t>
            </a:r>
          </a:p>
          <a:p>
            <a:r>
              <a:rPr lang="el-GR" altLang="el-GR" sz="2000">
                <a:solidFill>
                  <a:srgbClr val="FFFF00"/>
                </a:solidFill>
              </a:rPr>
              <a:t>1980</a:t>
            </a:r>
            <a:r>
              <a:rPr lang="el-GR" altLang="el-GR" sz="2000"/>
              <a:t> τριήμερη εκδήλωση με ομιλίες στη Θεσσαλονίκη από την ΕΟΕ</a:t>
            </a:r>
          </a:p>
          <a:p>
            <a:r>
              <a:rPr lang="el-GR" altLang="el-GR" sz="2000">
                <a:solidFill>
                  <a:srgbClr val="FFFF00"/>
                </a:solidFill>
              </a:rPr>
              <a:t>1983</a:t>
            </a:r>
            <a:r>
              <a:rPr lang="el-GR" altLang="el-GR" sz="2000"/>
              <a:t>, δημιουργήθηκαν προγράμματα με τον τίτλο: "Μαζικός Λαϊκός Αθλητισμός" </a:t>
            </a:r>
            <a:endParaRPr lang="el-GR" altLang="el-GR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62CE709D-9D96-494D-B464-B5D5D44ED10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65163" y="609600"/>
            <a:ext cx="8586787" cy="1143000"/>
          </a:xfrm>
        </p:spPr>
        <p:txBody>
          <a:bodyPr/>
          <a:lstStyle/>
          <a:p>
            <a:r>
              <a:rPr lang="el-GR" altLang="el-GR" sz="2400" b="1">
                <a:solidFill>
                  <a:srgbClr val="FFFF00"/>
                </a:solidFill>
              </a:rPr>
              <a:t>Οργανωτική δομή προγραμμάτων ΑγΟ με κρατική υποστήριξη</a:t>
            </a:r>
          </a:p>
        </p:txBody>
      </p:sp>
      <p:pic>
        <p:nvPicPr>
          <p:cNvPr id="18435" name="Picture 5">
            <a:extLst>
              <a:ext uri="{FF2B5EF4-FFF2-40B4-BE49-F238E27FC236}">
                <a16:creationId xmlns:a16="http://schemas.microsoft.com/office/drawing/2014/main" id="{C93BCBC0-BB28-495D-8604-EA69AD6D29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1676400"/>
            <a:ext cx="4657725" cy="4733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6C22DC07-E9D5-4F14-978F-AD05F540258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4213" y="-100013"/>
            <a:ext cx="7772400" cy="865188"/>
          </a:xfrm>
        </p:spPr>
        <p:txBody>
          <a:bodyPr/>
          <a:lstStyle/>
          <a:p>
            <a:r>
              <a:rPr kumimoji="0" lang="el-GR" altLang="el-GR" sz="3500">
                <a:solidFill>
                  <a:srgbClr val="FFFF00"/>
                </a:solidFill>
              </a:rPr>
              <a:t>Η λειτουργική δομή ΑγΟ στη Ελλάδα</a:t>
            </a:r>
          </a:p>
        </p:txBody>
      </p:sp>
      <p:pic>
        <p:nvPicPr>
          <p:cNvPr id="19459" name="Εικόνα 7">
            <a:extLst>
              <a:ext uri="{FF2B5EF4-FFF2-40B4-BE49-F238E27FC236}">
                <a16:creationId xmlns:a16="http://schemas.microsoft.com/office/drawing/2014/main" id="{632C6279-283C-4FED-A7AA-51DA7BE531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765175"/>
            <a:ext cx="8634413" cy="5686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Τίτλος 1">
            <a:extLst>
              <a:ext uri="{FF2B5EF4-FFF2-40B4-BE49-F238E27FC236}">
                <a16:creationId xmlns:a16="http://schemas.microsoft.com/office/drawing/2014/main" id="{149653DF-1633-4520-8CCC-0280A1603AD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l-GR" altLang="el-GR" sz="5400">
                <a:solidFill>
                  <a:srgbClr val="FFFF00"/>
                </a:solidFill>
              </a:rPr>
              <a:t>Αρμοδιότητες ΓΓΑ</a:t>
            </a:r>
          </a:p>
        </p:txBody>
      </p:sp>
      <p:sp>
        <p:nvSpPr>
          <p:cNvPr id="20483" name="Θέση περιεχομένου 2">
            <a:extLst>
              <a:ext uri="{FF2B5EF4-FFF2-40B4-BE49-F238E27FC236}">
                <a16:creationId xmlns:a16="http://schemas.microsoft.com/office/drawing/2014/main" id="{2CA098C5-B284-4D20-875C-0A9546CDBE22}"/>
              </a:ext>
            </a:extLst>
          </p:cNvPr>
          <p:cNvSpPr txBox="1">
            <a:spLocks/>
          </p:cNvSpPr>
          <p:nvPr/>
        </p:nvSpPr>
        <p:spPr bwMode="auto">
          <a:xfrm>
            <a:off x="468313" y="1844675"/>
            <a:ext cx="8280400" cy="4897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Ctr="1"/>
          <a:lstStyle>
            <a:lvl1pPr marL="342900" indent="-34290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l-GR" altLang="el-GR" sz="2400" u="sng"/>
              <a:t>κατάρτιση-αναμόρφωση του Οργανωτικού Πλαισίου </a:t>
            </a:r>
            <a:r>
              <a:rPr lang="el-GR" altLang="el-GR" sz="2400"/>
              <a:t>λειτουργίας των Προγραμμάτων «Άθληση για Όλους» (ΠΑγΟ)</a:t>
            </a:r>
          </a:p>
          <a:p>
            <a:pPr>
              <a:spcBef>
                <a:spcPct val="0"/>
              </a:spcBef>
            </a:pPr>
            <a:r>
              <a:rPr lang="el-GR" altLang="el-GR" sz="2400" u="sng"/>
              <a:t>παρακολούθηση</a:t>
            </a:r>
            <a:r>
              <a:rPr lang="el-GR" altLang="el-GR" sz="2400"/>
              <a:t> υλοποίησης των προγραμμάτων.</a:t>
            </a:r>
          </a:p>
          <a:p>
            <a:pPr>
              <a:spcBef>
                <a:spcPct val="0"/>
              </a:spcBef>
            </a:pPr>
            <a:r>
              <a:rPr lang="el-GR" altLang="el-GR" sz="2400" u="sng"/>
              <a:t>έγκριση αιτημάτων </a:t>
            </a:r>
            <a:r>
              <a:rPr lang="el-GR" altLang="el-GR" sz="2400"/>
              <a:t>φορέων για υλοποίηση προγραμμάτων «Άθληση για Όλους»</a:t>
            </a:r>
          </a:p>
          <a:p>
            <a:pPr>
              <a:spcBef>
                <a:spcPct val="0"/>
              </a:spcBef>
            </a:pPr>
            <a:r>
              <a:rPr lang="el-GR" altLang="el-GR" sz="2400" u="sng"/>
              <a:t>πιστοποίηση</a:t>
            </a:r>
            <a:r>
              <a:rPr lang="el-GR" altLang="el-GR" sz="2400"/>
              <a:t> των συνεργαζόμενων φορέων που υποβάλλουν αίτηση-πρόταση </a:t>
            </a:r>
          </a:p>
          <a:p>
            <a:pPr>
              <a:spcBef>
                <a:spcPct val="0"/>
              </a:spcBef>
            </a:pPr>
            <a:r>
              <a:rPr lang="el-GR" altLang="el-GR" sz="2400"/>
              <a:t>έκδοση Κοινής Υπουργικής Απόφασης (Κ.Υ.Α.) </a:t>
            </a:r>
            <a:r>
              <a:rPr lang="el-GR" altLang="el-GR" sz="2400" u="sng"/>
              <a:t>πρόσληψης</a:t>
            </a:r>
            <a:r>
              <a:rPr lang="el-GR" altLang="el-GR" sz="2400"/>
              <a:t> Πτυχιούχων Φυσικής Αγωγής των προγραμμάτων.</a:t>
            </a:r>
          </a:p>
          <a:p>
            <a:pPr>
              <a:spcBef>
                <a:spcPct val="0"/>
              </a:spcBef>
            </a:pPr>
            <a:r>
              <a:rPr lang="el-GR" altLang="el-GR" sz="2400" u="sng"/>
              <a:t>επιτόπιους ελέγχους </a:t>
            </a:r>
            <a:r>
              <a:rPr lang="el-GR" altLang="el-GR" sz="2400"/>
              <a:t>στους φορείς υλοποίησης προγραμμάτων</a:t>
            </a:r>
          </a:p>
          <a:p>
            <a:pPr>
              <a:spcBef>
                <a:spcPct val="0"/>
              </a:spcBef>
            </a:pPr>
            <a:r>
              <a:rPr lang="el-GR" altLang="el-GR" sz="2400"/>
              <a:t>τήρηση και προβολή «Αθλητικού Χάρτη» για την υλοποίηση των προγραμμάτων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Τίτλος 1">
            <a:extLst>
              <a:ext uri="{FF2B5EF4-FFF2-40B4-BE49-F238E27FC236}">
                <a16:creationId xmlns:a16="http://schemas.microsoft.com/office/drawing/2014/main" id="{1C1C8679-22F1-4A60-A24C-66A235D7F00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l-GR" altLang="el-GR" sz="3600">
                <a:solidFill>
                  <a:srgbClr val="FFFF00"/>
                </a:solidFill>
              </a:rPr>
              <a:t>Αρμοδιότητες ΓΓΑ</a:t>
            </a:r>
          </a:p>
        </p:txBody>
      </p:sp>
      <p:sp>
        <p:nvSpPr>
          <p:cNvPr id="21507" name="Θέση περιεχομένου 2">
            <a:extLst>
              <a:ext uri="{FF2B5EF4-FFF2-40B4-BE49-F238E27FC236}">
                <a16:creationId xmlns:a16="http://schemas.microsoft.com/office/drawing/2014/main" id="{1CC67B1C-233F-4DF7-ABD3-C46462DF6A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2250" y="1989138"/>
            <a:ext cx="8526463" cy="4535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457200" indent="-45720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l-GR" altLang="el-GR" sz="2600" u="sng"/>
              <a:t>σχεδιασμό προγραμμάτων </a:t>
            </a:r>
            <a:r>
              <a:rPr lang="el-GR" altLang="el-GR" sz="2600"/>
              <a:t>και αθλητικών εκδηλώσεων στη σχολική και πανεπιστημιακή κοινότητα, στους εργασιακούς και στρατιωτικούς χώρους, κλπ.</a:t>
            </a:r>
          </a:p>
          <a:p>
            <a:pPr>
              <a:spcBef>
                <a:spcPct val="0"/>
              </a:spcBef>
            </a:pPr>
            <a:r>
              <a:rPr lang="el-GR" altLang="el-GR" sz="2600" u="sng"/>
              <a:t>συμβάσεις με τους φορείς </a:t>
            </a:r>
            <a:r>
              <a:rPr lang="el-GR" altLang="el-GR" sz="2600"/>
              <a:t>υλοποίησης των προγραμμάτων «Άθληση για Όλους».</a:t>
            </a:r>
          </a:p>
          <a:p>
            <a:pPr>
              <a:spcBef>
                <a:spcPct val="0"/>
              </a:spcBef>
            </a:pPr>
            <a:r>
              <a:rPr lang="el-GR" altLang="el-GR" sz="2600" u="sng"/>
              <a:t>τήρηση του αρχείου </a:t>
            </a:r>
            <a:r>
              <a:rPr lang="el-GR" altLang="el-GR" sz="2600"/>
              <a:t>των προγραμμάτων «ΆγΌ» ανά φορέα υλοποίησης.</a:t>
            </a:r>
          </a:p>
          <a:p>
            <a:pPr>
              <a:spcBef>
                <a:spcPct val="0"/>
              </a:spcBef>
            </a:pPr>
            <a:r>
              <a:rPr lang="el-GR" altLang="el-GR" sz="2600"/>
              <a:t>καθορισμό </a:t>
            </a:r>
            <a:r>
              <a:rPr lang="el-GR" altLang="el-GR" sz="2600" u="sng"/>
              <a:t>κριτηρίων χρηματοδότησης </a:t>
            </a:r>
            <a:r>
              <a:rPr lang="el-GR" altLang="el-GR" sz="2600"/>
              <a:t>των προγραμμάτων «Άθληση για Όλους» και Εκδηλώσεων ανά έτος.</a:t>
            </a:r>
          </a:p>
          <a:p>
            <a:pPr>
              <a:spcBef>
                <a:spcPct val="0"/>
              </a:spcBef>
            </a:pPr>
            <a:r>
              <a:rPr lang="el-GR" altLang="el-GR" sz="2600" u="sng"/>
              <a:t>αποτίμηση προγραμμάτων </a:t>
            </a:r>
            <a:r>
              <a:rPr lang="el-GR" altLang="el-GR" sz="2600"/>
              <a:t>και εκδηλώσεων «Άθληση για Όλους».</a:t>
            </a:r>
          </a:p>
          <a:p>
            <a:pPr>
              <a:spcBef>
                <a:spcPct val="0"/>
              </a:spcBef>
            </a:pPr>
            <a:endParaRPr lang="el-GR" altLang="el-GR" sz="260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972FEF8D-475C-491B-A8DC-609FFFE5D70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8350250" cy="1143000"/>
          </a:xfrm>
        </p:spPr>
        <p:txBody>
          <a:bodyPr/>
          <a:lstStyle/>
          <a:p>
            <a:r>
              <a:rPr lang="el-GR" altLang="el-GR" b="1">
                <a:solidFill>
                  <a:srgbClr val="FFFF00"/>
                </a:solidFill>
              </a:rPr>
              <a:t>ΑγΟ στην Τοπική Αυτοδιοίκηση</a:t>
            </a:r>
          </a:p>
        </p:txBody>
      </p:sp>
      <p:pic>
        <p:nvPicPr>
          <p:cNvPr id="22531" name="Picture 3">
            <a:extLst>
              <a:ext uri="{FF2B5EF4-FFF2-40B4-BE49-F238E27FC236}">
                <a16:creationId xmlns:a16="http://schemas.microsoft.com/office/drawing/2014/main" id="{817CB94F-3DC2-4F03-8A1C-B09DA79309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057400"/>
            <a:ext cx="7891463" cy="4314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Τίτλος 1">
            <a:extLst>
              <a:ext uri="{FF2B5EF4-FFF2-40B4-BE49-F238E27FC236}">
                <a16:creationId xmlns:a16="http://schemas.microsoft.com/office/drawing/2014/main" id="{B51FD7DF-1A45-40D9-B614-7FEF5B00F16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l-GR" altLang="el-GR">
                <a:solidFill>
                  <a:srgbClr val="FFFF00"/>
                </a:solidFill>
              </a:rPr>
              <a:t>Σύγχρονοι Φορείς υλοποίησης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68FDF651-D714-406F-B344-26AFEE32F106}"/>
              </a:ext>
            </a:extLst>
          </p:cNvPr>
          <p:cNvSpPr txBox="1">
            <a:spLocks/>
          </p:cNvSpPr>
          <p:nvPr/>
        </p:nvSpPr>
        <p:spPr>
          <a:xfrm>
            <a:off x="107950" y="2409825"/>
            <a:ext cx="3094038" cy="411480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 typeface="Wingdings" pitchFamily="2" charset="2"/>
              <a:buNone/>
              <a:defRPr/>
            </a:pPr>
            <a:r>
              <a:rPr lang="el-GR" sz="2800" b="1" u="sng">
                <a:solidFill>
                  <a:srgbClr val="FFFF00"/>
                </a:solidFill>
              </a:rPr>
              <a:t>Δημόσιοι φορείς</a:t>
            </a:r>
          </a:p>
          <a:p>
            <a:pPr>
              <a:defRPr/>
            </a:pPr>
            <a:r>
              <a:rPr lang="el-GR" sz="2800"/>
              <a:t>ΟΤΑ</a:t>
            </a:r>
          </a:p>
          <a:p>
            <a:pPr>
              <a:defRPr/>
            </a:pPr>
            <a:r>
              <a:rPr lang="el-GR" sz="2800"/>
              <a:t>Κοινότητες</a:t>
            </a:r>
          </a:p>
          <a:p>
            <a:pPr>
              <a:defRPr/>
            </a:pPr>
            <a:r>
              <a:rPr lang="el-GR" sz="2800"/>
              <a:t>Διαχειρ. φορείς</a:t>
            </a:r>
            <a:endParaRPr lang="el-GR" sz="2800" dirty="0"/>
          </a:p>
        </p:txBody>
      </p:sp>
      <p:sp>
        <p:nvSpPr>
          <p:cNvPr id="4" name="Θέση περιεχομένου 2">
            <a:extLst>
              <a:ext uri="{FF2B5EF4-FFF2-40B4-BE49-F238E27FC236}">
                <a16:creationId xmlns:a16="http://schemas.microsoft.com/office/drawing/2014/main" id="{B10D9CB1-FB6B-4FB2-8BA3-19BD5DCE8482}"/>
              </a:ext>
            </a:extLst>
          </p:cNvPr>
          <p:cNvSpPr txBox="1">
            <a:spLocks/>
          </p:cNvSpPr>
          <p:nvPr/>
        </p:nvSpPr>
        <p:spPr bwMode="auto">
          <a:xfrm>
            <a:off x="2921000" y="2376488"/>
            <a:ext cx="3094038" cy="4114800"/>
          </a:xfrm>
          <a:prstGeom prst="rect">
            <a:avLst/>
          </a:prstGeom>
          <a:noFill/>
          <a:ln>
            <a:noFill/>
          </a:ln>
          <a:effectLst/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90000"/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 typeface="Wingdings" pitchFamily="2" charset="2"/>
              <a:buNone/>
              <a:defRPr/>
            </a:pPr>
            <a:r>
              <a:rPr lang="el-GR" sz="2800" b="1" u="sng" dirty="0">
                <a:solidFill>
                  <a:srgbClr val="FFFF00"/>
                </a:solidFill>
              </a:rPr>
              <a:t>Μη </a:t>
            </a:r>
            <a:r>
              <a:rPr lang="el-GR" sz="2800" b="1" u="sng" dirty="0" err="1">
                <a:solidFill>
                  <a:srgbClr val="FFFF00"/>
                </a:solidFill>
              </a:rPr>
              <a:t>κερδοσκοποι</a:t>
            </a:r>
            <a:r>
              <a:rPr lang="el-GR" sz="2800" b="1" u="sng" dirty="0">
                <a:solidFill>
                  <a:srgbClr val="FFFF00"/>
                </a:solidFill>
              </a:rPr>
              <a:t>-</a:t>
            </a:r>
            <a:r>
              <a:rPr lang="el-GR" sz="2800" b="1" u="sng" dirty="0" err="1">
                <a:solidFill>
                  <a:srgbClr val="FFFF00"/>
                </a:solidFill>
              </a:rPr>
              <a:t>κοί</a:t>
            </a:r>
            <a:r>
              <a:rPr lang="el-GR" sz="2800" b="1" u="sng" dirty="0">
                <a:solidFill>
                  <a:srgbClr val="FFFF00"/>
                </a:solidFill>
              </a:rPr>
              <a:t> οργανισμοί</a:t>
            </a:r>
          </a:p>
          <a:p>
            <a:pPr>
              <a:defRPr/>
            </a:pPr>
            <a:r>
              <a:rPr lang="el-GR" sz="2800" dirty="0"/>
              <a:t>Σύλλογοι</a:t>
            </a:r>
          </a:p>
          <a:p>
            <a:pPr>
              <a:defRPr/>
            </a:pPr>
            <a:r>
              <a:rPr lang="el-GR" sz="2800" dirty="0"/>
              <a:t>Ιδρύματα</a:t>
            </a:r>
          </a:p>
          <a:p>
            <a:pPr>
              <a:defRPr/>
            </a:pPr>
            <a:r>
              <a:rPr lang="el-GR" sz="2800" dirty="0"/>
              <a:t>ΜΚΟ</a:t>
            </a:r>
          </a:p>
        </p:txBody>
      </p:sp>
      <p:sp>
        <p:nvSpPr>
          <p:cNvPr id="5" name="Θέση περιεχομένου 2">
            <a:extLst>
              <a:ext uri="{FF2B5EF4-FFF2-40B4-BE49-F238E27FC236}">
                <a16:creationId xmlns:a16="http://schemas.microsoft.com/office/drawing/2014/main" id="{92B98F19-3666-4BDB-A824-527E0A008B08}"/>
              </a:ext>
            </a:extLst>
          </p:cNvPr>
          <p:cNvSpPr txBox="1">
            <a:spLocks/>
          </p:cNvSpPr>
          <p:nvPr/>
        </p:nvSpPr>
        <p:spPr bwMode="auto">
          <a:xfrm>
            <a:off x="6015038" y="2409825"/>
            <a:ext cx="3094037" cy="4114800"/>
          </a:xfrm>
          <a:prstGeom prst="rect">
            <a:avLst/>
          </a:prstGeom>
          <a:noFill/>
          <a:ln>
            <a:noFill/>
          </a:ln>
          <a:effectLst/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90000"/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 typeface="Wingdings" pitchFamily="2" charset="2"/>
              <a:buNone/>
              <a:defRPr/>
            </a:pPr>
            <a:r>
              <a:rPr lang="el-GR" sz="2800" b="1" u="sng" dirty="0">
                <a:solidFill>
                  <a:srgbClr val="FFFF00"/>
                </a:solidFill>
              </a:rPr>
              <a:t>Ιδιωτικοί φορείς</a:t>
            </a:r>
          </a:p>
          <a:p>
            <a:pPr>
              <a:defRPr/>
            </a:pPr>
            <a:r>
              <a:rPr lang="el-GR" sz="2800" dirty="0"/>
              <a:t>Διοργανωτές </a:t>
            </a:r>
            <a:r>
              <a:rPr lang="el-GR" sz="2800" dirty="0" err="1"/>
              <a:t>Αθλ</a:t>
            </a:r>
            <a:endParaRPr lang="el-GR" sz="2800" dirty="0"/>
          </a:p>
          <a:p>
            <a:pPr>
              <a:defRPr/>
            </a:pPr>
            <a:r>
              <a:rPr lang="el-GR" sz="2800" dirty="0"/>
              <a:t>Γυμναστήρια</a:t>
            </a:r>
          </a:p>
          <a:p>
            <a:pPr>
              <a:defRPr/>
            </a:pPr>
            <a:r>
              <a:rPr lang="el-GR" sz="2800" dirty="0"/>
              <a:t>Εγκαταστάσεις</a:t>
            </a:r>
          </a:p>
          <a:p>
            <a:pPr>
              <a:defRPr/>
            </a:pPr>
            <a:r>
              <a:rPr lang="el-GR" sz="2800" dirty="0"/>
              <a:t>Αθλ. Μάρκετινγκ</a:t>
            </a:r>
          </a:p>
          <a:p>
            <a:pPr>
              <a:defRPr/>
            </a:pPr>
            <a:endParaRPr lang="el-GR" sz="28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>
            <a:extLst>
              <a:ext uri="{FF2B5EF4-FFF2-40B4-BE49-F238E27FC236}">
                <a16:creationId xmlns:a16="http://schemas.microsoft.com/office/drawing/2014/main" id="{1570ABFC-D1AB-4AFE-9796-BD6B5AE6965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l-GR" altLang="el-GR" b="1">
                <a:solidFill>
                  <a:srgbClr val="FFFF00"/>
                </a:solidFill>
              </a:rPr>
              <a:t>Φορείς ΑγΟ</a:t>
            </a:r>
          </a:p>
        </p:txBody>
      </p:sp>
      <p:pic>
        <p:nvPicPr>
          <p:cNvPr id="24579" name="Picture 5">
            <a:extLst>
              <a:ext uri="{FF2B5EF4-FFF2-40B4-BE49-F238E27FC236}">
                <a16:creationId xmlns:a16="http://schemas.microsoft.com/office/drawing/2014/main" id="{BAD619A6-C2B8-4BE8-A5F3-7B37FC4E6B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1900238"/>
            <a:ext cx="8351837" cy="4581525"/>
          </a:xfrm>
          <a:prstGeom prst="rect">
            <a:avLst/>
          </a:prstGeom>
          <a:noFill/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>
            <a:extLst>
              <a:ext uri="{FF2B5EF4-FFF2-40B4-BE49-F238E27FC236}">
                <a16:creationId xmlns:a16="http://schemas.microsoft.com/office/drawing/2014/main" id="{F7D5FA50-4877-46E4-8D4F-DE65E2E23E7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8278813" cy="1143000"/>
          </a:xfrm>
        </p:spPr>
        <p:txBody>
          <a:bodyPr/>
          <a:lstStyle/>
          <a:p>
            <a:r>
              <a:rPr lang="el-GR" altLang="el-GR" sz="4000" b="1">
                <a:solidFill>
                  <a:srgbClr val="FFFF00"/>
                </a:solidFill>
              </a:rPr>
              <a:t>Οργανόγραμμα ΑγΟ Υπ. Γεωργίας</a:t>
            </a:r>
          </a:p>
        </p:txBody>
      </p:sp>
      <p:pic>
        <p:nvPicPr>
          <p:cNvPr id="25603" name="Picture 3">
            <a:extLst>
              <a:ext uri="{FF2B5EF4-FFF2-40B4-BE49-F238E27FC236}">
                <a16:creationId xmlns:a16="http://schemas.microsoft.com/office/drawing/2014/main" id="{E3F5728A-6F4F-4F17-999B-41EB2BF72A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1981200"/>
            <a:ext cx="4156075" cy="4505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Τίτλος 1">
            <a:extLst>
              <a:ext uri="{FF2B5EF4-FFF2-40B4-BE49-F238E27FC236}">
                <a16:creationId xmlns:a16="http://schemas.microsoft.com/office/drawing/2014/main" id="{204C1F89-A051-4B1F-8C11-3BB3D230B5E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l-GR" altLang="el-GR">
                <a:solidFill>
                  <a:srgbClr val="FFFF00"/>
                </a:solidFill>
              </a:rPr>
              <a:t>ΕΟΕ</a:t>
            </a:r>
          </a:p>
        </p:txBody>
      </p:sp>
      <p:sp>
        <p:nvSpPr>
          <p:cNvPr id="26627" name="Ορθογώνιο 2">
            <a:extLst>
              <a:ext uri="{FF2B5EF4-FFF2-40B4-BE49-F238E27FC236}">
                <a16:creationId xmlns:a16="http://schemas.microsoft.com/office/drawing/2014/main" id="{68DD0FF7-A66E-4A96-AD9F-3E5C801E40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7088" y="1978025"/>
            <a:ext cx="7561262" cy="3538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kumimoji="0" lang="el-GR" altLang="el-GR" sz="2800"/>
              <a:t>ΚΙ</a:t>
            </a:r>
            <a:r>
              <a:rPr kumimoji="0" lang="en-US" altLang="el-GR" sz="2800"/>
              <a:t>DS ATHLETICS</a:t>
            </a:r>
          </a:p>
          <a:p>
            <a:pPr algn="ctr">
              <a:lnSpc>
                <a:spcPct val="80000"/>
              </a:lnSpc>
              <a:spcBef>
                <a:spcPct val="0"/>
              </a:spcBef>
              <a:buFontTx/>
              <a:buNone/>
            </a:pPr>
            <a:endParaRPr kumimoji="0" lang="en-US" altLang="el-GR" sz="2800"/>
          </a:p>
          <a:p>
            <a:pPr algn="ctr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kumimoji="0" lang="en-US" altLang="el-GR" sz="2800">
                <a:hlinkClick r:id="rId2"/>
              </a:rPr>
              <a:t>http://www.panathenaicstadium.gr/%CE%93%CE%B9%CE%B1%CF%80%CE%B1%CE%B9%CE%B4%CE%B9%CE%AC/Kidsathletics/tabid/123/language/el-GR/Default.aspx</a:t>
            </a:r>
            <a:endParaRPr kumimoji="0" lang="en-US" altLang="el-GR" sz="2800"/>
          </a:p>
          <a:p>
            <a:pPr algn="ctr">
              <a:lnSpc>
                <a:spcPct val="80000"/>
              </a:lnSpc>
              <a:spcBef>
                <a:spcPct val="0"/>
              </a:spcBef>
              <a:buFontTx/>
              <a:buNone/>
            </a:pPr>
            <a:endParaRPr kumimoji="0" lang="en-US" altLang="el-GR" sz="2800"/>
          </a:p>
          <a:p>
            <a:pPr algn="ctr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kumimoji="0" lang="el-GR" altLang="el-GR" sz="2800"/>
              <a:t>ΟΛΥΜΠΙΑΚΗ  ΗΜΕΡΑ </a:t>
            </a:r>
          </a:p>
          <a:p>
            <a:pPr algn="ctr">
              <a:lnSpc>
                <a:spcPct val="80000"/>
              </a:lnSpc>
              <a:spcBef>
                <a:spcPct val="0"/>
              </a:spcBef>
              <a:buFontTx/>
              <a:buNone/>
            </a:pPr>
            <a:endParaRPr kumimoji="0" lang="el-GR" altLang="el-GR" sz="2800"/>
          </a:p>
          <a:p>
            <a:pPr algn="ctr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kumimoji="0" lang="en-US" altLang="el-GR" sz="2800">
                <a:hlinkClick r:id="rId3"/>
              </a:rPr>
              <a:t>https://www.hoc.gr/el/node/2276</a:t>
            </a:r>
            <a:endParaRPr kumimoji="0" lang="el-GR" altLang="el-GR" sz="280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Τίτλος 1">
            <a:extLst>
              <a:ext uri="{FF2B5EF4-FFF2-40B4-BE49-F238E27FC236}">
                <a16:creationId xmlns:a16="http://schemas.microsoft.com/office/drawing/2014/main" id="{FC7E1B40-9045-4942-95EB-F9290684B10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l-GR" altLang="el-GR">
                <a:solidFill>
                  <a:srgbClr val="FFFF00"/>
                </a:solidFill>
              </a:rPr>
              <a:t>ΑΘΛΗΤΙΚΕΣ ΟΜΟΣΠΟΝΔΙΕΣ</a:t>
            </a:r>
          </a:p>
        </p:txBody>
      </p:sp>
      <p:sp>
        <p:nvSpPr>
          <p:cNvPr id="27651" name="Ορθογώνιο 2">
            <a:extLst>
              <a:ext uri="{FF2B5EF4-FFF2-40B4-BE49-F238E27FC236}">
                <a16:creationId xmlns:a16="http://schemas.microsoft.com/office/drawing/2014/main" id="{3802A2FA-3466-4389-BC60-E8D5B60AF6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2988" y="1989138"/>
            <a:ext cx="7273925" cy="403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kumimoji="0" lang="el-GR" altLang="el-GR"/>
              <a:t>ΜΑΡΑΘΩΝΙΟΣ ΑΘΗΝΩΝ</a:t>
            </a:r>
            <a:endParaRPr kumimoji="0" lang="en-US" altLang="el-GR"/>
          </a:p>
          <a:p>
            <a:pPr algn="ctr">
              <a:lnSpc>
                <a:spcPct val="80000"/>
              </a:lnSpc>
              <a:spcBef>
                <a:spcPct val="0"/>
              </a:spcBef>
              <a:buFontTx/>
              <a:buNone/>
            </a:pPr>
            <a:endParaRPr kumimoji="0" lang="en-US" altLang="el-GR"/>
          </a:p>
          <a:p>
            <a:pPr algn="ctr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kumimoji="0" lang="en-US" altLang="el-GR">
                <a:hlinkClick r:id="rId2"/>
              </a:rPr>
              <a:t>https://www.athensauthenticmarathon.gr/site/index.php/el/news-gr/news-articles-gr/85-news-2020-gr</a:t>
            </a:r>
            <a:endParaRPr kumimoji="0" lang="el-GR" altLang="el-GR"/>
          </a:p>
          <a:p>
            <a:pPr algn="ctr">
              <a:lnSpc>
                <a:spcPct val="80000"/>
              </a:lnSpc>
              <a:spcBef>
                <a:spcPct val="0"/>
              </a:spcBef>
              <a:buFontTx/>
              <a:buNone/>
            </a:pPr>
            <a:endParaRPr kumimoji="0" lang="en-US" altLang="el-GR"/>
          </a:p>
          <a:p>
            <a:pPr algn="ctr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kumimoji="0" lang="en-US" altLang="el-GR"/>
              <a:t>ME</a:t>
            </a:r>
            <a:r>
              <a:rPr kumimoji="0" lang="el-GR" altLang="el-GR"/>
              <a:t>ΓΑΣ ΑΛΕΞΑΝΔΡΟΣ ΘΕΣΣΑΛΟΝΙΚΗ</a:t>
            </a:r>
            <a:endParaRPr kumimoji="0" lang="en-US" altLang="el-GR"/>
          </a:p>
          <a:p>
            <a:pPr algn="ctr">
              <a:lnSpc>
                <a:spcPct val="80000"/>
              </a:lnSpc>
              <a:spcBef>
                <a:spcPct val="0"/>
              </a:spcBef>
              <a:buFontTx/>
              <a:buNone/>
            </a:pPr>
            <a:endParaRPr kumimoji="0" lang="el-GR" altLang="el-GR"/>
          </a:p>
          <a:p>
            <a:pPr algn="ctr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kumimoji="0" lang="en-US" altLang="el-GR">
                <a:hlinkClick r:id="rId3"/>
              </a:rPr>
              <a:t>https://atgm.gr/</a:t>
            </a:r>
            <a:endParaRPr kumimoji="0" lang="el-GR" altLang="el-GR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Τίτλος 1">
            <a:extLst>
              <a:ext uri="{FF2B5EF4-FFF2-40B4-BE49-F238E27FC236}">
                <a16:creationId xmlns:a16="http://schemas.microsoft.com/office/drawing/2014/main" id="{580F9080-A9CF-4175-8646-237AD8F90FC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l-GR" altLang="el-GR" sz="3600">
                <a:solidFill>
                  <a:srgbClr val="FFFF00"/>
                </a:solidFill>
              </a:rPr>
              <a:t>ΜΗ ΚΥΒΕΡΝΗΤΙΚΕΣ ΟΡΓΑΝΩΣΕΙΣ</a:t>
            </a:r>
          </a:p>
        </p:txBody>
      </p:sp>
      <p:sp>
        <p:nvSpPr>
          <p:cNvPr id="28675" name="Ορθογώνιο 2">
            <a:extLst>
              <a:ext uri="{FF2B5EF4-FFF2-40B4-BE49-F238E27FC236}">
                <a16:creationId xmlns:a16="http://schemas.microsoft.com/office/drawing/2014/main" id="{DB4404F8-68F0-4DCD-B7D4-E39A036299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750" y="2166938"/>
            <a:ext cx="8208963" cy="3638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kumimoji="0" lang="el-GR" altLang="el-GR" sz="2400"/>
              <a:t>ΝΕΜΕΑ ΑΝΑΒΙΩΣΗ ΟΛΥΜΠΙΑΚΟΥ ΚΥΚΛΟΥ ΑΓΩΝΩΝ</a:t>
            </a:r>
          </a:p>
          <a:p>
            <a:pPr algn="ctr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kumimoji="0" lang="en-US" altLang="el-GR" sz="2400">
                <a:hlinkClick r:id="rId2"/>
              </a:rPr>
              <a:t>https://nemeangames.org/el/</a:t>
            </a:r>
            <a:endParaRPr kumimoji="0" lang="en-US" altLang="el-GR" sz="2400"/>
          </a:p>
          <a:p>
            <a:pPr algn="ctr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kumimoji="0" lang="el-GR" altLang="el-GR" sz="2400"/>
              <a:t>ΣΠΑΡΤΑΘΛΟΝ </a:t>
            </a:r>
            <a:r>
              <a:rPr kumimoji="0" lang="en-US" altLang="el-GR" sz="2400"/>
              <a:t>ULTRA MARATHO</a:t>
            </a:r>
            <a:r>
              <a:rPr kumimoji="0" lang="el-GR" altLang="el-GR" sz="2400"/>
              <a:t>Ν  ΑΘΗΝΑ ΣΠΑΡΤΗ</a:t>
            </a:r>
          </a:p>
          <a:p>
            <a:pPr algn="ctr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kumimoji="0" lang="en-US" altLang="el-GR" sz="2400">
                <a:hlinkClick r:id="rId3"/>
              </a:rPr>
              <a:t>https://www.spartathlon.gr/el/</a:t>
            </a:r>
            <a:endParaRPr kumimoji="0" lang="el-GR" altLang="el-GR" sz="2400"/>
          </a:p>
          <a:p>
            <a:pPr algn="ctr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kumimoji="0" lang="el-GR" altLang="el-GR" sz="2400"/>
              <a:t>ΑΕΘΛΙΟΣ ΝΕΜΕΑ ΟΛΥΜΠΙΑ </a:t>
            </a:r>
          </a:p>
          <a:p>
            <a:pPr algn="ctr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kumimoji="0" lang="en-US" altLang="el-GR" sz="2400">
                <a:hlinkClick r:id="rId4"/>
              </a:rPr>
              <a:t>http://aethlios.gr/portal/index.php?lang=en</a:t>
            </a:r>
            <a:endParaRPr kumimoji="0" lang="el-GR" altLang="el-GR" sz="2400"/>
          </a:p>
          <a:p>
            <a:pPr algn="ctr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kumimoji="0" lang="el-GR" altLang="el-GR" sz="2400"/>
              <a:t>ΟΛΥΜΠΟΣ</a:t>
            </a:r>
            <a:r>
              <a:rPr kumimoji="0" lang="en-US" altLang="el-GR" sz="2400"/>
              <a:t> ULTRA MARATHON</a:t>
            </a:r>
            <a:endParaRPr kumimoji="0" lang="el-GR" altLang="el-GR" sz="2400"/>
          </a:p>
          <a:p>
            <a:pPr algn="ctr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kumimoji="0" lang="en-US" altLang="el-GR" sz="2400">
                <a:hlinkClick r:id="rId5"/>
              </a:rPr>
              <a:t>http://olympus-marathon.com/</a:t>
            </a:r>
            <a:endParaRPr kumimoji="0" lang="el-GR" altLang="el-GR" sz="2400"/>
          </a:p>
          <a:p>
            <a:pPr algn="ctr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kumimoji="0" lang="el-GR" altLang="el-GR" sz="2400"/>
              <a:t>ΟΛΥΜΠΙΟΣ ΔΡΟΜΟΣ </a:t>
            </a:r>
            <a:r>
              <a:rPr kumimoji="0" lang="en-US" altLang="el-GR" sz="2400"/>
              <a:t> </a:t>
            </a:r>
            <a:r>
              <a:rPr kumimoji="0" lang="el-GR" altLang="el-GR" sz="2400"/>
              <a:t>ΙΛΙΔΑ ΟΛΥΜΠΙΑ</a:t>
            </a:r>
          </a:p>
          <a:p>
            <a:pPr algn="ctr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kumimoji="0" lang="en-US" altLang="el-GR" sz="2400">
                <a:hlinkClick r:id="rId6"/>
              </a:rPr>
              <a:t>https://routeoftruce.com/</a:t>
            </a:r>
            <a:endParaRPr kumimoji="0" lang="el-GR" altLang="el-GR" sz="2400"/>
          </a:p>
          <a:p>
            <a:pPr algn="ctr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kumimoji="0" lang="el-GR" altLang="el-GR" sz="2400"/>
              <a:t>ΜΑΡΑΘΩΝΙΟΣ ΣΠΕΤΣΩΝ </a:t>
            </a:r>
            <a:endParaRPr kumimoji="0" lang="en-US" altLang="el-GR" sz="2400"/>
          </a:p>
          <a:p>
            <a:pPr algn="ctr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kumimoji="0" lang="en-US" altLang="el-GR" sz="2400">
                <a:hlinkClick r:id="rId7"/>
              </a:rPr>
              <a:t>http://spetsesmarathon.com/program/</a:t>
            </a:r>
            <a:endParaRPr kumimoji="0" lang="en-US" altLang="el-GR" sz="240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Τίτλος 1">
            <a:extLst>
              <a:ext uri="{FF2B5EF4-FFF2-40B4-BE49-F238E27FC236}">
                <a16:creationId xmlns:a16="http://schemas.microsoft.com/office/drawing/2014/main" id="{34DD7B14-F6C3-4E0C-9321-CC64045FCAA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404813"/>
            <a:ext cx="7772400" cy="1143000"/>
          </a:xfrm>
        </p:spPr>
        <p:txBody>
          <a:bodyPr/>
          <a:lstStyle/>
          <a:p>
            <a:r>
              <a:rPr lang="el-GR" altLang="el-GR" sz="2800">
                <a:solidFill>
                  <a:srgbClr val="FFFF00"/>
                </a:solidFill>
              </a:rPr>
              <a:t>Η ΑγΟ </a:t>
            </a:r>
            <a:r>
              <a:rPr lang="en-US" altLang="el-GR" sz="2800">
                <a:solidFill>
                  <a:srgbClr val="FFFF00"/>
                </a:solidFill>
              </a:rPr>
              <a:t>- </a:t>
            </a:r>
            <a:r>
              <a:rPr lang="el-GR" altLang="el-GR" sz="2800">
                <a:solidFill>
                  <a:srgbClr val="FFFF00"/>
                </a:solidFill>
              </a:rPr>
              <a:t>Ο ρόλος του Πτυχιούχου ΤΕΦΑΑ</a:t>
            </a:r>
          </a:p>
        </p:txBody>
      </p:sp>
      <p:sp>
        <p:nvSpPr>
          <p:cNvPr id="4" name="Θέση περιεχομένου 2">
            <a:extLst>
              <a:ext uri="{FF2B5EF4-FFF2-40B4-BE49-F238E27FC236}">
                <a16:creationId xmlns:a16="http://schemas.microsoft.com/office/drawing/2014/main" id="{790E2C0A-BD63-4404-A090-18A3A5D7F65B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338138" y="1412875"/>
            <a:ext cx="8805862" cy="4633913"/>
          </a:xfrm>
        </p:spPr>
        <p:txBody>
          <a:bodyPr/>
          <a:lstStyle/>
          <a:p>
            <a:pPr>
              <a:spcBef>
                <a:spcPts val="0"/>
              </a:spcBef>
              <a:defRPr/>
            </a:pPr>
            <a:r>
              <a:rPr lang="el-GR" sz="2000" dirty="0"/>
              <a:t>Η οργάνωση, υλοποίηση, παρακολούθηση και υποστήριξη των Προγραμμάτων Άθλησης για Όλους και Αναπτυξιακού Αθλητισμού σε Τοπικό, Περιφερειακό  Πανελλήνιο επίπεδο. </a:t>
            </a:r>
            <a:endParaRPr lang="en-US" sz="2000" dirty="0"/>
          </a:p>
          <a:p>
            <a:pPr>
              <a:spcBef>
                <a:spcPts val="0"/>
              </a:spcBef>
              <a:defRPr/>
            </a:pPr>
            <a:endParaRPr lang="en-US" sz="2000" dirty="0"/>
          </a:p>
          <a:p>
            <a:pPr>
              <a:spcBef>
                <a:spcPts val="0"/>
              </a:spcBef>
              <a:defRPr/>
            </a:pPr>
            <a:r>
              <a:rPr lang="el-GR" sz="2000" dirty="0"/>
              <a:t>H υποστήριξη και Ανάπτυξη του Αθλητικού Τουρισμού και εναλλακτικών δραστηριοτήτων άθλησης, άσκησης, αναψυχής και των φορέων υλοποίησης.</a:t>
            </a:r>
            <a:endParaRPr lang="en-US" sz="2000" dirty="0"/>
          </a:p>
          <a:p>
            <a:pPr>
              <a:spcBef>
                <a:spcPts val="0"/>
              </a:spcBef>
              <a:defRPr/>
            </a:pPr>
            <a:endParaRPr lang="en-US" sz="2000" dirty="0"/>
          </a:p>
          <a:p>
            <a:pPr>
              <a:spcBef>
                <a:spcPts val="0"/>
              </a:spcBef>
              <a:defRPr/>
            </a:pPr>
            <a:r>
              <a:rPr lang="el-GR" sz="2000" dirty="0"/>
              <a:t>H διάδοση-προώθηση της δια βίου άθλησης και υγιούς διατροφής, η διαχείριση χρηματοδοτούμενων προγραμμάτων, η διαμόρφωση πολιτικών για την απλούστευση και σύντμηση των διοικητικών διαδικασιών, η παρακολούθηση, ο προγραμματισμός και η βέλτιστη αξιοποίηση του ανθρώπινου δυναμικού. </a:t>
            </a:r>
            <a:endParaRPr lang="en-US" sz="2000" dirty="0"/>
          </a:p>
          <a:p>
            <a:pPr>
              <a:spcBef>
                <a:spcPts val="0"/>
              </a:spcBef>
              <a:defRPr/>
            </a:pPr>
            <a:endParaRPr lang="en-US" sz="2000" dirty="0"/>
          </a:p>
          <a:p>
            <a:pPr>
              <a:spcBef>
                <a:spcPts val="0"/>
              </a:spcBef>
              <a:defRPr/>
            </a:pPr>
            <a:r>
              <a:rPr lang="el-GR" sz="2000" dirty="0"/>
              <a:t>Η προώθηση Διαβαλκανικών Μεσογειακών Ευρωπαϊκών Διεθνών Αθλητικών Σχέσεων, η διασύνδεση με Παγκόσμιους και Ευρωπαϊκούς Αθλητικούς Οργανισμούς και Θεσμούς</a:t>
            </a:r>
            <a:endParaRPr lang="en-US" sz="2000" dirty="0"/>
          </a:p>
          <a:p>
            <a:pPr marL="0" indent="0">
              <a:spcBef>
                <a:spcPts val="0"/>
              </a:spcBef>
              <a:buFontTx/>
              <a:buNone/>
              <a:defRPr/>
            </a:pPr>
            <a:endParaRPr lang="en-US" sz="2000" dirty="0"/>
          </a:p>
          <a:p>
            <a:pPr>
              <a:spcBef>
                <a:spcPts val="0"/>
              </a:spcBef>
              <a:defRPr/>
            </a:pPr>
            <a:r>
              <a:rPr lang="el-GR" sz="2000" dirty="0"/>
              <a:t>Η καταγραφή και παρακολούθηση Φορέων </a:t>
            </a:r>
            <a:r>
              <a:rPr lang="el-GR" sz="2000" dirty="0" err="1"/>
              <a:t>ΑγΟ</a:t>
            </a:r>
            <a:r>
              <a:rPr lang="el-GR" sz="2000" dirty="0"/>
              <a:t> και Εναλλακτικού Αθλητισμού</a:t>
            </a:r>
            <a:endParaRPr lang="en-US" sz="20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Τίτλος 1">
            <a:extLst>
              <a:ext uri="{FF2B5EF4-FFF2-40B4-BE49-F238E27FC236}">
                <a16:creationId xmlns:a16="http://schemas.microsoft.com/office/drawing/2014/main" id="{077B2C91-C5D8-4199-85CB-39200BD8154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l-GR" altLang="el-GR">
                <a:solidFill>
                  <a:srgbClr val="FFFF00"/>
                </a:solidFill>
              </a:rPr>
              <a:t>Ερωτήσεις επανάληψης</a:t>
            </a:r>
          </a:p>
        </p:txBody>
      </p:sp>
      <p:sp>
        <p:nvSpPr>
          <p:cNvPr id="30723" name="Θέση περιεχομένου 2">
            <a:extLst>
              <a:ext uri="{FF2B5EF4-FFF2-40B4-BE49-F238E27FC236}">
                <a16:creationId xmlns:a16="http://schemas.microsoft.com/office/drawing/2014/main" id="{55D7CDB5-8378-49F2-90C9-95194E0BD014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85800" y="2486025"/>
            <a:ext cx="8278813" cy="2959100"/>
          </a:xfrm>
        </p:spPr>
        <p:txBody>
          <a:bodyPr/>
          <a:lstStyle/>
          <a:p>
            <a:r>
              <a:rPr lang="el-GR" altLang="el-GR" u="sng"/>
              <a:t>Που υλοποιείται </a:t>
            </a:r>
            <a:r>
              <a:rPr lang="el-GR" altLang="el-GR"/>
              <a:t>η ΑγΟ?</a:t>
            </a:r>
          </a:p>
          <a:p>
            <a:r>
              <a:rPr lang="el-GR" altLang="el-GR" u="sng"/>
              <a:t>Ποιος υλοποιεί </a:t>
            </a:r>
            <a:r>
              <a:rPr lang="el-GR" altLang="el-GR"/>
              <a:t>προγράμματα ΑγΟ?</a:t>
            </a:r>
          </a:p>
          <a:p>
            <a:r>
              <a:rPr lang="el-GR" altLang="el-GR" u="sng"/>
              <a:t>Ποιος προωθεί </a:t>
            </a:r>
            <a:r>
              <a:rPr lang="el-GR" altLang="el-GR"/>
              <a:t>– στηρίζει προγράμματα ΑγΟ?</a:t>
            </a:r>
          </a:p>
          <a:p>
            <a:r>
              <a:rPr lang="el-GR" altLang="el-GR" u="sng"/>
              <a:t>Ποιος ο ρόλος </a:t>
            </a:r>
            <a:r>
              <a:rPr lang="el-GR" altLang="el-GR"/>
              <a:t>του αθλητικού επιστήμονα?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Τίτλος 1">
            <a:extLst>
              <a:ext uri="{FF2B5EF4-FFF2-40B4-BE49-F238E27FC236}">
                <a16:creationId xmlns:a16="http://schemas.microsoft.com/office/drawing/2014/main" id="{D661EC09-D161-4250-8B48-5BE2091D285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l-GR" altLang="el-GR">
                <a:solidFill>
                  <a:srgbClr val="FFFF00"/>
                </a:solidFill>
              </a:rPr>
              <a:t>Άσκηση</a:t>
            </a:r>
          </a:p>
        </p:txBody>
      </p:sp>
      <p:sp>
        <p:nvSpPr>
          <p:cNvPr id="31747" name="Θέση περιεχομένου 2">
            <a:extLst>
              <a:ext uri="{FF2B5EF4-FFF2-40B4-BE49-F238E27FC236}">
                <a16:creationId xmlns:a16="http://schemas.microsoft.com/office/drawing/2014/main" id="{B1F2892A-2252-4C5B-B15F-F7B75D6EB97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39750" y="1981200"/>
            <a:ext cx="8280400" cy="4114800"/>
          </a:xfrm>
        </p:spPr>
        <p:txBody>
          <a:bodyPr/>
          <a:lstStyle/>
          <a:p>
            <a:r>
              <a:rPr lang="el-GR" altLang="el-GR"/>
              <a:t>Σε ποιον φορέα θα απευθυνθείς για να </a:t>
            </a:r>
            <a:r>
              <a:rPr lang="el-GR" altLang="el-GR" u="sng">
                <a:solidFill>
                  <a:srgbClr val="FFFF00"/>
                </a:solidFill>
              </a:rPr>
              <a:t>εργαστείς</a:t>
            </a:r>
            <a:r>
              <a:rPr lang="el-GR" altLang="el-GR">
                <a:solidFill>
                  <a:srgbClr val="FFFF00"/>
                </a:solidFill>
              </a:rPr>
              <a:t> </a:t>
            </a:r>
            <a:r>
              <a:rPr lang="el-GR" altLang="el-GR"/>
              <a:t>σε κάποιο πρόγραμμα ΑγΟ?</a:t>
            </a:r>
          </a:p>
          <a:p>
            <a:r>
              <a:rPr lang="el-GR" altLang="el-GR"/>
              <a:t>Σε ποιον φορέα θα απευθυνθείς για να </a:t>
            </a:r>
            <a:r>
              <a:rPr lang="el-GR" altLang="el-GR" u="sng">
                <a:solidFill>
                  <a:srgbClr val="FFFF00"/>
                </a:solidFill>
              </a:rPr>
              <a:t>δημιουργήσεις</a:t>
            </a:r>
            <a:r>
              <a:rPr lang="el-GR" altLang="el-GR">
                <a:solidFill>
                  <a:srgbClr val="FFFF00"/>
                </a:solidFill>
              </a:rPr>
              <a:t> </a:t>
            </a:r>
            <a:r>
              <a:rPr lang="el-GR" altLang="el-GR"/>
              <a:t>κάποιο πρόγραμμα ΑγΟ?</a:t>
            </a:r>
          </a:p>
          <a:p>
            <a:r>
              <a:rPr lang="el-GR" altLang="el-GR"/>
              <a:t>Από ποιους φορείς θα αντλήσεις </a:t>
            </a:r>
            <a:r>
              <a:rPr lang="el-GR" altLang="el-GR" u="sng">
                <a:solidFill>
                  <a:srgbClr val="FFFF00"/>
                </a:solidFill>
              </a:rPr>
              <a:t>πληροφόρηση</a:t>
            </a:r>
            <a:r>
              <a:rPr lang="el-GR" altLang="el-GR">
                <a:solidFill>
                  <a:srgbClr val="FFFF00"/>
                </a:solidFill>
              </a:rPr>
              <a:t> </a:t>
            </a:r>
            <a:r>
              <a:rPr lang="el-GR" altLang="el-GR"/>
              <a:t>για τη δραστηριότητα της ΑγΟ? </a:t>
            </a:r>
          </a:p>
          <a:p>
            <a:endParaRPr lang="el-GR" altLang="el-GR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Τίτλος 1">
            <a:extLst>
              <a:ext uri="{FF2B5EF4-FFF2-40B4-BE49-F238E27FC236}">
                <a16:creationId xmlns:a16="http://schemas.microsoft.com/office/drawing/2014/main" id="{7FC33632-0A39-43E7-AA55-DAEAA2F34FD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l-GR" altLang="el-GR">
                <a:solidFill>
                  <a:srgbClr val="FFFF00"/>
                </a:solidFill>
              </a:rPr>
              <a:t>Ερωτήσεις?</a:t>
            </a:r>
          </a:p>
        </p:txBody>
      </p:sp>
      <p:pic>
        <p:nvPicPr>
          <p:cNvPr id="32771" name="Picture 2">
            <a:extLst>
              <a:ext uri="{FF2B5EF4-FFF2-40B4-BE49-F238E27FC236}">
                <a16:creationId xmlns:a16="http://schemas.microsoft.com/office/drawing/2014/main" id="{0C849DB6-E80F-40F0-BE0D-B6BC903F00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413" y="2820988"/>
            <a:ext cx="4411662" cy="2522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Contemporary">
  <a:themeElements>
    <a:clrScheme name="Contemporary 1">
      <a:dk1>
        <a:srgbClr val="000000"/>
      </a:dk1>
      <a:lt1>
        <a:srgbClr val="FFFFFF"/>
      </a:lt1>
      <a:dk2>
        <a:srgbClr val="0066CC"/>
      </a:dk2>
      <a:lt2>
        <a:srgbClr val="CBCBCB"/>
      </a:lt2>
      <a:accent1>
        <a:srgbClr val="009999"/>
      </a:accent1>
      <a:accent2>
        <a:srgbClr val="FF9933"/>
      </a:accent2>
      <a:accent3>
        <a:srgbClr val="AAB8E2"/>
      </a:accent3>
      <a:accent4>
        <a:srgbClr val="DADADA"/>
      </a:accent4>
      <a:accent5>
        <a:srgbClr val="AACACA"/>
      </a:accent5>
      <a:accent6>
        <a:srgbClr val="E78A2D"/>
      </a:accent6>
      <a:hlink>
        <a:srgbClr val="330099"/>
      </a:hlink>
      <a:folHlink>
        <a:srgbClr val="CBCBCB"/>
      </a:folHlink>
    </a:clrScheme>
    <a:fontScheme name="Contemporary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l-GR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-95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l-GR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-95"/>
          </a:defRPr>
        </a:defPPr>
      </a:lstStyle>
    </a:lnDef>
  </a:objectDefaults>
  <a:extraClrSchemeLst>
    <a:extraClrScheme>
      <a:clrScheme name="Contemporary 1">
        <a:dk1>
          <a:srgbClr val="000000"/>
        </a:dk1>
        <a:lt1>
          <a:srgbClr val="FFFFFF"/>
        </a:lt1>
        <a:dk2>
          <a:srgbClr val="0066CC"/>
        </a:dk2>
        <a:lt2>
          <a:srgbClr val="CBCBCB"/>
        </a:lt2>
        <a:accent1>
          <a:srgbClr val="009999"/>
        </a:accent1>
        <a:accent2>
          <a:srgbClr val="FF9933"/>
        </a:accent2>
        <a:accent3>
          <a:srgbClr val="AAB8E2"/>
        </a:accent3>
        <a:accent4>
          <a:srgbClr val="DADADA"/>
        </a:accent4>
        <a:accent5>
          <a:srgbClr val="AACACA"/>
        </a:accent5>
        <a:accent6>
          <a:srgbClr val="E78A2D"/>
        </a:accent6>
        <a:hlink>
          <a:srgbClr val="330099"/>
        </a:hlink>
        <a:folHlink>
          <a:srgbClr val="CBCBC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temporary 2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3366FF"/>
        </a:accent1>
        <a:accent2>
          <a:srgbClr val="009900"/>
        </a:accent2>
        <a:accent3>
          <a:srgbClr val="FFFFFF"/>
        </a:accent3>
        <a:accent4>
          <a:srgbClr val="000000"/>
        </a:accent4>
        <a:accent5>
          <a:srgbClr val="ADB8FF"/>
        </a:accent5>
        <a:accent6>
          <a:srgbClr val="008A00"/>
        </a:accent6>
        <a:hlink>
          <a:srgbClr val="FF0033"/>
        </a:hlink>
        <a:folHlink>
          <a:srgbClr val="CCCC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temporary 3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EAEAEA"/>
        </a:accent1>
        <a:accent2>
          <a:srgbClr val="5F5F5F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555555"/>
        </a:accent6>
        <a:hlink>
          <a:srgbClr val="969696"/>
        </a:hlink>
        <a:folHlink>
          <a:srgbClr val="CBCBC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Designs\Contemporary.pot</Template>
  <TotalTime>1214</TotalTime>
  <Words>1630</Words>
  <Application>Microsoft Office PowerPoint</Application>
  <PresentationFormat>On-screen Show (4:3)</PresentationFormat>
  <Paragraphs>193</Paragraphs>
  <Slides>30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7" baseType="lpstr">
      <vt:lpstr>Times New Roman</vt:lpstr>
      <vt:lpstr>Arial</vt:lpstr>
      <vt:lpstr>Calibri</vt:lpstr>
      <vt:lpstr>Trade-Gothic-W-Cond-Bold</vt:lpstr>
      <vt:lpstr>HelveticaNeueW</vt:lpstr>
      <vt:lpstr>Wingdings</vt:lpstr>
      <vt:lpstr>Contemporary</vt:lpstr>
      <vt:lpstr>Οργάνωση Προγραμμάτων Κινητικής Αναψυχής</vt:lpstr>
      <vt:lpstr>ΑγΟ – ΚΙΝ. ΑΝΑΨΥΧΗ</vt:lpstr>
      <vt:lpstr>Η ΑγΟ ανά τον κόσμο προωθείται με:</vt:lpstr>
      <vt:lpstr> Πρακτική χρησιμότητα προγραμμάτων ΑγΟ</vt:lpstr>
      <vt:lpstr>Οργανωτικός τομέας: Φορείς προώθησης </vt:lpstr>
      <vt:lpstr>Οργανωτικός τομέας: Φορείς προώθησης (συνέχεια)</vt:lpstr>
      <vt:lpstr>Διεθνείς οργανισμοί ΑγΟ </vt:lpstr>
      <vt:lpstr>Η ΑγΟ σε άλλες χώρες - διεθνείς οργανισμοί (συνέχεια)</vt:lpstr>
      <vt:lpstr>PowerPoint Presentation</vt:lpstr>
      <vt:lpstr>ΕΥΡΩΠAIKH ENΩΣΗ – ΠΟΛΙΤΙΚΕΣ ΑγΟ</vt:lpstr>
      <vt:lpstr>PowerPoint Presentation</vt:lpstr>
      <vt:lpstr>Be active</vt:lpstr>
      <vt:lpstr>Eurostat 2020  Performing (non-work-related) physical activities by sex, age educational attainment level</vt:lpstr>
      <vt:lpstr>Διαχρονική Αναδρομή: Η AγO στη Σύγχρονη Ελλάδα</vt:lpstr>
      <vt:lpstr>Διαχρονική Αναδρομή: Η AγO στη Σύγχρονη Ελλάδα (συνέχεια)</vt:lpstr>
      <vt:lpstr>Οργανωτική δομή προγραμμάτων ΑγΟ με κρατική υποστήριξη</vt:lpstr>
      <vt:lpstr>Η λειτουργική δομή ΑγΟ στη Ελλάδα</vt:lpstr>
      <vt:lpstr>Αρμοδιότητες ΓΓΑ</vt:lpstr>
      <vt:lpstr>Αρμοδιότητες ΓΓΑ</vt:lpstr>
      <vt:lpstr>ΑγΟ στην Τοπική Αυτοδιοίκηση</vt:lpstr>
      <vt:lpstr>Σύγχρονοι Φορείς υλοποίησης</vt:lpstr>
      <vt:lpstr>Φορείς ΑγΟ</vt:lpstr>
      <vt:lpstr>Οργανόγραμμα ΑγΟ Υπ. Γεωργίας</vt:lpstr>
      <vt:lpstr>ΕΟΕ</vt:lpstr>
      <vt:lpstr>ΑΘΛΗΤΙΚΕΣ ΟΜΟΣΠΟΝΔΙΕΣ</vt:lpstr>
      <vt:lpstr>ΜΗ ΚΥΒΕΡΝΗΤΙΚΕΣ ΟΡΓΑΝΩΣΕΙΣ</vt:lpstr>
      <vt:lpstr>Η ΑγΟ - Ο ρόλος του Πτυχιούχου ΤΕΦΑΑ</vt:lpstr>
      <vt:lpstr>Ερωτήσεις επανάληψης</vt:lpstr>
      <vt:lpstr>Άσκηση</vt:lpstr>
      <vt:lpstr>Ερωτήσεις?</vt:lpstr>
    </vt:vector>
  </TitlesOfParts>
  <Company> 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Οργάνωση Προγραμμάτων Κινητικής Αναψυχής</dc:title>
  <dc:creator>t</dc:creator>
  <cp:lastModifiedBy>Nikolaos</cp:lastModifiedBy>
  <cp:revision>129</cp:revision>
  <dcterms:created xsi:type="dcterms:W3CDTF">1999-12-11T17:52:34Z</dcterms:created>
  <dcterms:modified xsi:type="dcterms:W3CDTF">2020-12-26T16:24:34Z</dcterms:modified>
</cp:coreProperties>
</file>