
<file path=[Content_Types].xml><?xml version="1.0" encoding="utf-8"?>
<Types xmlns="http://schemas.openxmlformats.org/package/2006/content-types">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Εισαγωγή" id="{8253285B-A422-D9EB-BD53-2DAEB8C16E0E}">
          <p14:sldIdLst>
            <p14:sldId id="256"/>
            <p14:sldId id="257"/>
          </p14:sldIdLst>
        </p14:section>
        <p14:section name="Το μέγεθος του ζητήματος" id="{CFD6338D-45D2-1788-59AE-A4D1F49F3D58}">
          <p14:sldIdLst>
            <p14:sldId id="258"/>
            <p14:sldId id="259"/>
            <p14:sldId id="260"/>
          </p14:sldIdLst>
        </p14:section>
        <p14:section name="Βασικές έννοιες" id="{4C20E9D4-CC35-5C66-549B-DC15AD847A2C}">
          <p14:sldIdLst>
            <p14:sldId id="261"/>
            <p14:sldId id="262"/>
            <p14:sldId id="263"/>
            <p14:sldId id="264"/>
            <p14:sldId id="265"/>
          </p14:sldIdLst>
        </p14:section>
        <p14:section name="Τι δείχνει η έρευνα" id="{1E36B9AD-036D-BCCB-E68B-1BBBCD0A79E0}">
          <p14:sldIdLst>
            <p14:sldId id="266"/>
            <p14:sldId id="267"/>
            <p14:sldId id="268"/>
            <p14:sldId id="269"/>
            <p14:sldId id="270"/>
            <p14:sldId id="271"/>
            <p14:sldId id="272"/>
            <p14:sldId id="273"/>
            <p14:sldId id="274"/>
          </p14:sldIdLst>
        </p14:section>
        <p14:section name="Διάθεση και μέτρηση" id="{F8453B12-0071-A0CD-0D9C-9AA3C3F52E3E}">
          <p14:sldIdLst>
            <p14:sldId id="275"/>
            <p14:sldId id="276"/>
            <p14:sldId id="277"/>
          </p14:sldIdLst>
        </p14:section>
        <p14:section name="Μηχανισμοί" id="{A2826D60-3702-8ADD-72E0-D27A18E85C24}">
          <p14:sldIdLst>
            <p14:sldId id="278"/>
            <p14:sldId id="279"/>
            <p14:sldId id="280"/>
            <p14:sldId id="281"/>
          </p14:sldIdLst>
        </p14:section>
        <p14:section name="Συστάσεις" id="{B4C60394-2CCB-4726-54F2-B2489404EF06}">
          <p14:sldIdLst>
            <p14:sldId id="282"/>
          </p14:sldIdLst>
        </p14:section>
        <p14:section name="Πρακτικές εφαρμογές" id="{9232DF03-16A5-E07B-0EFF-20D05D9F4B90}">
          <p14:sldIdLst>
            <p14:sldId id="283"/>
            <p14:sldId id="284"/>
            <p14:sldId id="285"/>
            <p14:sldId id="286"/>
            <p14:sldId id="287"/>
            <p14:sldId id="288"/>
            <p14:sldId id="289"/>
          </p14:sldIdLst>
        </p14:section>
        <p14:section name="Wellness retreats" id="{D5EC9627-8A6F-D5A6-3ED3-AB0BFC50E7BA}">
          <p14:sldIdLst>
            <p14:sldId id="290"/>
            <p14:sldId id="291"/>
            <p14:sldId id="292"/>
          </p14:sldIdLst>
        </p14:section>
        <p14:section name="Κλείσιμο" id="{FA70CF76-DF29-4EF8-6426-DEDEB69FA253}">
          <p14:sldIdLst>
            <p14:sldId id="293"/>
            <p14:sldId id="294"/>
            <p14:sldId id="295"/>
            <p14:sldId id="29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35CAC48-8F0D-4B82-A11A-94B5428DC7BE}" v="176" dt="2026-10-31T15:11:42.67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93" d="100"/>
          <a:sy n="93" d="100"/>
        </p:scale>
        <p:origin x="644"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notesMaster" Target="notesMasters/notesMaster1.xml"/><Relationship Id="rId48" Type="http://schemas.microsoft.com/office/2016/11/relationships/changesInfo" Target="changesInfos/changesInfo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yannis thamno" userId="b3df79577629c502" providerId="LiveId" clId="{7CE5BC27-5508-4C11-976A-E141CB81CE8F}"/>
    <pc:docChg chg="undo custSel delSld modSld modMainMaster modSection">
      <pc:chgData name="yannis thamno" userId="b3df79577629c502" providerId="LiveId" clId="{7CE5BC27-5508-4C11-976A-E141CB81CE8F}" dt="2026-10-31T15:11:42.672" v="687"/>
      <pc:docMkLst>
        <pc:docMk/>
      </pc:docMkLst>
      <pc:sldChg chg="addSp delSp modSp mod modTransition modClrScheme chgLayout">
        <pc:chgData name="yannis thamno" userId="b3df79577629c502" providerId="LiveId" clId="{7CE5BC27-5508-4C11-976A-E141CB81CE8F}" dt="2026-10-31T15:11:42.672" v="687"/>
        <pc:sldMkLst>
          <pc:docMk/>
          <pc:sldMk cId="0" sldId="256"/>
        </pc:sldMkLst>
        <pc:spChg chg="mod">
          <ac:chgData name="yannis thamno" userId="b3df79577629c502" providerId="LiveId" clId="{7CE5BC27-5508-4C11-976A-E141CB81CE8F}" dt="2026-10-31T10:50:21.530" v="223" actId="14100"/>
          <ac:spMkLst>
            <pc:docMk/>
            <pc:sldMk cId="0" sldId="256"/>
            <ac:spMk id="2" creationId="{00000000-0000-0000-0000-000000000000}"/>
          </ac:spMkLst>
        </pc:spChg>
        <pc:spChg chg="mod ord">
          <ac:chgData name="yannis thamno" userId="b3df79577629c502" providerId="LiveId" clId="{7CE5BC27-5508-4C11-976A-E141CB81CE8F}" dt="2026-10-31T10:50:29.730" v="226" actId="20577"/>
          <ac:spMkLst>
            <pc:docMk/>
            <pc:sldMk cId="0" sldId="256"/>
            <ac:spMk id="3" creationId="{00000000-0000-0000-0000-000000000000}"/>
          </ac:spMkLst>
        </pc:spChg>
        <pc:picChg chg="add del">
          <ac:chgData name="yannis thamno" userId="b3df79577629c502" providerId="LiveId" clId="{7CE5BC27-5508-4C11-976A-E141CB81CE8F}" dt="2026-10-31T10:47:24.258" v="192" actId="22"/>
          <ac:picMkLst>
            <pc:docMk/>
            <pc:sldMk cId="0" sldId="256"/>
            <ac:picMk id="5" creationId="{2465EC09-05A1-92EC-5703-D168F0A2AB1E}"/>
          </ac:picMkLst>
        </pc:picChg>
        <pc:picChg chg="add del">
          <ac:chgData name="yannis thamno" userId="b3df79577629c502" providerId="LiveId" clId="{7CE5BC27-5508-4C11-976A-E141CB81CE8F}" dt="2026-10-31T10:47:23.108" v="191" actId="22"/>
          <ac:picMkLst>
            <pc:docMk/>
            <pc:sldMk cId="0" sldId="256"/>
            <ac:picMk id="7" creationId="{C090FF20-894A-E858-5CA4-15C0923EF591}"/>
          </ac:picMkLst>
        </pc:picChg>
        <pc:picChg chg="add del">
          <ac:chgData name="yannis thamno" userId="b3df79577629c502" providerId="LiveId" clId="{7CE5BC27-5508-4C11-976A-E141CB81CE8F}" dt="2026-10-31T10:47:45.081" v="194" actId="22"/>
          <ac:picMkLst>
            <pc:docMk/>
            <pc:sldMk cId="0" sldId="256"/>
            <ac:picMk id="9" creationId="{BCEA2B49-318B-771A-A525-11C90F524F93}"/>
          </ac:picMkLst>
        </pc:picChg>
        <pc:picChg chg="add del">
          <ac:chgData name="yannis thamno" userId="b3df79577629c502" providerId="LiveId" clId="{7CE5BC27-5508-4C11-976A-E141CB81CE8F}" dt="2026-10-31T10:48:00.656" v="196" actId="22"/>
          <ac:picMkLst>
            <pc:docMk/>
            <pc:sldMk cId="0" sldId="256"/>
            <ac:picMk id="11" creationId="{079C84FD-81DB-45E0-31AE-DE2265606061}"/>
          </ac:picMkLst>
        </pc:picChg>
        <pc:picChg chg="add mod">
          <ac:chgData name="yannis thamno" userId="b3df79577629c502" providerId="LiveId" clId="{7CE5BC27-5508-4C11-976A-E141CB81CE8F}" dt="2026-10-31T10:50:03.529" v="220" actId="14100"/>
          <ac:picMkLst>
            <pc:docMk/>
            <pc:sldMk cId="0" sldId="256"/>
            <ac:picMk id="13" creationId="{868CF74B-5DFE-F15E-4837-8A006D7E41D3}"/>
          </ac:picMkLst>
        </pc:picChg>
      </pc:sldChg>
      <pc:sldChg chg="modSp mod modTransition">
        <pc:chgData name="yannis thamno" userId="b3df79577629c502" providerId="LiveId" clId="{7CE5BC27-5508-4C11-976A-E141CB81CE8F}" dt="2026-10-31T15:11:30.821" v="675"/>
        <pc:sldMkLst>
          <pc:docMk/>
          <pc:sldMk cId="0" sldId="257"/>
        </pc:sldMkLst>
        <pc:spChg chg="mod">
          <ac:chgData name="yannis thamno" userId="b3df79577629c502" providerId="LiveId" clId="{7CE5BC27-5508-4C11-976A-E141CB81CE8F}" dt="2026-10-31T10:19:48.576" v="32" actId="255"/>
          <ac:spMkLst>
            <pc:docMk/>
            <pc:sldMk cId="0" sldId="257"/>
            <ac:spMk id="7" creationId="{00000000-0000-0000-0000-000000000000}"/>
          </ac:spMkLst>
        </pc:spChg>
        <pc:spChg chg="mod">
          <ac:chgData name="yannis thamno" userId="b3df79577629c502" providerId="LiveId" clId="{7CE5BC27-5508-4C11-976A-E141CB81CE8F}" dt="2026-10-31T10:19:57.870" v="34" actId="255"/>
          <ac:spMkLst>
            <pc:docMk/>
            <pc:sldMk cId="0" sldId="257"/>
            <ac:spMk id="12" creationId="{00000000-0000-0000-0000-000000000000}"/>
          </ac:spMkLst>
        </pc:spChg>
        <pc:spChg chg="mod">
          <ac:chgData name="yannis thamno" userId="b3df79577629c502" providerId="LiveId" clId="{7CE5BC27-5508-4C11-976A-E141CB81CE8F}" dt="2026-10-31T10:20:07.047" v="36"/>
          <ac:spMkLst>
            <pc:docMk/>
            <pc:sldMk cId="0" sldId="257"/>
            <ac:spMk id="17" creationId="{00000000-0000-0000-0000-000000000000}"/>
          </ac:spMkLst>
        </pc:spChg>
        <pc:spChg chg="mod">
          <ac:chgData name="yannis thamno" userId="b3df79577629c502" providerId="LiveId" clId="{7CE5BC27-5508-4C11-976A-E141CB81CE8F}" dt="2026-10-31T10:20:19.616" v="38"/>
          <ac:spMkLst>
            <pc:docMk/>
            <pc:sldMk cId="0" sldId="257"/>
            <ac:spMk id="22" creationId="{00000000-0000-0000-0000-000000000000}"/>
          </ac:spMkLst>
        </pc:spChg>
        <pc:spChg chg="mod">
          <ac:chgData name="yannis thamno" userId="b3df79577629c502" providerId="LiveId" clId="{7CE5BC27-5508-4C11-976A-E141CB81CE8F}" dt="2026-10-31T10:20:30.688" v="40"/>
          <ac:spMkLst>
            <pc:docMk/>
            <pc:sldMk cId="0" sldId="257"/>
            <ac:spMk id="27" creationId="{00000000-0000-0000-0000-000000000000}"/>
          </ac:spMkLst>
        </pc:spChg>
        <pc:spChg chg="mod">
          <ac:chgData name="yannis thamno" userId="b3df79577629c502" providerId="LiveId" clId="{7CE5BC27-5508-4C11-976A-E141CB81CE8F}" dt="2026-10-31T10:20:51.859" v="42"/>
          <ac:spMkLst>
            <pc:docMk/>
            <pc:sldMk cId="0" sldId="257"/>
            <ac:spMk id="32" creationId="{00000000-0000-0000-0000-000000000000}"/>
          </ac:spMkLst>
        </pc:spChg>
      </pc:sldChg>
      <pc:sldChg chg="modSp mod modTransition">
        <pc:chgData name="yannis thamno" userId="b3df79577629c502" providerId="LiveId" clId="{7CE5BC27-5508-4C11-976A-E141CB81CE8F}" dt="2026-10-31T15:11:30.821" v="675"/>
        <pc:sldMkLst>
          <pc:docMk/>
          <pc:sldMk cId="0" sldId="258"/>
        </pc:sldMkLst>
        <pc:spChg chg="mod">
          <ac:chgData name="yannis thamno" userId="b3df79577629c502" providerId="LiveId" clId="{7CE5BC27-5508-4C11-976A-E141CB81CE8F}" dt="2026-10-31T10:21:29.323" v="49" actId="20577"/>
          <ac:spMkLst>
            <pc:docMk/>
            <pc:sldMk cId="0" sldId="258"/>
            <ac:spMk id="5" creationId="{00000000-0000-0000-0000-000000000000}"/>
          </ac:spMkLst>
        </pc:spChg>
        <pc:spChg chg="mod">
          <ac:chgData name="yannis thamno" userId="b3df79577629c502" providerId="LiveId" clId="{7CE5BC27-5508-4C11-976A-E141CB81CE8F}" dt="2026-10-31T10:21:46.682" v="53" actId="20577"/>
          <ac:spMkLst>
            <pc:docMk/>
            <pc:sldMk cId="0" sldId="258"/>
            <ac:spMk id="8" creationId="{00000000-0000-0000-0000-000000000000}"/>
          </ac:spMkLst>
        </pc:spChg>
        <pc:spChg chg="mod">
          <ac:chgData name="yannis thamno" userId="b3df79577629c502" providerId="LiveId" clId="{7CE5BC27-5508-4C11-976A-E141CB81CE8F}" dt="2026-10-31T10:22:03.414" v="56"/>
          <ac:spMkLst>
            <pc:docMk/>
            <pc:sldMk cId="0" sldId="258"/>
            <ac:spMk id="11" creationId="{00000000-0000-0000-0000-000000000000}"/>
          </ac:spMkLst>
        </pc:spChg>
        <pc:spChg chg="mod">
          <ac:chgData name="yannis thamno" userId="b3df79577629c502" providerId="LiveId" clId="{7CE5BC27-5508-4C11-976A-E141CB81CE8F}" dt="2026-10-31T10:21:08.564" v="45" actId="123"/>
          <ac:spMkLst>
            <pc:docMk/>
            <pc:sldMk cId="0" sldId="258"/>
            <ac:spMk id="12" creationId="{00000000-0000-0000-0000-000000000000}"/>
          </ac:spMkLst>
        </pc:spChg>
      </pc:sldChg>
      <pc:sldChg chg="modSp mod modTransition">
        <pc:chgData name="yannis thamno" userId="b3df79577629c502" providerId="LiveId" clId="{7CE5BC27-5508-4C11-976A-E141CB81CE8F}" dt="2026-10-31T15:11:30.821" v="675"/>
        <pc:sldMkLst>
          <pc:docMk/>
          <pc:sldMk cId="0" sldId="259"/>
        </pc:sldMkLst>
        <pc:spChg chg="mod">
          <ac:chgData name="yannis thamno" userId="b3df79577629c502" providerId="LiveId" clId="{7CE5BC27-5508-4C11-976A-E141CB81CE8F}" dt="2026-10-31T10:22:22.854" v="59"/>
          <ac:spMkLst>
            <pc:docMk/>
            <pc:sldMk cId="0" sldId="259"/>
            <ac:spMk id="7" creationId="{00000000-0000-0000-0000-000000000000}"/>
          </ac:spMkLst>
        </pc:spChg>
        <pc:spChg chg="mod">
          <ac:chgData name="yannis thamno" userId="b3df79577629c502" providerId="LiveId" clId="{7CE5BC27-5508-4C11-976A-E141CB81CE8F}" dt="2026-10-31T10:22:30.200" v="61" actId="123"/>
          <ac:spMkLst>
            <pc:docMk/>
            <pc:sldMk cId="0" sldId="259"/>
            <ac:spMk id="12" creationId="{00000000-0000-0000-0000-000000000000}"/>
          </ac:spMkLst>
        </pc:spChg>
      </pc:sldChg>
      <pc:sldChg chg="modSp mod modTransition">
        <pc:chgData name="yannis thamno" userId="b3df79577629c502" providerId="LiveId" clId="{7CE5BC27-5508-4C11-976A-E141CB81CE8F}" dt="2026-10-31T15:11:30.821" v="675"/>
        <pc:sldMkLst>
          <pc:docMk/>
          <pc:sldMk cId="0" sldId="260"/>
        </pc:sldMkLst>
        <pc:spChg chg="mod">
          <ac:chgData name="yannis thamno" userId="b3df79577629c502" providerId="LiveId" clId="{7CE5BC27-5508-4C11-976A-E141CB81CE8F}" dt="2026-10-31T10:22:53.523" v="65" actId="1076"/>
          <ac:spMkLst>
            <pc:docMk/>
            <pc:sldMk cId="0" sldId="260"/>
            <ac:spMk id="2" creationId="{00000000-0000-0000-0000-000000000000}"/>
          </ac:spMkLst>
        </pc:spChg>
        <pc:spChg chg="mod">
          <ac:chgData name="yannis thamno" userId="b3df79577629c502" providerId="LiveId" clId="{7CE5BC27-5508-4C11-976A-E141CB81CE8F}" dt="2026-10-31T10:23:03.288" v="67" actId="120"/>
          <ac:spMkLst>
            <pc:docMk/>
            <pc:sldMk cId="0" sldId="260"/>
            <ac:spMk id="5" creationId="{00000000-0000-0000-0000-000000000000}"/>
          </ac:spMkLst>
        </pc:spChg>
        <pc:spChg chg="mod">
          <ac:chgData name="yannis thamno" userId="b3df79577629c502" providerId="LiveId" clId="{7CE5BC27-5508-4C11-976A-E141CB81CE8F}" dt="2026-10-31T10:24:02.586" v="78"/>
          <ac:spMkLst>
            <pc:docMk/>
            <pc:sldMk cId="0" sldId="260"/>
            <ac:spMk id="8" creationId="{00000000-0000-0000-0000-000000000000}"/>
          </ac:spMkLst>
        </pc:spChg>
        <pc:spChg chg="mod">
          <ac:chgData name="yannis thamno" userId="b3df79577629c502" providerId="LiveId" clId="{7CE5BC27-5508-4C11-976A-E141CB81CE8F}" dt="2026-10-31T10:23:53.546" v="76"/>
          <ac:spMkLst>
            <pc:docMk/>
            <pc:sldMk cId="0" sldId="260"/>
            <ac:spMk id="10" creationId="{00000000-0000-0000-0000-000000000000}"/>
          </ac:spMkLst>
        </pc:spChg>
        <pc:spChg chg="mod">
          <ac:chgData name="yannis thamno" userId="b3df79577629c502" providerId="LiveId" clId="{7CE5BC27-5508-4C11-976A-E141CB81CE8F}" dt="2026-10-31T10:23:43.613" v="74"/>
          <ac:spMkLst>
            <pc:docMk/>
            <pc:sldMk cId="0" sldId="260"/>
            <ac:spMk id="12" creationId="{00000000-0000-0000-0000-000000000000}"/>
          </ac:spMkLst>
        </pc:spChg>
        <pc:spChg chg="mod">
          <ac:chgData name="yannis thamno" userId="b3df79577629c502" providerId="LiveId" clId="{7CE5BC27-5508-4C11-976A-E141CB81CE8F}" dt="2026-10-31T10:23:28.276" v="72"/>
          <ac:spMkLst>
            <pc:docMk/>
            <pc:sldMk cId="0" sldId="260"/>
            <ac:spMk id="14" creationId="{00000000-0000-0000-0000-000000000000}"/>
          </ac:spMkLst>
        </pc:spChg>
        <pc:spChg chg="mod">
          <ac:chgData name="yannis thamno" userId="b3df79577629c502" providerId="LiveId" clId="{7CE5BC27-5508-4C11-976A-E141CB81CE8F}" dt="2026-10-31T10:23:18.932" v="70" actId="123"/>
          <ac:spMkLst>
            <pc:docMk/>
            <pc:sldMk cId="0" sldId="260"/>
            <ac:spMk id="16" creationId="{00000000-0000-0000-0000-000000000000}"/>
          </ac:spMkLst>
        </pc:spChg>
      </pc:sldChg>
      <pc:sldChg chg="modSp mod modTransition">
        <pc:chgData name="yannis thamno" userId="b3df79577629c502" providerId="LiveId" clId="{7CE5BC27-5508-4C11-976A-E141CB81CE8F}" dt="2026-10-31T15:11:30.821" v="675"/>
        <pc:sldMkLst>
          <pc:docMk/>
          <pc:sldMk cId="0" sldId="261"/>
        </pc:sldMkLst>
        <pc:spChg chg="mod">
          <ac:chgData name="yannis thamno" userId="b3df79577629c502" providerId="LiveId" clId="{7CE5BC27-5508-4C11-976A-E141CB81CE8F}" dt="2026-10-31T10:24:44.797" v="82"/>
          <ac:spMkLst>
            <pc:docMk/>
            <pc:sldMk cId="0" sldId="261"/>
            <ac:spMk id="7" creationId="{00000000-0000-0000-0000-000000000000}"/>
          </ac:spMkLst>
        </pc:spChg>
        <pc:spChg chg="mod">
          <ac:chgData name="yannis thamno" userId="b3df79577629c502" providerId="LiveId" clId="{7CE5BC27-5508-4C11-976A-E141CB81CE8F}" dt="2026-10-31T10:24:55.965" v="85" actId="123"/>
          <ac:spMkLst>
            <pc:docMk/>
            <pc:sldMk cId="0" sldId="261"/>
            <ac:spMk id="12" creationId="{00000000-0000-0000-0000-000000000000}"/>
          </ac:spMkLst>
        </pc:spChg>
      </pc:sldChg>
      <pc:sldChg chg="modSp mod modTransition">
        <pc:chgData name="yannis thamno" userId="b3df79577629c502" providerId="LiveId" clId="{7CE5BC27-5508-4C11-976A-E141CB81CE8F}" dt="2026-10-31T15:11:30.821" v="675"/>
        <pc:sldMkLst>
          <pc:docMk/>
          <pc:sldMk cId="0" sldId="262"/>
        </pc:sldMkLst>
        <pc:spChg chg="mod">
          <ac:chgData name="yannis thamno" userId="b3df79577629c502" providerId="LiveId" clId="{7CE5BC27-5508-4C11-976A-E141CB81CE8F}" dt="2026-10-31T10:25:25.876" v="87" actId="255"/>
          <ac:spMkLst>
            <pc:docMk/>
            <pc:sldMk cId="0" sldId="262"/>
            <ac:spMk id="6" creationId="{00000000-0000-0000-0000-000000000000}"/>
          </ac:spMkLst>
        </pc:spChg>
        <pc:spChg chg="mod">
          <ac:chgData name="yannis thamno" userId="b3df79577629c502" providerId="LiveId" clId="{7CE5BC27-5508-4C11-976A-E141CB81CE8F}" dt="2026-10-31T10:25:35.205" v="89" actId="255"/>
          <ac:spMkLst>
            <pc:docMk/>
            <pc:sldMk cId="0" sldId="262"/>
            <ac:spMk id="7" creationId="{00000000-0000-0000-0000-000000000000}"/>
          </ac:spMkLst>
        </pc:spChg>
        <pc:spChg chg="mod">
          <ac:chgData name="yannis thamno" userId="b3df79577629c502" providerId="LiveId" clId="{7CE5BC27-5508-4C11-976A-E141CB81CE8F}" dt="2026-10-31T10:25:44.427" v="90" actId="255"/>
          <ac:spMkLst>
            <pc:docMk/>
            <pc:sldMk cId="0" sldId="262"/>
            <ac:spMk id="11" creationId="{00000000-0000-0000-0000-000000000000}"/>
          </ac:spMkLst>
        </pc:spChg>
        <pc:spChg chg="mod">
          <ac:chgData name="yannis thamno" userId="b3df79577629c502" providerId="LiveId" clId="{7CE5BC27-5508-4C11-976A-E141CB81CE8F}" dt="2026-10-31T10:25:51.296" v="92"/>
          <ac:spMkLst>
            <pc:docMk/>
            <pc:sldMk cId="0" sldId="262"/>
            <ac:spMk id="12" creationId="{00000000-0000-0000-0000-000000000000}"/>
          </ac:spMkLst>
        </pc:spChg>
        <pc:spChg chg="mod">
          <ac:chgData name="yannis thamno" userId="b3df79577629c502" providerId="LiveId" clId="{7CE5BC27-5508-4C11-976A-E141CB81CE8F}" dt="2026-10-31T10:26:17.275" v="98" actId="14100"/>
          <ac:spMkLst>
            <pc:docMk/>
            <pc:sldMk cId="0" sldId="262"/>
            <ac:spMk id="16" creationId="{00000000-0000-0000-0000-000000000000}"/>
          </ac:spMkLst>
        </pc:spChg>
        <pc:spChg chg="mod">
          <ac:chgData name="yannis thamno" userId="b3df79577629c502" providerId="LiveId" clId="{7CE5BC27-5508-4C11-976A-E141CB81CE8F}" dt="2026-10-31T10:26:22.727" v="100"/>
          <ac:spMkLst>
            <pc:docMk/>
            <pc:sldMk cId="0" sldId="262"/>
            <ac:spMk id="17" creationId="{00000000-0000-0000-0000-000000000000}"/>
          </ac:spMkLst>
        </pc:spChg>
        <pc:spChg chg="mod">
          <ac:chgData name="yannis thamno" userId="b3df79577629c502" providerId="LiveId" clId="{7CE5BC27-5508-4C11-976A-E141CB81CE8F}" dt="2026-10-31T10:26:18.970" v="99" actId="1076"/>
          <ac:spMkLst>
            <pc:docMk/>
            <pc:sldMk cId="0" sldId="262"/>
            <ac:spMk id="18" creationId="{00000000-0000-0000-0000-000000000000}"/>
          </ac:spMkLst>
        </pc:spChg>
        <pc:spChg chg="mod">
          <ac:chgData name="yannis thamno" userId="b3df79577629c502" providerId="LiveId" clId="{7CE5BC27-5508-4C11-976A-E141CB81CE8F}" dt="2026-10-31T10:26:30.292" v="102"/>
          <ac:spMkLst>
            <pc:docMk/>
            <pc:sldMk cId="0" sldId="262"/>
            <ac:spMk id="21" creationId="{00000000-0000-0000-0000-000000000000}"/>
          </ac:spMkLst>
        </pc:spChg>
        <pc:spChg chg="mod">
          <ac:chgData name="yannis thamno" userId="b3df79577629c502" providerId="LiveId" clId="{7CE5BC27-5508-4C11-976A-E141CB81CE8F}" dt="2026-10-31T10:26:39.055" v="104"/>
          <ac:spMkLst>
            <pc:docMk/>
            <pc:sldMk cId="0" sldId="262"/>
            <ac:spMk id="22" creationId="{00000000-0000-0000-0000-000000000000}"/>
          </ac:spMkLst>
        </pc:spChg>
        <pc:spChg chg="mod">
          <ac:chgData name="yannis thamno" userId="b3df79577629c502" providerId="LiveId" clId="{7CE5BC27-5508-4C11-976A-E141CB81CE8F}" dt="2026-10-31T10:27:06.307" v="107" actId="14100"/>
          <ac:spMkLst>
            <pc:docMk/>
            <pc:sldMk cId="0" sldId="262"/>
            <ac:spMk id="26" creationId="{00000000-0000-0000-0000-000000000000}"/>
          </ac:spMkLst>
        </pc:spChg>
        <pc:spChg chg="mod">
          <ac:chgData name="yannis thamno" userId="b3df79577629c502" providerId="LiveId" clId="{7CE5BC27-5508-4C11-976A-E141CB81CE8F}" dt="2026-10-31T10:27:34.404" v="109"/>
          <ac:spMkLst>
            <pc:docMk/>
            <pc:sldMk cId="0" sldId="262"/>
            <ac:spMk id="27" creationId="{00000000-0000-0000-0000-000000000000}"/>
          </ac:spMkLst>
        </pc:spChg>
        <pc:spChg chg="mod">
          <ac:chgData name="yannis thamno" userId="b3df79577629c502" providerId="LiveId" clId="{7CE5BC27-5508-4C11-976A-E141CB81CE8F}" dt="2026-10-31T10:27:40.361" v="110" actId="255"/>
          <ac:spMkLst>
            <pc:docMk/>
            <pc:sldMk cId="0" sldId="262"/>
            <ac:spMk id="31" creationId="{00000000-0000-0000-0000-000000000000}"/>
          </ac:spMkLst>
        </pc:spChg>
        <pc:spChg chg="mod">
          <ac:chgData name="yannis thamno" userId="b3df79577629c502" providerId="LiveId" clId="{7CE5BC27-5508-4C11-976A-E141CB81CE8F}" dt="2026-10-31T10:27:57.557" v="114"/>
          <ac:spMkLst>
            <pc:docMk/>
            <pc:sldMk cId="0" sldId="262"/>
            <ac:spMk id="32" creationId="{00000000-0000-0000-0000-000000000000}"/>
          </ac:spMkLst>
        </pc:spChg>
        <pc:spChg chg="mod">
          <ac:chgData name="yannis thamno" userId="b3df79577629c502" providerId="LiveId" clId="{7CE5BC27-5508-4C11-976A-E141CB81CE8F}" dt="2026-10-31T10:28:18.952" v="119" actId="14100"/>
          <ac:spMkLst>
            <pc:docMk/>
            <pc:sldMk cId="0" sldId="262"/>
            <ac:spMk id="36" creationId="{00000000-0000-0000-0000-000000000000}"/>
          </ac:spMkLst>
        </pc:spChg>
        <pc:spChg chg="mod">
          <ac:chgData name="yannis thamno" userId="b3df79577629c502" providerId="LiveId" clId="{7CE5BC27-5508-4C11-976A-E141CB81CE8F}" dt="2026-10-31T10:28:06.563" v="116"/>
          <ac:spMkLst>
            <pc:docMk/>
            <pc:sldMk cId="0" sldId="262"/>
            <ac:spMk id="37" creationId="{00000000-0000-0000-0000-000000000000}"/>
          </ac:spMkLst>
        </pc:spChg>
      </pc:sldChg>
      <pc:sldChg chg="modSp mod modTransition">
        <pc:chgData name="yannis thamno" userId="b3df79577629c502" providerId="LiveId" clId="{7CE5BC27-5508-4C11-976A-E141CB81CE8F}" dt="2026-10-31T15:11:30.821" v="675"/>
        <pc:sldMkLst>
          <pc:docMk/>
          <pc:sldMk cId="0" sldId="263"/>
        </pc:sldMkLst>
        <pc:spChg chg="mod">
          <ac:chgData name="yannis thamno" userId="b3df79577629c502" providerId="LiveId" clId="{7CE5BC27-5508-4C11-976A-E141CB81CE8F}" dt="2026-10-31T10:28:34.531" v="120" actId="255"/>
          <ac:spMkLst>
            <pc:docMk/>
            <pc:sldMk cId="0" sldId="263"/>
            <ac:spMk id="4" creationId="{00000000-0000-0000-0000-000000000000}"/>
          </ac:spMkLst>
        </pc:spChg>
        <pc:spChg chg="mod">
          <ac:chgData name="yannis thamno" userId="b3df79577629c502" providerId="LiveId" clId="{7CE5BC27-5508-4C11-976A-E141CB81CE8F}" dt="2026-10-31T10:28:42.181" v="122"/>
          <ac:spMkLst>
            <pc:docMk/>
            <pc:sldMk cId="0" sldId="263"/>
            <ac:spMk id="8" creationId="{00000000-0000-0000-0000-000000000000}"/>
          </ac:spMkLst>
        </pc:spChg>
        <pc:spChg chg="mod">
          <ac:chgData name="yannis thamno" userId="b3df79577629c502" providerId="LiveId" clId="{7CE5BC27-5508-4C11-976A-E141CB81CE8F}" dt="2026-10-31T10:28:50.751" v="124"/>
          <ac:spMkLst>
            <pc:docMk/>
            <pc:sldMk cId="0" sldId="263"/>
            <ac:spMk id="12" creationId="{00000000-0000-0000-0000-000000000000}"/>
          </ac:spMkLst>
        </pc:spChg>
        <pc:spChg chg="mod">
          <ac:chgData name="yannis thamno" userId="b3df79577629c502" providerId="LiveId" clId="{7CE5BC27-5508-4C11-976A-E141CB81CE8F}" dt="2026-10-31T10:29:00.472" v="126"/>
          <ac:spMkLst>
            <pc:docMk/>
            <pc:sldMk cId="0" sldId="263"/>
            <ac:spMk id="16" creationId="{00000000-0000-0000-0000-000000000000}"/>
          </ac:spMkLst>
        </pc:spChg>
        <pc:spChg chg="mod">
          <ac:chgData name="yannis thamno" userId="b3df79577629c502" providerId="LiveId" clId="{7CE5BC27-5508-4C11-976A-E141CB81CE8F}" dt="2026-10-31T10:29:08.271" v="128"/>
          <ac:spMkLst>
            <pc:docMk/>
            <pc:sldMk cId="0" sldId="263"/>
            <ac:spMk id="20" creationId="{00000000-0000-0000-0000-000000000000}"/>
          </ac:spMkLst>
        </pc:spChg>
      </pc:sldChg>
      <pc:sldChg chg="modSp mod modTransition">
        <pc:chgData name="yannis thamno" userId="b3df79577629c502" providerId="LiveId" clId="{7CE5BC27-5508-4C11-976A-E141CB81CE8F}" dt="2026-10-31T15:11:30.821" v="675"/>
        <pc:sldMkLst>
          <pc:docMk/>
          <pc:sldMk cId="0" sldId="264"/>
        </pc:sldMkLst>
        <pc:spChg chg="mod">
          <ac:chgData name="yannis thamno" userId="b3df79577629c502" providerId="LiveId" clId="{7CE5BC27-5508-4C11-976A-E141CB81CE8F}" dt="2026-10-31T10:39:19.019" v="176" actId="20577"/>
          <ac:spMkLst>
            <pc:docMk/>
            <pc:sldMk cId="0" sldId="264"/>
            <ac:spMk id="2" creationId="{00000000-0000-0000-0000-000000000000}"/>
          </ac:spMkLst>
        </pc:spChg>
        <pc:spChg chg="mod">
          <ac:chgData name="yannis thamno" userId="b3df79577629c502" providerId="LiveId" clId="{7CE5BC27-5508-4C11-976A-E141CB81CE8F}" dt="2026-10-31T10:35:30.027" v="164" actId="207"/>
          <ac:spMkLst>
            <pc:docMk/>
            <pc:sldMk cId="0" sldId="264"/>
            <ac:spMk id="4" creationId="{00000000-0000-0000-0000-000000000000}"/>
          </ac:spMkLst>
        </pc:spChg>
        <pc:spChg chg="mod">
          <ac:chgData name="yannis thamno" userId="b3df79577629c502" providerId="LiveId" clId="{7CE5BC27-5508-4C11-976A-E141CB81CE8F}" dt="2026-10-31T10:35:17.484" v="162" actId="207"/>
          <ac:spMkLst>
            <pc:docMk/>
            <pc:sldMk cId="0" sldId="264"/>
            <ac:spMk id="6" creationId="{00000000-0000-0000-0000-000000000000}"/>
          </ac:spMkLst>
        </pc:spChg>
        <pc:spChg chg="mod">
          <ac:chgData name="yannis thamno" userId="b3df79577629c502" providerId="LiveId" clId="{7CE5BC27-5508-4C11-976A-E141CB81CE8F}" dt="2026-10-31T10:35:00.185" v="161" actId="207"/>
          <ac:spMkLst>
            <pc:docMk/>
            <pc:sldMk cId="0" sldId="264"/>
            <ac:spMk id="8" creationId="{00000000-0000-0000-0000-000000000000}"/>
          </ac:spMkLst>
        </pc:spChg>
        <pc:spChg chg="mod">
          <ac:chgData name="yannis thamno" userId="b3df79577629c502" providerId="LiveId" clId="{7CE5BC27-5508-4C11-976A-E141CB81CE8F}" dt="2026-10-31T10:35:43.356" v="165" actId="207"/>
          <ac:spMkLst>
            <pc:docMk/>
            <pc:sldMk cId="0" sldId="264"/>
            <ac:spMk id="10" creationId="{00000000-0000-0000-0000-000000000000}"/>
          </ac:spMkLst>
        </pc:spChg>
        <pc:spChg chg="mod">
          <ac:chgData name="yannis thamno" userId="b3df79577629c502" providerId="LiveId" clId="{7CE5BC27-5508-4C11-976A-E141CB81CE8F}" dt="2026-10-31T10:40:08.594" v="188" actId="1076"/>
          <ac:spMkLst>
            <pc:docMk/>
            <pc:sldMk cId="0" sldId="264"/>
            <ac:spMk id="12" creationId="{00000000-0000-0000-0000-000000000000}"/>
          </ac:spMkLst>
        </pc:spChg>
        <pc:spChg chg="mod">
          <ac:chgData name="yannis thamno" userId="b3df79577629c502" providerId="LiveId" clId="{7CE5BC27-5508-4C11-976A-E141CB81CE8F}" dt="2026-10-31T10:29:49.737" v="132"/>
          <ac:spMkLst>
            <pc:docMk/>
            <pc:sldMk cId="0" sldId="264"/>
            <ac:spMk id="13" creationId="{00000000-0000-0000-0000-000000000000}"/>
          </ac:spMkLst>
        </pc:spChg>
      </pc:sldChg>
      <pc:sldChg chg="modSp mod modTransition">
        <pc:chgData name="yannis thamno" userId="b3df79577629c502" providerId="LiveId" clId="{7CE5BC27-5508-4C11-976A-E141CB81CE8F}" dt="2026-10-31T15:11:30.821" v="675"/>
        <pc:sldMkLst>
          <pc:docMk/>
          <pc:sldMk cId="0" sldId="265"/>
        </pc:sldMkLst>
        <pc:spChg chg="mod">
          <ac:chgData name="yannis thamno" userId="b3df79577629c502" providerId="LiveId" clId="{7CE5BC27-5508-4C11-976A-E141CB81CE8F}" dt="2026-10-31T10:36:03.648" v="167" actId="2711"/>
          <ac:spMkLst>
            <pc:docMk/>
            <pc:sldMk cId="0" sldId="265"/>
            <ac:spMk id="7" creationId="{00000000-0000-0000-0000-000000000000}"/>
          </ac:spMkLst>
        </pc:spChg>
        <pc:spChg chg="mod">
          <ac:chgData name="yannis thamno" userId="b3df79577629c502" providerId="LiveId" clId="{7CE5BC27-5508-4C11-976A-E141CB81CE8F}" dt="2026-10-31T10:36:15.970" v="170"/>
          <ac:spMkLst>
            <pc:docMk/>
            <pc:sldMk cId="0" sldId="265"/>
            <ac:spMk id="8" creationId="{00000000-0000-0000-0000-000000000000}"/>
          </ac:spMkLst>
        </pc:spChg>
        <pc:spChg chg="mod">
          <ac:chgData name="yannis thamno" userId="b3df79577629c502" providerId="LiveId" clId="{7CE5BC27-5508-4C11-976A-E141CB81CE8F}" dt="2026-10-31T10:36:25.476" v="172" actId="255"/>
          <ac:spMkLst>
            <pc:docMk/>
            <pc:sldMk cId="0" sldId="265"/>
            <ac:spMk id="13" creationId="{00000000-0000-0000-0000-000000000000}"/>
          </ac:spMkLst>
        </pc:spChg>
        <pc:spChg chg="mod">
          <ac:chgData name="yannis thamno" userId="b3df79577629c502" providerId="LiveId" clId="{7CE5BC27-5508-4C11-976A-E141CB81CE8F}" dt="2026-10-31T10:36:36.899" v="174" actId="255"/>
          <ac:spMkLst>
            <pc:docMk/>
            <pc:sldMk cId="0" sldId="265"/>
            <ac:spMk id="14" creationId="{00000000-0000-0000-0000-000000000000}"/>
          </ac:spMkLst>
        </pc:spChg>
        <pc:spChg chg="mod">
          <ac:chgData name="yannis thamno" userId="b3df79577629c502" providerId="LiveId" clId="{7CE5BC27-5508-4C11-976A-E141CB81CE8F}" dt="2026-10-31T10:36:52.572" v="175" actId="255"/>
          <ac:spMkLst>
            <pc:docMk/>
            <pc:sldMk cId="0" sldId="265"/>
            <ac:spMk id="15" creationId="{00000000-0000-0000-0000-000000000000}"/>
          </ac:spMkLst>
        </pc:spChg>
      </pc:sldChg>
      <pc:sldChg chg="addSp modSp mod modTransition">
        <pc:chgData name="yannis thamno" userId="b3df79577629c502" providerId="LiveId" clId="{7CE5BC27-5508-4C11-976A-E141CB81CE8F}" dt="2026-10-31T15:11:30.821" v="675"/>
        <pc:sldMkLst>
          <pc:docMk/>
          <pc:sldMk cId="0" sldId="266"/>
        </pc:sldMkLst>
        <pc:picChg chg="add mod">
          <ac:chgData name="yannis thamno" userId="b3df79577629c502" providerId="LiveId" clId="{7CE5BC27-5508-4C11-976A-E141CB81CE8F}" dt="2026-10-31T10:52:47.985" v="230" actId="14100"/>
          <ac:picMkLst>
            <pc:docMk/>
            <pc:sldMk cId="0" sldId="266"/>
            <ac:picMk id="8" creationId="{688ACEE2-2162-77B3-61C1-85E8D763AF98}"/>
          </ac:picMkLst>
        </pc:picChg>
      </pc:sldChg>
      <pc:sldChg chg="addSp delSp modSp mod modTransition">
        <pc:chgData name="yannis thamno" userId="b3df79577629c502" providerId="LiveId" clId="{7CE5BC27-5508-4C11-976A-E141CB81CE8F}" dt="2026-10-31T15:11:30.821" v="675"/>
        <pc:sldMkLst>
          <pc:docMk/>
          <pc:sldMk cId="0" sldId="267"/>
        </pc:sldMkLst>
        <pc:spChg chg="del mod">
          <ac:chgData name="yannis thamno" userId="b3df79577629c502" providerId="LiveId" clId="{7CE5BC27-5508-4C11-976A-E141CB81CE8F}" dt="2026-10-31T11:03:41.979" v="307" actId="21"/>
          <ac:spMkLst>
            <pc:docMk/>
            <pc:sldMk cId="0" sldId="267"/>
            <ac:spMk id="9" creationId="{00000000-0000-0000-0000-000000000000}"/>
          </ac:spMkLst>
        </pc:spChg>
        <pc:spChg chg="mod">
          <ac:chgData name="yannis thamno" userId="b3df79577629c502" providerId="LiveId" clId="{7CE5BC27-5508-4C11-976A-E141CB81CE8F}" dt="2026-10-31T11:00:08.088" v="247" actId="1076"/>
          <ac:spMkLst>
            <pc:docMk/>
            <pc:sldMk cId="0" sldId="267"/>
            <ac:spMk id="15" creationId="{00000000-0000-0000-0000-000000000000}"/>
          </ac:spMkLst>
        </pc:spChg>
        <pc:spChg chg="mod">
          <ac:chgData name="yannis thamno" userId="b3df79577629c502" providerId="LiveId" clId="{7CE5BC27-5508-4C11-976A-E141CB81CE8F}" dt="2026-10-31T11:00:23.301" v="250"/>
          <ac:spMkLst>
            <pc:docMk/>
            <pc:sldMk cId="0" sldId="267"/>
            <ac:spMk id="16" creationId="{00000000-0000-0000-0000-000000000000}"/>
          </ac:spMkLst>
        </pc:spChg>
        <pc:spChg chg="add mod">
          <ac:chgData name="yannis thamno" userId="b3df79577629c502" providerId="LiveId" clId="{7CE5BC27-5508-4C11-976A-E141CB81CE8F}" dt="2026-10-31T11:00:05.622" v="246" actId="14100"/>
          <ac:spMkLst>
            <pc:docMk/>
            <pc:sldMk cId="0" sldId="267"/>
            <ac:spMk id="19" creationId="{F0F93AA9-044F-04CE-1004-5B8C347D8242}"/>
          </ac:spMkLst>
        </pc:spChg>
        <pc:spChg chg="add">
          <ac:chgData name="yannis thamno" userId="b3df79577629c502" providerId="LiveId" clId="{7CE5BC27-5508-4C11-976A-E141CB81CE8F}" dt="2026-10-31T11:02:25.465" v="251"/>
          <ac:spMkLst>
            <pc:docMk/>
            <pc:sldMk cId="0" sldId="267"/>
            <ac:spMk id="20" creationId="{181F8B2E-E3E7-81F8-AF1C-4D1855D51E6D}"/>
          </ac:spMkLst>
        </pc:spChg>
        <pc:spChg chg="add mod">
          <ac:chgData name="yannis thamno" userId="b3df79577629c502" providerId="LiveId" clId="{7CE5BC27-5508-4C11-976A-E141CB81CE8F}" dt="2026-10-31T11:02:43.389" v="253"/>
          <ac:spMkLst>
            <pc:docMk/>
            <pc:sldMk cId="0" sldId="267"/>
            <ac:spMk id="21" creationId="{9A6B28C6-1A89-4EDE-3564-EC4BF011A176}"/>
          </ac:spMkLst>
        </pc:spChg>
        <pc:picChg chg="add mod">
          <ac:chgData name="yannis thamno" userId="b3df79577629c502" providerId="LiveId" clId="{7CE5BC27-5508-4C11-976A-E141CB81CE8F}" dt="2026-10-31T11:03:19.044" v="262" actId="14100"/>
          <ac:picMkLst>
            <pc:docMk/>
            <pc:sldMk cId="0" sldId="267"/>
            <ac:picMk id="18" creationId="{D88E46AE-D4D7-D452-9C5D-06DBAFA5F617}"/>
          </ac:picMkLst>
        </pc:picChg>
        <pc:picChg chg="mod">
          <ac:chgData name="yannis thamno" userId="b3df79577629c502" providerId="LiveId" clId="{7CE5BC27-5508-4C11-976A-E141CB81CE8F}" dt="2026-10-31T11:03:03.306" v="257" actId="1076"/>
          <ac:picMkLst>
            <pc:docMk/>
            <pc:sldMk cId="0" sldId="267"/>
            <ac:picMk id="22" creationId="{20A0E5EF-1C0F-8370-F106-0D02D8602D70}"/>
          </ac:picMkLst>
        </pc:picChg>
        <pc:picChg chg="add mod">
          <ac:chgData name="yannis thamno" userId="b3df79577629c502" providerId="LiveId" clId="{7CE5BC27-5508-4C11-976A-E141CB81CE8F}" dt="2026-10-31T11:03:10.696" v="259" actId="14100"/>
          <ac:picMkLst>
            <pc:docMk/>
            <pc:sldMk cId="0" sldId="267"/>
            <ac:picMk id="1027" creationId="{FA5526C0-6E3C-AF36-A6CC-AC4476F3DC32}"/>
          </ac:picMkLst>
        </pc:picChg>
      </pc:sldChg>
      <pc:sldChg chg="modSp mod modTransition">
        <pc:chgData name="yannis thamno" userId="b3df79577629c502" providerId="LiveId" clId="{7CE5BC27-5508-4C11-976A-E141CB81CE8F}" dt="2026-10-31T15:11:30.821" v="675"/>
        <pc:sldMkLst>
          <pc:docMk/>
          <pc:sldMk cId="0" sldId="268"/>
        </pc:sldMkLst>
        <pc:spChg chg="mod">
          <ac:chgData name="yannis thamno" userId="b3df79577629c502" providerId="LiveId" clId="{7CE5BC27-5508-4C11-976A-E141CB81CE8F}" dt="2026-10-31T11:03:59.181" v="310"/>
          <ac:spMkLst>
            <pc:docMk/>
            <pc:sldMk cId="0" sldId="268"/>
            <ac:spMk id="7" creationId="{00000000-0000-0000-0000-000000000000}"/>
          </ac:spMkLst>
        </pc:spChg>
        <pc:spChg chg="mod">
          <ac:chgData name="yannis thamno" userId="b3df79577629c502" providerId="LiveId" clId="{7CE5BC27-5508-4C11-976A-E141CB81CE8F}" dt="2026-10-31T11:04:09.269" v="312"/>
          <ac:spMkLst>
            <pc:docMk/>
            <pc:sldMk cId="0" sldId="268"/>
            <ac:spMk id="12" creationId="{00000000-0000-0000-0000-000000000000}"/>
          </ac:spMkLst>
        </pc:spChg>
      </pc:sldChg>
      <pc:sldChg chg="modSp mod modTransition">
        <pc:chgData name="yannis thamno" userId="b3df79577629c502" providerId="LiveId" clId="{7CE5BC27-5508-4C11-976A-E141CB81CE8F}" dt="2026-10-31T15:11:30.821" v="675"/>
        <pc:sldMkLst>
          <pc:docMk/>
          <pc:sldMk cId="0" sldId="269"/>
        </pc:sldMkLst>
        <pc:spChg chg="mod">
          <ac:chgData name="yannis thamno" userId="b3df79577629c502" providerId="LiveId" clId="{7CE5BC27-5508-4C11-976A-E141CB81CE8F}" dt="2026-10-31T11:04:28.100" v="314"/>
          <ac:spMkLst>
            <pc:docMk/>
            <pc:sldMk cId="0" sldId="269"/>
            <ac:spMk id="10" creationId="{00000000-0000-0000-0000-000000000000}"/>
          </ac:spMkLst>
        </pc:spChg>
        <pc:spChg chg="mod">
          <ac:chgData name="yannis thamno" userId="b3df79577629c502" providerId="LiveId" clId="{7CE5BC27-5508-4C11-976A-E141CB81CE8F}" dt="2026-10-31T11:04:36.145" v="316"/>
          <ac:spMkLst>
            <pc:docMk/>
            <pc:sldMk cId="0" sldId="269"/>
            <ac:spMk id="15" creationId="{00000000-0000-0000-0000-000000000000}"/>
          </ac:spMkLst>
        </pc:spChg>
      </pc:sldChg>
      <pc:sldChg chg="modSp mod modTransition">
        <pc:chgData name="yannis thamno" userId="b3df79577629c502" providerId="LiveId" clId="{7CE5BC27-5508-4C11-976A-E141CB81CE8F}" dt="2026-10-31T15:11:30.821" v="675"/>
        <pc:sldMkLst>
          <pc:docMk/>
          <pc:sldMk cId="0" sldId="270"/>
        </pc:sldMkLst>
        <pc:spChg chg="mod">
          <ac:chgData name="yannis thamno" userId="b3df79577629c502" providerId="LiveId" clId="{7CE5BC27-5508-4C11-976A-E141CB81CE8F}" dt="2026-10-31T11:05:36.707" v="327" actId="6549"/>
          <ac:spMkLst>
            <pc:docMk/>
            <pc:sldMk cId="0" sldId="270"/>
            <ac:spMk id="2" creationId="{00000000-0000-0000-0000-000000000000}"/>
          </ac:spMkLst>
        </pc:spChg>
        <pc:spChg chg="mod">
          <ac:chgData name="yannis thamno" userId="b3df79577629c502" providerId="LiveId" clId="{7CE5BC27-5508-4C11-976A-E141CB81CE8F}" dt="2026-10-31T11:04:50.297" v="318"/>
          <ac:spMkLst>
            <pc:docMk/>
            <pc:sldMk cId="0" sldId="270"/>
            <ac:spMk id="7" creationId="{00000000-0000-0000-0000-000000000000}"/>
          </ac:spMkLst>
        </pc:spChg>
        <pc:spChg chg="mod">
          <ac:chgData name="yannis thamno" userId="b3df79577629c502" providerId="LiveId" clId="{7CE5BC27-5508-4C11-976A-E141CB81CE8F}" dt="2026-10-31T11:05:12.064" v="323"/>
          <ac:spMkLst>
            <pc:docMk/>
            <pc:sldMk cId="0" sldId="270"/>
            <ac:spMk id="12" creationId="{00000000-0000-0000-0000-000000000000}"/>
          </ac:spMkLst>
        </pc:spChg>
        <pc:spChg chg="mod">
          <ac:chgData name="yannis thamno" userId="b3df79577629c502" providerId="LiveId" clId="{7CE5BC27-5508-4C11-976A-E141CB81CE8F}" dt="2026-10-31T11:05:01.173" v="320"/>
          <ac:spMkLst>
            <pc:docMk/>
            <pc:sldMk cId="0" sldId="270"/>
            <ac:spMk id="17" creationId="{00000000-0000-0000-0000-000000000000}"/>
          </ac:spMkLst>
        </pc:spChg>
        <pc:spChg chg="mod">
          <ac:chgData name="yannis thamno" userId="b3df79577629c502" providerId="LiveId" clId="{7CE5BC27-5508-4C11-976A-E141CB81CE8F}" dt="2026-10-31T11:05:23.240" v="325"/>
          <ac:spMkLst>
            <pc:docMk/>
            <pc:sldMk cId="0" sldId="270"/>
            <ac:spMk id="22" creationId="{00000000-0000-0000-0000-000000000000}"/>
          </ac:spMkLst>
        </pc:spChg>
      </pc:sldChg>
      <pc:sldChg chg="modSp mod modTransition">
        <pc:chgData name="yannis thamno" userId="b3df79577629c502" providerId="LiveId" clId="{7CE5BC27-5508-4C11-976A-E141CB81CE8F}" dt="2026-10-31T15:11:30.821" v="675"/>
        <pc:sldMkLst>
          <pc:docMk/>
          <pc:sldMk cId="0" sldId="271"/>
        </pc:sldMkLst>
        <pc:spChg chg="mod">
          <ac:chgData name="yannis thamno" userId="b3df79577629c502" providerId="LiveId" clId="{7CE5BC27-5508-4C11-976A-E141CB81CE8F}" dt="2026-10-31T11:06:04.260" v="338" actId="255"/>
          <ac:spMkLst>
            <pc:docMk/>
            <pc:sldMk cId="0" sldId="271"/>
            <ac:spMk id="2" creationId="{00000000-0000-0000-0000-000000000000}"/>
          </ac:spMkLst>
        </pc:spChg>
        <pc:spChg chg="mod">
          <ac:chgData name="yannis thamno" userId="b3df79577629c502" providerId="LiveId" clId="{7CE5BC27-5508-4C11-976A-E141CB81CE8F}" dt="2026-10-31T11:06:12.977" v="340"/>
          <ac:spMkLst>
            <pc:docMk/>
            <pc:sldMk cId="0" sldId="271"/>
            <ac:spMk id="5" creationId="{00000000-0000-0000-0000-000000000000}"/>
          </ac:spMkLst>
        </pc:spChg>
        <pc:spChg chg="mod">
          <ac:chgData name="yannis thamno" userId="b3df79577629c502" providerId="LiveId" clId="{7CE5BC27-5508-4C11-976A-E141CB81CE8F}" dt="2026-10-31T11:06:20.241" v="342"/>
          <ac:spMkLst>
            <pc:docMk/>
            <pc:sldMk cId="0" sldId="271"/>
            <ac:spMk id="8" creationId="{00000000-0000-0000-0000-000000000000}"/>
          </ac:spMkLst>
        </pc:spChg>
        <pc:spChg chg="mod">
          <ac:chgData name="yannis thamno" userId="b3df79577629c502" providerId="LiveId" clId="{7CE5BC27-5508-4C11-976A-E141CB81CE8F}" dt="2026-10-31T11:06:32.993" v="345"/>
          <ac:spMkLst>
            <pc:docMk/>
            <pc:sldMk cId="0" sldId="271"/>
            <ac:spMk id="11" creationId="{00000000-0000-0000-0000-000000000000}"/>
          </ac:spMkLst>
        </pc:spChg>
        <pc:spChg chg="mod">
          <ac:chgData name="yannis thamno" userId="b3df79577629c502" providerId="LiveId" clId="{7CE5BC27-5508-4C11-976A-E141CB81CE8F}" dt="2026-10-31T11:06:41.356" v="347"/>
          <ac:spMkLst>
            <pc:docMk/>
            <pc:sldMk cId="0" sldId="271"/>
            <ac:spMk id="14" creationId="{00000000-0000-0000-0000-000000000000}"/>
          </ac:spMkLst>
        </pc:spChg>
        <pc:spChg chg="mod">
          <ac:chgData name="yannis thamno" userId="b3df79577629c502" providerId="LiveId" clId="{7CE5BC27-5508-4C11-976A-E141CB81CE8F}" dt="2026-10-31T11:06:51.135" v="349"/>
          <ac:spMkLst>
            <pc:docMk/>
            <pc:sldMk cId="0" sldId="271"/>
            <ac:spMk id="17" creationId="{00000000-0000-0000-0000-000000000000}"/>
          </ac:spMkLst>
        </pc:spChg>
        <pc:spChg chg="mod">
          <ac:chgData name="yannis thamno" userId="b3df79577629c502" providerId="LiveId" clId="{7CE5BC27-5508-4C11-976A-E141CB81CE8F}" dt="2026-10-31T11:07:03.344" v="351"/>
          <ac:spMkLst>
            <pc:docMk/>
            <pc:sldMk cId="0" sldId="271"/>
            <ac:spMk id="20" creationId="{00000000-0000-0000-0000-000000000000}"/>
          </ac:spMkLst>
        </pc:spChg>
      </pc:sldChg>
      <pc:sldChg chg="addSp delSp modSp mod modTransition">
        <pc:chgData name="yannis thamno" userId="b3df79577629c502" providerId="LiveId" clId="{7CE5BC27-5508-4C11-976A-E141CB81CE8F}" dt="2026-10-31T15:11:30.821" v="675"/>
        <pc:sldMkLst>
          <pc:docMk/>
          <pc:sldMk cId="0" sldId="272"/>
        </pc:sldMkLst>
        <pc:spChg chg="mod">
          <ac:chgData name="yannis thamno" userId="b3df79577629c502" providerId="LiveId" clId="{7CE5BC27-5508-4C11-976A-E141CB81CE8F}" dt="2026-10-31T11:13:49.037" v="366" actId="123"/>
          <ac:spMkLst>
            <pc:docMk/>
            <pc:sldMk cId="0" sldId="272"/>
            <ac:spMk id="13" creationId="{00000000-0000-0000-0000-000000000000}"/>
          </ac:spMkLst>
        </pc:spChg>
        <pc:spChg chg="mod">
          <ac:chgData name="yannis thamno" userId="b3df79577629c502" providerId="LiveId" clId="{7CE5BC27-5508-4C11-976A-E141CB81CE8F}" dt="2026-10-31T11:07:21.762" v="353" actId="2711"/>
          <ac:spMkLst>
            <pc:docMk/>
            <pc:sldMk cId="0" sldId="272"/>
            <ac:spMk id="14" creationId="{00000000-0000-0000-0000-000000000000}"/>
          </ac:spMkLst>
        </pc:spChg>
        <pc:spChg chg="mod">
          <ac:chgData name="yannis thamno" userId="b3df79577629c502" providerId="LiveId" clId="{7CE5BC27-5508-4C11-976A-E141CB81CE8F}" dt="2026-10-31T11:13:38.370" v="363" actId="14100"/>
          <ac:spMkLst>
            <pc:docMk/>
            <pc:sldMk cId="0" sldId="272"/>
            <ac:spMk id="15" creationId="{00000000-0000-0000-0000-000000000000}"/>
          </ac:spMkLst>
        </pc:spChg>
        <pc:spChg chg="mod">
          <ac:chgData name="yannis thamno" userId="b3df79577629c502" providerId="LiveId" clId="{7CE5BC27-5508-4C11-976A-E141CB81CE8F}" dt="2026-10-31T11:13:28.607" v="360" actId="1076"/>
          <ac:spMkLst>
            <pc:docMk/>
            <pc:sldMk cId="0" sldId="272"/>
            <ac:spMk id="16" creationId="{00000000-0000-0000-0000-000000000000}"/>
          </ac:spMkLst>
        </pc:spChg>
        <pc:picChg chg="add del">
          <ac:chgData name="yannis thamno" userId="b3df79577629c502" providerId="LiveId" clId="{7CE5BC27-5508-4C11-976A-E141CB81CE8F}" dt="2026-10-31T11:19:13.178" v="378" actId="22"/>
          <ac:picMkLst>
            <pc:docMk/>
            <pc:sldMk cId="0" sldId="272"/>
            <ac:picMk id="18" creationId="{65703742-95BD-F2F8-439B-403AD5E80490}"/>
          </ac:picMkLst>
        </pc:picChg>
      </pc:sldChg>
      <pc:sldChg chg="addSp delSp modSp mod modTransition">
        <pc:chgData name="yannis thamno" userId="b3df79577629c502" providerId="LiveId" clId="{7CE5BC27-5508-4C11-976A-E141CB81CE8F}" dt="2026-10-31T15:11:30.821" v="675"/>
        <pc:sldMkLst>
          <pc:docMk/>
          <pc:sldMk cId="0" sldId="273"/>
        </pc:sldMkLst>
        <pc:spChg chg="mod">
          <ac:chgData name="yannis thamno" userId="b3df79577629c502" providerId="LiveId" clId="{7CE5BC27-5508-4C11-976A-E141CB81CE8F}" dt="2026-10-31T11:21:03.973" v="394" actId="20577"/>
          <ac:spMkLst>
            <pc:docMk/>
            <pc:sldMk cId="0" sldId="273"/>
            <ac:spMk id="4" creationId="{00000000-0000-0000-0000-000000000000}"/>
          </ac:spMkLst>
        </pc:spChg>
        <pc:spChg chg="add">
          <ac:chgData name="yannis thamno" userId="b3df79577629c502" providerId="LiveId" clId="{7CE5BC27-5508-4C11-976A-E141CB81CE8F}" dt="2026-10-31T11:20:33.270" v="391"/>
          <ac:spMkLst>
            <pc:docMk/>
            <pc:sldMk cId="0" sldId="273"/>
            <ac:spMk id="7" creationId="{19708C8E-F765-7089-AC48-ECFDA715AC15}"/>
          </ac:spMkLst>
        </pc:spChg>
        <pc:graphicFrameChg chg="mod">
          <ac:chgData name="yannis thamno" userId="b3df79577629c502" providerId="LiveId" clId="{7CE5BC27-5508-4C11-976A-E141CB81CE8F}" dt="2026-10-31T11:20:46.488" v="392" actId="14100"/>
          <ac:graphicFrameMkLst>
            <pc:docMk/>
            <pc:sldMk cId="0" sldId="273"/>
            <ac:graphicFrameMk id="3" creationId="{00000000-0000-0000-0000-000000000000}"/>
          </ac:graphicFrameMkLst>
        </pc:graphicFrameChg>
        <pc:picChg chg="add del mod">
          <ac:chgData name="yannis thamno" userId="b3df79577629c502" providerId="LiveId" clId="{7CE5BC27-5508-4C11-976A-E141CB81CE8F}" dt="2026-10-31T11:19:50.402" v="390" actId="22"/>
          <ac:picMkLst>
            <pc:docMk/>
            <pc:sldMk cId="0" sldId="273"/>
            <ac:picMk id="6" creationId="{3E6AA71E-CD16-FCF4-B61D-A8BF4AF4A0AA}"/>
          </ac:picMkLst>
        </pc:picChg>
      </pc:sldChg>
      <pc:sldChg chg="modSp mod modTransition">
        <pc:chgData name="yannis thamno" userId="b3df79577629c502" providerId="LiveId" clId="{7CE5BC27-5508-4C11-976A-E141CB81CE8F}" dt="2026-10-31T15:11:30.821" v="675"/>
        <pc:sldMkLst>
          <pc:docMk/>
          <pc:sldMk cId="0" sldId="274"/>
        </pc:sldMkLst>
        <pc:spChg chg="mod">
          <ac:chgData name="yannis thamno" userId="b3df79577629c502" providerId="LiveId" clId="{7CE5BC27-5508-4C11-976A-E141CB81CE8F}" dt="2026-10-31T11:21:44.082" v="400"/>
          <ac:spMkLst>
            <pc:docMk/>
            <pc:sldMk cId="0" sldId="274"/>
            <ac:spMk id="7" creationId="{00000000-0000-0000-0000-000000000000}"/>
          </ac:spMkLst>
        </pc:spChg>
        <pc:spChg chg="mod">
          <ac:chgData name="yannis thamno" userId="b3df79577629c502" providerId="LiveId" clId="{7CE5BC27-5508-4C11-976A-E141CB81CE8F}" dt="2026-10-31T11:22:01.164" v="402"/>
          <ac:spMkLst>
            <pc:docMk/>
            <pc:sldMk cId="0" sldId="274"/>
            <ac:spMk id="12" creationId="{00000000-0000-0000-0000-000000000000}"/>
          </ac:spMkLst>
        </pc:spChg>
        <pc:spChg chg="mod">
          <ac:chgData name="yannis thamno" userId="b3df79577629c502" providerId="LiveId" clId="{7CE5BC27-5508-4C11-976A-E141CB81CE8F}" dt="2026-10-31T11:22:13.458" v="404"/>
          <ac:spMkLst>
            <pc:docMk/>
            <pc:sldMk cId="0" sldId="274"/>
            <ac:spMk id="17" creationId="{00000000-0000-0000-0000-000000000000}"/>
          </ac:spMkLst>
        </pc:spChg>
        <pc:spChg chg="mod">
          <ac:chgData name="yannis thamno" userId="b3df79577629c502" providerId="LiveId" clId="{7CE5BC27-5508-4C11-976A-E141CB81CE8F}" dt="2026-10-31T11:21:35.568" v="398"/>
          <ac:spMkLst>
            <pc:docMk/>
            <pc:sldMk cId="0" sldId="274"/>
            <ac:spMk id="18" creationId="{00000000-0000-0000-0000-000000000000}"/>
          </ac:spMkLst>
        </pc:spChg>
      </pc:sldChg>
      <pc:sldChg chg="modSp mod modTransition modShow">
        <pc:chgData name="yannis thamno" userId="b3df79577629c502" providerId="LiveId" clId="{7CE5BC27-5508-4C11-976A-E141CB81CE8F}" dt="2026-10-31T15:11:30.821" v="675"/>
        <pc:sldMkLst>
          <pc:docMk/>
          <pc:sldMk cId="0" sldId="275"/>
        </pc:sldMkLst>
        <pc:spChg chg="mod">
          <ac:chgData name="yannis thamno" userId="b3df79577629c502" providerId="LiveId" clId="{7CE5BC27-5508-4C11-976A-E141CB81CE8F}" dt="2026-10-31T11:22:32.342" v="406"/>
          <ac:spMkLst>
            <pc:docMk/>
            <pc:sldMk cId="0" sldId="275"/>
            <ac:spMk id="7" creationId="{00000000-0000-0000-0000-000000000000}"/>
          </ac:spMkLst>
        </pc:spChg>
        <pc:spChg chg="mod">
          <ac:chgData name="yannis thamno" userId="b3df79577629c502" providerId="LiveId" clId="{7CE5BC27-5508-4C11-976A-E141CB81CE8F}" dt="2026-10-31T11:22:37.727" v="407" actId="255"/>
          <ac:spMkLst>
            <pc:docMk/>
            <pc:sldMk cId="0" sldId="275"/>
            <ac:spMk id="12" creationId="{00000000-0000-0000-0000-000000000000}"/>
          </ac:spMkLst>
        </pc:spChg>
        <pc:spChg chg="mod">
          <ac:chgData name="yannis thamno" userId="b3df79577629c502" providerId="LiveId" clId="{7CE5BC27-5508-4C11-976A-E141CB81CE8F}" dt="2026-10-31T11:22:46.651" v="409"/>
          <ac:spMkLst>
            <pc:docMk/>
            <pc:sldMk cId="0" sldId="275"/>
            <ac:spMk id="13" creationId="{00000000-0000-0000-0000-000000000000}"/>
          </ac:spMkLst>
        </pc:spChg>
      </pc:sldChg>
      <pc:sldChg chg="mod modTransition modShow">
        <pc:chgData name="yannis thamno" userId="b3df79577629c502" providerId="LiveId" clId="{7CE5BC27-5508-4C11-976A-E141CB81CE8F}" dt="2026-10-31T15:11:30.821" v="675"/>
        <pc:sldMkLst>
          <pc:docMk/>
          <pc:sldMk cId="0" sldId="276"/>
        </pc:sldMkLst>
      </pc:sldChg>
      <pc:sldChg chg="modSp mod modTransition">
        <pc:chgData name="yannis thamno" userId="b3df79577629c502" providerId="LiveId" clId="{7CE5BC27-5508-4C11-976A-E141CB81CE8F}" dt="2026-10-31T15:11:30.821" v="675"/>
        <pc:sldMkLst>
          <pc:docMk/>
          <pc:sldMk cId="0" sldId="277"/>
        </pc:sldMkLst>
        <pc:spChg chg="mod">
          <ac:chgData name="yannis thamno" userId="b3df79577629c502" providerId="LiveId" clId="{7CE5BC27-5508-4C11-976A-E141CB81CE8F}" dt="2026-10-31T11:23:44.983" v="413" actId="255"/>
          <ac:spMkLst>
            <pc:docMk/>
            <pc:sldMk cId="0" sldId="277"/>
            <ac:spMk id="24" creationId="{00000000-0000-0000-0000-000000000000}"/>
          </ac:spMkLst>
        </pc:spChg>
      </pc:sldChg>
      <pc:sldChg chg="modSp mod modTransition">
        <pc:chgData name="yannis thamno" userId="b3df79577629c502" providerId="LiveId" clId="{7CE5BC27-5508-4C11-976A-E141CB81CE8F}" dt="2026-10-31T15:11:30.821" v="675"/>
        <pc:sldMkLst>
          <pc:docMk/>
          <pc:sldMk cId="0" sldId="278"/>
        </pc:sldMkLst>
        <pc:spChg chg="mod">
          <ac:chgData name="yannis thamno" userId="b3df79577629c502" providerId="LiveId" clId="{7CE5BC27-5508-4C11-976A-E141CB81CE8F}" dt="2026-10-31T11:24:04.215" v="414" actId="20577"/>
          <ac:spMkLst>
            <pc:docMk/>
            <pc:sldMk cId="0" sldId="278"/>
            <ac:spMk id="2" creationId="{00000000-0000-0000-0000-000000000000}"/>
          </ac:spMkLst>
        </pc:spChg>
        <pc:spChg chg="mod">
          <ac:chgData name="yannis thamno" userId="b3df79577629c502" providerId="LiveId" clId="{7CE5BC27-5508-4C11-976A-E141CB81CE8F}" dt="2026-10-31T11:24:17.076" v="417"/>
          <ac:spMkLst>
            <pc:docMk/>
            <pc:sldMk cId="0" sldId="278"/>
            <ac:spMk id="7" creationId="{00000000-0000-0000-0000-000000000000}"/>
          </ac:spMkLst>
        </pc:spChg>
        <pc:spChg chg="mod">
          <ac:chgData name="yannis thamno" userId="b3df79577629c502" providerId="LiveId" clId="{7CE5BC27-5508-4C11-976A-E141CB81CE8F}" dt="2026-10-31T11:24:25.668" v="419"/>
          <ac:spMkLst>
            <pc:docMk/>
            <pc:sldMk cId="0" sldId="278"/>
            <ac:spMk id="12" creationId="{00000000-0000-0000-0000-000000000000}"/>
          </ac:spMkLst>
        </pc:spChg>
      </pc:sldChg>
      <pc:sldChg chg="modSp mod modTransition">
        <pc:chgData name="yannis thamno" userId="b3df79577629c502" providerId="LiveId" clId="{7CE5BC27-5508-4C11-976A-E141CB81CE8F}" dt="2026-10-31T15:11:30.821" v="675"/>
        <pc:sldMkLst>
          <pc:docMk/>
          <pc:sldMk cId="0" sldId="279"/>
        </pc:sldMkLst>
        <pc:spChg chg="mod">
          <ac:chgData name="yannis thamno" userId="b3df79577629c502" providerId="LiveId" clId="{7CE5BC27-5508-4C11-976A-E141CB81CE8F}" dt="2026-10-31T11:25:13.552" v="427" actId="1076"/>
          <ac:spMkLst>
            <pc:docMk/>
            <pc:sldMk cId="0" sldId="279"/>
            <ac:spMk id="3" creationId="{00000000-0000-0000-0000-000000000000}"/>
          </ac:spMkLst>
        </pc:spChg>
        <pc:spChg chg="mod">
          <ac:chgData name="yannis thamno" userId="b3df79577629c502" providerId="LiveId" clId="{7CE5BC27-5508-4C11-976A-E141CB81CE8F}" dt="2026-10-31T11:25:16.610" v="428"/>
          <ac:spMkLst>
            <pc:docMk/>
            <pc:sldMk cId="0" sldId="279"/>
            <ac:spMk id="7" creationId="{00000000-0000-0000-0000-000000000000}"/>
          </ac:spMkLst>
        </pc:spChg>
        <pc:spChg chg="mod">
          <ac:chgData name="yannis thamno" userId="b3df79577629c502" providerId="LiveId" clId="{7CE5BC27-5508-4C11-976A-E141CB81CE8F}" dt="2026-10-31T11:25:12.841" v="426"/>
          <ac:spMkLst>
            <pc:docMk/>
            <pc:sldMk cId="0" sldId="279"/>
            <ac:spMk id="13" creationId="{00000000-0000-0000-0000-000000000000}"/>
          </ac:spMkLst>
        </pc:spChg>
        <pc:spChg chg="mod">
          <ac:chgData name="yannis thamno" userId="b3df79577629c502" providerId="LiveId" clId="{7CE5BC27-5508-4C11-976A-E141CB81CE8F}" dt="2026-10-31T11:25:09.265" v="425"/>
          <ac:spMkLst>
            <pc:docMk/>
            <pc:sldMk cId="0" sldId="279"/>
            <ac:spMk id="19" creationId="{00000000-0000-0000-0000-000000000000}"/>
          </ac:spMkLst>
        </pc:spChg>
        <pc:spChg chg="mod">
          <ac:chgData name="yannis thamno" userId="b3df79577629c502" providerId="LiveId" clId="{7CE5BC27-5508-4C11-976A-E141CB81CE8F}" dt="2026-10-31T11:25:05.872" v="424"/>
          <ac:spMkLst>
            <pc:docMk/>
            <pc:sldMk cId="0" sldId="279"/>
            <ac:spMk id="25" creationId="{00000000-0000-0000-0000-000000000000}"/>
          </ac:spMkLst>
        </pc:spChg>
        <pc:spChg chg="mod">
          <ac:chgData name="yannis thamno" userId="b3df79577629c502" providerId="LiveId" clId="{7CE5BC27-5508-4C11-976A-E141CB81CE8F}" dt="2026-10-31T11:25:25.825" v="430"/>
          <ac:spMkLst>
            <pc:docMk/>
            <pc:sldMk cId="0" sldId="279"/>
            <ac:spMk id="26" creationId="{00000000-0000-0000-0000-000000000000}"/>
          </ac:spMkLst>
        </pc:spChg>
      </pc:sldChg>
      <pc:sldChg chg="modSp mod modTransition">
        <pc:chgData name="yannis thamno" userId="b3df79577629c502" providerId="LiveId" clId="{7CE5BC27-5508-4C11-976A-E141CB81CE8F}" dt="2026-10-31T15:11:30.821" v="675"/>
        <pc:sldMkLst>
          <pc:docMk/>
          <pc:sldMk cId="0" sldId="280"/>
        </pc:sldMkLst>
        <pc:spChg chg="mod">
          <ac:chgData name="yannis thamno" userId="b3df79577629c502" providerId="LiveId" clId="{7CE5BC27-5508-4C11-976A-E141CB81CE8F}" dt="2026-10-31T11:25:39.625" v="433"/>
          <ac:spMkLst>
            <pc:docMk/>
            <pc:sldMk cId="0" sldId="280"/>
            <ac:spMk id="7" creationId="{00000000-0000-0000-0000-000000000000}"/>
          </ac:spMkLst>
        </pc:spChg>
        <pc:spChg chg="mod">
          <ac:chgData name="yannis thamno" userId="b3df79577629c502" providerId="LiveId" clId="{7CE5BC27-5508-4C11-976A-E141CB81CE8F}" dt="2026-10-31T11:25:47.124" v="435" actId="123"/>
          <ac:spMkLst>
            <pc:docMk/>
            <pc:sldMk cId="0" sldId="280"/>
            <ac:spMk id="12" creationId="{00000000-0000-0000-0000-000000000000}"/>
          </ac:spMkLst>
        </pc:spChg>
        <pc:spChg chg="mod">
          <ac:chgData name="yannis thamno" userId="b3df79577629c502" providerId="LiveId" clId="{7CE5BC27-5508-4C11-976A-E141CB81CE8F}" dt="2026-10-31T11:25:57.952" v="438"/>
          <ac:spMkLst>
            <pc:docMk/>
            <pc:sldMk cId="0" sldId="280"/>
            <ac:spMk id="17" creationId="{00000000-0000-0000-0000-000000000000}"/>
          </ac:spMkLst>
        </pc:spChg>
      </pc:sldChg>
      <pc:sldChg chg="modSp mod modTransition modShow">
        <pc:chgData name="yannis thamno" userId="b3df79577629c502" providerId="LiveId" clId="{7CE5BC27-5508-4C11-976A-E141CB81CE8F}" dt="2026-10-31T15:11:30.821" v="675"/>
        <pc:sldMkLst>
          <pc:docMk/>
          <pc:sldMk cId="0" sldId="281"/>
        </pc:sldMkLst>
        <pc:spChg chg="mod">
          <ac:chgData name="yannis thamno" userId="b3df79577629c502" providerId="LiveId" clId="{7CE5BC27-5508-4C11-976A-E141CB81CE8F}" dt="2026-10-31T11:29:24.859" v="482" actId="1076"/>
          <ac:spMkLst>
            <pc:docMk/>
            <pc:sldMk cId="0" sldId="281"/>
            <ac:spMk id="3" creationId="{00000000-0000-0000-0000-000000000000}"/>
          </ac:spMkLst>
        </pc:spChg>
        <pc:spChg chg="mod">
          <ac:chgData name="yannis thamno" userId="b3df79577629c502" providerId="LiveId" clId="{7CE5BC27-5508-4C11-976A-E141CB81CE8F}" dt="2026-10-31T11:26:58.491" v="450" actId="255"/>
          <ac:spMkLst>
            <pc:docMk/>
            <pc:sldMk cId="0" sldId="281"/>
            <ac:spMk id="7" creationId="{00000000-0000-0000-0000-000000000000}"/>
          </ac:spMkLst>
        </pc:spChg>
        <pc:spChg chg="mod">
          <ac:chgData name="yannis thamno" userId="b3df79577629c502" providerId="LiveId" clId="{7CE5BC27-5508-4C11-976A-E141CB81CE8F}" dt="2026-10-31T11:29:28.640" v="483" actId="1076"/>
          <ac:spMkLst>
            <pc:docMk/>
            <pc:sldMk cId="0" sldId="281"/>
            <ac:spMk id="9" creationId="{00000000-0000-0000-0000-000000000000}"/>
          </ac:spMkLst>
        </pc:spChg>
        <pc:spChg chg="mod">
          <ac:chgData name="yannis thamno" userId="b3df79577629c502" providerId="LiveId" clId="{7CE5BC27-5508-4C11-976A-E141CB81CE8F}" dt="2026-10-31T11:29:53.490" v="488"/>
          <ac:spMkLst>
            <pc:docMk/>
            <pc:sldMk cId="0" sldId="281"/>
            <ac:spMk id="13" creationId="{00000000-0000-0000-0000-000000000000}"/>
          </ac:spMkLst>
        </pc:spChg>
        <pc:spChg chg="mod">
          <ac:chgData name="yannis thamno" userId="b3df79577629c502" providerId="LiveId" clId="{7CE5BC27-5508-4C11-976A-E141CB81CE8F}" dt="2026-10-31T11:29:32.199" v="484" actId="1076"/>
          <ac:spMkLst>
            <pc:docMk/>
            <pc:sldMk cId="0" sldId="281"/>
            <ac:spMk id="15" creationId="{00000000-0000-0000-0000-000000000000}"/>
          </ac:spMkLst>
        </pc:spChg>
        <pc:spChg chg="mod">
          <ac:chgData name="yannis thamno" userId="b3df79577629c502" providerId="LiveId" clId="{7CE5BC27-5508-4C11-976A-E141CB81CE8F}" dt="2026-10-31T11:29:49.524" v="487" actId="255"/>
          <ac:spMkLst>
            <pc:docMk/>
            <pc:sldMk cId="0" sldId="281"/>
            <ac:spMk id="19" creationId="{00000000-0000-0000-0000-000000000000}"/>
          </ac:spMkLst>
        </pc:spChg>
        <pc:spChg chg="mod">
          <ac:chgData name="yannis thamno" userId="b3df79577629c502" providerId="LiveId" clId="{7CE5BC27-5508-4C11-976A-E141CB81CE8F}" dt="2026-10-31T11:29:35.961" v="485" actId="1076"/>
          <ac:spMkLst>
            <pc:docMk/>
            <pc:sldMk cId="0" sldId="281"/>
            <ac:spMk id="21" creationId="{00000000-0000-0000-0000-000000000000}"/>
          </ac:spMkLst>
        </pc:spChg>
        <pc:spChg chg="mod">
          <ac:chgData name="yannis thamno" userId="b3df79577629c502" providerId="LiveId" clId="{7CE5BC27-5508-4C11-976A-E141CB81CE8F}" dt="2026-10-31T11:26:51.718" v="449"/>
          <ac:spMkLst>
            <pc:docMk/>
            <pc:sldMk cId="0" sldId="281"/>
            <ac:spMk id="25" creationId="{00000000-0000-0000-0000-000000000000}"/>
          </ac:spMkLst>
        </pc:spChg>
        <pc:spChg chg="mod">
          <ac:chgData name="yannis thamno" userId="b3df79577629c502" providerId="LiveId" clId="{7CE5BC27-5508-4C11-976A-E141CB81CE8F}" dt="2026-10-31T11:30:50.427" v="494" actId="20577"/>
          <ac:spMkLst>
            <pc:docMk/>
            <pc:sldMk cId="0" sldId="281"/>
            <ac:spMk id="26" creationId="{00000000-0000-0000-0000-000000000000}"/>
          </ac:spMkLst>
        </pc:spChg>
      </pc:sldChg>
      <pc:sldChg chg="modSp mod modTransition">
        <pc:chgData name="yannis thamno" userId="b3df79577629c502" providerId="LiveId" clId="{7CE5BC27-5508-4C11-976A-E141CB81CE8F}" dt="2026-10-31T15:11:30.821" v="675"/>
        <pc:sldMkLst>
          <pc:docMk/>
          <pc:sldMk cId="0" sldId="282"/>
        </pc:sldMkLst>
        <pc:spChg chg="mod">
          <ac:chgData name="yannis thamno" userId="b3df79577629c502" providerId="LiveId" clId="{7CE5BC27-5508-4C11-976A-E141CB81CE8F}" dt="2026-10-31T11:31:25.593" v="498" actId="1076"/>
          <ac:spMkLst>
            <pc:docMk/>
            <pc:sldMk cId="0" sldId="282"/>
            <ac:spMk id="3" creationId="{00000000-0000-0000-0000-000000000000}"/>
          </ac:spMkLst>
        </pc:spChg>
        <pc:spChg chg="mod">
          <ac:chgData name="yannis thamno" userId="b3df79577629c502" providerId="LiveId" clId="{7CE5BC27-5508-4C11-976A-E141CB81CE8F}" dt="2026-10-31T11:31:34.083" v="500"/>
          <ac:spMkLst>
            <pc:docMk/>
            <pc:sldMk cId="0" sldId="282"/>
            <ac:spMk id="4" creationId="{00000000-0000-0000-0000-000000000000}"/>
          </ac:spMkLst>
        </pc:spChg>
        <pc:spChg chg="mod">
          <ac:chgData name="yannis thamno" userId="b3df79577629c502" providerId="LiveId" clId="{7CE5BC27-5508-4C11-976A-E141CB81CE8F}" dt="2026-10-31T11:31:24.624" v="497"/>
          <ac:spMkLst>
            <pc:docMk/>
            <pc:sldMk cId="0" sldId="282"/>
            <ac:spMk id="6" creationId="{00000000-0000-0000-0000-000000000000}"/>
          </ac:spMkLst>
        </pc:spChg>
      </pc:sldChg>
      <pc:sldChg chg="addSp modSp mod modTransition">
        <pc:chgData name="yannis thamno" userId="b3df79577629c502" providerId="LiveId" clId="{7CE5BC27-5508-4C11-976A-E141CB81CE8F}" dt="2026-10-31T15:11:30.821" v="675"/>
        <pc:sldMkLst>
          <pc:docMk/>
          <pc:sldMk cId="0" sldId="283"/>
        </pc:sldMkLst>
        <pc:spChg chg="mod">
          <ac:chgData name="yannis thamno" userId="b3df79577629c502" providerId="LiveId" clId="{7CE5BC27-5508-4C11-976A-E141CB81CE8F}" dt="2026-10-31T11:33:14.909" v="504" actId="20577"/>
          <ac:spMkLst>
            <pc:docMk/>
            <pc:sldMk cId="0" sldId="283"/>
            <ac:spMk id="3" creationId="{00000000-0000-0000-0000-000000000000}"/>
          </ac:spMkLst>
        </pc:spChg>
        <pc:spChg chg="add">
          <ac:chgData name="yannis thamno" userId="b3df79577629c502" providerId="LiveId" clId="{7CE5BC27-5508-4C11-976A-E141CB81CE8F}" dt="2026-10-31T11:32:49.693" v="501"/>
          <ac:spMkLst>
            <pc:docMk/>
            <pc:sldMk cId="0" sldId="283"/>
            <ac:spMk id="7" creationId="{36770DF2-C634-F6AC-14F9-F5966172A0F4}"/>
          </ac:spMkLst>
        </pc:spChg>
        <pc:picChg chg="mod">
          <ac:chgData name="yannis thamno" userId="b3df79577629c502" providerId="LiveId" clId="{7CE5BC27-5508-4C11-976A-E141CB81CE8F}" dt="2026-10-31T11:33:05.968" v="503" actId="14100"/>
          <ac:picMkLst>
            <pc:docMk/>
            <pc:sldMk cId="0" sldId="283"/>
            <ac:picMk id="8" creationId="{205489B7-1370-1670-621A-FCF014BCDC0F}"/>
          </ac:picMkLst>
        </pc:picChg>
      </pc:sldChg>
      <pc:sldChg chg="modSp mod modTransition">
        <pc:chgData name="yannis thamno" userId="b3df79577629c502" providerId="LiveId" clId="{7CE5BC27-5508-4C11-976A-E141CB81CE8F}" dt="2026-10-31T15:11:30.821" v="675"/>
        <pc:sldMkLst>
          <pc:docMk/>
          <pc:sldMk cId="0" sldId="284"/>
        </pc:sldMkLst>
        <pc:spChg chg="mod">
          <ac:chgData name="yannis thamno" userId="b3df79577629c502" providerId="LiveId" clId="{7CE5BC27-5508-4C11-976A-E141CB81CE8F}" dt="2026-10-31T11:33:48.675" v="509" actId="20577"/>
          <ac:spMkLst>
            <pc:docMk/>
            <pc:sldMk cId="0" sldId="284"/>
            <ac:spMk id="7" creationId="{00000000-0000-0000-0000-000000000000}"/>
          </ac:spMkLst>
        </pc:spChg>
        <pc:spChg chg="mod">
          <ac:chgData name="yannis thamno" userId="b3df79577629c502" providerId="LiveId" clId="{7CE5BC27-5508-4C11-976A-E141CB81CE8F}" dt="2026-10-31T11:33:58.433" v="511"/>
          <ac:spMkLst>
            <pc:docMk/>
            <pc:sldMk cId="0" sldId="284"/>
            <ac:spMk id="12" creationId="{00000000-0000-0000-0000-000000000000}"/>
          </ac:spMkLst>
        </pc:spChg>
        <pc:spChg chg="mod">
          <ac:chgData name="yannis thamno" userId="b3df79577629c502" providerId="LiveId" clId="{7CE5BC27-5508-4C11-976A-E141CB81CE8F}" dt="2026-10-31T11:34:23.080" v="516" actId="14100"/>
          <ac:spMkLst>
            <pc:docMk/>
            <pc:sldMk cId="0" sldId="284"/>
            <ac:spMk id="17" creationId="{00000000-0000-0000-0000-000000000000}"/>
          </ac:spMkLst>
        </pc:spChg>
        <pc:spChg chg="mod">
          <ac:chgData name="yannis thamno" userId="b3df79577629c502" providerId="LiveId" clId="{7CE5BC27-5508-4C11-976A-E141CB81CE8F}" dt="2026-10-31T11:34:43.106" v="521"/>
          <ac:spMkLst>
            <pc:docMk/>
            <pc:sldMk cId="0" sldId="284"/>
            <ac:spMk id="22" creationId="{00000000-0000-0000-0000-000000000000}"/>
          </ac:spMkLst>
        </pc:spChg>
        <pc:spChg chg="mod">
          <ac:chgData name="yannis thamno" userId="b3df79577629c502" providerId="LiveId" clId="{7CE5BC27-5508-4C11-976A-E141CB81CE8F}" dt="2026-10-31T11:35:11.268" v="523"/>
          <ac:spMkLst>
            <pc:docMk/>
            <pc:sldMk cId="0" sldId="284"/>
            <ac:spMk id="27" creationId="{00000000-0000-0000-0000-000000000000}"/>
          </ac:spMkLst>
        </pc:spChg>
        <pc:spChg chg="mod">
          <ac:chgData name="yannis thamno" userId="b3df79577629c502" providerId="LiveId" clId="{7CE5BC27-5508-4C11-976A-E141CB81CE8F}" dt="2026-10-31T11:35:19.507" v="525"/>
          <ac:spMkLst>
            <pc:docMk/>
            <pc:sldMk cId="0" sldId="284"/>
            <ac:spMk id="32" creationId="{00000000-0000-0000-0000-000000000000}"/>
          </ac:spMkLst>
        </pc:spChg>
      </pc:sldChg>
      <pc:sldChg chg="modSp mod modTransition">
        <pc:chgData name="yannis thamno" userId="b3df79577629c502" providerId="LiveId" clId="{7CE5BC27-5508-4C11-976A-E141CB81CE8F}" dt="2026-10-31T15:11:30.821" v="675"/>
        <pc:sldMkLst>
          <pc:docMk/>
          <pc:sldMk cId="0" sldId="285"/>
        </pc:sldMkLst>
        <pc:spChg chg="mod">
          <ac:chgData name="yannis thamno" userId="b3df79577629c502" providerId="LiveId" clId="{7CE5BC27-5508-4C11-976A-E141CB81CE8F}" dt="2026-10-31T11:40:04.500" v="549" actId="1076"/>
          <ac:spMkLst>
            <pc:docMk/>
            <pc:sldMk cId="0" sldId="285"/>
            <ac:spMk id="9" creationId="{00000000-0000-0000-0000-000000000000}"/>
          </ac:spMkLst>
        </pc:spChg>
        <pc:spChg chg="mod">
          <ac:chgData name="yannis thamno" userId="b3df79577629c502" providerId="LiveId" clId="{7CE5BC27-5508-4C11-976A-E141CB81CE8F}" dt="2026-10-31T11:40:34.942" v="555"/>
          <ac:spMkLst>
            <pc:docMk/>
            <pc:sldMk cId="0" sldId="285"/>
            <ac:spMk id="12" creationId="{00000000-0000-0000-0000-000000000000}"/>
          </ac:spMkLst>
        </pc:spChg>
        <pc:spChg chg="mod">
          <ac:chgData name="yannis thamno" userId="b3df79577629c502" providerId="LiveId" clId="{7CE5BC27-5508-4C11-976A-E141CB81CE8F}" dt="2026-10-31T11:40:18.508" v="552" actId="20578"/>
          <ac:spMkLst>
            <pc:docMk/>
            <pc:sldMk cId="0" sldId="285"/>
            <ac:spMk id="14" creationId="{00000000-0000-0000-0000-000000000000}"/>
          </ac:spMkLst>
        </pc:spChg>
        <pc:spChg chg="mod">
          <ac:chgData name="yannis thamno" userId="b3df79577629c502" providerId="LiveId" clId="{7CE5BC27-5508-4C11-976A-E141CB81CE8F}" dt="2026-10-31T11:40:29.363" v="554"/>
          <ac:spMkLst>
            <pc:docMk/>
            <pc:sldMk cId="0" sldId="285"/>
            <ac:spMk id="15" creationId="{00000000-0000-0000-0000-000000000000}"/>
          </ac:spMkLst>
        </pc:spChg>
        <pc:spChg chg="mod">
          <ac:chgData name="yannis thamno" userId="b3df79577629c502" providerId="LiveId" clId="{7CE5BC27-5508-4C11-976A-E141CB81CE8F}" dt="2026-10-31T11:39:51.557" v="545"/>
          <ac:spMkLst>
            <pc:docMk/>
            <pc:sldMk cId="0" sldId="285"/>
            <ac:spMk id="16" creationId="{00000000-0000-0000-0000-000000000000}"/>
          </ac:spMkLst>
        </pc:spChg>
        <pc:picChg chg="mod">
          <ac:chgData name="yannis thamno" userId="b3df79577629c502" providerId="LiveId" clId="{7CE5BC27-5508-4C11-976A-E141CB81CE8F}" dt="2026-10-31T11:39:33.109" v="543" actId="14100"/>
          <ac:picMkLst>
            <pc:docMk/>
            <pc:sldMk cId="0" sldId="285"/>
            <ac:picMk id="17" creationId="{914A647F-F1DF-17B2-1AAA-052267160CC6}"/>
          </ac:picMkLst>
        </pc:picChg>
      </pc:sldChg>
      <pc:sldChg chg="modSp mod modTransition">
        <pc:chgData name="yannis thamno" userId="b3df79577629c502" providerId="LiveId" clId="{7CE5BC27-5508-4C11-976A-E141CB81CE8F}" dt="2026-10-31T15:11:30.821" v="675"/>
        <pc:sldMkLst>
          <pc:docMk/>
          <pc:sldMk cId="0" sldId="286"/>
        </pc:sldMkLst>
        <pc:spChg chg="mod">
          <ac:chgData name="yannis thamno" userId="b3df79577629c502" providerId="LiveId" clId="{7CE5BC27-5508-4C11-976A-E141CB81CE8F}" dt="2026-10-31T11:35:35.058" v="527"/>
          <ac:spMkLst>
            <pc:docMk/>
            <pc:sldMk cId="0" sldId="286"/>
            <ac:spMk id="7" creationId="{00000000-0000-0000-0000-000000000000}"/>
          </ac:spMkLst>
        </pc:spChg>
        <pc:spChg chg="mod">
          <ac:chgData name="yannis thamno" userId="b3df79577629c502" providerId="LiveId" clId="{7CE5BC27-5508-4C11-976A-E141CB81CE8F}" dt="2026-10-31T11:35:46.311" v="529" actId="255"/>
          <ac:spMkLst>
            <pc:docMk/>
            <pc:sldMk cId="0" sldId="286"/>
            <ac:spMk id="13" creationId="{00000000-0000-0000-0000-000000000000}"/>
          </ac:spMkLst>
        </pc:spChg>
        <pc:spChg chg="mod">
          <ac:chgData name="yannis thamno" userId="b3df79577629c502" providerId="LiveId" clId="{7CE5BC27-5508-4C11-976A-E141CB81CE8F}" dt="2026-10-31T11:35:54.657" v="531"/>
          <ac:spMkLst>
            <pc:docMk/>
            <pc:sldMk cId="0" sldId="286"/>
            <ac:spMk id="19" creationId="{00000000-0000-0000-0000-000000000000}"/>
          </ac:spMkLst>
        </pc:spChg>
        <pc:spChg chg="mod">
          <ac:chgData name="yannis thamno" userId="b3df79577629c502" providerId="LiveId" clId="{7CE5BC27-5508-4C11-976A-E141CB81CE8F}" dt="2026-10-31T11:36:10.477" v="534" actId="6549"/>
          <ac:spMkLst>
            <pc:docMk/>
            <pc:sldMk cId="0" sldId="286"/>
            <ac:spMk id="25" creationId="{00000000-0000-0000-0000-000000000000}"/>
          </ac:spMkLst>
        </pc:spChg>
        <pc:spChg chg="mod">
          <ac:chgData name="yannis thamno" userId="b3df79577629c502" providerId="LiveId" clId="{7CE5BC27-5508-4C11-976A-E141CB81CE8F}" dt="2026-10-31T11:36:25.858" v="537" actId="123"/>
          <ac:spMkLst>
            <pc:docMk/>
            <pc:sldMk cId="0" sldId="286"/>
            <ac:spMk id="27" creationId="{00000000-0000-0000-0000-000000000000}"/>
          </ac:spMkLst>
        </pc:spChg>
      </pc:sldChg>
      <pc:sldChg chg="modSp mod modTransition">
        <pc:chgData name="yannis thamno" userId="b3df79577629c502" providerId="LiveId" clId="{7CE5BC27-5508-4C11-976A-E141CB81CE8F}" dt="2026-10-31T15:11:30.821" v="675"/>
        <pc:sldMkLst>
          <pc:docMk/>
          <pc:sldMk cId="0" sldId="287"/>
        </pc:sldMkLst>
        <pc:spChg chg="mod">
          <ac:chgData name="yannis thamno" userId="b3df79577629c502" providerId="LiveId" clId="{7CE5BC27-5508-4C11-976A-E141CB81CE8F}" dt="2026-10-31T14:45:13.540" v="563"/>
          <ac:spMkLst>
            <pc:docMk/>
            <pc:sldMk cId="0" sldId="287"/>
            <ac:spMk id="9" creationId="{00000000-0000-0000-0000-000000000000}"/>
          </ac:spMkLst>
        </pc:spChg>
        <pc:spChg chg="mod">
          <ac:chgData name="yannis thamno" userId="b3df79577629c502" providerId="LiveId" clId="{7CE5BC27-5508-4C11-976A-E141CB81CE8F}" dt="2026-10-31T14:45:20.805" v="565"/>
          <ac:spMkLst>
            <pc:docMk/>
            <pc:sldMk cId="0" sldId="287"/>
            <ac:spMk id="13" creationId="{00000000-0000-0000-0000-000000000000}"/>
          </ac:spMkLst>
        </pc:spChg>
        <pc:spChg chg="mod">
          <ac:chgData name="yannis thamno" userId="b3df79577629c502" providerId="LiveId" clId="{7CE5BC27-5508-4C11-976A-E141CB81CE8F}" dt="2026-10-31T14:45:27.700" v="567"/>
          <ac:spMkLst>
            <pc:docMk/>
            <pc:sldMk cId="0" sldId="287"/>
            <ac:spMk id="17" creationId="{00000000-0000-0000-0000-000000000000}"/>
          </ac:spMkLst>
        </pc:spChg>
        <pc:spChg chg="mod">
          <ac:chgData name="yannis thamno" userId="b3df79577629c502" providerId="LiveId" clId="{7CE5BC27-5508-4C11-976A-E141CB81CE8F}" dt="2026-10-31T14:45:51.136" v="570" actId="1076"/>
          <ac:spMkLst>
            <pc:docMk/>
            <pc:sldMk cId="0" sldId="287"/>
            <ac:spMk id="20" creationId="{00000000-0000-0000-0000-000000000000}"/>
          </ac:spMkLst>
        </pc:spChg>
        <pc:spChg chg="mod">
          <ac:chgData name="yannis thamno" userId="b3df79577629c502" providerId="LiveId" clId="{7CE5BC27-5508-4C11-976A-E141CB81CE8F}" dt="2026-10-31T14:45:42.901" v="569"/>
          <ac:spMkLst>
            <pc:docMk/>
            <pc:sldMk cId="0" sldId="287"/>
            <ac:spMk id="21" creationId="{00000000-0000-0000-0000-000000000000}"/>
          </ac:spMkLst>
        </pc:spChg>
        <pc:picChg chg="mod">
          <ac:chgData name="yannis thamno" userId="b3df79577629c502" providerId="LiveId" clId="{7CE5BC27-5508-4C11-976A-E141CB81CE8F}" dt="2026-10-31T14:45:04.743" v="561" actId="14100"/>
          <ac:picMkLst>
            <pc:docMk/>
            <pc:sldMk cId="0" sldId="287"/>
            <ac:picMk id="22" creationId="{7A4ECB41-FAC5-2B20-E299-528D1AF18792}"/>
          </ac:picMkLst>
        </pc:picChg>
      </pc:sldChg>
      <pc:sldChg chg="modSp mod modTransition">
        <pc:chgData name="yannis thamno" userId="b3df79577629c502" providerId="LiveId" clId="{7CE5BC27-5508-4C11-976A-E141CB81CE8F}" dt="2026-10-31T15:11:30.821" v="675"/>
        <pc:sldMkLst>
          <pc:docMk/>
          <pc:sldMk cId="0" sldId="288"/>
        </pc:sldMkLst>
        <pc:spChg chg="mod">
          <ac:chgData name="yannis thamno" userId="b3df79577629c502" providerId="LiveId" clId="{7CE5BC27-5508-4C11-976A-E141CB81CE8F}" dt="2026-10-31T14:46:04.032" v="573"/>
          <ac:spMkLst>
            <pc:docMk/>
            <pc:sldMk cId="0" sldId="288"/>
            <ac:spMk id="7" creationId="{00000000-0000-0000-0000-000000000000}"/>
          </ac:spMkLst>
        </pc:spChg>
        <pc:spChg chg="mod">
          <ac:chgData name="yannis thamno" userId="b3df79577629c502" providerId="LiveId" clId="{7CE5BC27-5508-4C11-976A-E141CB81CE8F}" dt="2026-10-31T14:46:14.554" v="576"/>
          <ac:spMkLst>
            <pc:docMk/>
            <pc:sldMk cId="0" sldId="288"/>
            <ac:spMk id="12" creationId="{00000000-0000-0000-0000-000000000000}"/>
          </ac:spMkLst>
        </pc:spChg>
        <pc:spChg chg="mod">
          <ac:chgData name="yannis thamno" userId="b3df79577629c502" providerId="LiveId" clId="{7CE5BC27-5508-4C11-976A-E141CB81CE8F}" dt="2026-10-31T14:46:29.750" v="578" actId="255"/>
          <ac:spMkLst>
            <pc:docMk/>
            <pc:sldMk cId="0" sldId="288"/>
            <ac:spMk id="17" creationId="{00000000-0000-0000-0000-000000000000}"/>
          </ac:spMkLst>
        </pc:spChg>
        <pc:spChg chg="mod">
          <ac:chgData name="yannis thamno" userId="b3df79577629c502" providerId="LiveId" clId="{7CE5BC27-5508-4C11-976A-E141CB81CE8F}" dt="2026-10-31T14:46:38.727" v="580"/>
          <ac:spMkLst>
            <pc:docMk/>
            <pc:sldMk cId="0" sldId="288"/>
            <ac:spMk id="22" creationId="{00000000-0000-0000-0000-000000000000}"/>
          </ac:spMkLst>
        </pc:spChg>
        <pc:spChg chg="mod">
          <ac:chgData name="yannis thamno" userId="b3df79577629c502" providerId="LiveId" clId="{7CE5BC27-5508-4C11-976A-E141CB81CE8F}" dt="2026-10-31T14:46:45.144" v="582" actId="255"/>
          <ac:spMkLst>
            <pc:docMk/>
            <pc:sldMk cId="0" sldId="288"/>
            <ac:spMk id="27" creationId="{00000000-0000-0000-0000-000000000000}"/>
          </ac:spMkLst>
        </pc:spChg>
        <pc:spChg chg="mod">
          <ac:chgData name="yannis thamno" userId="b3df79577629c502" providerId="LiveId" clId="{7CE5BC27-5508-4C11-976A-E141CB81CE8F}" dt="2026-10-31T14:46:56.155" v="585"/>
          <ac:spMkLst>
            <pc:docMk/>
            <pc:sldMk cId="0" sldId="288"/>
            <ac:spMk id="32" creationId="{00000000-0000-0000-0000-000000000000}"/>
          </ac:spMkLst>
        </pc:spChg>
      </pc:sldChg>
      <pc:sldChg chg="modSp mod modTransition">
        <pc:chgData name="yannis thamno" userId="b3df79577629c502" providerId="LiveId" clId="{7CE5BC27-5508-4C11-976A-E141CB81CE8F}" dt="2026-10-31T15:11:30.821" v="675"/>
        <pc:sldMkLst>
          <pc:docMk/>
          <pc:sldMk cId="0" sldId="289"/>
        </pc:sldMkLst>
        <pc:spChg chg="mod">
          <ac:chgData name="yannis thamno" userId="b3df79577629c502" providerId="LiveId" clId="{7CE5BC27-5508-4C11-976A-E141CB81CE8F}" dt="2026-10-31T14:47:08.782" v="587"/>
          <ac:spMkLst>
            <pc:docMk/>
            <pc:sldMk cId="0" sldId="289"/>
            <ac:spMk id="8" creationId="{00000000-0000-0000-0000-000000000000}"/>
          </ac:spMkLst>
        </pc:spChg>
        <pc:spChg chg="mod">
          <ac:chgData name="yannis thamno" userId="b3df79577629c502" providerId="LiveId" clId="{7CE5BC27-5508-4C11-976A-E141CB81CE8F}" dt="2026-10-31T14:47:18.003" v="589"/>
          <ac:spMkLst>
            <pc:docMk/>
            <pc:sldMk cId="0" sldId="289"/>
            <ac:spMk id="13" creationId="{00000000-0000-0000-0000-000000000000}"/>
          </ac:spMkLst>
        </pc:spChg>
        <pc:spChg chg="mod">
          <ac:chgData name="yannis thamno" userId="b3df79577629c502" providerId="LiveId" clId="{7CE5BC27-5508-4C11-976A-E141CB81CE8F}" dt="2026-10-31T14:47:23.932" v="590" actId="255"/>
          <ac:spMkLst>
            <pc:docMk/>
            <pc:sldMk cId="0" sldId="289"/>
            <ac:spMk id="18" creationId="{00000000-0000-0000-0000-000000000000}"/>
          </ac:spMkLst>
        </pc:spChg>
        <pc:spChg chg="mod">
          <ac:chgData name="yannis thamno" userId="b3df79577629c502" providerId="LiveId" clId="{7CE5BC27-5508-4C11-976A-E141CB81CE8F}" dt="2026-10-31T14:47:36.847" v="593"/>
          <ac:spMkLst>
            <pc:docMk/>
            <pc:sldMk cId="0" sldId="289"/>
            <ac:spMk id="23" creationId="{00000000-0000-0000-0000-000000000000}"/>
          </ac:spMkLst>
        </pc:spChg>
        <pc:spChg chg="mod">
          <ac:chgData name="yannis thamno" userId="b3df79577629c502" providerId="LiveId" clId="{7CE5BC27-5508-4C11-976A-E141CB81CE8F}" dt="2026-10-31T14:47:47.465" v="596"/>
          <ac:spMkLst>
            <pc:docMk/>
            <pc:sldMk cId="0" sldId="289"/>
            <ac:spMk id="28" creationId="{00000000-0000-0000-0000-000000000000}"/>
          </ac:spMkLst>
        </pc:spChg>
        <pc:spChg chg="mod">
          <ac:chgData name="yannis thamno" userId="b3df79577629c502" providerId="LiveId" clId="{7CE5BC27-5508-4C11-976A-E141CB81CE8F}" dt="2026-10-31T14:48:00.037" v="599" actId="14100"/>
          <ac:spMkLst>
            <pc:docMk/>
            <pc:sldMk cId="0" sldId="289"/>
            <ac:spMk id="33" creationId="{00000000-0000-0000-0000-000000000000}"/>
          </ac:spMkLst>
        </pc:spChg>
        <pc:spChg chg="mod">
          <ac:chgData name="yannis thamno" userId="b3df79577629c502" providerId="LiveId" clId="{7CE5BC27-5508-4C11-976A-E141CB81CE8F}" dt="2026-10-31T14:48:15.946" v="603" actId="20577"/>
          <ac:spMkLst>
            <pc:docMk/>
            <pc:sldMk cId="0" sldId="289"/>
            <ac:spMk id="34" creationId="{00000000-0000-0000-0000-000000000000}"/>
          </ac:spMkLst>
        </pc:spChg>
      </pc:sldChg>
      <pc:sldChg chg="modSp mod modTransition">
        <pc:chgData name="yannis thamno" userId="b3df79577629c502" providerId="LiveId" clId="{7CE5BC27-5508-4C11-976A-E141CB81CE8F}" dt="2026-10-31T15:11:30.821" v="675"/>
        <pc:sldMkLst>
          <pc:docMk/>
          <pc:sldMk cId="0" sldId="290"/>
        </pc:sldMkLst>
        <pc:spChg chg="mod">
          <ac:chgData name="yannis thamno" userId="b3df79577629c502" providerId="LiveId" clId="{7CE5BC27-5508-4C11-976A-E141CB81CE8F}" dt="2026-10-31T14:49:25.178" v="605" actId="20577"/>
          <ac:spMkLst>
            <pc:docMk/>
            <pc:sldMk cId="0" sldId="290"/>
            <ac:spMk id="2" creationId="{00000000-0000-0000-0000-000000000000}"/>
          </ac:spMkLst>
        </pc:spChg>
        <pc:spChg chg="mod">
          <ac:chgData name="yannis thamno" userId="b3df79577629c502" providerId="LiveId" clId="{7CE5BC27-5508-4C11-976A-E141CB81CE8F}" dt="2026-10-31T14:49:51.347" v="610" actId="20577"/>
          <ac:spMkLst>
            <pc:docMk/>
            <pc:sldMk cId="0" sldId="290"/>
            <ac:spMk id="6" creationId="{00000000-0000-0000-0000-000000000000}"/>
          </ac:spMkLst>
        </pc:spChg>
        <pc:picChg chg="mod">
          <ac:chgData name="yannis thamno" userId="b3df79577629c502" providerId="LiveId" clId="{7CE5BC27-5508-4C11-976A-E141CB81CE8F}" dt="2026-10-31T14:50:34.637" v="616" actId="14100"/>
          <ac:picMkLst>
            <pc:docMk/>
            <pc:sldMk cId="0" sldId="290"/>
            <ac:picMk id="7" creationId="{944C3166-7ADF-39E7-F8CD-3E12AE2CA4E3}"/>
          </ac:picMkLst>
        </pc:picChg>
      </pc:sldChg>
      <pc:sldChg chg="modSp mod modTransition">
        <pc:chgData name="yannis thamno" userId="b3df79577629c502" providerId="LiveId" clId="{7CE5BC27-5508-4C11-976A-E141CB81CE8F}" dt="2026-10-31T15:11:30.821" v="675"/>
        <pc:sldMkLst>
          <pc:docMk/>
          <pc:sldMk cId="0" sldId="291"/>
        </pc:sldMkLst>
        <pc:spChg chg="mod">
          <ac:chgData name="yannis thamno" userId="b3df79577629c502" providerId="LiveId" clId="{7CE5BC27-5508-4C11-976A-E141CB81CE8F}" dt="2026-10-31T14:51:10.003" v="619" actId="123"/>
          <ac:spMkLst>
            <pc:docMk/>
            <pc:sldMk cId="0" sldId="291"/>
            <ac:spMk id="7" creationId="{00000000-0000-0000-0000-000000000000}"/>
          </ac:spMkLst>
        </pc:spChg>
        <pc:spChg chg="mod">
          <ac:chgData name="yannis thamno" userId="b3df79577629c502" providerId="LiveId" clId="{7CE5BC27-5508-4C11-976A-E141CB81CE8F}" dt="2026-10-31T14:51:20.064" v="620" actId="255"/>
          <ac:spMkLst>
            <pc:docMk/>
            <pc:sldMk cId="0" sldId="291"/>
            <ac:spMk id="10" creationId="{00000000-0000-0000-0000-000000000000}"/>
          </ac:spMkLst>
        </pc:spChg>
        <pc:spChg chg="mod">
          <ac:chgData name="yannis thamno" userId="b3df79577629c502" providerId="LiveId" clId="{7CE5BC27-5508-4C11-976A-E141CB81CE8F}" dt="2026-10-31T14:51:30.307" v="622"/>
          <ac:spMkLst>
            <pc:docMk/>
            <pc:sldMk cId="0" sldId="291"/>
            <ac:spMk id="13" creationId="{00000000-0000-0000-0000-000000000000}"/>
          </ac:spMkLst>
        </pc:spChg>
        <pc:spChg chg="mod">
          <ac:chgData name="yannis thamno" userId="b3df79577629c502" providerId="LiveId" clId="{7CE5BC27-5508-4C11-976A-E141CB81CE8F}" dt="2026-10-31T14:51:57.276" v="628" actId="20577"/>
          <ac:spMkLst>
            <pc:docMk/>
            <pc:sldMk cId="0" sldId="291"/>
            <ac:spMk id="15" creationId="{00000000-0000-0000-0000-000000000000}"/>
          </ac:spMkLst>
        </pc:spChg>
      </pc:sldChg>
      <pc:sldChg chg="modSp mod modTransition">
        <pc:chgData name="yannis thamno" userId="b3df79577629c502" providerId="LiveId" clId="{7CE5BC27-5508-4C11-976A-E141CB81CE8F}" dt="2026-10-31T15:11:30.821" v="675"/>
        <pc:sldMkLst>
          <pc:docMk/>
          <pc:sldMk cId="0" sldId="292"/>
        </pc:sldMkLst>
        <pc:spChg chg="mod">
          <ac:chgData name="yannis thamno" userId="b3df79577629c502" providerId="LiveId" clId="{7CE5BC27-5508-4C11-976A-E141CB81CE8F}" dt="2026-10-31T14:52:24.741" v="633"/>
          <ac:spMkLst>
            <pc:docMk/>
            <pc:sldMk cId="0" sldId="292"/>
            <ac:spMk id="6" creationId="{00000000-0000-0000-0000-000000000000}"/>
          </ac:spMkLst>
        </pc:spChg>
        <pc:spChg chg="mod">
          <ac:chgData name="yannis thamno" userId="b3df79577629c502" providerId="LiveId" clId="{7CE5BC27-5508-4C11-976A-E141CB81CE8F}" dt="2026-10-31T14:52:38.736" v="636"/>
          <ac:spMkLst>
            <pc:docMk/>
            <pc:sldMk cId="0" sldId="292"/>
            <ac:spMk id="10" creationId="{00000000-0000-0000-0000-000000000000}"/>
          </ac:spMkLst>
        </pc:spChg>
        <pc:spChg chg="mod">
          <ac:chgData name="yannis thamno" userId="b3df79577629c502" providerId="LiveId" clId="{7CE5BC27-5508-4C11-976A-E141CB81CE8F}" dt="2026-10-31T14:53:02.474" v="639"/>
          <ac:spMkLst>
            <pc:docMk/>
            <pc:sldMk cId="0" sldId="292"/>
            <ac:spMk id="14" creationId="{00000000-0000-0000-0000-000000000000}"/>
          </ac:spMkLst>
        </pc:spChg>
        <pc:spChg chg="mod">
          <ac:chgData name="yannis thamno" userId="b3df79577629c502" providerId="LiveId" clId="{7CE5BC27-5508-4C11-976A-E141CB81CE8F}" dt="2026-10-31T14:53:16.951" v="641" actId="122"/>
          <ac:spMkLst>
            <pc:docMk/>
            <pc:sldMk cId="0" sldId="292"/>
            <ac:spMk id="15" creationId="{00000000-0000-0000-0000-000000000000}"/>
          </ac:spMkLst>
        </pc:spChg>
      </pc:sldChg>
      <pc:sldChg chg="modSp modTransition">
        <pc:chgData name="yannis thamno" userId="b3df79577629c502" providerId="LiveId" clId="{7CE5BC27-5508-4C11-976A-E141CB81CE8F}" dt="2026-10-31T15:11:30.821" v="675"/>
        <pc:sldMkLst>
          <pc:docMk/>
          <pc:sldMk cId="0" sldId="293"/>
        </pc:sldMkLst>
        <pc:spChg chg="mod">
          <ac:chgData name="yannis thamno" userId="b3df79577629c502" providerId="LiveId" clId="{7CE5BC27-5508-4C11-976A-E141CB81CE8F}" dt="2026-10-31T14:54:04.998" v="646"/>
          <ac:spMkLst>
            <pc:docMk/>
            <pc:sldMk cId="0" sldId="293"/>
            <ac:spMk id="5" creationId="{00000000-0000-0000-0000-000000000000}"/>
          </ac:spMkLst>
        </pc:spChg>
        <pc:spChg chg="mod">
          <ac:chgData name="yannis thamno" userId="b3df79577629c502" providerId="LiveId" clId="{7CE5BC27-5508-4C11-976A-E141CB81CE8F}" dt="2026-10-31T14:53:58.582" v="645"/>
          <ac:spMkLst>
            <pc:docMk/>
            <pc:sldMk cId="0" sldId="293"/>
            <ac:spMk id="8" creationId="{00000000-0000-0000-0000-000000000000}"/>
          </ac:spMkLst>
        </pc:spChg>
        <pc:spChg chg="mod">
          <ac:chgData name="yannis thamno" userId="b3df79577629c502" providerId="LiveId" clId="{7CE5BC27-5508-4C11-976A-E141CB81CE8F}" dt="2026-10-31T14:53:50.180" v="644"/>
          <ac:spMkLst>
            <pc:docMk/>
            <pc:sldMk cId="0" sldId="293"/>
            <ac:spMk id="11" creationId="{00000000-0000-0000-0000-000000000000}"/>
          </ac:spMkLst>
        </pc:spChg>
        <pc:spChg chg="mod">
          <ac:chgData name="yannis thamno" userId="b3df79577629c502" providerId="LiveId" clId="{7CE5BC27-5508-4C11-976A-E141CB81CE8F}" dt="2026-10-31T14:53:45.112" v="643"/>
          <ac:spMkLst>
            <pc:docMk/>
            <pc:sldMk cId="0" sldId="293"/>
            <ac:spMk id="14" creationId="{00000000-0000-0000-0000-000000000000}"/>
          </ac:spMkLst>
        </pc:spChg>
        <pc:spChg chg="mod">
          <ac:chgData name="yannis thamno" userId="b3df79577629c502" providerId="LiveId" clId="{7CE5BC27-5508-4C11-976A-E141CB81CE8F}" dt="2026-10-31T14:53:40.938" v="642"/>
          <ac:spMkLst>
            <pc:docMk/>
            <pc:sldMk cId="0" sldId="293"/>
            <ac:spMk id="17" creationId="{00000000-0000-0000-0000-000000000000}"/>
          </ac:spMkLst>
        </pc:spChg>
      </pc:sldChg>
      <pc:sldChg chg="modSp mod modTransition">
        <pc:chgData name="yannis thamno" userId="b3df79577629c502" providerId="LiveId" clId="{7CE5BC27-5508-4C11-976A-E141CB81CE8F}" dt="2026-10-31T15:11:30.821" v="675"/>
        <pc:sldMkLst>
          <pc:docMk/>
          <pc:sldMk cId="0" sldId="294"/>
        </pc:sldMkLst>
        <pc:spChg chg="mod">
          <ac:chgData name="yannis thamno" userId="b3df79577629c502" providerId="LiveId" clId="{7CE5BC27-5508-4C11-976A-E141CB81CE8F}" dt="2026-10-31T15:06:00.650" v="651" actId="123"/>
          <ac:spMkLst>
            <pc:docMk/>
            <pc:sldMk cId="0" sldId="294"/>
            <ac:spMk id="6" creationId="{00000000-0000-0000-0000-000000000000}"/>
          </ac:spMkLst>
        </pc:spChg>
        <pc:picChg chg="mod">
          <ac:chgData name="yannis thamno" userId="b3df79577629c502" providerId="LiveId" clId="{7CE5BC27-5508-4C11-976A-E141CB81CE8F}" dt="2026-10-31T15:06:33.416" v="655" actId="1076"/>
          <ac:picMkLst>
            <pc:docMk/>
            <pc:sldMk cId="0" sldId="294"/>
            <ac:picMk id="7" creationId="{1871B634-9542-81DE-BC37-34DECA0E6728}"/>
          </ac:picMkLst>
        </pc:picChg>
      </pc:sldChg>
      <pc:sldChg chg="modSp mod modTransition">
        <pc:chgData name="yannis thamno" userId="b3df79577629c502" providerId="LiveId" clId="{7CE5BC27-5508-4C11-976A-E141CB81CE8F}" dt="2026-10-31T15:11:30.821" v="675"/>
        <pc:sldMkLst>
          <pc:docMk/>
          <pc:sldMk cId="0" sldId="295"/>
        </pc:sldMkLst>
        <pc:spChg chg="mod">
          <ac:chgData name="yannis thamno" userId="b3df79577629c502" providerId="LiveId" clId="{7CE5BC27-5508-4C11-976A-E141CB81CE8F}" dt="2026-10-31T15:07:43.124" v="666" actId="20577"/>
          <ac:spMkLst>
            <pc:docMk/>
            <pc:sldMk cId="0" sldId="295"/>
            <ac:spMk id="2" creationId="{00000000-0000-0000-0000-000000000000}"/>
          </ac:spMkLst>
        </pc:spChg>
        <pc:spChg chg="mod">
          <ac:chgData name="yannis thamno" userId="b3df79577629c502" providerId="LiveId" clId="{7CE5BC27-5508-4C11-976A-E141CB81CE8F}" dt="2026-10-31T15:07:00.194" v="659"/>
          <ac:spMkLst>
            <pc:docMk/>
            <pc:sldMk cId="0" sldId="295"/>
            <ac:spMk id="3" creationId="{00000000-0000-0000-0000-000000000000}"/>
          </ac:spMkLst>
        </pc:spChg>
      </pc:sldChg>
      <pc:sldChg chg="modSp mod modTransition">
        <pc:chgData name="yannis thamno" userId="b3df79577629c502" providerId="LiveId" clId="{7CE5BC27-5508-4C11-976A-E141CB81CE8F}" dt="2026-10-31T15:11:30.821" v="675"/>
        <pc:sldMkLst>
          <pc:docMk/>
          <pc:sldMk cId="0" sldId="296"/>
        </pc:sldMkLst>
        <pc:spChg chg="mod">
          <ac:chgData name="yannis thamno" userId="b3df79577629c502" providerId="LiveId" clId="{7CE5BC27-5508-4C11-976A-E141CB81CE8F}" dt="2026-10-31T15:07:36.848" v="665" actId="20577"/>
          <ac:spMkLst>
            <pc:docMk/>
            <pc:sldMk cId="0" sldId="296"/>
            <ac:spMk id="2" creationId="{00000000-0000-0000-0000-000000000000}"/>
          </ac:spMkLst>
        </pc:spChg>
        <pc:spChg chg="mod">
          <ac:chgData name="yannis thamno" userId="b3df79577629c502" providerId="LiveId" clId="{7CE5BC27-5508-4C11-976A-E141CB81CE8F}" dt="2026-10-31T15:09:14.931" v="667"/>
          <ac:spMkLst>
            <pc:docMk/>
            <pc:sldMk cId="0" sldId="296"/>
            <ac:spMk id="3" creationId="{00000000-0000-0000-0000-000000000000}"/>
          </ac:spMkLst>
        </pc:spChg>
      </pc:sldChg>
      <pc:sldChg chg="del">
        <pc:chgData name="yannis thamno" userId="b3df79577629c502" providerId="LiveId" clId="{7CE5BC27-5508-4C11-976A-E141CB81CE8F}" dt="2026-10-31T15:07:08.650" v="660" actId="2696"/>
        <pc:sldMkLst>
          <pc:docMk/>
          <pc:sldMk cId="0" sldId="297"/>
        </pc:sldMkLst>
      </pc:sldChg>
      <pc:sldMasterChg chg="modTransition modSldLayout">
        <pc:chgData name="yannis thamno" userId="b3df79577629c502" providerId="LiveId" clId="{7CE5BC27-5508-4C11-976A-E141CB81CE8F}" dt="2026-10-31T15:11:30.821" v="675"/>
        <pc:sldMasterMkLst>
          <pc:docMk/>
          <pc:sldMasterMk cId="0" sldId="2147483648"/>
        </pc:sldMasterMkLst>
        <pc:sldLayoutChg chg="modTransition">
          <pc:chgData name="yannis thamno" userId="b3df79577629c502" providerId="LiveId" clId="{7CE5BC27-5508-4C11-976A-E141CB81CE8F}" dt="2026-10-31T15:11:30.821" v="675"/>
          <pc:sldLayoutMkLst>
            <pc:docMk/>
            <pc:sldMasterMk cId="0" sldId="2147483648"/>
            <pc:sldLayoutMk cId="0" sldId="2147483649"/>
          </pc:sldLayoutMkLst>
        </pc:sldLayoutChg>
        <pc:sldLayoutChg chg="modTransition">
          <pc:chgData name="yannis thamno" userId="b3df79577629c502" providerId="LiveId" clId="{7CE5BC27-5508-4C11-976A-E141CB81CE8F}" dt="2026-10-31T15:11:30.821" v="675"/>
          <pc:sldLayoutMkLst>
            <pc:docMk/>
            <pc:sldMasterMk cId="0" sldId="2147483648"/>
            <pc:sldLayoutMk cId="0" sldId="2147483650"/>
          </pc:sldLayoutMkLst>
        </pc:sldLayoutChg>
        <pc:sldLayoutChg chg="modTransition">
          <pc:chgData name="yannis thamno" userId="b3df79577629c502" providerId="LiveId" clId="{7CE5BC27-5508-4C11-976A-E141CB81CE8F}" dt="2026-10-31T15:11:30.821" v="675"/>
          <pc:sldLayoutMkLst>
            <pc:docMk/>
            <pc:sldMasterMk cId="0" sldId="2147483648"/>
            <pc:sldLayoutMk cId="0" sldId="2147483651"/>
          </pc:sldLayoutMkLst>
        </pc:sldLayoutChg>
        <pc:sldLayoutChg chg="modTransition">
          <pc:chgData name="yannis thamno" userId="b3df79577629c502" providerId="LiveId" clId="{7CE5BC27-5508-4C11-976A-E141CB81CE8F}" dt="2026-10-31T15:11:30.821" v="675"/>
          <pc:sldLayoutMkLst>
            <pc:docMk/>
            <pc:sldMasterMk cId="0" sldId="2147483648"/>
            <pc:sldLayoutMk cId="0" sldId="2147483652"/>
          </pc:sldLayoutMkLst>
        </pc:sldLayoutChg>
        <pc:sldLayoutChg chg="modTransition">
          <pc:chgData name="yannis thamno" userId="b3df79577629c502" providerId="LiveId" clId="{7CE5BC27-5508-4C11-976A-E141CB81CE8F}" dt="2026-10-31T15:11:30.821" v="675"/>
          <pc:sldLayoutMkLst>
            <pc:docMk/>
            <pc:sldMasterMk cId="0" sldId="2147483648"/>
            <pc:sldLayoutMk cId="0" sldId="2147483653"/>
          </pc:sldLayoutMkLst>
        </pc:sldLayoutChg>
      </pc:sldMasterChg>
    </pc:docChg>
  </pc:docChgLst>
</pc:chgInfo>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l-GR"/>
  <c:roundedCorners val="1"/>
  <c:style val="2"/>
  <c:chart>
    <c:title>
      <c:tx>
        <c:rich>
          <a:bodyPr/>
          <a:lstStyle/>
          <a:p>
            <a:pPr>
              <a:defRPr sz="1300" b="0" i="0" u="none" strike="noStrike">
                <a:solidFill>
                  <a:srgbClr val="2B1A24"/>
                </a:solidFill>
                <a:latin typeface="+mn-lt"/>
              </a:defRPr>
            </a:pPr>
            <a:r>
              <a:rPr lang="el-GR" sz="1300" b="0" i="0" u="none" strike="noStrike" dirty="0">
                <a:solidFill>
                  <a:srgbClr val="2B1A24"/>
                </a:solidFill>
                <a:latin typeface="+mn-lt"/>
              </a:rPr>
              <a:t>Μέγεθος επίδρασης έναντι ενεργών ομάδων ελέγχου </a:t>
            </a:r>
          </a:p>
          <a:p>
            <a:pPr>
              <a:defRPr sz="1300" b="0" i="0" u="none" strike="noStrike">
                <a:solidFill>
                  <a:srgbClr val="2B1A24"/>
                </a:solidFill>
                <a:latin typeface="+mn-lt"/>
              </a:defRPr>
            </a:pPr>
            <a:r>
              <a:rPr lang="el-GR" sz="1300" b="0" i="0" u="none" strike="noStrike" dirty="0">
                <a:solidFill>
                  <a:srgbClr val="2B1A24"/>
                </a:solidFill>
                <a:latin typeface="+mn-lt"/>
              </a:rPr>
              <a:t>(</a:t>
            </a:r>
            <a:r>
              <a:rPr lang="el-GR" sz="1300" b="0" i="0" u="none" strike="noStrike" dirty="0" err="1">
                <a:solidFill>
                  <a:srgbClr val="2B1A24"/>
                </a:solidFill>
                <a:latin typeface="+mn-lt"/>
              </a:rPr>
              <a:t>Hedges</a:t>
            </a:r>
            <a:r>
              <a:rPr lang="el-GR" sz="1300" b="0" i="0" u="none" strike="noStrike" dirty="0">
                <a:solidFill>
                  <a:srgbClr val="2B1A24"/>
                </a:solidFill>
                <a:latin typeface="+mn-lt"/>
              </a:rPr>
              <a:t>' g, απόλυτη τιμή)</a:t>
            </a:r>
          </a:p>
        </c:rich>
      </c:tx>
      <c:layout>
        <c:manualLayout>
          <c:xMode val="edge"/>
          <c:yMode val="edge"/>
          <c:x val="0.15329861111111112"/>
          <c:y val="4.3402777777777776E-2"/>
        </c:manualLayout>
      </c:layout>
      <c:overlay val="0"/>
    </c:title>
    <c:autoTitleDeleted val="0"/>
    <c:plotArea>
      <c:layout/>
      <c:barChart>
        <c:barDir val="bar"/>
        <c:grouping val="clustered"/>
        <c:varyColors val="0"/>
        <c:ser>
          <c:idx val="0"/>
          <c:order val="0"/>
          <c:tx>
            <c:strRef>
              <c:f>Sheet1!$B$1</c:f>
              <c:strCache>
                <c:ptCount val="1"/>
                <c:pt idx="0">
                  <c:v>Μείωση συμπτωμάτων (|g|)</c:v>
                </c:pt>
              </c:strCache>
            </c:strRef>
          </c:tx>
          <c:spPr>
            <a:solidFill>
              <a:srgbClr val="6E1E4A"/>
            </a:solidFill>
            <a:effectLst/>
          </c:spPr>
          <c:invertIfNegative val="0"/>
          <c:dLbls>
            <c:numFmt formatCode="0.00" sourceLinked="0"/>
            <c:spPr>
              <a:noFill/>
              <a:ln>
                <a:noFill/>
              </a:ln>
              <a:effectLst/>
            </c:spPr>
            <c:txPr>
              <a:bodyPr/>
              <a:lstStyle/>
              <a:p>
                <a:pPr>
                  <a:defRPr sz="1300" b="0" i="0" u="none" strike="noStrike">
                    <a:solidFill>
                      <a:srgbClr val="2B1A24"/>
                    </a:solidFill>
                    <a:latin typeface="+mn-lt"/>
                  </a:defRPr>
                </a:pPr>
                <a:endParaRPr lang="el-GR"/>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Περπάτημα / τρέξιμο</c:v>
                </c:pt>
                <c:pt idx="1">
                  <c:v>Γιόγκα</c:v>
                </c:pt>
                <c:pt idx="2">
                  <c:v>Ενδυνάμωση</c:v>
                </c:pt>
                <c:pt idx="3">
                  <c:v>Μικτή αερόβια</c:v>
                </c:pt>
                <c:pt idx="4">
                  <c:v>Τάι τσι / τσιγκόνγκ</c:v>
                </c:pt>
              </c:strCache>
            </c:strRef>
          </c:cat>
          <c:val>
            <c:numRef>
              <c:f>Sheet1!$B$2:$B$6</c:f>
              <c:numCache>
                <c:formatCode>General</c:formatCode>
                <c:ptCount val="5"/>
                <c:pt idx="0">
                  <c:v>0.62</c:v>
                </c:pt>
                <c:pt idx="1">
                  <c:v>0.55000000000000004</c:v>
                </c:pt>
                <c:pt idx="2">
                  <c:v>0.49</c:v>
                </c:pt>
                <c:pt idx="3">
                  <c:v>0.43</c:v>
                </c:pt>
                <c:pt idx="4">
                  <c:v>0.42</c:v>
                </c:pt>
              </c:numCache>
            </c:numRef>
          </c:val>
          <c:extLst>
            <c:ext xmlns:c16="http://schemas.microsoft.com/office/drawing/2014/chart" uri="{C3380CC4-5D6E-409C-BE32-E72D297353CC}">
              <c16:uniqueId val="{00000000-EA0D-4DED-97D9-EAA1109E98B6}"/>
            </c:ext>
          </c:extLst>
        </c:ser>
        <c:dLbls>
          <c:showLegendKey val="0"/>
          <c:showVal val="1"/>
          <c:showCatName val="0"/>
          <c:showSerName val="0"/>
          <c:showPercent val="0"/>
          <c:showBubbleSize val="0"/>
        </c:dLbls>
        <c:gapWidth val="60"/>
        <c:axId val="2094734554"/>
        <c:axId val="2094734552"/>
      </c:barChart>
      <c:catAx>
        <c:axId val="2094734554"/>
        <c:scaling>
          <c:orientation val="maxMin"/>
        </c:scaling>
        <c:delete val="0"/>
        <c:axPos val="l"/>
        <c:numFmt formatCode="General" sourceLinked="1"/>
        <c:majorTickMark val="out"/>
        <c:minorTickMark val="none"/>
        <c:tickLblPos val="nextTo"/>
        <c:spPr>
          <a:ln w="12700" cap="flat">
            <a:solidFill>
              <a:srgbClr val="888888"/>
            </a:solidFill>
            <a:prstDash val="solid"/>
            <a:round/>
          </a:ln>
        </c:spPr>
        <c:txPr>
          <a:bodyPr/>
          <a:lstStyle/>
          <a:p>
            <a:pPr>
              <a:defRPr sz="1400" b="0" i="0" u="none" strike="noStrike">
                <a:solidFill>
                  <a:srgbClr val="2B1A24"/>
                </a:solidFill>
                <a:latin typeface="+mn-lt"/>
              </a:defRPr>
            </a:pPr>
            <a:endParaRPr lang="en-US"/>
          </a:p>
        </c:txPr>
        <c:crossAx val="2094734552"/>
        <c:crosses val="autoZero"/>
        <c:auto val="1"/>
        <c:lblAlgn val="ctr"/>
        <c:lblOffset val="100"/>
        <c:noMultiLvlLbl val="1"/>
      </c:catAx>
      <c:valAx>
        <c:axId val="2094734552"/>
        <c:scaling>
          <c:orientation val="minMax"/>
          <c:max val="0.8"/>
          <c:min val="0"/>
        </c:scaling>
        <c:delete val="1"/>
        <c:axPos val="t"/>
        <c:numFmt formatCode="General" sourceLinked="0"/>
        <c:majorTickMark val="out"/>
        <c:minorTickMark val="none"/>
        <c:tickLblPos val="low"/>
        <c:crossAx val="2094734554"/>
        <c:crosses val="autoZero"/>
        <c:crossBetween val="between"/>
      </c:valAx>
      <c:spPr>
        <a:noFill/>
        <a:ln>
          <a:noFill/>
        </a:ln>
        <a:effectLst/>
      </c:spPr>
    </c:plotArea>
    <c:plotVisOnly val="1"/>
    <c:dispBlanksAs val="span"/>
    <c:showDLblsOverMax val="1"/>
  </c:chart>
  <c:spPr>
    <a:noFill/>
    <a:ln>
      <a:noFill/>
    </a:ln>
    <a:effectLst/>
  </c:spPr>
  <c:externalData r:id="rId1">
    <c:autoUpdate val="0"/>
  </c:externalData>
  <c:userShapes r:id="rId2"/>
</c:chartSpace>
</file>

<file path=ppt/drawings/_rels/drawing1.xml.rels><?xml version="1.0" encoding="UTF-8" standalone="yes"?>
<Relationships xmlns="http://schemas.openxmlformats.org/package/2006/relationships"><Relationship Id="rId1" Type="http://schemas.openxmlformats.org/officeDocument/2006/relationships/image" Target="../media/image39.png"/></Relationships>
</file>

<file path=ppt/drawings/drawing1.xml><?xml version="1.0" encoding="utf-8"?>
<c:userShapes xmlns:c="http://schemas.openxmlformats.org/drawingml/2006/chart">
  <cdr:relSizeAnchor xmlns:cdr="http://schemas.openxmlformats.org/drawingml/2006/chartDrawing">
    <cdr:from>
      <cdr:x>0</cdr:x>
      <cdr:y>0</cdr:y>
    </cdr:from>
    <cdr:to>
      <cdr:x>1</cdr:x>
      <cdr:y>1</cdr:y>
    </cdr:to>
    <cdr:pic>
      <cdr:nvPicPr>
        <cdr:cNvPr id="2" name="chart">
          <a:extLst xmlns:a="http://schemas.openxmlformats.org/drawingml/2006/main">
            <a:ext uri="{FF2B5EF4-FFF2-40B4-BE49-F238E27FC236}">
              <a16:creationId xmlns:a16="http://schemas.microsoft.com/office/drawing/2014/main" id="{6F71EA50-022B-BDFC-3F14-A01FB8D38DD8}"/>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13249275" cy="8267700"/>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371763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Καλωσόρισμα. Η ενότητα συνδέει την αθλητική αναψυχή με την ψυχική υγεία: ξεκινάμε από το μέγεθος του προβλήματος, περνάμε στις έννοιες και στα ερευνητικά τεκμήρια, εξηγούμε τους μηχανισμούς και καταλήγουμε σε προγράμματα που εφαρμόζονται σήμερα στην πράξη, μεταξύ αυτών και τα wellness retreats.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πρώτες πέντε ενότητες αναδιατυπώνουν και εμπλουτίζουν το υλικό της αρχικής παρουσίασης. Η έκτη ενότητα είναι νέα: παρουσιάζει προγράμματα αναψυχής που χρησιμοποιούνται στην πράξη για την ψυχική ευεξία και εξετάζει πού εντάσσονται τα wellness retreats.</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Επικαιροποίηση: το παλιό νούμερο των 450 εκατ. αντικαθίσταται από τα 970 εκατ. του ΠΟΥ (στοιχεία 2019, δημοσίευση 2022). Η πανδημία αύξησε αισθητά τον επιπολασμό αγχωδών και καταθλιπτικών διαταραχών. Τα παλαιότερα δεδομένα κρατιούνται ως ιστορικό πλαίσιο.</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μήνυμα: η ψυχική υγεία δεν είναι μόνο κλινικό αλλά και οικονομικό ζήτημα για τα συστήματα υγείας. Αυτό εξηγεί γιατί οι δημόσιοι φορείς επενδύουν σε προγράμματα άσκησης και αναψυχής ως προληπτικό εργαλείο.</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Τα στοιχεία των Skapinakis et al. (2013) προέρχονται από αντιπροσωπευτικό δείγμα του γενικού πληθυσμού. Προστέθηκαν τα νεότερα στοιχεία του Country Health Profile 2023 (OECD/Ευρωπαϊκή Επιτροπή) και η επίδραση της οικονομικής κρίσης, όπως την καταγράφει η έκθεση Depression scorecard: Greece (Health Policy Partnership).</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Δύο οπτικές: ο κλασικός ορισμός του ΠΟΥ και η θετική ψυχική υγεία της Jahoda. Η δεύτερη ταιριάζει ιδιαίτερα με τη λογική της αναψυχής, γιατί δίνει έμφαση στις δυνάμεις του ατόμου και όχι μόνο στα συμπτώματα.</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Κάθε γνώρισμα μπορεί να συνδεθεί με κάποια μορφή αναψυχής: η αυτονομία και η ανθεκτικότητα με τις υπαίθριες δραστηριότητες, η ικανότητα για σχέσεις με τα ομαδικά προγράμματα, η επίλυση προβλημάτων με τις δραστηριότητες περιπέτειας.</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 ορισμός προέρχεται από το Foresight Project (Beddington et al., 2008), όπως τον υιοθετεί η Mental Health Foundation (2013). Η ευεξία δεν περιορίζεται στο άτομο· περιλαμβάνει την εργασία, τις σχέσεις και την κοινωνική συνεισφορά.</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Πρόσθετη πληροφορία. Ο Keyes (2002) δείχνει ότι η ψυχική ασθένεια και η ψυχική υγεία είναι δύο ξεχωριστοί άξονες. Κάποιος χωρίς διάγνωση μπορεί να «μαραζώνει», ενώ κάποιος με διάγνωση μπορεί να έχει υψηλή ευεξία. Γι' αυτό τα προγράμματα αναψυχής απευθύνονται σε όλο τον πληθυσμό και όχι μόνο σε κλινικές ομάδες.</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κλασική σύνοψη των Taylor, Sallis &amp; Needle (1985). Ζητήστε από τους φοιτητές να επιλέξουν δύο οφέλη από κάθε στήλη και να σκεφτούν με ποια δραστηριότητα αναψυχής θα τα στόχευαν.</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Διαχωριστική διαφάνεια.
ΦΩΤΟΓΡΑΦΙΑ 1 — prompt για δημιουργία εικόνας (π.χ. Midjourney, DALL·E, Firefly, Copilot Designer):
Wide documentary photograph of a mixed-age group of adults hiking together on a mountain trail in Greece at golden hour, smiling and talking, small backpacks, olive trees and a distant view of the sea, natural warm light, authentic and candid, no text, vertical composition 4:5</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τρεις αρχικές διαφάνειες με φωτογραφίες συγχωνεύτηκαν σε μία. Το μήνυμα: δεν χρειάζεται πάντα οργανωμένη προπόνηση· μια βαρκάδα ή ένας περίπατος είναι ήδη κινητική αναψυχή.
ΦΩΤΟΓΡΑΦΙΑ 2 — prompt για δημιουργία εικόνας (π.χ. Midjourney, DALL·E, Firefly, Copilot Designer):
Candid photograph of a small group of university students paddling red and yellow canoes on a calm mountain lake, laughing, wearing life vests, light morning mist over the water, documentary style, natural colours, 4:3
ΦΩΤΟΓΡΑΦΙΑ 3 — prompt για δημιουργία εικόνας (π.χ. Midjourney, DALL·E, Firefly, Copilot Designer):
Small group of young adults on a guided walking tour through the narrow cobblestone alleys of a Greek old town, stone houses with bougainvillea, relaxed conversation, warm afternoon light, candid documentary photography, 4:3
ΦΩΤΟΓΡΑΦΙΑ 4 — prompt για δημιουργία εικόνας (π.χ. Midjourney, DALL·E, Firefly, Copilot Designer):
Inclusive group of people of different ages and abilities, including an older adult and a wheelchair user, doing light aerobic exercise together in a sunny city park, joyful expressions, bright natural light, 4:3</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δεξιά στήλη είναι σημαντική για τους μελλοντικούς διοικητικούς στελέχη: ένα πρόγραμμα αναψυχής δεν υποκαθιστά τη θεραπεία. Χρειάζεται συνεργασία με επαγγελματίες υγείας και σαφή κριτήρια παραπομπής.</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διάκριση μετράει στον σχεδιασμό: οι οξείες επιδράσεις κάνουν τη συμμετοχή ευχάριστη από την πρώτη μέρα και βοηθούν στη διατήρηση, ενώ οι χρόνιες απαιτούν συνέπεια επί εβδομάδες.</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Αναδιατύπωση των κλασικών ευρημάτων της αρχικής παρουσίασης. Σύγκρινε με τα νεότερα δεδομένα (Singh et al., 2023), που δείχνουν ότι παρεμβάσεις έως 12 εβδομάδων είναι ήδη πολύ αποτελεσματικές.</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Σημείωση για τη διδασκαλία: στην αρχική παρουσίαση υπήρχε η φράση ότι οι μειώσεις επιτυγχάνονται «ανεξάρτητα από την ένταση, τη διάρκεια και το είδος». Τα νεότερα δεδομένα (Singh et al., 2023· Noetel et al., 2024) δείχνουν ότι όλα τα είδη βοηθούν, αλλά η μεγαλύτερη ένταση δίνει μεγαλύτερο όφελος. Αξίζει να συζητηθεί η διαφορά.</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Πρόσθετη πληροφορία. Umbrella review (ανασκόπηση ανασκοπήσεων). Οι αρνητικές τιμές σημαίνουν μείωση των συμπτωμάτων. Περιορισμός: πολλές από τις επιμέρους ανασκοπήσεις είχαν χαμηλή μεθοδολογική ποιότητα (AMSTAR).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Πρόσθετη πληροφορία. Δικτυακή μετα-ανάλυση στο BMJ. Πρακτική αξία για τον σχεδιασμό: επιλέγουμε δραστηριότητες με καλή επίδραση και καλή συμμόρφωση. Περιορισμός: η βεβαιότητα των τεκμηρίων κρίθηκε χαμηλή έως πολύ χαμηλή για τις περισσότερες μορφές άσκησης.</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Σύνοψη για τον επαγγελματία της αναψυχής. Οι τιμές προέρχονται από την ενότητα των ερευνητικών δεδομένων.</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θετική και η αρνητική διάθεση δεν είναι απλώς οι δύο άκρες του ίδιου άξονα· γι' αυτό τα εργαλεία της επόμενης διαφάνειας τις μετρούν ξεχωριστά.</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Πλήρεις ονομασίες: Positive and Negative Affect Schedule· Activation–Deactivation Adjective Check List· Exercise-Induced Feeling Inventory· Profile of Mood States. Προστέθηκε η WEMWBS (Warwick–Edinburgh Mental Wellbeing Scale), που χρησιμοποιείται συχνά για την αξιολόγηση προγραμμάτων κοινωνικής συνταγογράφησης. Για ελληνικό δείγμα χρησιμοποιούμε σταθμισμένες ελληνικές εκδοχές, όπου υπάρχουν.</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ταξινομία της Berger είναι πολύτιμο εργαλείο για τον υπεύθυνο προγραμμάτων αναψυχής: αξιολογούμε κάθε δραστηριότητα με αυτά τα πέντε κριτήρια πριν την εντάξουμε σε ένα πρόγραμμα με στόχο τη διάθεση.</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Οι δύο αρχικές διαφάνειες (φυσιολογικοί και ψυχολογικοί μηχανισμοί) συγχωνεύτηκαν, ώστε να φαίνεται ότι δρουν παράλληλα. Στην πράξη η επίδραση είναι πάντα βιοψυχοκοινωνική.</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Αναδιατύπωση της ψυχοκοινωνικής εξήγησης σε μορφή αλυσίδας. Το κρίσιμο σημείο για τον σχεδιασμό: η αίσθηση επίτευξης πρέπει να είναι εφικτή, άρα οι στόχοι ενός προγράμματος πρέπει να είναι κλιμακούμενοι.</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Συγχωνεύονται οι αρχικές διαφάνειες για τη θερμογένεση, τις μονοαμίνες και τις ενδορφίνες. Οι εικόνες με τις οδούς της ντοπαμίνης αντικαταστάθηκαν από το διάγραμμα της επόμενης διαφάνειας.</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Το διάγραμμα αντικαθιστά τις δύο εικόνες της αρχικής παρουσίασης (οδοί ντοπαμίνης, «τι συμβαίνει στον εγκέφαλο»). Η τελευταία βαθμίδα δείχνει γιατί ο ίδιος μηχανισμός ανταμοιβής εξηγεί και τη δέσμευση στην άσκηση.</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Επικαιροποίηση. Οι συστάσεις της αρχικής παρουσίασης παρουσιάζονται ως ιστορικό πλαίσιο, και στα δεξιά οι ισχύουσες οδηγίες του ΠΟΥ (2020). Η κατάργηση του ορίου των 10 λεπτών είναι σημαντική για την αναψυχή: ένας σύντομος περίπατος στη φύση μετράει.</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Νέα ενότητα: πρακτικές εφαρμογές.
ΦΩΤΟΓΡΑΦΙΑ 5 — prompt για δημιουργία εικόνας (π.χ. Midjourney, DALL·E, Firefly, Copilot Designer):
Sunrise yoga class on a quiet Greek beach, a small group of adults on mats facing the calm sea, soft pastel morning light, peaceful atmosphere, wide shot taken from behind the group, photographic, vertical 4:5, no text</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Νέα διαφάνεια. Έξι οικογένειες προγραμμάτων που χρησιμοποιούνται σήμερα διεθνώς για την ψυχική ευεξία. Τις αναλύουμε στις επόμενες διαφάνειες, μαζί με τα wellness retreats, που συνδυάζουν πολλές από αυτές.</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Πρόσθετη πληροφορία. Η «πράσινη άσκηση» είναι δραστηριότητα στη φύση. Η μεγαλύτερη βελτίωση στην αυτοεκτίμηση παρατηρήθηκε ήδη στα πρώτα 5 λεπτά, με φθίνουσα απόδοση στη συνέχεια. Για την Ελλάδα, με τόση ακτογραμμή και ορεινό όγκο, πρόκειται για τεράστιο, αναξιοποίητο κεφάλαιο.
ΦΩΤΟΓΡΑΦΙΑ 6 — prompt για δημιουργία εικόνας (π.χ. Midjourney, DALL·E, Firefly, Copilot Designer):
Person walking alone on a forest path beside a clear mountain river, dappled sunlight through plane trees, calm and restorative mood, nature-based wellbeing, soft natural colours, photographic, portrait orientation 4:5</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Πρόσθετη πληροφορία. Η κοινωνική συνταγογράφηση γεφυρώνει το σύστημα υγείας με τους φορείς αναψυχής και αθλητισμού. Για τον Έλληνα manager: ευκαιρία συνεργασίας δήμων, συλλόγων και μονάδων πρωτοβάθμιας φροντίδας. Πηγή: αξιολόγηση του έργου Preventing and Tackling Mental Ill Health through Green Social Prescribing (Defra, 2024).</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Πρόσθετη πληροφορία από τους Noetel et al. (2024): γιόγκα και ενδυνάμωση είχαν την καλύτερη αποδοχή, και ο χορός έδειξε μεγάλη επίδραση. Η σύνδεση με τον παραδοσιακό χορό δίνει στο μάθημα ελληνικό πλαίσιο.
ΦΩΤΟΓΡΑΦΙΑ 7 — prompt για δημιουργία εικόνας (π.χ. Midjourney, DALL·E, Firefly, Copilot Designer):
Group of older adults practising tai chi in a Mediterranean public park in the early morning, slow synchronized movements, calm focused expressions, pine trees in the background, shallow depth of field, natural light, portrait orientation 4:5</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Νέα διαφάνεια. Ζητήστε από τους φοιτητές να εντοπίσουν ένα τέτοιο πρόγραμμα στην περιοχή τους και να το αξιολογήσουν με τα κριτήρια της Berger (διαφάνεια «Πώς σχεδιάζουμε δραστηριότητες…»).</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Νέα διαφάνεια που δένει το μάθημα με τη Διοίκηση Αθλητισμού. Κάθε βήμα αντιστοιχεί σε προηγούμενη ενότητα: ανάγκες (επιδημιολογία), δραστηριότητα (Berger, Noetel), δόση (ερευνητικά δεδομένα, ΠΟΥ 2020), περιβάλλον (πράσινη/μπλε άσκηση), αξιολόγηση (εργαλεία μέτρησης). Η γραμμή πίσω από τους αριθμούς είναι διακοσμητική και πρέπει να μένει πίσω από τους κύκλους.</a:t>
            </a:r>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Νέα διαφάνεια. Ναι, τα retreats ταιριάζουν στην ενότητα: είναι η εντατική, οργανωμένη εκδοχή της κινητικής αναψυχής για την ψυχική ευεξία και το σημείο όπου η αναψυχή συναντά τον τουρισμό. Για τη Διοίκηση Αθλητισμού είναι και επιχειρηματικό πεδίο.
ΦΩΤΟΓΡΑΦΙΑ 8 — prompt για δημιουργία εικόνας (π.χ. Midjourney, DALL·E, Firefly, Copilot Designer):
Small wellness retreat at a traditional stone guesthouse in a Greek mountain village, a few people stretching on a wooden deck overlooking a green gorge, early morning light and mist, serene editorial travel photography, portrait orientation 4:5, no logos or text</a:t>
            </a:r>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Πρόσθετη πληροφορία. Cohen et al. (2017): πρώτη μελέτη που μέτρησε αποτελέσματα υγείας σε wellness τουρίστες. Global Wellness Institute (2023): ο τουρισμός ευεξίας αναπτύσσεται ταχύτερα από τον συνολικό τουρισμό. Η κριτική πλευρά είναι απαραίτητη για ακαδημαϊκό ακροατήριο.</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Ενδεικτικό πρόγραμμα για συζήτηση στην τάξη, όχι πρωτόκολλο. Μπορεί να προσαρμοστεί σε ορεινό προορισμό (π.χ. Ζαγόρι), νησί ή λουτρόπολη. Η τελευταία ημέρα είναι η πιο σημαντική, γιατί αντιμετωπίζει το βασικό αδύνατο σημείο των retreats: τη διατήρηση των οφελών.</a:t>
            </a:r>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Σύνοψη πέντε σημείων. Ένα μήνυμα από κάθε ενότητα.</a:t>
            </a:r>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Η πρώτη δραστηριότητα είναι η αρχική, αναδιατυπωμένη. Οι δύο επόμενες είναι νέες και συνδέονται με την ενότητα των πρακτικών εφαρμογών.
ΦΩΤΟΓΡΑΦΙΑ 9 — prompt για δημιουργία εικόνας (π.χ. Midjourney, DALL·E, Firefly, Copilot Designer):
University students in small groups collaborating around a table covered with colourful sticky notes and laptops, bright modern seminar room, engaged discussion, candid documentary style, portrait orientation 4:5, no visible logos</a:t>
            </a:r>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Μορφή APA 7. Οι αναφορές με ένδειξη «όπως στην αρχική παρουσίαση» χρειάζονται συμπλήρωση των πλήρων στοιχείων.</a:t>
            </a:r>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Μορφή APA 7. Οι αναφορές με ένδειξη «όπως στην αρχική παρουσίαση» χρειάζονται συμπλήρωση των πλήρων στοιχείων.</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p:bg>
      <p:bgPr>
        <a:solidFill>
          <a:schemeClr val="bg1"/>
        </a:solidFill>
        <a:effectLst/>
      </p:bgPr>
    </p:bg>
    <p:spTree>
      <p:nvGrpSpPr>
        <p:cNvPr id="1" name=""/>
        <p:cNvGrpSpPr/>
        <p:nvPr/>
      </p:nvGrpSpPr>
      <p:grpSpPr>
        <a:xfrm>
          <a:off x="0" y="0"/>
          <a:ext cx="0" cy="0"/>
          <a:chOff x="0" y="0"/>
          <a:chExt cx="0" cy="0"/>
        </a:xfrm>
      </p:grpSpPr>
      <p:sp>
        <p:nvSpPr>
          <p:cNvPr id="2" name="Shape 0"/>
          <p:cNvSpPr/>
          <p:nvPr/>
        </p:nvSpPr>
        <p:spPr>
          <a:xfrm>
            <a:off x="4206240" y="0"/>
            <a:ext cx="7985455" cy="6858000"/>
          </a:xfrm>
          <a:prstGeom prst="rect">
            <a:avLst/>
          </a:prstGeom>
          <a:solidFill>
            <a:schemeClr val="accent1"/>
          </a:solidFill>
          <a:ln/>
        </p:spPr>
        <p:txBody>
          <a:bodyPr/>
          <a:lstStyle/>
          <a:p>
            <a:endParaRPr lang="el-GR"/>
          </a:p>
        </p:txBody>
      </p:sp>
      <p:pic>
        <p:nvPicPr>
          <p:cNvPr id="3" name="Image 0" descr="logo_head.png"/>
          <p:cNvPicPr>
            <a:picLocks noChangeAspect="1"/>
          </p:cNvPicPr>
          <p:nvPr/>
        </p:nvPicPr>
        <p:blipFill>
          <a:blip r:embed="rId2"/>
          <a:stretch>
            <a:fillRect/>
          </a:stretch>
        </p:blipFill>
        <p:spPr>
          <a:xfrm>
            <a:off x="1325880" y="822960"/>
            <a:ext cx="1554480" cy="1801368"/>
          </a:xfrm>
          <a:prstGeom prst="rect">
            <a:avLst/>
          </a:prstGeom>
        </p:spPr>
      </p:pic>
      <p:pic>
        <p:nvPicPr>
          <p:cNvPr id="4" name="Image 1" descr="logo_seal.png"/>
          <p:cNvPicPr>
            <a:picLocks noChangeAspect="1"/>
          </p:cNvPicPr>
          <p:nvPr/>
        </p:nvPicPr>
        <p:blipFill>
          <a:blip r:embed="rId3"/>
          <a:stretch>
            <a:fillRect/>
          </a:stretch>
        </p:blipFill>
        <p:spPr>
          <a:xfrm>
            <a:off x="1261872" y="3063240"/>
            <a:ext cx="1691640" cy="1581912"/>
          </a:xfrm>
          <a:prstGeom prst="rect">
            <a:avLst/>
          </a:prstGeom>
        </p:spPr>
      </p:pic>
      <p:sp>
        <p:nvSpPr>
          <p:cNvPr id="5" name="Text 1"/>
          <p:cNvSpPr>
            <a:spLocks noGrp="1"/>
          </p:cNvSpPr>
          <p:nvPr>
            <p:ph type="title" idx="103" hasCustomPrompt="1"/>
          </p:nvPr>
        </p:nvSpPr>
        <p:spPr>
          <a:xfrm>
            <a:off x="4846320" y="1463040"/>
            <a:ext cx="6766560" cy="2194560"/>
          </a:xfrm>
          <a:prstGeom prst="rect">
            <a:avLst/>
          </a:prstGeom>
          <a:noFill/>
          <a:ln/>
        </p:spPr>
        <p:txBody>
          <a:bodyPr wrap="square" rtlCol="0"/>
          <a:lstStyle>
            <a:lvl1pPr marL="0" indent="0">
              <a:buNone/>
              <a:defRPr lang="en-US" sz="4800" b="1" dirty="0">
                <a:solidFill>
                  <a:schemeClr val="bg1"/>
                </a:solidFill>
                <a:latin typeface="Cambria" pitchFamily="34" charset="0"/>
                <a:ea typeface="Cambria" pitchFamily="34" charset="-122"/>
                <a:cs typeface="Cambria" pitchFamily="34" charset="-120"/>
              </a:defRPr>
            </a:lvl1pPr>
          </a:lstStyle>
          <a:p>
            <a:pPr marL="0" indent="0">
              <a:buNone/>
            </a:pPr>
            <a:endParaRPr lang="en-US" sz="4800" dirty="0"/>
          </a:p>
        </p:txBody>
      </p:sp>
      <p:sp>
        <p:nvSpPr>
          <p:cNvPr id="6" name="Text 1"/>
          <p:cNvSpPr>
            <a:spLocks noGrp="1"/>
          </p:cNvSpPr>
          <p:nvPr>
            <p:ph type="body" idx="104" hasCustomPrompt="1"/>
          </p:nvPr>
        </p:nvSpPr>
        <p:spPr>
          <a:xfrm>
            <a:off x="4846320" y="3886200"/>
            <a:ext cx="6583680" cy="1280160"/>
          </a:xfrm>
          <a:prstGeom prst="rect">
            <a:avLst/>
          </a:prstGeom>
          <a:noFill/>
          <a:ln/>
        </p:spPr>
        <p:txBody>
          <a:bodyPr wrap="square" rtlCol="0"/>
          <a:lstStyle>
            <a:lvl1pPr marL="0" indent="0">
              <a:buNone/>
              <a:defRPr lang="en-US" sz="2000" dirty="0">
                <a:solidFill>
                  <a:schemeClr val="bg2"/>
                </a:solidFill>
                <a:latin typeface="Calibri" pitchFamily="34" charset="0"/>
                <a:ea typeface="Calibri" pitchFamily="34" charset="-122"/>
                <a:cs typeface="Calibri" pitchFamily="34" charset="-120"/>
              </a:defRPr>
            </a:lvl1pPr>
          </a:lstStyle>
          <a:p>
            <a:pPr marL="0" indent="0">
              <a:buNone/>
            </a:pPr>
            <a:endParaRPr lang="en-US" sz="2000" dirty="0"/>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ECTION">
    <p:bg>
      <p:bgPr>
        <a:solidFill>
          <a:schemeClr val="accent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35040" y="1737360"/>
            <a:ext cx="5577840" cy="2377440"/>
          </a:xfrm>
          <a:prstGeom prst="rect">
            <a:avLst/>
          </a:prstGeom>
          <a:noFill/>
          <a:ln/>
        </p:spPr>
        <p:txBody>
          <a:bodyPr wrap="square" rtlCol="0"/>
          <a:lstStyle>
            <a:lvl1pPr marL="0" indent="0">
              <a:buNone/>
              <a:defRPr lang="en-US" sz="3600" b="1" dirty="0">
                <a:solidFill>
                  <a:schemeClr val="bg1"/>
                </a:solidFill>
                <a:latin typeface="Cambria" pitchFamily="34" charset="0"/>
                <a:ea typeface="Cambria" pitchFamily="34" charset="-122"/>
                <a:cs typeface="Cambria" pitchFamily="34" charset="-120"/>
              </a:defRPr>
            </a:lvl1pPr>
          </a:lstStyle>
          <a:p>
            <a:pPr marL="0" indent="0">
              <a:buNone/>
            </a:pPr>
            <a:endParaRPr lang="en-US" sz="3600" dirty="0"/>
          </a:p>
        </p:txBody>
      </p:sp>
      <p:sp>
        <p:nvSpPr>
          <p:cNvPr id="3" name="Text 0"/>
          <p:cNvSpPr>
            <a:spLocks noGrp="1"/>
          </p:cNvSpPr>
          <p:nvPr>
            <p:ph type="body" idx="101" hasCustomPrompt="1"/>
          </p:nvPr>
        </p:nvSpPr>
        <p:spPr>
          <a:xfrm>
            <a:off x="6035040" y="4297680"/>
            <a:ext cx="5577840" cy="1371600"/>
          </a:xfrm>
          <a:prstGeom prst="rect">
            <a:avLst/>
          </a:prstGeom>
          <a:noFill/>
          <a:ln/>
        </p:spPr>
        <p:txBody>
          <a:bodyPr wrap="square" rtlCol="0"/>
          <a:lstStyle>
            <a:lvl1pPr marL="0" indent="0">
              <a:buNone/>
              <a:defRPr lang="en-US" sz="1800" dirty="0">
                <a:solidFill>
                  <a:schemeClr val="bg2"/>
                </a:solidFill>
                <a:latin typeface="Calibri" pitchFamily="34" charset="0"/>
                <a:ea typeface="Calibri" pitchFamily="34" charset="-122"/>
                <a:cs typeface="Calibri" pitchFamily="34" charset="-120"/>
              </a:defRPr>
            </a:lvl1pPr>
          </a:lstStyle>
          <a:p>
            <a:pPr marL="0" indent="0">
              <a:buNone/>
            </a:pPr>
            <a:endParaRPr lang="en-US" sz="1800" dirty="0"/>
          </a:p>
        </p:txBody>
      </p:sp>
      <p:sp>
        <p:nvSpPr>
          <p:cNvPr id="25" name="Slide Number Placeholder 0"/>
          <p:cNvSpPr>
            <a:spLocks noGrp="1"/>
          </p:cNvSpPr>
          <p:nvPr>
            <p:ph type="sldNum" sz="quarter" idx="4294967295"/>
          </p:nvPr>
        </p:nvSpPr>
        <p:spPr>
          <a:xfrm>
            <a:off x="11247120" y="626364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bg2"/>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bg>
      <p:bgPr>
        <a:solidFill>
          <a:schemeClr val="bg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rtlCol="0"/>
          <a:lstStyle>
            <a:lvl1pPr marL="0" indent="0">
              <a:buNone/>
              <a:defRPr lang="en-US" sz="3000" b="1" dirty="0">
                <a:solidFill>
                  <a:schemeClr val="accent1"/>
                </a:solidFill>
                <a:latin typeface="Cambria" pitchFamily="34" charset="0"/>
                <a:ea typeface="Cambria" pitchFamily="34" charset="-122"/>
                <a:cs typeface="Cambria" pitchFamily="34" charset="-120"/>
              </a:defRPr>
            </a:lvl1pPr>
          </a:lstStyle>
          <a:p>
            <a:pPr marL="0" indent="0">
              <a:buNone/>
            </a:pPr>
            <a:endParaRPr lang="en-US" sz="30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LOSING">
    <p:bg>
      <p:bgPr>
        <a:solidFill>
          <a:schemeClr val="tx1"/>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rtlCol="0"/>
          <a:lstStyle>
            <a:lvl1pPr marL="0" indent="0">
              <a:buNone/>
              <a:defRPr lang="en-US" sz="3000" b="1" dirty="0">
                <a:solidFill>
                  <a:schemeClr val="bg1"/>
                </a:solidFill>
                <a:latin typeface="Cambria" pitchFamily="34" charset="0"/>
                <a:ea typeface="Cambria" pitchFamily="34" charset="-122"/>
                <a:cs typeface="Cambria" pitchFamily="34" charset="-120"/>
              </a:defRPr>
            </a:lvl1pPr>
          </a:lstStyle>
          <a:p>
            <a:pPr marL="0" indent="0">
              <a:buNone/>
            </a:pPr>
            <a:endParaRPr lang="en-US" sz="30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bg2"/>
                </a:solidFill>
                <a:latin typeface="Calibri"/>
                <a:ea typeface="Calibri"/>
                <a:cs typeface="Calibri"/>
              </a:defRPr>
            </a:lvl1pPr>
          </a:lstStyle>
          <a:p>
            <a:pPr algn="r"/>
            <a:fld id="{F7021451-1387-4CA6-816F-3879F97B5CBC}" type="slidenum">
              <a:rPr lang="en-US" b="0"/>
              <a:t>‹#›</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247120" y="626364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bg2"/>
                </a:solidFill>
                <a:latin typeface="Calibri"/>
                <a:ea typeface="Calibri"/>
                <a:cs typeface="Calibri"/>
              </a:defRPr>
            </a:lvl1pPr>
          </a:lstStyle>
          <a:p>
            <a:pPr algn="r"/>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mc:AlternateContent xmlns:mc="http://schemas.openxmlformats.org/markup-compatibility/2006">
    <mc:Choice xmlns:p14="http://schemas.microsoft.com/office/powerpoint/2010/main" Requires="p14">
      <p:transition spd="slow" p14:dur="1750"/>
    </mc:Choice>
    <mc:Fallback>
      <p:transition spd="slow"/>
    </mc:Fallback>
  </mc:AlternateConten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4.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 Id="rId9" Type="http://schemas.openxmlformats.org/officeDocument/2006/relationships/image" Target="../media/image20.png"/></Relationships>
</file>

<file path=ppt/slides/_rels/slide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8.xml"/><Relationship Id="rId1" Type="http://schemas.openxmlformats.org/officeDocument/2006/relationships/slideLayout" Target="../slideLayouts/slideLayout4.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2.xml"/><Relationship Id="rId1" Type="http://schemas.openxmlformats.org/officeDocument/2006/relationships/slideLayout" Target="../slideLayouts/slideLayout4.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image" Target="../media/image35.png"/><Relationship Id="rId4" Type="http://schemas.openxmlformats.org/officeDocument/2006/relationships/image" Target="../media/image34.png"/></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5.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9.xml"/><Relationship Id="rId1" Type="http://schemas.openxmlformats.org/officeDocument/2006/relationships/slideLayout" Target="../slideLayouts/slideLayout4.xml"/><Relationship Id="rId5" Type="http://schemas.openxmlformats.org/officeDocument/2006/relationships/image" Target="../media/image38.png"/><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4.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2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4.xml"/><Relationship Id="rId1" Type="http://schemas.openxmlformats.org/officeDocument/2006/relationships/slideLayout" Target="../slideLayouts/slideLayout4.xml"/><Relationship Id="rId6" Type="http://schemas.openxmlformats.org/officeDocument/2006/relationships/image" Target="../media/image49.png"/><Relationship Id="rId5" Type="http://schemas.openxmlformats.org/officeDocument/2006/relationships/image" Target="../media/image48.png"/><Relationship Id="rId4" Type="http://schemas.openxmlformats.org/officeDocument/2006/relationships/image" Target="../media/image47.png"/></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5.xml"/><Relationship Id="rId1" Type="http://schemas.openxmlformats.org/officeDocument/2006/relationships/slideLayout" Target="../slideLayouts/slideLayout4.xml"/><Relationship Id="rId5" Type="http://schemas.openxmlformats.org/officeDocument/2006/relationships/image" Target="../media/image52.png"/><Relationship Id="rId4" Type="http://schemas.openxmlformats.org/officeDocument/2006/relationships/image" Target="../media/image51.png"/></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6.xml"/><Relationship Id="rId1" Type="http://schemas.openxmlformats.org/officeDocument/2006/relationships/slideLayout" Target="../slideLayouts/slideLayout4.xml"/><Relationship Id="rId6" Type="http://schemas.openxmlformats.org/officeDocument/2006/relationships/image" Target="../media/image53.png"/><Relationship Id="rId5" Type="http://schemas.openxmlformats.org/officeDocument/2006/relationships/image" Target="../media/image4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54.png"/></Relationships>
</file>

<file path=ppt/slides/_rels/slide29.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55.png"/><Relationship Id="rId7" Type="http://schemas.openxmlformats.org/officeDocument/2006/relationships/image" Target="../media/image58.png"/><Relationship Id="rId2" Type="http://schemas.openxmlformats.org/officeDocument/2006/relationships/notesSlide" Target="../notesSlides/notesSlide29.xml"/><Relationship Id="rId1" Type="http://schemas.openxmlformats.org/officeDocument/2006/relationships/slideLayout" Target="../slideLayouts/slideLayout4.xml"/><Relationship Id="rId6" Type="http://schemas.openxmlformats.org/officeDocument/2006/relationships/image" Target="../media/image23.png"/><Relationship Id="rId5" Type="http://schemas.openxmlformats.org/officeDocument/2006/relationships/image" Target="../media/image57.png"/><Relationship Id="rId4" Type="http://schemas.openxmlformats.org/officeDocument/2006/relationships/image" Target="../media/image56.png"/></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59.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31.xml"/><Relationship Id="rId1" Type="http://schemas.openxmlformats.org/officeDocument/2006/relationships/slideLayout" Target="../slideLayouts/slideLayout4.xml"/><Relationship Id="rId6" Type="http://schemas.openxmlformats.org/officeDocument/2006/relationships/image" Target="../media/image61.png"/><Relationship Id="rId5" Type="http://schemas.openxmlformats.org/officeDocument/2006/relationships/image" Target="../media/image55.png"/><Relationship Id="rId4" Type="http://schemas.openxmlformats.org/officeDocument/2006/relationships/image" Target="../media/image60.png"/></Relationships>
</file>

<file path=ppt/slides/_rels/slide32.xml.rels><?xml version="1.0" encoding="UTF-8" standalone="yes"?>
<Relationships xmlns="http://schemas.openxmlformats.org/package/2006/relationships"><Relationship Id="rId8" Type="http://schemas.openxmlformats.org/officeDocument/2006/relationships/image" Target="../media/image65.png"/><Relationship Id="rId3" Type="http://schemas.openxmlformats.org/officeDocument/2006/relationships/image" Target="../media/image27.png"/><Relationship Id="rId7" Type="http://schemas.openxmlformats.org/officeDocument/2006/relationships/image" Target="../media/image64.png"/><Relationship Id="rId2" Type="http://schemas.openxmlformats.org/officeDocument/2006/relationships/notesSlide" Target="../notesSlides/notesSlide32.xml"/><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2.png"/><Relationship Id="rId4" Type="http://schemas.openxmlformats.org/officeDocument/2006/relationships/image" Target="../media/image57.png"/></Relationships>
</file>

<file path=ppt/slides/_rels/slide33.xml.rels><?xml version="1.0" encoding="UTF-8" standalone="yes"?>
<Relationships xmlns="http://schemas.openxmlformats.org/package/2006/relationships"><Relationship Id="rId8" Type="http://schemas.openxmlformats.org/officeDocument/2006/relationships/image" Target="../media/image70.png"/><Relationship Id="rId3" Type="http://schemas.openxmlformats.org/officeDocument/2006/relationships/image" Target="../media/image66.png"/><Relationship Id="rId7" Type="http://schemas.openxmlformats.org/officeDocument/2006/relationships/image" Target="../media/image69.pn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63.png"/><Relationship Id="rId5" Type="http://schemas.openxmlformats.org/officeDocument/2006/relationships/image" Target="../media/image68.png"/><Relationship Id="rId4" Type="http://schemas.openxmlformats.org/officeDocument/2006/relationships/image" Target="../media/image67.png"/></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71.png"/></Relationships>
</file>

<file path=ppt/slides/_rels/slide3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6.xm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5.xml"/><Relationship Id="rId6" Type="http://schemas.openxmlformats.org/officeDocument/2006/relationships/image" Target="../media/image9.png"/><Relationship Id="rId5" Type="http://schemas.openxmlformats.org/officeDocument/2006/relationships/image" Target="../media/image46.png"/><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9.xml"/><Relationship Id="rId1" Type="http://schemas.openxmlformats.org/officeDocument/2006/relationships/slideLayout" Target="../slideLayouts/slideLayout4.xml"/><Relationship Id="rId4" Type="http://schemas.openxmlformats.org/officeDocument/2006/relationships/image" Target="../media/image72.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1"/>
          <p:cNvSpPr>
            <a:spLocks noGrp="1"/>
          </p:cNvSpPr>
          <p:nvPr>
            <p:ph type="title" idx="103" hasCustomPrompt="1"/>
          </p:nvPr>
        </p:nvSpPr>
        <p:spPr>
          <a:xfrm>
            <a:off x="4943756" y="76451"/>
            <a:ext cx="6766560" cy="1649222"/>
          </a:xfrm>
          <a:prstGeom prst="rect">
            <a:avLst/>
          </a:prstGeom>
          <a:noFill/>
          <a:ln/>
        </p:spPr>
        <p:txBody>
          <a:bodyPr wrap="square" lIns="0" tIns="0" rIns="0" bIns="0" rtlCol="0" anchor="b"/>
          <a:lstStyle/>
          <a:p>
            <a:pPr marL="0" indent="0">
              <a:buNone/>
            </a:pPr>
            <a:r>
              <a:rPr lang="en-US" sz="4800" b="1" dirty="0" err="1">
                <a:solidFill>
                  <a:schemeClr val="bg1"/>
                </a:solidFill>
                <a:latin typeface="Cambria" pitchFamily="34" charset="0"/>
                <a:ea typeface="Cambria" pitchFamily="34" charset="-122"/>
                <a:cs typeface="Cambria" pitchFamily="34" charset="-120"/>
              </a:rPr>
              <a:t>Κινητική</a:t>
            </a:r>
            <a:r>
              <a:rPr lang="en-US" sz="4800" b="1" dirty="0">
                <a:solidFill>
                  <a:schemeClr val="bg1"/>
                </a:solidFill>
                <a:latin typeface="Cambria" pitchFamily="34" charset="0"/>
                <a:ea typeface="Cambria" pitchFamily="34" charset="-122"/>
                <a:cs typeface="Cambria" pitchFamily="34" charset="-120"/>
              </a:rPr>
              <a:t> ανα</a:t>
            </a:r>
            <a:r>
              <a:rPr lang="en-US" sz="4800" b="1" dirty="0" err="1">
                <a:solidFill>
                  <a:schemeClr val="bg1"/>
                </a:solidFill>
                <a:latin typeface="Cambria" pitchFamily="34" charset="0"/>
                <a:ea typeface="Cambria" pitchFamily="34" charset="-122"/>
                <a:cs typeface="Cambria" pitchFamily="34" charset="-120"/>
              </a:rPr>
              <a:t>ψυχή</a:t>
            </a:r>
            <a:r>
              <a:rPr lang="en-US" sz="4800" b="1" dirty="0">
                <a:solidFill>
                  <a:schemeClr val="bg1"/>
                </a:solidFill>
                <a:latin typeface="Cambria" pitchFamily="34" charset="0"/>
                <a:ea typeface="Cambria" pitchFamily="34" charset="-122"/>
                <a:cs typeface="Cambria" pitchFamily="34" charset="-120"/>
              </a:rPr>
              <a:t> και </a:t>
            </a:r>
            <a:r>
              <a:rPr lang="en-US" sz="4800" b="1" dirty="0" err="1">
                <a:solidFill>
                  <a:schemeClr val="bg1"/>
                </a:solidFill>
                <a:latin typeface="Cambria" pitchFamily="34" charset="0"/>
                <a:ea typeface="Cambria" pitchFamily="34" charset="-122"/>
                <a:cs typeface="Cambria" pitchFamily="34" charset="-120"/>
              </a:rPr>
              <a:t>ευεξί</a:t>
            </a:r>
            <a:r>
              <a:rPr lang="en-US" sz="4800" b="1" dirty="0">
                <a:solidFill>
                  <a:schemeClr val="bg1"/>
                </a:solidFill>
                <a:latin typeface="Cambria" pitchFamily="34" charset="0"/>
                <a:ea typeface="Cambria" pitchFamily="34" charset="-122"/>
                <a:cs typeface="Cambria" pitchFamily="34" charset="-120"/>
              </a:rPr>
              <a:t>α</a:t>
            </a:r>
            <a:endParaRPr lang="en-US" sz="4800" dirty="0"/>
          </a:p>
        </p:txBody>
      </p:sp>
      <p:sp>
        <p:nvSpPr>
          <p:cNvPr id="3" name="Text 1"/>
          <p:cNvSpPr>
            <a:spLocks noGrp="1"/>
          </p:cNvSpPr>
          <p:nvPr>
            <p:ph type="body" idx="104" hasCustomPrompt="1"/>
          </p:nvPr>
        </p:nvSpPr>
        <p:spPr>
          <a:xfrm>
            <a:off x="4868243" y="1828213"/>
            <a:ext cx="6583680" cy="997490"/>
          </a:xfrm>
          <a:prstGeom prst="rect">
            <a:avLst/>
          </a:prstGeom>
          <a:noFill/>
          <a:ln/>
        </p:spPr>
        <p:txBody>
          <a:bodyPr wrap="square" lIns="0" tIns="0" rIns="0" bIns="0" rtlCol="0" anchor="t"/>
          <a:lstStyle/>
          <a:p>
            <a:r>
              <a:rPr lang="en-US" sz="2000" dirty="0" err="1">
                <a:solidFill>
                  <a:schemeClr val="bg2"/>
                </a:solidFill>
                <a:latin typeface="Calibri" pitchFamily="34" charset="0"/>
                <a:ea typeface="Calibri" pitchFamily="34" charset="-122"/>
                <a:cs typeface="Calibri" pitchFamily="34" charset="-120"/>
              </a:rPr>
              <a:t>Αθλητική</a:t>
            </a:r>
            <a:r>
              <a:rPr lang="en-US" sz="2000" dirty="0">
                <a:solidFill>
                  <a:schemeClr val="bg2"/>
                </a:solidFill>
                <a:latin typeface="Calibri" pitchFamily="34" charset="0"/>
                <a:ea typeface="Calibri" pitchFamily="34" charset="-122"/>
                <a:cs typeface="Calibri" pitchFamily="34" charset="-120"/>
              </a:rPr>
              <a:t> ανα</a:t>
            </a:r>
            <a:r>
              <a:rPr lang="en-US" sz="2000" dirty="0" err="1">
                <a:solidFill>
                  <a:schemeClr val="bg2"/>
                </a:solidFill>
                <a:latin typeface="Calibri" pitchFamily="34" charset="0"/>
                <a:ea typeface="Calibri" pitchFamily="34" charset="-122"/>
                <a:cs typeface="Calibri" pitchFamily="34" charset="-120"/>
              </a:rPr>
              <a:t>ψυχή</a:t>
            </a:r>
            <a:r>
              <a:rPr lang="en-US" sz="2000" dirty="0">
                <a:solidFill>
                  <a:schemeClr val="bg2"/>
                </a:solidFill>
                <a:latin typeface="Calibri" pitchFamily="34" charset="0"/>
                <a:ea typeface="Calibri" pitchFamily="34" charset="-122"/>
                <a:cs typeface="Calibri" pitchFamily="34" charset="-120"/>
              </a:rPr>
              <a:t>, </a:t>
            </a:r>
            <a:r>
              <a:rPr lang="en-US" sz="2000" dirty="0" err="1">
                <a:solidFill>
                  <a:schemeClr val="bg2"/>
                </a:solidFill>
                <a:latin typeface="Calibri" pitchFamily="34" charset="0"/>
                <a:ea typeface="Calibri" pitchFamily="34" charset="-122"/>
                <a:cs typeface="Calibri" pitchFamily="34" charset="-120"/>
              </a:rPr>
              <a:t>άσκηση</a:t>
            </a:r>
            <a:r>
              <a:rPr lang="en-US" sz="2000" dirty="0">
                <a:solidFill>
                  <a:schemeClr val="bg2"/>
                </a:solidFill>
                <a:latin typeface="Calibri" pitchFamily="34" charset="0"/>
                <a:ea typeface="Calibri" pitchFamily="34" charset="-122"/>
                <a:cs typeface="Calibri" pitchFamily="34" charset="-120"/>
              </a:rPr>
              <a:t> και </a:t>
            </a:r>
            <a:r>
              <a:rPr lang="en-US" sz="2000" dirty="0" err="1">
                <a:solidFill>
                  <a:schemeClr val="bg2"/>
                </a:solidFill>
                <a:latin typeface="Calibri" pitchFamily="34" charset="0"/>
                <a:ea typeface="Calibri" pitchFamily="34" charset="-122"/>
                <a:cs typeface="Calibri" pitchFamily="34" charset="-120"/>
              </a:rPr>
              <a:t>ψυχική</a:t>
            </a:r>
            <a:r>
              <a:rPr lang="en-US" sz="2000" dirty="0">
                <a:solidFill>
                  <a:schemeClr val="bg2"/>
                </a:solidFill>
                <a:latin typeface="Calibri" pitchFamily="34" charset="0"/>
                <a:ea typeface="Calibri" pitchFamily="34" charset="-122"/>
                <a:cs typeface="Calibri" pitchFamily="34" charset="-120"/>
              </a:rPr>
              <a:t> </a:t>
            </a:r>
            <a:r>
              <a:rPr lang="en-US" sz="2000" dirty="0" err="1">
                <a:solidFill>
                  <a:schemeClr val="bg2"/>
                </a:solidFill>
                <a:latin typeface="Calibri" pitchFamily="34" charset="0"/>
                <a:ea typeface="Calibri" pitchFamily="34" charset="-122"/>
                <a:cs typeface="Calibri" pitchFamily="34" charset="-120"/>
              </a:rPr>
              <a:t>ευεξί</a:t>
            </a:r>
            <a:r>
              <a:rPr lang="en-US" sz="2000" dirty="0">
                <a:solidFill>
                  <a:schemeClr val="bg2"/>
                </a:solidFill>
                <a:latin typeface="Calibri" pitchFamily="34" charset="0"/>
                <a:ea typeface="Calibri" pitchFamily="34" charset="-122"/>
                <a:cs typeface="Calibri" pitchFamily="34" charset="-120"/>
              </a:rPr>
              <a:t>α: δεδομένα, μηχανισμοί και πρακτικές εφαρμογές</a:t>
            </a:r>
          </a:p>
          <a:p>
            <a:endParaRPr lang="en-US" dirty="0"/>
          </a:p>
          <a:p>
            <a:r>
              <a:rPr lang="el-GR" dirty="0" err="1"/>
              <a:t>Θαμνόπουλος</a:t>
            </a:r>
            <a:r>
              <a:rPr lang="el-GR" dirty="0"/>
              <a:t> Ιωάννης </a:t>
            </a:r>
            <a:r>
              <a:rPr lang="en-US" dirty="0"/>
              <a:t>PhD</a:t>
            </a:r>
          </a:p>
          <a:p>
            <a:pPr marL="0" indent="0">
              <a:buNone/>
            </a:pPr>
            <a:endParaRPr lang="el-GR" sz="2000" dirty="0">
              <a:solidFill>
                <a:schemeClr val="bg2"/>
              </a:solidFill>
              <a:latin typeface="Calibri" pitchFamily="34" charset="0"/>
              <a:ea typeface="Calibri" pitchFamily="34" charset="-122"/>
              <a:cs typeface="Calibri" pitchFamily="34" charset="-120"/>
            </a:endParaRPr>
          </a:p>
          <a:p>
            <a:pPr marL="0" indent="0">
              <a:buNone/>
            </a:pPr>
            <a:endParaRPr lang="el-GR" dirty="0"/>
          </a:p>
          <a:p>
            <a:pPr marL="0" indent="0">
              <a:buNone/>
            </a:pPr>
            <a:endParaRPr lang="el-GR" sz="2000" dirty="0"/>
          </a:p>
          <a:p>
            <a:pPr marL="0" indent="0">
              <a:buNone/>
            </a:pPr>
            <a:endParaRPr lang="el-GR" dirty="0"/>
          </a:p>
        </p:txBody>
      </p:sp>
      <p:pic>
        <p:nvPicPr>
          <p:cNvPr id="13" name="Εικόνα 12">
            <a:extLst>
              <a:ext uri="{FF2B5EF4-FFF2-40B4-BE49-F238E27FC236}">
                <a16:creationId xmlns:a16="http://schemas.microsoft.com/office/drawing/2014/main" id="{868CF74B-5DFE-F15E-4837-8A006D7E41D3}"/>
              </a:ext>
            </a:extLst>
          </p:cNvPr>
          <p:cNvPicPr>
            <a:picLocks noChangeAspect="1"/>
          </p:cNvPicPr>
          <p:nvPr/>
        </p:nvPicPr>
        <p:blipFill>
          <a:blip r:embed="rId3"/>
          <a:stretch>
            <a:fillRect/>
          </a:stretch>
        </p:blipFill>
        <p:spPr>
          <a:xfrm>
            <a:off x="4585750" y="3204147"/>
            <a:ext cx="7466966" cy="343649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advClick="0" advTm="10000"/>
    </mc:Choice>
    <mc:Fallback>
      <p:transition spd="slow" advClick="0" advTm="1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Η διαδρομή της ενότητας</a:t>
            </a:r>
            <a:endParaRPr lang="en-US" sz="3000" dirty="0"/>
          </a:p>
        </p:txBody>
      </p:sp>
      <p:sp>
        <p:nvSpPr>
          <p:cNvPr id="3" name="card"/>
          <p:cNvSpPr/>
          <p:nvPr/>
        </p:nvSpPr>
        <p:spPr>
          <a:xfrm>
            <a:off x="548640" y="1508760"/>
            <a:ext cx="3520440" cy="2148840"/>
          </a:xfrm>
          <a:prstGeom prst="roundRect">
            <a:avLst>
              <a:gd name="adj" fmla="val 510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783080"/>
            <a:ext cx="685800" cy="68580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GlobeEurope"/>
          <p:cNvPicPr>
            <a:picLocks noChangeAspect="1"/>
          </p:cNvPicPr>
          <p:nvPr/>
        </p:nvPicPr>
        <p:blipFill>
          <a:blip r:embed="rId3"/>
          <a:stretch>
            <a:fillRect/>
          </a:stretch>
        </p:blipFill>
        <p:spPr>
          <a:xfrm>
            <a:off x="987552" y="1947672"/>
            <a:ext cx="356616" cy="356616"/>
          </a:xfrm>
          <a:prstGeom prst="rect">
            <a:avLst/>
          </a:prstGeom>
        </p:spPr>
      </p:pic>
      <p:sp>
        <p:nvSpPr>
          <p:cNvPr id="6" name="Text 3"/>
          <p:cNvSpPr txBox="1"/>
          <p:nvPr/>
        </p:nvSpPr>
        <p:spPr>
          <a:xfrm>
            <a:off x="822960" y="2606040"/>
            <a:ext cx="2971800" cy="41148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1. Το μέγεθος του ζητήματος</a:t>
            </a:r>
            <a:endParaRPr lang="en-US" sz="1800" dirty="0"/>
          </a:p>
        </p:txBody>
      </p:sp>
      <p:sp>
        <p:nvSpPr>
          <p:cNvPr id="7" name="Text 4"/>
          <p:cNvSpPr txBox="1"/>
          <p:nvPr/>
        </p:nvSpPr>
        <p:spPr>
          <a:xfrm>
            <a:off x="822960" y="3017520"/>
            <a:ext cx="2971800" cy="54864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Επιδημιολογικά δεδομένα διεθνώς και στην Ελλάδα</a:t>
            </a:r>
            <a:endParaRPr lang="en-US" dirty="0">
              <a:effectLst>
                <a:outerShdw blurRad="38100" dist="38100" dir="2700000" algn="tl">
                  <a:srgbClr val="000000">
                    <a:alpha val="43137"/>
                  </a:srgbClr>
                </a:outerShdw>
              </a:effectLst>
            </a:endParaRPr>
          </a:p>
        </p:txBody>
      </p:sp>
      <p:sp>
        <p:nvSpPr>
          <p:cNvPr id="8" name="card"/>
          <p:cNvSpPr/>
          <p:nvPr/>
        </p:nvSpPr>
        <p:spPr>
          <a:xfrm>
            <a:off x="4343400" y="1508760"/>
            <a:ext cx="3520440" cy="2148840"/>
          </a:xfrm>
          <a:prstGeom prst="roundRect">
            <a:avLst>
              <a:gd name="adj" fmla="val 510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4617720" y="1783080"/>
            <a:ext cx="685800" cy="685800"/>
          </a:xfrm>
          <a:prstGeom prst="ellipse">
            <a:avLst/>
          </a:prstGeom>
          <a:solidFill>
            <a:schemeClr val="accent1"/>
          </a:solidFill>
          <a:ln w="12700">
            <a:solidFill>
              <a:schemeClr val="accent1"/>
            </a:solidFill>
            <a:prstDash val="solid"/>
          </a:ln>
        </p:spPr>
        <p:txBody>
          <a:bodyPr/>
          <a:lstStyle/>
          <a:p>
            <a:endParaRPr lang="el-GR"/>
          </a:p>
        </p:txBody>
      </p:sp>
      <p:pic>
        <p:nvPicPr>
          <p:cNvPr id="10" name="Image 1" descr="FaBookOpen"/>
          <p:cNvPicPr>
            <a:picLocks noChangeAspect="1"/>
          </p:cNvPicPr>
          <p:nvPr/>
        </p:nvPicPr>
        <p:blipFill>
          <a:blip r:embed="rId4"/>
          <a:stretch>
            <a:fillRect/>
          </a:stretch>
        </p:blipFill>
        <p:spPr>
          <a:xfrm>
            <a:off x="4782312" y="1947672"/>
            <a:ext cx="356616" cy="356616"/>
          </a:xfrm>
          <a:prstGeom prst="rect">
            <a:avLst/>
          </a:prstGeom>
        </p:spPr>
      </p:pic>
      <p:sp>
        <p:nvSpPr>
          <p:cNvPr id="11" name="Text 7"/>
          <p:cNvSpPr txBox="1"/>
          <p:nvPr/>
        </p:nvSpPr>
        <p:spPr>
          <a:xfrm>
            <a:off x="4617720" y="2606040"/>
            <a:ext cx="2971800" cy="41148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2. Βασικές έννοιες</a:t>
            </a:r>
            <a:endParaRPr lang="en-US" sz="1800" dirty="0"/>
          </a:p>
        </p:txBody>
      </p:sp>
      <p:sp>
        <p:nvSpPr>
          <p:cNvPr id="12" name="Text 8"/>
          <p:cNvSpPr txBox="1"/>
          <p:nvPr/>
        </p:nvSpPr>
        <p:spPr>
          <a:xfrm>
            <a:off x="4617720" y="3017520"/>
            <a:ext cx="2971800" cy="54864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Ψυχική υγεία, θετική ψυχική υγεία, ψυχική ευεξία</a:t>
            </a:r>
            <a:endParaRPr lang="en-US" dirty="0">
              <a:effectLst>
                <a:outerShdw blurRad="38100" dist="38100" dir="2700000" algn="tl">
                  <a:srgbClr val="000000">
                    <a:alpha val="43137"/>
                  </a:srgbClr>
                </a:outerShdw>
              </a:effectLst>
            </a:endParaRPr>
          </a:p>
        </p:txBody>
      </p:sp>
      <p:sp>
        <p:nvSpPr>
          <p:cNvPr id="13" name="card"/>
          <p:cNvSpPr/>
          <p:nvPr/>
        </p:nvSpPr>
        <p:spPr>
          <a:xfrm>
            <a:off x="8138160" y="1508760"/>
            <a:ext cx="3520440" cy="2148840"/>
          </a:xfrm>
          <a:prstGeom prst="roundRect">
            <a:avLst>
              <a:gd name="adj" fmla="val 510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circle"/>
          <p:cNvSpPr/>
          <p:nvPr/>
        </p:nvSpPr>
        <p:spPr>
          <a:xfrm>
            <a:off x="8412480" y="1783080"/>
            <a:ext cx="685800" cy="685800"/>
          </a:xfrm>
          <a:prstGeom prst="ellipse">
            <a:avLst/>
          </a:prstGeom>
          <a:solidFill>
            <a:schemeClr val="accent1"/>
          </a:solidFill>
          <a:ln w="12700">
            <a:solidFill>
              <a:schemeClr val="accent1"/>
            </a:solidFill>
            <a:prstDash val="solid"/>
          </a:ln>
        </p:spPr>
        <p:txBody>
          <a:bodyPr/>
          <a:lstStyle/>
          <a:p>
            <a:endParaRPr lang="el-GR"/>
          </a:p>
        </p:txBody>
      </p:sp>
      <p:pic>
        <p:nvPicPr>
          <p:cNvPr id="15" name="Image 2" descr="FaChartBar"/>
          <p:cNvPicPr>
            <a:picLocks noChangeAspect="1"/>
          </p:cNvPicPr>
          <p:nvPr/>
        </p:nvPicPr>
        <p:blipFill>
          <a:blip r:embed="rId5"/>
          <a:stretch>
            <a:fillRect/>
          </a:stretch>
        </p:blipFill>
        <p:spPr>
          <a:xfrm>
            <a:off x="8577072" y="1947672"/>
            <a:ext cx="356616" cy="356616"/>
          </a:xfrm>
          <a:prstGeom prst="rect">
            <a:avLst/>
          </a:prstGeom>
        </p:spPr>
      </p:pic>
      <p:sp>
        <p:nvSpPr>
          <p:cNvPr id="16" name="Text 11"/>
          <p:cNvSpPr txBox="1"/>
          <p:nvPr/>
        </p:nvSpPr>
        <p:spPr>
          <a:xfrm>
            <a:off x="8412480" y="2606040"/>
            <a:ext cx="2971800" cy="41148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3. Τι δείχνει η έρευνα</a:t>
            </a:r>
            <a:endParaRPr lang="en-US" sz="1800" dirty="0"/>
          </a:p>
        </p:txBody>
      </p:sp>
      <p:sp>
        <p:nvSpPr>
          <p:cNvPr id="17" name="Text 12"/>
          <p:cNvSpPr txBox="1"/>
          <p:nvPr/>
        </p:nvSpPr>
        <p:spPr>
          <a:xfrm>
            <a:off x="8412480" y="3017520"/>
            <a:ext cx="2971800" cy="54864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Από τα κλασικά ευρήματα έως τις μετα-αναλύσεις 2023–2024</a:t>
            </a:r>
            <a:endParaRPr lang="en-US" dirty="0">
              <a:effectLst>
                <a:outerShdw blurRad="38100" dist="38100" dir="2700000" algn="tl">
                  <a:srgbClr val="000000">
                    <a:alpha val="43137"/>
                  </a:srgbClr>
                </a:outerShdw>
              </a:effectLst>
            </a:endParaRPr>
          </a:p>
        </p:txBody>
      </p:sp>
      <p:sp>
        <p:nvSpPr>
          <p:cNvPr id="18" name="card"/>
          <p:cNvSpPr/>
          <p:nvPr/>
        </p:nvSpPr>
        <p:spPr>
          <a:xfrm>
            <a:off x="548640" y="3977640"/>
            <a:ext cx="3520440" cy="2148840"/>
          </a:xfrm>
          <a:prstGeom prst="roundRect">
            <a:avLst>
              <a:gd name="adj" fmla="val 510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9" name="icon-circle"/>
          <p:cNvSpPr/>
          <p:nvPr/>
        </p:nvSpPr>
        <p:spPr>
          <a:xfrm>
            <a:off x="822960" y="4251960"/>
            <a:ext cx="685800" cy="685800"/>
          </a:xfrm>
          <a:prstGeom prst="ellipse">
            <a:avLst/>
          </a:prstGeom>
          <a:solidFill>
            <a:schemeClr val="accent1"/>
          </a:solidFill>
          <a:ln w="12700">
            <a:solidFill>
              <a:schemeClr val="accent1"/>
            </a:solidFill>
            <a:prstDash val="solid"/>
          </a:ln>
        </p:spPr>
        <p:txBody>
          <a:bodyPr/>
          <a:lstStyle/>
          <a:p>
            <a:endParaRPr lang="el-GR"/>
          </a:p>
        </p:txBody>
      </p:sp>
      <p:pic>
        <p:nvPicPr>
          <p:cNvPr id="20" name="Image 3" descr="FaSmile"/>
          <p:cNvPicPr>
            <a:picLocks noChangeAspect="1"/>
          </p:cNvPicPr>
          <p:nvPr/>
        </p:nvPicPr>
        <p:blipFill>
          <a:blip r:embed="rId6"/>
          <a:stretch>
            <a:fillRect/>
          </a:stretch>
        </p:blipFill>
        <p:spPr>
          <a:xfrm>
            <a:off x="987552" y="4416552"/>
            <a:ext cx="356616" cy="356616"/>
          </a:xfrm>
          <a:prstGeom prst="rect">
            <a:avLst/>
          </a:prstGeom>
        </p:spPr>
      </p:pic>
      <p:sp>
        <p:nvSpPr>
          <p:cNvPr id="21" name="Text 15"/>
          <p:cNvSpPr txBox="1"/>
          <p:nvPr/>
        </p:nvSpPr>
        <p:spPr>
          <a:xfrm>
            <a:off x="822960" y="5074920"/>
            <a:ext cx="2971800" cy="41148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4. Διάθεση και μέτρηση</a:t>
            </a:r>
            <a:endParaRPr lang="en-US" sz="1800" dirty="0"/>
          </a:p>
        </p:txBody>
      </p:sp>
      <p:sp>
        <p:nvSpPr>
          <p:cNvPr id="22" name="Text 16"/>
          <p:cNvSpPr txBox="1"/>
          <p:nvPr/>
        </p:nvSpPr>
        <p:spPr>
          <a:xfrm>
            <a:off x="822960" y="5486400"/>
            <a:ext cx="2971800" cy="54864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Θετική/αρνητική διάθεση και εργαλεία αξιολόγησης</a:t>
            </a:r>
            <a:endParaRPr lang="en-US" dirty="0">
              <a:effectLst>
                <a:outerShdw blurRad="38100" dist="38100" dir="2700000" algn="tl">
                  <a:srgbClr val="000000">
                    <a:alpha val="43137"/>
                  </a:srgbClr>
                </a:outerShdw>
              </a:effectLst>
            </a:endParaRPr>
          </a:p>
        </p:txBody>
      </p:sp>
      <p:sp>
        <p:nvSpPr>
          <p:cNvPr id="23" name="card"/>
          <p:cNvSpPr/>
          <p:nvPr/>
        </p:nvSpPr>
        <p:spPr>
          <a:xfrm>
            <a:off x="4343400" y="3977640"/>
            <a:ext cx="3520440" cy="2148840"/>
          </a:xfrm>
          <a:prstGeom prst="roundRect">
            <a:avLst>
              <a:gd name="adj" fmla="val 510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4" name="icon-circle"/>
          <p:cNvSpPr/>
          <p:nvPr/>
        </p:nvSpPr>
        <p:spPr>
          <a:xfrm>
            <a:off x="4617720" y="4251960"/>
            <a:ext cx="685800" cy="685800"/>
          </a:xfrm>
          <a:prstGeom prst="ellipse">
            <a:avLst/>
          </a:prstGeom>
          <a:solidFill>
            <a:schemeClr val="accent1"/>
          </a:solidFill>
          <a:ln w="12700">
            <a:solidFill>
              <a:schemeClr val="accent1"/>
            </a:solidFill>
            <a:prstDash val="solid"/>
          </a:ln>
        </p:spPr>
        <p:txBody>
          <a:bodyPr/>
          <a:lstStyle/>
          <a:p>
            <a:endParaRPr lang="el-GR"/>
          </a:p>
        </p:txBody>
      </p:sp>
      <p:pic>
        <p:nvPicPr>
          <p:cNvPr id="25" name="Image 4" descr="FaBrain"/>
          <p:cNvPicPr>
            <a:picLocks noChangeAspect="1"/>
          </p:cNvPicPr>
          <p:nvPr/>
        </p:nvPicPr>
        <p:blipFill>
          <a:blip r:embed="rId7"/>
          <a:stretch>
            <a:fillRect/>
          </a:stretch>
        </p:blipFill>
        <p:spPr>
          <a:xfrm>
            <a:off x="4782312" y="4416552"/>
            <a:ext cx="356616" cy="356616"/>
          </a:xfrm>
          <a:prstGeom prst="rect">
            <a:avLst/>
          </a:prstGeom>
        </p:spPr>
      </p:pic>
      <p:sp>
        <p:nvSpPr>
          <p:cNvPr id="26" name="Text 19"/>
          <p:cNvSpPr txBox="1"/>
          <p:nvPr/>
        </p:nvSpPr>
        <p:spPr>
          <a:xfrm>
            <a:off x="4617720" y="5074920"/>
            <a:ext cx="2971800" cy="41148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5. Μηχανισμοί</a:t>
            </a:r>
            <a:endParaRPr lang="en-US" sz="1800" dirty="0"/>
          </a:p>
        </p:txBody>
      </p:sp>
      <p:sp>
        <p:nvSpPr>
          <p:cNvPr id="27" name="Text 20"/>
          <p:cNvSpPr txBox="1"/>
          <p:nvPr/>
        </p:nvSpPr>
        <p:spPr>
          <a:xfrm>
            <a:off x="4617720" y="5486400"/>
            <a:ext cx="2971800" cy="54864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Φυσιολογικές, ψυχολογικές και ψυχοκοινωνικές εξηγήσεις</a:t>
            </a:r>
            <a:endParaRPr lang="en-US" dirty="0">
              <a:effectLst>
                <a:outerShdw blurRad="38100" dist="38100" dir="2700000" algn="tl">
                  <a:srgbClr val="000000">
                    <a:alpha val="43137"/>
                  </a:srgbClr>
                </a:outerShdw>
              </a:effectLst>
            </a:endParaRPr>
          </a:p>
        </p:txBody>
      </p:sp>
      <p:sp>
        <p:nvSpPr>
          <p:cNvPr id="28" name="card"/>
          <p:cNvSpPr/>
          <p:nvPr/>
        </p:nvSpPr>
        <p:spPr>
          <a:xfrm>
            <a:off x="8138160" y="3977640"/>
            <a:ext cx="3520440" cy="2148840"/>
          </a:xfrm>
          <a:prstGeom prst="roundRect">
            <a:avLst>
              <a:gd name="adj" fmla="val 510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9" name="icon-circle"/>
          <p:cNvSpPr/>
          <p:nvPr/>
        </p:nvSpPr>
        <p:spPr>
          <a:xfrm>
            <a:off x="8412480" y="4251960"/>
            <a:ext cx="685800" cy="685800"/>
          </a:xfrm>
          <a:prstGeom prst="ellipse">
            <a:avLst/>
          </a:prstGeom>
          <a:solidFill>
            <a:schemeClr val="accent2"/>
          </a:solidFill>
          <a:ln w="12700">
            <a:solidFill>
              <a:schemeClr val="accent2"/>
            </a:solidFill>
            <a:prstDash val="solid"/>
          </a:ln>
        </p:spPr>
        <p:txBody>
          <a:bodyPr/>
          <a:lstStyle/>
          <a:p>
            <a:endParaRPr lang="el-GR"/>
          </a:p>
        </p:txBody>
      </p:sp>
      <p:pic>
        <p:nvPicPr>
          <p:cNvPr id="30" name="Image 5" descr="FaLeaf"/>
          <p:cNvPicPr>
            <a:picLocks noChangeAspect="1"/>
          </p:cNvPicPr>
          <p:nvPr/>
        </p:nvPicPr>
        <p:blipFill>
          <a:blip r:embed="rId8"/>
          <a:stretch>
            <a:fillRect/>
          </a:stretch>
        </p:blipFill>
        <p:spPr>
          <a:xfrm>
            <a:off x="8577072" y="4416552"/>
            <a:ext cx="356616" cy="356616"/>
          </a:xfrm>
          <a:prstGeom prst="rect">
            <a:avLst/>
          </a:prstGeom>
        </p:spPr>
      </p:pic>
      <p:sp>
        <p:nvSpPr>
          <p:cNvPr id="31" name="Text 23"/>
          <p:cNvSpPr txBox="1"/>
          <p:nvPr/>
        </p:nvSpPr>
        <p:spPr>
          <a:xfrm>
            <a:off x="8412480" y="5074920"/>
            <a:ext cx="2971800" cy="41148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6. Εφαρμογές &amp; retreats</a:t>
            </a:r>
            <a:endParaRPr lang="en-US" sz="1800" dirty="0"/>
          </a:p>
        </p:txBody>
      </p:sp>
      <p:sp>
        <p:nvSpPr>
          <p:cNvPr id="32" name="Text 24"/>
          <p:cNvSpPr txBox="1"/>
          <p:nvPr/>
        </p:nvSpPr>
        <p:spPr>
          <a:xfrm>
            <a:off x="8412480" y="5486400"/>
            <a:ext cx="2971800" cy="54864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Προγράμματα που εφαρμόζονται σήμερα και πώς σχεδιάζονται</a:t>
            </a:r>
            <a:endParaRPr lang="en-US" dirty="0">
              <a:effectLst>
                <a:outerShdw blurRad="38100" dist="38100" dir="2700000" algn="tl">
                  <a:srgbClr val="000000">
                    <a:alpha val="43137"/>
                  </a:srgbClr>
                </a:outerShdw>
              </a:effectLst>
            </a:endParaRPr>
          </a:p>
        </p:txBody>
      </p:sp>
      <p:sp>
        <p:nvSpPr>
          <p:cNvPr id="33"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Ψυχική υγεία: η παγκόσμια εικόνα</a:t>
            </a:r>
            <a:endParaRPr lang="en-US" sz="3000" dirty="0"/>
          </a:p>
        </p:txBody>
      </p:sp>
      <p:sp>
        <p:nvSpPr>
          <p:cNvPr id="3" name="card"/>
          <p:cNvSpPr/>
          <p:nvPr/>
        </p:nvSpPr>
        <p:spPr>
          <a:xfrm>
            <a:off x="548640" y="1554480"/>
            <a:ext cx="3520440" cy="2651760"/>
          </a:xfrm>
          <a:prstGeom prst="roundRect">
            <a:avLst>
              <a:gd name="adj" fmla="val 413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Text 2"/>
          <p:cNvSpPr txBox="1"/>
          <p:nvPr/>
        </p:nvSpPr>
        <p:spPr>
          <a:xfrm>
            <a:off x="822960" y="1874520"/>
            <a:ext cx="2971800" cy="914400"/>
          </a:xfrm>
          <a:prstGeom prst="rect">
            <a:avLst/>
          </a:prstGeom>
          <a:noFill/>
          <a:ln/>
        </p:spPr>
        <p:txBody>
          <a:bodyPr wrap="square" lIns="0" tIns="0" rIns="0" bIns="0" rtlCol="0" anchor="t"/>
          <a:lstStyle/>
          <a:p>
            <a:pPr marL="0" indent="0">
              <a:buNone/>
            </a:pPr>
            <a:r>
              <a:rPr lang="en-US" sz="4000" b="1" dirty="0">
                <a:solidFill>
                  <a:schemeClr val="accent1"/>
                </a:solidFill>
                <a:latin typeface="Cambria" pitchFamily="34" charset="0"/>
                <a:ea typeface="Cambria" pitchFamily="34" charset="-122"/>
                <a:cs typeface="Cambria" pitchFamily="34" charset="-120"/>
              </a:rPr>
              <a:t>970 εκατ.</a:t>
            </a:r>
            <a:endParaRPr lang="en-US" sz="4000" dirty="0"/>
          </a:p>
        </p:txBody>
      </p:sp>
      <p:sp>
        <p:nvSpPr>
          <p:cNvPr id="5" name="Text 3"/>
          <p:cNvSpPr txBox="1"/>
          <p:nvPr/>
        </p:nvSpPr>
        <p:spPr>
          <a:xfrm>
            <a:off x="822960" y="2880360"/>
            <a:ext cx="2971800" cy="1234440"/>
          </a:xfrm>
          <a:prstGeom prst="rect">
            <a:avLst/>
          </a:prstGeom>
          <a:noFill/>
          <a:ln/>
        </p:spPr>
        <p:txBody>
          <a:bodyPr wrap="square" lIns="0" tIns="0" rIns="0" bIns="0" rtlCol="0" anchor="t"/>
          <a:lstStyle/>
          <a:p>
            <a:pPr marL="0" indent="0" algn="just">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άνθρωποι ζούσαν με κάποια ψυχική διαταραχή το 2019, δηλαδή 1 στους 8 </a:t>
            </a:r>
          </a:p>
          <a:p>
            <a:pPr marL="0" indent="0" algn="just">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(WHO, 2022)</a:t>
            </a:r>
            <a:endParaRPr lang="en-US" sz="2000" dirty="0">
              <a:effectLst>
                <a:outerShdw blurRad="38100" dist="38100" dir="2700000" algn="tl">
                  <a:srgbClr val="000000">
                    <a:alpha val="43137"/>
                  </a:srgbClr>
                </a:outerShdw>
              </a:effectLst>
            </a:endParaRPr>
          </a:p>
        </p:txBody>
      </p:sp>
      <p:sp>
        <p:nvSpPr>
          <p:cNvPr id="6" name="card"/>
          <p:cNvSpPr/>
          <p:nvPr/>
        </p:nvSpPr>
        <p:spPr>
          <a:xfrm>
            <a:off x="4343400" y="1554480"/>
            <a:ext cx="3520440" cy="2651760"/>
          </a:xfrm>
          <a:prstGeom prst="roundRect">
            <a:avLst>
              <a:gd name="adj" fmla="val 413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7" name="Text 5"/>
          <p:cNvSpPr txBox="1"/>
          <p:nvPr/>
        </p:nvSpPr>
        <p:spPr>
          <a:xfrm>
            <a:off x="4617720" y="1874520"/>
            <a:ext cx="2971800" cy="914400"/>
          </a:xfrm>
          <a:prstGeom prst="rect">
            <a:avLst/>
          </a:prstGeom>
          <a:noFill/>
          <a:ln/>
        </p:spPr>
        <p:txBody>
          <a:bodyPr wrap="square" lIns="0" tIns="0" rIns="0" bIns="0" rtlCol="0" anchor="t"/>
          <a:lstStyle/>
          <a:p>
            <a:pPr marL="0" indent="0">
              <a:buNone/>
            </a:pPr>
            <a:r>
              <a:rPr lang="en-US" sz="4000" b="1" dirty="0">
                <a:solidFill>
                  <a:schemeClr val="accent4"/>
                </a:solidFill>
                <a:latin typeface="Cambria" pitchFamily="34" charset="0"/>
                <a:ea typeface="Cambria" pitchFamily="34" charset="-122"/>
                <a:cs typeface="Cambria" pitchFamily="34" charset="-120"/>
              </a:rPr>
              <a:t>5–10%</a:t>
            </a:r>
            <a:endParaRPr lang="en-US" sz="4000" dirty="0"/>
          </a:p>
        </p:txBody>
      </p:sp>
      <p:sp>
        <p:nvSpPr>
          <p:cNvPr id="8" name="Text 6"/>
          <p:cNvSpPr txBox="1"/>
          <p:nvPr/>
        </p:nvSpPr>
        <p:spPr>
          <a:xfrm>
            <a:off x="4617720" y="2880360"/>
            <a:ext cx="2971800" cy="1234440"/>
          </a:xfrm>
          <a:prstGeom prst="rect">
            <a:avLst/>
          </a:prstGeom>
          <a:noFill/>
          <a:ln/>
        </p:spPr>
        <p:txBody>
          <a:bodyPr wrap="square" lIns="0" tIns="0" rIns="0" bIns="0" rtlCol="0" anchor="t"/>
          <a:lstStyle/>
          <a:p>
            <a:pPr marL="0" indent="0" algn="just">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του πληθυσμού στις ανεπτυγμένες χώρες εμφανίζει κατάθλιψη </a:t>
            </a:r>
          </a:p>
          <a:p>
            <a:pPr marL="0" indent="0" algn="just">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(WHO, 2004)</a:t>
            </a:r>
            <a:endParaRPr lang="en-US" sz="2000" dirty="0">
              <a:effectLst>
                <a:outerShdw blurRad="38100" dist="38100" dir="2700000" algn="tl">
                  <a:srgbClr val="000000">
                    <a:alpha val="43137"/>
                  </a:srgbClr>
                </a:outerShdw>
              </a:effectLst>
            </a:endParaRPr>
          </a:p>
        </p:txBody>
      </p:sp>
      <p:sp>
        <p:nvSpPr>
          <p:cNvPr id="9" name="card"/>
          <p:cNvSpPr/>
          <p:nvPr/>
        </p:nvSpPr>
        <p:spPr>
          <a:xfrm>
            <a:off x="8138160" y="1554480"/>
            <a:ext cx="3520440" cy="2651760"/>
          </a:xfrm>
          <a:prstGeom prst="roundRect">
            <a:avLst>
              <a:gd name="adj" fmla="val 413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0" name="Text 8"/>
          <p:cNvSpPr txBox="1"/>
          <p:nvPr/>
        </p:nvSpPr>
        <p:spPr>
          <a:xfrm>
            <a:off x="8412480" y="1874520"/>
            <a:ext cx="2971800" cy="914400"/>
          </a:xfrm>
          <a:prstGeom prst="rect">
            <a:avLst/>
          </a:prstGeom>
          <a:noFill/>
          <a:ln/>
        </p:spPr>
        <p:txBody>
          <a:bodyPr wrap="square" lIns="0" tIns="0" rIns="0" bIns="0" rtlCol="0" anchor="t"/>
          <a:lstStyle/>
          <a:p>
            <a:pPr marL="0" indent="0">
              <a:buNone/>
            </a:pPr>
            <a:r>
              <a:rPr lang="en-US" sz="4000" b="1" dirty="0">
                <a:solidFill>
                  <a:schemeClr val="accent2"/>
                </a:solidFill>
                <a:latin typeface="Cambria" pitchFamily="34" charset="0"/>
                <a:ea typeface="Cambria" pitchFamily="34" charset="-122"/>
                <a:cs typeface="Cambria" pitchFamily="34" charset="-120"/>
              </a:rPr>
              <a:t>+26–28%</a:t>
            </a:r>
            <a:endParaRPr lang="en-US" sz="4000" dirty="0"/>
          </a:p>
        </p:txBody>
      </p:sp>
      <p:sp>
        <p:nvSpPr>
          <p:cNvPr id="11" name="Text 9"/>
          <p:cNvSpPr txBox="1"/>
          <p:nvPr/>
        </p:nvSpPr>
        <p:spPr>
          <a:xfrm>
            <a:off x="8412480" y="2880360"/>
            <a:ext cx="2971800" cy="1234440"/>
          </a:xfrm>
          <a:prstGeom prst="rect">
            <a:avLst/>
          </a:prstGeom>
          <a:noFill/>
          <a:ln/>
        </p:spPr>
        <p:txBody>
          <a:bodyPr wrap="square" lIns="0" tIns="0" rIns="0" bIns="0" rtlCol="0" anchor="t"/>
          <a:lstStyle/>
          <a:p>
            <a:pPr marL="0" indent="0" algn="just">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αύξηση των αγχωδών διαταραχών και της μείζονος κατάθλιψης μέσα στο πρώτο έτος της πανδημίας COVID-19 (WHO, 2022)</a:t>
            </a:r>
            <a:endParaRPr lang="en-US" dirty="0">
              <a:effectLst>
                <a:outerShdw blurRad="38100" dist="38100" dir="2700000" algn="tl">
                  <a:srgbClr val="000000">
                    <a:alpha val="43137"/>
                  </a:srgbClr>
                </a:outerShdw>
              </a:effectLst>
            </a:endParaRPr>
          </a:p>
        </p:txBody>
      </p:sp>
      <p:sp>
        <p:nvSpPr>
          <p:cNvPr id="12" name="Text 10"/>
          <p:cNvSpPr txBox="1"/>
          <p:nvPr/>
        </p:nvSpPr>
        <p:spPr>
          <a:xfrm>
            <a:off x="548640" y="4526280"/>
            <a:ext cx="11094415" cy="1005840"/>
          </a:xfrm>
          <a:prstGeom prst="rect">
            <a:avLst/>
          </a:prstGeom>
          <a:noFill/>
          <a:ln/>
        </p:spPr>
        <p:txBody>
          <a:bodyPr wrap="square" lIns="0" tIns="0" rIns="0" bIns="0" rtlCol="0" anchor="t"/>
          <a:lstStyle/>
          <a:p>
            <a:pPr marL="0" indent="0" algn="just">
              <a:buNone/>
            </a:pPr>
            <a:r>
              <a:rPr lang="en-US" sz="2000" b="1" dirty="0">
                <a:solidFill>
                  <a:schemeClr val="accent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Παλαιότερα δεδομένα: </a:t>
            </a: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 ΠΟΥ υπολόγιζε περίπου 450 εκατ. πάσχοντες, ενώ οι προβολές των Murray &amp; Lopez (1997) έφερναν την κατάθλιψη στη δεύτερη θέση, μετά τα καρδιαγγειακά νοσήματα, ανάμεσα στις αιτίες θνησιμότητας και αναπηρίας. Οι αγχώδεις και οι καταθλιπτικές διαταραχές παραμένουν σήμερα οι συχνότερες ψυχικές διαταραχές.</a:t>
            </a:r>
            <a:endParaRPr lang="en-US" sz="2000"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Η.Π.Α. και Ηνωμένο Βασίλειο: στρες, άγχος και κόστος</a:t>
            </a:r>
            <a:endParaRPr lang="en-US" sz="3000" dirty="0"/>
          </a:p>
        </p:txBody>
      </p:sp>
      <p:sp>
        <p:nvSpPr>
          <p:cNvPr id="3" name="card"/>
          <p:cNvSpPr/>
          <p:nvPr/>
        </p:nvSpPr>
        <p:spPr>
          <a:xfrm>
            <a:off x="548640" y="1508760"/>
            <a:ext cx="5394960" cy="4206240"/>
          </a:xfrm>
          <a:prstGeom prst="roundRect">
            <a:avLst>
              <a:gd name="adj" fmla="val 2609"/>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737360"/>
            <a:ext cx="640080" cy="64008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Hospital"/>
          <p:cNvPicPr>
            <a:picLocks noChangeAspect="1"/>
          </p:cNvPicPr>
          <p:nvPr/>
        </p:nvPicPr>
        <p:blipFill>
          <a:blip r:embed="rId3"/>
          <a:stretch>
            <a:fillRect/>
          </a:stretch>
        </p:blipFill>
        <p:spPr>
          <a:xfrm>
            <a:off x="976579" y="1890979"/>
            <a:ext cx="332842" cy="332842"/>
          </a:xfrm>
          <a:prstGeom prst="rect">
            <a:avLst/>
          </a:prstGeom>
        </p:spPr>
      </p:pic>
      <p:sp>
        <p:nvSpPr>
          <p:cNvPr id="6" name="Text 3"/>
          <p:cNvSpPr txBox="1"/>
          <p:nvPr/>
        </p:nvSpPr>
        <p:spPr>
          <a:xfrm>
            <a:off x="1600200" y="1783080"/>
            <a:ext cx="4114800" cy="54864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Ηνωμένες Πολιτείες</a:t>
            </a:r>
            <a:endParaRPr lang="en-US" sz="2000" dirty="0"/>
          </a:p>
        </p:txBody>
      </p:sp>
      <p:sp>
        <p:nvSpPr>
          <p:cNvPr id="7" name="Text 4"/>
          <p:cNvSpPr txBox="1"/>
          <p:nvPr/>
        </p:nvSpPr>
        <p:spPr>
          <a:xfrm>
            <a:off x="822960" y="2606040"/>
            <a:ext cx="4846320" cy="2926080"/>
          </a:xfrm>
          <a:prstGeom prst="rect">
            <a:avLst/>
          </a:prstGeom>
          <a:noFill/>
          <a:ln/>
        </p:spPr>
        <p:txBody>
          <a:bodyPr wrap="square" lIns="0" tIns="0" rIns="0" bIns="0" rtlCol="0" anchor="t"/>
          <a:lstStyle/>
          <a:p>
            <a:pPr marL="203200" indent="-203200" algn="just">
              <a:spcAft>
                <a:spcPts val="600"/>
              </a:spcAft>
              <a:buSzPct val="100000"/>
              <a:buChar char="•"/>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Στις ηλικίες 15–54 ετών κυριαρχούν οι αγχώδεις διαταραχές (17%) και η κατάθλιψη (11%) (Dishman, Washburn &amp; Heath, 2004).</a:t>
            </a:r>
            <a:endParaRPr lang="en-US" sz="2000" dirty="0">
              <a:effectLst>
                <a:outerShdw blurRad="38100" dist="38100" dir="2700000" algn="tl">
                  <a:srgbClr val="000000">
                    <a:alpha val="43137"/>
                  </a:srgbClr>
                </a:outerShdw>
              </a:effectLst>
            </a:endParaRPr>
          </a:p>
          <a:p>
            <a:pPr marL="203200" indent="-203200" algn="just">
              <a:spcAft>
                <a:spcPts val="600"/>
              </a:spcAft>
              <a:buSzPct val="100000"/>
              <a:buChar char="•"/>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Οι ψυχικές διαταραχές αντιστοιχούν στο 30% των ημερών νοσηλείας.</a:t>
            </a:r>
            <a:endParaRPr lang="en-US" sz="2000" dirty="0">
              <a:effectLst>
                <a:outerShdw blurRad="38100" dist="38100" dir="2700000" algn="tl">
                  <a:srgbClr val="000000">
                    <a:alpha val="43137"/>
                  </a:srgbClr>
                </a:outerShdw>
              </a:effectLst>
            </a:endParaRPr>
          </a:p>
          <a:p>
            <a:pPr marL="203200" indent="-203200" algn="just">
              <a:spcAft>
                <a:spcPts val="600"/>
              </a:spcAft>
              <a:buSzPct val="100000"/>
              <a:buChar char="•"/>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Απορροφούν περίπου το 10% των συνολικών ιατρικών δαπανών.</a:t>
            </a:r>
            <a:endParaRPr lang="en-US" sz="2000" dirty="0">
              <a:effectLst>
                <a:outerShdw blurRad="38100" dist="38100" dir="2700000" algn="tl">
                  <a:srgbClr val="000000">
                    <a:alpha val="43137"/>
                  </a:srgbClr>
                </a:outerShdw>
              </a:effectLst>
            </a:endParaRPr>
          </a:p>
        </p:txBody>
      </p:sp>
      <p:sp>
        <p:nvSpPr>
          <p:cNvPr id="8" name="card"/>
          <p:cNvSpPr/>
          <p:nvPr/>
        </p:nvSpPr>
        <p:spPr>
          <a:xfrm>
            <a:off x="6217920" y="1508760"/>
            <a:ext cx="5394960" cy="4206240"/>
          </a:xfrm>
          <a:prstGeom prst="roundRect">
            <a:avLst>
              <a:gd name="adj" fmla="val 2609"/>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6492240" y="1737360"/>
            <a:ext cx="640080" cy="640080"/>
          </a:xfrm>
          <a:prstGeom prst="ellipse">
            <a:avLst/>
          </a:prstGeom>
          <a:solidFill>
            <a:schemeClr val="accent2"/>
          </a:solidFill>
          <a:ln w="12700">
            <a:solidFill>
              <a:schemeClr val="accent2"/>
            </a:solidFill>
            <a:prstDash val="solid"/>
          </a:ln>
        </p:spPr>
        <p:txBody>
          <a:bodyPr/>
          <a:lstStyle/>
          <a:p>
            <a:endParaRPr lang="el-GR"/>
          </a:p>
        </p:txBody>
      </p:sp>
      <p:pic>
        <p:nvPicPr>
          <p:cNvPr id="10" name="Image 1" descr="FaUserClock"/>
          <p:cNvPicPr>
            <a:picLocks noChangeAspect="1"/>
          </p:cNvPicPr>
          <p:nvPr/>
        </p:nvPicPr>
        <p:blipFill>
          <a:blip r:embed="rId4"/>
          <a:stretch>
            <a:fillRect/>
          </a:stretch>
        </p:blipFill>
        <p:spPr>
          <a:xfrm>
            <a:off x="6645859" y="1890979"/>
            <a:ext cx="332842" cy="332842"/>
          </a:xfrm>
          <a:prstGeom prst="rect">
            <a:avLst/>
          </a:prstGeom>
        </p:spPr>
      </p:pic>
      <p:sp>
        <p:nvSpPr>
          <p:cNvPr id="11" name="Text 7"/>
          <p:cNvSpPr txBox="1"/>
          <p:nvPr/>
        </p:nvSpPr>
        <p:spPr>
          <a:xfrm>
            <a:off x="7269480" y="1783080"/>
            <a:ext cx="4114800" cy="548640"/>
          </a:xfrm>
          <a:prstGeom prst="rect">
            <a:avLst/>
          </a:prstGeom>
          <a:noFill/>
          <a:ln/>
        </p:spPr>
        <p:txBody>
          <a:bodyPr wrap="square" lIns="0" tIns="0" rIns="0" bIns="0" rtlCol="0" anchor="ctr"/>
          <a:lstStyle/>
          <a:p>
            <a:pPr marL="0" indent="0">
              <a:buNone/>
            </a:pPr>
            <a:r>
              <a:rPr lang="en-US" sz="2000" b="1" dirty="0">
                <a:solidFill>
                  <a:schemeClr val="accent2"/>
                </a:solidFill>
                <a:latin typeface="Calibri" pitchFamily="34" charset="0"/>
                <a:ea typeface="Calibri" pitchFamily="34" charset="-122"/>
                <a:cs typeface="Calibri" pitchFamily="34" charset="-120"/>
              </a:rPr>
              <a:t>Ηνωμένο Βασίλειο</a:t>
            </a:r>
            <a:endParaRPr lang="en-US" sz="2000" dirty="0"/>
          </a:p>
        </p:txBody>
      </p:sp>
      <p:sp>
        <p:nvSpPr>
          <p:cNvPr id="12" name="Text 8"/>
          <p:cNvSpPr txBox="1"/>
          <p:nvPr/>
        </p:nvSpPr>
        <p:spPr>
          <a:xfrm>
            <a:off x="6492240" y="2606040"/>
            <a:ext cx="4846320" cy="2926080"/>
          </a:xfrm>
          <a:prstGeom prst="rect">
            <a:avLst/>
          </a:prstGeom>
          <a:noFill/>
          <a:ln/>
        </p:spPr>
        <p:txBody>
          <a:bodyPr wrap="square" lIns="0" tIns="0" rIns="0" bIns="0" rtlCol="0" anchor="t"/>
          <a:lstStyle/>
          <a:p>
            <a:pPr marL="203200" indent="-203200" algn="just">
              <a:spcAft>
                <a:spcPts val="600"/>
              </a:spcAft>
              <a:buSzPct val="100000"/>
              <a:buChar char="•"/>
            </a:pPr>
            <a:r>
              <a:rPr lang="en-US" sz="2000" dirty="0">
                <a:solidFill>
                  <a:schemeClr val="tx1"/>
                </a:solidFill>
                <a:latin typeface="Calibri" pitchFamily="34" charset="0"/>
                <a:ea typeface="Calibri" pitchFamily="34" charset="-122"/>
                <a:cs typeface="Calibri" pitchFamily="34" charset="-120"/>
              </a:rPr>
              <a:t>Το 59% των ενηλίκων δηλώνει ότι η ζωή του έχει γίνει πιο αγχωτική σε σχέση με πέντε χρόνια πριν (Mental Health Foundation, 2019).</a:t>
            </a:r>
            <a:endParaRPr lang="en-US" sz="2000" dirty="0"/>
          </a:p>
          <a:p>
            <a:pPr marL="203200" indent="-203200" algn="just">
              <a:spcAft>
                <a:spcPts val="600"/>
              </a:spcAft>
              <a:buSzPct val="100000"/>
              <a:buChar char="•"/>
            </a:pPr>
            <a:r>
              <a:rPr lang="en-US" sz="2000" dirty="0">
                <a:solidFill>
                  <a:schemeClr val="tx1"/>
                </a:solidFill>
                <a:latin typeface="Calibri" pitchFamily="34" charset="0"/>
                <a:ea typeface="Calibri" pitchFamily="34" charset="-122"/>
                <a:cs typeface="Calibri" pitchFamily="34" charset="-120"/>
              </a:rPr>
              <a:t>Σχεδόν οι μισοί (47%) νιώθουν στρες σε καθημερινή βάση.</a:t>
            </a:r>
            <a:endParaRPr lang="en-US" sz="2000" dirty="0"/>
          </a:p>
          <a:p>
            <a:pPr marL="203200" indent="-203200" algn="just">
              <a:spcAft>
                <a:spcPts val="600"/>
              </a:spcAft>
              <a:buSzPct val="100000"/>
              <a:buChar char="•"/>
            </a:pPr>
            <a:r>
              <a:rPr lang="en-US" sz="2000" dirty="0">
                <a:solidFill>
                  <a:schemeClr val="tx1"/>
                </a:solidFill>
                <a:latin typeface="Calibri" pitchFamily="34" charset="0"/>
                <a:ea typeface="Calibri" pitchFamily="34" charset="-122"/>
                <a:cs typeface="Calibri" pitchFamily="34" charset="-120"/>
              </a:rPr>
              <a:t>Οι νοσηλείες που σχετίζονται με το στρες αυξήθηκαν κατά 7% μέσα σε ένα έτος (Health and Social Care Information Centre, 2019).</a:t>
            </a:r>
            <a:endParaRPr lang="en-US" sz="20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4</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792" y="413886"/>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Η κατάσταση στην Ελλάδα</a:t>
            </a:r>
            <a:endParaRPr lang="en-US" sz="3000" dirty="0"/>
          </a:p>
        </p:txBody>
      </p:sp>
      <p:sp>
        <p:nvSpPr>
          <p:cNvPr id="3" name="stat-card"/>
          <p:cNvSpPr/>
          <p:nvPr/>
        </p:nvSpPr>
        <p:spPr>
          <a:xfrm>
            <a:off x="548640" y="1508760"/>
            <a:ext cx="3840480" cy="4206240"/>
          </a:xfrm>
          <a:prstGeom prst="roundRect">
            <a:avLst>
              <a:gd name="adj" fmla="val 2857"/>
            </a:avLst>
          </a:prstGeom>
          <a:solidFill>
            <a:schemeClr val="accent1"/>
          </a:solidFill>
          <a:ln w="12700">
            <a:solidFill>
              <a:schemeClr val="accent1"/>
            </a:solidFill>
            <a:prstDash val="solid"/>
          </a:ln>
          <a:effectLst>
            <a:outerShdw blurRad="76200" dist="25400" dir="5400000" algn="bl" rotWithShape="0">
              <a:srgbClr val="000000">
                <a:alpha val="12000"/>
              </a:srgbClr>
            </a:outerShdw>
          </a:effectLst>
        </p:spPr>
        <p:txBody>
          <a:bodyPr/>
          <a:lstStyle/>
          <a:p>
            <a:endParaRPr lang="el-GR"/>
          </a:p>
        </p:txBody>
      </p:sp>
      <p:sp>
        <p:nvSpPr>
          <p:cNvPr id="4" name="Text 2"/>
          <p:cNvSpPr txBox="1"/>
          <p:nvPr/>
        </p:nvSpPr>
        <p:spPr>
          <a:xfrm>
            <a:off x="868680" y="1783080"/>
            <a:ext cx="3200400" cy="1097280"/>
          </a:xfrm>
          <a:prstGeom prst="rect">
            <a:avLst/>
          </a:prstGeom>
          <a:noFill/>
          <a:ln/>
        </p:spPr>
        <p:txBody>
          <a:bodyPr wrap="square" lIns="0" tIns="0" rIns="0" bIns="0" rtlCol="0" anchor="t"/>
          <a:lstStyle/>
          <a:p>
            <a:pPr marL="0" indent="0">
              <a:buNone/>
            </a:pPr>
            <a:r>
              <a:rPr lang="en-US" sz="6000" b="1" dirty="0">
                <a:solidFill>
                  <a:schemeClr val="bg1"/>
                </a:solidFill>
                <a:latin typeface="Cambria" pitchFamily="34" charset="0"/>
                <a:ea typeface="Cambria" pitchFamily="34" charset="-122"/>
                <a:cs typeface="Cambria" pitchFamily="34" charset="-120"/>
              </a:rPr>
              <a:t>6,5%</a:t>
            </a:r>
            <a:endParaRPr lang="en-US" sz="6000" dirty="0"/>
          </a:p>
        </p:txBody>
      </p:sp>
      <p:sp>
        <p:nvSpPr>
          <p:cNvPr id="5" name="Text 3"/>
          <p:cNvSpPr txBox="1"/>
          <p:nvPr/>
        </p:nvSpPr>
        <p:spPr>
          <a:xfrm>
            <a:off x="868680" y="2926080"/>
            <a:ext cx="3200400" cy="1097280"/>
          </a:xfrm>
          <a:prstGeom prst="rect">
            <a:avLst/>
          </a:prstGeom>
          <a:noFill/>
          <a:ln/>
        </p:spPr>
        <p:txBody>
          <a:bodyPr wrap="square" lIns="0" tIns="0" rIns="0" bIns="0" rtlCol="0" anchor="t"/>
          <a:lstStyle/>
          <a:p>
            <a:pPr marL="0" indent="0">
              <a:buNone/>
            </a:pPr>
            <a:r>
              <a:rPr lang="en-US" sz="2000"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του πληθυσμού εμφανίζει χρόνια ψυχοπαθολογικά συμπτώματα </a:t>
            </a:r>
          </a:p>
          <a:p>
            <a:pPr marL="0" indent="0" algn="just">
              <a:buNone/>
            </a:pPr>
            <a:r>
              <a:rPr lang="en-US" sz="2000"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(Skapinakis et al., 2013)</a:t>
            </a:r>
            <a:endParaRPr lang="en-US" sz="2000" dirty="0">
              <a:effectLst>
                <a:outerShdw blurRad="38100" dist="38100" dir="2700000" algn="tl">
                  <a:srgbClr val="000000">
                    <a:alpha val="43137"/>
                  </a:srgbClr>
                </a:outerShdw>
              </a:effectLst>
            </a:endParaRPr>
          </a:p>
        </p:txBody>
      </p:sp>
      <p:sp>
        <p:nvSpPr>
          <p:cNvPr id="6" name="Text 4"/>
          <p:cNvSpPr txBox="1"/>
          <p:nvPr/>
        </p:nvSpPr>
        <p:spPr>
          <a:xfrm>
            <a:off x="868680" y="4206240"/>
            <a:ext cx="3200400" cy="1097280"/>
          </a:xfrm>
          <a:prstGeom prst="rect">
            <a:avLst/>
          </a:prstGeom>
          <a:noFill/>
          <a:ln/>
        </p:spPr>
        <p:txBody>
          <a:bodyPr wrap="square" lIns="0" tIns="0" rIns="0" bIns="0" rtlCol="0" anchor="t"/>
          <a:lstStyle/>
          <a:p>
            <a:pPr marL="0" indent="0">
              <a:buNone/>
            </a:pPr>
            <a:r>
              <a:rPr lang="en-US" sz="1500" i="1" dirty="0">
                <a:solidFill>
                  <a:schemeClr val="bg2"/>
                </a:solidFill>
                <a:latin typeface="Calibri" pitchFamily="34" charset="0"/>
                <a:ea typeface="Calibri" pitchFamily="34" charset="-122"/>
                <a:cs typeface="Calibri" pitchFamily="34" charset="-120"/>
              </a:rPr>
              <a:t>Το 50% των ατόμων με συμπτώματα τα είχε για τουλάχιστον ένα έτος.</a:t>
            </a:r>
            <a:endParaRPr lang="en-US" sz="1500" dirty="0"/>
          </a:p>
        </p:txBody>
      </p:sp>
      <p:sp>
        <p:nvSpPr>
          <p:cNvPr id="7" name="Text 5"/>
          <p:cNvSpPr txBox="1"/>
          <p:nvPr/>
        </p:nvSpPr>
        <p:spPr>
          <a:xfrm>
            <a:off x="4709160" y="1508760"/>
            <a:ext cx="1280160" cy="64008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15%</a:t>
            </a:r>
            <a:endParaRPr lang="en-US" sz="2800" dirty="0"/>
          </a:p>
        </p:txBody>
      </p:sp>
      <p:sp>
        <p:nvSpPr>
          <p:cNvPr id="8" name="Text 6"/>
          <p:cNvSpPr txBox="1"/>
          <p:nvPr/>
        </p:nvSpPr>
        <p:spPr>
          <a:xfrm>
            <a:off x="6080760" y="1508760"/>
            <a:ext cx="5486400" cy="640080"/>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ψυχική κόπωση, ευερεθιστότητα και ανησυχία</a:t>
            </a:r>
            <a:endParaRPr lang="en-US" dirty="0">
              <a:effectLst>
                <a:outerShdw blurRad="38100" dist="38100" dir="2700000" algn="tl">
                  <a:srgbClr val="000000">
                    <a:alpha val="43137"/>
                  </a:srgbClr>
                </a:outerShdw>
              </a:effectLst>
            </a:endParaRPr>
          </a:p>
        </p:txBody>
      </p:sp>
      <p:sp>
        <p:nvSpPr>
          <p:cNvPr id="9" name="Text 7"/>
          <p:cNvSpPr txBox="1"/>
          <p:nvPr/>
        </p:nvSpPr>
        <p:spPr>
          <a:xfrm>
            <a:off x="4709160" y="2286000"/>
            <a:ext cx="1280160" cy="64008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5%</a:t>
            </a:r>
            <a:endParaRPr lang="en-US" sz="2800" dirty="0"/>
          </a:p>
        </p:txBody>
      </p:sp>
      <p:sp>
        <p:nvSpPr>
          <p:cNvPr id="10" name="Text 8"/>
          <p:cNvSpPr txBox="1"/>
          <p:nvPr/>
        </p:nvSpPr>
        <p:spPr>
          <a:xfrm>
            <a:off x="6080760" y="2286000"/>
            <a:ext cx="5486400" cy="640080"/>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ιδεοληψίες, φοβίες και κρίσεις πανικού</a:t>
            </a:r>
            <a:endParaRPr lang="en-US" dirty="0">
              <a:effectLst>
                <a:outerShdw blurRad="38100" dist="38100" dir="2700000" algn="tl">
                  <a:srgbClr val="000000">
                    <a:alpha val="43137"/>
                  </a:srgbClr>
                </a:outerShdw>
              </a:effectLst>
            </a:endParaRPr>
          </a:p>
        </p:txBody>
      </p:sp>
      <p:sp>
        <p:nvSpPr>
          <p:cNvPr id="11" name="Text 9"/>
          <p:cNvSpPr txBox="1"/>
          <p:nvPr/>
        </p:nvSpPr>
        <p:spPr>
          <a:xfrm>
            <a:off x="4709160" y="3063240"/>
            <a:ext cx="1280160" cy="64008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4,1%</a:t>
            </a:r>
            <a:endParaRPr lang="en-US" sz="2800" dirty="0"/>
          </a:p>
        </p:txBody>
      </p:sp>
      <p:sp>
        <p:nvSpPr>
          <p:cNvPr id="12" name="Text 10"/>
          <p:cNvSpPr txBox="1"/>
          <p:nvPr/>
        </p:nvSpPr>
        <p:spPr>
          <a:xfrm>
            <a:off x="6080760" y="3063240"/>
            <a:ext cx="5486400" cy="640080"/>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Γενικευμένη Αγχώδης Διαταραχή (ΓΑΔ), η συχνότερη διαταραχή</a:t>
            </a:r>
            <a:endParaRPr lang="en-US" dirty="0">
              <a:effectLst>
                <a:outerShdw blurRad="38100" dist="38100" dir="2700000" algn="tl">
                  <a:srgbClr val="000000">
                    <a:alpha val="43137"/>
                  </a:srgbClr>
                </a:outerShdw>
              </a:effectLst>
            </a:endParaRPr>
          </a:p>
        </p:txBody>
      </p:sp>
      <p:sp>
        <p:nvSpPr>
          <p:cNvPr id="13" name="Text 11"/>
          <p:cNvSpPr txBox="1"/>
          <p:nvPr/>
        </p:nvSpPr>
        <p:spPr>
          <a:xfrm>
            <a:off x="4709160" y="3840480"/>
            <a:ext cx="1280160" cy="640080"/>
          </a:xfrm>
          <a:prstGeom prst="rect">
            <a:avLst/>
          </a:prstGeom>
          <a:noFill/>
          <a:ln/>
        </p:spPr>
        <p:txBody>
          <a:bodyPr wrap="square" lIns="0" tIns="0" rIns="0" bIns="0" rtlCol="0" anchor="ctr"/>
          <a:lstStyle/>
          <a:p>
            <a:pPr marL="0" indent="0">
              <a:buNone/>
            </a:pPr>
            <a:r>
              <a:rPr lang="en-US" sz="2800" b="1" dirty="0">
                <a:solidFill>
                  <a:schemeClr val="accent1"/>
                </a:solidFill>
                <a:latin typeface="Cambria" pitchFamily="34" charset="0"/>
                <a:ea typeface="Cambria" pitchFamily="34" charset="-122"/>
                <a:cs typeface="Cambria" pitchFamily="34" charset="-120"/>
              </a:rPr>
              <a:t>2,9%</a:t>
            </a:r>
            <a:endParaRPr lang="en-US" sz="2800" dirty="0"/>
          </a:p>
        </p:txBody>
      </p:sp>
      <p:sp>
        <p:nvSpPr>
          <p:cNvPr id="14" name="Text 12"/>
          <p:cNvSpPr txBox="1"/>
          <p:nvPr/>
        </p:nvSpPr>
        <p:spPr>
          <a:xfrm>
            <a:off x="6080760" y="3840480"/>
            <a:ext cx="5486400" cy="640080"/>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καταθλιπτικά επεισόδια, δεύτερα σε συχνότητα</a:t>
            </a:r>
            <a:endParaRPr lang="en-US" dirty="0">
              <a:effectLst>
                <a:outerShdw blurRad="38100" dist="38100" dir="2700000" algn="tl">
                  <a:srgbClr val="000000">
                    <a:alpha val="43137"/>
                  </a:srgbClr>
                </a:outerShdw>
              </a:effectLst>
            </a:endParaRPr>
          </a:p>
        </p:txBody>
      </p:sp>
      <p:sp>
        <p:nvSpPr>
          <p:cNvPr id="15" name="new-data"/>
          <p:cNvSpPr/>
          <p:nvPr/>
        </p:nvSpPr>
        <p:spPr>
          <a:xfrm>
            <a:off x="4709160" y="4709160"/>
            <a:ext cx="6903720" cy="1005840"/>
          </a:xfrm>
          <a:prstGeom prst="roundRect">
            <a:avLst>
              <a:gd name="adj" fmla="val 10909"/>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6" name="Text 14"/>
          <p:cNvSpPr txBox="1"/>
          <p:nvPr/>
        </p:nvSpPr>
        <p:spPr>
          <a:xfrm>
            <a:off x="4937760" y="4773168"/>
            <a:ext cx="6492240" cy="896112"/>
          </a:xfrm>
          <a:prstGeom prst="rect">
            <a:avLst/>
          </a:prstGeom>
          <a:noFill/>
          <a:ln/>
        </p:spPr>
        <p:txBody>
          <a:bodyPr wrap="square" lIns="0" tIns="0" rIns="0" bIns="0" rtlCol="0" anchor="ctr"/>
          <a:lstStyle/>
          <a:p>
            <a:pPr marL="0" indent="0" algn="just">
              <a:buNone/>
            </a:pPr>
            <a:r>
              <a:rPr lang="en-US" b="1" dirty="0">
                <a:solidFill>
                  <a:schemeClr val="accent2"/>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Νεότερα στοιχεία: </a:t>
            </a: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1 στους 5 κατοίκους είχε κάποιο πρόβλημα ψυχικής υγείας το 2019· κατάθλιψη περίπου 7%, άγχος 6% (OECD/European Commission, 2023). Η οικονομική κρίση εκτόξευσε τη μείζονα κατάθλιψη από 3,3% (2008) σε 12,3% (2013).</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5</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Τι εννοούμε με τον όρο «ψυχική υγεία»</a:t>
            </a:r>
            <a:endParaRPr lang="en-US" sz="3000" dirty="0"/>
          </a:p>
        </p:txBody>
      </p:sp>
      <p:sp>
        <p:nvSpPr>
          <p:cNvPr id="3" name="card"/>
          <p:cNvSpPr/>
          <p:nvPr/>
        </p:nvSpPr>
        <p:spPr>
          <a:xfrm>
            <a:off x="548640" y="1508760"/>
            <a:ext cx="5394960" cy="4206240"/>
          </a:xfrm>
          <a:prstGeom prst="roundRect">
            <a:avLst>
              <a:gd name="adj" fmla="val 2609"/>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737360"/>
            <a:ext cx="640080" cy="64008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Heart"/>
          <p:cNvPicPr>
            <a:picLocks noChangeAspect="1"/>
          </p:cNvPicPr>
          <p:nvPr/>
        </p:nvPicPr>
        <p:blipFill>
          <a:blip r:embed="rId3"/>
          <a:stretch>
            <a:fillRect/>
          </a:stretch>
        </p:blipFill>
        <p:spPr>
          <a:xfrm>
            <a:off x="976579" y="1890979"/>
            <a:ext cx="332842" cy="332842"/>
          </a:xfrm>
          <a:prstGeom prst="rect">
            <a:avLst/>
          </a:prstGeom>
        </p:spPr>
      </p:pic>
      <p:sp>
        <p:nvSpPr>
          <p:cNvPr id="6" name="Text 3"/>
          <p:cNvSpPr txBox="1"/>
          <p:nvPr/>
        </p:nvSpPr>
        <p:spPr>
          <a:xfrm>
            <a:off x="1600200" y="1783080"/>
            <a:ext cx="4114800" cy="54864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Ο ορισμός του ΠΟΥ</a:t>
            </a:r>
            <a:endParaRPr lang="en-US" sz="2000" dirty="0"/>
          </a:p>
        </p:txBody>
      </p:sp>
      <p:sp>
        <p:nvSpPr>
          <p:cNvPr id="7" name="Text 4"/>
          <p:cNvSpPr txBox="1"/>
          <p:nvPr/>
        </p:nvSpPr>
        <p:spPr>
          <a:xfrm>
            <a:off x="822960" y="2606040"/>
            <a:ext cx="4846320" cy="3017520"/>
          </a:xfrm>
          <a:prstGeom prst="rect">
            <a:avLst/>
          </a:prstGeom>
          <a:noFill/>
          <a:ln/>
        </p:spPr>
        <p:txBody>
          <a:bodyPr wrap="square" lIns="0" tIns="0" rIns="0" bIns="0" rtlCol="0" anchor="t"/>
          <a:lstStyle/>
          <a:p>
            <a:pPr marL="0" indent="0" algn="just">
              <a:spcAft>
                <a:spcPts val="1200"/>
              </a:spcAft>
              <a:buNone/>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Κατάσταση συναισθηματικής ευεξίας, στην οποία το άτομο ζει και εργάζεται άνετα μέσα στην κοινότητα και αισθάνεται ικανοποίηση από τα προσωπικά του χαρακτηριστικά και τα επιτεύγματά του.</a:t>
            </a:r>
            <a:endParaRPr lang="en-US" sz="2000" dirty="0">
              <a:effectLst>
                <a:outerShdw blurRad="38100" dist="38100" dir="2700000" algn="tl">
                  <a:srgbClr val="000000">
                    <a:alpha val="43137"/>
                  </a:srgbClr>
                </a:outerShdw>
              </a:effectLst>
              <a:latin typeface="+mj-lt"/>
            </a:endParaRPr>
          </a:p>
          <a:p>
            <a:pPr marL="0" indent="0" algn="just">
              <a:buNone/>
            </a:pPr>
            <a:r>
              <a:rPr lang="en-US" sz="2000" dirty="0">
                <a:solidFill>
                  <a:schemeClr val="accent2"/>
                </a:solidFill>
                <a:effectLst>
                  <a:outerShdw blurRad="38100" dist="38100" dir="2700000" algn="tl">
                    <a:srgbClr val="000000">
                      <a:alpha val="43137"/>
                    </a:srgbClr>
                  </a:outerShdw>
                </a:effectLst>
                <a:latin typeface="+mj-lt"/>
                <a:ea typeface="Calibri" pitchFamily="34" charset="-122"/>
                <a:cs typeface="Calibri" pitchFamily="34" charset="-120"/>
              </a:rPr>
              <a:t>Στη νεότερη διατύπωσή του, ο ΠΟΥ τονίζει την ικανότητα του ατόμου να αντέχει τις πιέσεις της ζωής, να αξιοποιεί τις δυνατότητές του, να μαθαίνει, να εργάζεται αποδοτικά και να συνεισφέρει στην κοινότητα.</a:t>
            </a:r>
            <a:endParaRPr lang="en-US" sz="2000" dirty="0">
              <a:effectLst>
                <a:outerShdw blurRad="38100" dist="38100" dir="2700000" algn="tl">
                  <a:srgbClr val="000000">
                    <a:alpha val="43137"/>
                  </a:srgbClr>
                </a:outerShdw>
              </a:effectLst>
              <a:latin typeface="+mj-lt"/>
            </a:endParaRPr>
          </a:p>
        </p:txBody>
      </p:sp>
      <p:sp>
        <p:nvSpPr>
          <p:cNvPr id="8" name="card"/>
          <p:cNvSpPr/>
          <p:nvPr/>
        </p:nvSpPr>
        <p:spPr>
          <a:xfrm>
            <a:off x="6217920" y="1508760"/>
            <a:ext cx="5394960" cy="4206240"/>
          </a:xfrm>
          <a:prstGeom prst="roundRect">
            <a:avLst>
              <a:gd name="adj" fmla="val 2609"/>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6492240" y="1737360"/>
            <a:ext cx="640080" cy="640080"/>
          </a:xfrm>
          <a:prstGeom prst="ellipse">
            <a:avLst/>
          </a:prstGeom>
          <a:solidFill>
            <a:schemeClr val="accent2"/>
          </a:solidFill>
          <a:ln w="12700">
            <a:solidFill>
              <a:schemeClr val="accent2"/>
            </a:solidFill>
            <a:prstDash val="solid"/>
          </a:ln>
        </p:spPr>
        <p:txBody>
          <a:bodyPr/>
          <a:lstStyle/>
          <a:p>
            <a:endParaRPr lang="el-GR"/>
          </a:p>
        </p:txBody>
      </p:sp>
      <p:pic>
        <p:nvPicPr>
          <p:cNvPr id="10" name="Image 1" descr="FaBalanceScale"/>
          <p:cNvPicPr>
            <a:picLocks noChangeAspect="1"/>
          </p:cNvPicPr>
          <p:nvPr/>
        </p:nvPicPr>
        <p:blipFill>
          <a:blip r:embed="rId4"/>
          <a:stretch>
            <a:fillRect/>
          </a:stretch>
        </p:blipFill>
        <p:spPr>
          <a:xfrm>
            <a:off x="6645859" y="1890979"/>
            <a:ext cx="332842" cy="332842"/>
          </a:xfrm>
          <a:prstGeom prst="rect">
            <a:avLst/>
          </a:prstGeom>
        </p:spPr>
      </p:pic>
      <p:sp>
        <p:nvSpPr>
          <p:cNvPr id="11" name="Text 7"/>
          <p:cNvSpPr txBox="1"/>
          <p:nvPr/>
        </p:nvSpPr>
        <p:spPr>
          <a:xfrm>
            <a:off x="7269480" y="1783080"/>
            <a:ext cx="4206240" cy="548640"/>
          </a:xfrm>
          <a:prstGeom prst="rect">
            <a:avLst/>
          </a:prstGeom>
          <a:noFill/>
          <a:ln/>
        </p:spPr>
        <p:txBody>
          <a:bodyPr wrap="square" lIns="0" tIns="0" rIns="0" bIns="0" rtlCol="0" anchor="ctr"/>
          <a:lstStyle/>
          <a:p>
            <a:pPr marL="0" indent="0">
              <a:buNone/>
            </a:pPr>
            <a:r>
              <a:rPr lang="en-US" sz="2000" b="1" dirty="0">
                <a:solidFill>
                  <a:schemeClr val="accent2"/>
                </a:solidFill>
                <a:latin typeface="Calibri" pitchFamily="34" charset="0"/>
                <a:ea typeface="Calibri" pitchFamily="34" charset="-122"/>
                <a:cs typeface="Calibri" pitchFamily="34" charset="-120"/>
              </a:rPr>
              <a:t>Θετική ψυχική υγεία (Jahoda, 1958)</a:t>
            </a:r>
            <a:endParaRPr lang="en-US" sz="2000" dirty="0"/>
          </a:p>
        </p:txBody>
      </p:sp>
      <p:sp>
        <p:nvSpPr>
          <p:cNvPr id="12" name="Text 8"/>
          <p:cNvSpPr txBox="1"/>
          <p:nvPr/>
        </p:nvSpPr>
        <p:spPr>
          <a:xfrm>
            <a:off x="6492240" y="2606040"/>
            <a:ext cx="4846320" cy="3017520"/>
          </a:xfrm>
          <a:prstGeom prst="rect">
            <a:avLst/>
          </a:prstGeom>
          <a:noFill/>
          <a:ln/>
        </p:spPr>
        <p:txBody>
          <a:bodyPr wrap="square" lIns="0" tIns="0" rIns="0" bIns="0" rtlCol="0" anchor="t"/>
          <a:lstStyle/>
          <a:p>
            <a:pPr marL="0" indent="0" algn="just">
              <a:spcAft>
                <a:spcPts val="1200"/>
              </a:spcAft>
              <a:buNone/>
            </a:pPr>
            <a:r>
              <a:rPr lang="en-US" sz="2000" dirty="0">
                <a:solidFill>
                  <a:schemeClr val="tx1"/>
                </a:solidFill>
                <a:latin typeface="+mj-lt"/>
                <a:ea typeface="Calibri" pitchFamily="34" charset="-122"/>
                <a:cs typeface="Calibri" pitchFamily="34" charset="-120"/>
              </a:rPr>
              <a:t>Η ψυχική υγεία δεν ισοδυναμεί απλώς με την απουσία ασθένειας. Είναι μια κατάσταση ισορροπίας με επτά γνωρίσματα, όπως την περιέγραψε η Jahoda για την Joint Commission on Mental Illness and Health.</a:t>
            </a:r>
            <a:endParaRPr lang="en-US" sz="2000" dirty="0">
              <a:latin typeface="+mj-lt"/>
            </a:endParaRPr>
          </a:p>
          <a:p>
            <a:pPr marL="0" indent="0" algn="just">
              <a:buNone/>
            </a:pPr>
            <a:r>
              <a:rPr lang="en-US" sz="2000" dirty="0">
                <a:solidFill>
                  <a:schemeClr val="tx1"/>
                </a:solidFill>
                <a:latin typeface="+mj-lt"/>
                <a:ea typeface="Calibri" pitchFamily="34" charset="-122"/>
                <a:cs typeface="Calibri" pitchFamily="34" charset="-120"/>
              </a:rPr>
              <a:t>Η προσέγγιση αυτή μετατοπίζει το βάρος από τη θεραπεία στην πρόληψη και στην ενδυνάμωση, εκεί δηλαδή όπου η αναψυχή έχει τον μεγαλύτερο ρόλο</a:t>
            </a:r>
            <a:r>
              <a:rPr lang="en-US" sz="1600" dirty="0">
                <a:solidFill>
                  <a:schemeClr val="tx1"/>
                </a:solidFill>
                <a:latin typeface="Calibri" pitchFamily="34" charset="0"/>
                <a:ea typeface="Calibri" pitchFamily="34" charset="-122"/>
                <a:cs typeface="Calibri" pitchFamily="34" charset="-120"/>
              </a:rPr>
              <a:t>.</a:t>
            </a:r>
            <a:endParaRPr lang="en-US" sz="16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6</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Τα επτά γνωρίσματα της θετικής ψυχικής υγείας</a:t>
            </a:r>
            <a:endParaRPr lang="en-US" sz="3000" dirty="0"/>
          </a:p>
        </p:txBody>
      </p:sp>
      <p:sp>
        <p:nvSpPr>
          <p:cNvPr id="3" name="card"/>
          <p:cNvSpPr/>
          <p:nvPr/>
        </p:nvSpPr>
        <p:spPr>
          <a:xfrm>
            <a:off x="540868" y="1463040"/>
            <a:ext cx="2606040" cy="1965960"/>
          </a:xfrm>
          <a:prstGeom prst="roundRect">
            <a:avLst>
              <a:gd name="adj" fmla="val 558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769468" y="1691640"/>
            <a:ext cx="594360" cy="59436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Fingerprint"/>
          <p:cNvPicPr>
            <a:picLocks noChangeAspect="1"/>
          </p:cNvPicPr>
          <p:nvPr/>
        </p:nvPicPr>
        <p:blipFill>
          <a:blip r:embed="rId3"/>
          <a:stretch>
            <a:fillRect/>
          </a:stretch>
        </p:blipFill>
        <p:spPr>
          <a:xfrm>
            <a:off x="912114" y="1834286"/>
            <a:ext cx="309067" cy="309067"/>
          </a:xfrm>
          <a:prstGeom prst="rect">
            <a:avLst/>
          </a:prstGeom>
        </p:spPr>
      </p:pic>
      <p:sp>
        <p:nvSpPr>
          <p:cNvPr id="6" name="Text 3"/>
          <p:cNvSpPr txBox="1"/>
          <p:nvPr/>
        </p:nvSpPr>
        <p:spPr>
          <a:xfrm>
            <a:off x="632308" y="2368296"/>
            <a:ext cx="2148840" cy="548640"/>
          </a:xfrm>
          <a:prstGeom prst="rect">
            <a:avLst/>
          </a:prstGeom>
          <a:noFill/>
          <a:ln/>
        </p:spPr>
        <p:txBody>
          <a:bodyPr wrap="square" lIns="0" tIns="0" rIns="0" bIns="0" rtlCol="0" anchor="t"/>
          <a:lstStyle/>
          <a:p>
            <a:pPr marL="0" indent="0">
              <a:buNone/>
            </a:pPr>
            <a:r>
              <a:rPr lang="en-US" b="1" dirty="0">
                <a:solidFill>
                  <a:schemeClr val="accent1"/>
                </a:solidFill>
                <a:latin typeface="Calibri" pitchFamily="34" charset="0"/>
                <a:ea typeface="Calibri" pitchFamily="34" charset="-122"/>
                <a:cs typeface="Calibri" pitchFamily="34" charset="-120"/>
              </a:rPr>
              <a:t>Επίγνωση ταυτότητας</a:t>
            </a:r>
            <a:endParaRPr lang="en-US" dirty="0"/>
          </a:p>
        </p:txBody>
      </p:sp>
      <p:sp>
        <p:nvSpPr>
          <p:cNvPr id="7" name="Text 4"/>
          <p:cNvSpPr txBox="1"/>
          <p:nvPr/>
        </p:nvSpPr>
        <p:spPr>
          <a:xfrm>
            <a:off x="746608" y="2903220"/>
            <a:ext cx="2148840" cy="457200"/>
          </a:xfrm>
          <a:prstGeom prst="rect">
            <a:avLst/>
          </a:prstGeom>
          <a:noFill/>
          <a:ln/>
        </p:spPr>
        <p:txBody>
          <a:bodyPr wrap="square" lIns="0" tIns="0" rIns="0" bIns="0" rtlCol="0" anchor="t"/>
          <a:lstStyle/>
          <a:p>
            <a:pPr marL="0" indent="0">
              <a:buNone/>
            </a:pPr>
            <a:r>
              <a:rPr lang="en-US" dirty="0">
                <a:solidFill>
                  <a:schemeClr val="tx1"/>
                </a:solidFill>
                <a:latin typeface="Calibri" pitchFamily="34" charset="0"/>
                <a:ea typeface="Calibri" pitchFamily="34" charset="-122"/>
                <a:cs typeface="Calibri" pitchFamily="34" charset="-120"/>
              </a:rPr>
              <a:t>Το άτομο γνωρίζει ποιο είναι</a:t>
            </a:r>
            <a:endParaRPr lang="en-US" dirty="0"/>
          </a:p>
        </p:txBody>
      </p:sp>
      <p:sp>
        <p:nvSpPr>
          <p:cNvPr id="8" name="card"/>
          <p:cNvSpPr/>
          <p:nvPr/>
        </p:nvSpPr>
        <p:spPr>
          <a:xfrm>
            <a:off x="3375508" y="1463040"/>
            <a:ext cx="2606040" cy="1965960"/>
          </a:xfrm>
          <a:prstGeom prst="roundRect">
            <a:avLst>
              <a:gd name="adj" fmla="val 558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3604108" y="1691640"/>
            <a:ext cx="594360" cy="594360"/>
          </a:xfrm>
          <a:prstGeom prst="ellipse">
            <a:avLst/>
          </a:prstGeom>
          <a:solidFill>
            <a:schemeClr val="accent2"/>
          </a:solidFill>
          <a:ln w="12700">
            <a:solidFill>
              <a:schemeClr val="accent2"/>
            </a:solidFill>
            <a:prstDash val="solid"/>
          </a:ln>
        </p:spPr>
        <p:txBody>
          <a:bodyPr/>
          <a:lstStyle/>
          <a:p>
            <a:endParaRPr lang="el-GR"/>
          </a:p>
        </p:txBody>
      </p:sp>
      <p:pic>
        <p:nvPicPr>
          <p:cNvPr id="10" name="Image 1" descr="FaUserShield"/>
          <p:cNvPicPr>
            <a:picLocks noChangeAspect="1"/>
          </p:cNvPicPr>
          <p:nvPr/>
        </p:nvPicPr>
        <p:blipFill>
          <a:blip r:embed="rId4"/>
          <a:stretch>
            <a:fillRect/>
          </a:stretch>
        </p:blipFill>
        <p:spPr>
          <a:xfrm>
            <a:off x="3746754" y="1834286"/>
            <a:ext cx="309067" cy="309067"/>
          </a:xfrm>
          <a:prstGeom prst="rect">
            <a:avLst/>
          </a:prstGeom>
        </p:spPr>
      </p:pic>
      <p:sp>
        <p:nvSpPr>
          <p:cNvPr id="11" name="Text 7"/>
          <p:cNvSpPr txBox="1"/>
          <p:nvPr/>
        </p:nvSpPr>
        <p:spPr>
          <a:xfrm>
            <a:off x="3604108" y="2359152"/>
            <a:ext cx="2148840" cy="548640"/>
          </a:xfrm>
          <a:prstGeom prst="rect">
            <a:avLst/>
          </a:prstGeom>
          <a:noFill/>
          <a:ln/>
        </p:spPr>
        <p:txBody>
          <a:bodyPr wrap="square" lIns="0" tIns="0" rIns="0" bIns="0" rtlCol="0" anchor="t"/>
          <a:lstStyle/>
          <a:p>
            <a:pPr marL="0" indent="0">
              <a:buNone/>
            </a:pPr>
            <a:r>
              <a:rPr lang="en-US" b="1" dirty="0">
                <a:solidFill>
                  <a:schemeClr val="accent1"/>
                </a:solidFill>
                <a:latin typeface="Calibri" pitchFamily="34" charset="0"/>
                <a:ea typeface="Calibri" pitchFamily="34" charset="-122"/>
                <a:cs typeface="Calibri" pitchFamily="34" charset="-120"/>
              </a:rPr>
              <a:t>Αυτονομία</a:t>
            </a:r>
            <a:endParaRPr lang="en-US" dirty="0"/>
          </a:p>
        </p:txBody>
      </p:sp>
      <p:sp>
        <p:nvSpPr>
          <p:cNvPr id="12" name="Text 8"/>
          <p:cNvSpPr txBox="1"/>
          <p:nvPr/>
        </p:nvSpPr>
        <p:spPr>
          <a:xfrm>
            <a:off x="3604108" y="2926080"/>
            <a:ext cx="2148840" cy="4572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Μπορεί να στηρίζεται στον εαυτό του</a:t>
            </a:r>
            <a:endParaRPr lang="en-US" dirty="0">
              <a:effectLst>
                <a:outerShdw blurRad="38100" dist="38100" dir="2700000" algn="tl">
                  <a:srgbClr val="000000">
                    <a:alpha val="43137"/>
                  </a:srgbClr>
                </a:outerShdw>
              </a:effectLst>
            </a:endParaRPr>
          </a:p>
        </p:txBody>
      </p:sp>
      <p:sp>
        <p:nvSpPr>
          <p:cNvPr id="13" name="card"/>
          <p:cNvSpPr/>
          <p:nvPr/>
        </p:nvSpPr>
        <p:spPr>
          <a:xfrm>
            <a:off x="6210148" y="1463040"/>
            <a:ext cx="2606040" cy="1965960"/>
          </a:xfrm>
          <a:prstGeom prst="roundRect">
            <a:avLst>
              <a:gd name="adj" fmla="val 558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circle"/>
          <p:cNvSpPr/>
          <p:nvPr/>
        </p:nvSpPr>
        <p:spPr>
          <a:xfrm>
            <a:off x="6438748" y="1691640"/>
            <a:ext cx="594360" cy="594360"/>
          </a:xfrm>
          <a:prstGeom prst="ellipse">
            <a:avLst/>
          </a:prstGeom>
          <a:solidFill>
            <a:schemeClr val="accent1"/>
          </a:solidFill>
          <a:ln w="12700">
            <a:solidFill>
              <a:schemeClr val="accent1"/>
            </a:solidFill>
            <a:prstDash val="solid"/>
          </a:ln>
        </p:spPr>
        <p:txBody>
          <a:bodyPr/>
          <a:lstStyle/>
          <a:p>
            <a:endParaRPr lang="el-GR"/>
          </a:p>
        </p:txBody>
      </p:sp>
      <p:pic>
        <p:nvPicPr>
          <p:cNvPr id="15" name="Image 2" descr="FaShieldAlt"/>
          <p:cNvPicPr>
            <a:picLocks noChangeAspect="1"/>
          </p:cNvPicPr>
          <p:nvPr/>
        </p:nvPicPr>
        <p:blipFill>
          <a:blip r:embed="rId5"/>
          <a:stretch>
            <a:fillRect/>
          </a:stretch>
        </p:blipFill>
        <p:spPr>
          <a:xfrm>
            <a:off x="6581394" y="1834286"/>
            <a:ext cx="309067" cy="309067"/>
          </a:xfrm>
          <a:prstGeom prst="rect">
            <a:avLst/>
          </a:prstGeom>
        </p:spPr>
      </p:pic>
      <p:sp>
        <p:nvSpPr>
          <p:cNvPr id="16" name="Text 11"/>
          <p:cNvSpPr txBox="1"/>
          <p:nvPr/>
        </p:nvSpPr>
        <p:spPr>
          <a:xfrm>
            <a:off x="6210148" y="2354580"/>
            <a:ext cx="2432442" cy="548640"/>
          </a:xfrm>
          <a:prstGeom prst="rect">
            <a:avLst/>
          </a:prstGeom>
          <a:noFill/>
          <a:ln/>
        </p:spPr>
        <p:txBody>
          <a:bodyPr wrap="square" lIns="0" tIns="0" rIns="0" bIns="0" rtlCol="0" anchor="t"/>
          <a:lstStyle/>
          <a:p>
            <a:pPr marL="0" indent="0">
              <a:buNone/>
            </a:pPr>
            <a:r>
              <a:rPr lang="en-US" b="1" dirty="0">
                <a:solidFill>
                  <a:schemeClr val="accent1"/>
                </a:solidFill>
                <a:latin typeface="Calibri" pitchFamily="34" charset="0"/>
                <a:ea typeface="Calibri" pitchFamily="34" charset="-122"/>
                <a:cs typeface="Calibri" pitchFamily="34" charset="-120"/>
              </a:rPr>
              <a:t>Ανθεκτικότητα στο στρες</a:t>
            </a:r>
            <a:endParaRPr lang="en-US" dirty="0"/>
          </a:p>
        </p:txBody>
      </p:sp>
      <p:sp>
        <p:nvSpPr>
          <p:cNvPr id="17" name="Text 12"/>
          <p:cNvSpPr txBox="1"/>
          <p:nvPr/>
        </p:nvSpPr>
        <p:spPr>
          <a:xfrm>
            <a:off x="6493750" y="2857500"/>
            <a:ext cx="2148840" cy="4572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Συνδυασμός των δύο πρώτων</a:t>
            </a:r>
            <a:endParaRPr lang="en-US" dirty="0">
              <a:effectLst>
                <a:outerShdw blurRad="38100" dist="38100" dir="2700000" algn="tl">
                  <a:srgbClr val="000000">
                    <a:alpha val="43137"/>
                  </a:srgbClr>
                </a:outerShdw>
              </a:effectLst>
            </a:endParaRPr>
          </a:p>
        </p:txBody>
      </p:sp>
      <p:sp>
        <p:nvSpPr>
          <p:cNvPr id="18" name="card"/>
          <p:cNvSpPr/>
          <p:nvPr/>
        </p:nvSpPr>
        <p:spPr>
          <a:xfrm>
            <a:off x="9044788" y="1485900"/>
            <a:ext cx="2606040" cy="1965960"/>
          </a:xfrm>
          <a:prstGeom prst="roundRect">
            <a:avLst>
              <a:gd name="adj" fmla="val 558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9" name="icon-circle"/>
          <p:cNvSpPr/>
          <p:nvPr/>
        </p:nvSpPr>
        <p:spPr>
          <a:xfrm>
            <a:off x="9273388" y="1691640"/>
            <a:ext cx="594360" cy="594360"/>
          </a:xfrm>
          <a:prstGeom prst="ellipse">
            <a:avLst/>
          </a:prstGeom>
          <a:solidFill>
            <a:schemeClr val="accent2"/>
          </a:solidFill>
          <a:ln w="12700">
            <a:solidFill>
              <a:schemeClr val="accent2"/>
            </a:solidFill>
            <a:prstDash val="solid"/>
          </a:ln>
        </p:spPr>
        <p:txBody>
          <a:bodyPr/>
          <a:lstStyle/>
          <a:p>
            <a:endParaRPr lang="el-GR"/>
          </a:p>
        </p:txBody>
      </p:sp>
      <p:pic>
        <p:nvPicPr>
          <p:cNvPr id="20" name="Image 3" descr="FaRunning"/>
          <p:cNvPicPr>
            <a:picLocks noChangeAspect="1"/>
          </p:cNvPicPr>
          <p:nvPr/>
        </p:nvPicPr>
        <p:blipFill>
          <a:blip r:embed="rId6"/>
          <a:stretch>
            <a:fillRect/>
          </a:stretch>
        </p:blipFill>
        <p:spPr>
          <a:xfrm>
            <a:off x="9416034" y="1834286"/>
            <a:ext cx="309067" cy="309067"/>
          </a:xfrm>
          <a:prstGeom prst="rect">
            <a:avLst/>
          </a:prstGeom>
        </p:spPr>
      </p:pic>
      <p:sp>
        <p:nvSpPr>
          <p:cNvPr id="21" name="Text 15"/>
          <p:cNvSpPr txBox="1"/>
          <p:nvPr/>
        </p:nvSpPr>
        <p:spPr>
          <a:xfrm>
            <a:off x="9273388" y="2359152"/>
            <a:ext cx="2148840" cy="548640"/>
          </a:xfrm>
          <a:prstGeom prst="rect">
            <a:avLst/>
          </a:prstGeom>
          <a:noFill/>
          <a:ln/>
        </p:spPr>
        <p:txBody>
          <a:bodyPr wrap="square" lIns="0" tIns="0" rIns="0" bIns="0" rtlCol="0" anchor="t"/>
          <a:lstStyle/>
          <a:p>
            <a:pPr marL="0" indent="0">
              <a:buNone/>
            </a:pPr>
            <a:r>
              <a:rPr lang="en-US" b="1" dirty="0">
                <a:solidFill>
                  <a:schemeClr val="accent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Ενεργητικότητα</a:t>
            </a:r>
            <a:endParaRPr lang="en-US" dirty="0">
              <a:effectLst>
                <a:outerShdw blurRad="38100" dist="38100" dir="2700000" algn="tl">
                  <a:srgbClr val="000000">
                    <a:alpha val="43137"/>
                  </a:srgbClr>
                </a:outerShdw>
              </a:effectLst>
            </a:endParaRPr>
          </a:p>
        </p:txBody>
      </p:sp>
      <p:sp>
        <p:nvSpPr>
          <p:cNvPr id="22" name="Text 16"/>
          <p:cNvSpPr txBox="1"/>
          <p:nvPr/>
        </p:nvSpPr>
        <p:spPr>
          <a:xfrm>
            <a:off x="9273388" y="2926080"/>
            <a:ext cx="2148840" cy="4572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Δρα ανεξάρτητα από κοινωνικές πιέσεις</a:t>
            </a:r>
            <a:endParaRPr lang="en-US" dirty="0">
              <a:effectLst>
                <a:outerShdw blurRad="38100" dist="38100" dir="2700000" algn="tl">
                  <a:srgbClr val="000000">
                    <a:alpha val="43137"/>
                  </a:srgbClr>
                </a:outerShdw>
              </a:effectLst>
            </a:endParaRPr>
          </a:p>
        </p:txBody>
      </p:sp>
      <p:sp>
        <p:nvSpPr>
          <p:cNvPr id="23" name="card"/>
          <p:cNvSpPr/>
          <p:nvPr/>
        </p:nvSpPr>
        <p:spPr>
          <a:xfrm>
            <a:off x="1958188" y="3703320"/>
            <a:ext cx="2606040" cy="1965960"/>
          </a:xfrm>
          <a:prstGeom prst="roundRect">
            <a:avLst>
              <a:gd name="adj" fmla="val 558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4" name="icon-circle"/>
          <p:cNvSpPr/>
          <p:nvPr/>
        </p:nvSpPr>
        <p:spPr>
          <a:xfrm>
            <a:off x="2186788" y="3931920"/>
            <a:ext cx="594360" cy="594360"/>
          </a:xfrm>
          <a:prstGeom prst="ellipse">
            <a:avLst/>
          </a:prstGeom>
          <a:solidFill>
            <a:schemeClr val="accent1"/>
          </a:solidFill>
          <a:ln w="12700">
            <a:solidFill>
              <a:schemeClr val="accent1"/>
            </a:solidFill>
            <a:prstDash val="solid"/>
          </a:ln>
        </p:spPr>
        <p:txBody>
          <a:bodyPr/>
          <a:lstStyle/>
          <a:p>
            <a:endParaRPr lang="el-GR"/>
          </a:p>
        </p:txBody>
      </p:sp>
      <p:pic>
        <p:nvPicPr>
          <p:cNvPr id="25" name="Image 4" descr="FaCompass"/>
          <p:cNvPicPr>
            <a:picLocks noChangeAspect="1"/>
          </p:cNvPicPr>
          <p:nvPr/>
        </p:nvPicPr>
        <p:blipFill>
          <a:blip r:embed="rId7"/>
          <a:stretch>
            <a:fillRect/>
          </a:stretch>
        </p:blipFill>
        <p:spPr>
          <a:xfrm>
            <a:off x="2329434" y="4074566"/>
            <a:ext cx="309067" cy="309067"/>
          </a:xfrm>
          <a:prstGeom prst="rect">
            <a:avLst/>
          </a:prstGeom>
        </p:spPr>
      </p:pic>
      <p:sp>
        <p:nvSpPr>
          <p:cNvPr id="26" name="Text 19"/>
          <p:cNvSpPr txBox="1"/>
          <p:nvPr/>
        </p:nvSpPr>
        <p:spPr>
          <a:xfrm>
            <a:off x="1958188" y="4599432"/>
            <a:ext cx="2377440" cy="548640"/>
          </a:xfrm>
          <a:prstGeom prst="rect">
            <a:avLst/>
          </a:prstGeom>
          <a:noFill/>
          <a:ln/>
        </p:spPr>
        <p:txBody>
          <a:bodyPr wrap="square" lIns="0" tIns="0" rIns="0" bIns="0" rtlCol="0" anchor="t"/>
          <a:lstStyle/>
          <a:p>
            <a:pPr marL="0" indent="0">
              <a:buNone/>
            </a:pPr>
            <a:r>
              <a:rPr lang="en-US" b="1" dirty="0">
                <a:solidFill>
                  <a:schemeClr val="accent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Έλεγχος περιβάλλοντος</a:t>
            </a:r>
            <a:endParaRPr lang="en-US" dirty="0">
              <a:effectLst>
                <a:outerShdw blurRad="38100" dist="38100" dir="2700000" algn="tl">
                  <a:srgbClr val="000000">
                    <a:alpha val="43137"/>
                  </a:srgbClr>
                </a:outerShdw>
              </a:effectLst>
            </a:endParaRPr>
          </a:p>
        </p:txBody>
      </p:sp>
      <p:sp>
        <p:nvSpPr>
          <p:cNvPr id="27" name="Text 20"/>
          <p:cNvSpPr txBox="1"/>
          <p:nvPr/>
        </p:nvSpPr>
        <p:spPr>
          <a:xfrm>
            <a:off x="2186788" y="5166360"/>
            <a:ext cx="2148840" cy="4572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Διαχειρίζεται τις συνθήκες γύρω του</a:t>
            </a:r>
            <a:endParaRPr lang="en-US" dirty="0">
              <a:effectLst>
                <a:outerShdw blurRad="38100" dist="38100" dir="2700000" algn="tl">
                  <a:srgbClr val="000000">
                    <a:alpha val="43137"/>
                  </a:srgbClr>
                </a:outerShdw>
              </a:effectLst>
            </a:endParaRPr>
          </a:p>
        </p:txBody>
      </p:sp>
      <p:sp>
        <p:nvSpPr>
          <p:cNvPr id="28" name="card"/>
          <p:cNvSpPr/>
          <p:nvPr/>
        </p:nvSpPr>
        <p:spPr>
          <a:xfrm>
            <a:off x="4792828" y="3703320"/>
            <a:ext cx="2606040" cy="1965960"/>
          </a:xfrm>
          <a:prstGeom prst="roundRect">
            <a:avLst>
              <a:gd name="adj" fmla="val 558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9" name="icon-circle"/>
          <p:cNvSpPr/>
          <p:nvPr/>
        </p:nvSpPr>
        <p:spPr>
          <a:xfrm>
            <a:off x="5021428" y="3931920"/>
            <a:ext cx="594360" cy="594360"/>
          </a:xfrm>
          <a:prstGeom prst="ellipse">
            <a:avLst/>
          </a:prstGeom>
          <a:solidFill>
            <a:schemeClr val="accent2"/>
          </a:solidFill>
          <a:ln w="12700">
            <a:solidFill>
              <a:schemeClr val="accent2"/>
            </a:solidFill>
            <a:prstDash val="solid"/>
          </a:ln>
        </p:spPr>
        <p:txBody>
          <a:bodyPr/>
          <a:lstStyle/>
          <a:p>
            <a:endParaRPr lang="el-GR"/>
          </a:p>
        </p:txBody>
      </p:sp>
      <p:pic>
        <p:nvPicPr>
          <p:cNvPr id="30" name="Image 5" descr="FaHandHoldingHeart"/>
          <p:cNvPicPr>
            <a:picLocks noChangeAspect="1"/>
          </p:cNvPicPr>
          <p:nvPr/>
        </p:nvPicPr>
        <p:blipFill>
          <a:blip r:embed="rId8"/>
          <a:stretch>
            <a:fillRect/>
          </a:stretch>
        </p:blipFill>
        <p:spPr>
          <a:xfrm>
            <a:off x="5164074" y="4074566"/>
            <a:ext cx="309067" cy="309067"/>
          </a:xfrm>
          <a:prstGeom prst="rect">
            <a:avLst/>
          </a:prstGeom>
        </p:spPr>
      </p:pic>
      <p:sp>
        <p:nvSpPr>
          <p:cNvPr id="31" name="Text 23"/>
          <p:cNvSpPr txBox="1"/>
          <p:nvPr/>
        </p:nvSpPr>
        <p:spPr>
          <a:xfrm>
            <a:off x="5021428" y="4599432"/>
            <a:ext cx="2148840" cy="548640"/>
          </a:xfrm>
          <a:prstGeom prst="rect">
            <a:avLst/>
          </a:prstGeom>
          <a:noFill/>
          <a:ln/>
        </p:spPr>
        <p:txBody>
          <a:bodyPr wrap="square" lIns="0" tIns="0" rIns="0" bIns="0" rtlCol="0" anchor="t"/>
          <a:lstStyle/>
          <a:p>
            <a:pPr marL="0" indent="0">
              <a:buNone/>
            </a:pPr>
            <a:r>
              <a:rPr lang="en-US" b="1" dirty="0">
                <a:solidFill>
                  <a:schemeClr val="accent1"/>
                </a:solidFill>
                <a:latin typeface="Calibri" pitchFamily="34" charset="0"/>
                <a:ea typeface="Calibri" pitchFamily="34" charset="-122"/>
                <a:cs typeface="Calibri" pitchFamily="34" charset="-120"/>
              </a:rPr>
              <a:t>Αγάπη, εργασία, ψυχαγωγία</a:t>
            </a:r>
            <a:endParaRPr lang="en-US" dirty="0"/>
          </a:p>
        </p:txBody>
      </p:sp>
      <p:sp>
        <p:nvSpPr>
          <p:cNvPr id="32" name="Text 24"/>
          <p:cNvSpPr txBox="1"/>
          <p:nvPr/>
        </p:nvSpPr>
        <p:spPr>
          <a:xfrm>
            <a:off x="4884268" y="5193792"/>
            <a:ext cx="2148840" cy="4572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Μπορεί να αγαπά, να δουλεύει, να διασκεδάζει</a:t>
            </a:r>
            <a:endParaRPr lang="en-US" dirty="0">
              <a:effectLst>
                <a:outerShdw blurRad="38100" dist="38100" dir="2700000" algn="tl">
                  <a:srgbClr val="000000">
                    <a:alpha val="43137"/>
                  </a:srgbClr>
                </a:outerShdw>
              </a:effectLst>
            </a:endParaRPr>
          </a:p>
        </p:txBody>
      </p:sp>
      <p:sp>
        <p:nvSpPr>
          <p:cNvPr id="33" name="card"/>
          <p:cNvSpPr/>
          <p:nvPr/>
        </p:nvSpPr>
        <p:spPr>
          <a:xfrm>
            <a:off x="7627468" y="3703320"/>
            <a:ext cx="2606040" cy="1965960"/>
          </a:xfrm>
          <a:prstGeom prst="roundRect">
            <a:avLst>
              <a:gd name="adj" fmla="val 558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34" name="icon-circle"/>
          <p:cNvSpPr/>
          <p:nvPr/>
        </p:nvSpPr>
        <p:spPr>
          <a:xfrm>
            <a:off x="7856068" y="3931920"/>
            <a:ext cx="594360" cy="594360"/>
          </a:xfrm>
          <a:prstGeom prst="ellipse">
            <a:avLst/>
          </a:prstGeom>
          <a:solidFill>
            <a:schemeClr val="accent1"/>
          </a:solidFill>
          <a:ln w="12700">
            <a:solidFill>
              <a:schemeClr val="accent1"/>
            </a:solidFill>
            <a:prstDash val="solid"/>
          </a:ln>
        </p:spPr>
        <p:txBody>
          <a:bodyPr/>
          <a:lstStyle/>
          <a:p>
            <a:endParaRPr lang="el-GR"/>
          </a:p>
        </p:txBody>
      </p:sp>
      <p:pic>
        <p:nvPicPr>
          <p:cNvPr id="35" name="Image 6" descr="FaPuzzlePiece"/>
          <p:cNvPicPr>
            <a:picLocks noChangeAspect="1"/>
          </p:cNvPicPr>
          <p:nvPr/>
        </p:nvPicPr>
        <p:blipFill>
          <a:blip r:embed="rId9"/>
          <a:stretch>
            <a:fillRect/>
          </a:stretch>
        </p:blipFill>
        <p:spPr>
          <a:xfrm>
            <a:off x="7998714" y="4074566"/>
            <a:ext cx="309067" cy="309067"/>
          </a:xfrm>
          <a:prstGeom prst="rect">
            <a:avLst/>
          </a:prstGeom>
        </p:spPr>
      </p:pic>
      <p:sp>
        <p:nvSpPr>
          <p:cNvPr id="36" name="Text 27"/>
          <p:cNvSpPr txBox="1"/>
          <p:nvPr/>
        </p:nvSpPr>
        <p:spPr>
          <a:xfrm>
            <a:off x="7749994" y="4617720"/>
            <a:ext cx="2483514" cy="548640"/>
          </a:xfrm>
          <a:prstGeom prst="rect">
            <a:avLst/>
          </a:prstGeom>
          <a:noFill/>
          <a:ln/>
        </p:spPr>
        <p:txBody>
          <a:bodyPr wrap="square" lIns="0" tIns="0" rIns="0" bIns="0" rtlCol="0" anchor="t"/>
          <a:lstStyle/>
          <a:p>
            <a:pPr marL="0" indent="0">
              <a:buNone/>
            </a:pPr>
            <a:r>
              <a:rPr lang="en-US" b="1" dirty="0">
                <a:solidFill>
                  <a:schemeClr val="accent1"/>
                </a:solidFill>
                <a:latin typeface="Calibri" pitchFamily="34" charset="0"/>
                <a:ea typeface="Calibri" pitchFamily="34" charset="-122"/>
                <a:cs typeface="Calibri" pitchFamily="34" charset="-120"/>
              </a:rPr>
              <a:t>Επίλυση προβλημάτων</a:t>
            </a:r>
            <a:endParaRPr lang="en-US" dirty="0"/>
          </a:p>
        </p:txBody>
      </p:sp>
      <p:sp>
        <p:nvSpPr>
          <p:cNvPr id="37" name="Text 28"/>
          <p:cNvSpPr txBox="1"/>
          <p:nvPr/>
        </p:nvSpPr>
        <p:spPr>
          <a:xfrm>
            <a:off x="7856068" y="5166360"/>
            <a:ext cx="2148840" cy="4572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Βρίσκει λύσεις στις δυσκολίες του</a:t>
            </a:r>
            <a:endParaRPr lang="en-US" dirty="0">
              <a:effectLst>
                <a:outerShdw blurRad="38100" dist="38100" dir="2700000" algn="tl">
                  <a:srgbClr val="000000">
                    <a:alpha val="43137"/>
                  </a:srgbClr>
                </a:outerShdw>
              </a:effectLst>
            </a:endParaRPr>
          </a:p>
        </p:txBody>
      </p:sp>
      <p:sp>
        <p:nvSpPr>
          <p:cNvPr id="38" name="Text 29"/>
          <p:cNvSpPr txBox="1"/>
          <p:nvPr/>
        </p:nvSpPr>
        <p:spPr>
          <a:xfrm>
            <a:off x="548640" y="5897880"/>
            <a:ext cx="11094415" cy="320040"/>
          </a:xfrm>
          <a:prstGeom prst="rect">
            <a:avLst/>
          </a:prstGeom>
          <a:noFill/>
          <a:ln/>
        </p:spPr>
        <p:txBody>
          <a:bodyPr wrap="square" lIns="0" tIns="0" rIns="0" bIns="0" rtlCol="0" anchor="t"/>
          <a:lstStyle/>
          <a:p>
            <a:pPr marL="0" indent="0">
              <a:buNone/>
            </a:pPr>
            <a:r>
              <a:rPr lang="en-US" sz="1100" i="1" dirty="0">
                <a:solidFill>
                  <a:schemeClr val="tx1">
                    <a:alpha val="75000"/>
                  </a:schemeClr>
                </a:solidFill>
                <a:latin typeface="Calibri" pitchFamily="34" charset="0"/>
                <a:ea typeface="Calibri" pitchFamily="34" charset="-122"/>
                <a:cs typeface="Calibri" pitchFamily="34" charset="-120"/>
              </a:rPr>
              <a:t>Πηγή: Jahoda (1958), Joint Commission on Mental Illness and Health</a:t>
            </a:r>
            <a:endParaRPr lang="en-US" sz="1100" dirty="0"/>
          </a:p>
        </p:txBody>
      </p:sp>
      <p:sp>
        <p:nvSpPr>
          <p:cNvPr id="39"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7</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Ψυχική ευεξία: μια θετική και πολυδιάστατη κατάσταση</a:t>
            </a:r>
            <a:endParaRPr lang="en-US" sz="3000" dirty="0"/>
          </a:p>
        </p:txBody>
      </p:sp>
      <p:sp>
        <p:nvSpPr>
          <p:cNvPr id="3" name="definition"/>
          <p:cNvSpPr/>
          <p:nvPr/>
        </p:nvSpPr>
        <p:spPr>
          <a:xfrm>
            <a:off x="548640" y="1508760"/>
            <a:ext cx="11091672" cy="1051560"/>
          </a:xfrm>
          <a:prstGeom prst="roundRect">
            <a:avLst>
              <a:gd name="adj" fmla="val 10435"/>
            </a:avLst>
          </a:prstGeom>
          <a:solidFill>
            <a:schemeClr val="accent1"/>
          </a:solidFill>
          <a:ln w="12700">
            <a:solidFill>
              <a:schemeClr val="accent1"/>
            </a:solidFill>
            <a:prstDash val="solid"/>
          </a:ln>
          <a:effectLst>
            <a:outerShdw blurRad="76200" dist="25400" dir="5400000" algn="bl" rotWithShape="0">
              <a:srgbClr val="000000">
                <a:alpha val="12000"/>
              </a:srgbClr>
            </a:outerShdw>
          </a:effectLst>
        </p:spPr>
        <p:txBody>
          <a:bodyPr/>
          <a:lstStyle/>
          <a:p>
            <a:endParaRPr lang="el-GR"/>
          </a:p>
        </p:txBody>
      </p:sp>
      <p:sp>
        <p:nvSpPr>
          <p:cNvPr id="4" name="Text 2"/>
          <p:cNvSpPr txBox="1"/>
          <p:nvPr/>
        </p:nvSpPr>
        <p:spPr>
          <a:xfrm>
            <a:off x="868680" y="1572768"/>
            <a:ext cx="10424160" cy="914400"/>
          </a:xfrm>
          <a:prstGeom prst="rect">
            <a:avLst/>
          </a:prstGeom>
          <a:noFill/>
          <a:ln/>
        </p:spPr>
        <p:txBody>
          <a:bodyPr wrap="square" lIns="0" tIns="0" rIns="0" bIns="0" rtlCol="0" anchor="ctr"/>
          <a:lstStyle/>
          <a:p>
            <a:pPr marL="0" indent="0">
              <a:buNone/>
            </a:pPr>
            <a:r>
              <a:rPr lang="en-US" sz="2400" dirty="0">
                <a:solidFill>
                  <a:schemeClr val="bg1"/>
                </a:solidFill>
                <a:latin typeface="Calibri" pitchFamily="34" charset="0"/>
                <a:ea typeface="Calibri" pitchFamily="34" charset="-122"/>
                <a:cs typeface="Calibri" pitchFamily="34" charset="-120"/>
              </a:rPr>
              <a:t>Ψυχική ευεξία είναι «μια θετική σωματική, κοινωνική και πνευματική κατάσταση» που επιτρέπει στο άτομο να:</a:t>
            </a:r>
            <a:endParaRPr lang="en-US" sz="2400" dirty="0"/>
          </a:p>
        </p:txBody>
      </p:sp>
      <p:sp>
        <p:nvSpPr>
          <p:cNvPr id="5" name="card"/>
          <p:cNvSpPr/>
          <p:nvPr/>
        </p:nvSpPr>
        <p:spPr>
          <a:xfrm>
            <a:off x="548640" y="2834640"/>
            <a:ext cx="2606040" cy="2514600"/>
          </a:xfrm>
          <a:prstGeom prst="roundRect">
            <a:avLst>
              <a:gd name="adj" fmla="val 436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6" name="icon-circle"/>
          <p:cNvSpPr/>
          <p:nvPr/>
        </p:nvSpPr>
        <p:spPr>
          <a:xfrm>
            <a:off x="1467612" y="3154680"/>
            <a:ext cx="768096" cy="768096"/>
          </a:xfrm>
          <a:prstGeom prst="ellipse">
            <a:avLst/>
          </a:prstGeom>
          <a:solidFill>
            <a:schemeClr val="accent2"/>
          </a:solidFill>
          <a:ln w="12700">
            <a:solidFill>
              <a:schemeClr val="accent2"/>
            </a:solidFill>
            <a:prstDash val="solid"/>
          </a:ln>
        </p:spPr>
        <p:txBody>
          <a:bodyPr/>
          <a:lstStyle/>
          <a:p>
            <a:endParaRPr lang="el-GR"/>
          </a:p>
        </p:txBody>
      </p:sp>
      <p:pic>
        <p:nvPicPr>
          <p:cNvPr id="7" name="Image 0" descr="FaSeedling"/>
          <p:cNvPicPr>
            <a:picLocks noChangeAspect="1"/>
          </p:cNvPicPr>
          <p:nvPr/>
        </p:nvPicPr>
        <p:blipFill>
          <a:blip r:embed="rId3"/>
          <a:stretch>
            <a:fillRect/>
          </a:stretch>
        </p:blipFill>
        <p:spPr>
          <a:xfrm>
            <a:off x="1651955" y="3339023"/>
            <a:ext cx="399410" cy="399410"/>
          </a:xfrm>
          <a:prstGeom prst="rect">
            <a:avLst/>
          </a:prstGeom>
        </p:spPr>
      </p:pic>
      <p:sp>
        <p:nvSpPr>
          <p:cNvPr id="8" name="Text 5"/>
          <p:cNvSpPr txBox="1"/>
          <p:nvPr/>
        </p:nvSpPr>
        <p:spPr>
          <a:xfrm>
            <a:off x="777240" y="4160520"/>
            <a:ext cx="2148840" cy="1005840"/>
          </a:xfrm>
          <a:prstGeom prst="rect">
            <a:avLst/>
          </a:prstGeom>
          <a:noFill/>
          <a:ln/>
        </p:spPr>
        <p:txBody>
          <a:bodyPr wrap="square" lIns="0" tIns="0" rIns="0" bIns="0" rtlCol="0" anchor="t"/>
          <a:lstStyle/>
          <a:p>
            <a:pPr marL="0" indent="0" algn="ctr">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αναπτύσσει τις δυνατότητές του</a:t>
            </a:r>
            <a:endParaRPr lang="en-US" sz="2000" dirty="0">
              <a:effectLst>
                <a:outerShdw blurRad="38100" dist="38100" dir="2700000" algn="tl">
                  <a:srgbClr val="000000">
                    <a:alpha val="43137"/>
                  </a:srgbClr>
                </a:outerShdw>
              </a:effectLst>
            </a:endParaRPr>
          </a:p>
        </p:txBody>
      </p:sp>
      <p:sp>
        <p:nvSpPr>
          <p:cNvPr id="9" name="card"/>
          <p:cNvSpPr/>
          <p:nvPr/>
        </p:nvSpPr>
        <p:spPr>
          <a:xfrm>
            <a:off x="3374136" y="2834640"/>
            <a:ext cx="2606040" cy="2514600"/>
          </a:xfrm>
          <a:prstGeom prst="roundRect">
            <a:avLst>
              <a:gd name="adj" fmla="val 436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circle"/>
          <p:cNvSpPr/>
          <p:nvPr/>
        </p:nvSpPr>
        <p:spPr>
          <a:xfrm>
            <a:off x="4293108" y="3154680"/>
            <a:ext cx="768096" cy="768096"/>
          </a:xfrm>
          <a:prstGeom prst="ellipse">
            <a:avLst/>
          </a:prstGeom>
          <a:solidFill>
            <a:schemeClr val="accent2"/>
          </a:solidFill>
          <a:ln w="12700">
            <a:solidFill>
              <a:schemeClr val="accent2"/>
            </a:solidFill>
            <a:prstDash val="solid"/>
          </a:ln>
        </p:spPr>
        <p:txBody>
          <a:bodyPr/>
          <a:lstStyle/>
          <a:p>
            <a:endParaRPr lang="el-GR"/>
          </a:p>
        </p:txBody>
      </p:sp>
      <p:pic>
        <p:nvPicPr>
          <p:cNvPr id="11" name="Image 1" descr="FaBriefcase"/>
          <p:cNvPicPr>
            <a:picLocks noChangeAspect="1"/>
          </p:cNvPicPr>
          <p:nvPr/>
        </p:nvPicPr>
        <p:blipFill>
          <a:blip r:embed="rId4"/>
          <a:stretch>
            <a:fillRect/>
          </a:stretch>
        </p:blipFill>
        <p:spPr>
          <a:xfrm>
            <a:off x="4477451" y="3339023"/>
            <a:ext cx="399410" cy="399410"/>
          </a:xfrm>
          <a:prstGeom prst="rect">
            <a:avLst/>
          </a:prstGeom>
        </p:spPr>
      </p:pic>
      <p:sp>
        <p:nvSpPr>
          <p:cNvPr id="12" name="Text 8"/>
          <p:cNvSpPr txBox="1"/>
          <p:nvPr/>
        </p:nvSpPr>
        <p:spPr>
          <a:xfrm>
            <a:off x="3602736" y="4160520"/>
            <a:ext cx="2148840" cy="1005840"/>
          </a:xfrm>
          <a:prstGeom prst="rect">
            <a:avLst/>
          </a:prstGeom>
          <a:noFill/>
          <a:ln/>
        </p:spPr>
        <p:txBody>
          <a:bodyPr wrap="square" lIns="0" tIns="0" rIns="0" bIns="0" rtlCol="0" anchor="t"/>
          <a:lstStyle/>
          <a:p>
            <a:pPr marL="0" indent="0" algn="ctr">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είναι παραγωγικό και δημιουργικό στην εργασία του</a:t>
            </a:r>
            <a:endParaRPr lang="en-US" sz="2000" dirty="0">
              <a:effectLst>
                <a:outerShdw blurRad="38100" dist="38100" dir="2700000" algn="tl">
                  <a:srgbClr val="000000">
                    <a:alpha val="43137"/>
                  </a:srgbClr>
                </a:outerShdw>
              </a:effectLst>
            </a:endParaRPr>
          </a:p>
        </p:txBody>
      </p:sp>
      <p:sp>
        <p:nvSpPr>
          <p:cNvPr id="13" name="card"/>
          <p:cNvSpPr/>
          <p:nvPr/>
        </p:nvSpPr>
        <p:spPr>
          <a:xfrm>
            <a:off x="6199632" y="2834640"/>
            <a:ext cx="2606040" cy="2514600"/>
          </a:xfrm>
          <a:prstGeom prst="roundRect">
            <a:avLst>
              <a:gd name="adj" fmla="val 436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circle"/>
          <p:cNvSpPr/>
          <p:nvPr/>
        </p:nvSpPr>
        <p:spPr>
          <a:xfrm>
            <a:off x="7118604" y="3154680"/>
            <a:ext cx="768096" cy="768096"/>
          </a:xfrm>
          <a:prstGeom prst="ellipse">
            <a:avLst/>
          </a:prstGeom>
          <a:solidFill>
            <a:schemeClr val="accent2"/>
          </a:solidFill>
          <a:ln w="12700">
            <a:solidFill>
              <a:schemeClr val="accent2"/>
            </a:solidFill>
            <a:prstDash val="solid"/>
          </a:ln>
        </p:spPr>
        <p:txBody>
          <a:bodyPr/>
          <a:lstStyle/>
          <a:p>
            <a:endParaRPr lang="el-GR"/>
          </a:p>
        </p:txBody>
      </p:sp>
      <p:pic>
        <p:nvPicPr>
          <p:cNvPr id="15" name="Image 2" descr="FaUsers"/>
          <p:cNvPicPr>
            <a:picLocks noChangeAspect="1"/>
          </p:cNvPicPr>
          <p:nvPr/>
        </p:nvPicPr>
        <p:blipFill>
          <a:blip r:embed="rId5"/>
          <a:stretch>
            <a:fillRect/>
          </a:stretch>
        </p:blipFill>
        <p:spPr>
          <a:xfrm>
            <a:off x="7302947" y="3339023"/>
            <a:ext cx="399410" cy="399410"/>
          </a:xfrm>
          <a:prstGeom prst="rect">
            <a:avLst/>
          </a:prstGeom>
        </p:spPr>
      </p:pic>
      <p:sp>
        <p:nvSpPr>
          <p:cNvPr id="16" name="Text 11"/>
          <p:cNvSpPr txBox="1"/>
          <p:nvPr/>
        </p:nvSpPr>
        <p:spPr>
          <a:xfrm>
            <a:off x="6428232" y="4160520"/>
            <a:ext cx="2148840" cy="1005840"/>
          </a:xfrm>
          <a:prstGeom prst="rect">
            <a:avLst/>
          </a:prstGeom>
          <a:noFill/>
          <a:ln/>
        </p:spPr>
        <p:txBody>
          <a:bodyPr wrap="square" lIns="0" tIns="0" rIns="0" bIns="0" rtlCol="0" anchor="t"/>
          <a:lstStyle/>
          <a:p>
            <a:pPr marL="0" indent="0" algn="ctr">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χτίζει ισχυρές, θετικές σχέσεις με τους άλλους</a:t>
            </a:r>
            <a:endParaRPr lang="en-US" sz="2000" dirty="0">
              <a:effectLst>
                <a:outerShdw blurRad="38100" dist="38100" dir="2700000" algn="tl">
                  <a:srgbClr val="000000">
                    <a:alpha val="43137"/>
                  </a:srgbClr>
                </a:outerShdw>
              </a:effectLst>
            </a:endParaRPr>
          </a:p>
        </p:txBody>
      </p:sp>
      <p:sp>
        <p:nvSpPr>
          <p:cNvPr id="17" name="card"/>
          <p:cNvSpPr/>
          <p:nvPr/>
        </p:nvSpPr>
        <p:spPr>
          <a:xfrm>
            <a:off x="9025128" y="2834640"/>
            <a:ext cx="2606040" cy="2514600"/>
          </a:xfrm>
          <a:prstGeom prst="roundRect">
            <a:avLst>
              <a:gd name="adj" fmla="val 436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8" name="icon-circle"/>
          <p:cNvSpPr/>
          <p:nvPr/>
        </p:nvSpPr>
        <p:spPr>
          <a:xfrm>
            <a:off x="9944100" y="3154680"/>
            <a:ext cx="768096" cy="768096"/>
          </a:xfrm>
          <a:prstGeom prst="ellipse">
            <a:avLst/>
          </a:prstGeom>
          <a:solidFill>
            <a:schemeClr val="accent2"/>
          </a:solidFill>
          <a:ln w="12700">
            <a:solidFill>
              <a:schemeClr val="accent2"/>
            </a:solidFill>
            <a:prstDash val="solid"/>
          </a:ln>
        </p:spPr>
        <p:txBody>
          <a:bodyPr/>
          <a:lstStyle/>
          <a:p>
            <a:endParaRPr lang="el-GR"/>
          </a:p>
        </p:txBody>
      </p:sp>
      <p:pic>
        <p:nvPicPr>
          <p:cNvPr id="19" name="Image 3" descr="FaHandsHelping"/>
          <p:cNvPicPr>
            <a:picLocks noChangeAspect="1"/>
          </p:cNvPicPr>
          <p:nvPr/>
        </p:nvPicPr>
        <p:blipFill>
          <a:blip r:embed="rId6"/>
          <a:stretch>
            <a:fillRect/>
          </a:stretch>
        </p:blipFill>
        <p:spPr>
          <a:xfrm>
            <a:off x="10128443" y="3339023"/>
            <a:ext cx="399410" cy="399410"/>
          </a:xfrm>
          <a:prstGeom prst="rect">
            <a:avLst/>
          </a:prstGeom>
        </p:spPr>
      </p:pic>
      <p:sp>
        <p:nvSpPr>
          <p:cNvPr id="20" name="Text 14"/>
          <p:cNvSpPr txBox="1"/>
          <p:nvPr/>
        </p:nvSpPr>
        <p:spPr>
          <a:xfrm>
            <a:off x="9253728" y="4160520"/>
            <a:ext cx="2148840" cy="1005840"/>
          </a:xfrm>
          <a:prstGeom prst="rect">
            <a:avLst/>
          </a:prstGeom>
          <a:noFill/>
          <a:ln/>
        </p:spPr>
        <p:txBody>
          <a:bodyPr wrap="square" lIns="0" tIns="0" rIns="0" bIns="0" rtlCol="0" anchor="t"/>
          <a:lstStyle/>
          <a:p>
            <a:pPr marL="0" indent="0" algn="ctr">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συνεισφέρει θετικά στην κοινωνία</a:t>
            </a:r>
            <a:endParaRPr lang="en-US" sz="2000" dirty="0">
              <a:effectLst>
                <a:outerShdw blurRad="38100" dist="38100" dir="2700000" algn="tl">
                  <a:srgbClr val="000000">
                    <a:alpha val="43137"/>
                  </a:srgbClr>
                </a:outerShdw>
              </a:effectLst>
            </a:endParaRPr>
          </a:p>
        </p:txBody>
      </p:sp>
      <p:sp>
        <p:nvSpPr>
          <p:cNvPr id="21" name="Text 15"/>
          <p:cNvSpPr txBox="1"/>
          <p:nvPr/>
        </p:nvSpPr>
        <p:spPr>
          <a:xfrm>
            <a:off x="548640" y="5623560"/>
            <a:ext cx="11094415" cy="320040"/>
          </a:xfrm>
          <a:prstGeom prst="rect">
            <a:avLst/>
          </a:prstGeom>
          <a:noFill/>
          <a:ln/>
        </p:spPr>
        <p:txBody>
          <a:bodyPr wrap="square" lIns="0" tIns="0" rIns="0" bIns="0" rtlCol="0" anchor="t"/>
          <a:lstStyle/>
          <a:p>
            <a:pPr marL="0" indent="0">
              <a:buNone/>
            </a:pPr>
            <a:r>
              <a:rPr lang="en-US" sz="1100" i="1" dirty="0">
                <a:solidFill>
                  <a:schemeClr val="tx1">
                    <a:alpha val="75000"/>
                  </a:schemeClr>
                </a:solidFill>
                <a:latin typeface="Calibri" pitchFamily="34" charset="0"/>
                <a:ea typeface="Calibri" pitchFamily="34" charset="-122"/>
                <a:cs typeface="Calibri" pitchFamily="34" charset="-120"/>
              </a:rPr>
              <a:t>Πηγή: Beddington et al. (2008)· Mental Health Foundation (2013)</a:t>
            </a:r>
            <a:endParaRPr lang="en-US" sz="11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8</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Νέα οπτική: το μοντέλο των δύο συνεχών</a:t>
            </a:r>
            <a:r>
              <a:rPr lang="el-GR" sz="3000" b="1" dirty="0">
                <a:solidFill>
                  <a:schemeClr val="accent1"/>
                </a:solidFill>
                <a:latin typeface="Cambria" pitchFamily="34" charset="0"/>
                <a:ea typeface="Cambria" pitchFamily="34" charset="-122"/>
                <a:cs typeface="Cambria" pitchFamily="34" charset="-120"/>
              </a:rPr>
              <a:t>*</a:t>
            </a:r>
            <a:r>
              <a:rPr lang="en-US" sz="3000" b="1" dirty="0">
                <a:solidFill>
                  <a:schemeClr val="accent1"/>
                </a:solidFill>
                <a:latin typeface="Cambria" pitchFamily="34" charset="0"/>
                <a:ea typeface="Cambria" pitchFamily="34" charset="-122"/>
                <a:cs typeface="Cambria" pitchFamily="34" charset="-120"/>
              </a:rPr>
              <a:t> (Keyes, 2002)</a:t>
            </a:r>
            <a:endParaRPr lang="en-US" sz="3000" dirty="0"/>
          </a:p>
        </p:txBody>
      </p:sp>
      <p:sp>
        <p:nvSpPr>
          <p:cNvPr id="3" name="quadrant"/>
          <p:cNvSpPr/>
          <p:nvPr/>
        </p:nvSpPr>
        <p:spPr>
          <a:xfrm>
            <a:off x="1005840" y="1645920"/>
            <a:ext cx="3017520" cy="1828800"/>
          </a:xfrm>
          <a:prstGeom prst="rect">
            <a:avLst/>
          </a:prstGeom>
          <a:solidFill>
            <a:schemeClr val="accent2"/>
          </a:solidFill>
          <a:ln w="12700">
            <a:solidFill>
              <a:schemeClr val="accent2"/>
            </a:solidFill>
            <a:prstDash val="solid"/>
          </a:ln>
        </p:spPr>
        <p:txBody>
          <a:bodyPr/>
          <a:lstStyle/>
          <a:p>
            <a:endParaRPr lang="el-GR"/>
          </a:p>
        </p:txBody>
      </p:sp>
      <p:sp>
        <p:nvSpPr>
          <p:cNvPr id="4" name="Text 2"/>
          <p:cNvSpPr txBox="1"/>
          <p:nvPr/>
        </p:nvSpPr>
        <p:spPr>
          <a:xfrm>
            <a:off x="1202127" y="1737360"/>
            <a:ext cx="2716387" cy="1463040"/>
          </a:xfrm>
          <a:prstGeom prst="rect">
            <a:avLst/>
          </a:prstGeom>
          <a:noFill/>
          <a:ln/>
        </p:spPr>
        <p:txBody>
          <a:bodyPr wrap="square" lIns="0" tIns="0" rIns="0" bIns="0" rtlCol="0" anchor="ctr"/>
          <a:lstStyle/>
          <a:p>
            <a:pPr marL="0" indent="0">
              <a:buNone/>
            </a:pPr>
            <a:r>
              <a:rPr lang="en-US" b="1" dirty="0">
                <a:solidFill>
                  <a:srgbClr val="FFFF00"/>
                </a:solidFill>
                <a:effectLst>
                  <a:outerShdw blurRad="38100" dist="38100" dir="2700000" algn="tl">
                    <a:srgbClr val="000000">
                      <a:alpha val="43137"/>
                    </a:srgbClr>
                  </a:outerShdw>
                </a:effectLst>
                <a:latin typeface="+mj-lt"/>
                <a:ea typeface="Calibri" pitchFamily="34" charset="-122"/>
                <a:cs typeface="Calibri" pitchFamily="34" charset="-120"/>
              </a:rPr>
              <a:t>Ακμάζουσα ψυχική υγεία</a:t>
            </a:r>
            <a:endParaRPr lang="en-US" dirty="0">
              <a:solidFill>
                <a:srgbClr val="FFFF00"/>
              </a:solidFill>
              <a:effectLst>
                <a:outerShdw blurRad="38100" dist="38100" dir="2700000" algn="tl">
                  <a:srgbClr val="000000">
                    <a:alpha val="43137"/>
                  </a:srgbClr>
                </a:outerShdw>
              </a:effectLst>
              <a:latin typeface="+mj-lt"/>
            </a:endParaRPr>
          </a:p>
          <a:p>
            <a:pPr marL="0" indent="0">
              <a:buNone/>
            </a:pPr>
            <a:r>
              <a:rPr lang="en-US" b="1" dirty="0">
                <a:solidFill>
                  <a:schemeClr val="bg2"/>
                </a:solidFill>
                <a:effectLst>
                  <a:outerShdw blurRad="38100" dist="38100" dir="2700000" algn="tl">
                    <a:srgbClr val="000000">
                      <a:alpha val="43137"/>
                    </a:srgbClr>
                  </a:outerShdw>
                </a:effectLst>
                <a:latin typeface="+mj-lt"/>
                <a:ea typeface="Calibri" pitchFamily="34" charset="-122"/>
                <a:cs typeface="Calibri" pitchFamily="34" charset="-120"/>
              </a:rPr>
              <a:t>χωρίς ψυχική διαταραχή</a:t>
            </a:r>
            <a:endParaRPr lang="en-US" b="1" dirty="0">
              <a:solidFill>
                <a:schemeClr val="bg2"/>
              </a:solidFill>
              <a:effectLst>
                <a:outerShdw blurRad="38100" dist="38100" dir="2700000" algn="tl">
                  <a:srgbClr val="000000">
                    <a:alpha val="43137"/>
                  </a:srgbClr>
                </a:outerShdw>
              </a:effectLst>
              <a:latin typeface="+mj-lt"/>
            </a:endParaRPr>
          </a:p>
        </p:txBody>
      </p:sp>
      <p:sp>
        <p:nvSpPr>
          <p:cNvPr id="5" name="quadrant"/>
          <p:cNvSpPr/>
          <p:nvPr/>
        </p:nvSpPr>
        <p:spPr>
          <a:xfrm>
            <a:off x="4160520" y="1645920"/>
            <a:ext cx="3017520" cy="1828800"/>
          </a:xfrm>
          <a:prstGeom prst="rect">
            <a:avLst/>
          </a:prstGeom>
          <a:solidFill>
            <a:schemeClr val="accent5"/>
          </a:solidFill>
          <a:ln w="12700">
            <a:solidFill>
              <a:schemeClr val="accent5"/>
            </a:solidFill>
            <a:prstDash val="solid"/>
          </a:ln>
        </p:spPr>
        <p:txBody>
          <a:bodyPr/>
          <a:lstStyle/>
          <a:p>
            <a:endParaRPr lang="el-GR"/>
          </a:p>
        </p:txBody>
      </p:sp>
      <p:sp>
        <p:nvSpPr>
          <p:cNvPr id="6" name="Text 4"/>
          <p:cNvSpPr txBox="1"/>
          <p:nvPr/>
        </p:nvSpPr>
        <p:spPr>
          <a:xfrm>
            <a:off x="4343400" y="1828800"/>
            <a:ext cx="2651760" cy="1463040"/>
          </a:xfrm>
          <a:prstGeom prst="rect">
            <a:avLst/>
          </a:prstGeom>
          <a:noFill/>
          <a:ln/>
        </p:spPr>
        <p:txBody>
          <a:bodyPr wrap="square" lIns="0" tIns="0" rIns="0" bIns="0" rtlCol="0" anchor="ctr"/>
          <a:lstStyle/>
          <a:p>
            <a:pPr marL="0" indent="0">
              <a:buNone/>
            </a:pPr>
            <a:r>
              <a:rPr lang="en-US" b="1" dirty="0">
                <a:solidFill>
                  <a:srgbClr val="FFFF00"/>
                </a:solidFill>
                <a:latin typeface="+mj-lt"/>
                <a:ea typeface="Calibri" pitchFamily="34" charset="-122"/>
                <a:cs typeface="Calibri" pitchFamily="34" charset="-120"/>
              </a:rPr>
              <a:t>Ακμάζουσα με διαταραχή</a:t>
            </a:r>
            <a:endParaRPr lang="en-US" dirty="0">
              <a:solidFill>
                <a:srgbClr val="FFFF00"/>
              </a:solidFill>
              <a:latin typeface="+mj-lt"/>
            </a:endParaRPr>
          </a:p>
          <a:p>
            <a:pPr marL="0" indent="0">
              <a:buNone/>
            </a:pPr>
            <a:r>
              <a:rPr lang="en-US" dirty="0">
                <a:solidFill>
                  <a:schemeClr val="bg1"/>
                </a:solidFill>
                <a:latin typeface="+mj-lt"/>
                <a:ea typeface="Calibri" pitchFamily="34" charset="-122"/>
                <a:cs typeface="Calibri" pitchFamily="34" charset="-120"/>
              </a:rPr>
              <a:t>υπάρχει διάγνωση, αλλά και ψυχική ευημερία</a:t>
            </a:r>
            <a:endParaRPr lang="en-US" dirty="0">
              <a:latin typeface="+mj-lt"/>
            </a:endParaRPr>
          </a:p>
        </p:txBody>
      </p:sp>
      <p:sp>
        <p:nvSpPr>
          <p:cNvPr id="7" name="quadrant"/>
          <p:cNvSpPr/>
          <p:nvPr/>
        </p:nvSpPr>
        <p:spPr>
          <a:xfrm>
            <a:off x="1005840" y="3611880"/>
            <a:ext cx="3017520" cy="1828800"/>
          </a:xfrm>
          <a:prstGeom prst="rect">
            <a:avLst/>
          </a:prstGeom>
          <a:solidFill>
            <a:schemeClr val="accent3"/>
          </a:solidFill>
          <a:ln w="12700">
            <a:solidFill>
              <a:schemeClr val="accent3"/>
            </a:solidFill>
            <a:prstDash val="solid"/>
          </a:ln>
        </p:spPr>
        <p:txBody>
          <a:bodyPr/>
          <a:lstStyle/>
          <a:p>
            <a:endParaRPr lang="el-GR"/>
          </a:p>
        </p:txBody>
      </p:sp>
      <p:sp>
        <p:nvSpPr>
          <p:cNvPr id="8" name="Text 6"/>
          <p:cNvSpPr txBox="1"/>
          <p:nvPr/>
        </p:nvSpPr>
        <p:spPr>
          <a:xfrm>
            <a:off x="1188720" y="3794760"/>
            <a:ext cx="2651760" cy="1463040"/>
          </a:xfrm>
          <a:prstGeom prst="rect">
            <a:avLst/>
          </a:prstGeom>
          <a:noFill/>
          <a:ln/>
        </p:spPr>
        <p:txBody>
          <a:bodyPr wrap="square" lIns="0" tIns="0" rIns="0" bIns="0" rtlCol="0" anchor="ctr"/>
          <a:lstStyle/>
          <a:p>
            <a:pPr marL="0" indent="0">
              <a:buNone/>
            </a:pPr>
            <a:r>
              <a:rPr lang="el-GR" b="1" dirty="0">
                <a:solidFill>
                  <a:schemeClr val="bg1">
                    <a:lumMod val="95000"/>
                  </a:schemeClr>
                </a:solidFill>
                <a:effectLst>
                  <a:outerShdw blurRad="38100" dist="38100" dir="2700000" algn="tl">
                    <a:srgbClr val="000000">
                      <a:alpha val="43137"/>
                    </a:srgbClr>
                  </a:outerShdw>
                </a:effectLst>
                <a:latin typeface="+mj-lt"/>
                <a:ea typeface="Calibri" pitchFamily="34" charset="-122"/>
                <a:cs typeface="Calibri" pitchFamily="34" charset="-120"/>
              </a:rPr>
              <a:t>Φθίνουσα</a:t>
            </a:r>
            <a:endParaRPr lang="en-US" dirty="0">
              <a:solidFill>
                <a:schemeClr val="bg1">
                  <a:lumMod val="95000"/>
                </a:schemeClr>
              </a:solidFill>
              <a:effectLst>
                <a:outerShdw blurRad="38100" dist="38100" dir="2700000" algn="tl">
                  <a:srgbClr val="000000">
                    <a:alpha val="43137"/>
                  </a:srgbClr>
                </a:outerShdw>
              </a:effectLst>
              <a:latin typeface="+mj-lt"/>
            </a:endParaRPr>
          </a:p>
          <a:p>
            <a:pPr marL="0" indent="0">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χωρίς διάγνωση, αλλά με χαμηλή ευεξία</a:t>
            </a:r>
            <a:endParaRPr lang="en-US" dirty="0">
              <a:effectLst>
                <a:outerShdw blurRad="38100" dist="38100" dir="2700000" algn="tl">
                  <a:srgbClr val="000000">
                    <a:alpha val="43137"/>
                  </a:srgbClr>
                </a:outerShdw>
              </a:effectLst>
              <a:latin typeface="+mj-lt"/>
            </a:endParaRPr>
          </a:p>
        </p:txBody>
      </p:sp>
      <p:sp>
        <p:nvSpPr>
          <p:cNvPr id="9" name="quadrant"/>
          <p:cNvSpPr/>
          <p:nvPr/>
        </p:nvSpPr>
        <p:spPr>
          <a:xfrm>
            <a:off x="4160520" y="3611880"/>
            <a:ext cx="3017520" cy="1828800"/>
          </a:xfrm>
          <a:prstGeom prst="rect">
            <a:avLst/>
          </a:prstGeom>
          <a:solidFill>
            <a:schemeClr val="accent1"/>
          </a:solidFill>
          <a:ln w="12700">
            <a:solidFill>
              <a:schemeClr val="accent1"/>
            </a:solidFill>
            <a:prstDash val="solid"/>
          </a:ln>
        </p:spPr>
        <p:txBody>
          <a:bodyPr/>
          <a:lstStyle/>
          <a:p>
            <a:endParaRPr lang="el-GR"/>
          </a:p>
        </p:txBody>
      </p:sp>
      <p:sp>
        <p:nvSpPr>
          <p:cNvPr id="10" name="Text 8"/>
          <p:cNvSpPr txBox="1"/>
          <p:nvPr/>
        </p:nvSpPr>
        <p:spPr>
          <a:xfrm>
            <a:off x="4343400" y="3794760"/>
            <a:ext cx="2651760" cy="1463040"/>
          </a:xfrm>
          <a:prstGeom prst="rect">
            <a:avLst/>
          </a:prstGeom>
          <a:noFill/>
          <a:ln/>
        </p:spPr>
        <p:txBody>
          <a:bodyPr wrap="square" lIns="0" tIns="0" rIns="0" bIns="0" rtlCol="0" anchor="ctr"/>
          <a:lstStyle/>
          <a:p>
            <a:r>
              <a:rPr lang="el-GR" b="1" dirty="0">
                <a:solidFill>
                  <a:schemeClr val="bg1">
                    <a:lumMod val="95000"/>
                  </a:schemeClr>
                </a:solidFill>
                <a:effectLst>
                  <a:outerShdw blurRad="38100" dist="38100" dir="2700000" algn="tl">
                    <a:srgbClr val="000000">
                      <a:alpha val="43137"/>
                    </a:srgbClr>
                  </a:outerShdw>
                </a:effectLst>
                <a:latin typeface="+mj-lt"/>
                <a:ea typeface="Calibri" pitchFamily="34" charset="-122"/>
                <a:cs typeface="Calibri" pitchFamily="34" charset="-120"/>
              </a:rPr>
              <a:t>Φθίνουσα</a:t>
            </a:r>
            <a:endParaRPr lang="en-US" dirty="0">
              <a:solidFill>
                <a:schemeClr val="bg1">
                  <a:lumMod val="95000"/>
                </a:schemeClr>
              </a:solidFill>
              <a:effectLst>
                <a:outerShdw blurRad="38100" dist="38100" dir="2700000" algn="tl">
                  <a:srgbClr val="000000">
                    <a:alpha val="43137"/>
                  </a:srgbClr>
                </a:outerShdw>
              </a:effectLst>
              <a:latin typeface="+mj-lt"/>
            </a:endParaRPr>
          </a:p>
          <a:p>
            <a:pPr marL="0" indent="0">
              <a:buNone/>
            </a:pPr>
            <a:r>
              <a:rPr lang="en-US" b="1" dirty="0">
                <a:solidFill>
                  <a:schemeClr val="bg1"/>
                </a:solidFill>
                <a:effectLst>
                  <a:outerShdw blurRad="38100" dist="38100" dir="2700000" algn="tl">
                    <a:srgbClr val="000000">
                      <a:alpha val="43137"/>
                    </a:srgbClr>
                  </a:outerShdw>
                </a:effectLst>
                <a:latin typeface="+mj-lt"/>
                <a:ea typeface="Calibri" pitchFamily="34" charset="-122"/>
                <a:cs typeface="Calibri" pitchFamily="34" charset="-120"/>
              </a:rPr>
              <a:t> </a:t>
            </a:r>
            <a:r>
              <a:rPr lang="en-US" b="1" dirty="0">
                <a:effectLst>
                  <a:outerShdw blurRad="38100" dist="38100" dir="2700000" algn="tl">
                    <a:srgbClr val="000000">
                      <a:alpha val="43137"/>
                    </a:srgbClr>
                  </a:outerShdw>
                </a:effectLst>
                <a:latin typeface="+mj-lt"/>
                <a:ea typeface="Calibri" pitchFamily="34" charset="-122"/>
                <a:cs typeface="Calibri" pitchFamily="34" charset="-120"/>
              </a:rPr>
              <a:t>με διαταραχή</a:t>
            </a:r>
            <a:endParaRPr lang="en-US" dirty="0">
              <a:effectLst>
                <a:outerShdw blurRad="38100" dist="38100" dir="2700000" algn="tl">
                  <a:srgbClr val="000000">
                    <a:alpha val="43137"/>
                  </a:srgbClr>
                </a:outerShdw>
              </a:effectLst>
              <a:latin typeface="+mj-lt"/>
            </a:endParaRPr>
          </a:p>
          <a:p>
            <a:pPr marL="0" indent="0">
              <a:buNone/>
            </a:pPr>
            <a:r>
              <a:rPr lang="en-US" dirty="0">
                <a:effectLst>
                  <a:outerShdw blurRad="38100" dist="38100" dir="2700000" algn="tl">
                    <a:srgbClr val="000000">
                      <a:alpha val="43137"/>
                    </a:srgbClr>
                  </a:outerShdw>
                </a:effectLst>
                <a:latin typeface="+mj-lt"/>
                <a:ea typeface="Calibri" pitchFamily="34" charset="-122"/>
                <a:cs typeface="Calibri" pitchFamily="34" charset="-120"/>
              </a:rPr>
              <a:t>η πιο ευάλωτη κατάσταση</a:t>
            </a:r>
            <a:endParaRPr lang="en-US" dirty="0">
              <a:effectLst>
                <a:outerShdw blurRad="38100" dist="38100" dir="2700000" algn="tl">
                  <a:srgbClr val="000000">
                    <a:alpha val="43137"/>
                  </a:srgbClr>
                </a:outerShdw>
              </a:effectLst>
              <a:latin typeface="+mj-lt"/>
            </a:endParaRPr>
          </a:p>
        </p:txBody>
      </p:sp>
      <p:sp>
        <p:nvSpPr>
          <p:cNvPr id="11" name="Text 9"/>
          <p:cNvSpPr txBox="1"/>
          <p:nvPr/>
        </p:nvSpPr>
        <p:spPr>
          <a:xfrm>
            <a:off x="1005840" y="1280160"/>
            <a:ext cx="3017520" cy="320040"/>
          </a:xfrm>
          <a:prstGeom prst="rect">
            <a:avLst/>
          </a:prstGeom>
          <a:noFill/>
          <a:ln/>
        </p:spPr>
        <p:txBody>
          <a:bodyPr wrap="square" lIns="0" tIns="0" rIns="0" bIns="0" rtlCol="0" anchor="t"/>
          <a:lstStyle/>
          <a:p>
            <a:pPr marL="0" indent="0">
              <a:buNone/>
            </a:pPr>
            <a:r>
              <a:rPr lang="en-US" sz="1200" b="1" dirty="0">
                <a:solidFill>
                  <a:schemeClr val="tx1"/>
                </a:solidFill>
                <a:latin typeface="Calibri" pitchFamily="34" charset="0"/>
                <a:ea typeface="Calibri" pitchFamily="34" charset="-122"/>
                <a:cs typeface="Calibri" pitchFamily="34" charset="-120"/>
              </a:rPr>
              <a:t>↑ Υψηλή ψυχική ευεξία</a:t>
            </a:r>
            <a:endParaRPr lang="en-US" sz="1200" dirty="0"/>
          </a:p>
        </p:txBody>
      </p:sp>
      <p:sp>
        <p:nvSpPr>
          <p:cNvPr id="12" name="Text 10"/>
          <p:cNvSpPr txBox="1"/>
          <p:nvPr/>
        </p:nvSpPr>
        <p:spPr>
          <a:xfrm>
            <a:off x="2201023" y="5463540"/>
            <a:ext cx="9210689" cy="1234440"/>
          </a:xfrm>
          <a:prstGeom prst="rect">
            <a:avLst/>
          </a:prstGeom>
          <a:noFill/>
          <a:ln/>
        </p:spPr>
        <p:txBody>
          <a:bodyPr wrap="square" lIns="0" tIns="0" rIns="0" bIns="0" rtlCol="0" anchor="t"/>
          <a:lstStyle/>
          <a:p>
            <a:pPr marL="0" indent="0">
              <a:buNone/>
            </a:pPr>
            <a:r>
              <a:rPr lang="en-US" sz="1200" b="1" dirty="0">
                <a:solidFill>
                  <a:schemeClr val="tx1"/>
                </a:solidFill>
                <a:latin typeface="Calibri" pitchFamily="34" charset="0"/>
                <a:ea typeface="Calibri" pitchFamily="34" charset="-122"/>
                <a:cs typeface="Calibri" pitchFamily="34" charset="-120"/>
              </a:rPr>
              <a:t>Χωρίς διαταραχή  ←→  Με διαταραχή</a:t>
            </a:r>
            <a:endParaRPr lang="el-GR" sz="1200" b="1" dirty="0">
              <a:solidFill>
                <a:schemeClr val="tx1"/>
              </a:solidFill>
              <a:latin typeface="Calibri" pitchFamily="34" charset="0"/>
              <a:ea typeface="Calibri" pitchFamily="34" charset="-122"/>
              <a:cs typeface="Calibri" pitchFamily="34" charset="-120"/>
            </a:endParaRPr>
          </a:p>
          <a:p>
            <a:pPr marL="0" indent="0" algn="ctr">
              <a:buNone/>
            </a:pPr>
            <a:endParaRPr lang="el-GR" sz="1200" b="1" dirty="0">
              <a:latin typeface="Calibri" pitchFamily="34" charset="0"/>
              <a:ea typeface="Calibri" pitchFamily="34" charset="-122"/>
              <a:cs typeface="Calibri" pitchFamily="34" charset="-120"/>
            </a:endParaRPr>
          </a:p>
          <a:p>
            <a:pPr algn="just"/>
            <a:r>
              <a:rPr lang="el-GR" sz="1200" b="1" dirty="0">
                <a:latin typeface="Calibri" pitchFamily="34" charset="0"/>
                <a:ea typeface="Calibri" pitchFamily="34" charset="-122"/>
                <a:cs typeface="Calibri" pitchFamily="34" charset="-120"/>
              </a:rPr>
              <a:t>* </a:t>
            </a:r>
            <a:r>
              <a:rPr lang="el-GR" sz="1400" dirty="0">
                <a:effectLst>
                  <a:outerShdw blurRad="38100" dist="38100" dir="2700000" algn="tl">
                    <a:srgbClr val="000000">
                      <a:alpha val="43137"/>
                    </a:srgbClr>
                  </a:outerShdw>
                </a:effectLst>
              </a:rPr>
              <a:t>Το </a:t>
            </a:r>
            <a:r>
              <a:rPr lang="el-GR" sz="1400" b="1" dirty="0">
                <a:effectLst>
                  <a:outerShdw blurRad="38100" dist="38100" dir="2700000" algn="tl">
                    <a:srgbClr val="000000">
                      <a:alpha val="43137"/>
                    </a:srgbClr>
                  </a:outerShdw>
                </a:effectLst>
              </a:rPr>
              <a:t>μοντέλο των δύο συνεχών</a:t>
            </a:r>
            <a:r>
              <a:rPr lang="el-GR" sz="1400" dirty="0">
                <a:effectLst>
                  <a:outerShdw blurRad="38100" dist="38100" dir="2700000" algn="tl">
                    <a:srgbClr val="000000">
                      <a:alpha val="43137"/>
                    </a:srgbClr>
                  </a:outerShdw>
                </a:effectLst>
              </a:rPr>
              <a:t> (</a:t>
            </a:r>
            <a:r>
              <a:rPr lang="el-GR" sz="1400" dirty="0" err="1">
                <a:effectLst>
                  <a:outerShdw blurRad="38100" dist="38100" dir="2700000" algn="tl">
                    <a:srgbClr val="000000">
                      <a:alpha val="43137"/>
                    </a:srgbClr>
                  </a:outerShdw>
                </a:effectLst>
              </a:rPr>
              <a:t>dual-continua</a:t>
            </a:r>
            <a:r>
              <a:rPr lang="el-GR" sz="1400" dirty="0">
                <a:effectLst>
                  <a:outerShdw blurRad="38100" dist="38100" dir="2700000" algn="tl">
                    <a:srgbClr val="000000">
                      <a:alpha val="43137"/>
                    </a:srgbClr>
                  </a:outerShdw>
                </a:effectLst>
              </a:rPr>
              <a:t> </a:t>
            </a:r>
            <a:r>
              <a:rPr lang="el-GR" sz="1400" dirty="0" err="1">
                <a:effectLst>
                  <a:outerShdw blurRad="38100" dist="38100" dir="2700000" algn="tl">
                    <a:srgbClr val="000000">
                      <a:alpha val="43137"/>
                    </a:srgbClr>
                  </a:outerShdw>
                </a:effectLst>
              </a:rPr>
              <a:t>model</a:t>
            </a:r>
            <a:r>
              <a:rPr lang="el-GR" sz="1400" dirty="0">
                <a:effectLst>
                  <a:outerShdw blurRad="38100" dist="38100" dir="2700000" algn="tl">
                    <a:srgbClr val="000000">
                      <a:alpha val="43137"/>
                    </a:srgbClr>
                  </a:outerShdw>
                </a:effectLst>
              </a:rPr>
              <a:t>) υποστηρίζει ότι η ψυχική υγεία και η ψυχική ασθένεια δεν είναι οι δύο άκρες του ίδιου άξονα. Είναι δύο ξεχωριστοί άξονες, που σχετίζονται μεταξύ τους αλλά δεν ταυτίζονται. Το διατύπωσε ο κοινωνιολόγος και ψυχολόγος </a:t>
            </a:r>
            <a:r>
              <a:rPr lang="el-GR" sz="1400" dirty="0" err="1">
                <a:effectLst>
                  <a:outerShdw blurRad="38100" dist="38100" dir="2700000" algn="tl">
                    <a:srgbClr val="000000">
                      <a:alpha val="43137"/>
                    </a:srgbClr>
                  </a:outerShdw>
                </a:effectLst>
              </a:rPr>
              <a:t>Corey</a:t>
            </a:r>
            <a:r>
              <a:rPr lang="el-GR" sz="1400" dirty="0">
                <a:effectLst>
                  <a:outerShdw blurRad="38100" dist="38100" dir="2700000" algn="tl">
                    <a:srgbClr val="000000">
                      <a:alpha val="43137"/>
                    </a:srgbClr>
                  </a:outerShdw>
                </a:effectLst>
              </a:rPr>
              <a:t> L. M. </a:t>
            </a:r>
            <a:r>
              <a:rPr lang="el-GR" sz="1400" dirty="0" err="1">
                <a:effectLst>
                  <a:outerShdw blurRad="38100" dist="38100" dir="2700000" algn="tl">
                    <a:srgbClr val="000000">
                      <a:alpha val="43137"/>
                    </a:srgbClr>
                  </a:outerShdw>
                </a:effectLst>
              </a:rPr>
              <a:t>Keyes</a:t>
            </a:r>
            <a:r>
              <a:rPr lang="el-GR" sz="1400" dirty="0">
                <a:effectLst>
                  <a:outerShdw blurRad="38100" dist="38100" dir="2700000" algn="tl">
                    <a:srgbClr val="000000">
                      <a:alpha val="43137"/>
                    </a:srgbClr>
                  </a:outerShdw>
                </a:effectLst>
              </a:rPr>
              <a:t> (</a:t>
            </a:r>
            <a:r>
              <a:rPr lang="el-GR" sz="1400" dirty="0" err="1">
                <a:effectLst>
                  <a:outerShdw blurRad="38100" dist="38100" dir="2700000" algn="tl">
                    <a:srgbClr val="000000">
                      <a:alpha val="43137"/>
                    </a:srgbClr>
                  </a:outerShdw>
                </a:effectLst>
              </a:rPr>
              <a:t>Emory</a:t>
            </a:r>
            <a:r>
              <a:rPr lang="el-GR" sz="1400" dirty="0">
                <a:effectLst>
                  <a:outerShdw blurRad="38100" dist="38100" dir="2700000" algn="tl">
                    <a:srgbClr val="000000">
                      <a:alpha val="43137"/>
                    </a:srgbClr>
                  </a:outerShdw>
                </a:effectLst>
              </a:rPr>
              <a:t> </a:t>
            </a:r>
            <a:r>
              <a:rPr lang="el-GR" sz="1400" dirty="0" err="1">
                <a:effectLst>
                  <a:outerShdw blurRad="38100" dist="38100" dir="2700000" algn="tl">
                    <a:srgbClr val="000000">
                      <a:alpha val="43137"/>
                    </a:srgbClr>
                  </a:outerShdw>
                </a:effectLst>
              </a:rPr>
              <a:t>University</a:t>
            </a:r>
            <a:r>
              <a:rPr lang="el-GR" sz="1400" dirty="0">
                <a:effectLst>
                  <a:outerShdw blurRad="38100" dist="38100" dir="2700000" algn="tl">
                    <a:srgbClr val="000000">
                      <a:alpha val="43137"/>
                    </a:srgbClr>
                  </a:outerShdw>
                </a:effectLst>
              </a:rPr>
              <a:t>) σε δύο άρθρα: την πρώτη παρουσίαση του 2002 και την εμπειρική επιβεβαίωση του 2005</a:t>
            </a:r>
            <a:endParaRPr lang="en-US" sz="1400" dirty="0">
              <a:effectLst>
                <a:outerShdw blurRad="38100" dist="38100" dir="2700000" algn="tl">
                  <a:srgbClr val="000000">
                    <a:alpha val="43137"/>
                  </a:srgbClr>
                </a:outerShdw>
              </a:effectLst>
            </a:endParaRPr>
          </a:p>
        </p:txBody>
      </p:sp>
      <p:sp>
        <p:nvSpPr>
          <p:cNvPr id="13" name="Text 11"/>
          <p:cNvSpPr txBox="1"/>
          <p:nvPr/>
        </p:nvSpPr>
        <p:spPr>
          <a:xfrm>
            <a:off x="7589520" y="1645920"/>
            <a:ext cx="4053535" cy="4023360"/>
          </a:xfrm>
          <a:prstGeom prst="rect">
            <a:avLst/>
          </a:prstGeom>
          <a:noFill/>
          <a:ln/>
        </p:spPr>
        <p:txBody>
          <a:bodyPr wrap="square" lIns="0" tIns="0" rIns="0" bIns="0" rtlCol="0" anchor="t"/>
          <a:lstStyle/>
          <a:p>
            <a:pPr marL="0" indent="0" algn="just">
              <a:spcAft>
                <a:spcPts val="1000"/>
              </a:spcAft>
              <a:buNone/>
            </a:pPr>
            <a:r>
              <a:rPr lang="en-US" sz="2000" b="1" dirty="0">
                <a:solidFill>
                  <a:schemeClr val="accent1"/>
                </a:solidFill>
                <a:effectLst>
                  <a:outerShdw blurRad="38100" dist="38100" dir="2700000" algn="tl">
                    <a:srgbClr val="000000">
                      <a:alpha val="43137"/>
                    </a:srgbClr>
                  </a:outerShdw>
                </a:effectLst>
                <a:latin typeface="+mj-lt"/>
                <a:ea typeface="Calibri" pitchFamily="34" charset="-122"/>
                <a:cs typeface="Calibri" pitchFamily="34" charset="-120"/>
              </a:rPr>
              <a:t>Τι σημαίνει για την αναψυχή</a:t>
            </a:r>
            <a:endParaRPr lang="en-US" sz="2000" dirty="0">
              <a:effectLst>
                <a:outerShdw blurRad="38100" dist="38100" dir="2700000" algn="tl">
                  <a:srgbClr val="000000">
                    <a:alpha val="43137"/>
                  </a:srgbClr>
                </a:outerShdw>
              </a:effectLst>
              <a:latin typeface="+mj-lt"/>
            </a:endParaRPr>
          </a:p>
          <a:p>
            <a:pPr marL="203200" indent="-203200" algn="just">
              <a:spcAft>
                <a:spcPts val="1000"/>
              </a:spcAft>
              <a:buSzPct val="100000"/>
              <a:buChar char="•"/>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Η απουσία διάγνωσης δεν εξασφαλίζει από μόνη της ψυχική ευεξία.</a:t>
            </a:r>
            <a:endParaRPr lang="en-US" sz="2000" dirty="0">
              <a:effectLst>
                <a:outerShdw blurRad="38100" dist="38100" dir="2700000" algn="tl">
                  <a:srgbClr val="000000">
                    <a:alpha val="43137"/>
                  </a:srgbClr>
                </a:outerShdw>
              </a:effectLst>
              <a:latin typeface="+mj-lt"/>
            </a:endParaRPr>
          </a:p>
          <a:p>
            <a:pPr marL="203200" indent="-203200" algn="just">
              <a:spcAft>
                <a:spcPts val="1000"/>
              </a:spcAft>
              <a:buSzPct val="100000"/>
              <a:buChar char="•"/>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Τα προγράμματα αναψυχής μπορούν να ανεβάσουν την ευεξία σε όλους, με ή χωρίς διάγνωση.</a:t>
            </a:r>
            <a:endParaRPr lang="en-US" sz="2000" dirty="0">
              <a:effectLst>
                <a:outerShdw blurRad="38100" dist="38100" dir="2700000" algn="tl">
                  <a:srgbClr val="000000">
                    <a:alpha val="43137"/>
                  </a:srgbClr>
                </a:outerShdw>
              </a:effectLst>
              <a:latin typeface="+mj-lt"/>
            </a:endParaRPr>
          </a:p>
          <a:p>
            <a:pPr marL="203200" indent="-203200" algn="just">
              <a:spcAft>
                <a:spcPts val="1000"/>
              </a:spcAft>
              <a:buSzPct val="100000"/>
              <a:buChar char="•"/>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Ο στόχος ενός προγράμματος είναι διπλός: να μειώσει τα συμπτώματα και να ενισχύσει την ακμή.</a:t>
            </a:r>
            <a:endParaRPr lang="en-US" sz="2000" dirty="0">
              <a:effectLst>
                <a:outerShdw blurRad="38100" dist="38100" dir="2700000" algn="tl">
                  <a:srgbClr val="000000">
                    <a:alpha val="43137"/>
                  </a:srgbClr>
                </a:outerShdw>
              </a:effectLst>
              <a:latin typeface="+mj-l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9</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Τα ψυχολογικά οφέλη της άσκησης και της αθλητικής αναψυχής</a:t>
            </a:r>
            <a:endParaRPr lang="en-US" sz="3000" dirty="0"/>
          </a:p>
        </p:txBody>
      </p:sp>
      <p:sp>
        <p:nvSpPr>
          <p:cNvPr id="3" name="card"/>
          <p:cNvSpPr/>
          <p:nvPr/>
        </p:nvSpPr>
        <p:spPr>
          <a:xfrm>
            <a:off x="548640" y="1463040"/>
            <a:ext cx="5394960" cy="4434840"/>
          </a:xfrm>
          <a:prstGeom prst="roundRect">
            <a:avLst>
              <a:gd name="adj" fmla="val 247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645920"/>
            <a:ext cx="548640" cy="548640"/>
          </a:xfrm>
          <a:prstGeom prst="ellipse">
            <a:avLst/>
          </a:prstGeom>
          <a:solidFill>
            <a:schemeClr val="accent2"/>
          </a:solidFill>
          <a:ln w="12700">
            <a:solidFill>
              <a:schemeClr val="accent2"/>
            </a:solidFill>
            <a:prstDash val="solid"/>
          </a:ln>
        </p:spPr>
        <p:txBody>
          <a:bodyPr/>
          <a:lstStyle/>
          <a:p>
            <a:endParaRPr lang="el-GR"/>
          </a:p>
        </p:txBody>
      </p:sp>
      <p:pic>
        <p:nvPicPr>
          <p:cNvPr id="5" name="Image 0" descr="FaArrowUp"/>
          <p:cNvPicPr>
            <a:picLocks noChangeAspect="1"/>
          </p:cNvPicPr>
          <p:nvPr/>
        </p:nvPicPr>
        <p:blipFill>
          <a:blip r:embed="rId3"/>
          <a:stretch>
            <a:fillRect/>
          </a:stretch>
        </p:blipFill>
        <p:spPr>
          <a:xfrm>
            <a:off x="954634" y="1777594"/>
            <a:ext cx="285293" cy="285293"/>
          </a:xfrm>
          <a:prstGeom prst="rect">
            <a:avLst/>
          </a:prstGeom>
        </p:spPr>
      </p:pic>
      <p:sp>
        <p:nvSpPr>
          <p:cNvPr id="6" name="Text 3"/>
          <p:cNvSpPr txBox="1"/>
          <p:nvPr/>
        </p:nvSpPr>
        <p:spPr>
          <a:xfrm>
            <a:off x="1508760" y="1664208"/>
            <a:ext cx="4114800" cy="502920"/>
          </a:xfrm>
          <a:prstGeom prst="rect">
            <a:avLst/>
          </a:prstGeom>
          <a:noFill/>
          <a:ln/>
        </p:spPr>
        <p:txBody>
          <a:bodyPr wrap="square" lIns="0" tIns="0" rIns="0" bIns="0" rtlCol="0" anchor="ctr"/>
          <a:lstStyle/>
          <a:p>
            <a:pPr marL="0" indent="0">
              <a:buNone/>
            </a:pPr>
            <a:r>
              <a:rPr lang="en-US" sz="2000" b="1" dirty="0">
                <a:solidFill>
                  <a:schemeClr val="accent2"/>
                </a:solidFill>
                <a:latin typeface="Calibri" pitchFamily="34" charset="0"/>
                <a:ea typeface="Calibri" pitchFamily="34" charset="-122"/>
                <a:cs typeface="Calibri" pitchFamily="34" charset="-120"/>
              </a:rPr>
              <a:t>Αυξάνονται</a:t>
            </a:r>
            <a:endParaRPr lang="en-US" sz="2000" dirty="0"/>
          </a:p>
        </p:txBody>
      </p:sp>
      <p:sp>
        <p:nvSpPr>
          <p:cNvPr id="7" name="Text 4"/>
          <p:cNvSpPr txBox="1"/>
          <p:nvPr/>
        </p:nvSpPr>
        <p:spPr>
          <a:xfrm>
            <a:off x="822960" y="2377440"/>
            <a:ext cx="2468880" cy="3383280"/>
          </a:xfrm>
          <a:prstGeom prst="rect">
            <a:avLst/>
          </a:prstGeom>
          <a:noFill/>
          <a:ln/>
        </p:spPr>
        <p:txBody>
          <a:bodyPr wrap="square" lIns="0" tIns="0" rIns="0" bIns="0" rtlCol="0" anchor="t"/>
          <a:lstStyle/>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Ακαδημαϊκή απόδοση</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Αυτοπεποίθηση και ασφάλεια</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Συναισθηματική σταθερότητα</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Εμπιστοσύνη</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Νοητική λειτουργία</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Μνήμη</a:t>
            </a:r>
            <a:endParaRPr lang="en-US" dirty="0">
              <a:latin typeface="+mj-lt"/>
            </a:endParaRPr>
          </a:p>
        </p:txBody>
      </p:sp>
      <p:sp>
        <p:nvSpPr>
          <p:cNvPr id="8" name="Text 5"/>
          <p:cNvSpPr txBox="1"/>
          <p:nvPr/>
        </p:nvSpPr>
        <p:spPr>
          <a:xfrm>
            <a:off x="3355435" y="2395728"/>
            <a:ext cx="2468880" cy="3383280"/>
          </a:xfrm>
          <a:prstGeom prst="rect">
            <a:avLst/>
          </a:prstGeom>
          <a:noFill/>
          <a:ln/>
        </p:spPr>
        <p:txBody>
          <a:bodyPr wrap="square" lIns="0" tIns="0" rIns="0" bIns="0" rtlCol="0" anchor="t"/>
          <a:lstStyle/>
          <a:p>
            <a:pPr marL="203200" indent="-203200">
              <a:spcAft>
                <a:spcPts val="4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Αντίληψη</a:t>
            </a:r>
            <a:endParaRPr lang="en-US" dirty="0">
              <a:effectLst>
                <a:outerShdw blurRad="38100" dist="38100" dir="2700000" algn="tl">
                  <a:srgbClr val="000000">
                    <a:alpha val="43137"/>
                  </a:srgbClr>
                </a:outerShdw>
              </a:effectLst>
            </a:endParaRPr>
          </a:p>
          <a:p>
            <a:pPr marL="203200" indent="-203200">
              <a:spcAft>
                <a:spcPts val="4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Θετική εικόνα σώματος</a:t>
            </a:r>
            <a:endParaRPr lang="en-US" dirty="0">
              <a:effectLst>
                <a:outerShdw blurRad="38100" dist="38100" dir="2700000" algn="tl">
                  <a:srgbClr val="000000">
                    <a:alpha val="43137"/>
                  </a:srgbClr>
                </a:outerShdw>
              </a:effectLst>
            </a:endParaRPr>
          </a:p>
          <a:p>
            <a:pPr marL="203200" indent="-203200">
              <a:spcAft>
                <a:spcPts val="4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Αυτοέλεγχος</a:t>
            </a:r>
            <a:endParaRPr lang="en-US" dirty="0">
              <a:effectLst>
                <a:outerShdw blurRad="38100" dist="38100" dir="2700000" algn="tl">
                  <a:srgbClr val="000000">
                    <a:alpha val="43137"/>
                  </a:srgbClr>
                </a:outerShdw>
              </a:effectLst>
            </a:endParaRPr>
          </a:p>
          <a:p>
            <a:pPr marL="203200" indent="-203200">
              <a:spcAft>
                <a:spcPts val="4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Σεξουαλική ικανοποίηση</a:t>
            </a:r>
            <a:endParaRPr lang="en-US" dirty="0">
              <a:effectLst>
                <a:outerShdw blurRad="38100" dist="38100" dir="2700000" algn="tl">
                  <a:srgbClr val="000000">
                    <a:alpha val="43137"/>
                  </a:srgbClr>
                </a:outerShdw>
              </a:effectLst>
            </a:endParaRPr>
          </a:p>
          <a:p>
            <a:pPr marL="203200" indent="-203200">
              <a:spcAft>
                <a:spcPts val="4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Ψυχική ευεξία</a:t>
            </a:r>
            <a:endParaRPr lang="en-US" dirty="0">
              <a:effectLst>
                <a:outerShdw blurRad="38100" dist="38100" dir="2700000" algn="tl">
                  <a:srgbClr val="000000">
                    <a:alpha val="43137"/>
                  </a:srgbClr>
                </a:outerShdw>
              </a:effectLst>
            </a:endParaRPr>
          </a:p>
          <a:p>
            <a:pPr marL="203200" indent="-203200">
              <a:spcAft>
                <a:spcPts val="4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Αποδοτικότητα στην εργασία</a:t>
            </a:r>
            <a:endParaRPr lang="en-US" dirty="0">
              <a:effectLst>
                <a:outerShdw blurRad="38100" dist="38100" dir="2700000" algn="tl">
                  <a:srgbClr val="000000">
                    <a:alpha val="43137"/>
                  </a:srgbClr>
                </a:outerShdw>
              </a:effectLst>
            </a:endParaRPr>
          </a:p>
        </p:txBody>
      </p:sp>
      <p:sp>
        <p:nvSpPr>
          <p:cNvPr id="9" name="card"/>
          <p:cNvSpPr/>
          <p:nvPr/>
        </p:nvSpPr>
        <p:spPr>
          <a:xfrm>
            <a:off x="6217920" y="1463040"/>
            <a:ext cx="5394960" cy="4434840"/>
          </a:xfrm>
          <a:prstGeom prst="roundRect">
            <a:avLst>
              <a:gd name="adj" fmla="val 247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circle"/>
          <p:cNvSpPr/>
          <p:nvPr/>
        </p:nvSpPr>
        <p:spPr>
          <a:xfrm>
            <a:off x="6492240" y="1645920"/>
            <a:ext cx="548640" cy="548640"/>
          </a:xfrm>
          <a:prstGeom prst="ellipse">
            <a:avLst/>
          </a:prstGeom>
          <a:solidFill>
            <a:schemeClr val="accent1"/>
          </a:solidFill>
          <a:ln w="12700">
            <a:solidFill>
              <a:schemeClr val="accent1"/>
            </a:solidFill>
            <a:prstDash val="solid"/>
          </a:ln>
        </p:spPr>
        <p:txBody>
          <a:bodyPr/>
          <a:lstStyle/>
          <a:p>
            <a:endParaRPr lang="el-GR"/>
          </a:p>
        </p:txBody>
      </p:sp>
      <p:pic>
        <p:nvPicPr>
          <p:cNvPr id="11" name="Image 1" descr="FaArrowDown"/>
          <p:cNvPicPr>
            <a:picLocks noChangeAspect="1"/>
          </p:cNvPicPr>
          <p:nvPr/>
        </p:nvPicPr>
        <p:blipFill>
          <a:blip r:embed="rId4"/>
          <a:stretch>
            <a:fillRect/>
          </a:stretch>
        </p:blipFill>
        <p:spPr>
          <a:xfrm>
            <a:off x="6623914" y="1777594"/>
            <a:ext cx="285293" cy="285293"/>
          </a:xfrm>
          <a:prstGeom prst="rect">
            <a:avLst/>
          </a:prstGeom>
        </p:spPr>
      </p:pic>
      <p:sp>
        <p:nvSpPr>
          <p:cNvPr id="12" name="Text 8"/>
          <p:cNvSpPr txBox="1"/>
          <p:nvPr/>
        </p:nvSpPr>
        <p:spPr>
          <a:xfrm>
            <a:off x="7178040" y="1664208"/>
            <a:ext cx="4114800" cy="50292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Μειώνονται</a:t>
            </a:r>
            <a:endParaRPr lang="en-US" sz="2000" dirty="0"/>
          </a:p>
        </p:txBody>
      </p:sp>
      <p:sp>
        <p:nvSpPr>
          <p:cNvPr id="13" name="Text 9"/>
          <p:cNvSpPr txBox="1"/>
          <p:nvPr/>
        </p:nvSpPr>
        <p:spPr>
          <a:xfrm>
            <a:off x="6492240" y="2377440"/>
            <a:ext cx="2468880" cy="3383280"/>
          </a:xfrm>
          <a:prstGeom prst="rect">
            <a:avLst/>
          </a:prstGeom>
          <a:noFill/>
          <a:ln/>
        </p:spPr>
        <p:txBody>
          <a:bodyPr wrap="square" lIns="0" tIns="0" rIns="0" bIns="0" rtlCol="0" anchor="t"/>
          <a:lstStyle/>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Αδικαιολόγητες απουσίες από την εργασία</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Κατάχρηση αλκοόλ</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Θυμός</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Άγχος</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Σύγχυση</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Κατάθλιψη</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Πονοκέφαλοι</a:t>
            </a:r>
            <a:endParaRPr lang="en-US" dirty="0">
              <a:latin typeface="+mj-lt"/>
            </a:endParaRPr>
          </a:p>
        </p:txBody>
      </p:sp>
      <p:sp>
        <p:nvSpPr>
          <p:cNvPr id="14" name="Text 10"/>
          <p:cNvSpPr txBox="1"/>
          <p:nvPr/>
        </p:nvSpPr>
        <p:spPr>
          <a:xfrm>
            <a:off x="9006840" y="2377440"/>
            <a:ext cx="2468880" cy="3383280"/>
          </a:xfrm>
          <a:prstGeom prst="rect">
            <a:avLst/>
          </a:prstGeom>
          <a:noFill/>
          <a:ln/>
        </p:spPr>
        <p:txBody>
          <a:bodyPr wrap="square" lIns="0" tIns="0" rIns="0" bIns="0" rtlCol="0" anchor="t"/>
          <a:lstStyle/>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Φοβίες</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Ψυχωτικές συμπεριφορές</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Εχθρότητα</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Ένταση</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Συμπεριφορά τύπου Α</a:t>
            </a:r>
            <a:endParaRPr lang="en-US" dirty="0">
              <a:latin typeface="+mj-lt"/>
            </a:endParaRPr>
          </a:p>
          <a:p>
            <a:pPr marL="203200" indent="-203200">
              <a:spcAft>
                <a:spcPts val="400"/>
              </a:spcAft>
              <a:buSzPct val="100000"/>
              <a:buChar char="•"/>
            </a:pPr>
            <a:r>
              <a:rPr lang="en-US" dirty="0">
                <a:solidFill>
                  <a:schemeClr val="tx1"/>
                </a:solidFill>
                <a:latin typeface="+mj-lt"/>
                <a:ea typeface="Calibri" pitchFamily="34" charset="-122"/>
                <a:cs typeface="Calibri" pitchFamily="34" charset="-120"/>
              </a:rPr>
              <a:t>Λάθη στην εργασία</a:t>
            </a:r>
            <a:endParaRPr lang="en-US" dirty="0">
              <a:latin typeface="+mj-lt"/>
            </a:endParaRPr>
          </a:p>
        </p:txBody>
      </p:sp>
      <p:sp>
        <p:nvSpPr>
          <p:cNvPr id="15" name="Text 11"/>
          <p:cNvSpPr txBox="1"/>
          <p:nvPr/>
        </p:nvSpPr>
        <p:spPr>
          <a:xfrm>
            <a:off x="548640" y="5989320"/>
            <a:ext cx="11094415" cy="320040"/>
          </a:xfrm>
          <a:prstGeom prst="rect">
            <a:avLst/>
          </a:prstGeom>
          <a:noFill/>
          <a:ln/>
        </p:spPr>
        <p:txBody>
          <a:bodyPr wrap="square" lIns="0" tIns="0" rIns="0" bIns="0" rtlCol="0" anchor="t"/>
          <a:lstStyle/>
          <a:p>
            <a:pPr marL="0" indent="0">
              <a:buNone/>
            </a:pPr>
            <a:r>
              <a:rPr lang="en-US" sz="1400" i="1" dirty="0">
                <a:solidFill>
                  <a:schemeClr val="tx1">
                    <a:alpha val="75000"/>
                  </a:schemeClr>
                </a:solidFill>
                <a:latin typeface="Calibri" pitchFamily="34" charset="0"/>
                <a:ea typeface="Calibri" pitchFamily="34" charset="-122"/>
                <a:cs typeface="Calibri" pitchFamily="34" charset="-120"/>
              </a:rPr>
              <a:t>Ισχύει για κλινικούς και μη κλινικούς πληθυσμούς. Πηγή: Taylor, Sallis &amp; Needle (1985</a:t>
            </a:r>
            <a:r>
              <a:rPr lang="en-US" sz="1100" i="1" dirty="0">
                <a:solidFill>
                  <a:schemeClr val="tx1">
                    <a:alpha val="75000"/>
                  </a:schemeClr>
                </a:solidFill>
                <a:latin typeface="Calibri" pitchFamily="34" charset="0"/>
                <a:ea typeface="Calibri" pitchFamily="34" charset="-122"/>
                <a:cs typeface="Calibri" pitchFamily="34" charset="-120"/>
              </a:rPr>
              <a:t>)</a:t>
            </a:r>
            <a:endParaRPr lang="en-US" sz="11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10</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35040" y="1737360"/>
            <a:ext cx="5577840" cy="2377440"/>
          </a:xfrm>
          <a:prstGeom prst="rect">
            <a:avLst/>
          </a:prstGeom>
          <a:noFill/>
          <a:ln/>
        </p:spPr>
        <p:txBody>
          <a:bodyPr wrap="square" lIns="0" tIns="0" rIns="0" bIns="0" rtlCol="0" anchor="b"/>
          <a:lstStyle/>
          <a:p>
            <a:pPr marL="0" indent="0">
              <a:buNone/>
            </a:pPr>
            <a:r>
              <a:rPr lang="en-US" sz="3600" b="1" dirty="0">
                <a:solidFill>
                  <a:schemeClr val="bg1"/>
                </a:solidFill>
                <a:latin typeface="Cambria" pitchFamily="34" charset="0"/>
                <a:ea typeface="Cambria" pitchFamily="34" charset="-122"/>
                <a:cs typeface="Cambria" pitchFamily="34" charset="-120"/>
              </a:rPr>
              <a:t>Ψυχική ευεξία μέσα από προγράμματα φυσικής δραστηριότητας και αναψυχής</a:t>
            </a:r>
            <a:endParaRPr lang="en-US" sz="3600" dirty="0"/>
          </a:p>
        </p:txBody>
      </p:sp>
      <p:sp>
        <p:nvSpPr>
          <p:cNvPr id="3" name="Text 0"/>
          <p:cNvSpPr>
            <a:spLocks noGrp="1"/>
          </p:cNvSpPr>
          <p:nvPr>
            <p:ph type="body" idx="101" hasCustomPrompt="1"/>
          </p:nvPr>
        </p:nvSpPr>
        <p:spPr>
          <a:xfrm>
            <a:off x="6035040" y="4297680"/>
            <a:ext cx="5577840" cy="1371600"/>
          </a:xfrm>
          <a:prstGeom prst="rect">
            <a:avLst/>
          </a:prstGeom>
          <a:noFill/>
          <a:ln/>
        </p:spPr>
        <p:txBody>
          <a:bodyPr wrap="square" lIns="0" tIns="0" rIns="0" bIns="0" rtlCol="0" anchor="t"/>
          <a:lstStyle/>
          <a:p>
            <a:pPr marL="0" indent="0">
              <a:buNone/>
            </a:pPr>
            <a:r>
              <a:rPr lang="en-US" sz="1800" dirty="0">
                <a:solidFill>
                  <a:schemeClr val="bg2"/>
                </a:solidFill>
                <a:latin typeface="Calibri" pitchFamily="34" charset="0"/>
                <a:ea typeface="Calibri" pitchFamily="34" charset="-122"/>
                <a:cs typeface="Calibri" pitchFamily="34" charset="-120"/>
              </a:rPr>
              <a:t>Τι γνωρίζουμε από τα κλασικά ευρήματα και τις πιο πρόσφατες μετα-αναλύσεις</a:t>
            </a:r>
            <a:endParaRPr lang="en-US" sz="1800" dirty="0"/>
          </a:p>
        </p:txBody>
      </p:sp>
      <p:sp>
        <p:nvSpPr>
          <p:cNvPr id="4" name="photo-placeholder-1"/>
          <p:cNvSpPr/>
          <p:nvPr/>
        </p:nvSpPr>
        <p:spPr>
          <a:xfrm>
            <a:off x="0" y="0"/>
            <a:ext cx="5577840" cy="6858000"/>
          </a:xfrm>
          <a:prstGeom prst="rect">
            <a:avLst/>
          </a:prstGeom>
          <a:solidFill>
            <a:schemeClr val="bg2"/>
          </a:solidFill>
          <a:ln w="15875">
            <a:solidFill>
              <a:schemeClr val="accent4"/>
            </a:solidFill>
            <a:prstDash val="dash"/>
          </a:ln>
        </p:spPr>
        <p:txBody>
          <a:bodyPr/>
          <a:lstStyle/>
          <a:p>
            <a:endParaRPr lang="el-GR"/>
          </a:p>
        </p:txBody>
      </p:sp>
      <p:pic>
        <p:nvPicPr>
          <p:cNvPr id="5" name="Image 0" descr="Θέση φωτογραφίας"/>
          <p:cNvPicPr>
            <a:picLocks noChangeAspect="1"/>
          </p:cNvPicPr>
          <p:nvPr/>
        </p:nvPicPr>
        <p:blipFill>
          <a:blip r:embed="rId3"/>
          <a:stretch>
            <a:fillRect/>
          </a:stretch>
        </p:blipFill>
        <p:spPr>
          <a:xfrm>
            <a:off x="2377440" y="2468880"/>
            <a:ext cx="822960" cy="822960"/>
          </a:xfrm>
          <a:prstGeom prst="rect">
            <a:avLst/>
          </a:prstGeom>
        </p:spPr>
      </p:pic>
      <p:sp>
        <p:nvSpPr>
          <p:cNvPr id="6" name="Text 3"/>
          <p:cNvSpPr txBox="1"/>
          <p:nvPr/>
        </p:nvSpPr>
        <p:spPr>
          <a:xfrm>
            <a:off x="182880" y="3429000"/>
            <a:ext cx="5212080" cy="1005840"/>
          </a:xfrm>
          <a:prstGeom prst="rect">
            <a:avLst/>
          </a:prstGeom>
          <a:noFill/>
          <a:ln/>
        </p:spPr>
        <p:txBody>
          <a:bodyPr wrap="square" lIns="0" tIns="0" rIns="0" bIns="0" rtlCol="0" anchor="t"/>
          <a:lstStyle/>
          <a:p>
            <a:pPr marL="0" indent="0" algn="ctr">
              <a:buNone/>
            </a:pPr>
            <a:r>
              <a:rPr lang="en-US" sz="1300" b="1" dirty="0">
                <a:solidFill>
                  <a:schemeClr val="accent1"/>
                </a:solidFill>
                <a:latin typeface="Calibri" pitchFamily="34" charset="0"/>
                <a:ea typeface="Calibri" pitchFamily="34" charset="-122"/>
                <a:cs typeface="Calibri" pitchFamily="34" charset="-120"/>
              </a:rPr>
              <a:t>ΦΩΤΟΓΡΑΦΙΑ 1</a:t>
            </a:r>
            <a:endParaRPr lang="en-US" sz="1600" dirty="0"/>
          </a:p>
          <a:p>
            <a:pPr marL="0" indent="0" algn="ctr">
              <a:buNone/>
            </a:pPr>
            <a:r>
              <a:rPr lang="en-US" sz="1100" dirty="0">
                <a:solidFill>
                  <a:schemeClr val="tx1"/>
                </a:solidFill>
                <a:latin typeface="Calibri" pitchFamily="34" charset="0"/>
                <a:ea typeface="Calibri" pitchFamily="34" charset="-122"/>
                <a:cs typeface="Calibri" pitchFamily="34" charset="-120"/>
              </a:rPr>
              <a:t>Ομάδα ενηλίκων σε πεζοπορία σε ορεινό μονοπάτι (prompt στις σημειώσεις)</a:t>
            </a:r>
            <a:endParaRPr lang="en-US" sz="1600" dirty="0"/>
          </a:p>
        </p:txBody>
      </p:sp>
      <p:sp>
        <p:nvSpPr>
          <p:cNvPr id="25" name="Slide Number Placeholder 0"/>
          <p:cNvSpPr>
            <a:spLocks noGrp="1"/>
          </p:cNvSpPr>
          <p:nvPr>
            <p:ph type="sldNum" sz="quarter" idx="4294967295"/>
          </p:nvPr>
        </p:nvSpPr>
        <p:spPr>
          <a:xfrm>
            <a:off x="11247120" y="626364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bg2"/>
                </a:solidFill>
                <a:latin typeface="Calibri"/>
                <a:ea typeface="Calibri"/>
                <a:cs typeface="Calibri"/>
              </a:defRPr>
            </a:lvl1pPr>
          </a:lstStyle>
          <a:p>
            <a:pPr algn="r"/>
            <a:fld id="{F7021451-1387-4CA6-816F-3879F97B5CBC}" type="slidenum">
              <a:rPr lang="en-US" b="0"/>
              <a:t>11</a:t>
            </a:fld>
            <a:endParaRPr lang="en-US"/>
          </a:p>
        </p:txBody>
      </p:sp>
      <p:pic>
        <p:nvPicPr>
          <p:cNvPr id="8" name="Εικόνα 7">
            <a:extLst>
              <a:ext uri="{FF2B5EF4-FFF2-40B4-BE49-F238E27FC236}">
                <a16:creationId xmlns:a16="http://schemas.microsoft.com/office/drawing/2014/main" id="{688ACEE2-2162-77B3-61C1-85E8D763AF98}"/>
              </a:ext>
            </a:extLst>
          </p:cNvPr>
          <p:cNvPicPr>
            <a:picLocks noChangeAspect="1"/>
          </p:cNvPicPr>
          <p:nvPr/>
        </p:nvPicPr>
        <p:blipFill>
          <a:blip r:embed="rId4"/>
          <a:stretch>
            <a:fillRect/>
          </a:stretch>
        </p:blipFill>
        <p:spPr>
          <a:xfrm>
            <a:off x="0" y="0"/>
            <a:ext cx="557784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Η αναψυχή στην καθημερινότητα: μικρές δραστηριότητες, μεγάλη επίδραση</a:t>
            </a:r>
            <a:endParaRPr lang="en-US" sz="3000" dirty="0"/>
          </a:p>
        </p:txBody>
      </p:sp>
      <p:sp>
        <p:nvSpPr>
          <p:cNvPr id="3" name="photo-placeholder-2"/>
          <p:cNvSpPr/>
          <p:nvPr/>
        </p:nvSpPr>
        <p:spPr>
          <a:xfrm>
            <a:off x="548640" y="1463040"/>
            <a:ext cx="3520440" cy="2651760"/>
          </a:xfrm>
          <a:prstGeom prst="rect">
            <a:avLst/>
          </a:prstGeom>
          <a:solidFill>
            <a:schemeClr val="bg2"/>
          </a:solidFill>
          <a:ln w="15875">
            <a:solidFill>
              <a:schemeClr val="accent4"/>
            </a:solidFill>
            <a:prstDash val="dash"/>
          </a:ln>
        </p:spPr>
        <p:txBody>
          <a:bodyPr/>
          <a:lstStyle/>
          <a:p>
            <a:endParaRPr lang="el-GR"/>
          </a:p>
        </p:txBody>
      </p:sp>
      <p:pic>
        <p:nvPicPr>
          <p:cNvPr id="4" name="Image 0" descr="Θέση φωτογραφίας"/>
          <p:cNvPicPr>
            <a:picLocks noChangeAspect="1"/>
          </p:cNvPicPr>
          <p:nvPr/>
        </p:nvPicPr>
        <p:blipFill>
          <a:blip r:embed="rId3"/>
          <a:stretch>
            <a:fillRect/>
          </a:stretch>
        </p:blipFill>
        <p:spPr>
          <a:xfrm>
            <a:off x="1937614" y="1909267"/>
            <a:ext cx="742493" cy="742493"/>
          </a:xfrm>
          <a:prstGeom prst="rect">
            <a:avLst/>
          </a:prstGeom>
        </p:spPr>
      </p:pic>
      <p:sp>
        <p:nvSpPr>
          <p:cNvPr id="5" name="Text 2"/>
          <p:cNvSpPr txBox="1"/>
          <p:nvPr/>
        </p:nvSpPr>
        <p:spPr>
          <a:xfrm>
            <a:off x="731520" y="2788920"/>
            <a:ext cx="3154680" cy="1005840"/>
          </a:xfrm>
          <a:prstGeom prst="rect">
            <a:avLst/>
          </a:prstGeom>
          <a:noFill/>
          <a:ln/>
        </p:spPr>
        <p:txBody>
          <a:bodyPr wrap="square" lIns="0" tIns="0" rIns="0" bIns="0" rtlCol="0" anchor="t"/>
          <a:lstStyle/>
          <a:p>
            <a:pPr marL="0" indent="0" algn="ctr">
              <a:buNone/>
            </a:pPr>
            <a:r>
              <a:rPr lang="en-US" sz="1300" b="1" dirty="0">
                <a:solidFill>
                  <a:schemeClr val="accent1"/>
                </a:solidFill>
                <a:latin typeface="Calibri" pitchFamily="34" charset="0"/>
                <a:ea typeface="Calibri" pitchFamily="34" charset="-122"/>
                <a:cs typeface="Calibri" pitchFamily="34" charset="-120"/>
              </a:rPr>
              <a:t>ΦΩΤΟΓΡΑΦΙΑ 2</a:t>
            </a:r>
            <a:endParaRPr lang="en-US" sz="1600" dirty="0"/>
          </a:p>
          <a:p>
            <a:pPr marL="0" indent="0" algn="ctr">
              <a:buNone/>
            </a:pPr>
            <a:r>
              <a:rPr lang="en-US" sz="1100" dirty="0">
                <a:solidFill>
                  <a:schemeClr val="tx1"/>
                </a:solidFill>
                <a:latin typeface="Calibri" pitchFamily="34" charset="0"/>
                <a:ea typeface="Calibri" pitchFamily="34" charset="-122"/>
                <a:cs typeface="Calibri" pitchFamily="34" charset="-120"/>
              </a:rPr>
              <a:t>Φοιτητές κάνουν κανό σε λίμνη</a:t>
            </a:r>
            <a:endParaRPr lang="en-US" sz="1600" dirty="0"/>
          </a:p>
        </p:txBody>
      </p:sp>
      <p:sp>
        <p:nvSpPr>
          <p:cNvPr id="6" name="Text 3"/>
          <p:cNvSpPr txBox="1"/>
          <p:nvPr/>
        </p:nvSpPr>
        <p:spPr>
          <a:xfrm>
            <a:off x="548640" y="4206240"/>
            <a:ext cx="3520440" cy="457200"/>
          </a:xfrm>
          <a:prstGeom prst="rect">
            <a:avLst/>
          </a:prstGeom>
          <a:noFill/>
          <a:ln/>
        </p:spPr>
        <p:txBody>
          <a:bodyPr wrap="square" lIns="0" tIns="0" rIns="0" bIns="0" rtlCol="0" anchor="t"/>
          <a:lstStyle/>
          <a:p>
            <a:pPr marL="0" indent="0">
              <a:buNone/>
            </a:pPr>
            <a:r>
              <a:rPr lang="en-US" sz="1700" b="1" dirty="0">
                <a:solidFill>
                  <a:schemeClr val="accent1"/>
                </a:solidFill>
                <a:latin typeface="Cambria" pitchFamily="34" charset="0"/>
                <a:ea typeface="Cambria" pitchFamily="34" charset="-122"/>
                <a:cs typeface="Cambria" pitchFamily="34" charset="-120"/>
              </a:rPr>
              <a:t>Μια βαρκάδα…</a:t>
            </a:r>
            <a:endParaRPr lang="en-US" sz="1700" dirty="0"/>
          </a:p>
        </p:txBody>
      </p:sp>
      <p:sp>
        <p:nvSpPr>
          <p:cNvPr id="7" name="photo-placeholder-3"/>
          <p:cNvSpPr/>
          <p:nvPr/>
        </p:nvSpPr>
        <p:spPr>
          <a:xfrm>
            <a:off x="4343400" y="1463040"/>
            <a:ext cx="3520440" cy="2651760"/>
          </a:xfrm>
          <a:prstGeom prst="rect">
            <a:avLst/>
          </a:prstGeom>
          <a:solidFill>
            <a:schemeClr val="bg2"/>
          </a:solidFill>
          <a:ln w="15875">
            <a:solidFill>
              <a:schemeClr val="accent4"/>
            </a:solidFill>
            <a:prstDash val="dash"/>
          </a:ln>
        </p:spPr>
        <p:txBody>
          <a:bodyPr/>
          <a:lstStyle/>
          <a:p>
            <a:endParaRPr lang="el-GR"/>
          </a:p>
        </p:txBody>
      </p:sp>
      <p:pic>
        <p:nvPicPr>
          <p:cNvPr id="8" name="Image 1" descr="Θέση φωτογραφίας"/>
          <p:cNvPicPr>
            <a:picLocks noChangeAspect="1"/>
          </p:cNvPicPr>
          <p:nvPr/>
        </p:nvPicPr>
        <p:blipFill>
          <a:blip r:embed="rId3"/>
          <a:stretch>
            <a:fillRect/>
          </a:stretch>
        </p:blipFill>
        <p:spPr>
          <a:xfrm>
            <a:off x="5732374" y="1909267"/>
            <a:ext cx="742493" cy="742493"/>
          </a:xfrm>
          <a:prstGeom prst="rect">
            <a:avLst/>
          </a:prstGeom>
        </p:spPr>
      </p:pic>
      <p:sp>
        <p:nvSpPr>
          <p:cNvPr id="10" name="Text 6"/>
          <p:cNvSpPr txBox="1"/>
          <p:nvPr/>
        </p:nvSpPr>
        <p:spPr>
          <a:xfrm>
            <a:off x="4343400" y="4206240"/>
            <a:ext cx="3520440" cy="457200"/>
          </a:xfrm>
          <a:prstGeom prst="rect">
            <a:avLst/>
          </a:prstGeom>
          <a:noFill/>
          <a:ln/>
        </p:spPr>
        <p:txBody>
          <a:bodyPr wrap="square" lIns="0" tIns="0" rIns="0" bIns="0" rtlCol="0" anchor="t"/>
          <a:lstStyle/>
          <a:p>
            <a:pPr marL="0" indent="0">
              <a:buNone/>
            </a:pPr>
            <a:r>
              <a:rPr lang="en-US" sz="1700" b="1" dirty="0">
                <a:solidFill>
                  <a:schemeClr val="accent1"/>
                </a:solidFill>
                <a:latin typeface="Cambria" pitchFamily="34" charset="0"/>
                <a:ea typeface="Cambria" pitchFamily="34" charset="-122"/>
                <a:cs typeface="Cambria" pitchFamily="34" charset="-120"/>
              </a:rPr>
              <a:t>Βόλτα στην παλιά πόλη…</a:t>
            </a:r>
            <a:endParaRPr lang="en-US" sz="1700" dirty="0"/>
          </a:p>
        </p:txBody>
      </p:sp>
      <p:sp>
        <p:nvSpPr>
          <p:cNvPr id="11" name="photo-placeholder-4"/>
          <p:cNvSpPr/>
          <p:nvPr/>
        </p:nvSpPr>
        <p:spPr>
          <a:xfrm>
            <a:off x="8138160" y="1463040"/>
            <a:ext cx="3520440" cy="2651760"/>
          </a:xfrm>
          <a:prstGeom prst="rect">
            <a:avLst/>
          </a:prstGeom>
          <a:solidFill>
            <a:schemeClr val="bg2"/>
          </a:solidFill>
          <a:ln w="15875">
            <a:solidFill>
              <a:schemeClr val="accent4"/>
            </a:solidFill>
            <a:prstDash val="dash"/>
          </a:ln>
        </p:spPr>
        <p:txBody>
          <a:bodyPr/>
          <a:lstStyle/>
          <a:p>
            <a:endParaRPr lang="el-GR"/>
          </a:p>
        </p:txBody>
      </p:sp>
      <p:pic>
        <p:nvPicPr>
          <p:cNvPr id="12" name="Image 2" descr="Θέση φωτογραφίας"/>
          <p:cNvPicPr>
            <a:picLocks noChangeAspect="1"/>
          </p:cNvPicPr>
          <p:nvPr/>
        </p:nvPicPr>
        <p:blipFill>
          <a:blip r:embed="rId3"/>
          <a:stretch>
            <a:fillRect/>
          </a:stretch>
        </p:blipFill>
        <p:spPr>
          <a:xfrm>
            <a:off x="9527134" y="1909267"/>
            <a:ext cx="742493" cy="742493"/>
          </a:xfrm>
          <a:prstGeom prst="rect">
            <a:avLst/>
          </a:prstGeom>
        </p:spPr>
      </p:pic>
      <p:sp>
        <p:nvSpPr>
          <p:cNvPr id="13" name="Text 8"/>
          <p:cNvSpPr txBox="1"/>
          <p:nvPr/>
        </p:nvSpPr>
        <p:spPr>
          <a:xfrm>
            <a:off x="8321040" y="2788920"/>
            <a:ext cx="3154680" cy="1005840"/>
          </a:xfrm>
          <a:prstGeom prst="rect">
            <a:avLst/>
          </a:prstGeom>
          <a:noFill/>
          <a:ln/>
        </p:spPr>
        <p:txBody>
          <a:bodyPr wrap="square" lIns="0" tIns="0" rIns="0" bIns="0" rtlCol="0" anchor="t"/>
          <a:lstStyle/>
          <a:p>
            <a:pPr marL="0" indent="0" algn="ctr">
              <a:buNone/>
            </a:pPr>
            <a:r>
              <a:rPr lang="en-US" sz="1300" b="1" dirty="0">
                <a:solidFill>
                  <a:schemeClr val="accent1"/>
                </a:solidFill>
                <a:latin typeface="Calibri" pitchFamily="34" charset="0"/>
                <a:ea typeface="Calibri" pitchFamily="34" charset="-122"/>
                <a:cs typeface="Calibri" pitchFamily="34" charset="-120"/>
              </a:rPr>
              <a:t>ΦΩΤΟΓΡΑΦΙΑ 4</a:t>
            </a:r>
            <a:endParaRPr lang="en-US" sz="1600" dirty="0"/>
          </a:p>
          <a:p>
            <a:pPr marL="0" indent="0" algn="ctr">
              <a:buNone/>
            </a:pPr>
            <a:r>
              <a:rPr lang="en-US" sz="1100" dirty="0">
                <a:solidFill>
                  <a:schemeClr val="tx1"/>
                </a:solidFill>
                <a:latin typeface="Calibri" pitchFamily="34" charset="0"/>
                <a:ea typeface="Calibri" pitchFamily="34" charset="-122"/>
                <a:cs typeface="Calibri" pitchFamily="34" charset="-120"/>
              </a:rPr>
              <a:t>Άτομα κάθε ηλικίας και ικανότητας ασκούνται μαζί</a:t>
            </a:r>
            <a:endParaRPr lang="en-US" sz="1600" dirty="0"/>
          </a:p>
        </p:txBody>
      </p:sp>
      <p:sp>
        <p:nvSpPr>
          <p:cNvPr id="14" name="Text 9"/>
          <p:cNvSpPr txBox="1"/>
          <p:nvPr/>
        </p:nvSpPr>
        <p:spPr>
          <a:xfrm>
            <a:off x="8138160" y="4206240"/>
            <a:ext cx="3520440" cy="457200"/>
          </a:xfrm>
          <a:prstGeom prst="rect">
            <a:avLst/>
          </a:prstGeom>
          <a:noFill/>
          <a:ln/>
        </p:spPr>
        <p:txBody>
          <a:bodyPr wrap="square" lIns="0" tIns="0" rIns="0" bIns="0" rtlCol="0" anchor="t"/>
          <a:lstStyle/>
          <a:p>
            <a:pPr marL="0" indent="0">
              <a:buNone/>
            </a:pPr>
            <a:r>
              <a:rPr lang="en-US" sz="1700" b="1" dirty="0">
                <a:solidFill>
                  <a:schemeClr val="accent1"/>
                </a:solidFill>
                <a:latin typeface="Cambria" pitchFamily="34" charset="0"/>
                <a:ea typeface="Cambria" pitchFamily="34" charset="-122"/>
                <a:cs typeface="Cambria" pitchFamily="34" charset="-120"/>
              </a:rPr>
              <a:t>Άσκηση για όλους…</a:t>
            </a:r>
            <a:endParaRPr lang="en-US" sz="1700" dirty="0"/>
          </a:p>
        </p:txBody>
      </p:sp>
      <p:sp>
        <p:nvSpPr>
          <p:cNvPr id="15" name="statement"/>
          <p:cNvSpPr/>
          <p:nvPr/>
        </p:nvSpPr>
        <p:spPr>
          <a:xfrm>
            <a:off x="586131" y="4800600"/>
            <a:ext cx="11109960" cy="1051560"/>
          </a:xfrm>
          <a:prstGeom prst="roundRect">
            <a:avLst>
              <a:gd name="adj" fmla="val 10435"/>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6" name="Text 11"/>
          <p:cNvSpPr txBox="1"/>
          <p:nvPr/>
        </p:nvSpPr>
        <p:spPr>
          <a:xfrm>
            <a:off x="822960" y="4846320"/>
            <a:ext cx="10561320" cy="960120"/>
          </a:xfrm>
          <a:prstGeom prst="rect">
            <a:avLst/>
          </a:prstGeom>
          <a:noFill/>
          <a:ln/>
        </p:spPr>
        <p:txBody>
          <a:bodyPr wrap="square" lIns="0" tIns="0" rIns="0" bIns="0" rtlCol="0" anchor="ctr"/>
          <a:lstStyle/>
          <a:p>
            <a:pPr marL="0" indent="0" algn="just">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φυσική δραστηριότητα επιδρά ισχυρά και θετικά στην ψυχική ευεξία του γενικού πληθυσμού: ενισχύει την πνευματική εγρήγορση, την ενέργεια και τη θετική διάθεση, τόσο σε κλινικούς όσο και σε μη κλινικούς πληθυσμούς.</a:t>
            </a:r>
            <a:endParaRPr lang="en-US" sz="2000"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12</a:t>
            </a:fld>
            <a:endParaRPr lang="en-US"/>
          </a:p>
        </p:txBody>
      </p:sp>
      <p:pic>
        <p:nvPicPr>
          <p:cNvPr id="18" name="Εικόνα 17">
            <a:extLst>
              <a:ext uri="{FF2B5EF4-FFF2-40B4-BE49-F238E27FC236}">
                <a16:creationId xmlns:a16="http://schemas.microsoft.com/office/drawing/2014/main" id="{D88E46AE-D4D7-D452-9C5D-06DBAFA5F617}"/>
              </a:ext>
            </a:extLst>
          </p:cNvPr>
          <p:cNvPicPr>
            <a:picLocks noChangeAspect="1"/>
          </p:cNvPicPr>
          <p:nvPr/>
        </p:nvPicPr>
        <p:blipFill>
          <a:blip r:embed="rId4"/>
          <a:stretch>
            <a:fillRect/>
          </a:stretch>
        </p:blipFill>
        <p:spPr>
          <a:xfrm>
            <a:off x="533400" y="1463040"/>
            <a:ext cx="3561805" cy="2651760"/>
          </a:xfrm>
          <a:prstGeom prst="rect">
            <a:avLst/>
          </a:prstGeom>
        </p:spPr>
      </p:pic>
      <p:sp>
        <p:nvSpPr>
          <p:cNvPr id="19" name="Rectangle 1">
            <a:extLst>
              <a:ext uri="{FF2B5EF4-FFF2-40B4-BE49-F238E27FC236}">
                <a16:creationId xmlns:a16="http://schemas.microsoft.com/office/drawing/2014/main" id="{F0F93AA9-044F-04CE-1004-5B8C347D8242}"/>
              </a:ext>
            </a:extLst>
          </p:cNvPr>
          <p:cNvSpPr>
            <a:spLocks noChangeArrowheads="1"/>
          </p:cNvSpPr>
          <p:nvPr/>
        </p:nvSpPr>
        <p:spPr bwMode="auto">
          <a:xfrm flipV="1">
            <a:off x="4132349" y="-2336081"/>
            <a:ext cx="3489063" cy="457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l-GR"/>
          </a:p>
        </p:txBody>
      </p:sp>
      <p:pic>
        <p:nvPicPr>
          <p:cNvPr id="1027" name="Picture 3" descr="png">
            <a:extLst>
              <a:ext uri="{FF2B5EF4-FFF2-40B4-BE49-F238E27FC236}">
                <a16:creationId xmlns:a16="http://schemas.microsoft.com/office/drawing/2014/main" id="{FA5526C0-6E3C-AF36-A6CC-AC4476F3DC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43401" y="1371600"/>
            <a:ext cx="3520440" cy="2788920"/>
          </a:xfrm>
          <a:prstGeom prst="rect">
            <a:avLst/>
          </a:prstGeom>
          <a:noFill/>
          <a:extLst>
            <a:ext uri="{909E8E84-426E-40DD-AFC4-6F175D3DCCD1}">
              <a14:hiddenFill xmlns:a14="http://schemas.microsoft.com/office/drawing/2010/main">
                <a:solidFill>
                  <a:srgbClr val="FFFFFF"/>
                </a:solidFill>
              </a14:hiddenFill>
            </a:ext>
          </a:extLst>
        </p:spPr>
      </p:pic>
      <p:pic>
        <p:nvPicPr>
          <p:cNvPr id="22" name="Εικόνα 21">
            <a:extLst>
              <a:ext uri="{FF2B5EF4-FFF2-40B4-BE49-F238E27FC236}">
                <a16:creationId xmlns:a16="http://schemas.microsoft.com/office/drawing/2014/main" id="{20A0E5EF-1C0F-8370-F106-0D02D8602D70}"/>
              </a:ext>
            </a:extLst>
          </p:cNvPr>
          <p:cNvPicPr>
            <a:picLocks noChangeAspect="1"/>
          </p:cNvPicPr>
          <p:nvPr/>
        </p:nvPicPr>
        <p:blipFill>
          <a:blip r:embed="rId6"/>
          <a:stretch>
            <a:fillRect/>
          </a:stretch>
        </p:blipFill>
        <p:spPr>
          <a:xfrm>
            <a:off x="8054330" y="1380566"/>
            <a:ext cx="3852464" cy="287806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Τα συμπεράσματα του Εθνικού Ινστιτούτου Ψυχικής Υγείας (NIMH)</a:t>
            </a:r>
            <a:endParaRPr lang="en-US" sz="3000" dirty="0"/>
          </a:p>
        </p:txBody>
      </p:sp>
      <p:sp>
        <p:nvSpPr>
          <p:cNvPr id="3" name="card"/>
          <p:cNvSpPr/>
          <p:nvPr/>
        </p:nvSpPr>
        <p:spPr>
          <a:xfrm>
            <a:off x="548640" y="1463040"/>
            <a:ext cx="6675120" cy="4434840"/>
          </a:xfrm>
          <a:prstGeom prst="roundRect">
            <a:avLst>
              <a:gd name="adj" fmla="val 247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645920"/>
            <a:ext cx="548640" cy="548640"/>
          </a:xfrm>
          <a:prstGeom prst="ellipse">
            <a:avLst/>
          </a:prstGeom>
          <a:solidFill>
            <a:schemeClr val="accent2"/>
          </a:solidFill>
          <a:ln w="12700">
            <a:solidFill>
              <a:schemeClr val="accent2"/>
            </a:solidFill>
            <a:prstDash val="solid"/>
          </a:ln>
        </p:spPr>
        <p:txBody>
          <a:bodyPr/>
          <a:lstStyle/>
          <a:p>
            <a:endParaRPr lang="el-GR"/>
          </a:p>
        </p:txBody>
      </p:sp>
      <p:pic>
        <p:nvPicPr>
          <p:cNvPr id="5" name="Image 0" descr="FaCheckCircle"/>
          <p:cNvPicPr>
            <a:picLocks noChangeAspect="1"/>
          </p:cNvPicPr>
          <p:nvPr/>
        </p:nvPicPr>
        <p:blipFill>
          <a:blip r:embed="rId3"/>
          <a:stretch>
            <a:fillRect/>
          </a:stretch>
        </p:blipFill>
        <p:spPr>
          <a:xfrm>
            <a:off x="954634" y="1777594"/>
            <a:ext cx="285293" cy="285293"/>
          </a:xfrm>
          <a:prstGeom prst="rect">
            <a:avLst/>
          </a:prstGeom>
        </p:spPr>
      </p:pic>
      <p:sp>
        <p:nvSpPr>
          <p:cNvPr id="6" name="Text 3"/>
          <p:cNvSpPr txBox="1"/>
          <p:nvPr/>
        </p:nvSpPr>
        <p:spPr>
          <a:xfrm>
            <a:off x="1508760" y="1664208"/>
            <a:ext cx="5486400" cy="502920"/>
          </a:xfrm>
          <a:prstGeom prst="rect">
            <a:avLst/>
          </a:prstGeom>
          <a:noFill/>
          <a:ln/>
        </p:spPr>
        <p:txBody>
          <a:bodyPr wrap="square" lIns="0" tIns="0" rIns="0" bIns="0" rtlCol="0" anchor="ctr"/>
          <a:lstStyle/>
          <a:p>
            <a:pPr marL="0" indent="0">
              <a:buNone/>
            </a:pPr>
            <a:r>
              <a:rPr lang="en-US" sz="2000" b="1" dirty="0">
                <a:solidFill>
                  <a:schemeClr val="accent2"/>
                </a:solidFill>
                <a:latin typeface="Calibri" pitchFamily="34" charset="0"/>
                <a:ea typeface="Calibri" pitchFamily="34" charset="-122"/>
                <a:cs typeface="Calibri" pitchFamily="34" charset="-120"/>
              </a:rPr>
              <a:t>Τι δείχνουν τα δεδομένα</a:t>
            </a:r>
            <a:endParaRPr lang="en-US" sz="2000" dirty="0"/>
          </a:p>
        </p:txBody>
      </p:sp>
      <p:sp>
        <p:nvSpPr>
          <p:cNvPr id="7" name="Text 4"/>
          <p:cNvSpPr txBox="1"/>
          <p:nvPr/>
        </p:nvSpPr>
        <p:spPr>
          <a:xfrm>
            <a:off x="822960" y="2331720"/>
            <a:ext cx="6126480" cy="3474720"/>
          </a:xfrm>
          <a:prstGeom prst="rect">
            <a:avLst/>
          </a:prstGeom>
          <a:noFill/>
          <a:ln/>
        </p:spPr>
        <p:txBody>
          <a:bodyPr wrap="square" lIns="0" tIns="0" rIns="0" bIns="0" rtlCol="0" anchor="t"/>
          <a:lstStyle/>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Η καλή φυσική κατάσταση συνδέεται θετικά με την πνευματική υγεία και την ψυχική ευεξία.</a:t>
            </a:r>
            <a:endParaRPr lang="en-US" dirty="0">
              <a:effectLst>
                <a:outerShdw blurRad="38100" dist="38100" dir="2700000" algn="tl">
                  <a:srgbClr val="000000">
                    <a:alpha val="43137"/>
                  </a:srgbClr>
                </a:outerShdw>
              </a:effectLst>
              <a:latin typeface="+mj-l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Η άσκηση συνοδεύεται από λιγότερα συναισθήματα άγχους και κατάθλιψης, ιδίως σε ήπια έως μέτρια συμπτωματολογία.</a:t>
            </a:r>
            <a:endParaRPr lang="en-US" dirty="0">
              <a:effectLst>
                <a:outerShdw blurRad="38100" dist="38100" dir="2700000" algn="tl">
                  <a:srgbClr val="000000">
                    <a:alpha val="43137"/>
                  </a:srgbClr>
                </a:outerShdw>
              </a:effectLst>
              <a:latin typeface="+mj-l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Η μακροχρόνια συμμετοχή σε προγράμματα άσκησης και αναψυχής μειώνει γνωρίσματα όπως η νευρωτικότητα και το άγχος.</a:t>
            </a:r>
            <a:endParaRPr lang="en-US" dirty="0">
              <a:effectLst>
                <a:outerShdw blurRad="38100" dist="38100" dir="2700000" algn="tl">
                  <a:srgbClr val="000000">
                    <a:alpha val="43137"/>
                  </a:srgbClr>
                </a:outerShdw>
              </a:effectLst>
              <a:latin typeface="+mj-l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Η κατάλληλη άσκηση μειώνει δείκτες στρες: μυϊκή ένταση, καρδιακή συχνότητα ηρεμίας, ορμόνες του στρες. Τα οφέλη ισχύουν για όλες τις ηλικίες και τα δύο φύλα.</a:t>
            </a:r>
            <a:endParaRPr lang="en-US" dirty="0">
              <a:effectLst>
                <a:outerShdw blurRad="38100" dist="38100" dir="2700000" algn="tl">
                  <a:srgbClr val="000000">
                    <a:alpha val="43137"/>
                  </a:srgbClr>
                </a:outerShdw>
              </a:effectLst>
              <a:latin typeface="+mj-lt"/>
            </a:endParaRPr>
          </a:p>
        </p:txBody>
      </p:sp>
      <p:sp>
        <p:nvSpPr>
          <p:cNvPr id="8" name="card"/>
          <p:cNvSpPr/>
          <p:nvPr/>
        </p:nvSpPr>
        <p:spPr>
          <a:xfrm>
            <a:off x="7498080" y="1463040"/>
            <a:ext cx="4160520" cy="4434840"/>
          </a:xfrm>
          <a:prstGeom prst="roundRect">
            <a:avLst>
              <a:gd name="adj" fmla="val 263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7772400" y="1645920"/>
            <a:ext cx="548640" cy="548640"/>
          </a:xfrm>
          <a:prstGeom prst="ellipse">
            <a:avLst/>
          </a:prstGeom>
          <a:solidFill>
            <a:schemeClr val="accent1"/>
          </a:solidFill>
          <a:ln w="12700">
            <a:solidFill>
              <a:schemeClr val="accent1"/>
            </a:solidFill>
            <a:prstDash val="solid"/>
          </a:ln>
        </p:spPr>
        <p:txBody>
          <a:bodyPr/>
          <a:lstStyle/>
          <a:p>
            <a:endParaRPr lang="el-GR"/>
          </a:p>
        </p:txBody>
      </p:sp>
      <p:pic>
        <p:nvPicPr>
          <p:cNvPr id="10" name="Image 1" descr="FaUserMd"/>
          <p:cNvPicPr>
            <a:picLocks noChangeAspect="1"/>
          </p:cNvPicPr>
          <p:nvPr/>
        </p:nvPicPr>
        <p:blipFill>
          <a:blip r:embed="rId4"/>
          <a:stretch>
            <a:fillRect/>
          </a:stretch>
        </p:blipFill>
        <p:spPr>
          <a:xfrm>
            <a:off x="7904074" y="1777594"/>
            <a:ext cx="285293" cy="285293"/>
          </a:xfrm>
          <a:prstGeom prst="rect">
            <a:avLst/>
          </a:prstGeom>
        </p:spPr>
      </p:pic>
      <p:sp>
        <p:nvSpPr>
          <p:cNvPr id="11" name="Text 7"/>
          <p:cNvSpPr txBox="1"/>
          <p:nvPr/>
        </p:nvSpPr>
        <p:spPr>
          <a:xfrm>
            <a:off x="8458200" y="1664208"/>
            <a:ext cx="3108960" cy="50292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Κλινικές επισημάνσεις</a:t>
            </a:r>
            <a:endParaRPr lang="en-US" sz="2000" dirty="0"/>
          </a:p>
        </p:txBody>
      </p:sp>
      <p:sp>
        <p:nvSpPr>
          <p:cNvPr id="12" name="Text 8"/>
          <p:cNvSpPr txBox="1"/>
          <p:nvPr/>
        </p:nvSpPr>
        <p:spPr>
          <a:xfrm>
            <a:off x="7772400" y="2331720"/>
            <a:ext cx="3611880" cy="3474720"/>
          </a:xfrm>
          <a:prstGeom prst="rect">
            <a:avLst/>
          </a:prstGeom>
          <a:noFill/>
          <a:ln/>
        </p:spPr>
        <p:txBody>
          <a:bodyPr wrap="square" lIns="0" tIns="0" rIns="0" bIns="0" rtlCol="0" anchor="t"/>
          <a:lstStyle/>
          <a:p>
            <a:pPr marL="203200" indent="-203200">
              <a:spcAft>
                <a:spcPts val="12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σοβαρή κατάθλιψη χρειάζεται επαγγελματική θεραπεία (φαρμακευτική αγωγή, ψυχοθεραπεία ή συνδυασμό τους). Η άσκηση λειτουργεί συμπληρωματικά.</a:t>
            </a:r>
            <a:endParaRPr lang="en-US" dirty="0">
              <a:effectLst>
                <a:outerShdw blurRad="38100" dist="38100" dir="2700000" algn="tl">
                  <a:srgbClr val="000000">
                    <a:alpha val="43137"/>
                  </a:srgbClr>
                </a:outerShdw>
              </a:effectLst>
            </a:endParaRPr>
          </a:p>
          <a:p>
            <a:pPr marL="203200" indent="-203200">
              <a:spcAft>
                <a:spcPts val="12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Σωματικά υγιή άτομα που λαμβάνουν ψυχοτρόπα φάρμακα μπορούν να ασκούνται με ασφάλεια, αλλά μόνο υπό στενή ιατρική παρακολούθηση.</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13</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Οξείες και χρόνιες επιδράσεις της άσκησης</a:t>
            </a:r>
            <a:endParaRPr lang="en-US" sz="3000" dirty="0"/>
          </a:p>
        </p:txBody>
      </p:sp>
      <p:sp>
        <p:nvSpPr>
          <p:cNvPr id="3" name="icon-circle"/>
          <p:cNvSpPr/>
          <p:nvPr/>
        </p:nvSpPr>
        <p:spPr>
          <a:xfrm>
            <a:off x="5547208" y="2880360"/>
            <a:ext cx="1097280" cy="1097280"/>
          </a:xfrm>
          <a:prstGeom prst="ellipse">
            <a:avLst/>
          </a:prstGeom>
          <a:solidFill>
            <a:schemeClr val="accent1"/>
          </a:solidFill>
          <a:ln w="12700">
            <a:solidFill>
              <a:schemeClr val="accent1"/>
            </a:solidFill>
            <a:prstDash val="solid"/>
          </a:ln>
        </p:spPr>
        <p:txBody>
          <a:bodyPr/>
          <a:lstStyle/>
          <a:p>
            <a:endParaRPr lang="el-GR"/>
          </a:p>
        </p:txBody>
      </p:sp>
      <p:pic>
        <p:nvPicPr>
          <p:cNvPr id="4" name="Image 0" descr="FaRunning"/>
          <p:cNvPicPr>
            <a:picLocks noChangeAspect="1"/>
          </p:cNvPicPr>
          <p:nvPr/>
        </p:nvPicPr>
        <p:blipFill>
          <a:blip r:embed="rId3"/>
          <a:stretch>
            <a:fillRect/>
          </a:stretch>
        </p:blipFill>
        <p:spPr>
          <a:xfrm>
            <a:off x="5810555" y="3143707"/>
            <a:ext cx="570586" cy="570586"/>
          </a:xfrm>
          <a:prstGeom prst="rect">
            <a:avLst/>
          </a:prstGeom>
        </p:spPr>
      </p:pic>
      <p:sp>
        <p:nvSpPr>
          <p:cNvPr id="5" name="Text 2"/>
          <p:cNvSpPr txBox="1"/>
          <p:nvPr/>
        </p:nvSpPr>
        <p:spPr>
          <a:xfrm>
            <a:off x="5181448" y="4069080"/>
            <a:ext cx="1828800" cy="36576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ΑΣΚΗΣΗ</a:t>
            </a:r>
            <a:endParaRPr lang="en-US" sz="1600" dirty="0"/>
          </a:p>
        </p:txBody>
      </p:sp>
      <p:sp>
        <p:nvSpPr>
          <p:cNvPr id="6" name="card"/>
          <p:cNvSpPr/>
          <p:nvPr/>
        </p:nvSpPr>
        <p:spPr>
          <a:xfrm>
            <a:off x="548640" y="1737360"/>
            <a:ext cx="4663440" cy="3566160"/>
          </a:xfrm>
          <a:prstGeom prst="roundRect">
            <a:avLst>
              <a:gd name="adj" fmla="val 307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7" name="icon-circle"/>
          <p:cNvSpPr/>
          <p:nvPr/>
        </p:nvSpPr>
        <p:spPr>
          <a:xfrm>
            <a:off x="822960" y="1965960"/>
            <a:ext cx="640080" cy="640080"/>
          </a:xfrm>
          <a:prstGeom prst="ellipse">
            <a:avLst/>
          </a:prstGeom>
          <a:solidFill>
            <a:schemeClr val="accent3"/>
          </a:solidFill>
          <a:ln w="12700">
            <a:solidFill>
              <a:schemeClr val="accent3"/>
            </a:solidFill>
            <a:prstDash val="solid"/>
          </a:ln>
        </p:spPr>
        <p:txBody>
          <a:bodyPr/>
          <a:lstStyle/>
          <a:p>
            <a:endParaRPr lang="el-GR"/>
          </a:p>
        </p:txBody>
      </p:sp>
      <p:pic>
        <p:nvPicPr>
          <p:cNvPr id="8" name="Image 1" descr="FaBolt"/>
          <p:cNvPicPr>
            <a:picLocks noChangeAspect="1"/>
          </p:cNvPicPr>
          <p:nvPr/>
        </p:nvPicPr>
        <p:blipFill>
          <a:blip r:embed="rId4"/>
          <a:stretch>
            <a:fillRect/>
          </a:stretch>
        </p:blipFill>
        <p:spPr>
          <a:xfrm>
            <a:off x="976579" y="2119579"/>
            <a:ext cx="332842" cy="332842"/>
          </a:xfrm>
          <a:prstGeom prst="rect">
            <a:avLst/>
          </a:prstGeom>
        </p:spPr>
      </p:pic>
      <p:sp>
        <p:nvSpPr>
          <p:cNvPr id="9" name="Text 5"/>
          <p:cNvSpPr txBox="1"/>
          <p:nvPr/>
        </p:nvSpPr>
        <p:spPr>
          <a:xfrm>
            <a:off x="1600200" y="2011680"/>
            <a:ext cx="3383280" cy="54864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Οξείες επιδράσεις</a:t>
            </a:r>
            <a:endParaRPr lang="en-US" sz="2000" dirty="0"/>
          </a:p>
        </p:txBody>
      </p:sp>
      <p:sp>
        <p:nvSpPr>
          <p:cNvPr id="10" name="Text 6"/>
          <p:cNvSpPr txBox="1"/>
          <p:nvPr/>
        </p:nvSpPr>
        <p:spPr>
          <a:xfrm>
            <a:off x="822960" y="2834640"/>
            <a:ext cx="4114800" cy="22860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Άμεσες αλλαγές που προκύπτουν από τη συμμετοχή σε μία μόνο προπονητική μονάδα (π.χ. καλύτερη διάθεση και μείωση της έντασης αμέσως μετά την άσκηση).</a:t>
            </a:r>
            <a:endParaRPr lang="en-US" dirty="0">
              <a:effectLst>
                <a:outerShdw blurRad="38100" dist="38100" dir="2700000" algn="tl">
                  <a:srgbClr val="000000">
                    <a:alpha val="43137"/>
                  </a:srgbClr>
                </a:outerShdw>
              </a:effectLst>
            </a:endParaRPr>
          </a:p>
        </p:txBody>
      </p:sp>
      <p:sp>
        <p:nvSpPr>
          <p:cNvPr id="11" name="card"/>
          <p:cNvSpPr/>
          <p:nvPr/>
        </p:nvSpPr>
        <p:spPr>
          <a:xfrm>
            <a:off x="7010248" y="1737360"/>
            <a:ext cx="4663440" cy="3566160"/>
          </a:xfrm>
          <a:prstGeom prst="roundRect">
            <a:avLst>
              <a:gd name="adj" fmla="val 307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2" name="icon-circle"/>
          <p:cNvSpPr/>
          <p:nvPr/>
        </p:nvSpPr>
        <p:spPr>
          <a:xfrm>
            <a:off x="7284568" y="1965960"/>
            <a:ext cx="640080" cy="640080"/>
          </a:xfrm>
          <a:prstGeom prst="ellipse">
            <a:avLst/>
          </a:prstGeom>
          <a:solidFill>
            <a:schemeClr val="accent2"/>
          </a:solidFill>
          <a:ln w="12700">
            <a:solidFill>
              <a:schemeClr val="accent2"/>
            </a:solidFill>
            <a:prstDash val="solid"/>
          </a:ln>
        </p:spPr>
        <p:txBody>
          <a:bodyPr/>
          <a:lstStyle/>
          <a:p>
            <a:endParaRPr lang="el-GR"/>
          </a:p>
        </p:txBody>
      </p:sp>
      <p:pic>
        <p:nvPicPr>
          <p:cNvPr id="13" name="Image 2" descr="FaCalendarAlt"/>
          <p:cNvPicPr>
            <a:picLocks noChangeAspect="1"/>
          </p:cNvPicPr>
          <p:nvPr/>
        </p:nvPicPr>
        <p:blipFill>
          <a:blip r:embed="rId5"/>
          <a:stretch>
            <a:fillRect/>
          </a:stretch>
        </p:blipFill>
        <p:spPr>
          <a:xfrm>
            <a:off x="7438187" y="2119579"/>
            <a:ext cx="332842" cy="332842"/>
          </a:xfrm>
          <a:prstGeom prst="rect">
            <a:avLst/>
          </a:prstGeom>
        </p:spPr>
      </p:pic>
      <p:sp>
        <p:nvSpPr>
          <p:cNvPr id="14" name="Text 9"/>
          <p:cNvSpPr txBox="1"/>
          <p:nvPr/>
        </p:nvSpPr>
        <p:spPr>
          <a:xfrm>
            <a:off x="8061808" y="2011680"/>
            <a:ext cx="3383280" cy="54864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Χρόνιες επιδράσεις</a:t>
            </a:r>
            <a:endParaRPr lang="en-US" sz="2000" dirty="0"/>
          </a:p>
        </p:txBody>
      </p:sp>
      <p:sp>
        <p:nvSpPr>
          <p:cNvPr id="15" name="Text 10"/>
          <p:cNvSpPr txBox="1"/>
          <p:nvPr/>
        </p:nvSpPr>
        <p:spPr>
          <a:xfrm>
            <a:off x="7284568" y="2834640"/>
            <a:ext cx="4114800" cy="22860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Μακροπρόθεσμες αλλαγές από τη συστηματική συμμετοχή επί εβδομάδες ή μήνες (π.χ. μείωση καταθλιπτικών γνωρισμάτων, βελτίωση αυτοεκτίμησης).</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14</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err="1">
                <a:solidFill>
                  <a:schemeClr val="accent1"/>
                </a:solidFill>
                <a:latin typeface="Cambria" pitchFamily="34" charset="0"/>
                <a:ea typeface="Cambria" pitchFamily="34" charset="-122"/>
                <a:cs typeface="Cambria" pitchFamily="34" charset="-120"/>
              </a:rPr>
              <a:t>Ερευνητικά</a:t>
            </a:r>
            <a:r>
              <a:rPr lang="en-US" sz="3000" b="1" dirty="0">
                <a:solidFill>
                  <a:schemeClr val="accent1"/>
                </a:solidFill>
                <a:latin typeface="Cambria" pitchFamily="34" charset="0"/>
                <a:ea typeface="Cambria" pitchFamily="34" charset="-122"/>
                <a:cs typeface="Cambria" pitchFamily="34" charset="-120"/>
              </a:rPr>
              <a:t> </a:t>
            </a:r>
            <a:r>
              <a:rPr lang="en-US" sz="3000" b="1" dirty="0" err="1">
                <a:solidFill>
                  <a:schemeClr val="accent1"/>
                </a:solidFill>
                <a:latin typeface="Cambria" pitchFamily="34" charset="0"/>
                <a:ea typeface="Cambria" pitchFamily="34" charset="-122"/>
                <a:cs typeface="Cambria" pitchFamily="34" charset="-120"/>
              </a:rPr>
              <a:t>δεδομέν</a:t>
            </a:r>
            <a:r>
              <a:rPr lang="en-US" sz="3000" b="1" dirty="0">
                <a:solidFill>
                  <a:schemeClr val="accent1"/>
                </a:solidFill>
                <a:latin typeface="Cambria" pitchFamily="34" charset="0"/>
                <a:ea typeface="Cambria" pitchFamily="34" charset="-122"/>
                <a:cs typeface="Cambria" pitchFamily="34" charset="-120"/>
              </a:rPr>
              <a:t>α: διάρκεια, ένταση, πληθυσμός</a:t>
            </a:r>
            <a:endParaRPr lang="en-US" sz="3000" dirty="0"/>
          </a:p>
        </p:txBody>
      </p:sp>
      <p:sp>
        <p:nvSpPr>
          <p:cNvPr id="3" name="card"/>
          <p:cNvSpPr/>
          <p:nvPr/>
        </p:nvSpPr>
        <p:spPr>
          <a:xfrm>
            <a:off x="548640" y="1463040"/>
            <a:ext cx="5394960" cy="2011680"/>
          </a:xfrm>
          <a:prstGeom prst="roundRect">
            <a:avLst>
              <a:gd name="adj" fmla="val 5455"/>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737360"/>
            <a:ext cx="685800" cy="68580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CalendarCheck"/>
          <p:cNvPicPr>
            <a:picLocks noChangeAspect="1"/>
          </p:cNvPicPr>
          <p:nvPr/>
        </p:nvPicPr>
        <p:blipFill>
          <a:blip r:embed="rId3"/>
          <a:stretch>
            <a:fillRect/>
          </a:stretch>
        </p:blipFill>
        <p:spPr>
          <a:xfrm>
            <a:off x="987552" y="1901952"/>
            <a:ext cx="356616" cy="356616"/>
          </a:xfrm>
          <a:prstGeom prst="rect">
            <a:avLst/>
          </a:prstGeom>
        </p:spPr>
      </p:pic>
      <p:sp>
        <p:nvSpPr>
          <p:cNvPr id="6" name="Text 3"/>
          <p:cNvSpPr txBox="1"/>
          <p:nvPr/>
        </p:nvSpPr>
        <p:spPr>
          <a:xfrm>
            <a:off x="1737360" y="1737360"/>
            <a:ext cx="3977640" cy="45720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Μακροχρόνια προγράμματα</a:t>
            </a:r>
            <a:endParaRPr lang="en-US" sz="1800" dirty="0"/>
          </a:p>
        </p:txBody>
      </p:sp>
      <p:sp>
        <p:nvSpPr>
          <p:cNvPr id="7" name="Text 4"/>
          <p:cNvSpPr txBox="1"/>
          <p:nvPr/>
        </p:nvSpPr>
        <p:spPr>
          <a:xfrm>
            <a:off x="1737360" y="2240280"/>
            <a:ext cx="3977640" cy="109728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Τα προγράμματα που διαρκούν εβδομάδες (και όχι ώρες ή λίγες ημέρες) φέρνουν μεγαλύτερες θετικές αλλαγές στην ψυχική ευεξία.</a:t>
            </a:r>
            <a:endParaRPr lang="en-US" dirty="0">
              <a:effectLst>
                <a:outerShdw blurRad="38100" dist="38100" dir="2700000" algn="tl">
                  <a:srgbClr val="000000">
                    <a:alpha val="43137"/>
                  </a:srgbClr>
                </a:outerShdw>
              </a:effectLst>
            </a:endParaRPr>
          </a:p>
        </p:txBody>
      </p:sp>
      <p:sp>
        <p:nvSpPr>
          <p:cNvPr id="8" name="card"/>
          <p:cNvSpPr/>
          <p:nvPr/>
        </p:nvSpPr>
        <p:spPr>
          <a:xfrm>
            <a:off x="6217920" y="1463040"/>
            <a:ext cx="5394960" cy="2011680"/>
          </a:xfrm>
          <a:prstGeom prst="roundRect">
            <a:avLst>
              <a:gd name="adj" fmla="val 5455"/>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6492240" y="1737360"/>
            <a:ext cx="685800" cy="685800"/>
          </a:xfrm>
          <a:prstGeom prst="ellipse">
            <a:avLst/>
          </a:prstGeom>
          <a:solidFill>
            <a:schemeClr val="accent2"/>
          </a:solidFill>
          <a:ln w="12700">
            <a:solidFill>
              <a:schemeClr val="accent2"/>
            </a:solidFill>
            <a:prstDash val="solid"/>
          </a:ln>
        </p:spPr>
        <p:txBody>
          <a:bodyPr/>
          <a:lstStyle/>
          <a:p>
            <a:endParaRPr lang="el-GR"/>
          </a:p>
        </p:txBody>
      </p:sp>
      <p:pic>
        <p:nvPicPr>
          <p:cNvPr id="10" name="Image 1" descr="FaHeartbeat"/>
          <p:cNvPicPr>
            <a:picLocks noChangeAspect="1"/>
          </p:cNvPicPr>
          <p:nvPr/>
        </p:nvPicPr>
        <p:blipFill>
          <a:blip r:embed="rId4"/>
          <a:stretch>
            <a:fillRect/>
          </a:stretch>
        </p:blipFill>
        <p:spPr>
          <a:xfrm>
            <a:off x="6656832" y="1901952"/>
            <a:ext cx="356616" cy="356616"/>
          </a:xfrm>
          <a:prstGeom prst="rect">
            <a:avLst/>
          </a:prstGeom>
        </p:spPr>
      </p:pic>
      <p:sp>
        <p:nvSpPr>
          <p:cNvPr id="11" name="Text 7"/>
          <p:cNvSpPr txBox="1"/>
          <p:nvPr/>
        </p:nvSpPr>
        <p:spPr>
          <a:xfrm>
            <a:off x="7406640" y="1737360"/>
            <a:ext cx="3977640" cy="45720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Ένταση αερόβιας άσκησης</a:t>
            </a:r>
            <a:endParaRPr lang="en-US" sz="1800" dirty="0"/>
          </a:p>
        </p:txBody>
      </p:sp>
      <p:sp>
        <p:nvSpPr>
          <p:cNvPr id="12" name="Text 8"/>
          <p:cNvSpPr txBox="1"/>
          <p:nvPr/>
        </p:nvSpPr>
        <p:spPr>
          <a:xfrm>
            <a:off x="7406640" y="2240280"/>
            <a:ext cx="3977640" cy="1097280"/>
          </a:xfrm>
          <a:prstGeom prst="rect">
            <a:avLst/>
          </a:prstGeom>
          <a:noFill/>
          <a:ln/>
        </p:spPr>
        <p:txBody>
          <a:bodyPr wrap="square" lIns="0" tIns="0" rIns="0" bIns="0" rtlCol="0" anchor="t"/>
          <a:lstStyle/>
          <a:p>
            <a:pPr marL="0" indent="0" algn="just">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Μείωση των συμπτωμάτων άγχους και κατάθλιψης καταγράφεται σε εντάσεις 30–70% της μέγιστης καρδιακής συχνότητας.</a:t>
            </a:r>
            <a:endParaRPr lang="en-US" dirty="0">
              <a:effectLst>
                <a:outerShdw blurRad="38100" dist="38100" dir="2700000" algn="tl">
                  <a:srgbClr val="000000">
                    <a:alpha val="43137"/>
                  </a:srgbClr>
                </a:outerShdw>
              </a:effectLst>
            </a:endParaRPr>
          </a:p>
        </p:txBody>
      </p:sp>
      <p:sp>
        <p:nvSpPr>
          <p:cNvPr id="13" name="card"/>
          <p:cNvSpPr/>
          <p:nvPr/>
        </p:nvSpPr>
        <p:spPr>
          <a:xfrm>
            <a:off x="548640" y="3703320"/>
            <a:ext cx="5394960" cy="2011680"/>
          </a:xfrm>
          <a:prstGeom prst="roundRect">
            <a:avLst>
              <a:gd name="adj" fmla="val 5455"/>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circle"/>
          <p:cNvSpPr/>
          <p:nvPr/>
        </p:nvSpPr>
        <p:spPr>
          <a:xfrm>
            <a:off x="822960" y="3977640"/>
            <a:ext cx="685800" cy="685800"/>
          </a:xfrm>
          <a:prstGeom prst="ellipse">
            <a:avLst/>
          </a:prstGeom>
          <a:solidFill>
            <a:schemeClr val="accent1"/>
          </a:solidFill>
          <a:ln w="12700">
            <a:solidFill>
              <a:schemeClr val="accent1"/>
            </a:solidFill>
            <a:prstDash val="solid"/>
          </a:ln>
        </p:spPr>
        <p:txBody>
          <a:bodyPr/>
          <a:lstStyle/>
          <a:p>
            <a:endParaRPr lang="el-GR"/>
          </a:p>
        </p:txBody>
      </p:sp>
      <p:pic>
        <p:nvPicPr>
          <p:cNvPr id="15" name="Image 2" descr="FaDumbbell"/>
          <p:cNvPicPr>
            <a:picLocks noChangeAspect="1"/>
          </p:cNvPicPr>
          <p:nvPr/>
        </p:nvPicPr>
        <p:blipFill>
          <a:blip r:embed="rId5"/>
          <a:stretch>
            <a:fillRect/>
          </a:stretch>
        </p:blipFill>
        <p:spPr>
          <a:xfrm>
            <a:off x="987552" y="4142232"/>
            <a:ext cx="356616" cy="356616"/>
          </a:xfrm>
          <a:prstGeom prst="rect">
            <a:avLst/>
          </a:prstGeom>
        </p:spPr>
      </p:pic>
      <p:sp>
        <p:nvSpPr>
          <p:cNvPr id="16" name="Text 11"/>
          <p:cNvSpPr txBox="1"/>
          <p:nvPr/>
        </p:nvSpPr>
        <p:spPr>
          <a:xfrm>
            <a:off x="1737360" y="3977640"/>
            <a:ext cx="3977640" cy="45720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Ένταση άσκησης με αντιστάσεις</a:t>
            </a:r>
            <a:endParaRPr lang="en-US" sz="1800" dirty="0"/>
          </a:p>
        </p:txBody>
      </p:sp>
      <p:sp>
        <p:nvSpPr>
          <p:cNvPr id="17" name="Text 12"/>
          <p:cNvSpPr txBox="1"/>
          <p:nvPr/>
        </p:nvSpPr>
        <p:spPr>
          <a:xfrm>
            <a:off x="1737360" y="4480560"/>
            <a:ext cx="3977640" cy="109728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Στην αναερόβια άσκηση η διάθεση βελτιώνεται ήδη σε χαμηλότερες εντάσεις (30–50% της μέγιστης καρδιακής συχνότητας).</a:t>
            </a:r>
            <a:endParaRPr lang="en-US" dirty="0">
              <a:effectLst>
                <a:outerShdw blurRad="38100" dist="38100" dir="2700000" algn="tl">
                  <a:srgbClr val="000000">
                    <a:alpha val="43137"/>
                  </a:srgbClr>
                </a:outerShdw>
              </a:effectLst>
            </a:endParaRPr>
          </a:p>
        </p:txBody>
      </p:sp>
      <p:sp>
        <p:nvSpPr>
          <p:cNvPr id="18" name="card"/>
          <p:cNvSpPr/>
          <p:nvPr/>
        </p:nvSpPr>
        <p:spPr>
          <a:xfrm>
            <a:off x="6217920" y="3703320"/>
            <a:ext cx="5394960" cy="2011680"/>
          </a:xfrm>
          <a:prstGeom prst="roundRect">
            <a:avLst>
              <a:gd name="adj" fmla="val 5455"/>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9" name="icon-circle"/>
          <p:cNvSpPr/>
          <p:nvPr/>
        </p:nvSpPr>
        <p:spPr>
          <a:xfrm>
            <a:off x="6492240" y="3977640"/>
            <a:ext cx="685800" cy="685800"/>
          </a:xfrm>
          <a:prstGeom prst="ellipse">
            <a:avLst/>
          </a:prstGeom>
          <a:solidFill>
            <a:schemeClr val="accent2"/>
          </a:solidFill>
          <a:ln w="12700">
            <a:solidFill>
              <a:schemeClr val="accent2"/>
            </a:solidFill>
            <a:prstDash val="solid"/>
          </a:ln>
        </p:spPr>
        <p:txBody>
          <a:bodyPr/>
          <a:lstStyle/>
          <a:p>
            <a:endParaRPr lang="el-GR"/>
          </a:p>
        </p:txBody>
      </p:sp>
      <p:pic>
        <p:nvPicPr>
          <p:cNvPr id="20" name="Image 3" descr="FaUsers"/>
          <p:cNvPicPr>
            <a:picLocks noChangeAspect="1"/>
          </p:cNvPicPr>
          <p:nvPr/>
        </p:nvPicPr>
        <p:blipFill>
          <a:blip r:embed="rId6"/>
          <a:stretch>
            <a:fillRect/>
          </a:stretch>
        </p:blipFill>
        <p:spPr>
          <a:xfrm>
            <a:off x="6656832" y="4142232"/>
            <a:ext cx="356616" cy="356616"/>
          </a:xfrm>
          <a:prstGeom prst="rect">
            <a:avLst/>
          </a:prstGeom>
        </p:spPr>
      </p:pic>
      <p:sp>
        <p:nvSpPr>
          <p:cNvPr id="21" name="Text 15"/>
          <p:cNvSpPr txBox="1"/>
          <p:nvPr/>
        </p:nvSpPr>
        <p:spPr>
          <a:xfrm>
            <a:off x="7406640" y="3977640"/>
            <a:ext cx="3977640" cy="45720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Ποιοι ωφελούνται</a:t>
            </a:r>
            <a:endParaRPr lang="en-US" sz="1800" dirty="0"/>
          </a:p>
        </p:txBody>
      </p:sp>
      <p:sp>
        <p:nvSpPr>
          <p:cNvPr id="22" name="Text 16"/>
          <p:cNvSpPr txBox="1"/>
          <p:nvPr/>
        </p:nvSpPr>
        <p:spPr>
          <a:xfrm>
            <a:off x="7406640" y="4480560"/>
            <a:ext cx="3977640" cy="109728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Όχι μόνο όσοι έχουν υψηλά επίπεδα άγχους και κατάθλιψης, αλλά και άτομα με ήπια συμπτωματολογία.</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15</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Ερευνητικά </a:t>
            </a:r>
            <a:r>
              <a:rPr lang="en-US" sz="3000" b="1" dirty="0" err="1">
                <a:solidFill>
                  <a:schemeClr val="accent1"/>
                </a:solidFill>
                <a:latin typeface="Cambria" pitchFamily="34" charset="0"/>
                <a:ea typeface="Cambria" pitchFamily="34" charset="-122"/>
                <a:cs typeface="Cambria" pitchFamily="34" charset="-120"/>
              </a:rPr>
              <a:t>δεδομέν</a:t>
            </a:r>
            <a:r>
              <a:rPr lang="en-US" sz="3000" b="1" dirty="0">
                <a:solidFill>
                  <a:schemeClr val="accent1"/>
                </a:solidFill>
                <a:latin typeface="Cambria" pitchFamily="34" charset="0"/>
                <a:ea typeface="Cambria" pitchFamily="34" charset="-122"/>
                <a:cs typeface="Cambria" pitchFamily="34" charset="-120"/>
              </a:rPr>
              <a:t>α (</a:t>
            </a:r>
            <a:r>
              <a:rPr lang="el-GR" sz="2000" b="1" dirty="0">
                <a:solidFill>
                  <a:schemeClr val="accent1"/>
                </a:solidFill>
                <a:latin typeface="Cambria" pitchFamily="34" charset="0"/>
                <a:ea typeface="Cambria" pitchFamily="34" charset="-122"/>
                <a:cs typeface="Cambria" pitchFamily="34" charset="-120"/>
              </a:rPr>
              <a:t>συνέχεια</a:t>
            </a:r>
            <a:r>
              <a:rPr lang="en-US" sz="3000" b="1" dirty="0">
                <a:solidFill>
                  <a:schemeClr val="accent1"/>
                </a:solidFill>
                <a:latin typeface="Cambria" pitchFamily="34" charset="0"/>
                <a:ea typeface="Cambria" pitchFamily="34" charset="-122"/>
                <a:cs typeface="Cambria" pitchFamily="34" charset="-120"/>
              </a:rPr>
              <a:t>): τι άλλο γνωρίζουμε</a:t>
            </a:r>
            <a:endParaRPr lang="en-US" sz="3000" dirty="0"/>
          </a:p>
        </p:txBody>
      </p:sp>
      <p:sp>
        <p:nvSpPr>
          <p:cNvPr id="3" name="label-pill"/>
          <p:cNvSpPr/>
          <p:nvPr/>
        </p:nvSpPr>
        <p:spPr>
          <a:xfrm>
            <a:off x="548640" y="1417320"/>
            <a:ext cx="2377440" cy="658368"/>
          </a:xfrm>
          <a:prstGeom prst="roundRect">
            <a:avLst>
              <a:gd name="adj" fmla="val 13889"/>
            </a:avLst>
          </a:prstGeom>
          <a:solidFill>
            <a:schemeClr val="accent1"/>
          </a:solidFill>
          <a:ln w="12700">
            <a:solidFill>
              <a:srgbClr val="6E1E4A"/>
            </a:solidFill>
            <a:prstDash val="solid"/>
          </a:ln>
        </p:spPr>
        <p:txBody>
          <a:bodyPr/>
          <a:lstStyle/>
          <a:p>
            <a:endParaRPr lang="el-GR"/>
          </a:p>
        </p:txBody>
      </p:sp>
      <p:sp>
        <p:nvSpPr>
          <p:cNvPr id="4" name="Text 2"/>
          <p:cNvSpPr txBox="1"/>
          <p:nvPr/>
        </p:nvSpPr>
        <p:spPr>
          <a:xfrm>
            <a:off x="548640" y="1417320"/>
            <a:ext cx="2377440" cy="658368"/>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&gt; 30 λεπτά</a:t>
            </a:r>
            <a:endParaRPr lang="en-US" sz="1600" dirty="0"/>
          </a:p>
        </p:txBody>
      </p:sp>
      <p:sp>
        <p:nvSpPr>
          <p:cNvPr id="5" name="Text 3"/>
          <p:cNvSpPr txBox="1"/>
          <p:nvPr/>
        </p:nvSpPr>
        <p:spPr>
          <a:xfrm>
            <a:off x="3154680" y="1417320"/>
            <a:ext cx="8503920" cy="658368"/>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Κάθε διάρκεια βοηθά, αλλά τα μεγαλύτερα οφέλη καταγράφονται σε συνεδρίες άνω των 30 λεπτών, κυρίως μέτριας έντασης.</a:t>
            </a:r>
            <a:endParaRPr lang="en-US" dirty="0">
              <a:effectLst>
                <a:outerShdw blurRad="38100" dist="38100" dir="2700000" algn="tl">
                  <a:srgbClr val="000000">
                    <a:alpha val="43137"/>
                  </a:srgbClr>
                </a:outerShdw>
              </a:effectLst>
            </a:endParaRPr>
          </a:p>
        </p:txBody>
      </p:sp>
      <p:sp>
        <p:nvSpPr>
          <p:cNvPr id="6" name="label-pill"/>
          <p:cNvSpPr/>
          <p:nvPr/>
        </p:nvSpPr>
        <p:spPr>
          <a:xfrm>
            <a:off x="548640" y="2203704"/>
            <a:ext cx="2377440" cy="658368"/>
          </a:xfrm>
          <a:prstGeom prst="roundRect">
            <a:avLst>
              <a:gd name="adj" fmla="val 13889"/>
            </a:avLst>
          </a:prstGeom>
          <a:solidFill>
            <a:schemeClr val="accent2"/>
          </a:solidFill>
          <a:ln w="12700">
            <a:solidFill>
              <a:srgbClr val="6E1E4A"/>
            </a:solidFill>
            <a:prstDash val="solid"/>
          </a:ln>
        </p:spPr>
        <p:txBody>
          <a:bodyPr/>
          <a:lstStyle/>
          <a:p>
            <a:endParaRPr lang="el-GR"/>
          </a:p>
        </p:txBody>
      </p:sp>
      <p:sp>
        <p:nvSpPr>
          <p:cNvPr id="7" name="Text 5"/>
          <p:cNvSpPr txBox="1"/>
          <p:nvPr/>
        </p:nvSpPr>
        <p:spPr>
          <a:xfrm>
            <a:off x="548640" y="2203704"/>
            <a:ext cx="2377440" cy="658368"/>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4–24 ώρες</a:t>
            </a:r>
            <a:endParaRPr lang="en-US" sz="1600" dirty="0"/>
          </a:p>
        </p:txBody>
      </p:sp>
      <p:sp>
        <p:nvSpPr>
          <p:cNvPr id="8" name="Text 6"/>
          <p:cNvSpPr txBox="1"/>
          <p:nvPr/>
        </p:nvSpPr>
        <p:spPr>
          <a:xfrm>
            <a:off x="3154680" y="2203704"/>
            <a:ext cx="8503920" cy="658368"/>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μείωση του άγχους μετά την άσκηση είναι παροδική: επανέρχεται στα αρχικά επίπεδα μέσα σε 24 ώρες, ακόμα και σε 4–6 ώρες. Άρα χρειάζεται τακτικότητα.</a:t>
            </a:r>
            <a:endParaRPr lang="en-US" dirty="0">
              <a:effectLst>
                <a:outerShdw blurRad="38100" dist="38100" dir="2700000" algn="tl">
                  <a:srgbClr val="000000">
                    <a:alpha val="43137"/>
                  </a:srgbClr>
                </a:outerShdw>
              </a:effectLst>
            </a:endParaRPr>
          </a:p>
        </p:txBody>
      </p:sp>
      <p:sp>
        <p:nvSpPr>
          <p:cNvPr id="9" name="label-pill"/>
          <p:cNvSpPr/>
          <p:nvPr/>
        </p:nvSpPr>
        <p:spPr>
          <a:xfrm>
            <a:off x="548640" y="2990088"/>
            <a:ext cx="2377440" cy="658368"/>
          </a:xfrm>
          <a:prstGeom prst="roundRect">
            <a:avLst>
              <a:gd name="adj" fmla="val 13889"/>
            </a:avLst>
          </a:prstGeom>
          <a:solidFill>
            <a:schemeClr val="accent1"/>
          </a:solidFill>
          <a:ln w="12700">
            <a:solidFill>
              <a:srgbClr val="6E1E4A"/>
            </a:solidFill>
            <a:prstDash val="solid"/>
          </a:ln>
        </p:spPr>
        <p:txBody>
          <a:bodyPr/>
          <a:lstStyle/>
          <a:p>
            <a:endParaRPr lang="el-GR"/>
          </a:p>
        </p:txBody>
      </p:sp>
      <p:sp>
        <p:nvSpPr>
          <p:cNvPr id="10" name="Text 8"/>
          <p:cNvSpPr txBox="1"/>
          <p:nvPr/>
        </p:nvSpPr>
        <p:spPr>
          <a:xfrm>
            <a:off x="548640" y="2990088"/>
            <a:ext cx="2377440" cy="658368"/>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Μυϊκή χαλάρωση</a:t>
            </a:r>
            <a:endParaRPr lang="en-US" sz="1600" dirty="0"/>
          </a:p>
        </p:txBody>
      </p:sp>
      <p:sp>
        <p:nvSpPr>
          <p:cNvPr id="11" name="Text 9"/>
          <p:cNvSpPr txBox="1"/>
          <p:nvPr/>
        </p:nvSpPr>
        <p:spPr>
          <a:xfrm>
            <a:off x="3154680" y="2944368"/>
            <a:ext cx="8503920" cy="658368"/>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άσκηση συνδέεται με μείωση της μυϊκής έντασης.</a:t>
            </a:r>
            <a:endParaRPr lang="en-US" dirty="0">
              <a:effectLst>
                <a:outerShdw blurRad="38100" dist="38100" dir="2700000" algn="tl">
                  <a:srgbClr val="000000">
                    <a:alpha val="43137"/>
                  </a:srgbClr>
                </a:outerShdw>
              </a:effectLst>
            </a:endParaRPr>
          </a:p>
        </p:txBody>
      </p:sp>
      <p:sp>
        <p:nvSpPr>
          <p:cNvPr id="12" name="label-pill"/>
          <p:cNvSpPr/>
          <p:nvPr/>
        </p:nvSpPr>
        <p:spPr>
          <a:xfrm>
            <a:off x="548640" y="3776472"/>
            <a:ext cx="2377440" cy="658368"/>
          </a:xfrm>
          <a:prstGeom prst="roundRect">
            <a:avLst>
              <a:gd name="adj" fmla="val 13889"/>
            </a:avLst>
          </a:prstGeom>
          <a:solidFill>
            <a:schemeClr val="accent2"/>
          </a:solidFill>
          <a:ln w="12700">
            <a:solidFill>
              <a:srgbClr val="6E1E4A"/>
            </a:solidFill>
            <a:prstDash val="solid"/>
          </a:ln>
        </p:spPr>
        <p:txBody>
          <a:bodyPr/>
          <a:lstStyle/>
          <a:p>
            <a:endParaRPr lang="el-GR"/>
          </a:p>
        </p:txBody>
      </p:sp>
      <p:sp>
        <p:nvSpPr>
          <p:cNvPr id="13" name="Text 11"/>
          <p:cNvSpPr txBox="1"/>
          <p:nvPr/>
        </p:nvSpPr>
        <p:spPr>
          <a:xfrm>
            <a:off x="548640" y="3776472"/>
            <a:ext cx="2377440" cy="658368"/>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Όχι μόνο φυσιολογία</a:t>
            </a:r>
            <a:endParaRPr lang="en-US" sz="1600" dirty="0"/>
          </a:p>
        </p:txBody>
      </p:sp>
      <p:sp>
        <p:nvSpPr>
          <p:cNvPr id="14" name="Text 12"/>
          <p:cNvSpPr txBox="1"/>
          <p:nvPr/>
        </p:nvSpPr>
        <p:spPr>
          <a:xfrm>
            <a:off x="3154680" y="3776472"/>
            <a:ext cx="8503920" cy="658368"/>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βελτίωση της διάθεσης δεν εξηγείται πλήρως από τις άμεσες φυσιολογικές αλλαγές της προπόνησης· παίζουν ρόλο και ψυχολογικοί παράγοντες.</a:t>
            </a:r>
            <a:endParaRPr lang="en-US" dirty="0">
              <a:effectLst>
                <a:outerShdw blurRad="38100" dist="38100" dir="2700000" algn="tl">
                  <a:srgbClr val="000000">
                    <a:alpha val="43137"/>
                  </a:srgbClr>
                </a:outerShdw>
              </a:effectLst>
            </a:endParaRPr>
          </a:p>
        </p:txBody>
      </p:sp>
      <p:sp>
        <p:nvSpPr>
          <p:cNvPr id="15" name="label-pill"/>
          <p:cNvSpPr/>
          <p:nvPr/>
        </p:nvSpPr>
        <p:spPr>
          <a:xfrm>
            <a:off x="548640" y="4562856"/>
            <a:ext cx="2377440" cy="658368"/>
          </a:xfrm>
          <a:prstGeom prst="roundRect">
            <a:avLst>
              <a:gd name="adj" fmla="val 13889"/>
            </a:avLst>
          </a:prstGeom>
          <a:solidFill>
            <a:schemeClr val="accent1"/>
          </a:solidFill>
          <a:ln w="12700">
            <a:solidFill>
              <a:srgbClr val="6E1E4A"/>
            </a:solidFill>
            <a:prstDash val="solid"/>
          </a:ln>
        </p:spPr>
        <p:txBody>
          <a:bodyPr/>
          <a:lstStyle/>
          <a:p>
            <a:endParaRPr lang="el-GR"/>
          </a:p>
        </p:txBody>
      </p:sp>
      <p:sp>
        <p:nvSpPr>
          <p:cNvPr id="16" name="Text 14"/>
          <p:cNvSpPr txBox="1"/>
          <p:nvPr/>
        </p:nvSpPr>
        <p:spPr>
          <a:xfrm>
            <a:off x="548640" y="4562856"/>
            <a:ext cx="2377440" cy="658368"/>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Σαν φάρμακο</a:t>
            </a:r>
            <a:endParaRPr lang="en-US" sz="1600" dirty="0"/>
          </a:p>
        </p:txBody>
      </p:sp>
      <p:sp>
        <p:nvSpPr>
          <p:cNvPr id="17" name="Text 15"/>
          <p:cNvSpPr txBox="1"/>
          <p:nvPr/>
        </p:nvSpPr>
        <p:spPr>
          <a:xfrm>
            <a:off x="3154680" y="4562856"/>
            <a:ext cx="8503920" cy="658368"/>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αερόβια άσκηση μειώνει τα συμπτώματα άγχους και κατάθλιψης σε βαθμό συγκρίσιμο με αγχολυτικά και αντικαταθλιπτικά φάρμακα</a:t>
            </a:r>
            <a:r>
              <a:rPr lang="en-US" sz="1500" dirty="0">
                <a:solidFill>
                  <a:schemeClr val="tx1"/>
                </a:solidFill>
                <a:latin typeface="Calibri" pitchFamily="34" charset="0"/>
                <a:ea typeface="Calibri" pitchFamily="34" charset="-122"/>
                <a:cs typeface="Calibri" pitchFamily="34" charset="-120"/>
              </a:rPr>
              <a:t>.</a:t>
            </a:r>
            <a:endParaRPr lang="en-US" sz="1500" dirty="0"/>
          </a:p>
        </p:txBody>
      </p:sp>
      <p:sp>
        <p:nvSpPr>
          <p:cNvPr id="18" name="label-pill"/>
          <p:cNvSpPr/>
          <p:nvPr/>
        </p:nvSpPr>
        <p:spPr>
          <a:xfrm>
            <a:off x="548640" y="5349240"/>
            <a:ext cx="2377440" cy="658368"/>
          </a:xfrm>
          <a:prstGeom prst="roundRect">
            <a:avLst>
              <a:gd name="adj" fmla="val 13889"/>
            </a:avLst>
          </a:prstGeom>
          <a:solidFill>
            <a:schemeClr val="accent2"/>
          </a:solidFill>
          <a:ln w="12700">
            <a:solidFill>
              <a:srgbClr val="6E1E4A"/>
            </a:solidFill>
            <a:prstDash val="solid"/>
          </a:ln>
        </p:spPr>
        <p:txBody>
          <a:bodyPr/>
          <a:lstStyle/>
          <a:p>
            <a:endParaRPr lang="el-GR"/>
          </a:p>
        </p:txBody>
      </p:sp>
      <p:sp>
        <p:nvSpPr>
          <p:cNvPr id="19" name="Text 17"/>
          <p:cNvSpPr txBox="1"/>
          <p:nvPr/>
        </p:nvSpPr>
        <p:spPr>
          <a:xfrm>
            <a:off x="548640" y="5349240"/>
            <a:ext cx="2377440" cy="658368"/>
          </a:xfrm>
          <a:prstGeom prst="rect">
            <a:avLst/>
          </a:prstGeom>
          <a:noFill/>
          <a:ln/>
        </p:spPr>
        <p:txBody>
          <a:bodyPr wrap="square" lIns="0" tIns="0" rIns="0" bIns="0" rtlCol="0" anchor="ctr"/>
          <a:lstStyle/>
          <a:p>
            <a:pPr marL="0" indent="0" algn="ctr">
              <a:buNone/>
            </a:pPr>
            <a:r>
              <a:rPr lang="en-US" sz="1600" b="1" dirty="0">
                <a:solidFill>
                  <a:schemeClr val="bg1"/>
                </a:solidFill>
                <a:latin typeface="Calibri" pitchFamily="34" charset="0"/>
                <a:ea typeface="Calibri" pitchFamily="34" charset="-122"/>
                <a:cs typeface="Calibri" pitchFamily="34" charset="-120"/>
              </a:rPr>
              <a:t>Για όλους</a:t>
            </a:r>
            <a:endParaRPr lang="en-US" sz="1600" dirty="0"/>
          </a:p>
        </p:txBody>
      </p:sp>
      <p:sp>
        <p:nvSpPr>
          <p:cNvPr id="20" name="Text 18"/>
          <p:cNvSpPr txBox="1"/>
          <p:nvPr/>
        </p:nvSpPr>
        <p:spPr>
          <a:xfrm>
            <a:off x="3154680" y="5349240"/>
            <a:ext cx="8503920" cy="658368"/>
          </a:xfrm>
          <a:prstGeom prst="rect">
            <a:avLst/>
          </a:prstGeom>
          <a:noFill/>
          <a:ln/>
        </p:spPr>
        <p:txBody>
          <a:bodyPr wrap="square" lIns="0" tIns="0" rIns="0" bIns="0" rtlCol="0" anchor="ctr"/>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Τα οφέλη αφορούν άνδρες και γυναίκες, νέους και ηλικιωμένους, υγιείς και ασθενείς, άτομα με ή χωρίς ψυχική διαταραχή.</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16</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Νεότερα τεκμήρια: η μεγαλύτερη ανασκόπηση έως σήμερα</a:t>
            </a:r>
            <a:endParaRPr lang="en-US" sz="3000" dirty="0"/>
          </a:p>
        </p:txBody>
      </p:sp>
      <p:sp>
        <p:nvSpPr>
          <p:cNvPr id="3" name="Text 1"/>
          <p:cNvSpPr txBox="1"/>
          <p:nvPr/>
        </p:nvSpPr>
        <p:spPr>
          <a:xfrm>
            <a:off x="548640" y="1325880"/>
            <a:ext cx="11094415" cy="457200"/>
          </a:xfrm>
          <a:prstGeom prst="rect">
            <a:avLst/>
          </a:prstGeom>
          <a:noFill/>
          <a:ln/>
        </p:spPr>
        <p:txBody>
          <a:bodyPr wrap="square" lIns="0" tIns="0" rIns="0" bIns="0" rtlCol="0" anchor="t"/>
          <a:lstStyle/>
          <a:p>
            <a:pPr marL="0" indent="0">
              <a:buNone/>
            </a:pPr>
            <a:r>
              <a:rPr lang="en-US" sz="1600" i="1" dirty="0">
                <a:solidFill>
                  <a:schemeClr val="tx1"/>
                </a:solidFill>
                <a:latin typeface="Calibri" pitchFamily="34" charset="0"/>
                <a:ea typeface="Calibri" pitchFamily="34" charset="-122"/>
                <a:cs typeface="Calibri" pitchFamily="34" charset="-120"/>
              </a:rPr>
              <a:t>Singh et al. (2023), British Journal of Sports Medicine: 97 συστηματικές ανασκοπήσεις, 1.039 δοκιμές, 128.119 συμμετέχοντες</a:t>
            </a:r>
            <a:endParaRPr lang="en-US" sz="1600" dirty="0"/>
          </a:p>
        </p:txBody>
      </p:sp>
      <p:sp>
        <p:nvSpPr>
          <p:cNvPr id="4" name="stat"/>
          <p:cNvSpPr/>
          <p:nvPr/>
        </p:nvSpPr>
        <p:spPr>
          <a:xfrm>
            <a:off x="548640" y="1965960"/>
            <a:ext cx="2148840" cy="2011680"/>
          </a:xfrm>
          <a:prstGeom prst="roundRect">
            <a:avLst>
              <a:gd name="adj" fmla="val 5455"/>
            </a:avLst>
          </a:prstGeom>
          <a:solidFill>
            <a:schemeClr val="accent1"/>
          </a:solidFill>
          <a:ln w="12700">
            <a:solidFill>
              <a:schemeClr val="accent1"/>
            </a:solidFill>
            <a:prstDash val="solid"/>
          </a:ln>
          <a:effectLst>
            <a:outerShdw blurRad="76200" dist="25400" dir="5400000" algn="bl" rotWithShape="0">
              <a:srgbClr val="000000">
                <a:alpha val="12000"/>
              </a:srgbClr>
            </a:outerShdw>
          </a:effectLst>
        </p:spPr>
        <p:txBody>
          <a:bodyPr/>
          <a:lstStyle/>
          <a:p>
            <a:endParaRPr lang="el-GR"/>
          </a:p>
        </p:txBody>
      </p:sp>
      <p:sp>
        <p:nvSpPr>
          <p:cNvPr id="5" name="Text 3"/>
          <p:cNvSpPr txBox="1"/>
          <p:nvPr/>
        </p:nvSpPr>
        <p:spPr>
          <a:xfrm>
            <a:off x="548640" y="2148840"/>
            <a:ext cx="2148840" cy="914400"/>
          </a:xfrm>
          <a:prstGeom prst="rect">
            <a:avLst/>
          </a:prstGeom>
          <a:noFill/>
          <a:ln/>
        </p:spPr>
        <p:txBody>
          <a:bodyPr wrap="square" lIns="0" tIns="0" rIns="0" bIns="0" rtlCol="0" anchor="t"/>
          <a:lstStyle/>
          <a:p>
            <a:pPr marL="0" indent="0" algn="ctr">
              <a:buNone/>
            </a:pPr>
            <a:r>
              <a:rPr lang="en-US" sz="4000" b="1" dirty="0">
                <a:solidFill>
                  <a:schemeClr val="bg1"/>
                </a:solidFill>
                <a:latin typeface="Cambria" pitchFamily="34" charset="0"/>
                <a:ea typeface="Cambria" pitchFamily="34" charset="-122"/>
                <a:cs typeface="Cambria" pitchFamily="34" charset="-120"/>
              </a:rPr>
              <a:t>−0,43</a:t>
            </a:r>
            <a:endParaRPr lang="en-US" sz="4000" dirty="0"/>
          </a:p>
        </p:txBody>
      </p:sp>
      <p:sp>
        <p:nvSpPr>
          <p:cNvPr id="6" name="Text 4"/>
          <p:cNvSpPr txBox="1"/>
          <p:nvPr/>
        </p:nvSpPr>
        <p:spPr>
          <a:xfrm>
            <a:off x="640080" y="3108960"/>
            <a:ext cx="1965960" cy="640080"/>
          </a:xfrm>
          <a:prstGeom prst="rect">
            <a:avLst/>
          </a:prstGeom>
          <a:noFill/>
          <a:ln/>
        </p:spPr>
        <p:txBody>
          <a:bodyPr wrap="square" lIns="0" tIns="0" rIns="0" bIns="0" rtlCol="0" anchor="t"/>
          <a:lstStyle/>
          <a:p>
            <a:pPr marL="0" indent="0" algn="ctr">
              <a:buNone/>
            </a:pPr>
            <a:r>
              <a:rPr lang="en-US" sz="1500" dirty="0">
                <a:solidFill>
                  <a:schemeClr val="bg1"/>
                </a:solidFill>
                <a:latin typeface="Calibri" pitchFamily="34" charset="0"/>
                <a:ea typeface="Calibri" pitchFamily="34" charset="-122"/>
                <a:cs typeface="Calibri" pitchFamily="34" charset="-120"/>
              </a:rPr>
              <a:t>κατάθλιψη</a:t>
            </a:r>
            <a:endParaRPr lang="en-US" sz="1500" dirty="0"/>
          </a:p>
        </p:txBody>
      </p:sp>
      <p:sp>
        <p:nvSpPr>
          <p:cNvPr id="7" name="stat"/>
          <p:cNvSpPr/>
          <p:nvPr/>
        </p:nvSpPr>
        <p:spPr>
          <a:xfrm>
            <a:off x="2880360" y="1965960"/>
            <a:ext cx="2148840" cy="2011680"/>
          </a:xfrm>
          <a:prstGeom prst="roundRect">
            <a:avLst>
              <a:gd name="adj" fmla="val 5455"/>
            </a:avLst>
          </a:prstGeom>
          <a:solidFill>
            <a:schemeClr val="accent1"/>
          </a:solidFill>
          <a:ln w="12700">
            <a:solidFill>
              <a:schemeClr val="accent1"/>
            </a:solidFill>
            <a:prstDash val="solid"/>
          </a:ln>
          <a:effectLst>
            <a:outerShdw blurRad="76200" dist="25400" dir="5400000" algn="bl" rotWithShape="0">
              <a:srgbClr val="000000">
                <a:alpha val="12000"/>
              </a:srgbClr>
            </a:outerShdw>
          </a:effectLst>
        </p:spPr>
        <p:txBody>
          <a:bodyPr/>
          <a:lstStyle/>
          <a:p>
            <a:endParaRPr lang="el-GR"/>
          </a:p>
        </p:txBody>
      </p:sp>
      <p:sp>
        <p:nvSpPr>
          <p:cNvPr id="8" name="Text 6"/>
          <p:cNvSpPr txBox="1"/>
          <p:nvPr/>
        </p:nvSpPr>
        <p:spPr>
          <a:xfrm>
            <a:off x="2880360" y="2148840"/>
            <a:ext cx="2148840" cy="914400"/>
          </a:xfrm>
          <a:prstGeom prst="rect">
            <a:avLst/>
          </a:prstGeom>
          <a:noFill/>
          <a:ln/>
        </p:spPr>
        <p:txBody>
          <a:bodyPr wrap="square" lIns="0" tIns="0" rIns="0" bIns="0" rtlCol="0" anchor="t"/>
          <a:lstStyle/>
          <a:p>
            <a:pPr marL="0" indent="0" algn="ctr">
              <a:buNone/>
            </a:pPr>
            <a:r>
              <a:rPr lang="en-US" sz="4000" b="1" dirty="0">
                <a:solidFill>
                  <a:schemeClr val="bg1"/>
                </a:solidFill>
                <a:latin typeface="Cambria" pitchFamily="34" charset="0"/>
                <a:ea typeface="Cambria" pitchFamily="34" charset="-122"/>
                <a:cs typeface="Cambria" pitchFamily="34" charset="-120"/>
              </a:rPr>
              <a:t>−0,42</a:t>
            </a:r>
            <a:endParaRPr lang="en-US" sz="4000" dirty="0"/>
          </a:p>
        </p:txBody>
      </p:sp>
      <p:sp>
        <p:nvSpPr>
          <p:cNvPr id="9" name="Text 7"/>
          <p:cNvSpPr txBox="1"/>
          <p:nvPr/>
        </p:nvSpPr>
        <p:spPr>
          <a:xfrm>
            <a:off x="2971800" y="3108960"/>
            <a:ext cx="1965960" cy="640080"/>
          </a:xfrm>
          <a:prstGeom prst="rect">
            <a:avLst/>
          </a:prstGeom>
          <a:noFill/>
          <a:ln/>
        </p:spPr>
        <p:txBody>
          <a:bodyPr wrap="square" lIns="0" tIns="0" rIns="0" bIns="0" rtlCol="0" anchor="t"/>
          <a:lstStyle/>
          <a:p>
            <a:pPr marL="0" indent="0" algn="ctr">
              <a:buNone/>
            </a:pPr>
            <a:r>
              <a:rPr lang="en-US" sz="1500" dirty="0">
                <a:solidFill>
                  <a:schemeClr val="bg1"/>
                </a:solidFill>
                <a:latin typeface="Calibri" pitchFamily="34" charset="0"/>
                <a:ea typeface="Calibri" pitchFamily="34" charset="-122"/>
                <a:cs typeface="Calibri" pitchFamily="34" charset="-120"/>
              </a:rPr>
              <a:t>άγχος</a:t>
            </a:r>
            <a:endParaRPr lang="en-US" sz="1500" dirty="0"/>
          </a:p>
        </p:txBody>
      </p:sp>
      <p:sp>
        <p:nvSpPr>
          <p:cNvPr id="10" name="stat"/>
          <p:cNvSpPr/>
          <p:nvPr/>
        </p:nvSpPr>
        <p:spPr>
          <a:xfrm>
            <a:off x="5212080" y="1965960"/>
            <a:ext cx="2148840" cy="2011680"/>
          </a:xfrm>
          <a:prstGeom prst="roundRect">
            <a:avLst>
              <a:gd name="adj" fmla="val 5455"/>
            </a:avLst>
          </a:prstGeom>
          <a:solidFill>
            <a:schemeClr val="accent2"/>
          </a:solidFill>
          <a:ln w="12700">
            <a:solidFill>
              <a:schemeClr val="accent2"/>
            </a:solidFill>
            <a:prstDash val="solid"/>
          </a:ln>
          <a:effectLst>
            <a:outerShdw blurRad="76200" dist="25400" dir="5400000" algn="bl" rotWithShape="0">
              <a:srgbClr val="000000">
                <a:alpha val="12000"/>
              </a:srgbClr>
            </a:outerShdw>
          </a:effectLst>
        </p:spPr>
        <p:txBody>
          <a:bodyPr/>
          <a:lstStyle/>
          <a:p>
            <a:endParaRPr lang="el-GR"/>
          </a:p>
        </p:txBody>
      </p:sp>
      <p:sp>
        <p:nvSpPr>
          <p:cNvPr id="11" name="Text 9"/>
          <p:cNvSpPr txBox="1"/>
          <p:nvPr/>
        </p:nvSpPr>
        <p:spPr>
          <a:xfrm>
            <a:off x="5212080" y="2148840"/>
            <a:ext cx="2148840" cy="914400"/>
          </a:xfrm>
          <a:prstGeom prst="rect">
            <a:avLst/>
          </a:prstGeom>
          <a:noFill/>
          <a:ln/>
        </p:spPr>
        <p:txBody>
          <a:bodyPr wrap="square" lIns="0" tIns="0" rIns="0" bIns="0" rtlCol="0" anchor="t"/>
          <a:lstStyle/>
          <a:p>
            <a:pPr marL="0" indent="0" algn="ctr">
              <a:buNone/>
            </a:pPr>
            <a:r>
              <a:rPr lang="en-US" sz="4000" b="1" dirty="0">
                <a:solidFill>
                  <a:schemeClr val="bg1"/>
                </a:solidFill>
                <a:latin typeface="Cambria" pitchFamily="34" charset="0"/>
                <a:ea typeface="Cambria" pitchFamily="34" charset="-122"/>
                <a:cs typeface="Cambria" pitchFamily="34" charset="-120"/>
              </a:rPr>
              <a:t>−0,60</a:t>
            </a:r>
            <a:endParaRPr lang="en-US" sz="4000" dirty="0"/>
          </a:p>
        </p:txBody>
      </p:sp>
      <p:sp>
        <p:nvSpPr>
          <p:cNvPr id="12" name="Text 10"/>
          <p:cNvSpPr txBox="1"/>
          <p:nvPr/>
        </p:nvSpPr>
        <p:spPr>
          <a:xfrm>
            <a:off x="5303520" y="3108960"/>
            <a:ext cx="1965960" cy="640080"/>
          </a:xfrm>
          <a:prstGeom prst="rect">
            <a:avLst/>
          </a:prstGeom>
          <a:noFill/>
          <a:ln/>
        </p:spPr>
        <p:txBody>
          <a:bodyPr wrap="square" lIns="0" tIns="0" rIns="0" bIns="0" rtlCol="0" anchor="t"/>
          <a:lstStyle/>
          <a:p>
            <a:pPr marL="0" indent="0" algn="ctr">
              <a:buNone/>
            </a:pPr>
            <a:r>
              <a:rPr lang="en-US" sz="1500" dirty="0">
                <a:solidFill>
                  <a:schemeClr val="bg1"/>
                </a:solidFill>
                <a:latin typeface="Calibri" pitchFamily="34" charset="0"/>
                <a:ea typeface="Calibri" pitchFamily="34" charset="-122"/>
                <a:cs typeface="Calibri" pitchFamily="34" charset="-120"/>
              </a:rPr>
              <a:t>ψυχολογική δυσφορία</a:t>
            </a:r>
            <a:endParaRPr lang="en-US" sz="1500" dirty="0"/>
          </a:p>
        </p:txBody>
      </p:sp>
      <p:sp>
        <p:nvSpPr>
          <p:cNvPr id="13" name="Text 11"/>
          <p:cNvSpPr txBox="1"/>
          <p:nvPr/>
        </p:nvSpPr>
        <p:spPr>
          <a:xfrm>
            <a:off x="548639" y="4069080"/>
            <a:ext cx="6931565" cy="1645920"/>
          </a:xfrm>
          <a:prstGeom prst="rect">
            <a:avLst/>
          </a:prstGeom>
          <a:noFill/>
          <a:ln/>
        </p:spPr>
        <p:txBody>
          <a:bodyPr wrap="square" lIns="0" tIns="0" rIns="0" bIns="0" rtlCol="0" anchor="t"/>
          <a:lstStyle/>
          <a:p>
            <a:pPr marL="0" indent="0" algn="just">
              <a:buNone/>
            </a:pPr>
            <a:r>
              <a:rPr lang="en-US" sz="1600" i="1" dirty="0">
                <a:solidFill>
                  <a:schemeClr val="tx1">
                    <a:alpha val="75000"/>
                  </a:schemeClr>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Διάμεσο μέγεθος επίδρασης σε σύγκριση με τη συνήθη φροντίδα (μέτρια επίδραση)</a:t>
            </a:r>
            <a:endParaRPr lang="el-GR" sz="1600" i="1" dirty="0">
              <a:solidFill>
                <a:schemeClr val="tx1">
                  <a:alpha val="75000"/>
                </a:schemeClr>
              </a:solidFill>
              <a:effectLst>
                <a:outerShdw blurRad="38100" dist="38100" dir="2700000" algn="tl">
                  <a:srgbClr val="000000">
                    <a:alpha val="43137"/>
                  </a:srgbClr>
                </a:outerShdw>
              </a:effectLst>
              <a:latin typeface="Calibri" pitchFamily="34" charset="0"/>
              <a:ea typeface="Calibri" pitchFamily="34" charset="-122"/>
              <a:cs typeface="Calibri" pitchFamily="34" charset="-120"/>
            </a:endParaRPr>
          </a:p>
          <a:p>
            <a:pPr algn="just"/>
            <a:r>
              <a:rPr lang="el-GR" sz="1600" dirty="0">
                <a:effectLst>
                  <a:outerShdw blurRad="38100" dist="38100" dir="2700000" algn="tl">
                    <a:srgbClr val="000000">
                      <a:alpha val="43137"/>
                    </a:srgbClr>
                  </a:outerShdw>
                </a:effectLst>
              </a:rPr>
              <a:t>Οι τιμές είναι μεγέθη επίδρασης, δηλαδή η διαφορά ανάμεσα σε όσους ασκήθηκαν και σε όσους έλαβαν τη συνήθη φροντίδα, μετρημένη σε τυπικές αποκλίσεις. Το αρνητικό πρόσημο σημαίνει μείωση των συμπτωμάτων (0,2 = μικρή, 0,5 = μέτρια, 0,8 = μεγάλη επίδραση). Με τιμή −0,42, ο μέσος ασκούμενος βρίσκεται σε καλύτερη κατάσταση από περίπου 2 στους 3 μη ασκούμενους.</a:t>
            </a:r>
            <a:endParaRPr lang="en-US" sz="1600" dirty="0">
              <a:effectLst>
                <a:outerShdw blurRad="38100" dist="38100" dir="2700000" algn="tl">
                  <a:srgbClr val="000000">
                    <a:alpha val="43137"/>
                  </a:srgbClr>
                </a:outerShdw>
              </a:effectLst>
            </a:endParaRPr>
          </a:p>
        </p:txBody>
      </p:sp>
      <p:sp>
        <p:nvSpPr>
          <p:cNvPr id="14" name="Text 12"/>
          <p:cNvSpPr txBox="1"/>
          <p:nvPr/>
        </p:nvSpPr>
        <p:spPr>
          <a:xfrm>
            <a:off x="7863840" y="1920240"/>
            <a:ext cx="3779215" cy="3840480"/>
          </a:xfrm>
          <a:prstGeom prst="rect">
            <a:avLst/>
          </a:prstGeom>
          <a:noFill/>
          <a:ln/>
        </p:spPr>
        <p:txBody>
          <a:bodyPr wrap="square" lIns="0" tIns="0" rIns="0" bIns="0" rtlCol="0" anchor="t"/>
          <a:lstStyle/>
          <a:p>
            <a:pPr marL="0" indent="0">
              <a:spcAft>
                <a:spcPts val="800"/>
              </a:spcAft>
              <a:buNone/>
            </a:pPr>
            <a:r>
              <a:rPr lang="en-US" sz="2000" b="1" dirty="0">
                <a:solidFill>
                  <a:schemeClr val="accent1"/>
                </a:solidFill>
                <a:latin typeface="Calibri" pitchFamily="34" charset="0"/>
                <a:ea typeface="Calibri" pitchFamily="34" charset="-122"/>
                <a:cs typeface="Calibri" pitchFamily="34" charset="-120"/>
              </a:rPr>
              <a:t>Βασικά συμπεράσματα</a:t>
            </a:r>
            <a:endParaRPr lang="en-US" sz="1500" dirty="0"/>
          </a:p>
          <a:p>
            <a:pPr marL="203200" indent="-203200">
              <a:spcAft>
                <a:spcPts val="800"/>
              </a:spcAft>
              <a:buSzPct val="100000"/>
              <a:buChar char="•"/>
            </a:pPr>
            <a:r>
              <a:rPr lang="en-US" dirty="0">
                <a:solidFill>
                  <a:schemeClr val="tx1"/>
                </a:solidFill>
                <a:ea typeface="Calibri" pitchFamily="34" charset="-122"/>
                <a:cs typeface="Calibri" pitchFamily="34" charset="-120"/>
              </a:rPr>
              <a:t>Ωφελούν όλα τα είδη: περπάτημα, αντιστάσεις, πιλάτες, γιόγκα.</a:t>
            </a:r>
            <a:endParaRPr lang="en-US" dirty="0"/>
          </a:p>
          <a:p>
            <a:pPr marL="203200" indent="-203200">
              <a:spcAft>
                <a:spcPts val="800"/>
              </a:spcAft>
              <a:buSzPct val="100000"/>
              <a:buChar char="•"/>
            </a:pPr>
            <a:r>
              <a:rPr lang="en-US" dirty="0">
                <a:solidFill>
                  <a:schemeClr val="tx1"/>
                </a:solidFill>
                <a:ea typeface="Calibri" pitchFamily="34" charset="-122"/>
                <a:cs typeface="Calibri" pitchFamily="34" charset="-120"/>
              </a:rPr>
              <a:t>Η υψηλότερη ένταση συνδέεται με μεγαλύτερη βελτίωση.</a:t>
            </a:r>
            <a:endParaRPr lang="en-US" dirty="0"/>
          </a:p>
          <a:p>
            <a:pPr marL="203200" indent="-203200">
              <a:spcAft>
                <a:spcPts val="800"/>
              </a:spcAft>
              <a:buSzPct val="100000"/>
              <a:buChar char="•"/>
            </a:pPr>
            <a:r>
              <a:rPr lang="en-US" dirty="0">
                <a:solidFill>
                  <a:schemeClr val="tx1"/>
                </a:solidFill>
                <a:ea typeface="Calibri" pitchFamily="34" charset="-122"/>
                <a:cs typeface="Calibri" pitchFamily="34" charset="-120"/>
              </a:rPr>
              <a:t>Οι παρεμβάσεις έως 12 εβδομάδων ήταν οι πιο αποτελεσματικές.</a:t>
            </a:r>
            <a:endParaRPr lang="en-US" dirty="0"/>
          </a:p>
          <a:p>
            <a:pPr marL="203200" indent="-203200">
              <a:spcAft>
                <a:spcPts val="800"/>
              </a:spcAft>
              <a:buSzPct val="100000"/>
              <a:buChar char="•"/>
            </a:pPr>
            <a:r>
              <a:rPr lang="en-US" dirty="0">
                <a:solidFill>
                  <a:schemeClr val="tx1"/>
                </a:solidFill>
                <a:ea typeface="Calibri" pitchFamily="34" charset="-122"/>
                <a:cs typeface="Calibri" pitchFamily="34" charset="-120"/>
              </a:rPr>
              <a:t>Μεγαλύτερο όφελος: άτομα με κατάθλιψη, έγκυες και λεχωίδες, υγιείς ενήλικες.</a:t>
            </a:r>
            <a:endParaRPr lang="en-US" dirty="0"/>
          </a:p>
        </p:txBody>
      </p:sp>
      <p:sp>
        <p:nvSpPr>
          <p:cNvPr id="15" name="takeaway"/>
          <p:cNvSpPr/>
          <p:nvPr/>
        </p:nvSpPr>
        <p:spPr>
          <a:xfrm>
            <a:off x="640080" y="5806440"/>
            <a:ext cx="6858000" cy="708660"/>
          </a:xfrm>
          <a:prstGeom prst="roundRect">
            <a:avLst>
              <a:gd name="adj" fmla="val 10000"/>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6" name="Text 14"/>
          <p:cNvSpPr txBox="1"/>
          <p:nvPr/>
        </p:nvSpPr>
        <p:spPr>
          <a:xfrm>
            <a:off x="814021" y="5902693"/>
            <a:ext cx="6400800" cy="1005840"/>
          </a:xfrm>
          <a:prstGeom prst="rect">
            <a:avLst/>
          </a:prstGeom>
          <a:noFill/>
          <a:ln/>
        </p:spPr>
        <p:txBody>
          <a:bodyPr wrap="square" lIns="0" tIns="0" rIns="0" bIns="0" rtlCol="0" anchor="ctr"/>
          <a:lstStyle/>
          <a:p>
            <a:pPr marL="0" indent="0">
              <a:buNone/>
            </a:pPr>
            <a:r>
              <a:rPr lang="en-US" sz="1500" dirty="0">
                <a:solidFill>
                  <a:schemeClr val="tx1"/>
                </a:solidFill>
                <a:latin typeface="Calibri" pitchFamily="34" charset="0"/>
                <a:ea typeface="Calibri" pitchFamily="34" charset="-122"/>
                <a:cs typeface="Calibri" pitchFamily="34" charset="-120"/>
              </a:rPr>
              <a:t>Οι συγγραφείς προτείνουν η φυσική δραστηριότητα να αποτελεί βασικό εργαλείο (mainstay) στη διαχείριση της κατάθλιψης, του άγχους και της δυσφορίας.</a:t>
            </a:r>
            <a:endParaRPr lang="en-US" sz="15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17</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Ποια άσκηση για την κατάθλιψη; (Noetel et al., 2024)</a:t>
            </a:r>
            <a:endParaRPr lang="en-US" sz="3000" dirty="0"/>
          </a:p>
        </p:txBody>
      </p:sp>
      <p:graphicFrame>
        <p:nvGraphicFramePr>
          <p:cNvPr id="3" name="Chart 0"/>
          <p:cNvGraphicFramePr/>
          <p:nvPr>
            <p:extLst>
              <p:ext uri="{D42A27DB-BD31-4B8C-83A1-F6EECF244321}">
                <p14:modId xmlns:p14="http://schemas.microsoft.com/office/powerpoint/2010/main" val="4090676051"/>
              </p:ext>
            </p:extLst>
          </p:nvPr>
        </p:nvGraphicFramePr>
        <p:xfrm>
          <a:off x="548640" y="1371599"/>
          <a:ext cx="6583680" cy="4781693"/>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 1"/>
          <p:cNvSpPr txBox="1"/>
          <p:nvPr/>
        </p:nvSpPr>
        <p:spPr>
          <a:xfrm>
            <a:off x="7498080" y="1463040"/>
            <a:ext cx="4144975" cy="4297680"/>
          </a:xfrm>
          <a:prstGeom prst="rect">
            <a:avLst/>
          </a:prstGeom>
          <a:noFill/>
          <a:ln/>
        </p:spPr>
        <p:txBody>
          <a:bodyPr wrap="square" lIns="0" tIns="0" rIns="0" bIns="0" rtlCol="0" anchor="t"/>
          <a:lstStyle/>
          <a:p>
            <a:pPr marL="0" indent="0">
              <a:spcAft>
                <a:spcPts val="1000"/>
              </a:spcAft>
              <a:buNone/>
            </a:pPr>
            <a:r>
              <a:rPr lang="en-US" i="1" dirty="0">
                <a:solidFill>
                  <a:schemeClr val="tx1"/>
                </a:solidFill>
                <a:latin typeface="Calibri" pitchFamily="34" charset="0"/>
                <a:ea typeface="Calibri" pitchFamily="34" charset="-122"/>
                <a:cs typeface="Calibri" pitchFamily="34" charset="-120"/>
              </a:rPr>
              <a:t>218 </a:t>
            </a:r>
            <a:r>
              <a:rPr lang="en-US" i="1" dirty="0" err="1">
                <a:solidFill>
                  <a:schemeClr val="tx1"/>
                </a:solidFill>
                <a:latin typeface="Calibri" pitchFamily="34" charset="0"/>
                <a:ea typeface="Calibri" pitchFamily="34" charset="-122"/>
                <a:cs typeface="Calibri" pitchFamily="34" charset="-120"/>
              </a:rPr>
              <a:t>τυχ</a:t>
            </a:r>
            <a:r>
              <a:rPr lang="en-US" i="1" dirty="0">
                <a:solidFill>
                  <a:schemeClr val="tx1"/>
                </a:solidFill>
                <a:latin typeface="Calibri" pitchFamily="34" charset="0"/>
                <a:ea typeface="Calibri" pitchFamily="34" charset="-122"/>
                <a:cs typeface="Calibri" pitchFamily="34" charset="-120"/>
              </a:rPr>
              <a:t>α</a:t>
            </a:r>
            <a:r>
              <a:rPr lang="el-GR" i="1" dirty="0">
                <a:solidFill>
                  <a:schemeClr val="tx1"/>
                </a:solidFill>
                <a:latin typeface="Calibri" pitchFamily="34" charset="0"/>
                <a:ea typeface="Calibri" pitchFamily="34" charset="-122"/>
                <a:cs typeface="Calibri" pitchFamily="34" charset="-120"/>
              </a:rPr>
              <a:t>ί</a:t>
            </a:r>
            <a:r>
              <a:rPr lang="en-US" i="1" dirty="0" err="1">
                <a:solidFill>
                  <a:schemeClr val="tx1"/>
                </a:solidFill>
                <a:latin typeface="Calibri" pitchFamily="34" charset="0"/>
                <a:ea typeface="Calibri" pitchFamily="34" charset="-122"/>
                <a:cs typeface="Calibri" pitchFamily="34" charset="-120"/>
              </a:rPr>
              <a:t>ες</a:t>
            </a:r>
            <a:r>
              <a:rPr lang="en-US" i="1" dirty="0">
                <a:solidFill>
                  <a:schemeClr val="tx1"/>
                </a:solidFill>
                <a:latin typeface="Calibri" pitchFamily="34" charset="0"/>
                <a:ea typeface="Calibri" pitchFamily="34" charset="-122"/>
                <a:cs typeface="Calibri" pitchFamily="34" charset="-120"/>
              </a:rPr>
              <a:t> δοκιμές, 14.170 άτομα με μείζονα κατάθλιψη</a:t>
            </a:r>
            <a:endParaRPr lang="en-US" dirty="0"/>
          </a:p>
          <a:p>
            <a:pPr marL="203200" indent="-203200" algn="just">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Περπάτημα/τρέξιμο, γιόγκα και ενδυνάμωση ήταν από τα πιο αποτελεσματικά, ιδιαίτερα σε υψηλή ένταση.</a:t>
            </a:r>
            <a:endParaRPr lang="en-US" dirty="0">
              <a:effectLst>
                <a:outerShdw blurRad="38100" dist="38100" dir="2700000" algn="tl">
                  <a:srgbClr val="000000">
                    <a:alpha val="43137"/>
                  </a:srgbClr>
                </a:outerShdw>
              </a:effectLst>
            </a:endParaRPr>
          </a:p>
          <a:p>
            <a:pPr marL="203200" indent="-203200" algn="just">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 χορός έδειξε μεγάλη επίδραση, </a:t>
            </a:r>
            <a:r>
              <a:rPr lang="el-GR" dirty="0" err="1">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στ</a:t>
            </a: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ό μικρότερο αριθμό μελετών.</a:t>
            </a:r>
            <a:endParaRPr lang="en-US" dirty="0">
              <a:effectLst>
                <a:outerShdw blurRad="38100" dist="38100" dir="2700000" algn="tl">
                  <a:srgbClr val="000000">
                    <a:alpha val="43137"/>
                  </a:srgbClr>
                </a:outerShdw>
              </a:effectLst>
            </a:endParaRPr>
          </a:p>
          <a:p>
            <a:pPr marL="203200" indent="-203200" algn="just">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Την καλύτερη συμμόρφωση είχαν η ενδυνάμωση και η γιόγκα.</a:t>
            </a:r>
            <a:endParaRPr lang="en-US" dirty="0">
              <a:effectLst>
                <a:outerShdw blurRad="38100" dist="38100" dir="2700000" algn="tl">
                  <a:srgbClr val="000000">
                    <a:alpha val="43137"/>
                  </a:srgbClr>
                </a:outerShdw>
              </a:effectLst>
            </a:endParaRPr>
          </a:p>
          <a:p>
            <a:pPr marL="203200" indent="-203200" algn="just">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γιόγκα απέδωσε περισσότερο σε μεγαλύτερες ηλικίες, η ενδυνάμωση σε νεότερους.</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18</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Πρακτική συμβουλή: η «δόση» της άσκησης για τη διάθεση</a:t>
            </a:r>
            <a:endParaRPr lang="en-US" sz="3000" dirty="0"/>
          </a:p>
        </p:txBody>
      </p:sp>
      <p:sp>
        <p:nvSpPr>
          <p:cNvPr id="3" name="card"/>
          <p:cNvSpPr/>
          <p:nvPr/>
        </p:nvSpPr>
        <p:spPr>
          <a:xfrm>
            <a:off x="548640" y="1554480"/>
            <a:ext cx="3520440" cy="3566160"/>
          </a:xfrm>
          <a:prstGeom prst="roundRect">
            <a:avLst>
              <a:gd name="adj" fmla="val 31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1897380" y="1783080"/>
            <a:ext cx="822960" cy="82296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Clock"/>
          <p:cNvPicPr>
            <a:picLocks noChangeAspect="1"/>
          </p:cNvPicPr>
          <p:nvPr/>
        </p:nvPicPr>
        <p:blipFill>
          <a:blip r:embed="rId3"/>
          <a:stretch>
            <a:fillRect/>
          </a:stretch>
        </p:blipFill>
        <p:spPr>
          <a:xfrm>
            <a:off x="2094890" y="1980590"/>
            <a:ext cx="427939" cy="427939"/>
          </a:xfrm>
          <a:prstGeom prst="rect">
            <a:avLst/>
          </a:prstGeom>
        </p:spPr>
      </p:pic>
      <p:sp>
        <p:nvSpPr>
          <p:cNvPr id="6" name="Text 3"/>
          <p:cNvSpPr txBox="1"/>
          <p:nvPr/>
        </p:nvSpPr>
        <p:spPr>
          <a:xfrm>
            <a:off x="548640" y="2743200"/>
            <a:ext cx="3520440" cy="822960"/>
          </a:xfrm>
          <a:prstGeom prst="rect">
            <a:avLst/>
          </a:prstGeom>
          <a:noFill/>
          <a:ln/>
        </p:spPr>
        <p:txBody>
          <a:bodyPr wrap="square" lIns="0" tIns="0" rIns="0" bIns="0" rtlCol="0" anchor="t"/>
          <a:lstStyle/>
          <a:p>
            <a:pPr marL="0" indent="0" algn="ctr">
              <a:buNone/>
            </a:pPr>
            <a:r>
              <a:rPr lang="en-US" sz="4000" b="1" dirty="0">
                <a:solidFill>
                  <a:schemeClr val="accent1"/>
                </a:solidFill>
                <a:latin typeface="Cambria" pitchFamily="34" charset="0"/>
                <a:ea typeface="Cambria" pitchFamily="34" charset="-122"/>
                <a:cs typeface="Cambria" pitchFamily="34" charset="-120"/>
              </a:rPr>
              <a:t>30+ λεπτά</a:t>
            </a:r>
            <a:endParaRPr lang="en-US" sz="4000" dirty="0"/>
          </a:p>
        </p:txBody>
      </p:sp>
      <p:sp>
        <p:nvSpPr>
          <p:cNvPr id="7" name="Text 4"/>
          <p:cNvSpPr txBox="1"/>
          <p:nvPr/>
        </p:nvSpPr>
        <p:spPr>
          <a:xfrm>
            <a:off x="822960" y="3611880"/>
            <a:ext cx="2971800" cy="128016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ανά συνεδρία, κατά προτίμηση μέτριας έντασης, για τα μεγαλύτερα οφέλη</a:t>
            </a:r>
            <a:endParaRPr lang="en-US" dirty="0">
              <a:effectLst>
                <a:outerShdw blurRad="38100" dist="38100" dir="2700000" algn="tl">
                  <a:srgbClr val="000000">
                    <a:alpha val="43137"/>
                  </a:srgbClr>
                </a:outerShdw>
              </a:effectLst>
            </a:endParaRPr>
          </a:p>
        </p:txBody>
      </p:sp>
      <p:sp>
        <p:nvSpPr>
          <p:cNvPr id="8" name="card"/>
          <p:cNvSpPr/>
          <p:nvPr/>
        </p:nvSpPr>
        <p:spPr>
          <a:xfrm>
            <a:off x="4343400" y="1554480"/>
            <a:ext cx="3520440" cy="3566160"/>
          </a:xfrm>
          <a:prstGeom prst="roundRect">
            <a:avLst>
              <a:gd name="adj" fmla="val 31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5692140" y="1783080"/>
            <a:ext cx="822960" cy="822960"/>
          </a:xfrm>
          <a:prstGeom prst="ellipse">
            <a:avLst/>
          </a:prstGeom>
          <a:solidFill>
            <a:schemeClr val="accent2"/>
          </a:solidFill>
          <a:ln w="12700">
            <a:solidFill>
              <a:schemeClr val="accent2"/>
            </a:solidFill>
            <a:prstDash val="solid"/>
          </a:ln>
        </p:spPr>
        <p:txBody>
          <a:bodyPr/>
          <a:lstStyle/>
          <a:p>
            <a:endParaRPr lang="el-GR"/>
          </a:p>
        </p:txBody>
      </p:sp>
      <p:pic>
        <p:nvPicPr>
          <p:cNvPr id="10" name="Image 1" descr="FaHeartbeat"/>
          <p:cNvPicPr>
            <a:picLocks noChangeAspect="1"/>
          </p:cNvPicPr>
          <p:nvPr/>
        </p:nvPicPr>
        <p:blipFill>
          <a:blip r:embed="rId4"/>
          <a:stretch>
            <a:fillRect/>
          </a:stretch>
        </p:blipFill>
        <p:spPr>
          <a:xfrm>
            <a:off x="5889650" y="1980590"/>
            <a:ext cx="427939" cy="427939"/>
          </a:xfrm>
          <a:prstGeom prst="rect">
            <a:avLst/>
          </a:prstGeom>
        </p:spPr>
      </p:pic>
      <p:sp>
        <p:nvSpPr>
          <p:cNvPr id="11" name="Text 7"/>
          <p:cNvSpPr txBox="1"/>
          <p:nvPr/>
        </p:nvSpPr>
        <p:spPr>
          <a:xfrm>
            <a:off x="4343400" y="2743200"/>
            <a:ext cx="3520440" cy="822960"/>
          </a:xfrm>
          <a:prstGeom prst="rect">
            <a:avLst/>
          </a:prstGeom>
          <a:noFill/>
          <a:ln/>
        </p:spPr>
        <p:txBody>
          <a:bodyPr wrap="square" lIns="0" tIns="0" rIns="0" bIns="0" rtlCol="0" anchor="t"/>
          <a:lstStyle/>
          <a:p>
            <a:pPr marL="0" indent="0" algn="ctr">
              <a:buNone/>
            </a:pPr>
            <a:r>
              <a:rPr lang="en-US" sz="4000" b="1" dirty="0">
                <a:solidFill>
                  <a:schemeClr val="accent2"/>
                </a:solidFill>
                <a:latin typeface="Cambria" pitchFamily="34" charset="0"/>
                <a:ea typeface="Cambria" pitchFamily="34" charset="-122"/>
                <a:cs typeface="Cambria" pitchFamily="34" charset="-120"/>
              </a:rPr>
              <a:t>30–70%</a:t>
            </a:r>
            <a:endParaRPr lang="en-US" sz="4000" dirty="0"/>
          </a:p>
        </p:txBody>
      </p:sp>
      <p:sp>
        <p:nvSpPr>
          <p:cNvPr id="12" name="Text 8"/>
          <p:cNvSpPr txBox="1"/>
          <p:nvPr/>
        </p:nvSpPr>
        <p:spPr>
          <a:xfrm>
            <a:off x="4617720" y="3611880"/>
            <a:ext cx="2971800" cy="128016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της μέγιστης καρδιακής συχνότητας στην αερόβια δραστηριότητα</a:t>
            </a:r>
            <a:endParaRPr lang="en-US" dirty="0">
              <a:effectLst>
                <a:outerShdw blurRad="38100" dist="38100" dir="2700000" algn="tl">
                  <a:srgbClr val="000000">
                    <a:alpha val="43137"/>
                  </a:srgbClr>
                </a:outerShdw>
              </a:effectLst>
            </a:endParaRPr>
          </a:p>
        </p:txBody>
      </p:sp>
      <p:sp>
        <p:nvSpPr>
          <p:cNvPr id="13" name="card"/>
          <p:cNvSpPr/>
          <p:nvPr/>
        </p:nvSpPr>
        <p:spPr>
          <a:xfrm>
            <a:off x="8138160" y="1554480"/>
            <a:ext cx="3520440" cy="3566160"/>
          </a:xfrm>
          <a:prstGeom prst="roundRect">
            <a:avLst>
              <a:gd name="adj" fmla="val 31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circle"/>
          <p:cNvSpPr/>
          <p:nvPr/>
        </p:nvSpPr>
        <p:spPr>
          <a:xfrm>
            <a:off x="9486900" y="1783080"/>
            <a:ext cx="822960" cy="822960"/>
          </a:xfrm>
          <a:prstGeom prst="ellipse">
            <a:avLst/>
          </a:prstGeom>
          <a:solidFill>
            <a:schemeClr val="accent4"/>
          </a:solidFill>
          <a:ln w="12700">
            <a:solidFill>
              <a:schemeClr val="accent4"/>
            </a:solidFill>
            <a:prstDash val="solid"/>
          </a:ln>
        </p:spPr>
        <p:txBody>
          <a:bodyPr/>
          <a:lstStyle/>
          <a:p>
            <a:endParaRPr lang="el-GR"/>
          </a:p>
        </p:txBody>
      </p:sp>
      <p:pic>
        <p:nvPicPr>
          <p:cNvPr id="15" name="Image 2" descr="FaDumbbell"/>
          <p:cNvPicPr>
            <a:picLocks noChangeAspect="1"/>
          </p:cNvPicPr>
          <p:nvPr/>
        </p:nvPicPr>
        <p:blipFill>
          <a:blip r:embed="rId5"/>
          <a:stretch>
            <a:fillRect/>
          </a:stretch>
        </p:blipFill>
        <p:spPr>
          <a:xfrm>
            <a:off x="9684410" y="1980590"/>
            <a:ext cx="427939" cy="427939"/>
          </a:xfrm>
          <a:prstGeom prst="rect">
            <a:avLst/>
          </a:prstGeom>
        </p:spPr>
      </p:pic>
      <p:sp>
        <p:nvSpPr>
          <p:cNvPr id="16" name="Text 11"/>
          <p:cNvSpPr txBox="1"/>
          <p:nvPr/>
        </p:nvSpPr>
        <p:spPr>
          <a:xfrm>
            <a:off x="8138160" y="2743200"/>
            <a:ext cx="3520440" cy="822960"/>
          </a:xfrm>
          <a:prstGeom prst="rect">
            <a:avLst/>
          </a:prstGeom>
          <a:noFill/>
          <a:ln/>
        </p:spPr>
        <p:txBody>
          <a:bodyPr wrap="square" lIns="0" tIns="0" rIns="0" bIns="0" rtlCol="0" anchor="t"/>
          <a:lstStyle/>
          <a:p>
            <a:pPr marL="0" indent="0" algn="ctr">
              <a:buNone/>
            </a:pPr>
            <a:r>
              <a:rPr lang="en-US" sz="4000" b="1" dirty="0">
                <a:solidFill>
                  <a:schemeClr val="accent4"/>
                </a:solidFill>
                <a:latin typeface="Cambria" pitchFamily="34" charset="0"/>
                <a:ea typeface="Cambria" pitchFamily="34" charset="-122"/>
                <a:cs typeface="Cambria" pitchFamily="34" charset="-120"/>
              </a:rPr>
              <a:t>30–50%</a:t>
            </a:r>
            <a:endParaRPr lang="en-US" sz="4000" dirty="0"/>
          </a:p>
        </p:txBody>
      </p:sp>
      <p:sp>
        <p:nvSpPr>
          <p:cNvPr id="17" name="Text 12"/>
          <p:cNvSpPr txBox="1"/>
          <p:nvPr/>
        </p:nvSpPr>
        <p:spPr>
          <a:xfrm>
            <a:off x="8412480" y="3611880"/>
            <a:ext cx="2971800" cy="128016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της μέγιστης καρδιακής συχνότητας στην άσκηση με αντιστάσεις</a:t>
            </a:r>
            <a:endParaRPr lang="en-US" dirty="0">
              <a:effectLst>
                <a:outerShdw blurRad="38100" dist="38100" dir="2700000" algn="tl">
                  <a:srgbClr val="000000">
                    <a:alpha val="43137"/>
                  </a:srgbClr>
                </a:outerShdw>
              </a:effectLst>
            </a:endParaRPr>
          </a:p>
        </p:txBody>
      </p:sp>
      <p:sp>
        <p:nvSpPr>
          <p:cNvPr id="18" name="Text 13"/>
          <p:cNvSpPr txBox="1"/>
          <p:nvPr/>
        </p:nvSpPr>
        <p:spPr>
          <a:xfrm>
            <a:off x="679269" y="5212080"/>
            <a:ext cx="11094415" cy="457200"/>
          </a:xfrm>
          <a:prstGeom prst="rect">
            <a:avLst/>
          </a:prstGeom>
          <a:noFill/>
          <a:ln/>
        </p:spPr>
        <p:txBody>
          <a:bodyPr wrap="square" lIns="0" tIns="0" rIns="0" bIns="0" rtlCol="0" anchor="t"/>
          <a:lstStyle/>
          <a:p>
            <a:pPr marL="0" indent="0" algn="ctr">
              <a:buNone/>
            </a:pPr>
            <a:r>
              <a:rPr lang="el-GR" sz="2000" b="1" i="1" dirty="0">
                <a:solidFill>
                  <a:schemeClr val="accent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a:t>
            </a:r>
            <a:r>
              <a:rPr lang="en-US" sz="2000" b="1" i="1" dirty="0" err="1">
                <a:solidFill>
                  <a:schemeClr val="accent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άνω</a:t>
            </a:r>
            <a:r>
              <a:rPr lang="en-US" sz="2000" b="1" i="1" dirty="0">
                <a:solidFill>
                  <a:schemeClr val="accent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 απ' όλα: η δραστηριότητα πρέπει να είναι ευχάριστη, γιατί μόνο τότε συνεχίζεται</a:t>
            </a:r>
            <a:r>
              <a:rPr lang="en-US" sz="1700" b="1" i="1" dirty="0">
                <a:solidFill>
                  <a:schemeClr val="accent1"/>
                </a:solidFill>
                <a:latin typeface="Calibri" pitchFamily="34" charset="0"/>
                <a:ea typeface="Calibri" pitchFamily="34" charset="-122"/>
                <a:cs typeface="Calibri" pitchFamily="34" charset="-120"/>
              </a:rPr>
              <a:t>.</a:t>
            </a:r>
            <a:endParaRPr lang="en-US" sz="17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19</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Ψυχική διάθεση: οι δύο όψεις</a:t>
            </a:r>
            <a:endParaRPr lang="en-US" sz="3000" dirty="0"/>
          </a:p>
        </p:txBody>
      </p:sp>
      <p:sp>
        <p:nvSpPr>
          <p:cNvPr id="3" name="card"/>
          <p:cNvSpPr/>
          <p:nvPr/>
        </p:nvSpPr>
        <p:spPr>
          <a:xfrm>
            <a:off x="548640" y="1508760"/>
            <a:ext cx="5394960" cy="3383280"/>
          </a:xfrm>
          <a:prstGeom prst="roundRect">
            <a:avLst>
              <a:gd name="adj" fmla="val 3243"/>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68680" y="1783080"/>
            <a:ext cx="914400" cy="914400"/>
          </a:xfrm>
          <a:prstGeom prst="ellipse">
            <a:avLst/>
          </a:prstGeom>
          <a:solidFill>
            <a:schemeClr val="accent2"/>
          </a:solidFill>
          <a:ln w="12700">
            <a:solidFill>
              <a:schemeClr val="accent2"/>
            </a:solidFill>
            <a:prstDash val="solid"/>
          </a:ln>
        </p:spPr>
        <p:txBody>
          <a:bodyPr/>
          <a:lstStyle/>
          <a:p>
            <a:endParaRPr lang="el-GR"/>
          </a:p>
        </p:txBody>
      </p:sp>
      <p:pic>
        <p:nvPicPr>
          <p:cNvPr id="5" name="Image 0" descr="FaSmile"/>
          <p:cNvPicPr>
            <a:picLocks noChangeAspect="1"/>
          </p:cNvPicPr>
          <p:nvPr/>
        </p:nvPicPr>
        <p:blipFill>
          <a:blip r:embed="rId3"/>
          <a:stretch>
            <a:fillRect/>
          </a:stretch>
        </p:blipFill>
        <p:spPr>
          <a:xfrm>
            <a:off x="1088136" y="2002536"/>
            <a:ext cx="475488" cy="475488"/>
          </a:xfrm>
          <a:prstGeom prst="rect">
            <a:avLst/>
          </a:prstGeom>
        </p:spPr>
      </p:pic>
      <p:sp>
        <p:nvSpPr>
          <p:cNvPr id="6" name="Text 3"/>
          <p:cNvSpPr txBox="1"/>
          <p:nvPr/>
        </p:nvSpPr>
        <p:spPr>
          <a:xfrm>
            <a:off x="2011680" y="1874520"/>
            <a:ext cx="3657600" cy="731520"/>
          </a:xfrm>
          <a:prstGeom prst="rect">
            <a:avLst/>
          </a:prstGeom>
          <a:noFill/>
          <a:ln/>
        </p:spPr>
        <p:txBody>
          <a:bodyPr wrap="square" lIns="0" tIns="0" rIns="0" bIns="0" rtlCol="0" anchor="ctr"/>
          <a:lstStyle/>
          <a:p>
            <a:pPr marL="0" indent="0">
              <a:buNone/>
            </a:pPr>
            <a:r>
              <a:rPr lang="en-US" sz="2400" b="1" dirty="0">
                <a:solidFill>
                  <a:schemeClr val="accent2"/>
                </a:solidFill>
                <a:latin typeface="Calibri" pitchFamily="34" charset="0"/>
                <a:ea typeface="Calibri" pitchFamily="34" charset="-122"/>
                <a:cs typeface="Calibri" pitchFamily="34" charset="-120"/>
              </a:rPr>
              <a:t>Θετική διάθεση</a:t>
            </a:r>
            <a:endParaRPr lang="en-US" sz="2400" dirty="0"/>
          </a:p>
        </p:txBody>
      </p:sp>
      <p:sp>
        <p:nvSpPr>
          <p:cNvPr id="7" name="Text 4"/>
          <p:cNvSpPr txBox="1"/>
          <p:nvPr/>
        </p:nvSpPr>
        <p:spPr>
          <a:xfrm>
            <a:off x="914400" y="2926080"/>
            <a:ext cx="4663440" cy="1828800"/>
          </a:xfrm>
          <a:prstGeom prst="rect">
            <a:avLst/>
          </a:prstGeom>
          <a:noFill/>
          <a:ln/>
        </p:spPr>
        <p:txBody>
          <a:bodyPr wrap="square" lIns="0" tIns="0" rIns="0" bIns="0" rtlCol="0" anchor="t"/>
          <a:lstStyle/>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ευτυχία</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αναζωογόνηση</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ανανέωση</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ενθουσιασμός</a:t>
            </a:r>
            <a:endParaRPr lang="en-US" dirty="0">
              <a:effectLst>
                <a:outerShdw blurRad="38100" dist="38100" dir="2700000" algn="tl">
                  <a:srgbClr val="000000">
                    <a:alpha val="43137"/>
                  </a:srgbClr>
                </a:outerShdw>
              </a:effectLst>
            </a:endParaRPr>
          </a:p>
        </p:txBody>
      </p:sp>
      <p:sp>
        <p:nvSpPr>
          <p:cNvPr id="8" name="card"/>
          <p:cNvSpPr/>
          <p:nvPr/>
        </p:nvSpPr>
        <p:spPr>
          <a:xfrm>
            <a:off x="6217920" y="1508760"/>
            <a:ext cx="5394960" cy="3383280"/>
          </a:xfrm>
          <a:prstGeom prst="roundRect">
            <a:avLst>
              <a:gd name="adj" fmla="val 3243"/>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6537960" y="1783080"/>
            <a:ext cx="914400" cy="914400"/>
          </a:xfrm>
          <a:prstGeom prst="ellipse">
            <a:avLst/>
          </a:prstGeom>
          <a:solidFill>
            <a:schemeClr val="accent1"/>
          </a:solidFill>
          <a:ln w="12700">
            <a:solidFill>
              <a:schemeClr val="accent1"/>
            </a:solidFill>
            <a:prstDash val="solid"/>
          </a:ln>
        </p:spPr>
        <p:txBody>
          <a:bodyPr/>
          <a:lstStyle/>
          <a:p>
            <a:endParaRPr lang="el-GR"/>
          </a:p>
        </p:txBody>
      </p:sp>
      <p:pic>
        <p:nvPicPr>
          <p:cNvPr id="10" name="Image 1" descr="FaFrown"/>
          <p:cNvPicPr>
            <a:picLocks noChangeAspect="1"/>
          </p:cNvPicPr>
          <p:nvPr/>
        </p:nvPicPr>
        <p:blipFill>
          <a:blip r:embed="rId4"/>
          <a:stretch>
            <a:fillRect/>
          </a:stretch>
        </p:blipFill>
        <p:spPr>
          <a:xfrm>
            <a:off x="6757416" y="2002536"/>
            <a:ext cx="475488" cy="475488"/>
          </a:xfrm>
          <a:prstGeom prst="rect">
            <a:avLst/>
          </a:prstGeom>
        </p:spPr>
      </p:pic>
      <p:sp>
        <p:nvSpPr>
          <p:cNvPr id="11" name="Text 7"/>
          <p:cNvSpPr txBox="1"/>
          <p:nvPr/>
        </p:nvSpPr>
        <p:spPr>
          <a:xfrm>
            <a:off x="7680960" y="1874520"/>
            <a:ext cx="3657600" cy="731520"/>
          </a:xfrm>
          <a:prstGeom prst="rect">
            <a:avLst/>
          </a:prstGeom>
          <a:noFill/>
          <a:ln/>
        </p:spPr>
        <p:txBody>
          <a:bodyPr wrap="square" lIns="0" tIns="0" rIns="0" bIns="0" rtlCol="0" anchor="ctr"/>
          <a:lstStyle/>
          <a:p>
            <a:pPr marL="0" indent="0">
              <a:buNone/>
            </a:pPr>
            <a:r>
              <a:rPr lang="en-US" sz="2400" b="1" dirty="0">
                <a:solidFill>
                  <a:schemeClr val="accent1"/>
                </a:solidFill>
                <a:latin typeface="Calibri" pitchFamily="34" charset="0"/>
                <a:ea typeface="Calibri" pitchFamily="34" charset="-122"/>
                <a:cs typeface="Calibri" pitchFamily="34" charset="-120"/>
              </a:rPr>
              <a:t>Αρνητική διάθεση</a:t>
            </a:r>
            <a:endParaRPr lang="en-US" sz="2400" dirty="0"/>
          </a:p>
        </p:txBody>
      </p:sp>
      <p:sp>
        <p:nvSpPr>
          <p:cNvPr id="12" name="Text 8"/>
          <p:cNvSpPr txBox="1"/>
          <p:nvPr/>
        </p:nvSpPr>
        <p:spPr>
          <a:xfrm>
            <a:off x="6583680" y="2926080"/>
            <a:ext cx="4663440" cy="1828800"/>
          </a:xfrm>
          <a:prstGeom prst="rect">
            <a:avLst/>
          </a:prstGeom>
          <a:noFill/>
          <a:ln/>
        </p:spPr>
        <p:txBody>
          <a:bodyPr wrap="square" lIns="0" tIns="0" rIns="0" bIns="0" rtlCol="0" anchor="t"/>
          <a:lstStyle/>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στρες</a:t>
            </a:r>
            <a:endParaRPr lang="en-US"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κατάθλιψη</a:t>
            </a:r>
            <a:endParaRPr lang="en-US"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αρνητικά συναισθήματα</a:t>
            </a:r>
            <a:endParaRPr lang="en-US"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κόπωση και ένταση</a:t>
            </a:r>
            <a:endParaRPr lang="en-US" dirty="0"/>
          </a:p>
        </p:txBody>
      </p:sp>
      <p:sp>
        <p:nvSpPr>
          <p:cNvPr id="13" name="Text 9"/>
          <p:cNvSpPr txBox="1"/>
          <p:nvPr/>
        </p:nvSpPr>
        <p:spPr>
          <a:xfrm>
            <a:off x="548640" y="5120640"/>
            <a:ext cx="11094415" cy="731520"/>
          </a:xfrm>
          <a:prstGeom prst="rect">
            <a:avLst/>
          </a:prstGeom>
          <a:noFill/>
          <a:ln/>
        </p:spPr>
        <p:txBody>
          <a:bodyPr wrap="square" lIns="0" tIns="0" rIns="0" bIns="0" rtlCol="0" anchor="t"/>
          <a:lstStyle/>
          <a:p>
            <a:pPr marL="0" indent="0">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Ένα καλό πρόγραμμα αναψυχής στοχεύει ταυτόχρονα στην ενίσχυση της θετικής και στη μείωση της αρνητικής διάθεσης. Οι δύο διαστάσεις μετρώνται χωριστά.</a:t>
            </a:r>
            <a:endParaRPr lang="en-US" sz="2000"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20</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1.xml><?xml version="1.0" encoding="utf-8"?>
<p:sld xmlns:a="http://schemas.openxmlformats.org/drawingml/2006/main" xmlns:r="http://schemas.openxmlformats.org/officeDocument/2006/relationships" xmlns:p="http://schemas.openxmlformats.org/presentationml/2006/main" show="0">
  <p:cSld name="Slide 2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Εργαλεία αξιολόγησης της διάθεσης και της ευεξίας</a:t>
            </a:r>
            <a:endParaRPr lang="en-US" sz="3000" dirty="0"/>
          </a:p>
        </p:txBody>
      </p:sp>
      <p:sp>
        <p:nvSpPr>
          <p:cNvPr id="3" name="tool-row"/>
          <p:cNvSpPr/>
          <p:nvPr/>
        </p:nvSpPr>
        <p:spPr>
          <a:xfrm>
            <a:off x="548640" y="1417320"/>
            <a:ext cx="11091672" cy="777240"/>
          </a:xfrm>
          <a:prstGeom prst="roundRect">
            <a:avLst>
              <a:gd name="adj" fmla="val 14118"/>
            </a:avLst>
          </a:prstGeom>
          <a:solidFill>
            <a:schemeClr val="bg1"/>
          </a:solidFill>
          <a:ln w="12700">
            <a:solidFill>
              <a:schemeClr val="bg1"/>
            </a:solidFill>
            <a:prstDash val="solid"/>
          </a:ln>
          <a:effectLst>
            <a:outerShdw blurRad="76200" dist="25400" dir="5400000" algn="bl" rotWithShape="0">
              <a:srgbClr val="000000">
                <a:alpha val="12000"/>
              </a:srgbClr>
            </a:outerShdw>
          </a:effectLst>
        </p:spPr>
        <p:txBody>
          <a:bodyPr/>
          <a:lstStyle/>
          <a:p>
            <a:endParaRPr lang="el-GR"/>
          </a:p>
        </p:txBody>
      </p:sp>
      <p:sp>
        <p:nvSpPr>
          <p:cNvPr id="4" name="Text 2"/>
          <p:cNvSpPr txBox="1"/>
          <p:nvPr/>
        </p:nvSpPr>
        <p:spPr>
          <a:xfrm>
            <a:off x="777240" y="1417320"/>
            <a:ext cx="1645920" cy="777240"/>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PANAS</a:t>
            </a:r>
            <a:endParaRPr lang="en-US" sz="2000" dirty="0"/>
          </a:p>
        </p:txBody>
      </p:sp>
      <p:sp>
        <p:nvSpPr>
          <p:cNvPr id="5" name="Text 3"/>
          <p:cNvSpPr txBox="1"/>
          <p:nvPr/>
        </p:nvSpPr>
        <p:spPr>
          <a:xfrm>
            <a:off x="2468880" y="1417320"/>
            <a:ext cx="3017520" cy="777240"/>
          </a:xfrm>
          <a:prstGeom prst="rect">
            <a:avLst/>
          </a:prstGeom>
          <a:noFill/>
          <a:ln/>
        </p:spPr>
        <p:txBody>
          <a:bodyPr wrap="square" lIns="0" tIns="0" rIns="0" bIns="0" rtlCol="0" anchor="ctr"/>
          <a:lstStyle/>
          <a:p>
            <a:pPr marL="0" indent="0">
              <a:buNone/>
            </a:pPr>
            <a:r>
              <a:rPr lang="en-US" sz="1300" i="1" dirty="0">
                <a:solidFill>
                  <a:schemeClr val="tx1"/>
                </a:solidFill>
                <a:latin typeface="Calibri" pitchFamily="34" charset="0"/>
                <a:ea typeface="Calibri" pitchFamily="34" charset="-122"/>
                <a:cs typeface="Calibri" pitchFamily="34" charset="-120"/>
              </a:rPr>
              <a:t>Watson, Clark &amp; Tellegen (1988)</a:t>
            </a:r>
            <a:endParaRPr lang="en-US" sz="1300" dirty="0"/>
          </a:p>
        </p:txBody>
      </p:sp>
      <p:sp>
        <p:nvSpPr>
          <p:cNvPr id="6" name="Text 4"/>
          <p:cNvSpPr txBox="1"/>
          <p:nvPr/>
        </p:nvSpPr>
        <p:spPr>
          <a:xfrm>
            <a:off x="5577840" y="1417320"/>
            <a:ext cx="5897880" cy="777240"/>
          </a:xfrm>
          <a:prstGeom prst="rect">
            <a:avLst/>
          </a:prstGeom>
          <a:noFill/>
          <a:ln/>
        </p:spPr>
        <p:txBody>
          <a:bodyPr wrap="square" lIns="0" tIns="0" rIns="0" bIns="0" rtlCol="0" anchor="ctr"/>
          <a:lstStyle/>
          <a:p>
            <a:pPr marL="0" indent="0">
              <a:buNone/>
            </a:pPr>
            <a:r>
              <a:rPr lang="en-US" sz="1400" dirty="0">
                <a:solidFill>
                  <a:schemeClr val="tx1"/>
                </a:solidFill>
                <a:latin typeface="Calibri" pitchFamily="34" charset="0"/>
                <a:ea typeface="Calibri" pitchFamily="34" charset="-122"/>
                <a:cs typeface="Calibri" pitchFamily="34" charset="-120"/>
              </a:rPr>
              <a:t>Θετική διάθεση (π.χ. ενθουσιασμός, συγκίνηση) και αρνητική διάθεση (π.χ. ανησυχία, απογοήτευση)</a:t>
            </a:r>
            <a:endParaRPr lang="en-US" sz="1400" dirty="0"/>
          </a:p>
        </p:txBody>
      </p:sp>
      <p:sp>
        <p:nvSpPr>
          <p:cNvPr id="7" name="tool-row"/>
          <p:cNvSpPr/>
          <p:nvPr/>
        </p:nvSpPr>
        <p:spPr>
          <a:xfrm>
            <a:off x="548640" y="2331720"/>
            <a:ext cx="11091672" cy="777240"/>
          </a:xfrm>
          <a:prstGeom prst="roundRect">
            <a:avLst>
              <a:gd name="adj" fmla="val 14118"/>
            </a:avLst>
          </a:prstGeom>
          <a:solidFill>
            <a:schemeClr val="bg1"/>
          </a:solidFill>
          <a:ln w="12700">
            <a:solidFill>
              <a:schemeClr val="bg1"/>
            </a:solidFill>
            <a:prstDash val="solid"/>
          </a:ln>
          <a:effectLst>
            <a:outerShdw blurRad="76200" dist="25400" dir="5400000" algn="bl" rotWithShape="0">
              <a:srgbClr val="000000">
                <a:alpha val="12000"/>
              </a:srgbClr>
            </a:outerShdw>
          </a:effectLst>
        </p:spPr>
        <p:txBody>
          <a:bodyPr/>
          <a:lstStyle/>
          <a:p>
            <a:endParaRPr lang="el-GR"/>
          </a:p>
        </p:txBody>
      </p:sp>
      <p:sp>
        <p:nvSpPr>
          <p:cNvPr id="8" name="Text 6"/>
          <p:cNvSpPr txBox="1"/>
          <p:nvPr/>
        </p:nvSpPr>
        <p:spPr>
          <a:xfrm>
            <a:off x="777240" y="2331720"/>
            <a:ext cx="1645920" cy="777240"/>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AD ACL</a:t>
            </a:r>
            <a:endParaRPr lang="en-US" sz="2000" dirty="0"/>
          </a:p>
        </p:txBody>
      </p:sp>
      <p:sp>
        <p:nvSpPr>
          <p:cNvPr id="9" name="Text 7"/>
          <p:cNvSpPr txBox="1"/>
          <p:nvPr/>
        </p:nvSpPr>
        <p:spPr>
          <a:xfrm>
            <a:off x="2468880" y="2331720"/>
            <a:ext cx="3017520" cy="777240"/>
          </a:xfrm>
          <a:prstGeom prst="rect">
            <a:avLst/>
          </a:prstGeom>
          <a:noFill/>
          <a:ln/>
        </p:spPr>
        <p:txBody>
          <a:bodyPr wrap="square" lIns="0" tIns="0" rIns="0" bIns="0" rtlCol="0" anchor="ctr"/>
          <a:lstStyle/>
          <a:p>
            <a:pPr marL="0" indent="0">
              <a:buNone/>
            </a:pPr>
            <a:r>
              <a:rPr lang="en-US" sz="1300" i="1" dirty="0">
                <a:solidFill>
                  <a:schemeClr val="tx1"/>
                </a:solidFill>
                <a:latin typeface="Calibri" pitchFamily="34" charset="0"/>
                <a:ea typeface="Calibri" pitchFamily="34" charset="-122"/>
                <a:cs typeface="Calibri" pitchFamily="34" charset="-120"/>
              </a:rPr>
              <a:t>Thayer (1986)</a:t>
            </a:r>
            <a:endParaRPr lang="en-US" sz="1300" dirty="0"/>
          </a:p>
        </p:txBody>
      </p:sp>
      <p:sp>
        <p:nvSpPr>
          <p:cNvPr id="10" name="Text 8"/>
          <p:cNvSpPr txBox="1"/>
          <p:nvPr/>
        </p:nvSpPr>
        <p:spPr>
          <a:xfrm>
            <a:off x="5577840" y="2331720"/>
            <a:ext cx="5897880" cy="777240"/>
          </a:xfrm>
          <a:prstGeom prst="rect">
            <a:avLst/>
          </a:prstGeom>
          <a:noFill/>
          <a:ln/>
        </p:spPr>
        <p:txBody>
          <a:bodyPr wrap="square" lIns="0" tIns="0" rIns="0" bIns="0" rtlCol="0" anchor="ctr"/>
          <a:lstStyle/>
          <a:p>
            <a:pPr marL="0" indent="0">
              <a:buNone/>
            </a:pPr>
            <a:r>
              <a:rPr lang="en-US" sz="1400" dirty="0">
                <a:solidFill>
                  <a:schemeClr val="tx1"/>
                </a:solidFill>
                <a:latin typeface="Calibri" pitchFamily="34" charset="0"/>
                <a:ea typeface="Calibri" pitchFamily="34" charset="-122"/>
                <a:cs typeface="Calibri" pitchFamily="34" charset="-120"/>
              </a:rPr>
              <a:t>«Ενεργητική» διέγερση (ενέργεια, ζωντάνια) και «τεταμένη» διέγερση (φόβος, άγχος, ένταση)</a:t>
            </a:r>
            <a:endParaRPr lang="en-US" sz="1400" dirty="0"/>
          </a:p>
        </p:txBody>
      </p:sp>
      <p:sp>
        <p:nvSpPr>
          <p:cNvPr id="11" name="tool-row"/>
          <p:cNvSpPr/>
          <p:nvPr/>
        </p:nvSpPr>
        <p:spPr>
          <a:xfrm>
            <a:off x="548640" y="3246120"/>
            <a:ext cx="11091672" cy="777240"/>
          </a:xfrm>
          <a:prstGeom prst="roundRect">
            <a:avLst>
              <a:gd name="adj" fmla="val 14118"/>
            </a:avLst>
          </a:prstGeom>
          <a:solidFill>
            <a:schemeClr val="bg1"/>
          </a:solidFill>
          <a:ln w="12700">
            <a:solidFill>
              <a:schemeClr val="bg1"/>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10"/>
          <p:cNvSpPr txBox="1"/>
          <p:nvPr/>
        </p:nvSpPr>
        <p:spPr>
          <a:xfrm>
            <a:off x="777240" y="3246120"/>
            <a:ext cx="1645920" cy="777240"/>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EFI</a:t>
            </a:r>
            <a:endParaRPr lang="en-US" sz="2000" dirty="0"/>
          </a:p>
        </p:txBody>
      </p:sp>
      <p:sp>
        <p:nvSpPr>
          <p:cNvPr id="13" name="Text 11"/>
          <p:cNvSpPr txBox="1"/>
          <p:nvPr/>
        </p:nvSpPr>
        <p:spPr>
          <a:xfrm>
            <a:off x="2468880" y="3246120"/>
            <a:ext cx="3017520" cy="777240"/>
          </a:xfrm>
          <a:prstGeom prst="rect">
            <a:avLst/>
          </a:prstGeom>
          <a:noFill/>
          <a:ln/>
        </p:spPr>
        <p:txBody>
          <a:bodyPr wrap="square" lIns="0" tIns="0" rIns="0" bIns="0" rtlCol="0" anchor="ctr"/>
          <a:lstStyle/>
          <a:p>
            <a:pPr marL="0" indent="0">
              <a:buNone/>
            </a:pPr>
            <a:r>
              <a:rPr lang="en-US" sz="1300" i="1" dirty="0">
                <a:solidFill>
                  <a:schemeClr val="tx1"/>
                </a:solidFill>
                <a:latin typeface="Calibri" pitchFamily="34" charset="0"/>
                <a:ea typeface="Calibri" pitchFamily="34" charset="-122"/>
                <a:cs typeface="Calibri" pitchFamily="34" charset="-120"/>
              </a:rPr>
              <a:t>Gauvin &amp; Rejeski (1993)</a:t>
            </a:r>
            <a:endParaRPr lang="en-US" sz="1300" dirty="0"/>
          </a:p>
        </p:txBody>
      </p:sp>
      <p:sp>
        <p:nvSpPr>
          <p:cNvPr id="14" name="Text 12"/>
          <p:cNvSpPr txBox="1"/>
          <p:nvPr/>
        </p:nvSpPr>
        <p:spPr>
          <a:xfrm>
            <a:off x="5577840" y="3246120"/>
            <a:ext cx="5897880" cy="777240"/>
          </a:xfrm>
          <a:prstGeom prst="rect">
            <a:avLst/>
          </a:prstGeom>
          <a:noFill/>
          <a:ln/>
        </p:spPr>
        <p:txBody>
          <a:bodyPr wrap="square" lIns="0" tIns="0" rIns="0" bIns="0" rtlCol="0" anchor="ctr"/>
          <a:lstStyle/>
          <a:p>
            <a:pPr marL="0" indent="0">
              <a:buNone/>
            </a:pPr>
            <a:r>
              <a:rPr lang="en-US" sz="1400" dirty="0">
                <a:solidFill>
                  <a:schemeClr val="tx1"/>
                </a:solidFill>
                <a:latin typeface="Calibri" pitchFamily="34" charset="0"/>
                <a:ea typeface="Calibri" pitchFamily="34" charset="-122"/>
                <a:cs typeface="Calibri" pitchFamily="34" charset="-120"/>
              </a:rPr>
              <a:t>Αναζωογόνηση, ψυχική ηρεμία, ψυχική ευχαρίστηση και φυσική εξάντληση μετά την άσκηση</a:t>
            </a:r>
            <a:endParaRPr lang="en-US" sz="1400" dirty="0"/>
          </a:p>
        </p:txBody>
      </p:sp>
      <p:sp>
        <p:nvSpPr>
          <p:cNvPr id="15" name="tool-row"/>
          <p:cNvSpPr/>
          <p:nvPr/>
        </p:nvSpPr>
        <p:spPr>
          <a:xfrm>
            <a:off x="548640" y="4160520"/>
            <a:ext cx="11091672" cy="777240"/>
          </a:xfrm>
          <a:prstGeom prst="roundRect">
            <a:avLst>
              <a:gd name="adj" fmla="val 14118"/>
            </a:avLst>
          </a:prstGeom>
          <a:solidFill>
            <a:schemeClr val="bg1"/>
          </a:solidFill>
          <a:ln w="12700">
            <a:solidFill>
              <a:schemeClr val="bg1"/>
            </a:solidFill>
            <a:prstDash val="solid"/>
          </a:ln>
          <a:effectLst>
            <a:outerShdw blurRad="76200" dist="25400" dir="5400000" algn="bl" rotWithShape="0">
              <a:srgbClr val="000000">
                <a:alpha val="12000"/>
              </a:srgbClr>
            </a:outerShdw>
          </a:effectLst>
        </p:spPr>
        <p:txBody>
          <a:bodyPr/>
          <a:lstStyle/>
          <a:p>
            <a:endParaRPr lang="el-GR"/>
          </a:p>
        </p:txBody>
      </p:sp>
      <p:sp>
        <p:nvSpPr>
          <p:cNvPr id="16" name="Text 14"/>
          <p:cNvSpPr txBox="1"/>
          <p:nvPr/>
        </p:nvSpPr>
        <p:spPr>
          <a:xfrm>
            <a:off x="777240" y="4160520"/>
            <a:ext cx="1645920" cy="777240"/>
          </a:xfrm>
          <a:prstGeom prst="rect">
            <a:avLst/>
          </a:prstGeom>
          <a:noFill/>
          <a:ln/>
        </p:spPr>
        <p:txBody>
          <a:bodyPr wrap="square" lIns="0" tIns="0" rIns="0" bIns="0" rtlCol="0" anchor="ctr"/>
          <a:lstStyle/>
          <a:p>
            <a:pPr marL="0" indent="0">
              <a:buNone/>
            </a:pPr>
            <a:r>
              <a:rPr lang="en-US" sz="2000" b="1" dirty="0">
                <a:solidFill>
                  <a:schemeClr val="accent1"/>
                </a:solidFill>
                <a:latin typeface="Cambria" pitchFamily="34" charset="0"/>
                <a:ea typeface="Cambria" pitchFamily="34" charset="-122"/>
                <a:cs typeface="Cambria" pitchFamily="34" charset="-120"/>
              </a:rPr>
              <a:t>POMS</a:t>
            </a:r>
            <a:endParaRPr lang="en-US" sz="2000" dirty="0"/>
          </a:p>
        </p:txBody>
      </p:sp>
      <p:sp>
        <p:nvSpPr>
          <p:cNvPr id="17" name="Text 15"/>
          <p:cNvSpPr txBox="1"/>
          <p:nvPr/>
        </p:nvSpPr>
        <p:spPr>
          <a:xfrm>
            <a:off x="2468880" y="4160520"/>
            <a:ext cx="3017520" cy="777240"/>
          </a:xfrm>
          <a:prstGeom prst="rect">
            <a:avLst/>
          </a:prstGeom>
          <a:noFill/>
          <a:ln/>
        </p:spPr>
        <p:txBody>
          <a:bodyPr wrap="square" lIns="0" tIns="0" rIns="0" bIns="0" rtlCol="0" anchor="ctr"/>
          <a:lstStyle/>
          <a:p>
            <a:pPr marL="0" indent="0">
              <a:buNone/>
            </a:pPr>
            <a:r>
              <a:rPr lang="en-US" sz="1300" i="1" dirty="0">
                <a:solidFill>
                  <a:schemeClr val="tx1"/>
                </a:solidFill>
                <a:latin typeface="Calibri" pitchFamily="34" charset="0"/>
                <a:ea typeface="Calibri" pitchFamily="34" charset="-122"/>
                <a:cs typeface="Calibri" pitchFamily="34" charset="-120"/>
              </a:rPr>
              <a:t>McNair, Lorr &amp; Droppleman (1971)</a:t>
            </a:r>
            <a:endParaRPr lang="en-US" sz="1300" dirty="0"/>
          </a:p>
        </p:txBody>
      </p:sp>
      <p:sp>
        <p:nvSpPr>
          <p:cNvPr id="18" name="Text 16"/>
          <p:cNvSpPr txBox="1"/>
          <p:nvPr/>
        </p:nvSpPr>
        <p:spPr>
          <a:xfrm>
            <a:off x="5577840" y="4160520"/>
            <a:ext cx="5897880" cy="777240"/>
          </a:xfrm>
          <a:prstGeom prst="rect">
            <a:avLst/>
          </a:prstGeom>
          <a:noFill/>
          <a:ln/>
        </p:spPr>
        <p:txBody>
          <a:bodyPr wrap="square" lIns="0" tIns="0" rIns="0" bIns="0" rtlCol="0" anchor="ctr"/>
          <a:lstStyle/>
          <a:p>
            <a:pPr marL="0" indent="0">
              <a:buNone/>
            </a:pPr>
            <a:r>
              <a:rPr lang="en-US" sz="1400" dirty="0">
                <a:solidFill>
                  <a:schemeClr val="tx1"/>
                </a:solidFill>
                <a:latin typeface="Calibri" pitchFamily="34" charset="0"/>
                <a:ea typeface="Calibri" pitchFamily="34" charset="-122"/>
                <a:cs typeface="Calibri" pitchFamily="34" charset="-120"/>
              </a:rPr>
              <a:t>Άγχος, κατάθλιψη, κόπωση, θυμός και σύγχυση (και ζωτικότητα)</a:t>
            </a:r>
            <a:endParaRPr lang="en-US" sz="1400" dirty="0"/>
          </a:p>
        </p:txBody>
      </p:sp>
      <p:sp>
        <p:nvSpPr>
          <p:cNvPr id="19" name="tool-row"/>
          <p:cNvSpPr/>
          <p:nvPr/>
        </p:nvSpPr>
        <p:spPr>
          <a:xfrm>
            <a:off x="548640" y="5074920"/>
            <a:ext cx="11091672" cy="777240"/>
          </a:xfrm>
          <a:prstGeom prst="roundRect">
            <a:avLst>
              <a:gd name="adj" fmla="val 1411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0" name="Text 18"/>
          <p:cNvSpPr txBox="1"/>
          <p:nvPr/>
        </p:nvSpPr>
        <p:spPr>
          <a:xfrm>
            <a:off x="777240" y="5074920"/>
            <a:ext cx="1645920" cy="777240"/>
          </a:xfrm>
          <a:prstGeom prst="rect">
            <a:avLst/>
          </a:prstGeom>
          <a:noFill/>
          <a:ln/>
        </p:spPr>
        <p:txBody>
          <a:bodyPr wrap="square" lIns="0" tIns="0" rIns="0" bIns="0" rtlCol="0" anchor="ctr"/>
          <a:lstStyle/>
          <a:p>
            <a:pPr marL="0" indent="0">
              <a:buNone/>
            </a:pPr>
            <a:r>
              <a:rPr lang="en-US" sz="2000" b="1" dirty="0">
                <a:solidFill>
                  <a:schemeClr val="accent2"/>
                </a:solidFill>
                <a:latin typeface="Cambria" pitchFamily="34" charset="0"/>
                <a:ea typeface="Cambria" pitchFamily="34" charset="-122"/>
                <a:cs typeface="Cambria" pitchFamily="34" charset="-120"/>
              </a:rPr>
              <a:t>WEMWBS</a:t>
            </a:r>
            <a:endParaRPr lang="en-US" sz="2000" dirty="0"/>
          </a:p>
        </p:txBody>
      </p:sp>
      <p:sp>
        <p:nvSpPr>
          <p:cNvPr id="21" name="Text 19"/>
          <p:cNvSpPr txBox="1"/>
          <p:nvPr/>
        </p:nvSpPr>
        <p:spPr>
          <a:xfrm>
            <a:off x="2468880" y="5074920"/>
            <a:ext cx="3017520" cy="777240"/>
          </a:xfrm>
          <a:prstGeom prst="rect">
            <a:avLst/>
          </a:prstGeom>
          <a:noFill/>
          <a:ln/>
        </p:spPr>
        <p:txBody>
          <a:bodyPr wrap="square" lIns="0" tIns="0" rIns="0" bIns="0" rtlCol="0" anchor="ctr"/>
          <a:lstStyle/>
          <a:p>
            <a:pPr marL="0" indent="0">
              <a:buNone/>
            </a:pPr>
            <a:r>
              <a:rPr lang="en-US" sz="1300" i="1" dirty="0">
                <a:solidFill>
                  <a:schemeClr val="tx1"/>
                </a:solidFill>
                <a:latin typeface="Calibri" pitchFamily="34" charset="0"/>
                <a:ea typeface="Calibri" pitchFamily="34" charset="-122"/>
                <a:cs typeface="Calibri" pitchFamily="34" charset="-120"/>
              </a:rPr>
              <a:t>Tennant et al. (2007) · νέα προσθήκη</a:t>
            </a:r>
            <a:endParaRPr lang="en-US" sz="1300" dirty="0"/>
          </a:p>
        </p:txBody>
      </p:sp>
      <p:sp>
        <p:nvSpPr>
          <p:cNvPr id="22" name="Text 20"/>
          <p:cNvSpPr txBox="1"/>
          <p:nvPr/>
        </p:nvSpPr>
        <p:spPr>
          <a:xfrm>
            <a:off x="5577840" y="5074920"/>
            <a:ext cx="5897880" cy="777240"/>
          </a:xfrm>
          <a:prstGeom prst="rect">
            <a:avLst/>
          </a:prstGeom>
          <a:noFill/>
          <a:ln/>
        </p:spPr>
        <p:txBody>
          <a:bodyPr wrap="square" lIns="0" tIns="0" rIns="0" bIns="0" rtlCol="0" anchor="ctr"/>
          <a:lstStyle/>
          <a:p>
            <a:pPr marL="0" indent="0">
              <a:buNone/>
            </a:pPr>
            <a:r>
              <a:rPr lang="en-US" sz="1400" dirty="0">
                <a:solidFill>
                  <a:schemeClr val="tx1"/>
                </a:solidFill>
                <a:latin typeface="Calibri" pitchFamily="34" charset="0"/>
                <a:ea typeface="Calibri" pitchFamily="34" charset="-122"/>
                <a:cs typeface="Calibri" pitchFamily="34" charset="-120"/>
              </a:rPr>
              <a:t>Συνολική θετική ψυχική ευεξία με 14 δηλώσεις· χρησιμοποιείται συχνά για την αξιολόγηση κοινοτικών προγραμμάτων</a:t>
            </a:r>
            <a:endParaRPr lang="en-US" sz="14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21</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Πώς σχεδιάζουμε δραστηριότητες που βελτιώνουν τη διάθεση</a:t>
            </a:r>
            <a:endParaRPr lang="en-US" sz="3000" dirty="0"/>
          </a:p>
        </p:txBody>
      </p:sp>
      <p:sp>
        <p:nvSpPr>
          <p:cNvPr id="3" name="icon-circle"/>
          <p:cNvSpPr/>
          <p:nvPr/>
        </p:nvSpPr>
        <p:spPr>
          <a:xfrm>
            <a:off x="548640" y="1417320"/>
            <a:ext cx="713232" cy="713232"/>
          </a:xfrm>
          <a:prstGeom prst="ellipse">
            <a:avLst/>
          </a:prstGeom>
          <a:solidFill>
            <a:schemeClr val="accent1"/>
          </a:solidFill>
          <a:ln w="12700">
            <a:solidFill>
              <a:schemeClr val="accent1"/>
            </a:solidFill>
            <a:prstDash val="solid"/>
          </a:ln>
        </p:spPr>
        <p:txBody>
          <a:bodyPr/>
          <a:lstStyle/>
          <a:p>
            <a:endParaRPr lang="el-GR"/>
          </a:p>
        </p:txBody>
      </p:sp>
      <p:pic>
        <p:nvPicPr>
          <p:cNvPr id="4" name="Image 0" descr="FaHandshake"/>
          <p:cNvPicPr>
            <a:picLocks noChangeAspect="1"/>
          </p:cNvPicPr>
          <p:nvPr/>
        </p:nvPicPr>
        <p:blipFill>
          <a:blip r:embed="rId3"/>
          <a:stretch>
            <a:fillRect/>
          </a:stretch>
        </p:blipFill>
        <p:spPr>
          <a:xfrm>
            <a:off x="719816" y="1588496"/>
            <a:ext cx="370881" cy="370881"/>
          </a:xfrm>
          <a:prstGeom prst="rect">
            <a:avLst/>
          </a:prstGeom>
        </p:spPr>
      </p:pic>
      <p:sp>
        <p:nvSpPr>
          <p:cNvPr id="5" name="Text 2"/>
          <p:cNvSpPr txBox="1"/>
          <p:nvPr/>
        </p:nvSpPr>
        <p:spPr>
          <a:xfrm>
            <a:off x="1508760" y="1435608"/>
            <a:ext cx="5669280" cy="36576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Χωρίς έντονο ανταγωνισμό</a:t>
            </a:r>
            <a:endParaRPr lang="en-US" sz="1800" dirty="0"/>
          </a:p>
        </p:txBody>
      </p:sp>
      <p:sp>
        <p:nvSpPr>
          <p:cNvPr id="6" name="Text 3"/>
          <p:cNvSpPr txBox="1"/>
          <p:nvPr/>
        </p:nvSpPr>
        <p:spPr>
          <a:xfrm>
            <a:off x="1508760" y="1801368"/>
            <a:ext cx="5669280" cy="3657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Περιορισμένος διαπροσωπικός ανταγωνισμός· έμφαση στη συμμετοχή</a:t>
            </a:r>
            <a:endParaRPr lang="en-US" sz="1500" dirty="0"/>
          </a:p>
        </p:txBody>
      </p:sp>
      <p:sp>
        <p:nvSpPr>
          <p:cNvPr id="7" name="icon-circle"/>
          <p:cNvSpPr/>
          <p:nvPr/>
        </p:nvSpPr>
        <p:spPr>
          <a:xfrm>
            <a:off x="548640" y="2313432"/>
            <a:ext cx="713232" cy="713232"/>
          </a:xfrm>
          <a:prstGeom prst="ellipse">
            <a:avLst/>
          </a:prstGeom>
          <a:solidFill>
            <a:schemeClr val="accent2"/>
          </a:solidFill>
          <a:ln w="12700">
            <a:solidFill>
              <a:schemeClr val="accent2"/>
            </a:solidFill>
            <a:prstDash val="solid"/>
          </a:ln>
        </p:spPr>
        <p:txBody>
          <a:bodyPr/>
          <a:lstStyle/>
          <a:p>
            <a:endParaRPr lang="el-GR"/>
          </a:p>
        </p:txBody>
      </p:sp>
      <p:pic>
        <p:nvPicPr>
          <p:cNvPr id="8" name="Image 1" descr="FaRoute"/>
          <p:cNvPicPr>
            <a:picLocks noChangeAspect="1"/>
          </p:cNvPicPr>
          <p:nvPr/>
        </p:nvPicPr>
        <p:blipFill>
          <a:blip r:embed="rId4"/>
          <a:stretch>
            <a:fillRect/>
          </a:stretch>
        </p:blipFill>
        <p:spPr>
          <a:xfrm>
            <a:off x="719816" y="2484608"/>
            <a:ext cx="370881" cy="370881"/>
          </a:xfrm>
          <a:prstGeom prst="rect">
            <a:avLst/>
          </a:prstGeom>
        </p:spPr>
      </p:pic>
      <p:sp>
        <p:nvSpPr>
          <p:cNvPr id="9" name="Text 5"/>
          <p:cNvSpPr txBox="1"/>
          <p:nvPr/>
        </p:nvSpPr>
        <p:spPr>
          <a:xfrm>
            <a:off x="1508760" y="2331720"/>
            <a:ext cx="5669280" cy="36576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Κλειστές, προβλέψιμες δραστηριότητες</a:t>
            </a:r>
            <a:endParaRPr lang="en-US" sz="1800" dirty="0"/>
          </a:p>
        </p:txBody>
      </p:sp>
      <p:sp>
        <p:nvSpPr>
          <p:cNvPr id="10" name="Text 6"/>
          <p:cNvSpPr txBox="1"/>
          <p:nvPr/>
        </p:nvSpPr>
        <p:spPr>
          <a:xfrm>
            <a:off x="1508760" y="2697480"/>
            <a:ext cx="5669280" cy="3657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Το άτομο ξέρει τι θα ακολουθήσει και μπορεί να «αφεθεί»</a:t>
            </a:r>
            <a:endParaRPr lang="en-US" sz="1500" dirty="0"/>
          </a:p>
        </p:txBody>
      </p:sp>
      <p:sp>
        <p:nvSpPr>
          <p:cNvPr id="11" name="icon-circle"/>
          <p:cNvSpPr/>
          <p:nvPr/>
        </p:nvSpPr>
        <p:spPr>
          <a:xfrm>
            <a:off x="548640" y="3209544"/>
            <a:ext cx="713232" cy="713232"/>
          </a:xfrm>
          <a:prstGeom prst="ellipse">
            <a:avLst/>
          </a:prstGeom>
          <a:solidFill>
            <a:schemeClr val="accent1"/>
          </a:solidFill>
          <a:ln w="12700">
            <a:solidFill>
              <a:schemeClr val="accent1"/>
            </a:solidFill>
            <a:prstDash val="solid"/>
          </a:ln>
        </p:spPr>
        <p:txBody>
          <a:bodyPr/>
          <a:lstStyle/>
          <a:p>
            <a:endParaRPr lang="el-GR"/>
          </a:p>
        </p:txBody>
      </p:sp>
      <p:pic>
        <p:nvPicPr>
          <p:cNvPr id="12" name="Image 2" descr="FaSyncAlt"/>
          <p:cNvPicPr>
            <a:picLocks noChangeAspect="1"/>
          </p:cNvPicPr>
          <p:nvPr/>
        </p:nvPicPr>
        <p:blipFill>
          <a:blip r:embed="rId5"/>
          <a:stretch>
            <a:fillRect/>
          </a:stretch>
        </p:blipFill>
        <p:spPr>
          <a:xfrm>
            <a:off x="719816" y="3380720"/>
            <a:ext cx="370881" cy="370881"/>
          </a:xfrm>
          <a:prstGeom prst="rect">
            <a:avLst/>
          </a:prstGeom>
        </p:spPr>
      </p:pic>
      <p:sp>
        <p:nvSpPr>
          <p:cNvPr id="13" name="Text 8"/>
          <p:cNvSpPr txBox="1"/>
          <p:nvPr/>
        </p:nvSpPr>
        <p:spPr>
          <a:xfrm>
            <a:off x="1508760" y="3227832"/>
            <a:ext cx="5669280" cy="36576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Ρυθμικές, επαναλαμβανόμενες κινήσεις</a:t>
            </a:r>
            <a:endParaRPr lang="en-US" sz="1800" dirty="0"/>
          </a:p>
        </p:txBody>
      </p:sp>
      <p:sp>
        <p:nvSpPr>
          <p:cNvPr id="14" name="Text 9"/>
          <p:cNvSpPr txBox="1"/>
          <p:nvPr/>
        </p:nvSpPr>
        <p:spPr>
          <a:xfrm>
            <a:off x="1508760" y="3593592"/>
            <a:ext cx="5669280" cy="3657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Π.χ. κολύμβηση, ποδήλατο, περπάτημα, κωπηλασία</a:t>
            </a:r>
            <a:endParaRPr lang="en-US" sz="1500" dirty="0"/>
          </a:p>
        </p:txBody>
      </p:sp>
      <p:sp>
        <p:nvSpPr>
          <p:cNvPr id="15" name="icon-circle"/>
          <p:cNvSpPr/>
          <p:nvPr/>
        </p:nvSpPr>
        <p:spPr>
          <a:xfrm>
            <a:off x="548640" y="4105656"/>
            <a:ext cx="713232" cy="713232"/>
          </a:xfrm>
          <a:prstGeom prst="ellipse">
            <a:avLst/>
          </a:prstGeom>
          <a:solidFill>
            <a:schemeClr val="accent2"/>
          </a:solidFill>
          <a:ln w="12700">
            <a:solidFill>
              <a:schemeClr val="accent2"/>
            </a:solidFill>
            <a:prstDash val="solid"/>
          </a:ln>
        </p:spPr>
        <p:txBody>
          <a:bodyPr/>
          <a:lstStyle/>
          <a:p>
            <a:endParaRPr lang="el-GR"/>
          </a:p>
        </p:txBody>
      </p:sp>
      <p:pic>
        <p:nvPicPr>
          <p:cNvPr id="16" name="Image 3" descr="FaWind"/>
          <p:cNvPicPr>
            <a:picLocks noChangeAspect="1"/>
          </p:cNvPicPr>
          <p:nvPr/>
        </p:nvPicPr>
        <p:blipFill>
          <a:blip r:embed="rId6"/>
          <a:stretch>
            <a:fillRect/>
          </a:stretch>
        </p:blipFill>
        <p:spPr>
          <a:xfrm>
            <a:off x="719816" y="4276832"/>
            <a:ext cx="370881" cy="370881"/>
          </a:xfrm>
          <a:prstGeom prst="rect">
            <a:avLst/>
          </a:prstGeom>
        </p:spPr>
      </p:pic>
      <p:sp>
        <p:nvSpPr>
          <p:cNvPr id="17" name="Text 11"/>
          <p:cNvSpPr txBox="1"/>
          <p:nvPr/>
        </p:nvSpPr>
        <p:spPr>
          <a:xfrm>
            <a:off x="1508760" y="4123944"/>
            <a:ext cx="5669280" cy="36576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Ρυθμική κοιλιακή αναπνοή</a:t>
            </a:r>
            <a:endParaRPr lang="en-US" sz="1800" dirty="0"/>
          </a:p>
        </p:txBody>
      </p:sp>
      <p:sp>
        <p:nvSpPr>
          <p:cNvPr id="18" name="Text 12"/>
          <p:cNvSpPr txBox="1"/>
          <p:nvPr/>
        </p:nvSpPr>
        <p:spPr>
          <a:xfrm>
            <a:off x="1508760" y="4489704"/>
            <a:ext cx="5669280" cy="3657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Η αναπνοή γίνεται εργαλείο χαλάρωσης</a:t>
            </a:r>
            <a:endParaRPr lang="en-US" sz="1500" dirty="0"/>
          </a:p>
        </p:txBody>
      </p:sp>
      <p:sp>
        <p:nvSpPr>
          <p:cNvPr id="19" name="icon-circle"/>
          <p:cNvSpPr/>
          <p:nvPr/>
        </p:nvSpPr>
        <p:spPr>
          <a:xfrm>
            <a:off x="548640" y="5001768"/>
            <a:ext cx="713232" cy="713232"/>
          </a:xfrm>
          <a:prstGeom prst="ellipse">
            <a:avLst/>
          </a:prstGeom>
          <a:solidFill>
            <a:schemeClr val="accent1"/>
          </a:solidFill>
          <a:ln w="12700">
            <a:solidFill>
              <a:schemeClr val="accent1"/>
            </a:solidFill>
            <a:prstDash val="solid"/>
          </a:ln>
        </p:spPr>
        <p:txBody>
          <a:bodyPr/>
          <a:lstStyle/>
          <a:p>
            <a:endParaRPr lang="el-GR"/>
          </a:p>
        </p:txBody>
      </p:sp>
      <p:pic>
        <p:nvPicPr>
          <p:cNvPr id="20" name="Image 4" descr="FaSlidersH"/>
          <p:cNvPicPr>
            <a:picLocks noChangeAspect="1"/>
          </p:cNvPicPr>
          <p:nvPr/>
        </p:nvPicPr>
        <p:blipFill>
          <a:blip r:embed="rId7"/>
          <a:stretch>
            <a:fillRect/>
          </a:stretch>
        </p:blipFill>
        <p:spPr>
          <a:xfrm>
            <a:off x="719816" y="5172944"/>
            <a:ext cx="370881" cy="370881"/>
          </a:xfrm>
          <a:prstGeom prst="rect">
            <a:avLst/>
          </a:prstGeom>
        </p:spPr>
      </p:pic>
      <p:sp>
        <p:nvSpPr>
          <p:cNvPr id="21" name="Text 14"/>
          <p:cNvSpPr txBox="1"/>
          <p:nvPr/>
        </p:nvSpPr>
        <p:spPr>
          <a:xfrm>
            <a:off x="1508760" y="5020056"/>
            <a:ext cx="5669280" cy="365760"/>
          </a:xfrm>
          <a:prstGeom prst="rect">
            <a:avLst/>
          </a:prstGeom>
          <a:noFill/>
          <a:ln/>
        </p:spPr>
        <p:txBody>
          <a:bodyPr wrap="square" lIns="0" tIns="0" rIns="0" bIns="0" rtlCol="0" anchor="t"/>
          <a:lstStyle/>
          <a:p>
            <a:pPr marL="0" indent="0">
              <a:buNone/>
            </a:pPr>
            <a:r>
              <a:rPr lang="en-US" sz="1800" b="1" dirty="0">
                <a:solidFill>
                  <a:schemeClr val="accent1"/>
                </a:solidFill>
                <a:latin typeface="Calibri" pitchFamily="34" charset="0"/>
                <a:ea typeface="Calibri" pitchFamily="34" charset="-122"/>
                <a:cs typeface="Calibri" pitchFamily="34" charset="-120"/>
              </a:rPr>
              <a:t>Κατάλληλη δόση και απόλαυση</a:t>
            </a:r>
            <a:endParaRPr lang="en-US" sz="1800" dirty="0"/>
          </a:p>
        </p:txBody>
      </p:sp>
      <p:sp>
        <p:nvSpPr>
          <p:cNvPr id="22" name="Text 15"/>
          <p:cNvSpPr txBox="1"/>
          <p:nvPr/>
        </p:nvSpPr>
        <p:spPr>
          <a:xfrm>
            <a:off x="1508760" y="5385816"/>
            <a:ext cx="5669280" cy="365760"/>
          </a:xfrm>
          <a:prstGeom prst="rect">
            <a:avLst/>
          </a:prstGeom>
          <a:noFill/>
          <a:ln/>
        </p:spPr>
        <p:txBody>
          <a:bodyPr wrap="square" lIns="0" tIns="0" rIns="0" bIns="0" rtlCol="0" anchor="t"/>
          <a:lstStyle/>
          <a:p>
            <a:pPr marL="0" indent="0">
              <a:buNone/>
            </a:pPr>
            <a:r>
              <a:rPr lang="en-US" sz="1500" dirty="0">
                <a:solidFill>
                  <a:schemeClr val="tx1"/>
                </a:solidFill>
                <a:latin typeface="Calibri" pitchFamily="34" charset="0"/>
                <a:ea typeface="Calibri" pitchFamily="34" charset="-122"/>
                <a:cs typeface="Calibri" pitchFamily="34" charset="-120"/>
              </a:rPr>
              <a:t>Σωστή διάρκεια, ένταση και συχνότητα, με ευχαρίστηση</a:t>
            </a:r>
            <a:endParaRPr lang="en-US" sz="1500" dirty="0"/>
          </a:p>
        </p:txBody>
      </p:sp>
      <p:sp>
        <p:nvSpPr>
          <p:cNvPr id="23" name="examples"/>
          <p:cNvSpPr/>
          <p:nvPr/>
        </p:nvSpPr>
        <p:spPr>
          <a:xfrm>
            <a:off x="7589520" y="1463040"/>
            <a:ext cx="4050792" cy="4343400"/>
          </a:xfrm>
          <a:prstGeom prst="roundRect">
            <a:avLst>
              <a:gd name="adj" fmla="val 2709"/>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4" name="Text 17"/>
          <p:cNvSpPr txBox="1"/>
          <p:nvPr/>
        </p:nvSpPr>
        <p:spPr>
          <a:xfrm>
            <a:off x="7863840" y="1691640"/>
            <a:ext cx="3520440" cy="3931920"/>
          </a:xfrm>
          <a:prstGeom prst="rect">
            <a:avLst/>
          </a:prstGeom>
          <a:noFill/>
          <a:ln/>
        </p:spPr>
        <p:txBody>
          <a:bodyPr wrap="square" lIns="0" tIns="0" rIns="0" bIns="0" rtlCol="0" anchor="t"/>
          <a:lstStyle/>
          <a:p>
            <a:pPr marL="0" indent="0">
              <a:spcAft>
                <a:spcPts val="1000"/>
              </a:spcAft>
              <a:buNone/>
            </a:pPr>
            <a:r>
              <a:rPr lang="en-US" sz="1700" b="1" dirty="0">
                <a:solidFill>
                  <a:schemeClr val="accent1"/>
                </a:solidFill>
                <a:latin typeface="Calibri" pitchFamily="34" charset="0"/>
                <a:ea typeface="Calibri" pitchFamily="34" charset="-122"/>
                <a:cs typeface="Calibri" pitchFamily="34" charset="-120"/>
              </a:rPr>
              <a:t>Παραδείγματα που πληρούν τα κριτήρια</a:t>
            </a:r>
            <a:endParaRPr lang="en-US" sz="1500"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Περίπατος ή ήπια πεζοπορία στη φύση</a:t>
            </a:r>
            <a:endParaRPr lang="en-US"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Ελεύθερη κολύμβηση</a:t>
            </a:r>
            <a:endParaRPr lang="en-US"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Ποδήλατο σε ποδηλατόδρομο</a:t>
            </a:r>
            <a:endParaRPr lang="en-US"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Κανό ή καγιάκ σε ήρεμα νερά</a:t>
            </a:r>
            <a:endParaRPr lang="en-US"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Γιόγκα, τάι τσι, τσιγκόνγκ</a:t>
            </a:r>
            <a:endParaRPr lang="en-US" dirty="0"/>
          </a:p>
          <a:p>
            <a:pPr marL="203200" indent="-203200">
              <a:spcAft>
                <a:spcPts val="600"/>
              </a:spcAft>
              <a:buSzPct val="100000"/>
              <a:buChar char="•"/>
            </a:pPr>
            <a:r>
              <a:rPr lang="en-US" dirty="0">
                <a:solidFill>
                  <a:schemeClr val="tx1"/>
                </a:solidFill>
                <a:latin typeface="Calibri" pitchFamily="34" charset="0"/>
                <a:ea typeface="Calibri" pitchFamily="34" charset="-122"/>
                <a:cs typeface="Calibri" pitchFamily="34" charset="-120"/>
              </a:rPr>
              <a:t>Ομαδικό, μη ανταγωνιστικό τρέξιμο (π.χ. parkrun)</a:t>
            </a:r>
            <a:endParaRPr lang="en-US" dirty="0"/>
          </a:p>
        </p:txBody>
      </p:sp>
      <p:sp>
        <p:nvSpPr>
          <p:cNvPr id="25" name="Text 18"/>
          <p:cNvSpPr txBox="1"/>
          <p:nvPr/>
        </p:nvSpPr>
        <p:spPr>
          <a:xfrm>
            <a:off x="548640" y="5897880"/>
            <a:ext cx="11094415" cy="320040"/>
          </a:xfrm>
          <a:prstGeom prst="rect">
            <a:avLst/>
          </a:prstGeom>
          <a:noFill/>
          <a:ln/>
        </p:spPr>
        <p:txBody>
          <a:bodyPr wrap="square" lIns="0" tIns="0" rIns="0" bIns="0" rtlCol="0" anchor="t"/>
          <a:lstStyle/>
          <a:p>
            <a:pPr marL="0" indent="0">
              <a:buNone/>
            </a:pPr>
            <a:r>
              <a:rPr lang="en-US" sz="1100" i="1" dirty="0">
                <a:solidFill>
                  <a:schemeClr val="tx1">
                    <a:alpha val="75000"/>
                  </a:schemeClr>
                </a:solidFill>
                <a:latin typeface="Calibri" pitchFamily="34" charset="0"/>
                <a:ea typeface="Calibri" pitchFamily="34" charset="-122"/>
                <a:cs typeface="Calibri" pitchFamily="34" charset="-120"/>
              </a:rPr>
              <a:t>Πηγή: ταξινομία των Berger &amp; Motl (2000)</a:t>
            </a:r>
            <a:endParaRPr lang="en-US" sz="1100" dirty="0"/>
          </a:p>
        </p:txBody>
      </p:sp>
      <p:sp>
        <p:nvSpPr>
          <p:cNvPr id="26"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22</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Πώς η άσκηση βελτιώνει την ψυχική υγεία: </a:t>
            </a:r>
            <a:br>
              <a:rPr lang="el-GR" sz="3000" b="1" dirty="0">
                <a:solidFill>
                  <a:schemeClr val="accent1"/>
                </a:solidFill>
                <a:latin typeface="Cambria" pitchFamily="34" charset="0"/>
                <a:ea typeface="Cambria" pitchFamily="34" charset="-122"/>
                <a:cs typeface="Cambria" pitchFamily="34" charset="-120"/>
              </a:rPr>
            </a:br>
            <a:r>
              <a:rPr lang="en-US" sz="3000" b="1" dirty="0" err="1">
                <a:solidFill>
                  <a:schemeClr val="accent1"/>
                </a:solidFill>
                <a:latin typeface="Cambria" pitchFamily="34" charset="0"/>
                <a:ea typeface="Cambria" pitchFamily="34" charset="-122"/>
                <a:cs typeface="Cambria" pitchFamily="34" charset="-120"/>
              </a:rPr>
              <a:t>δύο</a:t>
            </a:r>
            <a:r>
              <a:rPr lang="en-US" sz="3000" b="1" dirty="0">
                <a:solidFill>
                  <a:schemeClr val="accent1"/>
                </a:solidFill>
                <a:latin typeface="Cambria" pitchFamily="34" charset="0"/>
                <a:ea typeface="Cambria" pitchFamily="34" charset="-122"/>
                <a:cs typeface="Cambria" pitchFamily="34" charset="-120"/>
              </a:rPr>
              <a:t> ομάδες μηχανισμών</a:t>
            </a:r>
            <a:endParaRPr lang="en-US" sz="3000" dirty="0"/>
          </a:p>
        </p:txBody>
      </p:sp>
      <p:sp>
        <p:nvSpPr>
          <p:cNvPr id="3" name="card"/>
          <p:cNvSpPr/>
          <p:nvPr/>
        </p:nvSpPr>
        <p:spPr>
          <a:xfrm>
            <a:off x="548640" y="1463040"/>
            <a:ext cx="5394960" cy="4389120"/>
          </a:xfrm>
          <a:prstGeom prst="roundRect">
            <a:avLst>
              <a:gd name="adj" fmla="val 2500"/>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691640"/>
            <a:ext cx="731520" cy="73152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Heartbeat"/>
          <p:cNvPicPr>
            <a:picLocks noChangeAspect="1"/>
          </p:cNvPicPr>
          <p:nvPr/>
        </p:nvPicPr>
        <p:blipFill>
          <a:blip r:embed="rId3"/>
          <a:stretch>
            <a:fillRect/>
          </a:stretch>
        </p:blipFill>
        <p:spPr>
          <a:xfrm>
            <a:off x="998525" y="1867205"/>
            <a:ext cx="380390" cy="380390"/>
          </a:xfrm>
          <a:prstGeom prst="rect">
            <a:avLst/>
          </a:prstGeom>
        </p:spPr>
      </p:pic>
      <p:sp>
        <p:nvSpPr>
          <p:cNvPr id="6" name="Text 3"/>
          <p:cNvSpPr txBox="1"/>
          <p:nvPr/>
        </p:nvSpPr>
        <p:spPr>
          <a:xfrm>
            <a:off x="1737360" y="1737360"/>
            <a:ext cx="3931920" cy="640080"/>
          </a:xfrm>
          <a:prstGeom prst="rect">
            <a:avLst/>
          </a:prstGeom>
          <a:noFill/>
          <a:ln/>
        </p:spPr>
        <p:txBody>
          <a:bodyPr wrap="square" lIns="0" tIns="0" rIns="0" bIns="0" rtlCol="0" anchor="ctr"/>
          <a:lstStyle/>
          <a:p>
            <a:pPr marL="0" indent="0">
              <a:buNone/>
            </a:pPr>
            <a:r>
              <a:rPr lang="en-US" sz="2100" b="1" dirty="0">
                <a:solidFill>
                  <a:schemeClr val="accent1"/>
                </a:solidFill>
                <a:latin typeface="Calibri" pitchFamily="34" charset="0"/>
                <a:ea typeface="Calibri" pitchFamily="34" charset="-122"/>
                <a:cs typeface="Calibri" pitchFamily="34" charset="-120"/>
              </a:rPr>
              <a:t>Φυσιολογικοί μηχανισμοί</a:t>
            </a:r>
            <a:endParaRPr lang="en-US" sz="2100" dirty="0"/>
          </a:p>
        </p:txBody>
      </p:sp>
      <p:sp>
        <p:nvSpPr>
          <p:cNvPr id="7" name="Text 4"/>
          <p:cNvSpPr txBox="1"/>
          <p:nvPr/>
        </p:nvSpPr>
        <p:spPr>
          <a:xfrm>
            <a:off x="868680" y="2651760"/>
            <a:ext cx="4800600" cy="3108960"/>
          </a:xfrm>
          <a:prstGeom prst="rect">
            <a:avLst/>
          </a:prstGeom>
          <a:noFill/>
          <a:ln/>
        </p:spPr>
        <p:txBody>
          <a:bodyPr wrap="square" lIns="0" tIns="0" rIns="0" bIns="0" rtlCol="0" anchor="t"/>
          <a:lstStyle/>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Αυξημένη εγκεφαλική αιματική ροή</a:t>
            </a:r>
            <a:endParaRPr lang="en-US" dirty="0">
              <a:effectLst>
                <a:outerShdw blurRad="38100" dist="38100" dir="2700000" algn="tl">
                  <a:srgbClr val="000000">
                    <a:alpha val="43137"/>
                  </a:srgbClr>
                </a:outerShdw>
              </a:effectLst>
              <a:latin typeface="+mj-l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Μεταβολές στους νευροδιαβιβαστές (νορεπινεφρίνη, ενδορφίνες, σεροτονίνη)</a:t>
            </a:r>
            <a:endParaRPr lang="en-US" dirty="0">
              <a:effectLst>
                <a:outerShdw blurRad="38100" dist="38100" dir="2700000" algn="tl">
                  <a:srgbClr val="000000">
                    <a:alpha val="43137"/>
                  </a:srgbClr>
                </a:outerShdw>
              </a:effectLst>
              <a:latin typeface="+mj-l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Μεγαλύτερη διαθεσιμότητα οξυγόνου στους εγκεφαλικούς ιστούς</a:t>
            </a:r>
            <a:endParaRPr lang="en-US" dirty="0">
              <a:effectLst>
                <a:outerShdw blurRad="38100" dist="38100" dir="2700000" algn="tl">
                  <a:srgbClr val="000000">
                    <a:alpha val="43137"/>
                  </a:srgbClr>
                </a:outerShdw>
              </a:effectLst>
              <a:latin typeface="+mj-l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Μείωση της μυϊκής έντασης</a:t>
            </a:r>
            <a:endParaRPr lang="en-US" dirty="0">
              <a:effectLst>
                <a:outerShdw blurRad="38100" dist="38100" dir="2700000" algn="tl">
                  <a:srgbClr val="000000">
                    <a:alpha val="43137"/>
                  </a:srgbClr>
                </a:outerShdw>
              </a:effectLst>
              <a:latin typeface="+mj-l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Αλλαγές στη δομή του εγκεφάλου</a:t>
            </a:r>
            <a:endParaRPr lang="en-US" dirty="0">
              <a:effectLst>
                <a:outerShdw blurRad="38100" dist="38100" dir="2700000" algn="tl">
                  <a:srgbClr val="000000">
                    <a:alpha val="43137"/>
                  </a:srgbClr>
                </a:outerShdw>
              </a:effectLst>
              <a:latin typeface="+mj-lt"/>
            </a:endParaRPr>
          </a:p>
        </p:txBody>
      </p:sp>
      <p:sp>
        <p:nvSpPr>
          <p:cNvPr id="8" name="card"/>
          <p:cNvSpPr/>
          <p:nvPr/>
        </p:nvSpPr>
        <p:spPr>
          <a:xfrm>
            <a:off x="6217920" y="1463040"/>
            <a:ext cx="5394960" cy="4389120"/>
          </a:xfrm>
          <a:prstGeom prst="roundRect">
            <a:avLst>
              <a:gd name="adj" fmla="val 2500"/>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6492240" y="1691640"/>
            <a:ext cx="731520" cy="731520"/>
          </a:xfrm>
          <a:prstGeom prst="ellipse">
            <a:avLst/>
          </a:prstGeom>
          <a:solidFill>
            <a:schemeClr val="accent2"/>
          </a:solidFill>
          <a:ln w="12700">
            <a:solidFill>
              <a:schemeClr val="accent2"/>
            </a:solidFill>
            <a:prstDash val="solid"/>
          </a:ln>
        </p:spPr>
        <p:txBody>
          <a:bodyPr/>
          <a:lstStyle/>
          <a:p>
            <a:endParaRPr lang="el-GR"/>
          </a:p>
        </p:txBody>
      </p:sp>
      <p:pic>
        <p:nvPicPr>
          <p:cNvPr id="10" name="Image 1" descr="FaBrain"/>
          <p:cNvPicPr>
            <a:picLocks noChangeAspect="1"/>
          </p:cNvPicPr>
          <p:nvPr/>
        </p:nvPicPr>
        <p:blipFill>
          <a:blip r:embed="rId4"/>
          <a:stretch>
            <a:fillRect/>
          </a:stretch>
        </p:blipFill>
        <p:spPr>
          <a:xfrm>
            <a:off x="6667805" y="1867205"/>
            <a:ext cx="380390" cy="380390"/>
          </a:xfrm>
          <a:prstGeom prst="rect">
            <a:avLst/>
          </a:prstGeom>
        </p:spPr>
      </p:pic>
      <p:sp>
        <p:nvSpPr>
          <p:cNvPr id="11" name="Text 7"/>
          <p:cNvSpPr txBox="1"/>
          <p:nvPr/>
        </p:nvSpPr>
        <p:spPr>
          <a:xfrm>
            <a:off x="7406640" y="1737360"/>
            <a:ext cx="3931920" cy="640080"/>
          </a:xfrm>
          <a:prstGeom prst="rect">
            <a:avLst/>
          </a:prstGeom>
          <a:noFill/>
          <a:ln/>
        </p:spPr>
        <p:txBody>
          <a:bodyPr wrap="square" lIns="0" tIns="0" rIns="0" bIns="0" rtlCol="0" anchor="ctr"/>
          <a:lstStyle/>
          <a:p>
            <a:pPr marL="0" indent="0">
              <a:buNone/>
            </a:pPr>
            <a:r>
              <a:rPr lang="en-US" sz="2100" b="1" dirty="0">
                <a:solidFill>
                  <a:schemeClr val="accent2"/>
                </a:solidFill>
                <a:latin typeface="Calibri" pitchFamily="34" charset="0"/>
                <a:ea typeface="Calibri" pitchFamily="34" charset="-122"/>
                <a:cs typeface="Calibri" pitchFamily="34" charset="-120"/>
              </a:rPr>
              <a:t>Ψυχολογικοί μηχανισμοί</a:t>
            </a:r>
            <a:endParaRPr lang="en-US" sz="2100" dirty="0"/>
          </a:p>
        </p:txBody>
      </p:sp>
      <p:sp>
        <p:nvSpPr>
          <p:cNvPr id="12" name="Text 8"/>
          <p:cNvSpPr txBox="1"/>
          <p:nvPr/>
        </p:nvSpPr>
        <p:spPr>
          <a:xfrm>
            <a:off x="6537960" y="2651760"/>
            <a:ext cx="4800600" cy="3108960"/>
          </a:xfrm>
          <a:prstGeom prst="rect">
            <a:avLst/>
          </a:prstGeom>
          <a:noFill/>
          <a:ln/>
        </p:spPr>
        <p:txBody>
          <a:bodyPr wrap="square" lIns="0" tIns="0" rIns="0" bIns="0" rtlCol="0" anchor="t"/>
          <a:lstStyle/>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Ισχυρότερη αίσθηση ελέγχου</a:t>
            </a:r>
            <a:endParaRPr lang="en-US" dirty="0">
              <a:effectLst>
                <a:outerShdw blurRad="38100" dist="38100" dir="2700000" algn="tl">
                  <a:srgbClr val="000000">
                    <a:alpha val="43137"/>
                  </a:srgbClr>
                </a:outerShdw>
              </a:effectLs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Ενίσχυση της αυτο-αποτελεσματικότητας</a:t>
            </a:r>
            <a:endParaRPr lang="en-US" dirty="0">
              <a:effectLst>
                <a:outerShdw blurRad="38100" dist="38100" dir="2700000" algn="tl">
                  <a:srgbClr val="000000">
                    <a:alpha val="43137"/>
                  </a:srgbClr>
                </a:outerShdw>
              </a:effectLs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Θετική κοινωνική αλληλεπίδραση</a:t>
            </a:r>
            <a:endParaRPr lang="en-US" dirty="0">
              <a:effectLst>
                <a:outerShdw blurRad="38100" dist="38100" dir="2700000" algn="tl">
                  <a:srgbClr val="000000">
                    <a:alpha val="43137"/>
                  </a:srgbClr>
                </a:outerShdw>
              </a:effectLs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Μεγαλύτερη αυτοπεποίθηση</a:t>
            </a:r>
            <a:endParaRPr lang="en-US" dirty="0">
              <a:effectLst>
                <a:outerShdw blurRad="38100" dist="38100" dir="2700000" algn="tl">
                  <a:srgbClr val="000000">
                    <a:alpha val="43137"/>
                  </a:srgbClr>
                </a:outerShdw>
              </a:effectLst>
            </a:endParaRPr>
          </a:p>
          <a:p>
            <a:pPr marL="203200" indent="-203200">
              <a:spcAft>
                <a:spcPts val="8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Βελτιωμένη αυτοαντίληψη και αυτοεκτίμηση</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23</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Οι ψυχοκοινωνικές θεωρίες</a:t>
            </a:r>
            <a:endParaRPr lang="en-US" sz="3000" dirty="0"/>
          </a:p>
        </p:txBody>
      </p:sp>
      <p:sp>
        <p:nvSpPr>
          <p:cNvPr id="3" name="card"/>
          <p:cNvSpPr/>
          <p:nvPr/>
        </p:nvSpPr>
        <p:spPr>
          <a:xfrm>
            <a:off x="535463" y="1737360"/>
            <a:ext cx="2423160" cy="27432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1348740" y="1965960"/>
            <a:ext cx="822960" cy="82296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Running"/>
          <p:cNvPicPr>
            <a:picLocks noChangeAspect="1"/>
          </p:cNvPicPr>
          <p:nvPr/>
        </p:nvPicPr>
        <p:blipFill>
          <a:blip r:embed="rId3"/>
          <a:stretch>
            <a:fillRect/>
          </a:stretch>
        </p:blipFill>
        <p:spPr>
          <a:xfrm>
            <a:off x="1546250" y="2163470"/>
            <a:ext cx="427939" cy="427939"/>
          </a:xfrm>
          <a:prstGeom prst="rect">
            <a:avLst/>
          </a:prstGeom>
        </p:spPr>
      </p:pic>
      <p:sp>
        <p:nvSpPr>
          <p:cNvPr id="6" name="Text 3"/>
          <p:cNvSpPr txBox="1"/>
          <p:nvPr/>
        </p:nvSpPr>
        <p:spPr>
          <a:xfrm>
            <a:off x="731520" y="2926080"/>
            <a:ext cx="2057400" cy="73152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Άσκηση</a:t>
            </a:r>
            <a:endParaRPr lang="en-US" sz="1600" dirty="0"/>
          </a:p>
        </p:txBody>
      </p:sp>
      <p:sp>
        <p:nvSpPr>
          <p:cNvPr id="7" name="Text 4"/>
          <p:cNvSpPr txBox="1"/>
          <p:nvPr/>
        </p:nvSpPr>
        <p:spPr>
          <a:xfrm>
            <a:off x="731520" y="3657600"/>
            <a:ext cx="2057400" cy="685800"/>
          </a:xfrm>
          <a:prstGeom prst="rect">
            <a:avLst/>
          </a:prstGeom>
          <a:noFill/>
          <a:ln/>
        </p:spPr>
        <p:txBody>
          <a:bodyPr wrap="square" lIns="0" tIns="0" rIns="0" bIns="0" rtlCol="0" anchor="t"/>
          <a:lstStyle/>
          <a:p>
            <a:pPr marL="0" indent="0" algn="ctr">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Συστηματική συμμετοχή</a:t>
            </a:r>
            <a:endParaRPr lang="en-US" sz="2000" dirty="0">
              <a:effectLst>
                <a:outerShdw blurRad="38100" dist="38100" dir="2700000" algn="tl">
                  <a:srgbClr val="000000">
                    <a:alpha val="43137"/>
                  </a:srgbClr>
                </a:outerShdw>
              </a:effectLst>
            </a:endParaRPr>
          </a:p>
        </p:txBody>
      </p:sp>
      <p:sp>
        <p:nvSpPr>
          <p:cNvPr id="8" name="arrow"/>
          <p:cNvSpPr/>
          <p:nvPr/>
        </p:nvSpPr>
        <p:spPr>
          <a:xfrm>
            <a:off x="3044952" y="292608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9" name="card"/>
          <p:cNvSpPr/>
          <p:nvPr/>
        </p:nvSpPr>
        <p:spPr>
          <a:xfrm>
            <a:off x="3429000" y="1737360"/>
            <a:ext cx="2423160" cy="27432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circle"/>
          <p:cNvSpPr/>
          <p:nvPr/>
        </p:nvSpPr>
        <p:spPr>
          <a:xfrm>
            <a:off x="4229100" y="1965960"/>
            <a:ext cx="822960" cy="822960"/>
          </a:xfrm>
          <a:prstGeom prst="ellipse">
            <a:avLst/>
          </a:prstGeom>
          <a:solidFill>
            <a:schemeClr val="accent1"/>
          </a:solidFill>
          <a:ln w="12700">
            <a:solidFill>
              <a:schemeClr val="accent1"/>
            </a:solidFill>
            <a:prstDash val="solid"/>
          </a:ln>
        </p:spPr>
        <p:txBody>
          <a:bodyPr/>
          <a:lstStyle/>
          <a:p>
            <a:endParaRPr lang="el-GR"/>
          </a:p>
        </p:txBody>
      </p:sp>
      <p:pic>
        <p:nvPicPr>
          <p:cNvPr id="11" name="Image 1" descr="FaWeight"/>
          <p:cNvPicPr>
            <a:picLocks noChangeAspect="1"/>
          </p:cNvPicPr>
          <p:nvPr/>
        </p:nvPicPr>
        <p:blipFill>
          <a:blip r:embed="rId4"/>
          <a:stretch>
            <a:fillRect/>
          </a:stretch>
        </p:blipFill>
        <p:spPr>
          <a:xfrm>
            <a:off x="4426610" y="2163470"/>
            <a:ext cx="427939" cy="427939"/>
          </a:xfrm>
          <a:prstGeom prst="rect">
            <a:avLst/>
          </a:prstGeom>
        </p:spPr>
      </p:pic>
      <p:sp>
        <p:nvSpPr>
          <p:cNvPr id="12" name="Text 8"/>
          <p:cNvSpPr txBox="1"/>
          <p:nvPr/>
        </p:nvSpPr>
        <p:spPr>
          <a:xfrm>
            <a:off x="3611880" y="2926080"/>
            <a:ext cx="2057400" cy="73152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Έλεγχος βάρους &amp; εικόνα σώματος</a:t>
            </a:r>
            <a:endParaRPr lang="en-US" sz="1600" dirty="0"/>
          </a:p>
        </p:txBody>
      </p:sp>
      <p:sp>
        <p:nvSpPr>
          <p:cNvPr id="13" name="Text 9"/>
          <p:cNvSpPr txBox="1"/>
          <p:nvPr/>
        </p:nvSpPr>
        <p:spPr>
          <a:xfrm>
            <a:off x="3611880" y="3657600"/>
            <a:ext cx="2057400" cy="685800"/>
          </a:xfrm>
          <a:prstGeom prst="rect">
            <a:avLst/>
          </a:prstGeom>
          <a:noFill/>
          <a:ln/>
        </p:spPr>
        <p:txBody>
          <a:bodyPr wrap="square" lIns="0" tIns="0" rIns="0" bIns="0" rtlCol="0" anchor="t"/>
          <a:lstStyle/>
          <a:p>
            <a:pPr marL="0" indent="0" algn="ctr">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Καλύτερη εικόνα για τον εαυτό</a:t>
            </a:r>
            <a:endParaRPr lang="en-US" sz="2000" dirty="0">
              <a:effectLst>
                <a:outerShdw blurRad="38100" dist="38100" dir="2700000" algn="tl">
                  <a:srgbClr val="000000">
                    <a:alpha val="43137"/>
                  </a:srgbClr>
                </a:outerShdw>
              </a:effectLst>
            </a:endParaRPr>
          </a:p>
        </p:txBody>
      </p:sp>
      <p:sp>
        <p:nvSpPr>
          <p:cNvPr id="14" name="arrow"/>
          <p:cNvSpPr/>
          <p:nvPr/>
        </p:nvSpPr>
        <p:spPr>
          <a:xfrm>
            <a:off x="5925312" y="292608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15" name="card"/>
          <p:cNvSpPr/>
          <p:nvPr/>
        </p:nvSpPr>
        <p:spPr>
          <a:xfrm>
            <a:off x="6309360" y="1737360"/>
            <a:ext cx="2423160" cy="27432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6" name="icon-circle"/>
          <p:cNvSpPr/>
          <p:nvPr/>
        </p:nvSpPr>
        <p:spPr>
          <a:xfrm>
            <a:off x="7109460" y="1965960"/>
            <a:ext cx="822960" cy="822960"/>
          </a:xfrm>
          <a:prstGeom prst="ellipse">
            <a:avLst/>
          </a:prstGeom>
          <a:solidFill>
            <a:schemeClr val="accent1"/>
          </a:solidFill>
          <a:ln w="12700">
            <a:solidFill>
              <a:schemeClr val="accent1"/>
            </a:solidFill>
            <a:prstDash val="solid"/>
          </a:ln>
        </p:spPr>
        <p:txBody>
          <a:bodyPr/>
          <a:lstStyle/>
          <a:p>
            <a:endParaRPr lang="el-GR"/>
          </a:p>
        </p:txBody>
      </p:sp>
      <p:pic>
        <p:nvPicPr>
          <p:cNvPr id="17" name="Image 2" descr="FaUserCheck"/>
          <p:cNvPicPr>
            <a:picLocks noChangeAspect="1"/>
          </p:cNvPicPr>
          <p:nvPr/>
        </p:nvPicPr>
        <p:blipFill>
          <a:blip r:embed="rId5"/>
          <a:stretch>
            <a:fillRect/>
          </a:stretch>
        </p:blipFill>
        <p:spPr>
          <a:xfrm>
            <a:off x="7306970" y="2163470"/>
            <a:ext cx="427939" cy="427939"/>
          </a:xfrm>
          <a:prstGeom prst="rect">
            <a:avLst/>
          </a:prstGeom>
        </p:spPr>
      </p:pic>
      <p:sp>
        <p:nvSpPr>
          <p:cNvPr id="18" name="Text 13"/>
          <p:cNvSpPr txBox="1"/>
          <p:nvPr/>
        </p:nvSpPr>
        <p:spPr>
          <a:xfrm>
            <a:off x="6492240" y="2926080"/>
            <a:ext cx="2057400" cy="73152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Αυτοεκτίμηση &amp; αυτοπεποίθηση</a:t>
            </a:r>
            <a:endParaRPr lang="en-US" sz="1600" dirty="0"/>
          </a:p>
        </p:txBody>
      </p:sp>
      <p:sp>
        <p:nvSpPr>
          <p:cNvPr id="19" name="Text 14"/>
          <p:cNvSpPr txBox="1"/>
          <p:nvPr/>
        </p:nvSpPr>
        <p:spPr>
          <a:xfrm>
            <a:off x="6492240" y="3657600"/>
            <a:ext cx="2057400" cy="685800"/>
          </a:xfrm>
          <a:prstGeom prst="rect">
            <a:avLst/>
          </a:prstGeom>
          <a:noFill/>
          <a:ln/>
        </p:spPr>
        <p:txBody>
          <a:bodyPr wrap="square" lIns="0" tIns="0" rIns="0" bIns="0" rtlCol="0" anchor="t"/>
          <a:lstStyle/>
          <a:p>
            <a:pPr marL="0" indent="0" algn="ctr">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Ρύθμιση άγχους και στρες</a:t>
            </a:r>
            <a:endParaRPr lang="en-US" sz="2000" dirty="0">
              <a:effectLst>
                <a:outerShdw blurRad="38100" dist="38100" dir="2700000" algn="tl">
                  <a:srgbClr val="000000">
                    <a:alpha val="43137"/>
                  </a:srgbClr>
                </a:outerShdw>
              </a:effectLst>
            </a:endParaRPr>
          </a:p>
        </p:txBody>
      </p:sp>
      <p:sp>
        <p:nvSpPr>
          <p:cNvPr id="20" name="arrow"/>
          <p:cNvSpPr/>
          <p:nvPr/>
        </p:nvSpPr>
        <p:spPr>
          <a:xfrm>
            <a:off x="8805672" y="292608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21" name="card"/>
          <p:cNvSpPr/>
          <p:nvPr/>
        </p:nvSpPr>
        <p:spPr>
          <a:xfrm>
            <a:off x="9189720" y="1737360"/>
            <a:ext cx="2423160" cy="27432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2" name="icon-circle"/>
          <p:cNvSpPr/>
          <p:nvPr/>
        </p:nvSpPr>
        <p:spPr>
          <a:xfrm>
            <a:off x="9989820" y="1965960"/>
            <a:ext cx="822960" cy="822960"/>
          </a:xfrm>
          <a:prstGeom prst="ellipse">
            <a:avLst/>
          </a:prstGeom>
          <a:solidFill>
            <a:schemeClr val="accent2"/>
          </a:solidFill>
          <a:ln w="12700">
            <a:solidFill>
              <a:schemeClr val="accent2"/>
            </a:solidFill>
            <a:prstDash val="solid"/>
          </a:ln>
        </p:spPr>
        <p:txBody>
          <a:bodyPr/>
          <a:lstStyle/>
          <a:p>
            <a:endParaRPr lang="el-GR"/>
          </a:p>
        </p:txBody>
      </p:sp>
      <p:pic>
        <p:nvPicPr>
          <p:cNvPr id="23" name="Image 3" descr="FaSmileBeam"/>
          <p:cNvPicPr>
            <a:picLocks noChangeAspect="1"/>
          </p:cNvPicPr>
          <p:nvPr/>
        </p:nvPicPr>
        <p:blipFill>
          <a:blip r:embed="rId6"/>
          <a:stretch>
            <a:fillRect/>
          </a:stretch>
        </p:blipFill>
        <p:spPr>
          <a:xfrm>
            <a:off x="10187330" y="2163470"/>
            <a:ext cx="427939" cy="427939"/>
          </a:xfrm>
          <a:prstGeom prst="rect">
            <a:avLst/>
          </a:prstGeom>
        </p:spPr>
      </p:pic>
      <p:sp>
        <p:nvSpPr>
          <p:cNvPr id="24" name="Text 18"/>
          <p:cNvSpPr txBox="1"/>
          <p:nvPr/>
        </p:nvSpPr>
        <p:spPr>
          <a:xfrm>
            <a:off x="9372600" y="2926080"/>
            <a:ext cx="2057400" cy="73152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Λιγότερα αρνητικά συμπτώματα</a:t>
            </a:r>
            <a:endParaRPr lang="en-US" sz="1600" dirty="0"/>
          </a:p>
        </p:txBody>
      </p:sp>
      <p:sp>
        <p:nvSpPr>
          <p:cNvPr id="25" name="Text 19"/>
          <p:cNvSpPr txBox="1"/>
          <p:nvPr/>
        </p:nvSpPr>
        <p:spPr>
          <a:xfrm>
            <a:off x="9372600" y="3657600"/>
            <a:ext cx="2057400" cy="685800"/>
          </a:xfrm>
          <a:prstGeom prst="rect">
            <a:avLst/>
          </a:prstGeom>
          <a:noFill/>
          <a:ln/>
        </p:spPr>
        <p:txBody>
          <a:bodyPr wrap="square" lIns="0" tIns="0" rIns="0" bIns="0" rtlCol="0" anchor="t"/>
          <a:lstStyle/>
          <a:p>
            <a:pPr marL="0" indent="0" algn="ctr">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Άγχος, στρες, κατάθλιψη</a:t>
            </a:r>
            <a:endParaRPr lang="en-US" sz="2000" dirty="0">
              <a:effectLst>
                <a:outerShdw blurRad="38100" dist="38100" dir="2700000" algn="tl">
                  <a:srgbClr val="000000">
                    <a:alpha val="43137"/>
                  </a:srgbClr>
                </a:outerShdw>
              </a:effectLst>
            </a:endParaRPr>
          </a:p>
        </p:txBody>
      </p:sp>
      <p:sp>
        <p:nvSpPr>
          <p:cNvPr id="26" name="Text 20"/>
          <p:cNvSpPr txBox="1"/>
          <p:nvPr/>
        </p:nvSpPr>
        <p:spPr>
          <a:xfrm>
            <a:off x="548640" y="4800600"/>
            <a:ext cx="11094415" cy="731520"/>
          </a:xfrm>
          <a:prstGeom prst="rect">
            <a:avLst/>
          </a:prstGeom>
          <a:noFill/>
          <a:ln/>
        </p:spPr>
        <p:txBody>
          <a:bodyPr wrap="square" lIns="0" tIns="0" rIns="0" bIns="0" rtlCol="0" anchor="t"/>
          <a:lstStyle/>
          <a:p>
            <a:pPr marL="0" indent="0">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άσκηση αλλάζει τη διάθεση μέσα από τη ρύθμιση του άγχους και του στρες και τη βελτίωση της αυτοεκτίμησης, της αυτοπεποίθησης και της εικόνας του σώματος.</a:t>
            </a:r>
            <a:endParaRPr lang="en-US" sz="2000" dirty="0">
              <a:effectLst>
                <a:outerShdw blurRad="38100" dist="38100" dir="2700000" algn="tl">
                  <a:srgbClr val="000000">
                    <a:alpha val="43137"/>
                  </a:srgbClr>
                </a:outerShdw>
              </a:effectLst>
            </a:endParaRPr>
          </a:p>
        </p:txBody>
      </p:sp>
      <p:sp>
        <p:nvSpPr>
          <p:cNvPr id="27" name="Text 21"/>
          <p:cNvSpPr txBox="1"/>
          <p:nvPr/>
        </p:nvSpPr>
        <p:spPr>
          <a:xfrm>
            <a:off x="548640" y="5623560"/>
            <a:ext cx="11094415" cy="320040"/>
          </a:xfrm>
          <a:prstGeom prst="rect">
            <a:avLst/>
          </a:prstGeom>
          <a:noFill/>
          <a:ln/>
        </p:spPr>
        <p:txBody>
          <a:bodyPr wrap="square" lIns="0" tIns="0" rIns="0" bIns="0" rtlCol="0" anchor="t"/>
          <a:lstStyle/>
          <a:p>
            <a:pPr marL="0" indent="0">
              <a:buNone/>
            </a:pPr>
            <a:r>
              <a:rPr lang="en-US" sz="1100" i="1" dirty="0">
                <a:solidFill>
                  <a:schemeClr val="tx1">
                    <a:alpha val="75000"/>
                  </a:schemeClr>
                </a:solidFill>
                <a:latin typeface="Calibri" pitchFamily="34" charset="0"/>
                <a:ea typeface="Calibri" pitchFamily="34" charset="-122"/>
                <a:cs typeface="Calibri" pitchFamily="34" charset="-120"/>
              </a:rPr>
              <a:t>Πηγή: Θεοδωράκης (2010)</a:t>
            </a:r>
            <a:endParaRPr lang="en-US" sz="1100" dirty="0"/>
          </a:p>
        </p:txBody>
      </p:sp>
      <p:sp>
        <p:nvSpPr>
          <p:cNvPr id="28"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24</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Βιολογικές υποθέσεις: θερμογένεση, μονοαμίνες, ενδορφίνες</a:t>
            </a:r>
            <a:endParaRPr lang="en-US" sz="3000" dirty="0"/>
          </a:p>
        </p:txBody>
      </p:sp>
      <p:sp>
        <p:nvSpPr>
          <p:cNvPr id="3" name="card"/>
          <p:cNvSpPr/>
          <p:nvPr/>
        </p:nvSpPr>
        <p:spPr>
          <a:xfrm>
            <a:off x="548640" y="1463040"/>
            <a:ext cx="3520440" cy="4389120"/>
          </a:xfrm>
          <a:prstGeom prst="roundRect">
            <a:avLst>
              <a:gd name="adj" fmla="val 31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691640"/>
            <a:ext cx="731520" cy="731520"/>
          </a:xfrm>
          <a:prstGeom prst="ellipse">
            <a:avLst/>
          </a:prstGeom>
          <a:solidFill>
            <a:schemeClr val="accent3"/>
          </a:solidFill>
          <a:ln w="12700">
            <a:solidFill>
              <a:schemeClr val="accent3"/>
            </a:solidFill>
            <a:prstDash val="solid"/>
          </a:ln>
        </p:spPr>
        <p:txBody>
          <a:bodyPr/>
          <a:lstStyle/>
          <a:p>
            <a:endParaRPr lang="el-GR"/>
          </a:p>
        </p:txBody>
      </p:sp>
      <p:pic>
        <p:nvPicPr>
          <p:cNvPr id="5" name="Image 0" descr="FaThermometerHalf"/>
          <p:cNvPicPr>
            <a:picLocks noChangeAspect="1"/>
          </p:cNvPicPr>
          <p:nvPr/>
        </p:nvPicPr>
        <p:blipFill>
          <a:blip r:embed="rId3"/>
          <a:stretch>
            <a:fillRect/>
          </a:stretch>
        </p:blipFill>
        <p:spPr>
          <a:xfrm>
            <a:off x="998525" y="1867205"/>
            <a:ext cx="380390" cy="380390"/>
          </a:xfrm>
          <a:prstGeom prst="rect">
            <a:avLst/>
          </a:prstGeom>
        </p:spPr>
      </p:pic>
      <p:sp>
        <p:nvSpPr>
          <p:cNvPr id="6" name="Text 3"/>
          <p:cNvSpPr txBox="1"/>
          <p:nvPr/>
        </p:nvSpPr>
        <p:spPr>
          <a:xfrm>
            <a:off x="1691640" y="1737360"/>
            <a:ext cx="2148840" cy="64008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Θερμογένεση</a:t>
            </a:r>
            <a:endParaRPr lang="en-US" sz="2000" dirty="0"/>
          </a:p>
        </p:txBody>
      </p:sp>
      <p:sp>
        <p:nvSpPr>
          <p:cNvPr id="7" name="Text 4"/>
          <p:cNvSpPr txBox="1"/>
          <p:nvPr/>
        </p:nvSpPr>
        <p:spPr>
          <a:xfrm>
            <a:off x="822960" y="2651760"/>
            <a:ext cx="2971800" cy="3017520"/>
          </a:xfrm>
          <a:prstGeom prst="rect">
            <a:avLst/>
          </a:prstGeom>
          <a:noFill/>
          <a:ln/>
        </p:spPr>
        <p:txBody>
          <a:bodyPr wrap="square" lIns="0" tIns="0" rIns="0" bIns="0" rtlCol="0" anchor="t"/>
          <a:lstStyle/>
          <a:p>
            <a:pPr marL="0" indent="0" algn="just">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αύξηση της θερμοκρασίας του σώματος κατά τη διάρκεια και μετά την άσκηση, ειδικά σε περιοχές όπως το εγκεφαλικό στέλεχος, προκαλεί γενική χαλάρωση και μείωση της μυϊκής έντασης, άρα και των συμπτωμάτων άγχους και κατάθλιψης.</a:t>
            </a:r>
            <a:endParaRPr lang="en-US" dirty="0">
              <a:effectLst>
                <a:outerShdw blurRad="38100" dist="38100" dir="2700000" algn="tl">
                  <a:srgbClr val="000000">
                    <a:alpha val="43137"/>
                  </a:srgbClr>
                </a:outerShdw>
              </a:effectLst>
            </a:endParaRPr>
          </a:p>
        </p:txBody>
      </p:sp>
      <p:sp>
        <p:nvSpPr>
          <p:cNvPr id="8" name="card"/>
          <p:cNvSpPr/>
          <p:nvPr/>
        </p:nvSpPr>
        <p:spPr>
          <a:xfrm>
            <a:off x="4343400" y="1463040"/>
            <a:ext cx="3520440" cy="4389120"/>
          </a:xfrm>
          <a:prstGeom prst="roundRect">
            <a:avLst>
              <a:gd name="adj" fmla="val 31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4617720" y="1691640"/>
            <a:ext cx="731520" cy="731520"/>
          </a:xfrm>
          <a:prstGeom prst="ellipse">
            <a:avLst/>
          </a:prstGeom>
          <a:solidFill>
            <a:schemeClr val="accent1"/>
          </a:solidFill>
          <a:ln w="12700">
            <a:solidFill>
              <a:schemeClr val="accent1"/>
            </a:solidFill>
            <a:prstDash val="solid"/>
          </a:ln>
        </p:spPr>
        <p:txBody>
          <a:bodyPr/>
          <a:lstStyle/>
          <a:p>
            <a:endParaRPr lang="el-GR"/>
          </a:p>
        </p:txBody>
      </p:sp>
      <p:pic>
        <p:nvPicPr>
          <p:cNvPr id="10" name="Image 1" descr="FaFlask"/>
          <p:cNvPicPr>
            <a:picLocks noChangeAspect="1"/>
          </p:cNvPicPr>
          <p:nvPr/>
        </p:nvPicPr>
        <p:blipFill>
          <a:blip r:embed="rId4"/>
          <a:stretch>
            <a:fillRect/>
          </a:stretch>
        </p:blipFill>
        <p:spPr>
          <a:xfrm>
            <a:off x="4793285" y="1867205"/>
            <a:ext cx="380390" cy="380390"/>
          </a:xfrm>
          <a:prstGeom prst="rect">
            <a:avLst/>
          </a:prstGeom>
        </p:spPr>
      </p:pic>
      <p:sp>
        <p:nvSpPr>
          <p:cNvPr id="11" name="Text 7"/>
          <p:cNvSpPr txBox="1"/>
          <p:nvPr/>
        </p:nvSpPr>
        <p:spPr>
          <a:xfrm>
            <a:off x="5486400" y="1737360"/>
            <a:ext cx="2148840" cy="64008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Μονοαμίνες</a:t>
            </a:r>
            <a:endParaRPr lang="en-US" sz="2000" dirty="0"/>
          </a:p>
        </p:txBody>
      </p:sp>
      <p:sp>
        <p:nvSpPr>
          <p:cNvPr id="12" name="Text 8"/>
          <p:cNvSpPr txBox="1"/>
          <p:nvPr/>
        </p:nvSpPr>
        <p:spPr>
          <a:xfrm>
            <a:off x="4617720" y="2651760"/>
            <a:ext cx="2971800" cy="3017520"/>
          </a:xfrm>
          <a:prstGeom prst="rect">
            <a:avLst/>
          </a:prstGeom>
          <a:noFill/>
          <a:ln/>
        </p:spPr>
        <p:txBody>
          <a:bodyPr wrap="square" lIns="0" tIns="0" rIns="0" bIns="0" rtlCol="0" anchor="t"/>
          <a:lstStyle/>
          <a:p>
            <a:pPr marL="0" indent="0" algn="just">
              <a:buNone/>
            </a:pPr>
            <a:r>
              <a:rPr lang="en-US" dirty="0">
                <a:solidFill>
                  <a:schemeClr val="tx1"/>
                </a:solidFill>
                <a:latin typeface="Calibri" pitchFamily="34" charset="0"/>
                <a:ea typeface="Calibri" pitchFamily="34" charset="-122"/>
                <a:cs typeface="Calibri" pitchFamily="34" charset="-120"/>
              </a:rPr>
              <a:t>Η άσκηση μεταβάλλει τις βασικές μονοαμίνες του εγκεφάλου (ντοπαμίνη, σεροτονίνη, νοραδρεναλίνη), με τις οποίες συνδέονται τα ευχάριστα συναισθήματα (Morgan, 1987· Dunn &amp; Dishman, 1991).</a:t>
            </a:r>
            <a:endParaRPr lang="en-US" dirty="0"/>
          </a:p>
        </p:txBody>
      </p:sp>
      <p:sp>
        <p:nvSpPr>
          <p:cNvPr id="13" name="card"/>
          <p:cNvSpPr/>
          <p:nvPr/>
        </p:nvSpPr>
        <p:spPr>
          <a:xfrm>
            <a:off x="8138160" y="1463040"/>
            <a:ext cx="3520440" cy="4389120"/>
          </a:xfrm>
          <a:prstGeom prst="roundRect">
            <a:avLst>
              <a:gd name="adj" fmla="val 31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circle"/>
          <p:cNvSpPr/>
          <p:nvPr/>
        </p:nvSpPr>
        <p:spPr>
          <a:xfrm>
            <a:off x="8412480" y="1691640"/>
            <a:ext cx="731520" cy="731520"/>
          </a:xfrm>
          <a:prstGeom prst="ellipse">
            <a:avLst/>
          </a:prstGeom>
          <a:solidFill>
            <a:schemeClr val="accent2"/>
          </a:solidFill>
          <a:ln w="12700">
            <a:solidFill>
              <a:schemeClr val="accent2"/>
            </a:solidFill>
            <a:prstDash val="solid"/>
          </a:ln>
        </p:spPr>
        <p:txBody>
          <a:bodyPr/>
          <a:lstStyle/>
          <a:p>
            <a:endParaRPr lang="el-GR"/>
          </a:p>
        </p:txBody>
      </p:sp>
      <p:pic>
        <p:nvPicPr>
          <p:cNvPr id="15" name="Image 2" descr="FaMagic"/>
          <p:cNvPicPr>
            <a:picLocks noChangeAspect="1"/>
          </p:cNvPicPr>
          <p:nvPr/>
        </p:nvPicPr>
        <p:blipFill>
          <a:blip r:embed="rId5"/>
          <a:stretch>
            <a:fillRect/>
          </a:stretch>
        </p:blipFill>
        <p:spPr>
          <a:xfrm>
            <a:off x="8588045" y="1867205"/>
            <a:ext cx="380390" cy="380390"/>
          </a:xfrm>
          <a:prstGeom prst="rect">
            <a:avLst/>
          </a:prstGeom>
        </p:spPr>
      </p:pic>
      <p:sp>
        <p:nvSpPr>
          <p:cNvPr id="16" name="Text 11"/>
          <p:cNvSpPr txBox="1"/>
          <p:nvPr/>
        </p:nvSpPr>
        <p:spPr>
          <a:xfrm>
            <a:off x="9281160" y="1737360"/>
            <a:ext cx="2148840" cy="640080"/>
          </a:xfrm>
          <a:prstGeom prst="rect">
            <a:avLst/>
          </a:prstGeom>
          <a:noFill/>
          <a:ln/>
        </p:spPr>
        <p:txBody>
          <a:bodyPr wrap="square" lIns="0" tIns="0" rIns="0" bIns="0" rtlCol="0" anchor="ctr"/>
          <a:lstStyle/>
          <a:p>
            <a:pPr marL="0" indent="0">
              <a:buNone/>
            </a:pPr>
            <a:r>
              <a:rPr lang="en-US" sz="2000" b="1" dirty="0">
                <a:solidFill>
                  <a:schemeClr val="accent1"/>
                </a:solidFill>
                <a:latin typeface="Calibri" pitchFamily="34" charset="0"/>
                <a:ea typeface="Calibri" pitchFamily="34" charset="-122"/>
                <a:cs typeface="Calibri" pitchFamily="34" charset="-120"/>
              </a:rPr>
              <a:t>Ενδορφίνες</a:t>
            </a:r>
            <a:endParaRPr lang="en-US" sz="2000" dirty="0"/>
          </a:p>
        </p:txBody>
      </p:sp>
      <p:sp>
        <p:nvSpPr>
          <p:cNvPr id="17" name="Text 12"/>
          <p:cNvSpPr txBox="1"/>
          <p:nvPr/>
        </p:nvSpPr>
        <p:spPr>
          <a:xfrm>
            <a:off x="8412480" y="2651760"/>
            <a:ext cx="2971800" cy="3017520"/>
          </a:xfrm>
          <a:prstGeom prst="rect">
            <a:avLst/>
          </a:prstGeom>
          <a:noFill/>
          <a:ln/>
        </p:spPr>
        <p:txBody>
          <a:bodyPr wrap="square" lIns="0" tIns="0" rIns="0" bIns="0" rtlCol="0" anchor="t"/>
          <a:lstStyle/>
          <a:p>
            <a:pPr marL="0" indent="0" algn="just">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Το στρες της άσκησης προκαλεί έκκριση ενδορφινών, που δρουν αναλγητικά και προκαλούν αίσθημα ευφορίας.</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25</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6.xml><?xml version="1.0" encoding="utf-8"?>
<p:sld xmlns:a="http://schemas.openxmlformats.org/drawingml/2006/main" xmlns:r="http://schemas.openxmlformats.org/officeDocument/2006/relationships" xmlns:p="http://schemas.openxmlformats.org/presentationml/2006/main" show="0">
  <p:cSld name="Slide 2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Από την κίνηση στη διάθεση: μια απλοποιημένη αλυσίδα</a:t>
            </a:r>
            <a:endParaRPr lang="en-US" sz="3000" dirty="0"/>
          </a:p>
        </p:txBody>
      </p:sp>
      <p:sp>
        <p:nvSpPr>
          <p:cNvPr id="3" name="card"/>
          <p:cNvSpPr/>
          <p:nvPr/>
        </p:nvSpPr>
        <p:spPr>
          <a:xfrm>
            <a:off x="516636" y="1101062"/>
            <a:ext cx="2423160" cy="25146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1376172" y="1691640"/>
            <a:ext cx="768096" cy="768096"/>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Running"/>
          <p:cNvPicPr>
            <a:picLocks noChangeAspect="1"/>
          </p:cNvPicPr>
          <p:nvPr/>
        </p:nvPicPr>
        <p:blipFill>
          <a:blip r:embed="rId3"/>
          <a:stretch>
            <a:fillRect/>
          </a:stretch>
        </p:blipFill>
        <p:spPr>
          <a:xfrm>
            <a:off x="1560515" y="1875983"/>
            <a:ext cx="399410" cy="399410"/>
          </a:xfrm>
          <a:prstGeom prst="rect">
            <a:avLst/>
          </a:prstGeom>
        </p:spPr>
      </p:pic>
      <p:sp>
        <p:nvSpPr>
          <p:cNvPr id="6" name="Text 3"/>
          <p:cNvSpPr txBox="1"/>
          <p:nvPr/>
        </p:nvSpPr>
        <p:spPr>
          <a:xfrm>
            <a:off x="685800" y="2560320"/>
            <a:ext cx="2148840" cy="411480"/>
          </a:xfrm>
          <a:prstGeom prst="rect">
            <a:avLst/>
          </a:prstGeom>
          <a:noFill/>
          <a:ln/>
        </p:spPr>
        <p:txBody>
          <a:bodyPr wrap="square" lIns="0" tIns="0" rIns="0" bIns="0" rtlCol="0" anchor="t"/>
          <a:lstStyle/>
          <a:p>
            <a:pPr marL="0" indent="0" algn="ctr">
              <a:buNone/>
            </a:pPr>
            <a:r>
              <a:rPr lang="en-US" sz="1700" b="1" dirty="0">
                <a:solidFill>
                  <a:schemeClr val="accent1"/>
                </a:solidFill>
                <a:latin typeface="Calibri" pitchFamily="34" charset="0"/>
                <a:ea typeface="Calibri" pitchFamily="34" charset="-122"/>
                <a:cs typeface="Calibri" pitchFamily="34" charset="-120"/>
              </a:rPr>
              <a:t>Άσκηση</a:t>
            </a:r>
            <a:endParaRPr lang="en-US" sz="1700" dirty="0"/>
          </a:p>
        </p:txBody>
      </p:sp>
      <p:sp>
        <p:nvSpPr>
          <p:cNvPr id="7" name="Text 4"/>
          <p:cNvSpPr txBox="1"/>
          <p:nvPr/>
        </p:nvSpPr>
        <p:spPr>
          <a:xfrm>
            <a:off x="685800" y="2971800"/>
            <a:ext cx="2148840" cy="96012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ερέθισμα &amp; στρες</a:t>
            </a:r>
            <a:endParaRPr lang="en-US" dirty="0">
              <a:effectLst>
                <a:outerShdw blurRad="38100" dist="38100" dir="2700000" algn="tl">
                  <a:srgbClr val="000000">
                    <a:alpha val="43137"/>
                  </a:srgbClr>
                </a:outerShdw>
              </a:effectLst>
            </a:endParaRPr>
          </a:p>
        </p:txBody>
      </p:sp>
      <p:sp>
        <p:nvSpPr>
          <p:cNvPr id="8" name="arrow"/>
          <p:cNvSpPr/>
          <p:nvPr/>
        </p:nvSpPr>
        <p:spPr>
          <a:xfrm>
            <a:off x="3044952" y="260604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9" name="card"/>
          <p:cNvSpPr/>
          <p:nvPr/>
        </p:nvSpPr>
        <p:spPr>
          <a:xfrm>
            <a:off x="3387852" y="1084218"/>
            <a:ext cx="2423160" cy="25146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circle"/>
          <p:cNvSpPr/>
          <p:nvPr/>
        </p:nvSpPr>
        <p:spPr>
          <a:xfrm>
            <a:off x="4256532" y="1691640"/>
            <a:ext cx="768096" cy="768096"/>
          </a:xfrm>
          <a:prstGeom prst="ellipse">
            <a:avLst/>
          </a:prstGeom>
          <a:solidFill>
            <a:schemeClr val="accent1"/>
          </a:solidFill>
          <a:ln w="12700">
            <a:solidFill>
              <a:schemeClr val="accent1"/>
            </a:solidFill>
            <a:prstDash val="solid"/>
          </a:ln>
        </p:spPr>
        <p:txBody>
          <a:bodyPr/>
          <a:lstStyle/>
          <a:p>
            <a:endParaRPr lang="el-GR"/>
          </a:p>
        </p:txBody>
      </p:sp>
      <p:pic>
        <p:nvPicPr>
          <p:cNvPr id="11" name="Image 1" descr="FaBrain"/>
          <p:cNvPicPr>
            <a:picLocks noChangeAspect="1"/>
          </p:cNvPicPr>
          <p:nvPr/>
        </p:nvPicPr>
        <p:blipFill>
          <a:blip r:embed="rId4"/>
          <a:stretch>
            <a:fillRect/>
          </a:stretch>
        </p:blipFill>
        <p:spPr>
          <a:xfrm>
            <a:off x="4440875" y="1875983"/>
            <a:ext cx="399410" cy="399410"/>
          </a:xfrm>
          <a:prstGeom prst="rect">
            <a:avLst/>
          </a:prstGeom>
        </p:spPr>
      </p:pic>
      <p:sp>
        <p:nvSpPr>
          <p:cNvPr id="12" name="Text 8"/>
          <p:cNvSpPr txBox="1"/>
          <p:nvPr/>
        </p:nvSpPr>
        <p:spPr>
          <a:xfrm>
            <a:off x="3566160" y="2560320"/>
            <a:ext cx="2148840" cy="411480"/>
          </a:xfrm>
          <a:prstGeom prst="rect">
            <a:avLst/>
          </a:prstGeom>
          <a:noFill/>
          <a:ln/>
        </p:spPr>
        <p:txBody>
          <a:bodyPr wrap="square" lIns="0" tIns="0" rIns="0" bIns="0" rtlCol="0" anchor="t"/>
          <a:lstStyle/>
          <a:p>
            <a:pPr marL="0" indent="0" algn="ctr">
              <a:buNone/>
            </a:pPr>
            <a:r>
              <a:rPr lang="en-US" sz="1700" b="1" dirty="0">
                <a:solidFill>
                  <a:schemeClr val="accent1"/>
                </a:solidFill>
                <a:latin typeface="Calibri" pitchFamily="34" charset="0"/>
                <a:ea typeface="Calibri" pitchFamily="34" charset="-122"/>
                <a:cs typeface="Calibri" pitchFamily="34" charset="-120"/>
              </a:rPr>
              <a:t>Εγκέφαλος</a:t>
            </a:r>
            <a:endParaRPr lang="en-US" sz="1700" dirty="0"/>
          </a:p>
        </p:txBody>
      </p:sp>
      <p:sp>
        <p:nvSpPr>
          <p:cNvPr id="13" name="Text 9"/>
          <p:cNvSpPr txBox="1"/>
          <p:nvPr/>
        </p:nvSpPr>
        <p:spPr>
          <a:xfrm>
            <a:off x="3566160" y="2971800"/>
            <a:ext cx="2148840" cy="960120"/>
          </a:xfrm>
          <a:prstGeom prst="rect">
            <a:avLst/>
          </a:prstGeom>
          <a:noFill/>
          <a:ln/>
        </p:spPr>
        <p:txBody>
          <a:bodyPr wrap="square" lIns="0" tIns="0" rIns="0" bIns="0" rtlCol="0" anchor="t"/>
          <a:lstStyle/>
          <a:p>
            <a:pPr marL="0" indent="0" algn="ctr">
              <a:buNone/>
            </a:pPr>
            <a:r>
              <a:rPr lang="en-US" sz="14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ντοπαμίνη, σεροτονίνη, νοραδρεναλίνη, ενδορφίνες, ενδοκανναβινοειδή</a:t>
            </a:r>
            <a:endParaRPr lang="en-US" sz="1400" dirty="0">
              <a:effectLst>
                <a:outerShdw blurRad="38100" dist="38100" dir="2700000" algn="tl">
                  <a:srgbClr val="000000">
                    <a:alpha val="43137"/>
                  </a:srgbClr>
                </a:outerShdw>
              </a:effectLst>
            </a:endParaRPr>
          </a:p>
        </p:txBody>
      </p:sp>
      <p:sp>
        <p:nvSpPr>
          <p:cNvPr id="14" name="arrow"/>
          <p:cNvSpPr/>
          <p:nvPr/>
        </p:nvSpPr>
        <p:spPr>
          <a:xfrm>
            <a:off x="5925312" y="260604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15" name="card"/>
          <p:cNvSpPr/>
          <p:nvPr/>
        </p:nvSpPr>
        <p:spPr>
          <a:xfrm>
            <a:off x="6290341" y="1104156"/>
            <a:ext cx="2423160" cy="25146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6" name="icon-circle"/>
          <p:cNvSpPr/>
          <p:nvPr/>
        </p:nvSpPr>
        <p:spPr>
          <a:xfrm>
            <a:off x="7136892" y="1691640"/>
            <a:ext cx="768096" cy="768096"/>
          </a:xfrm>
          <a:prstGeom prst="ellipse">
            <a:avLst/>
          </a:prstGeom>
          <a:solidFill>
            <a:schemeClr val="accent1"/>
          </a:solidFill>
          <a:ln w="12700">
            <a:solidFill>
              <a:schemeClr val="accent1"/>
            </a:solidFill>
            <a:prstDash val="solid"/>
          </a:ln>
        </p:spPr>
        <p:txBody>
          <a:bodyPr/>
          <a:lstStyle/>
          <a:p>
            <a:endParaRPr lang="el-GR"/>
          </a:p>
        </p:txBody>
      </p:sp>
      <p:pic>
        <p:nvPicPr>
          <p:cNvPr id="17" name="Image 2" descr="FaSmileBeam"/>
          <p:cNvPicPr>
            <a:picLocks noChangeAspect="1"/>
          </p:cNvPicPr>
          <p:nvPr/>
        </p:nvPicPr>
        <p:blipFill>
          <a:blip r:embed="rId5"/>
          <a:stretch>
            <a:fillRect/>
          </a:stretch>
        </p:blipFill>
        <p:spPr>
          <a:xfrm>
            <a:off x="7321235" y="1875983"/>
            <a:ext cx="399410" cy="399410"/>
          </a:xfrm>
          <a:prstGeom prst="rect">
            <a:avLst/>
          </a:prstGeom>
        </p:spPr>
      </p:pic>
      <p:sp>
        <p:nvSpPr>
          <p:cNvPr id="18" name="Text 13"/>
          <p:cNvSpPr txBox="1"/>
          <p:nvPr/>
        </p:nvSpPr>
        <p:spPr>
          <a:xfrm>
            <a:off x="6446520" y="2560320"/>
            <a:ext cx="2148840" cy="411480"/>
          </a:xfrm>
          <a:prstGeom prst="rect">
            <a:avLst/>
          </a:prstGeom>
          <a:noFill/>
          <a:ln/>
        </p:spPr>
        <p:txBody>
          <a:bodyPr wrap="square" lIns="0" tIns="0" rIns="0" bIns="0" rtlCol="0" anchor="t"/>
          <a:lstStyle/>
          <a:p>
            <a:pPr marL="0" indent="0" algn="ctr">
              <a:buNone/>
            </a:pPr>
            <a:r>
              <a:rPr lang="en-US" sz="1700" b="1" dirty="0">
                <a:solidFill>
                  <a:schemeClr val="accent1"/>
                </a:solidFill>
                <a:latin typeface="Calibri" pitchFamily="34" charset="0"/>
                <a:ea typeface="Calibri" pitchFamily="34" charset="-122"/>
                <a:cs typeface="Calibri" pitchFamily="34" charset="-120"/>
              </a:rPr>
              <a:t>Συναίσθημα</a:t>
            </a:r>
            <a:endParaRPr lang="en-US" sz="1700" dirty="0"/>
          </a:p>
        </p:txBody>
      </p:sp>
      <p:sp>
        <p:nvSpPr>
          <p:cNvPr id="19" name="Text 14"/>
          <p:cNvSpPr txBox="1"/>
          <p:nvPr/>
        </p:nvSpPr>
        <p:spPr>
          <a:xfrm>
            <a:off x="6446520" y="2971800"/>
            <a:ext cx="2148840" cy="960120"/>
          </a:xfrm>
          <a:prstGeom prst="rect">
            <a:avLst/>
          </a:prstGeom>
          <a:noFill/>
          <a:ln/>
        </p:spPr>
        <p:txBody>
          <a:bodyPr wrap="square" lIns="0" tIns="0" rIns="0" bIns="0" rtlCol="0" anchor="t"/>
          <a:lstStyle/>
          <a:p>
            <a:pPr marL="0" indent="0" algn="ctr">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ευχαρίστηση, ευφορία, μειωμένος πόνος</a:t>
            </a:r>
            <a:endParaRPr lang="en-US" sz="1600" dirty="0">
              <a:effectLst>
                <a:outerShdw blurRad="38100" dist="38100" dir="2700000" algn="tl">
                  <a:srgbClr val="000000">
                    <a:alpha val="43137"/>
                  </a:srgbClr>
                </a:outerShdw>
              </a:effectLst>
            </a:endParaRPr>
          </a:p>
        </p:txBody>
      </p:sp>
      <p:sp>
        <p:nvSpPr>
          <p:cNvPr id="20" name="arrow"/>
          <p:cNvSpPr/>
          <p:nvPr/>
        </p:nvSpPr>
        <p:spPr>
          <a:xfrm>
            <a:off x="8805672" y="260604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21" name="card"/>
          <p:cNvSpPr/>
          <p:nvPr/>
        </p:nvSpPr>
        <p:spPr>
          <a:xfrm>
            <a:off x="9147048" y="1196799"/>
            <a:ext cx="2423160" cy="25146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2" name="icon-circle"/>
          <p:cNvSpPr/>
          <p:nvPr/>
        </p:nvSpPr>
        <p:spPr>
          <a:xfrm>
            <a:off x="10017252" y="1691640"/>
            <a:ext cx="768096" cy="768096"/>
          </a:xfrm>
          <a:prstGeom prst="ellipse">
            <a:avLst/>
          </a:prstGeom>
          <a:solidFill>
            <a:schemeClr val="accent1"/>
          </a:solidFill>
          <a:ln w="12700">
            <a:solidFill>
              <a:schemeClr val="accent1"/>
            </a:solidFill>
            <a:prstDash val="solid"/>
          </a:ln>
        </p:spPr>
        <p:txBody>
          <a:bodyPr/>
          <a:lstStyle/>
          <a:p>
            <a:endParaRPr lang="el-GR"/>
          </a:p>
        </p:txBody>
      </p:sp>
      <p:pic>
        <p:nvPicPr>
          <p:cNvPr id="23" name="Image 3" descr="FaRedo"/>
          <p:cNvPicPr>
            <a:picLocks noChangeAspect="1"/>
          </p:cNvPicPr>
          <p:nvPr/>
        </p:nvPicPr>
        <p:blipFill>
          <a:blip r:embed="rId6"/>
          <a:stretch>
            <a:fillRect/>
          </a:stretch>
        </p:blipFill>
        <p:spPr>
          <a:xfrm>
            <a:off x="10201595" y="1875983"/>
            <a:ext cx="399410" cy="399410"/>
          </a:xfrm>
          <a:prstGeom prst="rect">
            <a:avLst/>
          </a:prstGeom>
        </p:spPr>
      </p:pic>
      <p:sp>
        <p:nvSpPr>
          <p:cNvPr id="24" name="Text 18"/>
          <p:cNvSpPr txBox="1"/>
          <p:nvPr/>
        </p:nvSpPr>
        <p:spPr>
          <a:xfrm>
            <a:off x="9326880" y="2560320"/>
            <a:ext cx="2148840" cy="411480"/>
          </a:xfrm>
          <a:prstGeom prst="rect">
            <a:avLst/>
          </a:prstGeom>
          <a:noFill/>
          <a:ln/>
        </p:spPr>
        <p:txBody>
          <a:bodyPr wrap="square" lIns="0" tIns="0" rIns="0" bIns="0" rtlCol="0" anchor="t"/>
          <a:lstStyle/>
          <a:p>
            <a:pPr marL="0" indent="0" algn="ctr">
              <a:buNone/>
            </a:pPr>
            <a:r>
              <a:rPr lang="en-US" sz="1700" b="1" dirty="0">
                <a:solidFill>
                  <a:schemeClr val="accent1"/>
                </a:solidFill>
                <a:latin typeface="Calibri" pitchFamily="34" charset="0"/>
                <a:ea typeface="Calibri" pitchFamily="34" charset="-122"/>
                <a:cs typeface="Calibri" pitchFamily="34" charset="-120"/>
              </a:rPr>
              <a:t>Συμπεριφορά</a:t>
            </a:r>
            <a:endParaRPr lang="en-US" sz="1700" dirty="0"/>
          </a:p>
        </p:txBody>
      </p:sp>
      <p:sp>
        <p:nvSpPr>
          <p:cNvPr id="25" name="Text 19"/>
          <p:cNvSpPr txBox="1"/>
          <p:nvPr/>
        </p:nvSpPr>
        <p:spPr>
          <a:xfrm>
            <a:off x="9326880" y="2971800"/>
            <a:ext cx="2148840" cy="96012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επιθυμία επανάληψης → συνέπεια</a:t>
            </a:r>
            <a:endParaRPr lang="en-US" dirty="0">
              <a:effectLst>
                <a:outerShdw blurRad="38100" dist="38100" dir="2700000" algn="tl">
                  <a:srgbClr val="000000">
                    <a:alpha val="43137"/>
                  </a:srgbClr>
                </a:outerShdw>
              </a:effectLst>
            </a:endParaRPr>
          </a:p>
        </p:txBody>
      </p:sp>
      <p:sp>
        <p:nvSpPr>
          <p:cNvPr id="26" name="Text 20"/>
          <p:cNvSpPr txBox="1"/>
          <p:nvPr/>
        </p:nvSpPr>
        <p:spPr>
          <a:xfrm>
            <a:off x="658796" y="3673758"/>
            <a:ext cx="11094415" cy="3001362"/>
          </a:xfrm>
          <a:prstGeom prst="rect">
            <a:avLst/>
          </a:prstGeom>
          <a:noFill/>
          <a:ln/>
        </p:spPr>
        <p:txBody>
          <a:bodyPr wrap="square" lIns="0" tIns="0" rIns="0" bIns="0" rtlCol="0" anchor="t"/>
          <a:lstStyle/>
          <a:p>
            <a:pPr marL="0" indent="0">
              <a:spcAft>
                <a:spcPts val="600"/>
              </a:spcAft>
              <a:buNone/>
            </a:pPr>
            <a:r>
              <a:rPr lang="en-US" sz="1800" b="1" dirty="0">
                <a:solidFill>
                  <a:schemeClr val="accent2"/>
                </a:solidFill>
                <a:latin typeface="Calibri" pitchFamily="34" charset="0"/>
                <a:ea typeface="Calibri" pitchFamily="34" charset="-122"/>
                <a:cs typeface="Calibri" pitchFamily="34" charset="-120"/>
              </a:rPr>
              <a:t>Νεότερες </a:t>
            </a:r>
            <a:r>
              <a:rPr lang="en-US" sz="1800" b="1" dirty="0" err="1">
                <a:solidFill>
                  <a:schemeClr val="accent2"/>
                </a:solidFill>
                <a:latin typeface="Calibri" pitchFamily="34" charset="0"/>
                <a:ea typeface="Calibri" pitchFamily="34" charset="-122"/>
                <a:cs typeface="Calibri" pitchFamily="34" charset="-120"/>
              </a:rPr>
              <a:t>εξηγήσεις</a:t>
            </a:r>
            <a:r>
              <a:rPr lang="en-US" sz="1800" b="1" dirty="0">
                <a:solidFill>
                  <a:schemeClr val="accent2"/>
                </a:solidFill>
                <a:latin typeface="Calibri" pitchFamily="34" charset="0"/>
                <a:ea typeface="Calibri" pitchFamily="34" charset="-122"/>
                <a:cs typeface="Calibri" pitchFamily="34" charset="-120"/>
              </a:rPr>
              <a:t> </a:t>
            </a:r>
            <a:endParaRPr lang="el-GR" b="1" dirty="0">
              <a:solidFill>
                <a:schemeClr val="accent2"/>
              </a:solidFill>
              <a:latin typeface="Calibri" pitchFamily="34" charset="0"/>
              <a:ea typeface="Calibri" pitchFamily="34" charset="-122"/>
              <a:cs typeface="Calibri" pitchFamily="34" charset="-120"/>
            </a:endParaRPr>
          </a:p>
          <a:p>
            <a:pPr marL="0" indent="0">
              <a:spcAft>
                <a:spcPts val="600"/>
              </a:spcAft>
              <a:buNone/>
            </a:pPr>
            <a:r>
              <a:rPr lang="en-US" sz="1500" dirty="0" err="1">
                <a:solidFill>
                  <a:schemeClr val="tx1"/>
                </a:solidFill>
                <a:latin typeface="Calibri" pitchFamily="34" charset="0"/>
                <a:ea typeface="Calibri" pitchFamily="34" charset="-122"/>
                <a:cs typeface="Calibri" pitchFamily="34" charset="-120"/>
              </a:rPr>
              <a:t>Ενδοκ</a:t>
            </a:r>
            <a:r>
              <a:rPr lang="en-US" sz="1500" dirty="0">
                <a:solidFill>
                  <a:schemeClr val="tx1"/>
                </a:solidFill>
                <a:latin typeface="Calibri" pitchFamily="34" charset="0"/>
                <a:ea typeface="Calibri" pitchFamily="34" charset="-122"/>
                <a:cs typeface="Calibri" pitchFamily="34" charset="-120"/>
              </a:rPr>
              <a:t>ανναβινοειδή: πιθανή εξήγηση του «runner's high» (Dietrich &amp; McDaniel, 2004).</a:t>
            </a:r>
            <a:endParaRPr lang="en-US" sz="1500" dirty="0"/>
          </a:p>
          <a:p>
            <a:pPr marL="203200" indent="-203200">
              <a:spcAft>
                <a:spcPts val="500"/>
              </a:spcAft>
              <a:buSzPct val="100000"/>
              <a:buChar char="•"/>
            </a:pPr>
            <a:r>
              <a:rPr lang="en-US" sz="1500" dirty="0">
                <a:solidFill>
                  <a:schemeClr val="tx1"/>
                </a:solidFill>
                <a:latin typeface="Calibri" pitchFamily="34" charset="0"/>
                <a:ea typeface="Calibri" pitchFamily="34" charset="-122"/>
                <a:cs typeface="Calibri" pitchFamily="34" charset="-120"/>
              </a:rPr>
              <a:t>Νευροπλαστικότητα: ένα έτος αερόβιας άσκησης αύξησε τον όγκο του ιππόκαμπου κατά περίπου 2% σε ηλικιωμένους (Erickson et al., 2011).</a:t>
            </a:r>
            <a:endParaRPr lang="en-US" sz="1500" dirty="0"/>
          </a:p>
          <a:p>
            <a:pPr marL="203200" indent="-203200">
              <a:spcAft>
                <a:spcPts val="500"/>
              </a:spcAft>
              <a:buSzPct val="100000"/>
              <a:buChar char="•"/>
            </a:pPr>
            <a:r>
              <a:rPr lang="en-US" sz="1500" dirty="0">
                <a:solidFill>
                  <a:schemeClr val="tx1"/>
                </a:solidFill>
                <a:latin typeface="Calibri" pitchFamily="34" charset="0"/>
                <a:ea typeface="Calibri" pitchFamily="34" charset="-122"/>
                <a:cs typeface="Calibri" pitchFamily="34" charset="-120"/>
              </a:rPr>
              <a:t>Υπόθεση της απόσπασης: η άσκηση λειτουργεί ως «διάλειμμα» από τις αγχωτικές σκέψεις (Bahrke &amp; Morgan, 1978).</a:t>
            </a:r>
            <a:endParaRPr lang="el-GR" sz="1500" dirty="0">
              <a:solidFill>
                <a:schemeClr val="tx1"/>
              </a:solidFill>
              <a:latin typeface="Calibri" pitchFamily="34" charset="0"/>
              <a:ea typeface="Calibri" pitchFamily="34" charset="-122"/>
              <a:cs typeface="Calibri" pitchFamily="34" charset="-120"/>
            </a:endParaRPr>
          </a:p>
          <a:p>
            <a:r>
              <a:rPr lang="el-GR" sz="1500" dirty="0">
                <a:latin typeface="Calibri" pitchFamily="34" charset="0"/>
                <a:ea typeface="Calibri" pitchFamily="34" charset="-122"/>
                <a:cs typeface="Calibri" pitchFamily="34" charset="-120"/>
              </a:rPr>
              <a:t>* </a:t>
            </a:r>
            <a:r>
              <a:rPr lang="el-GR" sz="1400" i="1" dirty="0">
                <a:latin typeface="Calibri" pitchFamily="34" charset="0"/>
                <a:ea typeface="Calibri" pitchFamily="34" charset="-122"/>
                <a:cs typeface="Calibri" pitchFamily="34" charset="-120"/>
              </a:rPr>
              <a:t>Τα </a:t>
            </a:r>
            <a:r>
              <a:rPr lang="el-GR" sz="1400" i="1" dirty="0" err="1">
                <a:latin typeface="Calibri" pitchFamily="34" charset="0"/>
                <a:ea typeface="Calibri" pitchFamily="34" charset="-122"/>
                <a:cs typeface="Calibri" pitchFamily="34" charset="-120"/>
              </a:rPr>
              <a:t>ενδοκανναβινοειδή</a:t>
            </a:r>
            <a:r>
              <a:rPr lang="el-GR" sz="1400" i="1" dirty="0">
                <a:latin typeface="Calibri" pitchFamily="34" charset="0"/>
                <a:ea typeface="Calibri" pitchFamily="34" charset="-122"/>
                <a:cs typeface="Calibri" pitchFamily="34" charset="-120"/>
              </a:rPr>
              <a:t>, ε</a:t>
            </a:r>
            <a:r>
              <a:rPr lang="el-GR" sz="1400" i="1" dirty="0"/>
              <a:t>ίναι ουσίες που παράγει ο ίδιος ο οργανισμός και δρουν στους ίδιους υποδοχείς με τις δραστικές ουσίες της κάνναβης. Από εκεί πήραν και το όνομά τους: «</a:t>
            </a:r>
            <a:r>
              <a:rPr lang="el-GR" sz="1400" i="1" dirty="0" err="1"/>
              <a:t>ενδο</a:t>
            </a:r>
            <a:r>
              <a:rPr lang="el-GR" sz="1400" i="1" dirty="0"/>
              <a:t>-» σημαίνει «από μέσα», δηλαδή </a:t>
            </a:r>
            <a:r>
              <a:rPr lang="el-GR" sz="1400" i="1" dirty="0" err="1"/>
              <a:t>κανναβινοειδή</a:t>
            </a:r>
            <a:r>
              <a:rPr lang="el-GR" sz="1400" i="1" dirty="0"/>
              <a:t> που φτιάχνει το σώμα μόνο του. Μαζί με τους υποδοχείς τους (CB1, κυρίως στον εγκέφαλο και CB2, κυρίως στο ανοσοποιητικό) αποτελούν το </a:t>
            </a:r>
            <a:r>
              <a:rPr lang="el-GR" sz="1400" b="1" i="1" dirty="0" err="1"/>
              <a:t>ενδοκανναβινοειδές</a:t>
            </a:r>
            <a:r>
              <a:rPr lang="el-GR" sz="1400" b="1" i="1" dirty="0"/>
              <a:t> σύστημα</a:t>
            </a:r>
            <a:r>
              <a:rPr lang="el-GR" sz="1400" i="1" dirty="0"/>
              <a:t>, που ρυθμίζει τη διάθεση, το άγχος, τον πόνο, την όρεξη και τη μνήμη.</a:t>
            </a:r>
          </a:p>
          <a:p>
            <a:r>
              <a:rPr lang="el-GR" sz="1400" b="1" i="1" dirty="0"/>
              <a:t>Τι είναι το «</a:t>
            </a:r>
            <a:r>
              <a:rPr lang="el-GR" sz="1400" b="1" i="1" dirty="0" err="1"/>
              <a:t>runner’s</a:t>
            </a:r>
            <a:r>
              <a:rPr lang="el-GR" sz="1400" b="1" i="1" dirty="0"/>
              <a:t> </a:t>
            </a:r>
            <a:r>
              <a:rPr lang="el-GR" sz="1400" b="1" i="1" dirty="0" err="1"/>
              <a:t>high</a:t>
            </a:r>
            <a:r>
              <a:rPr lang="el-GR" sz="1400" b="1" i="1" dirty="0"/>
              <a:t>»</a:t>
            </a:r>
            <a:endParaRPr lang="el-GR" sz="1400" i="1" dirty="0"/>
          </a:p>
          <a:p>
            <a:r>
              <a:rPr lang="el-GR" sz="1400" i="1" dirty="0"/>
              <a:t>Είναι η παροδική κατάσταση ευφορίας, ηρεμίας, μειωμένου άγχους και μειωμένης αίσθησης πόνου που νιώθουν αρκετοί δρομείς, συνήθως κατά τη διάρκεια ή μετά από μακρύ τρέξιμο μέτριας έντασης.</a:t>
            </a:r>
          </a:p>
          <a:p>
            <a:pPr>
              <a:spcAft>
                <a:spcPts val="500"/>
              </a:spcAft>
              <a:buSzPct val="100000"/>
            </a:pPr>
            <a:endParaRPr lang="en-US" sz="1500" dirty="0"/>
          </a:p>
        </p:txBody>
      </p:sp>
      <p:sp>
        <p:nvSpPr>
          <p:cNvPr id="27"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26</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Συστάσεις φυσικής δραστηριότητας: από το χθες στο σήμερα</a:t>
            </a:r>
            <a:endParaRPr lang="en-US" sz="3000" dirty="0"/>
          </a:p>
        </p:txBody>
      </p:sp>
      <p:sp>
        <p:nvSpPr>
          <p:cNvPr id="3" name="card"/>
          <p:cNvSpPr/>
          <p:nvPr/>
        </p:nvSpPr>
        <p:spPr>
          <a:xfrm>
            <a:off x="500514" y="1463040"/>
            <a:ext cx="5394960" cy="4434840"/>
          </a:xfrm>
          <a:prstGeom prst="roundRect">
            <a:avLst>
              <a:gd name="adj" fmla="val 247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Text 2"/>
          <p:cNvSpPr txBox="1"/>
          <p:nvPr/>
        </p:nvSpPr>
        <p:spPr>
          <a:xfrm>
            <a:off x="822960" y="1645920"/>
            <a:ext cx="4846320" cy="4114800"/>
          </a:xfrm>
          <a:prstGeom prst="rect">
            <a:avLst/>
          </a:prstGeom>
          <a:noFill/>
          <a:ln/>
        </p:spPr>
        <p:txBody>
          <a:bodyPr wrap="square" lIns="0" tIns="0" rIns="0" bIns="0" rtlCol="0" anchor="t"/>
          <a:lstStyle/>
          <a:p>
            <a:pPr marL="0" indent="0">
              <a:buNone/>
            </a:pPr>
            <a:r>
              <a:rPr lang="en-US" b="1" dirty="0">
                <a:solidFill>
                  <a:schemeClr val="accent4"/>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Παλαιότερες συστάσεις</a:t>
            </a:r>
            <a:endParaRPr lang="en-US" dirty="0">
              <a:effectLst>
                <a:outerShdw blurRad="38100" dist="38100" dir="2700000" algn="tl">
                  <a:srgbClr val="000000">
                    <a:alpha val="43137"/>
                  </a:srgbClr>
                </a:outerShdw>
              </a:effectLst>
            </a:endParaRPr>
          </a:p>
          <a:p>
            <a:pPr marL="0" indent="0">
              <a:spcAft>
                <a:spcPts val="1000"/>
              </a:spcAft>
              <a:buNone/>
            </a:pPr>
            <a:r>
              <a:rPr lang="en-US" i="1"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Αμερικανικές και ευρωπαϊκές οδηγίες</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Τουλάχιστον 150 λεπτά/εβδ. μέτριας έντασης ή 75 λεπτά/εβδ. έντονης αερόβιας δραστηριότητας.</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Ευρωπαϊκή εκδοχή: 30 λεπτά μέτριας έντασης, 5 ημέρες/εβδ. ή 20 λεπτά έντονης, 3 φορές/εβδ.</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δραστηριότητα «μετρούσε» σε διαστήματα των 10 λεπτών και πάνω.</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Για επιπλέον όφελος: 300 λεπτά μέτριας ή 150 λεπτά έντονης.</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Μυϊκή ενδυνάμωση όλων των μεγάλων μυϊκών ομάδων, 2–3 ημέρες/εβδ.</a:t>
            </a:r>
            <a:endParaRPr lang="en-US" dirty="0">
              <a:effectLst>
                <a:outerShdw blurRad="38100" dist="38100" dir="2700000" algn="tl">
                  <a:srgbClr val="000000">
                    <a:alpha val="43137"/>
                  </a:srgbClr>
                </a:outerShdw>
              </a:effectLst>
            </a:endParaRPr>
          </a:p>
        </p:txBody>
      </p:sp>
      <p:sp>
        <p:nvSpPr>
          <p:cNvPr id="5" name="who2020"/>
          <p:cNvSpPr/>
          <p:nvPr/>
        </p:nvSpPr>
        <p:spPr>
          <a:xfrm>
            <a:off x="6217920" y="1463040"/>
            <a:ext cx="5394960" cy="4434840"/>
          </a:xfrm>
          <a:prstGeom prst="roundRect">
            <a:avLst>
              <a:gd name="adj" fmla="val 2474"/>
            </a:avLst>
          </a:prstGeom>
          <a:solidFill>
            <a:schemeClr val="accent1"/>
          </a:solidFill>
          <a:ln w="12700">
            <a:solidFill>
              <a:schemeClr val="accent1"/>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txBox="1"/>
          <p:nvPr/>
        </p:nvSpPr>
        <p:spPr>
          <a:xfrm>
            <a:off x="6492240" y="1645920"/>
            <a:ext cx="4846320" cy="4114800"/>
          </a:xfrm>
          <a:prstGeom prst="rect">
            <a:avLst/>
          </a:prstGeom>
          <a:noFill/>
          <a:ln/>
        </p:spPr>
        <p:txBody>
          <a:bodyPr wrap="square" lIns="0" tIns="0" rIns="0" bIns="0" rtlCol="0" anchor="t"/>
          <a:lstStyle/>
          <a:p>
            <a:pPr marL="0" indent="0">
              <a:buNone/>
            </a:pPr>
            <a:r>
              <a:rPr lang="en-US" sz="2000" b="1" dirty="0">
                <a:solidFill>
                  <a:schemeClr val="bg1"/>
                </a:solidFill>
                <a:latin typeface="Calibri" pitchFamily="34" charset="0"/>
                <a:ea typeface="Calibri" pitchFamily="34" charset="-122"/>
                <a:cs typeface="Calibri" pitchFamily="34" charset="-120"/>
              </a:rPr>
              <a:t>ΠΟΥ 2020 (ισχύουσες)</a:t>
            </a:r>
            <a:endParaRPr lang="en-US" sz="1500" dirty="0"/>
          </a:p>
          <a:p>
            <a:pPr marL="0" indent="0">
              <a:spcAft>
                <a:spcPts val="1000"/>
              </a:spcAft>
              <a:buNone/>
            </a:pPr>
            <a:r>
              <a:rPr lang="en-US" sz="1300" i="1" dirty="0">
                <a:solidFill>
                  <a:schemeClr val="bg2"/>
                </a:solidFill>
                <a:latin typeface="Calibri" pitchFamily="34" charset="0"/>
                <a:ea typeface="Calibri" pitchFamily="34" charset="-122"/>
                <a:cs typeface="Calibri" pitchFamily="34" charset="-120"/>
              </a:rPr>
              <a:t>Bull et al. (2020)</a:t>
            </a:r>
            <a:endParaRPr lang="en-US" sz="1500" dirty="0"/>
          </a:p>
          <a:p>
            <a:pPr marL="203200" indent="-203200">
              <a:spcAft>
                <a:spcPts val="600"/>
              </a:spcAft>
              <a:buSzPct val="100000"/>
              <a:buChar char="•"/>
            </a:pPr>
            <a:r>
              <a:rPr lang="en-US"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Ενήλικες: 150–300 λεπτά/εβδ. μέτριας ή 75–150 λεπτά/εβδ. έντονης αερόβιας δραστηριότητας (ή συνδυασμό).</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Καταργείται το ελάχιστο των 10 λεπτών: κάθε κίνηση μετράει.</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«Λίγη δραστηριότητα είναι καλύτερη από καθόλου.»</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Ενδυνάμωση ≥ 2 ημέρες/εβδ.· περιορισμός του χρόνου καθιστικής ζωής.</a:t>
            </a:r>
            <a:endParaRPr lang="en-US" dirty="0">
              <a:effectLst>
                <a:outerShdw blurRad="38100" dist="38100" dir="2700000" algn="tl">
                  <a:srgbClr val="000000">
                    <a:alpha val="43137"/>
                  </a:srgbClr>
                </a:outerShdw>
              </a:effectLst>
            </a:endParaRPr>
          </a:p>
          <a:p>
            <a:pPr marL="203200" indent="-203200">
              <a:spcAft>
                <a:spcPts val="600"/>
              </a:spcAft>
              <a:buSzPct val="100000"/>
              <a:buChar char="•"/>
            </a:pPr>
            <a:r>
              <a:rPr lang="en-US"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Για πρώτη φορά ειδικές συστάσεις για εγκύους και άτομα με χρόνιες παθήσεις ή αναπηρία.</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27</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6035040" y="1737360"/>
            <a:ext cx="5577840" cy="2377440"/>
          </a:xfrm>
          <a:prstGeom prst="rect">
            <a:avLst/>
          </a:prstGeom>
          <a:noFill/>
          <a:ln/>
        </p:spPr>
        <p:txBody>
          <a:bodyPr wrap="square" lIns="0" tIns="0" rIns="0" bIns="0" rtlCol="0" anchor="b"/>
          <a:lstStyle/>
          <a:p>
            <a:pPr marL="0" indent="0">
              <a:buNone/>
            </a:pPr>
            <a:r>
              <a:rPr lang="en-US" sz="3600" b="1" dirty="0">
                <a:solidFill>
                  <a:schemeClr val="bg1"/>
                </a:solidFill>
                <a:latin typeface="Cambria" pitchFamily="34" charset="0"/>
                <a:ea typeface="Cambria" pitchFamily="34" charset="-122"/>
                <a:cs typeface="Cambria" pitchFamily="34" charset="-120"/>
              </a:rPr>
              <a:t>Από τη θεωρία στην πράξη: προγράμματα αναψυχής για την ψυχική ευεξία</a:t>
            </a:r>
            <a:endParaRPr lang="en-US" sz="3600" dirty="0"/>
          </a:p>
        </p:txBody>
      </p:sp>
      <p:sp>
        <p:nvSpPr>
          <p:cNvPr id="3" name="Text 0"/>
          <p:cNvSpPr>
            <a:spLocks noGrp="1"/>
          </p:cNvSpPr>
          <p:nvPr>
            <p:ph type="body" idx="101" hasCustomPrompt="1"/>
          </p:nvPr>
        </p:nvSpPr>
        <p:spPr>
          <a:xfrm>
            <a:off x="6035040" y="4297680"/>
            <a:ext cx="5577840" cy="1371600"/>
          </a:xfrm>
          <a:prstGeom prst="rect">
            <a:avLst/>
          </a:prstGeom>
          <a:noFill/>
          <a:ln/>
        </p:spPr>
        <p:txBody>
          <a:bodyPr wrap="square" lIns="0" tIns="0" rIns="0" bIns="0" rtlCol="0" anchor="t"/>
          <a:lstStyle/>
          <a:p>
            <a:pPr marL="0" indent="0">
              <a:buNone/>
            </a:pPr>
            <a:r>
              <a:rPr lang="en-US" sz="1800" dirty="0">
                <a:solidFill>
                  <a:schemeClr val="bg2"/>
                </a:solidFill>
                <a:latin typeface="Calibri" pitchFamily="34" charset="0"/>
                <a:ea typeface="Calibri" pitchFamily="34" charset="-122"/>
                <a:cs typeface="Calibri" pitchFamily="34" charset="-120"/>
              </a:rPr>
              <a:t>Τι εφαρμόζεται σήμερα, με ποια τεκμήρια και πώς οργανώνεται</a:t>
            </a:r>
            <a:r>
              <a:rPr lang="el-GR" sz="1800" dirty="0">
                <a:solidFill>
                  <a:schemeClr val="bg2"/>
                </a:solidFill>
                <a:latin typeface="Calibri" pitchFamily="34" charset="0"/>
                <a:ea typeface="Calibri" pitchFamily="34" charset="-122"/>
                <a:cs typeface="Calibri" pitchFamily="34" charset="-120"/>
              </a:rPr>
              <a:t>;</a:t>
            </a:r>
            <a:endParaRPr lang="en-US" sz="1800" dirty="0"/>
          </a:p>
        </p:txBody>
      </p:sp>
      <p:sp>
        <p:nvSpPr>
          <p:cNvPr id="4" name="photo-placeholder-5"/>
          <p:cNvSpPr/>
          <p:nvPr/>
        </p:nvSpPr>
        <p:spPr>
          <a:xfrm>
            <a:off x="0" y="0"/>
            <a:ext cx="5577840" cy="6858000"/>
          </a:xfrm>
          <a:prstGeom prst="rect">
            <a:avLst/>
          </a:prstGeom>
          <a:solidFill>
            <a:schemeClr val="bg2"/>
          </a:solidFill>
          <a:ln w="15875">
            <a:solidFill>
              <a:schemeClr val="accent4"/>
            </a:solidFill>
            <a:prstDash val="dash"/>
          </a:ln>
        </p:spPr>
        <p:txBody>
          <a:bodyPr/>
          <a:lstStyle/>
          <a:p>
            <a:endParaRPr lang="el-GR"/>
          </a:p>
        </p:txBody>
      </p:sp>
      <p:pic>
        <p:nvPicPr>
          <p:cNvPr id="5" name="Image 0" descr="Θέση φωτογραφίας"/>
          <p:cNvPicPr>
            <a:picLocks noChangeAspect="1"/>
          </p:cNvPicPr>
          <p:nvPr/>
        </p:nvPicPr>
        <p:blipFill>
          <a:blip r:embed="rId3"/>
          <a:stretch>
            <a:fillRect/>
          </a:stretch>
        </p:blipFill>
        <p:spPr>
          <a:xfrm>
            <a:off x="2377440" y="2468880"/>
            <a:ext cx="822960" cy="822960"/>
          </a:xfrm>
          <a:prstGeom prst="rect">
            <a:avLst/>
          </a:prstGeom>
        </p:spPr>
      </p:pic>
      <p:sp>
        <p:nvSpPr>
          <p:cNvPr id="6" name="Text 3"/>
          <p:cNvSpPr txBox="1"/>
          <p:nvPr/>
        </p:nvSpPr>
        <p:spPr>
          <a:xfrm>
            <a:off x="182880" y="3429000"/>
            <a:ext cx="5212080" cy="1005840"/>
          </a:xfrm>
          <a:prstGeom prst="rect">
            <a:avLst/>
          </a:prstGeom>
          <a:noFill/>
          <a:ln/>
        </p:spPr>
        <p:txBody>
          <a:bodyPr wrap="square" lIns="0" tIns="0" rIns="0" bIns="0" rtlCol="0" anchor="t"/>
          <a:lstStyle/>
          <a:p>
            <a:pPr marL="0" indent="0" algn="ctr">
              <a:buNone/>
            </a:pPr>
            <a:r>
              <a:rPr lang="en-US" sz="1300" b="1" dirty="0">
                <a:solidFill>
                  <a:schemeClr val="accent1"/>
                </a:solidFill>
                <a:latin typeface="Calibri" pitchFamily="34" charset="0"/>
                <a:ea typeface="Calibri" pitchFamily="34" charset="-122"/>
                <a:cs typeface="Calibri" pitchFamily="34" charset="-120"/>
              </a:rPr>
              <a:t>ΦΩΤΟΓΡΑΦΙΑ 5</a:t>
            </a:r>
            <a:endParaRPr lang="en-US" sz="1600" dirty="0"/>
          </a:p>
          <a:p>
            <a:pPr marL="0" indent="0" algn="ctr">
              <a:buNone/>
            </a:pPr>
            <a:r>
              <a:rPr lang="en-US" sz="1100" dirty="0">
                <a:solidFill>
                  <a:schemeClr val="tx1"/>
                </a:solidFill>
                <a:latin typeface="Calibri" pitchFamily="34" charset="0"/>
                <a:ea typeface="Calibri" pitchFamily="34" charset="-122"/>
                <a:cs typeface="Calibri" pitchFamily="34" charset="-120"/>
              </a:rPr>
              <a:t>Πρωινή γιόγκα σε ελληνική παραλία (prompt στις σημειώσεις)</a:t>
            </a:r>
            <a:endParaRPr lang="en-US" sz="1600" dirty="0"/>
          </a:p>
        </p:txBody>
      </p:sp>
      <p:sp>
        <p:nvSpPr>
          <p:cNvPr id="25" name="Slide Number Placeholder 0"/>
          <p:cNvSpPr>
            <a:spLocks noGrp="1"/>
          </p:cNvSpPr>
          <p:nvPr>
            <p:ph type="sldNum" sz="quarter" idx="4294967295"/>
          </p:nvPr>
        </p:nvSpPr>
        <p:spPr>
          <a:xfrm>
            <a:off x="11247120" y="626364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bg2"/>
                </a:solidFill>
                <a:latin typeface="Calibri"/>
                <a:ea typeface="Calibri"/>
                <a:cs typeface="Calibri"/>
              </a:defRPr>
            </a:lvl1pPr>
          </a:lstStyle>
          <a:p>
            <a:pPr algn="r"/>
            <a:fld id="{F7021451-1387-4CA6-816F-3879F97B5CBC}" type="slidenum">
              <a:rPr lang="en-US" b="0"/>
              <a:t>28</a:t>
            </a:fld>
            <a:endParaRPr lang="en-US"/>
          </a:p>
        </p:txBody>
      </p:sp>
      <p:pic>
        <p:nvPicPr>
          <p:cNvPr id="8" name="Εικόνα 7">
            <a:extLst>
              <a:ext uri="{FF2B5EF4-FFF2-40B4-BE49-F238E27FC236}">
                <a16:creationId xmlns:a16="http://schemas.microsoft.com/office/drawing/2014/main" id="{205489B7-1370-1670-621A-FCF014BCDC0F}"/>
              </a:ext>
            </a:extLst>
          </p:cNvPr>
          <p:cNvPicPr>
            <a:picLocks noChangeAspect="1"/>
          </p:cNvPicPr>
          <p:nvPr/>
        </p:nvPicPr>
        <p:blipFill>
          <a:blip r:embed="rId4"/>
          <a:stretch>
            <a:fillRect/>
          </a:stretch>
        </p:blipFill>
        <p:spPr>
          <a:xfrm>
            <a:off x="0" y="0"/>
            <a:ext cx="5577840" cy="68580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Ένας χάρτης προγραμμάτων που εφαρμόζονται στην πράξη</a:t>
            </a:r>
            <a:endParaRPr lang="en-US" sz="3000" dirty="0"/>
          </a:p>
        </p:txBody>
      </p:sp>
      <p:sp>
        <p:nvSpPr>
          <p:cNvPr id="3" name="card"/>
          <p:cNvSpPr/>
          <p:nvPr/>
        </p:nvSpPr>
        <p:spPr>
          <a:xfrm>
            <a:off x="548640" y="146304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737360"/>
            <a:ext cx="658368" cy="658368"/>
          </a:xfrm>
          <a:prstGeom prst="ellipse">
            <a:avLst/>
          </a:prstGeom>
          <a:solidFill>
            <a:schemeClr val="accent6"/>
          </a:solidFill>
          <a:ln w="12700">
            <a:solidFill>
              <a:schemeClr val="accent6"/>
            </a:solidFill>
            <a:prstDash val="solid"/>
          </a:ln>
        </p:spPr>
        <p:txBody>
          <a:bodyPr/>
          <a:lstStyle/>
          <a:p>
            <a:endParaRPr lang="el-GR"/>
          </a:p>
        </p:txBody>
      </p:sp>
      <p:pic>
        <p:nvPicPr>
          <p:cNvPr id="5" name="Image 0" descr="FaTree"/>
          <p:cNvPicPr>
            <a:picLocks noChangeAspect="1"/>
          </p:cNvPicPr>
          <p:nvPr/>
        </p:nvPicPr>
        <p:blipFill>
          <a:blip r:embed="rId3"/>
          <a:stretch>
            <a:fillRect/>
          </a:stretch>
        </p:blipFill>
        <p:spPr>
          <a:xfrm>
            <a:off x="980968" y="1895368"/>
            <a:ext cx="342351" cy="342351"/>
          </a:xfrm>
          <a:prstGeom prst="rect">
            <a:avLst/>
          </a:prstGeom>
        </p:spPr>
      </p:pic>
      <p:sp>
        <p:nvSpPr>
          <p:cNvPr id="6" name="Text 3"/>
          <p:cNvSpPr txBox="1"/>
          <p:nvPr/>
        </p:nvSpPr>
        <p:spPr>
          <a:xfrm>
            <a:off x="1645920" y="1737360"/>
            <a:ext cx="2240280" cy="658368"/>
          </a:xfrm>
          <a:prstGeom prst="rect">
            <a:avLst/>
          </a:prstGeom>
          <a:noFill/>
          <a:ln/>
        </p:spPr>
        <p:txBody>
          <a:bodyPr wrap="square" lIns="0" tIns="0" rIns="0" bIns="0" rtlCol="0" anchor="ctr"/>
          <a:lstStyle/>
          <a:p>
            <a:pPr marL="0" indent="0">
              <a:buNone/>
            </a:pPr>
            <a:r>
              <a:rPr lang="en-US" sz="1800" b="1" dirty="0">
                <a:solidFill>
                  <a:schemeClr val="accent1"/>
                </a:solidFill>
                <a:latin typeface="Calibri" pitchFamily="34" charset="0"/>
                <a:ea typeface="Calibri" pitchFamily="34" charset="-122"/>
                <a:cs typeface="Calibri" pitchFamily="34" charset="-120"/>
              </a:rPr>
              <a:t>Πράσινη άσκηση</a:t>
            </a:r>
            <a:endParaRPr lang="en-US" sz="1800" dirty="0"/>
          </a:p>
        </p:txBody>
      </p:sp>
      <p:sp>
        <p:nvSpPr>
          <p:cNvPr id="7" name="Text 4"/>
          <p:cNvSpPr txBox="1"/>
          <p:nvPr/>
        </p:nvSpPr>
        <p:spPr>
          <a:xfrm>
            <a:off x="822960" y="2514600"/>
            <a:ext cx="2971800" cy="960120"/>
          </a:xfrm>
          <a:prstGeom prst="rect">
            <a:avLst/>
          </a:prstGeom>
          <a:noFill/>
          <a:ln/>
        </p:spPr>
        <p:txBody>
          <a:bodyPr wrap="square" lIns="0" tIns="0" rIns="0" bIns="0" rtlCol="0" anchor="t"/>
          <a:lstStyle/>
          <a:p>
            <a:pPr marL="0" indent="0" algn="just">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Περίπατοι και πεζοπορία στη φύση, κηπουρική, «πράσινα γυμναστήρια», δασοθεραπεία</a:t>
            </a:r>
            <a:endParaRPr lang="en-US" dirty="0">
              <a:effectLst>
                <a:outerShdw blurRad="38100" dist="38100" dir="2700000" algn="tl">
                  <a:srgbClr val="000000">
                    <a:alpha val="43137"/>
                  </a:srgbClr>
                </a:outerShdw>
              </a:effectLst>
            </a:endParaRPr>
          </a:p>
        </p:txBody>
      </p:sp>
      <p:sp>
        <p:nvSpPr>
          <p:cNvPr id="8" name="card"/>
          <p:cNvSpPr/>
          <p:nvPr/>
        </p:nvSpPr>
        <p:spPr>
          <a:xfrm>
            <a:off x="4334256" y="146304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4608576" y="1737360"/>
            <a:ext cx="658368" cy="658368"/>
          </a:xfrm>
          <a:prstGeom prst="ellipse">
            <a:avLst/>
          </a:prstGeom>
          <a:solidFill>
            <a:schemeClr val="accent5"/>
          </a:solidFill>
          <a:ln w="12700">
            <a:solidFill>
              <a:schemeClr val="accent5"/>
            </a:solidFill>
            <a:prstDash val="solid"/>
          </a:ln>
        </p:spPr>
        <p:txBody>
          <a:bodyPr/>
          <a:lstStyle/>
          <a:p>
            <a:endParaRPr lang="el-GR"/>
          </a:p>
        </p:txBody>
      </p:sp>
      <p:pic>
        <p:nvPicPr>
          <p:cNvPr id="10" name="Image 1" descr="FaWater"/>
          <p:cNvPicPr>
            <a:picLocks noChangeAspect="1"/>
          </p:cNvPicPr>
          <p:nvPr/>
        </p:nvPicPr>
        <p:blipFill>
          <a:blip r:embed="rId4"/>
          <a:stretch>
            <a:fillRect/>
          </a:stretch>
        </p:blipFill>
        <p:spPr>
          <a:xfrm>
            <a:off x="4766584" y="1895368"/>
            <a:ext cx="342351" cy="342351"/>
          </a:xfrm>
          <a:prstGeom prst="rect">
            <a:avLst/>
          </a:prstGeom>
        </p:spPr>
      </p:pic>
      <p:sp>
        <p:nvSpPr>
          <p:cNvPr id="11" name="Text 7"/>
          <p:cNvSpPr txBox="1"/>
          <p:nvPr/>
        </p:nvSpPr>
        <p:spPr>
          <a:xfrm>
            <a:off x="5431536" y="1737360"/>
            <a:ext cx="2240280" cy="658368"/>
          </a:xfrm>
          <a:prstGeom prst="rect">
            <a:avLst/>
          </a:prstGeom>
          <a:noFill/>
          <a:ln/>
        </p:spPr>
        <p:txBody>
          <a:bodyPr wrap="square" lIns="0" tIns="0" rIns="0" bIns="0" rtlCol="0" anchor="ctr"/>
          <a:lstStyle/>
          <a:p>
            <a:pPr marL="0" indent="0">
              <a:buNone/>
            </a:pPr>
            <a:r>
              <a:rPr lang="en-US" sz="1800" b="1" dirty="0">
                <a:solidFill>
                  <a:schemeClr val="accent1"/>
                </a:solidFill>
                <a:latin typeface="Calibri" pitchFamily="34" charset="0"/>
                <a:ea typeface="Calibri" pitchFamily="34" charset="-122"/>
                <a:cs typeface="Calibri" pitchFamily="34" charset="-120"/>
              </a:rPr>
              <a:t>Μπλε χώροι</a:t>
            </a:r>
            <a:endParaRPr lang="en-US" sz="1800" dirty="0"/>
          </a:p>
        </p:txBody>
      </p:sp>
      <p:sp>
        <p:nvSpPr>
          <p:cNvPr id="12" name="Text 8"/>
          <p:cNvSpPr txBox="1"/>
          <p:nvPr/>
        </p:nvSpPr>
        <p:spPr>
          <a:xfrm>
            <a:off x="4608576" y="2514600"/>
            <a:ext cx="2971800" cy="96012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Κολύμβηση ανοιχτής θάλασσας, κανό/καγιάκ, SUP, ιστιοπλοΐα, surf therapy</a:t>
            </a:r>
            <a:endParaRPr lang="en-US" dirty="0">
              <a:effectLst>
                <a:outerShdw blurRad="38100" dist="38100" dir="2700000" algn="tl">
                  <a:srgbClr val="000000">
                    <a:alpha val="43137"/>
                  </a:srgbClr>
                </a:outerShdw>
              </a:effectLst>
            </a:endParaRPr>
          </a:p>
        </p:txBody>
      </p:sp>
      <p:sp>
        <p:nvSpPr>
          <p:cNvPr id="13" name="card"/>
          <p:cNvSpPr/>
          <p:nvPr/>
        </p:nvSpPr>
        <p:spPr>
          <a:xfrm>
            <a:off x="8119872" y="146304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circle"/>
          <p:cNvSpPr/>
          <p:nvPr/>
        </p:nvSpPr>
        <p:spPr>
          <a:xfrm>
            <a:off x="8394192" y="1737360"/>
            <a:ext cx="658368" cy="658368"/>
          </a:xfrm>
          <a:prstGeom prst="ellipse">
            <a:avLst/>
          </a:prstGeom>
          <a:solidFill>
            <a:schemeClr val="accent4"/>
          </a:solidFill>
          <a:ln w="12700">
            <a:solidFill>
              <a:schemeClr val="accent4"/>
            </a:solidFill>
            <a:prstDash val="solid"/>
          </a:ln>
        </p:spPr>
        <p:txBody>
          <a:bodyPr/>
          <a:lstStyle/>
          <a:p>
            <a:endParaRPr lang="el-GR"/>
          </a:p>
        </p:txBody>
      </p:sp>
      <p:pic>
        <p:nvPicPr>
          <p:cNvPr id="15" name="Image 2" descr="FaSpa"/>
          <p:cNvPicPr>
            <a:picLocks noChangeAspect="1"/>
          </p:cNvPicPr>
          <p:nvPr/>
        </p:nvPicPr>
        <p:blipFill>
          <a:blip r:embed="rId5"/>
          <a:stretch>
            <a:fillRect/>
          </a:stretch>
        </p:blipFill>
        <p:spPr>
          <a:xfrm>
            <a:off x="8552200" y="1895368"/>
            <a:ext cx="342351" cy="342351"/>
          </a:xfrm>
          <a:prstGeom prst="rect">
            <a:avLst/>
          </a:prstGeom>
        </p:spPr>
      </p:pic>
      <p:sp>
        <p:nvSpPr>
          <p:cNvPr id="16" name="Text 11"/>
          <p:cNvSpPr txBox="1"/>
          <p:nvPr/>
        </p:nvSpPr>
        <p:spPr>
          <a:xfrm>
            <a:off x="9217152" y="1737360"/>
            <a:ext cx="2240280" cy="658368"/>
          </a:xfrm>
          <a:prstGeom prst="rect">
            <a:avLst/>
          </a:prstGeom>
          <a:noFill/>
          <a:ln/>
        </p:spPr>
        <p:txBody>
          <a:bodyPr wrap="square" lIns="0" tIns="0" rIns="0" bIns="0" rtlCol="0" anchor="ctr"/>
          <a:lstStyle/>
          <a:p>
            <a:pPr marL="0" indent="0">
              <a:buNone/>
            </a:pPr>
            <a:r>
              <a:rPr lang="en-US" sz="1800" b="1" dirty="0">
                <a:solidFill>
                  <a:schemeClr val="accent1"/>
                </a:solidFill>
                <a:latin typeface="Calibri" pitchFamily="34" charset="0"/>
                <a:ea typeface="Calibri" pitchFamily="34" charset="-122"/>
                <a:cs typeface="Calibri" pitchFamily="34" charset="-120"/>
              </a:rPr>
              <a:t>Σώμα–νους</a:t>
            </a:r>
            <a:endParaRPr lang="en-US" sz="1800" dirty="0"/>
          </a:p>
        </p:txBody>
      </p:sp>
      <p:sp>
        <p:nvSpPr>
          <p:cNvPr id="17" name="Text 12"/>
          <p:cNvSpPr txBox="1"/>
          <p:nvPr/>
        </p:nvSpPr>
        <p:spPr>
          <a:xfrm>
            <a:off x="8236475" y="2514600"/>
            <a:ext cx="3286339" cy="96012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Γιόγκα, τάι τσι, τσιγκόνγκ, πιλάτες, κίνηση με ενσυνειδητότητα </a:t>
            </a:r>
            <a:endParaRPr lang="el-GR"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endParaRPr>
          </a:p>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(mindful movement)</a:t>
            </a:r>
            <a:endParaRPr lang="en-US" dirty="0">
              <a:effectLst>
                <a:outerShdw blurRad="38100" dist="38100" dir="2700000" algn="tl">
                  <a:srgbClr val="000000">
                    <a:alpha val="43137"/>
                  </a:srgbClr>
                </a:outerShdw>
              </a:effectLst>
            </a:endParaRPr>
          </a:p>
        </p:txBody>
      </p:sp>
      <p:sp>
        <p:nvSpPr>
          <p:cNvPr id="18" name="card"/>
          <p:cNvSpPr/>
          <p:nvPr/>
        </p:nvSpPr>
        <p:spPr>
          <a:xfrm>
            <a:off x="548640" y="384048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9" name="icon-circle"/>
          <p:cNvSpPr/>
          <p:nvPr/>
        </p:nvSpPr>
        <p:spPr>
          <a:xfrm>
            <a:off x="822960" y="4114800"/>
            <a:ext cx="658368" cy="658368"/>
          </a:xfrm>
          <a:prstGeom prst="ellipse">
            <a:avLst/>
          </a:prstGeom>
          <a:solidFill>
            <a:schemeClr val="accent1"/>
          </a:solidFill>
          <a:ln w="12700">
            <a:solidFill>
              <a:schemeClr val="accent1"/>
            </a:solidFill>
            <a:prstDash val="solid"/>
          </a:ln>
        </p:spPr>
        <p:txBody>
          <a:bodyPr/>
          <a:lstStyle/>
          <a:p>
            <a:endParaRPr lang="el-GR"/>
          </a:p>
        </p:txBody>
      </p:sp>
      <p:pic>
        <p:nvPicPr>
          <p:cNvPr id="20" name="Image 3" descr="FaUsers"/>
          <p:cNvPicPr>
            <a:picLocks noChangeAspect="1"/>
          </p:cNvPicPr>
          <p:nvPr/>
        </p:nvPicPr>
        <p:blipFill>
          <a:blip r:embed="rId6"/>
          <a:stretch>
            <a:fillRect/>
          </a:stretch>
        </p:blipFill>
        <p:spPr>
          <a:xfrm>
            <a:off x="980968" y="4272808"/>
            <a:ext cx="342351" cy="342351"/>
          </a:xfrm>
          <a:prstGeom prst="rect">
            <a:avLst/>
          </a:prstGeom>
        </p:spPr>
      </p:pic>
      <p:sp>
        <p:nvSpPr>
          <p:cNvPr id="21" name="Text 15"/>
          <p:cNvSpPr txBox="1"/>
          <p:nvPr/>
        </p:nvSpPr>
        <p:spPr>
          <a:xfrm>
            <a:off x="1645920" y="4114800"/>
            <a:ext cx="2240280" cy="658368"/>
          </a:xfrm>
          <a:prstGeom prst="rect">
            <a:avLst/>
          </a:prstGeom>
          <a:noFill/>
          <a:ln/>
        </p:spPr>
        <p:txBody>
          <a:bodyPr wrap="square" lIns="0" tIns="0" rIns="0" bIns="0" rtlCol="0" anchor="ctr"/>
          <a:lstStyle/>
          <a:p>
            <a:pPr marL="0" indent="0">
              <a:buNone/>
            </a:pPr>
            <a:r>
              <a:rPr lang="en-US" sz="1800" b="1" dirty="0">
                <a:solidFill>
                  <a:schemeClr val="accent1"/>
                </a:solidFill>
                <a:latin typeface="Calibri" pitchFamily="34" charset="0"/>
                <a:ea typeface="Calibri" pitchFamily="34" charset="-122"/>
                <a:cs typeface="Calibri" pitchFamily="34" charset="-120"/>
              </a:rPr>
              <a:t>Ομαδικά κοινοτικά</a:t>
            </a:r>
            <a:endParaRPr lang="en-US" sz="1800" dirty="0"/>
          </a:p>
        </p:txBody>
      </p:sp>
      <p:sp>
        <p:nvSpPr>
          <p:cNvPr id="22" name="Text 16"/>
          <p:cNvSpPr txBox="1"/>
          <p:nvPr/>
        </p:nvSpPr>
        <p:spPr>
          <a:xfrm>
            <a:off x="822960" y="4892040"/>
            <a:ext cx="2971800" cy="96012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Ομάδες περπατήματος, parkrun, χορός (και παραδοσιακός), ερασιτεχνικά ομαδικά αθλήματα</a:t>
            </a:r>
            <a:endParaRPr lang="en-US" dirty="0">
              <a:effectLst>
                <a:outerShdw blurRad="38100" dist="38100" dir="2700000" algn="tl">
                  <a:srgbClr val="000000">
                    <a:alpha val="43137"/>
                  </a:srgbClr>
                </a:outerShdw>
              </a:effectLst>
            </a:endParaRPr>
          </a:p>
        </p:txBody>
      </p:sp>
      <p:sp>
        <p:nvSpPr>
          <p:cNvPr id="23" name="card"/>
          <p:cNvSpPr/>
          <p:nvPr/>
        </p:nvSpPr>
        <p:spPr>
          <a:xfrm>
            <a:off x="4334256" y="384048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4" name="icon-circle"/>
          <p:cNvSpPr/>
          <p:nvPr/>
        </p:nvSpPr>
        <p:spPr>
          <a:xfrm>
            <a:off x="4608576" y="4114800"/>
            <a:ext cx="658368" cy="658368"/>
          </a:xfrm>
          <a:prstGeom prst="ellipse">
            <a:avLst/>
          </a:prstGeom>
          <a:solidFill>
            <a:schemeClr val="accent2"/>
          </a:solidFill>
          <a:ln w="12700">
            <a:solidFill>
              <a:schemeClr val="accent2"/>
            </a:solidFill>
            <a:prstDash val="solid"/>
          </a:ln>
        </p:spPr>
        <p:txBody>
          <a:bodyPr/>
          <a:lstStyle/>
          <a:p>
            <a:endParaRPr lang="el-GR"/>
          </a:p>
        </p:txBody>
      </p:sp>
      <p:pic>
        <p:nvPicPr>
          <p:cNvPr id="25" name="Image 4" descr="FaPrescription"/>
          <p:cNvPicPr>
            <a:picLocks noChangeAspect="1"/>
          </p:cNvPicPr>
          <p:nvPr/>
        </p:nvPicPr>
        <p:blipFill>
          <a:blip r:embed="rId7"/>
          <a:stretch>
            <a:fillRect/>
          </a:stretch>
        </p:blipFill>
        <p:spPr>
          <a:xfrm>
            <a:off x="4766584" y="4272808"/>
            <a:ext cx="342351" cy="342351"/>
          </a:xfrm>
          <a:prstGeom prst="rect">
            <a:avLst/>
          </a:prstGeom>
        </p:spPr>
      </p:pic>
      <p:sp>
        <p:nvSpPr>
          <p:cNvPr id="26" name="Text 19"/>
          <p:cNvSpPr txBox="1"/>
          <p:nvPr/>
        </p:nvSpPr>
        <p:spPr>
          <a:xfrm>
            <a:off x="5431536" y="4114800"/>
            <a:ext cx="2240280" cy="658368"/>
          </a:xfrm>
          <a:prstGeom prst="rect">
            <a:avLst/>
          </a:prstGeom>
          <a:noFill/>
          <a:ln/>
        </p:spPr>
        <p:txBody>
          <a:bodyPr wrap="square" lIns="0" tIns="0" rIns="0" bIns="0" rtlCol="0" anchor="ctr"/>
          <a:lstStyle/>
          <a:p>
            <a:pPr marL="0" indent="0">
              <a:buNone/>
            </a:pPr>
            <a:r>
              <a:rPr lang="en-US" sz="1800" b="1" dirty="0">
                <a:solidFill>
                  <a:schemeClr val="accent1"/>
                </a:solidFill>
                <a:latin typeface="Calibri" pitchFamily="34" charset="0"/>
                <a:ea typeface="Calibri" pitchFamily="34" charset="-122"/>
                <a:cs typeface="Calibri" pitchFamily="34" charset="-120"/>
              </a:rPr>
              <a:t>Κοινωνική συνταγογράφηση</a:t>
            </a:r>
            <a:endParaRPr lang="en-US" sz="1800" dirty="0"/>
          </a:p>
        </p:txBody>
      </p:sp>
      <p:sp>
        <p:nvSpPr>
          <p:cNvPr id="27" name="Text 20"/>
          <p:cNvSpPr txBox="1"/>
          <p:nvPr/>
        </p:nvSpPr>
        <p:spPr>
          <a:xfrm>
            <a:off x="4608576" y="4892040"/>
            <a:ext cx="2971800" cy="96012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 γιατρός ή ο σύνδεσμος (link worker) «συνταγογραφεί» δραστηριότητες στην κοινότητα</a:t>
            </a:r>
            <a:endParaRPr lang="en-US" dirty="0">
              <a:effectLst>
                <a:outerShdw blurRad="38100" dist="38100" dir="2700000" algn="tl">
                  <a:srgbClr val="000000">
                    <a:alpha val="43137"/>
                  </a:srgbClr>
                </a:outerShdw>
              </a:effectLst>
            </a:endParaRPr>
          </a:p>
        </p:txBody>
      </p:sp>
      <p:sp>
        <p:nvSpPr>
          <p:cNvPr id="28" name="card"/>
          <p:cNvSpPr/>
          <p:nvPr/>
        </p:nvSpPr>
        <p:spPr>
          <a:xfrm>
            <a:off x="8119872" y="384048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9" name="icon-circle"/>
          <p:cNvSpPr/>
          <p:nvPr/>
        </p:nvSpPr>
        <p:spPr>
          <a:xfrm>
            <a:off x="8394192" y="4114800"/>
            <a:ext cx="658368" cy="658368"/>
          </a:xfrm>
          <a:prstGeom prst="ellipse">
            <a:avLst/>
          </a:prstGeom>
          <a:solidFill>
            <a:schemeClr val="accent3"/>
          </a:solidFill>
          <a:ln w="12700">
            <a:solidFill>
              <a:schemeClr val="accent3"/>
            </a:solidFill>
            <a:prstDash val="solid"/>
          </a:ln>
        </p:spPr>
        <p:txBody>
          <a:bodyPr/>
          <a:lstStyle/>
          <a:p>
            <a:endParaRPr lang="el-GR"/>
          </a:p>
        </p:txBody>
      </p:sp>
      <p:pic>
        <p:nvPicPr>
          <p:cNvPr id="30" name="Image 5" descr="FaBriefcase"/>
          <p:cNvPicPr>
            <a:picLocks noChangeAspect="1"/>
          </p:cNvPicPr>
          <p:nvPr/>
        </p:nvPicPr>
        <p:blipFill>
          <a:blip r:embed="rId8"/>
          <a:stretch>
            <a:fillRect/>
          </a:stretch>
        </p:blipFill>
        <p:spPr>
          <a:xfrm>
            <a:off x="8552200" y="4272808"/>
            <a:ext cx="342351" cy="342351"/>
          </a:xfrm>
          <a:prstGeom prst="rect">
            <a:avLst/>
          </a:prstGeom>
        </p:spPr>
      </p:pic>
      <p:sp>
        <p:nvSpPr>
          <p:cNvPr id="31" name="Text 23"/>
          <p:cNvSpPr txBox="1"/>
          <p:nvPr/>
        </p:nvSpPr>
        <p:spPr>
          <a:xfrm>
            <a:off x="9217152" y="4114800"/>
            <a:ext cx="2240280" cy="658368"/>
          </a:xfrm>
          <a:prstGeom prst="rect">
            <a:avLst/>
          </a:prstGeom>
          <a:noFill/>
          <a:ln/>
        </p:spPr>
        <p:txBody>
          <a:bodyPr wrap="square" lIns="0" tIns="0" rIns="0" bIns="0" rtlCol="0" anchor="ctr"/>
          <a:lstStyle/>
          <a:p>
            <a:pPr marL="0" indent="0">
              <a:buNone/>
            </a:pPr>
            <a:r>
              <a:rPr lang="en-US" sz="1800" b="1" dirty="0">
                <a:solidFill>
                  <a:schemeClr val="accent1"/>
                </a:solidFill>
                <a:latin typeface="Calibri" pitchFamily="34" charset="0"/>
                <a:ea typeface="Calibri" pitchFamily="34" charset="-122"/>
                <a:cs typeface="Calibri" pitchFamily="34" charset="-120"/>
              </a:rPr>
              <a:t>Εργασιακή ευεξία</a:t>
            </a:r>
            <a:endParaRPr lang="en-US" sz="1800" dirty="0"/>
          </a:p>
        </p:txBody>
      </p:sp>
      <p:sp>
        <p:nvSpPr>
          <p:cNvPr id="32" name="Text 24"/>
          <p:cNvSpPr txBox="1"/>
          <p:nvPr/>
        </p:nvSpPr>
        <p:spPr>
          <a:xfrm>
            <a:off x="8394192" y="4892040"/>
            <a:ext cx="2971800" cy="96012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Προγράμματα άσκησης στον χώρο εργασίας, ενεργά διαλείμματα, εταιρικές αθλητικές δράσεις</a:t>
            </a:r>
            <a:endParaRPr lang="en-US" dirty="0">
              <a:effectLst>
                <a:outerShdw blurRad="38100" dist="38100" dir="2700000" algn="tl">
                  <a:srgbClr val="000000">
                    <a:alpha val="43137"/>
                  </a:srgbClr>
                </a:outerShdw>
              </a:effectLst>
            </a:endParaRPr>
          </a:p>
        </p:txBody>
      </p:sp>
      <p:sp>
        <p:nvSpPr>
          <p:cNvPr id="33"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29</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Πράσινη και μπλε άσκηση: η φύση ως «ενισχυτής»</a:t>
            </a:r>
            <a:endParaRPr lang="en-US" sz="3000" dirty="0"/>
          </a:p>
        </p:txBody>
      </p:sp>
      <p:sp>
        <p:nvSpPr>
          <p:cNvPr id="3" name="photo-placeholder-6"/>
          <p:cNvSpPr/>
          <p:nvPr/>
        </p:nvSpPr>
        <p:spPr>
          <a:xfrm>
            <a:off x="548640" y="1463040"/>
            <a:ext cx="3657600" cy="4434840"/>
          </a:xfrm>
          <a:prstGeom prst="rect">
            <a:avLst/>
          </a:prstGeom>
          <a:solidFill>
            <a:schemeClr val="bg2"/>
          </a:solidFill>
          <a:ln w="15875">
            <a:solidFill>
              <a:schemeClr val="accent4"/>
            </a:solidFill>
            <a:prstDash val="dash"/>
          </a:ln>
        </p:spPr>
        <p:txBody>
          <a:bodyPr/>
          <a:lstStyle/>
          <a:p>
            <a:endParaRPr lang="el-GR"/>
          </a:p>
        </p:txBody>
      </p:sp>
      <p:pic>
        <p:nvPicPr>
          <p:cNvPr id="4" name="Image 0" descr="Θέση φωτογραφίας"/>
          <p:cNvPicPr>
            <a:picLocks noChangeAspect="1"/>
          </p:cNvPicPr>
          <p:nvPr/>
        </p:nvPicPr>
        <p:blipFill>
          <a:blip r:embed="rId3"/>
          <a:stretch>
            <a:fillRect/>
          </a:stretch>
        </p:blipFill>
        <p:spPr>
          <a:xfrm>
            <a:off x="1965960" y="2720340"/>
            <a:ext cx="822960" cy="822960"/>
          </a:xfrm>
          <a:prstGeom prst="rect">
            <a:avLst/>
          </a:prstGeom>
        </p:spPr>
      </p:pic>
      <p:sp>
        <p:nvSpPr>
          <p:cNvPr id="5" name="Text 2"/>
          <p:cNvSpPr txBox="1"/>
          <p:nvPr/>
        </p:nvSpPr>
        <p:spPr>
          <a:xfrm>
            <a:off x="731520" y="3680460"/>
            <a:ext cx="3291840" cy="1005840"/>
          </a:xfrm>
          <a:prstGeom prst="rect">
            <a:avLst/>
          </a:prstGeom>
          <a:noFill/>
          <a:ln/>
        </p:spPr>
        <p:txBody>
          <a:bodyPr wrap="square" lIns="0" tIns="0" rIns="0" bIns="0" rtlCol="0" anchor="t"/>
          <a:lstStyle/>
          <a:p>
            <a:pPr marL="0" indent="0" algn="ctr">
              <a:buNone/>
            </a:pPr>
            <a:r>
              <a:rPr lang="en-US" sz="1300" b="1" dirty="0">
                <a:solidFill>
                  <a:schemeClr val="accent1"/>
                </a:solidFill>
                <a:latin typeface="Calibri" pitchFamily="34" charset="0"/>
                <a:ea typeface="Calibri" pitchFamily="34" charset="-122"/>
                <a:cs typeface="Calibri" pitchFamily="34" charset="-120"/>
              </a:rPr>
              <a:t>ΦΩΤΟΓΡΑΦΙΑ 6</a:t>
            </a:r>
            <a:endParaRPr lang="en-US" sz="1600" dirty="0"/>
          </a:p>
          <a:p>
            <a:pPr marL="0" indent="0" algn="ctr">
              <a:buNone/>
            </a:pPr>
            <a:r>
              <a:rPr lang="en-US" sz="1100" dirty="0">
                <a:solidFill>
                  <a:schemeClr val="tx1"/>
                </a:solidFill>
                <a:latin typeface="Calibri" pitchFamily="34" charset="0"/>
                <a:ea typeface="Calibri" pitchFamily="34" charset="-122"/>
                <a:cs typeface="Calibri" pitchFamily="34" charset="-120"/>
              </a:rPr>
              <a:t>Περίπατος σε δασικό μονοπάτι δίπλα σε ποτάμι</a:t>
            </a:r>
            <a:endParaRPr lang="en-US" sz="1600" dirty="0"/>
          </a:p>
        </p:txBody>
      </p:sp>
      <p:sp>
        <p:nvSpPr>
          <p:cNvPr id="6" name="Text 3"/>
          <p:cNvSpPr txBox="1"/>
          <p:nvPr/>
        </p:nvSpPr>
        <p:spPr>
          <a:xfrm>
            <a:off x="4572000" y="1463040"/>
            <a:ext cx="7071055" cy="411480"/>
          </a:xfrm>
          <a:prstGeom prst="rect">
            <a:avLst/>
          </a:prstGeom>
          <a:noFill/>
          <a:ln/>
        </p:spPr>
        <p:txBody>
          <a:bodyPr wrap="square" lIns="0" tIns="0" rIns="0" bIns="0" rtlCol="0" anchor="t"/>
          <a:lstStyle/>
          <a:p>
            <a:pPr marL="0" indent="0">
              <a:buNone/>
            </a:pPr>
            <a:r>
              <a:rPr lang="en-US" sz="1500" i="1" dirty="0">
                <a:solidFill>
                  <a:schemeClr val="tx1"/>
                </a:solidFill>
                <a:latin typeface="Calibri" pitchFamily="34" charset="0"/>
                <a:ea typeface="Calibri" pitchFamily="34" charset="-122"/>
                <a:cs typeface="Calibri" pitchFamily="34" charset="-120"/>
              </a:rPr>
              <a:t>Barton &amp; Pretty (2010): 10 μελέτες, 1.252 συμμετέχοντες</a:t>
            </a:r>
            <a:endParaRPr lang="en-US" sz="1500" dirty="0"/>
          </a:p>
        </p:txBody>
      </p:sp>
      <p:sp>
        <p:nvSpPr>
          <p:cNvPr id="7" name="stat"/>
          <p:cNvSpPr/>
          <p:nvPr/>
        </p:nvSpPr>
        <p:spPr>
          <a:xfrm>
            <a:off x="4572000" y="1965960"/>
            <a:ext cx="2103120" cy="2057400"/>
          </a:xfrm>
          <a:prstGeom prst="roundRect">
            <a:avLst>
              <a:gd name="adj" fmla="val 5333"/>
            </a:avLst>
          </a:prstGeom>
          <a:solidFill>
            <a:schemeClr val="accent6"/>
          </a:solidFill>
          <a:ln w="12700">
            <a:solidFill>
              <a:schemeClr val="accent6"/>
            </a:solidFill>
            <a:prstDash val="solid"/>
          </a:ln>
          <a:effectLst>
            <a:outerShdw blurRad="76200" dist="25400" dir="5400000" algn="bl" rotWithShape="0">
              <a:srgbClr val="000000">
                <a:alpha val="12000"/>
              </a:srgbClr>
            </a:outerShdw>
          </a:effectLst>
        </p:spPr>
        <p:txBody>
          <a:bodyPr/>
          <a:lstStyle/>
          <a:p>
            <a:endParaRPr lang="el-GR"/>
          </a:p>
        </p:txBody>
      </p:sp>
      <p:sp>
        <p:nvSpPr>
          <p:cNvPr id="8" name="Text 5"/>
          <p:cNvSpPr txBox="1"/>
          <p:nvPr/>
        </p:nvSpPr>
        <p:spPr>
          <a:xfrm>
            <a:off x="4663440" y="2103120"/>
            <a:ext cx="1920240" cy="640080"/>
          </a:xfrm>
          <a:prstGeom prst="rect">
            <a:avLst/>
          </a:prstGeom>
          <a:noFill/>
          <a:ln/>
        </p:spPr>
        <p:txBody>
          <a:bodyPr wrap="square" lIns="0" tIns="0" rIns="0" bIns="0" rtlCol="0" anchor="t"/>
          <a:lstStyle/>
          <a:p>
            <a:pPr marL="0" indent="0" algn="ctr">
              <a:buNone/>
            </a:pPr>
            <a:r>
              <a:rPr lang="en-US" sz="2600" b="1" dirty="0">
                <a:solidFill>
                  <a:schemeClr val="bg1"/>
                </a:solidFill>
                <a:latin typeface="Cambria" pitchFamily="34" charset="0"/>
                <a:ea typeface="Cambria" pitchFamily="34" charset="-122"/>
                <a:cs typeface="Cambria" pitchFamily="34" charset="-120"/>
              </a:rPr>
              <a:t>5 λεπτά</a:t>
            </a:r>
            <a:endParaRPr lang="en-US" sz="2600" dirty="0"/>
          </a:p>
        </p:txBody>
      </p:sp>
      <p:sp>
        <p:nvSpPr>
          <p:cNvPr id="9" name="Text 6"/>
          <p:cNvSpPr txBox="1"/>
          <p:nvPr/>
        </p:nvSpPr>
        <p:spPr>
          <a:xfrm>
            <a:off x="4617720" y="2599165"/>
            <a:ext cx="1965960" cy="1188720"/>
          </a:xfrm>
          <a:prstGeom prst="rect">
            <a:avLst/>
          </a:prstGeom>
          <a:noFill/>
          <a:ln/>
        </p:spPr>
        <p:txBody>
          <a:bodyPr wrap="square" lIns="0" tIns="0" rIns="0" bIns="0" rtlCol="0" anchor="t"/>
          <a:lstStyle/>
          <a:p>
            <a:pPr marL="0" indent="0" algn="ctr">
              <a:buNone/>
            </a:pPr>
            <a:r>
              <a:rPr lang="en-US" dirty="0">
                <a:solidFill>
                  <a:schemeClr val="bg1"/>
                </a:solidFill>
                <a:latin typeface="Calibri" pitchFamily="34" charset="0"/>
                <a:ea typeface="Calibri" pitchFamily="34" charset="-122"/>
                <a:cs typeface="Calibri" pitchFamily="34" charset="-120"/>
              </a:rPr>
              <a:t>αρκούν για τη μεγαλύτερη βελτίωση αυτοεκτίμησης και διάθεσης</a:t>
            </a:r>
            <a:endParaRPr lang="en-US" dirty="0"/>
          </a:p>
        </p:txBody>
      </p:sp>
      <p:sp>
        <p:nvSpPr>
          <p:cNvPr id="10" name="stat"/>
          <p:cNvSpPr/>
          <p:nvPr/>
        </p:nvSpPr>
        <p:spPr>
          <a:xfrm>
            <a:off x="6858000" y="1965960"/>
            <a:ext cx="2103120" cy="2057400"/>
          </a:xfrm>
          <a:prstGeom prst="roundRect">
            <a:avLst>
              <a:gd name="adj" fmla="val 5333"/>
            </a:avLst>
          </a:prstGeom>
          <a:solidFill>
            <a:schemeClr val="accent5"/>
          </a:solidFill>
          <a:ln w="12700">
            <a:solidFill>
              <a:schemeClr val="accent5"/>
            </a:solidFill>
            <a:prstDash val="solid"/>
          </a:ln>
          <a:effectLst>
            <a:outerShdw blurRad="76200" dist="25400" dir="5400000" algn="bl" rotWithShape="0">
              <a:srgbClr val="000000">
                <a:alpha val="12000"/>
              </a:srgbClr>
            </a:outerShdw>
          </a:effectLst>
        </p:spPr>
        <p:txBody>
          <a:bodyPr/>
          <a:lstStyle/>
          <a:p>
            <a:endParaRPr lang="el-GR"/>
          </a:p>
        </p:txBody>
      </p:sp>
      <p:sp>
        <p:nvSpPr>
          <p:cNvPr id="11" name="Text 8"/>
          <p:cNvSpPr txBox="1"/>
          <p:nvPr/>
        </p:nvSpPr>
        <p:spPr>
          <a:xfrm>
            <a:off x="6949440" y="2103120"/>
            <a:ext cx="1920240" cy="640080"/>
          </a:xfrm>
          <a:prstGeom prst="rect">
            <a:avLst/>
          </a:prstGeom>
          <a:noFill/>
          <a:ln/>
        </p:spPr>
        <p:txBody>
          <a:bodyPr wrap="square" lIns="0" tIns="0" rIns="0" bIns="0" rtlCol="0" anchor="t"/>
          <a:lstStyle/>
          <a:p>
            <a:pPr marL="0" indent="0" algn="ctr">
              <a:buNone/>
            </a:pPr>
            <a:r>
              <a:rPr lang="en-US" sz="2600" b="1" dirty="0">
                <a:solidFill>
                  <a:schemeClr val="bg1"/>
                </a:solidFill>
                <a:latin typeface="Cambria" pitchFamily="34" charset="0"/>
                <a:ea typeface="Cambria" pitchFamily="34" charset="-122"/>
                <a:cs typeface="Cambria" pitchFamily="34" charset="-120"/>
              </a:rPr>
              <a:t>+ νερό</a:t>
            </a:r>
            <a:endParaRPr lang="en-US" sz="2600" dirty="0"/>
          </a:p>
        </p:txBody>
      </p:sp>
      <p:sp>
        <p:nvSpPr>
          <p:cNvPr id="12" name="Text 9"/>
          <p:cNvSpPr txBox="1"/>
          <p:nvPr/>
        </p:nvSpPr>
        <p:spPr>
          <a:xfrm>
            <a:off x="6995160" y="2743200"/>
            <a:ext cx="1828800" cy="1188720"/>
          </a:xfrm>
          <a:prstGeom prst="rect">
            <a:avLst/>
          </a:prstGeom>
          <a:noFill/>
          <a:ln/>
        </p:spPr>
        <p:txBody>
          <a:bodyPr wrap="square" lIns="0" tIns="0" rIns="0" bIns="0" rtlCol="0" anchor="t"/>
          <a:lstStyle/>
          <a:p>
            <a:pPr marL="0" indent="0" algn="ctr">
              <a:buNone/>
            </a:pPr>
            <a:r>
              <a:rPr lang="en-US"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οι χώροι με νερό έδωσαν τις μεγαλύτερες βελτιώσεις</a:t>
            </a:r>
            <a:endParaRPr lang="en-US" dirty="0">
              <a:effectLst>
                <a:outerShdw blurRad="38100" dist="38100" dir="2700000" algn="tl">
                  <a:srgbClr val="000000">
                    <a:alpha val="43137"/>
                  </a:srgbClr>
                </a:outerShdw>
              </a:effectLst>
            </a:endParaRPr>
          </a:p>
        </p:txBody>
      </p:sp>
      <p:sp>
        <p:nvSpPr>
          <p:cNvPr id="13" name="stat"/>
          <p:cNvSpPr/>
          <p:nvPr/>
        </p:nvSpPr>
        <p:spPr>
          <a:xfrm>
            <a:off x="9144000" y="1965960"/>
            <a:ext cx="2103120" cy="2057400"/>
          </a:xfrm>
          <a:prstGeom prst="roundRect">
            <a:avLst>
              <a:gd name="adj" fmla="val 5333"/>
            </a:avLst>
          </a:prstGeom>
          <a:solidFill>
            <a:schemeClr val="accent6"/>
          </a:solidFill>
          <a:ln w="12700">
            <a:solidFill>
              <a:schemeClr val="accent6"/>
            </a:solidFill>
            <a:prstDash val="solid"/>
          </a:ln>
          <a:effectLst>
            <a:outerShdw blurRad="76200" dist="25400" dir="5400000" algn="bl" rotWithShape="0">
              <a:srgbClr val="000000">
                <a:alpha val="12000"/>
              </a:srgbClr>
            </a:outerShdw>
          </a:effectLst>
        </p:spPr>
        <p:txBody>
          <a:bodyPr/>
          <a:lstStyle/>
          <a:p>
            <a:endParaRPr lang="el-GR"/>
          </a:p>
        </p:txBody>
      </p:sp>
      <p:sp>
        <p:nvSpPr>
          <p:cNvPr id="14" name="Text 11"/>
          <p:cNvSpPr txBox="1"/>
          <p:nvPr/>
        </p:nvSpPr>
        <p:spPr>
          <a:xfrm>
            <a:off x="9235440" y="2103120"/>
            <a:ext cx="1920240" cy="640080"/>
          </a:xfrm>
          <a:prstGeom prst="rect">
            <a:avLst/>
          </a:prstGeom>
          <a:noFill/>
          <a:ln/>
        </p:spPr>
        <p:txBody>
          <a:bodyPr wrap="square" lIns="0" tIns="0" rIns="0" bIns="0" rtlCol="0" anchor="t"/>
          <a:lstStyle/>
          <a:p>
            <a:pPr marL="0" indent="0" algn="ctr">
              <a:buNone/>
            </a:pPr>
            <a:r>
              <a:rPr lang="en-US" sz="2600" b="1" dirty="0" err="1">
                <a:solidFill>
                  <a:schemeClr val="bg1"/>
                </a:solidFill>
                <a:latin typeface="Cambria" pitchFamily="34" charset="0"/>
                <a:ea typeface="Cambria" pitchFamily="34" charset="-122"/>
                <a:cs typeface="Cambria" pitchFamily="34" charset="-120"/>
              </a:rPr>
              <a:t>Ευάλωτοι</a:t>
            </a:r>
            <a:endParaRPr lang="en-US" sz="2600" dirty="0"/>
          </a:p>
        </p:txBody>
      </p:sp>
      <p:sp>
        <p:nvSpPr>
          <p:cNvPr id="15" name="Text 12"/>
          <p:cNvSpPr txBox="1"/>
          <p:nvPr/>
        </p:nvSpPr>
        <p:spPr>
          <a:xfrm>
            <a:off x="9281160" y="2537460"/>
            <a:ext cx="1828800" cy="1188720"/>
          </a:xfrm>
          <a:prstGeom prst="rect">
            <a:avLst/>
          </a:prstGeom>
          <a:noFill/>
          <a:ln/>
        </p:spPr>
        <p:txBody>
          <a:bodyPr wrap="square" lIns="0" tIns="0" rIns="0" bIns="0" rtlCol="0" anchor="t"/>
          <a:lstStyle/>
          <a:p>
            <a:pPr marL="0" indent="0" algn="ctr">
              <a:buNone/>
            </a:pPr>
            <a:r>
              <a:rPr lang="en-US" dirty="0" err="1">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άτομ</a:t>
            </a:r>
            <a:r>
              <a:rPr lang="en-US"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 με ψυχικές δυσκολίες βελτίωσαν περισσότερο την αυτοεκτίμησή τους</a:t>
            </a:r>
            <a:endParaRPr lang="en-US" dirty="0">
              <a:effectLst>
                <a:outerShdw blurRad="38100" dist="38100" dir="2700000" algn="tl">
                  <a:srgbClr val="000000">
                    <a:alpha val="43137"/>
                  </a:srgbClr>
                </a:outerShdw>
              </a:effectLst>
            </a:endParaRPr>
          </a:p>
        </p:txBody>
      </p:sp>
      <p:sp>
        <p:nvSpPr>
          <p:cNvPr id="16" name="Text 13"/>
          <p:cNvSpPr txBox="1"/>
          <p:nvPr/>
        </p:nvSpPr>
        <p:spPr>
          <a:xfrm>
            <a:off x="4572000" y="4206240"/>
            <a:ext cx="7071055" cy="1737360"/>
          </a:xfrm>
          <a:prstGeom prst="rect">
            <a:avLst/>
          </a:prstGeom>
          <a:noFill/>
          <a:ln/>
        </p:spPr>
        <p:txBody>
          <a:bodyPr wrap="square" lIns="0" tIns="0" rIns="0" bIns="0" rtlCol="0" anchor="t"/>
          <a:lstStyle/>
          <a:p>
            <a:pPr marL="0" indent="0">
              <a:spcAft>
                <a:spcPts val="600"/>
              </a:spcAft>
              <a:buNone/>
            </a:pPr>
            <a:r>
              <a:rPr lang="en-US" sz="1800" b="1" dirty="0">
                <a:solidFill>
                  <a:schemeClr val="accent1"/>
                </a:solidFill>
                <a:latin typeface="Calibri" pitchFamily="34" charset="0"/>
                <a:ea typeface="Calibri" pitchFamily="34" charset="-122"/>
                <a:cs typeface="Calibri" pitchFamily="34" charset="-120"/>
              </a:rPr>
              <a:t>Στην πράξη</a:t>
            </a:r>
            <a:endParaRPr lang="en-US" sz="1500" dirty="0"/>
          </a:p>
          <a:p>
            <a:pPr marL="203200" indent="-203200">
              <a:spcAft>
                <a:spcPts val="500"/>
              </a:spcAft>
              <a:buSzPct val="100000"/>
              <a:buChar char="•"/>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Οργανωμένοι περίπατοι σε πάρκα και περιαστικά δάση, πεζοπορικές διαδρομές</a:t>
            </a:r>
            <a:endParaRPr lang="en-US" sz="2000" dirty="0">
              <a:effectLst>
                <a:outerShdw blurRad="38100" dist="38100" dir="2700000" algn="tl">
                  <a:srgbClr val="000000">
                    <a:alpha val="43137"/>
                  </a:srgbClr>
                </a:outerShdw>
              </a:effectLst>
            </a:endParaRPr>
          </a:p>
          <a:p>
            <a:pPr marL="203200" indent="-203200">
              <a:spcAft>
                <a:spcPts val="500"/>
              </a:spcAft>
              <a:buSzPct val="100000"/>
              <a:buChar char="•"/>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Δασοθεραπεία (shinrin-yoku): αργό, συνειδητό περπάτημα στο δάσος, με προέλευση από την Ιαπωνία</a:t>
            </a:r>
            <a:endParaRPr lang="en-US" sz="2000" dirty="0">
              <a:effectLst>
                <a:outerShdw blurRad="38100" dist="38100" dir="2700000" algn="tl">
                  <a:srgbClr val="000000">
                    <a:alpha val="43137"/>
                  </a:srgbClr>
                </a:outerShdw>
              </a:effectLst>
            </a:endParaRPr>
          </a:p>
          <a:p>
            <a:pPr marL="203200" indent="-203200">
              <a:spcAft>
                <a:spcPts val="500"/>
              </a:spcAft>
              <a:buSzPct val="100000"/>
              <a:buChar char="•"/>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Blue care: κολύμβηση ανοιχτής θάλασσας, κανό, surf therapy για νέους</a:t>
            </a:r>
            <a:endParaRPr lang="en-US" sz="2000"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30</a:t>
            </a:fld>
            <a:endParaRPr lang="en-US"/>
          </a:p>
        </p:txBody>
      </p:sp>
      <p:pic>
        <p:nvPicPr>
          <p:cNvPr id="17" name="Εικόνα 16">
            <a:extLst>
              <a:ext uri="{FF2B5EF4-FFF2-40B4-BE49-F238E27FC236}">
                <a16:creationId xmlns:a16="http://schemas.microsoft.com/office/drawing/2014/main" id="{914A647F-F1DF-17B2-1AAA-052267160CC6}"/>
              </a:ext>
            </a:extLst>
          </p:cNvPr>
          <p:cNvPicPr>
            <a:picLocks noChangeAspect="1"/>
          </p:cNvPicPr>
          <p:nvPr/>
        </p:nvPicPr>
        <p:blipFill>
          <a:blip r:embed="rId4"/>
          <a:stretch>
            <a:fillRect/>
          </a:stretch>
        </p:blipFill>
        <p:spPr>
          <a:xfrm>
            <a:off x="281883" y="1292534"/>
            <a:ext cx="4001359" cy="4651065"/>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Κοινωνική συνταγογράφηση: η αναψυχή ως «συνταγή»</a:t>
            </a:r>
            <a:endParaRPr lang="en-US" sz="3000" dirty="0"/>
          </a:p>
        </p:txBody>
      </p:sp>
      <p:sp>
        <p:nvSpPr>
          <p:cNvPr id="3" name="card"/>
          <p:cNvSpPr/>
          <p:nvPr/>
        </p:nvSpPr>
        <p:spPr>
          <a:xfrm>
            <a:off x="548640" y="1463040"/>
            <a:ext cx="2423160" cy="25146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1394460" y="1645920"/>
            <a:ext cx="731520" cy="731520"/>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UserMd"/>
          <p:cNvPicPr>
            <a:picLocks noChangeAspect="1"/>
          </p:cNvPicPr>
          <p:nvPr/>
        </p:nvPicPr>
        <p:blipFill>
          <a:blip r:embed="rId3"/>
          <a:stretch>
            <a:fillRect/>
          </a:stretch>
        </p:blipFill>
        <p:spPr>
          <a:xfrm>
            <a:off x="1570025" y="1821485"/>
            <a:ext cx="380390" cy="380390"/>
          </a:xfrm>
          <a:prstGeom prst="rect">
            <a:avLst/>
          </a:prstGeom>
        </p:spPr>
      </p:pic>
      <p:sp>
        <p:nvSpPr>
          <p:cNvPr id="6" name="Text 3"/>
          <p:cNvSpPr txBox="1"/>
          <p:nvPr/>
        </p:nvSpPr>
        <p:spPr>
          <a:xfrm>
            <a:off x="685800" y="2468880"/>
            <a:ext cx="2148840"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Παραπομπή</a:t>
            </a:r>
            <a:endParaRPr lang="en-US" sz="1600" dirty="0"/>
          </a:p>
        </p:txBody>
      </p:sp>
      <p:sp>
        <p:nvSpPr>
          <p:cNvPr id="7" name="Text 4"/>
          <p:cNvSpPr txBox="1"/>
          <p:nvPr/>
        </p:nvSpPr>
        <p:spPr>
          <a:xfrm>
            <a:off x="685800" y="2880360"/>
            <a:ext cx="2148840" cy="100584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Γιατρός, ομάδα ψυχικής υγείας, κοινωνική υπηρεσία ή αυτο-παραπομπή</a:t>
            </a:r>
            <a:endParaRPr lang="en-US" dirty="0">
              <a:effectLst>
                <a:outerShdw blurRad="38100" dist="38100" dir="2700000" algn="tl">
                  <a:srgbClr val="000000">
                    <a:alpha val="43137"/>
                  </a:srgbClr>
                </a:outerShdw>
              </a:effectLst>
            </a:endParaRPr>
          </a:p>
        </p:txBody>
      </p:sp>
      <p:sp>
        <p:nvSpPr>
          <p:cNvPr id="8" name="arrow"/>
          <p:cNvSpPr/>
          <p:nvPr/>
        </p:nvSpPr>
        <p:spPr>
          <a:xfrm>
            <a:off x="3044952" y="251460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9" name="card"/>
          <p:cNvSpPr/>
          <p:nvPr/>
        </p:nvSpPr>
        <p:spPr>
          <a:xfrm>
            <a:off x="3429000" y="1463040"/>
            <a:ext cx="2423160" cy="25146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0" name="icon-circle"/>
          <p:cNvSpPr/>
          <p:nvPr/>
        </p:nvSpPr>
        <p:spPr>
          <a:xfrm>
            <a:off x="4274820" y="1645920"/>
            <a:ext cx="731520" cy="731520"/>
          </a:xfrm>
          <a:prstGeom prst="ellipse">
            <a:avLst/>
          </a:prstGeom>
          <a:solidFill>
            <a:schemeClr val="accent1"/>
          </a:solidFill>
          <a:ln w="12700">
            <a:solidFill>
              <a:schemeClr val="accent1"/>
            </a:solidFill>
            <a:prstDash val="solid"/>
          </a:ln>
        </p:spPr>
        <p:txBody>
          <a:bodyPr/>
          <a:lstStyle/>
          <a:p>
            <a:endParaRPr lang="el-GR"/>
          </a:p>
        </p:txBody>
      </p:sp>
      <p:pic>
        <p:nvPicPr>
          <p:cNvPr id="11" name="Image 1" descr="FaComments"/>
          <p:cNvPicPr>
            <a:picLocks noChangeAspect="1"/>
          </p:cNvPicPr>
          <p:nvPr/>
        </p:nvPicPr>
        <p:blipFill>
          <a:blip r:embed="rId4"/>
          <a:stretch>
            <a:fillRect/>
          </a:stretch>
        </p:blipFill>
        <p:spPr>
          <a:xfrm>
            <a:off x="4450385" y="1821485"/>
            <a:ext cx="380390" cy="380390"/>
          </a:xfrm>
          <a:prstGeom prst="rect">
            <a:avLst/>
          </a:prstGeom>
        </p:spPr>
      </p:pic>
      <p:sp>
        <p:nvSpPr>
          <p:cNvPr id="12" name="Text 8"/>
          <p:cNvSpPr txBox="1"/>
          <p:nvPr/>
        </p:nvSpPr>
        <p:spPr>
          <a:xfrm>
            <a:off x="3566160" y="2468880"/>
            <a:ext cx="2148840"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Σύνδεσμος (link worker)</a:t>
            </a:r>
            <a:endParaRPr lang="en-US" sz="1600" dirty="0"/>
          </a:p>
        </p:txBody>
      </p:sp>
      <p:sp>
        <p:nvSpPr>
          <p:cNvPr id="13" name="Text 9"/>
          <p:cNvSpPr txBox="1"/>
          <p:nvPr/>
        </p:nvSpPr>
        <p:spPr>
          <a:xfrm>
            <a:off x="3566160" y="2880360"/>
            <a:ext cx="2148840" cy="100584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Συζήτηση «τι έχει σημασία για σένα;» και εξατομικευμένο πλάνο</a:t>
            </a:r>
            <a:endParaRPr lang="en-US" dirty="0">
              <a:effectLst>
                <a:outerShdw blurRad="38100" dist="38100" dir="2700000" algn="tl">
                  <a:srgbClr val="000000">
                    <a:alpha val="43137"/>
                  </a:srgbClr>
                </a:outerShdw>
              </a:effectLst>
            </a:endParaRPr>
          </a:p>
        </p:txBody>
      </p:sp>
      <p:sp>
        <p:nvSpPr>
          <p:cNvPr id="14" name="arrow"/>
          <p:cNvSpPr/>
          <p:nvPr/>
        </p:nvSpPr>
        <p:spPr>
          <a:xfrm>
            <a:off x="5925312" y="251460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15" name="card"/>
          <p:cNvSpPr/>
          <p:nvPr/>
        </p:nvSpPr>
        <p:spPr>
          <a:xfrm>
            <a:off x="6309360" y="1463040"/>
            <a:ext cx="2423160" cy="25146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6" name="icon-circle"/>
          <p:cNvSpPr/>
          <p:nvPr/>
        </p:nvSpPr>
        <p:spPr>
          <a:xfrm>
            <a:off x="7155180" y="1645920"/>
            <a:ext cx="731520" cy="731520"/>
          </a:xfrm>
          <a:prstGeom prst="ellipse">
            <a:avLst/>
          </a:prstGeom>
          <a:solidFill>
            <a:schemeClr val="accent2"/>
          </a:solidFill>
          <a:ln w="12700">
            <a:solidFill>
              <a:schemeClr val="accent2"/>
            </a:solidFill>
            <a:prstDash val="solid"/>
          </a:ln>
        </p:spPr>
        <p:txBody>
          <a:bodyPr/>
          <a:lstStyle/>
          <a:p>
            <a:endParaRPr lang="el-GR"/>
          </a:p>
        </p:txBody>
      </p:sp>
      <p:pic>
        <p:nvPicPr>
          <p:cNvPr id="17" name="Image 2" descr="FaTree"/>
          <p:cNvPicPr>
            <a:picLocks noChangeAspect="1"/>
          </p:cNvPicPr>
          <p:nvPr/>
        </p:nvPicPr>
        <p:blipFill>
          <a:blip r:embed="rId5"/>
          <a:stretch>
            <a:fillRect/>
          </a:stretch>
        </p:blipFill>
        <p:spPr>
          <a:xfrm>
            <a:off x="7330745" y="1821485"/>
            <a:ext cx="380390" cy="380390"/>
          </a:xfrm>
          <a:prstGeom prst="rect">
            <a:avLst/>
          </a:prstGeom>
        </p:spPr>
      </p:pic>
      <p:sp>
        <p:nvSpPr>
          <p:cNvPr id="18" name="Text 13"/>
          <p:cNvSpPr txBox="1"/>
          <p:nvPr/>
        </p:nvSpPr>
        <p:spPr>
          <a:xfrm>
            <a:off x="6446520" y="2468880"/>
            <a:ext cx="2148840"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Δραστηριότητα</a:t>
            </a:r>
            <a:endParaRPr lang="en-US" sz="1600" dirty="0"/>
          </a:p>
        </p:txBody>
      </p:sp>
      <p:sp>
        <p:nvSpPr>
          <p:cNvPr id="19" name="Text 14"/>
          <p:cNvSpPr txBox="1"/>
          <p:nvPr/>
        </p:nvSpPr>
        <p:spPr>
          <a:xfrm>
            <a:off x="6446520" y="2880360"/>
            <a:ext cx="2148840" cy="100584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Ομάδα περπατήματος, κηπουρική, εθελοντισμός στη φύση, parkrun</a:t>
            </a:r>
            <a:endParaRPr lang="en-US" dirty="0">
              <a:effectLst>
                <a:outerShdw blurRad="38100" dist="38100" dir="2700000" algn="tl">
                  <a:srgbClr val="000000">
                    <a:alpha val="43137"/>
                  </a:srgbClr>
                </a:outerShdw>
              </a:effectLst>
            </a:endParaRPr>
          </a:p>
        </p:txBody>
      </p:sp>
      <p:sp>
        <p:nvSpPr>
          <p:cNvPr id="20" name="arrow"/>
          <p:cNvSpPr/>
          <p:nvPr/>
        </p:nvSpPr>
        <p:spPr>
          <a:xfrm>
            <a:off x="8805672" y="2514600"/>
            <a:ext cx="310896" cy="365760"/>
          </a:xfrm>
          <a:prstGeom prst="rightArrow">
            <a:avLst/>
          </a:prstGeom>
          <a:solidFill>
            <a:schemeClr val="accent4"/>
          </a:solidFill>
          <a:ln w="12700">
            <a:solidFill>
              <a:schemeClr val="accent4"/>
            </a:solidFill>
            <a:prstDash val="solid"/>
          </a:ln>
        </p:spPr>
        <p:txBody>
          <a:bodyPr/>
          <a:lstStyle/>
          <a:p>
            <a:endParaRPr lang="el-GR"/>
          </a:p>
        </p:txBody>
      </p:sp>
      <p:sp>
        <p:nvSpPr>
          <p:cNvPr id="21" name="card"/>
          <p:cNvSpPr/>
          <p:nvPr/>
        </p:nvSpPr>
        <p:spPr>
          <a:xfrm>
            <a:off x="9189720" y="1463040"/>
            <a:ext cx="2423160" cy="2514600"/>
          </a:xfrm>
          <a:prstGeom prst="roundRect">
            <a:avLst>
              <a:gd name="adj" fmla="val 4528"/>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2" name="icon-circle"/>
          <p:cNvSpPr/>
          <p:nvPr/>
        </p:nvSpPr>
        <p:spPr>
          <a:xfrm>
            <a:off x="10035540" y="1645920"/>
            <a:ext cx="731520" cy="731520"/>
          </a:xfrm>
          <a:prstGeom prst="ellipse">
            <a:avLst/>
          </a:prstGeom>
          <a:solidFill>
            <a:schemeClr val="accent1"/>
          </a:solidFill>
          <a:ln w="12700">
            <a:solidFill>
              <a:schemeClr val="accent1"/>
            </a:solidFill>
            <a:prstDash val="solid"/>
          </a:ln>
        </p:spPr>
        <p:txBody>
          <a:bodyPr/>
          <a:lstStyle/>
          <a:p>
            <a:endParaRPr lang="el-GR"/>
          </a:p>
        </p:txBody>
      </p:sp>
      <p:pic>
        <p:nvPicPr>
          <p:cNvPr id="23" name="Image 3" descr="FaClipboardCheck"/>
          <p:cNvPicPr>
            <a:picLocks noChangeAspect="1"/>
          </p:cNvPicPr>
          <p:nvPr/>
        </p:nvPicPr>
        <p:blipFill>
          <a:blip r:embed="rId6"/>
          <a:stretch>
            <a:fillRect/>
          </a:stretch>
        </p:blipFill>
        <p:spPr>
          <a:xfrm>
            <a:off x="10211105" y="1821485"/>
            <a:ext cx="380390" cy="380390"/>
          </a:xfrm>
          <a:prstGeom prst="rect">
            <a:avLst/>
          </a:prstGeom>
        </p:spPr>
      </p:pic>
      <p:sp>
        <p:nvSpPr>
          <p:cNvPr id="24" name="Text 18"/>
          <p:cNvSpPr txBox="1"/>
          <p:nvPr/>
        </p:nvSpPr>
        <p:spPr>
          <a:xfrm>
            <a:off x="9326880" y="2468880"/>
            <a:ext cx="2148840"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Παρακολούθηση</a:t>
            </a:r>
            <a:endParaRPr lang="en-US" sz="1600" dirty="0"/>
          </a:p>
        </p:txBody>
      </p:sp>
      <p:sp>
        <p:nvSpPr>
          <p:cNvPr id="25" name="Text 19"/>
          <p:cNvSpPr txBox="1"/>
          <p:nvPr/>
        </p:nvSpPr>
        <p:spPr>
          <a:xfrm>
            <a:off x="9326880" y="2880360"/>
            <a:ext cx="2148840" cy="1005840"/>
          </a:xfrm>
          <a:prstGeom prst="rect">
            <a:avLst/>
          </a:prstGeom>
          <a:noFill/>
          <a:ln/>
        </p:spPr>
        <p:txBody>
          <a:bodyPr wrap="square" lIns="0" tIns="0" rIns="0" bIns="0" rtlCol="0" anchor="t"/>
          <a:lstStyle/>
          <a:p>
            <a:pPr marL="0" indent="0" algn="ctr">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Αξιολόγηση ευεξίας πριν και μετά</a:t>
            </a:r>
            <a:endParaRPr lang="en-US" sz="1300" dirty="0">
              <a:effectLst>
                <a:outerShdw blurRad="38100" dist="38100" dir="2700000" algn="tl">
                  <a:srgbClr val="000000">
                    <a:alpha val="43137"/>
                  </a:srgbClr>
                </a:outerShdw>
              </a:effectLst>
            </a:endParaRPr>
          </a:p>
        </p:txBody>
      </p:sp>
      <p:sp>
        <p:nvSpPr>
          <p:cNvPr id="26" name="uk-example"/>
          <p:cNvSpPr/>
          <p:nvPr/>
        </p:nvSpPr>
        <p:spPr>
          <a:xfrm>
            <a:off x="548640" y="4206240"/>
            <a:ext cx="11091672" cy="1600200"/>
          </a:xfrm>
          <a:prstGeom prst="roundRect">
            <a:avLst>
              <a:gd name="adj" fmla="val 685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7" name="Text 21"/>
          <p:cNvSpPr txBox="1"/>
          <p:nvPr/>
        </p:nvSpPr>
        <p:spPr>
          <a:xfrm>
            <a:off x="822960" y="4297680"/>
            <a:ext cx="10561320" cy="1463040"/>
          </a:xfrm>
          <a:prstGeom prst="rect">
            <a:avLst/>
          </a:prstGeom>
          <a:noFill/>
          <a:ln/>
        </p:spPr>
        <p:txBody>
          <a:bodyPr wrap="square" lIns="0" tIns="0" rIns="0" bIns="0" rtlCol="0" anchor="t"/>
          <a:lstStyle/>
          <a:p>
            <a:pPr marL="0" indent="0">
              <a:spcAft>
                <a:spcPts val="400"/>
              </a:spcAft>
              <a:buNone/>
            </a:pPr>
            <a:r>
              <a:rPr lang="en-US" sz="1700" b="1" dirty="0">
                <a:solidFill>
                  <a:schemeClr val="accent2"/>
                </a:solidFill>
                <a:latin typeface="Calibri" pitchFamily="34" charset="0"/>
                <a:ea typeface="Calibri" pitchFamily="34" charset="-122"/>
                <a:cs typeface="Calibri" pitchFamily="34" charset="-120"/>
              </a:rPr>
              <a:t>Το παράδειγμα της Αγγλίας (Green Social Prescribing, 2024)</a:t>
            </a:r>
            <a:endParaRPr lang="en-US" sz="1500" dirty="0"/>
          </a:p>
          <a:p>
            <a:pPr marL="0" indent="0" algn="just">
              <a:buNone/>
            </a:pPr>
            <a:r>
              <a:rPr lang="en-US" sz="20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Σε επτά πιλοτικές περιοχές, 8.339 άτομα με ανάγκες ψυχικής υγείας πήραν μέρος σε δραστηριότητες στη φύση, με μέσο κόστος περίπου £507 ανά συμμετέχοντα. Η αξιολόγηση κατέγραψε αύξηση της ευτυχίας και μείωση του άγχους. Το NHS εντάσσει την κοινωνική συνταγογράφηση στο μοντέλο της εξατομικευμένης φροντίδας.</a:t>
            </a:r>
            <a:endParaRPr lang="en-US" sz="2000" dirty="0">
              <a:effectLst>
                <a:outerShdw blurRad="38100" dist="38100" dir="2700000" algn="tl">
                  <a:srgbClr val="000000">
                    <a:alpha val="43137"/>
                  </a:srgbClr>
                </a:outerShdw>
              </a:effectLst>
            </a:endParaRPr>
          </a:p>
        </p:txBody>
      </p:sp>
      <p:sp>
        <p:nvSpPr>
          <p:cNvPr id="28"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31</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Σώμα–νους, χορός και ομαδικές δραστηριότητες</a:t>
            </a:r>
            <a:endParaRPr lang="en-US" sz="3000" dirty="0"/>
          </a:p>
        </p:txBody>
      </p:sp>
      <p:sp>
        <p:nvSpPr>
          <p:cNvPr id="3" name="photo-placeholder-7"/>
          <p:cNvSpPr/>
          <p:nvPr/>
        </p:nvSpPr>
        <p:spPr>
          <a:xfrm>
            <a:off x="548640" y="1463040"/>
            <a:ext cx="3657600" cy="4434840"/>
          </a:xfrm>
          <a:prstGeom prst="rect">
            <a:avLst/>
          </a:prstGeom>
          <a:solidFill>
            <a:schemeClr val="bg2"/>
          </a:solidFill>
          <a:ln w="15875">
            <a:solidFill>
              <a:schemeClr val="accent4"/>
            </a:solidFill>
            <a:prstDash val="dash"/>
          </a:ln>
        </p:spPr>
        <p:txBody>
          <a:bodyPr/>
          <a:lstStyle/>
          <a:p>
            <a:endParaRPr lang="el-GR"/>
          </a:p>
        </p:txBody>
      </p:sp>
      <p:pic>
        <p:nvPicPr>
          <p:cNvPr id="4" name="Image 0" descr="Θέση φωτογραφίας"/>
          <p:cNvPicPr>
            <a:picLocks noChangeAspect="1"/>
          </p:cNvPicPr>
          <p:nvPr/>
        </p:nvPicPr>
        <p:blipFill>
          <a:blip r:embed="rId3"/>
          <a:stretch>
            <a:fillRect/>
          </a:stretch>
        </p:blipFill>
        <p:spPr>
          <a:xfrm>
            <a:off x="1965960" y="2720340"/>
            <a:ext cx="822960" cy="822960"/>
          </a:xfrm>
          <a:prstGeom prst="rect">
            <a:avLst/>
          </a:prstGeom>
        </p:spPr>
      </p:pic>
      <p:sp>
        <p:nvSpPr>
          <p:cNvPr id="5" name="Text 2"/>
          <p:cNvSpPr txBox="1"/>
          <p:nvPr/>
        </p:nvSpPr>
        <p:spPr>
          <a:xfrm>
            <a:off x="731520" y="3680460"/>
            <a:ext cx="3291840" cy="1005840"/>
          </a:xfrm>
          <a:prstGeom prst="rect">
            <a:avLst/>
          </a:prstGeom>
          <a:noFill/>
          <a:ln/>
        </p:spPr>
        <p:txBody>
          <a:bodyPr wrap="square" lIns="0" tIns="0" rIns="0" bIns="0" rtlCol="0" anchor="t"/>
          <a:lstStyle/>
          <a:p>
            <a:pPr marL="0" indent="0" algn="ctr">
              <a:buNone/>
            </a:pPr>
            <a:r>
              <a:rPr lang="en-US" sz="1300" b="1" dirty="0">
                <a:solidFill>
                  <a:schemeClr val="accent1"/>
                </a:solidFill>
                <a:latin typeface="Calibri" pitchFamily="34" charset="0"/>
                <a:ea typeface="Calibri" pitchFamily="34" charset="-122"/>
                <a:cs typeface="Calibri" pitchFamily="34" charset="-120"/>
              </a:rPr>
              <a:t>ΦΩΤΟΓΡΑΦΙΑ 7</a:t>
            </a:r>
            <a:endParaRPr lang="en-US" sz="1600" dirty="0"/>
          </a:p>
          <a:p>
            <a:pPr marL="0" indent="0" algn="ctr">
              <a:buNone/>
            </a:pPr>
            <a:r>
              <a:rPr lang="en-US" sz="1100" dirty="0">
                <a:solidFill>
                  <a:schemeClr val="tx1"/>
                </a:solidFill>
                <a:latin typeface="Calibri" pitchFamily="34" charset="0"/>
                <a:ea typeface="Calibri" pitchFamily="34" charset="-122"/>
                <a:cs typeface="Calibri" pitchFamily="34" charset="-120"/>
              </a:rPr>
              <a:t>Ηλικιωμένοι ασκούνται σε τάι τσι σε πάρκο</a:t>
            </a:r>
            <a:endParaRPr lang="en-US" sz="1600" dirty="0"/>
          </a:p>
        </p:txBody>
      </p:sp>
      <p:sp>
        <p:nvSpPr>
          <p:cNvPr id="6" name="icon-circle"/>
          <p:cNvSpPr/>
          <p:nvPr/>
        </p:nvSpPr>
        <p:spPr>
          <a:xfrm>
            <a:off x="4572000" y="1508760"/>
            <a:ext cx="658368" cy="658368"/>
          </a:xfrm>
          <a:prstGeom prst="ellipse">
            <a:avLst/>
          </a:prstGeom>
          <a:solidFill>
            <a:schemeClr val="accent1"/>
          </a:solidFill>
          <a:ln w="12700">
            <a:solidFill>
              <a:schemeClr val="accent1"/>
            </a:solidFill>
            <a:prstDash val="solid"/>
          </a:ln>
        </p:spPr>
        <p:txBody>
          <a:bodyPr/>
          <a:lstStyle/>
          <a:p>
            <a:endParaRPr lang="el-GR"/>
          </a:p>
        </p:txBody>
      </p:sp>
      <p:pic>
        <p:nvPicPr>
          <p:cNvPr id="7" name="Image 1" descr="FaSpa"/>
          <p:cNvPicPr>
            <a:picLocks noChangeAspect="1"/>
          </p:cNvPicPr>
          <p:nvPr/>
        </p:nvPicPr>
        <p:blipFill>
          <a:blip r:embed="rId4"/>
          <a:stretch>
            <a:fillRect/>
          </a:stretch>
        </p:blipFill>
        <p:spPr>
          <a:xfrm>
            <a:off x="4730008" y="1666768"/>
            <a:ext cx="342351" cy="342351"/>
          </a:xfrm>
          <a:prstGeom prst="rect">
            <a:avLst/>
          </a:prstGeom>
        </p:spPr>
      </p:pic>
      <p:sp>
        <p:nvSpPr>
          <p:cNvPr id="8" name="Text 4"/>
          <p:cNvSpPr txBox="1"/>
          <p:nvPr/>
        </p:nvSpPr>
        <p:spPr>
          <a:xfrm>
            <a:off x="5440680" y="1463040"/>
            <a:ext cx="6202375" cy="365760"/>
          </a:xfrm>
          <a:prstGeom prst="rect">
            <a:avLst/>
          </a:prstGeom>
          <a:noFill/>
          <a:ln/>
        </p:spPr>
        <p:txBody>
          <a:bodyPr wrap="square" lIns="0" tIns="0" rIns="0" bIns="0" rtlCol="0" anchor="t"/>
          <a:lstStyle/>
          <a:p>
            <a:pPr marL="0" indent="0">
              <a:buNone/>
            </a:pPr>
            <a:r>
              <a:rPr lang="en-US" sz="1700" b="1" dirty="0">
                <a:solidFill>
                  <a:schemeClr val="accent1"/>
                </a:solidFill>
                <a:latin typeface="Calibri" pitchFamily="34" charset="0"/>
                <a:ea typeface="Calibri" pitchFamily="34" charset="-122"/>
                <a:cs typeface="Calibri" pitchFamily="34" charset="-120"/>
              </a:rPr>
              <a:t>Γιόγκα</a:t>
            </a:r>
            <a:endParaRPr lang="en-US" sz="1700" dirty="0"/>
          </a:p>
        </p:txBody>
      </p:sp>
      <p:sp>
        <p:nvSpPr>
          <p:cNvPr id="9" name="Text 5"/>
          <p:cNvSpPr txBox="1"/>
          <p:nvPr/>
        </p:nvSpPr>
        <p:spPr>
          <a:xfrm>
            <a:off x="5440680" y="1828800"/>
            <a:ext cx="6202375" cy="6858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Από τις πιο αποτελεσματικές μορφές για την κατάθλιψη, με πολύ καλή συμμόρφωση· ιδιαίτερα κατάλληλη για μεγαλύτερες ηλικίες</a:t>
            </a:r>
            <a:r>
              <a:rPr lang="en-US" sz="1400" dirty="0">
                <a:solidFill>
                  <a:schemeClr val="tx1"/>
                </a:solidFill>
                <a:latin typeface="Calibri" pitchFamily="34" charset="0"/>
                <a:ea typeface="Calibri" pitchFamily="34" charset="-122"/>
                <a:cs typeface="Calibri" pitchFamily="34" charset="-120"/>
              </a:rPr>
              <a:t>.</a:t>
            </a:r>
            <a:endParaRPr lang="en-US" sz="1400" dirty="0"/>
          </a:p>
        </p:txBody>
      </p:sp>
      <p:sp>
        <p:nvSpPr>
          <p:cNvPr id="10" name="icon-circle"/>
          <p:cNvSpPr/>
          <p:nvPr/>
        </p:nvSpPr>
        <p:spPr>
          <a:xfrm>
            <a:off x="4572000" y="2624328"/>
            <a:ext cx="658368" cy="658368"/>
          </a:xfrm>
          <a:prstGeom prst="ellipse">
            <a:avLst/>
          </a:prstGeom>
          <a:solidFill>
            <a:schemeClr val="accent2"/>
          </a:solidFill>
          <a:ln w="12700">
            <a:solidFill>
              <a:schemeClr val="accent2"/>
            </a:solidFill>
            <a:prstDash val="solid"/>
          </a:ln>
        </p:spPr>
        <p:txBody>
          <a:bodyPr/>
          <a:lstStyle/>
          <a:p>
            <a:endParaRPr lang="el-GR"/>
          </a:p>
        </p:txBody>
      </p:sp>
      <p:pic>
        <p:nvPicPr>
          <p:cNvPr id="11" name="Image 2" descr="FaYinYang"/>
          <p:cNvPicPr>
            <a:picLocks noChangeAspect="1"/>
          </p:cNvPicPr>
          <p:nvPr/>
        </p:nvPicPr>
        <p:blipFill>
          <a:blip r:embed="rId5"/>
          <a:stretch>
            <a:fillRect/>
          </a:stretch>
        </p:blipFill>
        <p:spPr>
          <a:xfrm>
            <a:off x="4730008" y="2782336"/>
            <a:ext cx="342351" cy="342351"/>
          </a:xfrm>
          <a:prstGeom prst="rect">
            <a:avLst/>
          </a:prstGeom>
        </p:spPr>
      </p:pic>
      <p:sp>
        <p:nvSpPr>
          <p:cNvPr id="12" name="Text 7"/>
          <p:cNvSpPr txBox="1"/>
          <p:nvPr/>
        </p:nvSpPr>
        <p:spPr>
          <a:xfrm>
            <a:off x="5440680" y="2578608"/>
            <a:ext cx="6202375" cy="365760"/>
          </a:xfrm>
          <a:prstGeom prst="rect">
            <a:avLst/>
          </a:prstGeom>
          <a:noFill/>
          <a:ln/>
        </p:spPr>
        <p:txBody>
          <a:bodyPr wrap="square" lIns="0" tIns="0" rIns="0" bIns="0" rtlCol="0" anchor="t"/>
          <a:lstStyle/>
          <a:p>
            <a:pPr marL="0" indent="0">
              <a:buNone/>
            </a:pPr>
            <a:r>
              <a:rPr lang="en-US" sz="1700" b="1" dirty="0">
                <a:solidFill>
                  <a:schemeClr val="accent1"/>
                </a:solidFill>
                <a:latin typeface="Calibri" pitchFamily="34" charset="0"/>
                <a:ea typeface="Calibri" pitchFamily="34" charset="-122"/>
                <a:cs typeface="Calibri" pitchFamily="34" charset="-120"/>
              </a:rPr>
              <a:t>Τάι τσι / τσιγκόνγκ</a:t>
            </a:r>
            <a:endParaRPr lang="en-US" sz="1700" dirty="0"/>
          </a:p>
        </p:txBody>
      </p:sp>
      <p:sp>
        <p:nvSpPr>
          <p:cNvPr id="13" name="Text 8"/>
          <p:cNvSpPr txBox="1"/>
          <p:nvPr/>
        </p:nvSpPr>
        <p:spPr>
          <a:xfrm>
            <a:off x="5440680" y="2944368"/>
            <a:ext cx="6202375" cy="6858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Ήπια, ρυθμική κίνηση με έλεγχο της αναπνοής· ταιριάζει σε ηλικιωμένους και σε άτομα με χρόνιες παθήσεις.</a:t>
            </a:r>
            <a:endParaRPr lang="en-US" dirty="0">
              <a:effectLst>
                <a:outerShdw blurRad="38100" dist="38100" dir="2700000" algn="tl">
                  <a:srgbClr val="000000">
                    <a:alpha val="43137"/>
                  </a:srgbClr>
                </a:outerShdw>
              </a:effectLst>
            </a:endParaRPr>
          </a:p>
        </p:txBody>
      </p:sp>
      <p:sp>
        <p:nvSpPr>
          <p:cNvPr id="14" name="icon-circle"/>
          <p:cNvSpPr/>
          <p:nvPr/>
        </p:nvSpPr>
        <p:spPr>
          <a:xfrm>
            <a:off x="4572000" y="3739896"/>
            <a:ext cx="658368" cy="658368"/>
          </a:xfrm>
          <a:prstGeom prst="ellipse">
            <a:avLst/>
          </a:prstGeom>
          <a:solidFill>
            <a:schemeClr val="accent1"/>
          </a:solidFill>
          <a:ln w="12700">
            <a:solidFill>
              <a:schemeClr val="accent1"/>
            </a:solidFill>
            <a:prstDash val="solid"/>
          </a:ln>
        </p:spPr>
        <p:txBody>
          <a:bodyPr/>
          <a:lstStyle/>
          <a:p>
            <a:endParaRPr lang="el-GR"/>
          </a:p>
        </p:txBody>
      </p:sp>
      <p:pic>
        <p:nvPicPr>
          <p:cNvPr id="15" name="Image 3" descr="FaMusic"/>
          <p:cNvPicPr>
            <a:picLocks noChangeAspect="1"/>
          </p:cNvPicPr>
          <p:nvPr/>
        </p:nvPicPr>
        <p:blipFill>
          <a:blip r:embed="rId6"/>
          <a:stretch>
            <a:fillRect/>
          </a:stretch>
        </p:blipFill>
        <p:spPr>
          <a:xfrm>
            <a:off x="4730008" y="3897904"/>
            <a:ext cx="342351" cy="342351"/>
          </a:xfrm>
          <a:prstGeom prst="rect">
            <a:avLst/>
          </a:prstGeom>
        </p:spPr>
      </p:pic>
      <p:sp>
        <p:nvSpPr>
          <p:cNvPr id="16" name="Text 10"/>
          <p:cNvSpPr txBox="1"/>
          <p:nvPr/>
        </p:nvSpPr>
        <p:spPr>
          <a:xfrm>
            <a:off x="5440680" y="3694176"/>
            <a:ext cx="6202375" cy="365760"/>
          </a:xfrm>
          <a:prstGeom prst="rect">
            <a:avLst/>
          </a:prstGeom>
          <a:noFill/>
          <a:ln/>
        </p:spPr>
        <p:txBody>
          <a:bodyPr wrap="square" lIns="0" tIns="0" rIns="0" bIns="0" rtlCol="0" anchor="t"/>
          <a:lstStyle/>
          <a:p>
            <a:pPr marL="0" indent="0">
              <a:buNone/>
            </a:pPr>
            <a:r>
              <a:rPr lang="en-US" sz="1700" b="1" dirty="0">
                <a:solidFill>
                  <a:schemeClr val="accent1"/>
                </a:solidFill>
                <a:latin typeface="Calibri" pitchFamily="34" charset="0"/>
                <a:ea typeface="Calibri" pitchFamily="34" charset="-122"/>
                <a:cs typeface="Calibri" pitchFamily="34" charset="-120"/>
              </a:rPr>
              <a:t>Χορός</a:t>
            </a:r>
            <a:endParaRPr lang="en-US" sz="1700" dirty="0"/>
          </a:p>
        </p:txBody>
      </p:sp>
      <p:sp>
        <p:nvSpPr>
          <p:cNvPr id="17" name="Text 11"/>
          <p:cNvSpPr txBox="1"/>
          <p:nvPr/>
        </p:nvSpPr>
        <p:spPr>
          <a:xfrm>
            <a:off x="5440680" y="4059936"/>
            <a:ext cx="6202375" cy="6858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Συνδυάζει κίνηση, μουσική και κοινωνική επαφή. Στην Ελλάδα, τα τμήματα παραδοσιακού χορού των πολιτιστικών συλλόγων είναι έτοιμη υποδομή.</a:t>
            </a:r>
            <a:endParaRPr lang="en-US" dirty="0">
              <a:effectLst>
                <a:outerShdw blurRad="38100" dist="38100" dir="2700000" algn="tl">
                  <a:srgbClr val="000000">
                    <a:alpha val="43137"/>
                  </a:srgbClr>
                </a:outerShdw>
              </a:effectLst>
            </a:endParaRPr>
          </a:p>
        </p:txBody>
      </p:sp>
      <p:sp>
        <p:nvSpPr>
          <p:cNvPr id="18" name="icon-circle"/>
          <p:cNvSpPr/>
          <p:nvPr/>
        </p:nvSpPr>
        <p:spPr>
          <a:xfrm>
            <a:off x="4572000" y="4855464"/>
            <a:ext cx="658368" cy="658368"/>
          </a:xfrm>
          <a:prstGeom prst="ellipse">
            <a:avLst/>
          </a:prstGeom>
          <a:solidFill>
            <a:schemeClr val="accent2"/>
          </a:solidFill>
          <a:ln w="12700">
            <a:solidFill>
              <a:schemeClr val="accent2"/>
            </a:solidFill>
            <a:prstDash val="solid"/>
          </a:ln>
        </p:spPr>
        <p:txBody>
          <a:bodyPr/>
          <a:lstStyle/>
          <a:p>
            <a:endParaRPr lang="el-GR"/>
          </a:p>
        </p:txBody>
      </p:sp>
      <p:pic>
        <p:nvPicPr>
          <p:cNvPr id="19" name="Image 4" descr="FaWalking"/>
          <p:cNvPicPr>
            <a:picLocks noChangeAspect="1"/>
          </p:cNvPicPr>
          <p:nvPr/>
        </p:nvPicPr>
        <p:blipFill>
          <a:blip r:embed="rId7"/>
          <a:stretch>
            <a:fillRect/>
          </a:stretch>
        </p:blipFill>
        <p:spPr>
          <a:xfrm>
            <a:off x="4730008" y="5013472"/>
            <a:ext cx="342351" cy="342351"/>
          </a:xfrm>
          <a:prstGeom prst="rect">
            <a:avLst/>
          </a:prstGeom>
        </p:spPr>
      </p:pic>
      <p:sp>
        <p:nvSpPr>
          <p:cNvPr id="20" name="Text 13"/>
          <p:cNvSpPr txBox="1"/>
          <p:nvPr/>
        </p:nvSpPr>
        <p:spPr>
          <a:xfrm>
            <a:off x="5440680" y="4877740"/>
            <a:ext cx="6202375" cy="365760"/>
          </a:xfrm>
          <a:prstGeom prst="rect">
            <a:avLst/>
          </a:prstGeom>
          <a:noFill/>
          <a:ln/>
        </p:spPr>
        <p:txBody>
          <a:bodyPr wrap="square" lIns="0" tIns="0" rIns="0" bIns="0" rtlCol="0" anchor="t"/>
          <a:lstStyle/>
          <a:p>
            <a:pPr marL="0" indent="0">
              <a:buNone/>
            </a:pPr>
            <a:r>
              <a:rPr lang="en-US" sz="1700" b="1" dirty="0">
                <a:solidFill>
                  <a:schemeClr val="accent1"/>
                </a:solidFill>
                <a:latin typeface="Calibri" pitchFamily="34" charset="0"/>
                <a:ea typeface="Calibri" pitchFamily="34" charset="-122"/>
                <a:cs typeface="Calibri" pitchFamily="34" charset="-120"/>
              </a:rPr>
              <a:t>Ομάδες περπατήματος &amp; parkrun</a:t>
            </a:r>
            <a:endParaRPr lang="en-US" sz="1700" dirty="0"/>
          </a:p>
        </p:txBody>
      </p:sp>
      <p:sp>
        <p:nvSpPr>
          <p:cNvPr id="21" name="Text 14"/>
          <p:cNvSpPr txBox="1"/>
          <p:nvPr/>
        </p:nvSpPr>
        <p:spPr>
          <a:xfrm>
            <a:off x="5440680" y="5175504"/>
            <a:ext cx="6202375" cy="685800"/>
          </a:xfrm>
          <a:prstGeom prst="rect">
            <a:avLst/>
          </a:prstGeom>
          <a:noFill/>
          <a:ln/>
        </p:spPr>
        <p:txBody>
          <a:bodyPr wrap="square" lIns="0" tIns="0" rIns="0" bIns="0" rtlCol="0" anchor="t"/>
          <a:lstStyle/>
          <a:p>
            <a:pPr marL="0" indent="0">
              <a:buNone/>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Δωρεάν, εβδομαδιαίες, μη ανταγωνιστικές· η κοινωνική διάσταση ενισχύει τη διατήρηση της συμμετοχής.</a:t>
            </a:r>
            <a:endParaRPr lang="en-US"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32</a:t>
            </a:fld>
            <a:endParaRPr lang="en-US"/>
          </a:p>
        </p:txBody>
      </p:sp>
      <p:pic>
        <p:nvPicPr>
          <p:cNvPr id="22" name="Εικόνα 21">
            <a:extLst>
              <a:ext uri="{FF2B5EF4-FFF2-40B4-BE49-F238E27FC236}">
                <a16:creationId xmlns:a16="http://schemas.microsoft.com/office/drawing/2014/main" id="{7A4ECB41-FAC5-2B20-E299-528D1AF18792}"/>
              </a:ext>
            </a:extLst>
          </p:cNvPr>
          <p:cNvPicPr>
            <a:picLocks noChangeAspect="1"/>
          </p:cNvPicPr>
          <p:nvPr/>
        </p:nvPicPr>
        <p:blipFill>
          <a:blip r:embed="rId8"/>
          <a:stretch>
            <a:fillRect/>
          </a:stretch>
        </p:blipFill>
        <p:spPr>
          <a:xfrm>
            <a:off x="390631" y="1463040"/>
            <a:ext cx="3815609" cy="458025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Παραδείγματα εφαρμογής στο ελληνικό πλαίσιο</a:t>
            </a:r>
            <a:endParaRPr lang="en-US" sz="3000" dirty="0"/>
          </a:p>
        </p:txBody>
      </p:sp>
      <p:sp>
        <p:nvSpPr>
          <p:cNvPr id="3" name="card"/>
          <p:cNvSpPr/>
          <p:nvPr/>
        </p:nvSpPr>
        <p:spPr>
          <a:xfrm>
            <a:off x="548640" y="146304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737360"/>
            <a:ext cx="658368" cy="658368"/>
          </a:xfrm>
          <a:prstGeom prst="ellipse">
            <a:avLst/>
          </a:prstGeom>
          <a:solidFill>
            <a:schemeClr val="accent1"/>
          </a:solidFill>
          <a:ln w="12700">
            <a:solidFill>
              <a:schemeClr val="accent1"/>
            </a:solidFill>
            <a:prstDash val="solid"/>
          </a:ln>
        </p:spPr>
        <p:txBody>
          <a:bodyPr/>
          <a:lstStyle/>
          <a:p>
            <a:endParaRPr lang="el-GR"/>
          </a:p>
        </p:txBody>
      </p:sp>
      <p:pic>
        <p:nvPicPr>
          <p:cNvPr id="5" name="Image 0" descr="FaCity"/>
          <p:cNvPicPr>
            <a:picLocks noChangeAspect="1"/>
          </p:cNvPicPr>
          <p:nvPr/>
        </p:nvPicPr>
        <p:blipFill>
          <a:blip r:embed="rId3"/>
          <a:stretch>
            <a:fillRect/>
          </a:stretch>
        </p:blipFill>
        <p:spPr>
          <a:xfrm>
            <a:off x="980968" y="1895368"/>
            <a:ext cx="342351" cy="342351"/>
          </a:xfrm>
          <a:prstGeom prst="rect">
            <a:avLst/>
          </a:prstGeom>
        </p:spPr>
      </p:pic>
      <p:sp>
        <p:nvSpPr>
          <p:cNvPr id="6" name="Text 3"/>
          <p:cNvSpPr txBox="1"/>
          <p:nvPr/>
        </p:nvSpPr>
        <p:spPr>
          <a:xfrm>
            <a:off x="1645920" y="1737360"/>
            <a:ext cx="2240280" cy="658368"/>
          </a:xfrm>
          <a:prstGeom prst="rect">
            <a:avLst/>
          </a:prstGeom>
          <a:noFill/>
          <a:ln/>
        </p:spPr>
        <p:txBody>
          <a:bodyPr wrap="square" lIns="0" tIns="0" rIns="0" bIns="0" rtlCol="0" anchor="ctr"/>
          <a:lstStyle/>
          <a:p>
            <a:pPr marL="0" indent="0">
              <a:buNone/>
            </a:pPr>
            <a:r>
              <a:rPr lang="en-US" sz="1700" b="1" dirty="0">
                <a:solidFill>
                  <a:schemeClr val="accent1"/>
                </a:solidFill>
                <a:latin typeface="Calibri" pitchFamily="34" charset="0"/>
                <a:ea typeface="Calibri" pitchFamily="34" charset="-122"/>
                <a:cs typeface="Calibri" pitchFamily="34" charset="-120"/>
              </a:rPr>
              <a:t>Δήμοι</a:t>
            </a:r>
            <a:endParaRPr lang="en-US" sz="1700" dirty="0"/>
          </a:p>
        </p:txBody>
      </p:sp>
      <p:sp>
        <p:nvSpPr>
          <p:cNvPr id="7" name="Text 4"/>
          <p:cNvSpPr txBox="1"/>
          <p:nvPr/>
        </p:nvSpPr>
        <p:spPr>
          <a:xfrm>
            <a:off x="822960" y="2514600"/>
            <a:ext cx="2971800" cy="960120"/>
          </a:xfrm>
          <a:prstGeom prst="rect">
            <a:avLst/>
          </a:prstGeom>
          <a:noFill/>
          <a:ln/>
        </p:spPr>
        <p:txBody>
          <a:bodyPr wrap="square" lIns="0" tIns="0" rIns="0" bIns="0" rtlCol="0" anchor="t"/>
          <a:lstStyle/>
          <a:p>
            <a:pPr marL="0" indent="0" algn="just">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Προγράμματα «Άθληση για Όλους» για ενήλικες, ηλικιωμένους και ευπαθείς ομάδες· οργανωμένοι περίπατοι σε πάρκα και αλσύλλια</a:t>
            </a:r>
            <a:endParaRPr lang="en-US" sz="1600" dirty="0">
              <a:effectLst>
                <a:outerShdw blurRad="38100" dist="38100" dir="2700000" algn="tl">
                  <a:srgbClr val="000000">
                    <a:alpha val="43137"/>
                  </a:srgbClr>
                </a:outerShdw>
              </a:effectLst>
            </a:endParaRPr>
          </a:p>
        </p:txBody>
      </p:sp>
      <p:sp>
        <p:nvSpPr>
          <p:cNvPr id="8" name="card"/>
          <p:cNvSpPr/>
          <p:nvPr/>
        </p:nvSpPr>
        <p:spPr>
          <a:xfrm>
            <a:off x="4334256" y="146304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9" name="icon-circle"/>
          <p:cNvSpPr/>
          <p:nvPr/>
        </p:nvSpPr>
        <p:spPr>
          <a:xfrm>
            <a:off x="4608576" y="1737360"/>
            <a:ext cx="658368" cy="658368"/>
          </a:xfrm>
          <a:prstGeom prst="ellipse">
            <a:avLst/>
          </a:prstGeom>
          <a:solidFill>
            <a:schemeClr val="accent2"/>
          </a:solidFill>
          <a:ln w="12700">
            <a:solidFill>
              <a:schemeClr val="accent2"/>
            </a:solidFill>
            <a:prstDash val="solid"/>
          </a:ln>
        </p:spPr>
        <p:txBody>
          <a:bodyPr/>
          <a:lstStyle/>
          <a:p>
            <a:endParaRPr lang="el-GR"/>
          </a:p>
        </p:txBody>
      </p:sp>
      <p:pic>
        <p:nvPicPr>
          <p:cNvPr id="10" name="Image 1" descr="FaMountain"/>
          <p:cNvPicPr>
            <a:picLocks noChangeAspect="1"/>
          </p:cNvPicPr>
          <p:nvPr/>
        </p:nvPicPr>
        <p:blipFill>
          <a:blip r:embed="rId4"/>
          <a:stretch>
            <a:fillRect/>
          </a:stretch>
        </p:blipFill>
        <p:spPr>
          <a:xfrm>
            <a:off x="4766584" y="1895368"/>
            <a:ext cx="342351" cy="342351"/>
          </a:xfrm>
          <a:prstGeom prst="rect">
            <a:avLst/>
          </a:prstGeom>
        </p:spPr>
      </p:pic>
      <p:sp>
        <p:nvSpPr>
          <p:cNvPr id="11" name="Text 7"/>
          <p:cNvSpPr txBox="1"/>
          <p:nvPr/>
        </p:nvSpPr>
        <p:spPr>
          <a:xfrm>
            <a:off x="5431536" y="1737360"/>
            <a:ext cx="2240280" cy="658368"/>
          </a:xfrm>
          <a:prstGeom prst="rect">
            <a:avLst/>
          </a:prstGeom>
          <a:noFill/>
          <a:ln/>
        </p:spPr>
        <p:txBody>
          <a:bodyPr wrap="square" lIns="0" tIns="0" rIns="0" bIns="0" rtlCol="0" anchor="ctr"/>
          <a:lstStyle/>
          <a:p>
            <a:pPr marL="0" indent="0">
              <a:buNone/>
            </a:pPr>
            <a:r>
              <a:rPr lang="en-US" sz="1700" b="1" dirty="0">
                <a:solidFill>
                  <a:schemeClr val="accent1"/>
                </a:solidFill>
                <a:latin typeface="Calibri" pitchFamily="34" charset="0"/>
                <a:ea typeface="Calibri" pitchFamily="34" charset="-122"/>
                <a:cs typeface="Calibri" pitchFamily="34" charset="-120"/>
              </a:rPr>
              <a:t>Ορειβατικοί &amp; πεζοπορικοί σύλλογοι</a:t>
            </a:r>
            <a:endParaRPr lang="en-US" sz="1700" dirty="0"/>
          </a:p>
        </p:txBody>
      </p:sp>
      <p:sp>
        <p:nvSpPr>
          <p:cNvPr id="12" name="Text 8"/>
          <p:cNvSpPr txBox="1"/>
          <p:nvPr/>
        </p:nvSpPr>
        <p:spPr>
          <a:xfrm>
            <a:off x="4608576" y="2514600"/>
            <a:ext cx="2971800" cy="960120"/>
          </a:xfrm>
          <a:prstGeom prst="rect">
            <a:avLst/>
          </a:prstGeom>
          <a:noFill/>
          <a:ln/>
        </p:spPr>
        <p:txBody>
          <a:bodyPr wrap="square" lIns="0" tIns="0" rIns="0" bIns="0" rtlCol="0" anchor="t"/>
          <a:lstStyle/>
          <a:p>
            <a:pPr marL="0" indent="0" algn="just">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Εξορμήσεις εξοικείωσης για αρχάριους, σηματοδοτημένα μονοπάτια, ομάδες περπατήματος</a:t>
            </a:r>
            <a:endParaRPr lang="en-US" sz="1600" dirty="0">
              <a:effectLst>
                <a:outerShdw blurRad="38100" dist="38100" dir="2700000" algn="tl">
                  <a:srgbClr val="000000">
                    <a:alpha val="43137"/>
                  </a:srgbClr>
                </a:outerShdw>
              </a:effectLst>
            </a:endParaRPr>
          </a:p>
        </p:txBody>
      </p:sp>
      <p:sp>
        <p:nvSpPr>
          <p:cNvPr id="13" name="card"/>
          <p:cNvSpPr/>
          <p:nvPr/>
        </p:nvSpPr>
        <p:spPr>
          <a:xfrm>
            <a:off x="8119872" y="146304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icon-circle"/>
          <p:cNvSpPr/>
          <p:nvPr/>
        </p:nvSpPr>
        <p:spPr>
          <a:xfrm>
            <a:off x="8394192" y="1737360"/>
            <a:ext cx="658368" cy="658368"/>
          </a:xfrm>
          <a:prstGeom prst="ellipse">
            <a:avLst/>
          </a:prstGeom>
          <a:solidFill>
            <a:schemeClr val="accent1"/>
          </a:solidFill>
          <a:ln w="12700">
            <a:solidFill>
              <a:schemeClr val="accent1"/>
            </a:solidFill>
            <a:prstDash val="solid"/>
          </a:ln>
        </p:spPr>
        <p:txBody>
          <a:bodyPr/>
          <a:lstStyle/>
          <a:p>
            <a:endParaRPr lang="el-GR"/>
          </a:p>
        </p:txBody>
      </p:sp>
      <p:pic>
        <p:nvPicPr>
          <p:cNvPr id="15" name="Image 2" descr="FaAnchor"/>
          <p:cNvPicPr>
            <a:picLocks noChangeAspect="1"/>
          </p:cNvPicPr>
          <p:nvPr/>
        </p:nvPicPr>
        <p:blipFill>
          <a:blip r:embed="rId5"/>
          <a:stretch>
            <a:fillRect/>
          </a:stretch>
        </p:blipFill>
        <p:spPr>
          <a:xfrm>
            <a:off x="8552200" y="1895368"/>
            <a:ext cx="342351" cy="342351"/>
          </a:xfrm>
          <a:prstGeom prst="rect">
            <a:avLst/>
          </a:prstGeom>
        </p:spPr>
      </p:pic>
      <p:sp>
        <p:nvSpPr>
          <p:cNvPr id="16" name="Text 11"/>
          <p:cNvSpPr txBox="1"/>
          <p:nvPr/>
        </p:nvSpPr>
        <p:spPr>
          <a:xfrm>
            <a:off x="9217152" y="1737360"/>
            <a:ext cx="2240280" cy="658368"/>
          </a:xfrm>
          <a:prstGeom prst="rect">
            <a:avLst/>
          </a:prstGeom>
          <a:noFill/>
          <a:ln/>
        </p:spPr>
        <p:txBody>
          <a:bodyPr wrap="square" lIns="0" tIns="0" rIns="0" bIns="0" rtlCol="0" anchor="ctr"/>
          <a:lstStyle/>
          <a:p>
            <a:pPr marL="0" indent="0">
              <a:buNone/>
            </a:pPr>
            <a:r>
              <a:rPr lang="en-US" sz="1700" b="1" dirty="0">
                <a:solidFill>
                  <a:schemeClr val="accent1"/>
                </a:solidFill>
                <a:latin typeface="Calibri" pitchFamily="34" charset="0"/>
                <a:ea typeface="Calibri" pitchFamily="34" charset="-122"/>
                <a:cs typeface="Calibri" pitchFamily="34" charset="-120"/>
              </a:rPr>
              <a:t>Ναυτικοί &amp; κωπηλατικοί όμιλοι</a:t>
            </a:r>
            <a:endParaRPr lang="en-US" sz="1700" dirty="0"/>
          </a:p>
        </p:txBody>
      </p:sp>
      <p:sp>
        <p:nvSpPr>
          <p:cNvPr id="17" name="Text 12"/>
          <p:cNvSpPr txBox="1"/>
          <p:nvPr/>
        </p:nvSpPr>
        <p:spPr>
          <a:xfrm>
            <a:off x="8394192" y="2514600"/>
            <a:ext cx="2971800" cy="960120"/>
          </a:xfrm>
          <a:prstGeom prst="rect">
            <a:avLst/>
          </a:prstGeom>
          <a:noFill/>
          <a:ln/>
        </p:spPr>
        <p:txBody>
          <a:bodyPr wrap="square" lIns="0" tIns="0" rIns="0" bIns="0" rtlCol="0" anchor="t"/>
          <a:lstStyle/>
          <a:p>
            <a:pPr marL="0" indent="0">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Ιστιοπλοΐα, κανό-καγιάκ, κολύμβηση ανοιχτής θάλασσας για ενήλικες, ακαδημίες για όλες τις ηλικίες</a:t>
            </a:r>
            <a:endParaRPr lang="en-US" sz="1600" dirty="0">
              <a:effectLst>
                <a:outerShdw blurRad="38100" dist="38100" dir="2700000" algn="tl">
                  <a:srgbClr val="000000">
                    <a:alpha val="43137"/>
                  </a:srgbClr>
                </a:outerShdw>
              </a:effectLst>
            </a:endParaRPr>
          </a:p>
        </p:txBody>
      </p:sp>
      <p:sp>
        <p:nvSpPr>
          <p:cNvPr id="18" name="card"/>
          <p:cNvSpPr/>
          <p:nvPr/>
        </p:nvSpPr>
        <p:spPr>
          <a:xfrm>
            <a:off x="548640" y="384048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9" name="icon-circle"/>
          <p:cNvSpPr/>
          <p:nvPr/>
        </p:nvSpPr>
        <p:spPr>
          <a:xfrm>
            <a:off x="822960" y="4114800"/>
            <a:ext cx="658368" cy="658368"/>
          </a:xfrm>
          <a:prstGeom prst="ellipse">
            <a:avLst/>
          </a:prstGeom>
          <a:solidFill>
            <a:schemeClr val="accent2"/>
          </a:solidFill>
          <a:ln w="12700">
            <a:solidFill>
              <a:schemeClr val="accent2"/>
            </a:solidFill>
            <a:prstDash val="solid"/>
          </a:ln>
        </p:spPr>
        <p:txBody>
          <a:bodyPr/>
          <a:lstStyle/>
          <a:p>
            <a:endParaRPr lang="el-GR"/>
          </a:p>
        </p:txBody>
      </p:sp>
      <p:pic>
        <p:nvPicPr>
          <p:cNvPr id="20" name="Image 3" descr="FaMusic"/>
          <p:cNvPicPr>
            <a:picLocks noChangeAspect="1"/>
          </p:cNvPicPr>
          <p:nvPr/>
        </p:nvPicPr>
        <p:blipFill>
          <a:blip r:embed="rId6"/>
          <a:stretch>
            <a:fillRect/>
          </a:stretch>
        </p:blipFill>
        <p:spPr>
          <a:xfrm>
            <a:off x="980968" y="4272808"/>
            <a:ext cx="342351" cy="342351"/>
          </a:xfrm>
          <a:prstGeom prst="rect">
            <a:avLst/>
          </a:prstGeom>
        </p:spPr>
      </p:pic>
      <p:sp>
        <p:nvSpPr>
          <p:cNvPr id="21" name="Text 15"/>
          <p:cNvSpPr txBox="1"/>
          <p:nvPr/>
        </p:nvSpPr>
        <p:spPr>
          <a:xfrm>
            <a:off x="1645920" y="4114800"/>
            <a:ext cx="2240280" cy="658368"/>
          </a:xfrm>
          <a:prstGeom prst="rect">
            <a:avLst/>
          </a:prstGeom>
          <a:noFill/>
          <a:ln/>
        </p:spPr>
        <p:txBody>
          <a:bodyPr wrap="square" lIns="0" tIns="0" rIns="0" bIns="0" rtlCol="0" anchor="ctr"/>
          <a:lstStyle/>
          <a:p>
            <a:pPr marL="0" indent="0">
              <a:buNone/>
            </a:pPr>
            <a:r>
              <a:rPr lang="en-US" sz="1700" b="1" dirty="0">
                <a:solidFill>
                  <a:schemeClr val="accent1"/>
                </a:solidFill>
                <a:latin typeface="Calibri" pitchFamily="34" charset="0"/>
                <a:ea typeface="Calibri" pitchFamily="34" charset="-122"/>
                <a:cs typeface="Calibri" pitchFamily="34" charset="-120"/>
              </a:rPr>
              <a:t>Πολιτιστικοί σύλλογοι</a:t>
            </a:r>
            <a:endParaRPr lang="en-US" sz="1700" dirty="0"/>
          </a:p>
        </p:txBody>
      </p:sp>
      <p:sp>
        <p:nvSpPr>
          <p:cNvPr id="22" name="Text 16"/>
          <p:cNvSpPr txBox="1"/>
          <p:nvPr/>
        </p:nvSpPr>
        <p:spPr>
          <a:xfrm>
            <a:off x="822960" y="4892040"/>
            <a:ext cx="2971800" cy="960120"/>
          </a:xfrm>
          <a:prstGeom prst="rect">
            <a:avLst/>
          </a:prstGeom>
          <a:noFill/>
          <a:ln/>
        </p:spPr>
        <p:txBody>
          <a:bodyPr wrap="square" lIns="0" tIns="0" rIns="0" bIns="0" rtlCol="0" anchor="t"/>
          <a:lstStyle/>
          <a:p>
            <a:pPr marL="0" indent="0">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Τμήματα παραδοσιακού χορού: κίνηση, μουσική, κοινωνική συνοχή</a:t>
            </a:r>
            <a:endParaRPr lang="en-US" sz="1600" dirty="0">
              <a:effectLst>
                <a:outerShdw blurRad="38100" dist="38100" dir="2700000" algn="tl">
                  <a:srgbClr val="000000">
                    <a:alpha val="43137"/>
                  </a:srgbClr>
                </a:outerShdw>
              </a:effectLst>
            </a:endParaRPr>
          </a:p>
        </p:txBody>
      </p:sp>
      <p:sp>
        <p:nvSpPr>
          <p:cNvPr id="23" name="card"/>
          <p:cNvSpPr/>
          <p:nvPr/>
        </p:nvSpPr>
        <p:spPr>
          <a:xfrm>
            <a:off x="4334256" y="384048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4" name="icon-circle"/>
          <p:cNvSpPr/>
          <p:nvPr/>
        </p:nvSpPr>
        <p:spPr>
          <a:xfrm>
            <a:off x="4608576" y="4114800"/>
            <a:ext cx="658368" cy="658368"/>
          </a:xfrm>
          <a:prstGeom prst="ellipse">
            <a:avLst/>
          </a:prstGeom>
          <a:solidFill>
            <a:schemeClr val="accent1"/>
          </a:solidFill>
          <a:ln w="12700">
            <a:solidFill>
              <a:schemeClr val="accent1"/>
            </a:solidFill>
            <a:prstDash val="solid"/>
          </a:ln>
        </p:spPr>
        <p:txBody>
          <a:bodyPr/>
          <a:lstStyle/>
          <a:p>
            <a:endParaRPr lang="el-GR"/>
          </a:p>
        </p:txBody>
      </p:sp>
      <p:pic>
        <p:nvPicPr>
          <p:cNvPr id="25" name="Image 4" descr="FaUniversity"/>
          <p:cNvPicPr>
            <a:picLocks noChangeAspect="1"/>
          </p:cNvPicPr>
          <p:nvPr/>
        </p:nvPicPr>
        <p:blipFill>
          <a:blip r:embed="rId7"/>
          <a:stretch>
            <a:fillRect/>
          </a:stretch>
        </p:blipFill>
        <p:spPr>
          <a:xfrm>
            <a:off x="4766584" y="4272808"/>
            <a:ext cx="342351" cy="342351"/>
          </a:xfrm>
          <a:prstGeom prst="rect">
            <a:avLst/>
          </a:prstGeom>
        </p:spPr>
      </p:pic>
      <p:sp>
        <p:nvSpPr>
          <p:cNvPr id="26" name="Text 19"/>
          <p:cNvSpPr txBox="1"/>
          <p:nvPr/>
        </p:nvSpPr>
        <p:spPr>
          <a:xfrm>
            <a:off x="5431536" y="4114800"/>
            <a:ext cx="2240280" cy="658368"/>
          </a:xfrm>
          <a:prstGeom prst="rect">
            <a:avLst/>
          </a:prstGeom>
          <a:noFill/>
          <a:ln/>
        </p:spPr>
        <p:txBody>
          <a:bodyPr wrap="square" lIns="0" tIns="0" rIns="0" bIns="0" rtlCol="0" anchor="ctr"/>
          <a:lstStyle/>
          <a:p>
            <a:pPr marL="0" indent="0">
              <a:buNone/>
            </a:pPr>
            <a:r>
              <a:rPr lang="en-US" sz="1700" b="1" dirty="0">
                <a:solidFill>
                  <a:schemeClr val="accent1"/>
                </a:solidFill>
                <a:latin typeface="Calibri" pitchFamily="34" charset="0"/>
                <a:ea typeface="Calibri" pitchFamily="34" charset="-122"/>
                <a:cs typeface="Calibri" pitchFamily="34" charset="-120"/>
              </a:rPr>
              <a:t>Πανεπιστήμια</a:t>
            </a:r>
            <a:endParaRPr lang="en-US" sz="1700" dirty="0"/>
          </a:p>
        </p:txBody>
      </p:sp>
      <p:sp>
        <p:nvSpPr>
          <p:cNvPr id="27" name="Text 20"/>
          <p:cNvSpPr txBox="1"/>
          <p:nvPr/>
        </p:nvSpPr>
        <p:spPr>
          <a:xfrm>
            <a:off x="4608576" y="4892040"/>
            <a:ext cx="2971800" cy="960120"/>
          </a:xfrm>
          <a:prstGeom prst="rect">
            <a:avLst/>
          </a:prstGeom>
          <a:noFill/>
          <a:ln/>
        </p:spPr>
        <p:txBody>
          <a:bodyPr wrap="square" lIns="0" tIns="0" rIns="0" bIns="0" rtlCol="0" anchor="t"/>
          <a:lstStyle/>
          <a:p>
            <a:pPr marL="0" indent="0" algn="just">
              <a:buNone/>
            </a:pPr>
            <a:r>
              <a:rPr lang="en-US" sz="1600" dirty="0">
                <a:solidFill>
                  <a:schemeClr val="tx1"/>
                </a:solidFill>
                <a:latin typeface="Calibri" pitchFamily="34" charset="0"/>
                <a:ea typeface="Calibri" pitchFamily="34" charset="-122"/>
                <a:cs typeface="Calibri" pitchFamily="34" charset="-120"/>
              </a:rPr>
              <a:t>Αθλητικά προγράμματα φοιτητών και εργαζομένων, ως μέρος της φοιτητικής μέριμνας</a:t>
            </a:r>
            <a:endParaRPr lang="en-US" sz="1600" dirty="0"/>
          </a:p>
        </p:txBody>
      </p:sp>
      <p:sp>
        <p:nvSpPr>
          <p:cNvPr id="28" name="card"/>
          <p:cNvSpPr/>
          <p:nvPr/>
        </p:nvSpPr>
        <p:spPr>
          <a:xfrm>
            <a:off x="8119872" y="3840480"/>
            <a:ext cx="352044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9" name="icon-circle"/>
          <p:cNvSpPr/>
          <p:nvPr/>
        </p:nvSpPr>
        <p:spPr>
          <a:xfrm>
            <a:off x="8394192" y="4114800"/>
            <a:ext cx="658368" cy="658368"/>
          </a:xfrm>
          <a:prstGeom prst="ellipse">
            <a:avLst/>
          </a:prstGeom>
          <a:solidFill>
            <a:schemeClr val="accent2"/>
          </a:solidFill>
          <a:ln w="12700">
            <a:solidFill>
              <a:schemeClr val="accent2"/>
            </a:solidFill>
            <a:prstDash val="solid"/>
          </a:ln>
        </p:spPr>
        <p:txBody>
          <a:bodyPr/>
          <a:lstStyle/>
          <a:p>
            <a:endParaRPr lang="el-GR"/>
          </a:p>
        </p:txBody>
      </p:sp>
      <p:pic>
        <p:nvPicPr>
          <p:cNvPr id="30" name="Image 5" descr="FaHotel"/>
          <p:cNvPicPr>
            <a:picLocks noChangeAspect="1"/>
          </p:cNvPicPr>
          <p:nvPr/>
        </p:nvPicPr>
        <p:blipFill>
          <a:blip r:embed="rId8"/>
          <a:stretch>
            <a:fillRect/>
          </a:stretch>
        </p:blipFill>
        <p:spPr>
          <a:xfrm>
            <a:off x="8552200" y="4272808"/>
            <a:ext cx="342351" cy="342351"/>
          </a:xfrm>
          <a:prstGeom prst="rect">
            <a:avLst/>
          </a:prstGeom>
        </p:spPr>
      </p:pic>
      <p:sp>
        <p:nvSpPr>
          <p:cNvPr id="31" name="Text 23"/>
          <p:cNvSpPr txBox="1"/>
          <p:nvPr/>
        </p:nvSpPr>
        <p:spPr>
          <a:xfrm>
            <a:off x="9217152" y="4114800"/>
            <a:ext cx="2240280" cy="658368"/>
          </a:xfrm>
          <a:prstGeom prst="rect">
            <a:avLst/>
          </a:prstGeom>
          <a:noFill/>
          <a:ln/>
        </p:spPr>
        <p:txBody>
          <a:bodyPr wrap="square" lIns="0" tIns="0" rIns="0" bIns="0" rtlCol="0" anchor="ctr"/>
          <a:lstStyle/>
          <a:p>
            <a:pPr marL="0" indent="0">
              <a:buNone/>
            </a:pPr>
            <a:r>
              <a:rPr lang="en-US" sz="1700" b="1" dirty="0">
                <a:solidFill>
                  <a:schemeClr val="accent1"/>
                </a:solidFill>
                <a:latin typeface="Calibri" pitchFamily="34" charset="0"/>
                <a:ea typeface="Calibri" pitchFamily="34" charset="-122"/>
                <a:cs typeface="Calibri" pitchFamily="34" charset="-120"/>
              </a:rPr>
              <a:t>Τουρισμός ευεξίας</a:t>
            </a:r>
            <a:endParaRPr lang="en-US" sz="1700" dirty="0"/>
          </a:p>
        </p:txBody>
      </p:sp>
      <p:sp>
        <p:nvSpPr>
          <p:cNvPr id="32" name="Text 24"/>
          <p:cNvSpPr txBox="1"/>
          <p:nvPr/>
        </p:nvSpPr>
        <p:spPr>
          <a:xfrm>
            <a:off x="8394192" y="4892040"/>
            <a:ext cx="2971800" cy="960120"/>
          </a:xfrm>
          <a:prstGeom prst="rect">
            <a:avLst/>
          </a:prstGeom>
          <a:noFill/>
          <a:ln/>
        </p:spPr>
        <p:txBody>
          <a:bodyPr wrap="square" lIns="0" tIns="0" rIns="0" bIns="0" rtlCol="0" anchor="t"/>
          <a:lstStyle/>
          <a:p>
            <a:pPr marL="0" indent="0" algn="just">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Ιαματικές πηγές και λουτροπόλεις, ξενοδοχεία με προγράμματα γιόγκα και πεζοπορίας</a:t>
            </a:r>
            <a:endParaRPr lang="en-US" sz="1600" dirty="0">
              <a:effectLst>
                <a:outerShdw blurRad="38100" dist="38100" dir="2700000" algn="tl">
                  <a:srgbClr val="000000">
                    <a:alpha val="43137"/>
                  </a:srgbClr>
                </a:outerShdw>
              </a:effectLst>
            </a:endParaRPr>
          </a:p>
        </p:txBody>
      </p:sp>
      <p:sp>
        <p:nvSpPr>
          <p:cNvPr id="33"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33</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Ο ρόλος του manager: σχεδιάζοντας ένα πρόγραμμα ψυχικής ευεξίας</a:t>
            </a:r>
            <a:endParaRPr lang="en-US" sz="3000" dirty="0"/>
          </a:p>
        </p:txBody>
      </p:sp>
      <p:sp>
        <p:nvSpPr>
          <p:cNvPr id="3" name="timeline"/>
          <p:cNvSpPr/>
          <p:nvPr/>
        </p:nvSpPr>
        <p:spPr>
          <a:xfrm>
            <a:off x="1394460" y="1920240"/>
            <a:ext cx="9418320" cy="0"/>
          </a:xfrm>
          <a:prstGeom prst="line">
            <a:avLst/>
          </a:prstGeom>
          <a:noFill/>
          <a:ln w="19050">
            <a:solidFill>
              <a:schemeClr val="accent4"/>
            </a:solidFill>
            <a:prstDash val="solid"/>
          </a:ln>
        </p:spPr>
        <p:txBody>
          <a:bodyPr/>
          <a:lstStyle/>
          <a:p>
            <a:endParaRPr lang="el-GR"/>
          </a:p>
        </p:txBody>
      </p:sp>
      <p:sp>
        <p:nvSpPr>
          <p:cNvPr id="4" name="step-num"/>
          <p:cNvSpPr/>
          <p:nvPr/>
        </p:nvSpPr>
        <p:spPr>
          <a:xfrm>
            <a:off x="1028700" y="1554480"/>
            <a:ext cx="731520" cy="731520"/>
          </a:xfrm>
          <a:prstGeom prst="ellipse">
            <a:avLst/>
          </a:prstGeom>
          <a:solidFill>
            <a:schemeClr val="accent1"/>
          </a:solidFill>
          <a:ln w="12700">
            <a:solidFill>
              <a:srgbClr val="6E1E4A"/>
            </a:solidFill>
            <a:prstDash val="solid"/>
          </a:ln>
        </p:spPr>
        <p:txBody>
          <a:bodyPr/>
          <a:lstStyle/>
          <a:p>
            <a:endParaRPr lang="el-GR"/>
          </a:p>
        </p:txBody>
      </p:sp>
      <p:sp>
        <p:nvSpPr>
          <p:cNvPr id="5" name="Text 3"/>
          <p:cNvSpPr txBox="1"/>
          <p:nvPr/>
        </p:nvSpPr>
        <p:spPr>
          <a:xfrm>
            <a:off x="1028700" y="1554480"/>
            <a:ext cx="731520" cy="731520"/>
          </a:xfrm>
          <a:prstGeom prst="rect">
            <a:avLst/>
          </a:prstGeom>
          <a:noFill/>
          <a:ln/>
        </p:spPr>
        <p:txBody>
          <a:bodyPr wrap="square" lIns="0" tIns="0" rIns="0" bIns="0" rtlCol="0" anchor="ctr"/>
          <a:lstStyle/>
          <a:p>
            <a:pPr marL="0" indent="0" algn="ctr">
              <a:buNone/>
            </a:pPr>
            <a:r>
              <a:rPr lang="en-US" sz="2400" b="1" dirty="0">
                <a:solidFill>
                  <a:schemeClr val="bg1"/>
                </a:solidFill>
                <a:latin typeface="Cambria" pitchFamily="34" charset="0"/>
                <a:ea typeface="Cambria" pitchFamily="34" charset="-122"/>
                <a:cs typeface="Cambria" pitchFamily="34" charset="-120"/>
              </a:rPr>
              <a:t>1</a:t>
            </a:r>
            <a:endParaRPr lang="en-US" sz="2400" dirty="0"/>
          </a:p>
        </p:txBody>
      </p:sp>
      <p:sp>
        <p:nvSpPr>
          <p:cNvPr id="6" name="card"/>
          <p:cNvSpPr/>
          <p:nvPr/>
        </p:nvSpPr>
        <p:spPr>
          <a:xfrm>
            <a:off x="548640" y="2514600"/>
            <a:ext cx="1691640" cy="2377440"/>
          </a:xfrm>
          <a:prstGeom prst="roundRect">
            <a:avLst>
              <a:gd name="adj" fmla="val 648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7" name="Text 5"/>
          <p:cNvSpPr txBox="1"/>
          <p:nvPr/>
        </p:nvSpPr>
        <p:spPr>
          <a:xfrm>
            <a:off x="658368" y="2651760"/>
            <a:ext cx="1472184"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Ανάγκες</a:t>
            </a:r>
            <a:endParaRPr lang="en-US" sz="1600" dirty="0"/>
          </a:p>
        </p:txBody>
      </p:sp>
      <p:sp>
        <p:nvSpPr>
          <p:cNvPr id="8" name="Text 6"/>
          <p:cNvSpPr txBox="1"/>
          <p:nvPr/>
        </p:nvSpPr>
        <p:spPr>
          <a:xfrm>
            <a:off x="658368" y="3108960"/>
            <a:ext cx="1472184" cy="1691640"/>
          </a:xfrm>
          <a:prstGeom prst="rect">
            <a:avLst/>
          </a:prstGeom>
          <a:noFill/>
          <a:ln/>
        </p:spPr>
        <p:txBody>
          <a:bodyPr wrap="square" lIns="0" tIns="0" rIns="0" bIns="0" rtlCol="0" anchor="t"/>
          <a:lstStyle/>
          <a:p>
            <a:pPr marL="0" indent="0" algn="ctr">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Ποιος είναι ο πληθυσμός-στόχος και τι χρειάζεται;</a:t>
            </a:r>
            <a:endParaRPr lang="en-US" sz="1600" dirty="0">
              <a:effectLst>
                <a:outerShdw blurRad="38100" dist="38100" dir="2700000" algn="tl">
                  <a:srgbClr val="000000">
                    <a:alpha val="43137"/>
                  </a:srgbClr>
                </a:outerShdw>
              </a:effectLst>
            </a:endParaRPr>
          </a:p>
        </p:txBody>
      </p:sp>
      <p:sp>
        <p:nvSpPr>
          <p:cNvPr id="9" name="step-num"/>
          <p:cNvSpPr/>
          <p:nvPr/>
        </p:nvSpPr>
        <p:spPr>
          <a:xfrm>
            <a:off x="2912364" y="1554480"/>
            <a:ext cx="731520" cy="731520"/>
          </a:xfrm>
          <a:prstGeom prst="ellipse">
            <a:avLst/>
          </a:prstGeom>
          <a:solidFill>
            <a:schemeClr val="accent1"/>
          </a:solidFill>
          <a:ln w="12700">
            <a:solidFill>
              <a:srgbClr val="6E1E4A"/>
            </a:solidFill>
            <a:prstDash val="solid"/>
          </a:ln>
        </p:spPr>
        <p:txBody>
          <a:bodyPr/>
          <a:lstStyle/>
          <a:p>
            <a:endParaRPr lang="el-GR"/>
          </a:p>
        </p:txBody>
      </p:sp>
      <p:sp>
        <p:nvSpPr>
          <p:cNvPr id="10" name="Text 8"/>
          <p:cNvSpPr txBox="1"/>
          <p:nvPr/>
        </p:nvSpPr>
        <p:spPr>
          <a:xfrm>
            <a:off x="2912364" y="1554480"/>
            <a:ext cx="731520" cy="731520"/>
          </a:xfrm>
          <a:prstGeom prst="rect">
            <a:avLst/>
          </a:prstGeom>
          <a:noFill/>
          <a:ln/>
        </p:spPr>
        <p:txBody>
          <a:bodyPr wrap="square" lIns="0" tIns="0" rIns="0" bIns="0" rtlCol="0" anchor="ctr"/>
          <a:lstStyle/>
          <a:p>
            <a:pPr marL="0" indent="0" algn="ctr">
              <a:buNone/>
            </a:pPr>
            <a:r>
              <a:rPr lang="en-US" sz="2400" b="1" dirty="0">
                <a:solidFill>
                  <a:schemeClr val="bg1"/>
                </a:solidFill>
                <a:latin typeface="Cambria" pitchFamily="34" charset="0"/>
                <a:ea typeface="Cambria" pitchFamily="34" charset="-122"/>
                <a:cs typeface="Cambria" pitchFamily="34" charset="-120"/>
              </a:rPr>
              <a:t>2</a:t>
            </a:r>
            <a:endParaRPr lang="en-US" sz="2400" dirty="0"/>
          </a:p>
        </p:txBody>
      </p:sp>
      <p:sp>
        <p:nvSpPr>
          <p:cNvPr id="11" name="card"/>
          <p:cNvSpPr/>
          <p:nvPr/>
        </p:nvSpPr>
        <p:spPr>
          <a:xfrm>
            <a:off x="2432304" y="2514600"/>
            <a:ext cx="1691640" cy="2377440"/>
          </a:xfrm>
          <a:prstGeom prst="roundRect">
            <a:avLst>
              <a:gd name="adj" fmla="val 648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10"/>
          <p:cNvSpPr txBox="1"/>
          <p:nvPr/>
        </p:nvSpPr>
        <p:spPr>
          <a:xfrm>
            <a:off x="2542032" y="2651760"/>
            <a:ext cx="1472184"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Δραστηριότητα</a:t>
            </a:r>
            <a:endParaRPr lang="en-US" sz="1600" dirty="0"/>
          </a:p>
        </p:txBody>
      </p:sp>
      <p:sp>
        <p:nvSpPr>
          <p:cNvPr id="13" name="Text 11"/>
          <p:cNvSpPr txBox="1"/>
          <p:nvPr/>
        </p:nvSpPr>
        <p:spPr>
          <a:xfrm>
            <a:off x="2542032" y="3108960"/>
            <a:ext cx="1472184" cy="1691640"/>
          </a:xfrm>
          <a:prstGeom prst="rect">
            <a:avLst/>
          </a:prstGeom>
          <a:noFill/>
          <a:ln/>
        </p:spPr>
        <p:txBody>
          <a:bodyPr wrap="square" lIns="0" tIns="0" rIns="0" bIns="0" rtlCol="0" anchor="t"/>
          <a:lstStyle/>
          <a:p>
            <a:pPr marL="0" indent="0" algn="ctr">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Επιλογή με βάση τα κριτήρια διάθεσης και τα τεκμήρια</a:t>
            </a:r>
            <a:endParaRPr lang="en-US" sz="1600" dirty="0">
              <a:effectLst>
                <a:outerShdw blurRad="38100" dist="38100" dir="2700000" algn="tl">
                  <a:srgbClr val="000000">
                    <a:alpha val="43137"/>
                  </a:srgbClr>
                </a:outerShdw>
              </a:effectLst>
            </a:endParaRPr>
          </a:p>
        </p:txBody>
      </p:sp>
      <p:sp>
        <p:nvSpPr>
          <p:cNvPr id="14" name="step-num"/>
          <p:cNvSpPr/>
          <p:nvPr/>
        </p:nvSpPr>
        <p:spPr>
          <a:xfrm>
            <a:off x="4796028" y="1554480"/>
            <a:ext cx="731520" cy="731520"/>
          </a:xfrm>
          <a:prstGeom prst="ellipse">
            <a:avLst/>
          </a:prstGeom>
          <a:solidFill>
            <a:schemeClr val="accent1"/>
          </a:solidFill>
          <a:ln w="12700">
            <a:solidFill>
              <a:srgbClr val="6E1E4A"/>
            </a:solidFill>
            <a:prstDash val="solid"/>
          </a:ln>
        </p:spPr>
        <p:txBody>
          <a:bodyPr/>
          <a:lstStyle/>
          <a:p>
            <a:endParaRPr lang="el-GR"/>
          </a:p>
        </p:txBody>
      </p:sp>
      <p:sp>
        <p:nvSpPr>
          <p:cNvPr id="15" name="Text 13"/>
          <p:cNvSpPr txBox="1"/>
          <p:nvPr/>
        </p:nvSpPr>
        <p:spPr>
          <a:xfrm>
            <a:off x="4796028" y="1554480"/>
            <a:ext cx="731520" cy="731520"/>
          </a:xfrm>
          <a:prstGeom prst="rect">
            <a:avLst/>
          </a:prstGeom>
          <a:noFill/>
          <a:ln/>
        </p:spPr>
        <p:txBody>
          <a:bodyPr wrap="square" lIns="0" tIns="0" rIns="0" bIns="0" rtlCol="0" anchor="ctr"/>
          <a:lstStyle/>
          <a:p>
            <a:pPr marL="0" indent="0" algn="ctr">
              <a:buNone/>
            </a:pPr>
            <a:r>
              <a:rPr lang="en-US" sz="2400" b="1" dirty="0">
                <a:solidFill>
                  <a:schemeClr val="bg1"/>
                </a:solidFill>
                <a:latin typeface="Cambria" pitchFamily="34" charset="0"/>
                <a:ea typeface="Cambria" pitchFamily="34" charset="-122"/>
                <a:cs typeface="Cambria" pitchFamily="34" charset="-120"/>
              </a:rPr>
              <a:t>3</a:t>
            </a:r>
            <a:endParaRPr lang="en-US" sz="2400" dirty="0"/>
          </a:p>
        </p:txBody>
      </p:sp>
      <p:sp>
        <p:nvSpPr>
          <p:cNvPr id="16" name="card"/>
          <p:cNvSpPr/>
          <p:nvPr/>
        </p:nvSpPr>
        <p:spPr>
          <a:xfrm>
            <a:off x="4315968" y="2514600"/>
            <a:ext cx="1691640" cy="2377440"/>
          </a:xfrm>
          <a:prstGeom prst="roundRect">
            <a:avLst>
              <a:gd name="adj" fmla="val 648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7" name="Text 15"/>
          <p:cNvSpPr txBox="1"/>
          <p:nvPr/>
        </p:nvSpPr>
        <p:spPr>
          <a:xfrm>
            <a:off x="4425696" y="2651760"/>
            <a:ext cx="1472184"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Δόση</a:t>
            </a:r>
            <a:endParaRPr lang="en-US" sz="1600" dirty="0"/>
          </a:p>
        </p:txBody>
      </p:sp>
      <p:sp>
        <p:nvSpPr>
          <p:cNvPr id="18" name="Text 16"/>
          <p:cNvSpPr txBox="1"/>
          <p:nvPr/>
        </p:nvSpPr>
        <p:spPr>
          <a:xfrm>
            <a:off x="4425696" y="3108960"/>
            <a:ext cx="1472184" cy="1691640"/>
          </a:xfrm>
          <a:prstGeom prst="rect">
            <a:avLst/>
          </a:prstGeom>
          <a:noFill/>
          <a:ln/>
        </p:spPr>
        <p:txBody>
          <a:bodyPr wrap="square" lIns="0" tIns="0" rIns="0" bIns="0" rtlCol="0" anchor="t"/>
          <a:lstStyle/>
          <a:p>
            <a:pPr marL="0" indent="0" algn="ctr">
              <a:buNone/>
            </a:pPr>
            <a:r>
              <a:rPr lang="en-US" sz="1600" dirty="0">
                <a:solidFill>
                  <a:schemeClr val="tx1"/>
                </a:solidFill>
                <a:latin typeface="Calibri" pitchFamily="34" charset="0"/>
                <a:ea typeface="Calibri" pitchFamily="34" charset="-122"/>
                <a:cs typeface="Calibri" pitchFamily="34" charset="-120"/>
              </a:rPr>
              <a:t>Συχνότητα, διάρκεια (≥ 30′), ένταση, διάρκεια προγράμματος (8–12 εβδ.)</a:t>
            </a:r>
            <a:endParaRPr lang="en-US" sz="1600" dirty="0"/>
          </a:p>
        </p:txBody>
      </p:sp>
      <p:sp>
        <p:nvSpPr>
          <p:cNvPr id="19" name="step-num"/>
          <p:cNvSpPr/>
          <p:nvPr/>
        </p:nvSpPr>
        <p:spPr>
          <a:xfrm>
            <a:off x="6679692" y="1554480"/>
            <a:ext cx="731520" cy="731520"/>
          </a:xfrm>
          <a:prstGeom prst="ellipse">
            <a:avLst/>
          </a:prstGeom>
          <a:solidFill>
            <a:schemeClr val="accent1"/>
          </a:solidFill>
          <a:ln w="12700">
            <a:solidFill>
              <a:srgbClr val="6E1E4A"/>
            </a:solidFill>
            <a:prstDash val="solid"/>
          </a:ln>
        </p:spPr>
        <p:txBody>
          <a:bodyPr/>
          <a:lstStyle/>
          <a:p>
            <a:endParaRPr lang="el-GR"/>
          </a:p>
        </p:txBody>
      </p:sp>
      <p:sp>
        <p:nvSpPr>
          <p:cNvPr id="20" name="Text 18"/>
          <p:cNvSpPr txBox="1"/>
          <p:nvPr/>
        </p:nvSpPr>
        <p:spPr>
          <a:xfrm>
            <a:off x="6679692" y="1554480"/>
            <a:ext cx="731520" cy="731520"/>
          </a:xfrm>
          <a:prstGeom prst="rect">
            <a:avLst/>
          </a:prstGeom>
          <a:noFill/>
          <a:ln/>
        </p:spPr>
        <p:txBody>
          <a:bodyPr wrap="square" lIns="0" tIns="0" rIns="0" bIns="0" rtlCol="0" anchor="ctr"/>
          <a:lstStyle/>
          <a:p>
            <a:pPr marL="0" indent="0" algn="ctr">
              <a:buNone/>
            </a:pPr>
            <a:r>
              <a:rPr lang="en-US" sz="2400" b="1" dirty="0">
                <a:solidFill>
                  <a:schemeClr val="bg1"/>
                </a:solidFill>
                <a:latin typeface="Cambria" pitchFamily="34" charset="0"/>
                <a:ea typeface="Cambria" pitchFamily="34" charset="-122"/>
                <a:cs typeface="Cambria" pitchFamily="34" charset="-120"/>
              </a:rPr>
              <a:t>4</a:t>
            </a:r>
            <a:endParaRPr lang="en-US" sz="2400" dirty="0"/>
          </a:p>
        </p:txBody>
      </p:sp>
      <p:sp>
        <p:nvSpPr>
          <p:cNvPr id="21" name="card"/>
          <p:cNvSpPr/>
          <p:nvPr/>
        </p:nvSpPr>
        <p:spPr>
          <a:xfrm>
            <a:off x="6199632" y="2514600"/>
            <a:ext cx="1691640" cy="2377440"/>
          </a:xfrm>
          <a:prstGeom prst="roundRect">
            <a:avLst>
              <a:gd name="adj" fmla="val 648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2" name="Text 20"/>
          <p:cNvSpPr txBox="1"/>
          <p:nvPr/>
        </p:nvSpPr>
        <p:spPr>
          <a:xfrm>
            <a:off x="6309360" y="2651760"/>
            <a:ext cx="1472184"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Περιβάλλον</a:t>
            </a:r>
            <a:endParaRPr lang="en-US" sz="1600" dirty="0"/>
          </a:p>
        </p:txBody>
      </p:sp>
      <p:sp>
        <p:nvSpPr>
          <p:cNvPr id="23" name="Text 21"/>
          <p:cNvSpPr txBox="1"/>
          <p:nvPr/>
        </p:nvSpPr>
        <p:spPr>
          <a:xfrm>
            <a:off x="6309360" y="3131820"/>
            <a:ext cx="1472184" cy="1691640"/>
          </a:xfrm>
          <a:prstGeom prst="rect">
            <a:avLst/>
          </a:prstGeom>
          <a:noFill/>
          <a:ln/>
        </p:spPr>
        <p:txBody>
          <a:bodyPr wrap="square" lIns="0" tIns="0" rIns="0" bIns="0" rtlCol="0" anchor="t"/>
          <a:lstStyle/>
          <a:p>
            <a:pPr marL="0" indent="0" algn="ctr">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Φύση, νερό, ασφαλείς και προσβάσιμες εγκαταστάσεις</a:t>
            </a:r>
            <a:endParaRPr lang="en-US" sz="1600" dirty="0">
              <a:effectLst>
                <a:outerShdw blurRad="38100" dist="38100" dir="2700000" algn="tl">
                  <a:srgbClr val="000000">
                    <a:alpha val="43137"/>
                  </a:srgbClr>
                </a:outerShdw>
              </a:effectLst>
            </a:endParaRPr>
          </a:p>
        </p:txBody>
      </p:sp>
      <p:sp>
        <p:nvSpPr>
          <p:cNvPr id="24" name="step-num"/>
          <p:cNvSpPr/>
          <p:nvPr/>
        </p:nvSpPr>
        <p:spPr>
          <a:xfrm>
            <a:off x="8563356" y="1554480"/>
            <a:ext cx="731520" cy="731520"/>
          </a:xfrm>
          <a:prstGeom prst="ellipse">
            <a:avLst/>
          </a:prstGeom>
          <a:solidFill>
            <a:schemeClr val="accent1"/>
          </a:solidFill>
          <a:ln w="12700">
            <a:solidFill>
              <a:srgbClr val="6E1E4A"/>
            </a:solidFill>
            <a:prstDash val="solid"/>
          </a:ln>
        </p:spPr>
        <p:txBody>
          <a:bodyPr/>
          <a:lstStyle/>
          <a:p>
            <a:endParaRPr lang="el-GR"/>
          </a:p>
        </p:txBody>
      </p:sp>
      <p:sp>
        <p:nvSpPr>
          <p:cNvPr id="25" name="Text 23"/>
          <p:cNvSpPr txBox="1"/>
          <p:nvPr/>
        </p:nvSpPr>
        <p:spPr>
          <a:xfrm>
            <a:off x="8563356" y="1554480"/>
            <a:ext cx="731520" cy="731520"/>
          </a:xfrm>
          <a:prstGeom prst="rect">
            <a:avLst/>
          </a:prstGeom>
          <a:noFill/>
          <a:ln/>
        </p:spPr>
        <p:txBody>
          <a:bodyPr wrap="square" lIns="0" tIns="0" rIns="0" bIns="0" rtlCol="0" anchor="ctr"/>
          <a:lstStyle/>
          <a:p>
            <a:pPr marL="0" indent="0" algn="ctr">
              <a:buNone/>
            </a:pPr>
            <a:r>
              <a:rPr lang="en-US" sz="2400" b="1" dirty="0">
                <a:solidFill>
                  <a:schemeClr val="bg1"/>
                </a:solidFill>
                <a:latin typeface="Cambria" pitchFamily="34" charset="0"/>
                <a:ea typeface="Cambria" pitchFamily="34" charset="-122"/>
                <a:cs typeface="Cambria" pitchFamily="34" charset="-120"/>
              </a:rPr>
              <a:t>5</a:t>
            </a:r>
            <a:endParaRPr lang="en-US" sz="2400" dirty="0"/>
          </a:p>
        </p:txBody>
      </p:sp>
      <p:sp>
        <p:nvSpPr>
          <p:cNvPr id="26" name="card"/>
          <p:cNvSpPr/>
          <p:nvPr/>
        </p:nvSpPr>
        <p:spPr>
          <a:xfrm>
            <a:off x="8083296" y="2514600"/>
            <a:ext cx="1691640" cy="2377440"/>
          </a:xfrm>
          <a:prstGeom prst="roundRect">
            <a:avLst>
              <a:gd name="adj" fmla="val 648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27" name="Text 25"/>
          <p:cNvSpPr txBox="1"/>
          <p:nvPr/>
        </p:nvSpPr>
        <p:spPr>
          <a:xfrm>
            <a:off x="8193024" y="2651760"/>
            <a:ext cx="1472184"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Άνθρωποι</a:t>
            </a:r>
            <a:endParaRPr lang="en-US" sz="1600" dirty="0"/>
          </a:p>
        </p:txBody>
      </p:sp>
      <p:sp>
        <p:nvSpPr>
          <p:cNvPr id="28" name="Text 26"/>
          <p:cNvSpPr txBox="1"/>
          <p:nvPr/>
        </p:nvSpPr>
        <p:spPr>
          <a:xfrm>
            <a:off x="8193024" y="3108960"/>
            <a:ext cx="1472184" cy="1691640"/>
          </a:xfrm>
          <a:prstGeom prst="rect">
            <a:avLst/>
          </a:prstGeom>
          <a:noFill/>
          <a:ln/>
        </p:spPr>
        <p:txBody>
          <a:bodyPr wrap="square" lIns="0" tIns="0" rIns="0" bIns="0" rtlCol="0" anchor="t"/>
          <a:lstStyle/>
          <a:p>
            <a:pPr marL="0" indent="0" algn="ctr">
              <a:buNone/>
            </a:pPr>
            <a:r>
              <a:rPr lang="en-US" sz="1600" dirty="0">
                <a:effectLst>
                  <a:outerShdw blurRad="38100" dist="38100" dir="2700000" algn="tl">
                    <a:srgbClr val="000000">
                      <a:alpha val="43137"/>
                    </a:srgbClr>
                  </a:outerShdw>
                </a:effectLst>
                <a:latin typeface="Calibri" pitchFamily="34" charset="0"/>
                <a:ea typeface="Calibri" pitchFamily="34" charset="-122"/>
                <a:cs typeface="Calibri" pitchFamily="34" charset="-120"/>
              </a:rPr>
              <a:t>Καταρτισμένο προσωπικό, συνεργασία με επαγγελματίες υγείας</a:t>
            </a:r>
            <a:endParaRPr lang="en-US" sz="1600" dirty="0">
              <a:effectLst>
                <a:outerShdw blurRad="38100" dist="38100" dir="2700000" algn="tl">
                  <a:srgbClr val="000000">
                    <a:alpha val="43137"/>
                  </a:srgbClr>
                </a:outerShdw>
              </a:effectLst>
            </a:endParaRPr>
          </a:p>
        </p:txBody>
      </p:sp>
      <p:sp>
        <p:nvSpPr>
          <p:cNvPr id="29" name="step-num"/>
          <p:cNvSpPr/>
          <p:nvPr/>
        </p:nvSpPr>
        <p:spPr>
          <a:xfrm>
            <a:off x="10447020" y="1554480"/>
            <a:ext cx="731520" cy="731520"/>
          </a:xfrm>
          <a:prstGeom prst="ellipse">
            <a:avLst/>
          </a:prstGeom>
          <a:solidFill>
            <a:schemeClr val="accent2"/>
          </a:solidFill>
          <a:ln w="12700">
            <a:solidFill>
              <a:srgbClr val="6E1E4A"/>
            </a:solidFill>
            <a:prstDash val="solid"/>
          </a:ln>
        </p:spPr>
        <p:txBody>
          <a:bodyPr/>
          <a:lstStyle/>
          <a:p>
            <a:endParaRPr lang="el-GR"/>
          </a:p>
        </p:txBody>
      </p:sp>
      <p:sp>
        <p:nvSpPr>
          <p:cNvPr id="30" name="Text 28"/>
          <p:cNvSpPr txBox="1"/>
          <p:nvPr/>
        </p:nvSpPr>
        <p:spPr>
          <a:xfrm>
            <a:off x="10447020" y="1554480"/>
            <a:ext cx="731520" cy="731520"/>
          </a:xfrm>
          <a:prstGeom prst="rect">
            <a:avLst/>
          </a:prstGeom>
          <a:noFill/>
          <a:ln/>
        </p:spPr>
        <p:txBody>
          <a:bodyPr wrap="square" lIns="0" tIns="0" rIns="0" bIns="0" rtlCol="0" anchor="ctr"/>
          <a:lstStyle/>
          <a:p>
            <a:pPr marL="0" indent="0" algn="ctr">
              <a:buNone/>
            </a:pPr>
            <a:r>
              <a:rPr lang="en-US" sz="2400" b="1" dirty="0">
                <a:solidFill>
                  <a:schemeClr val="bg1"/>
                </a:solidFill>
                <a:latin typeface="Cambria" pitchFamily="34" charset="0"/>
                <a:ea typeface="Cambria" pitchFamily="34" charset="-122"/>
                <a:cs typeface="Cambria" pitchFamily="34" charset="-120"/>
              </a:rPr>
              <a:t>6</a:t>
            </a:r>
            <a:endParaRPr lang="en-US" sz="2400" dirty="0"/>
          </a:p>
        </p:txBody>
      </p:sp>
      <p:sp>
        <p:nvSpPr>
          <p:cNvPr id="31" name="card"/>
          <p:cNvSpPr/>
          <p:nvPr/>
        </p:nvSpPr>
        <p:spPr>
          <a:xfrm>
            <a:off x="9966960" y="2514600"/>
            <a:ext cx="1691640" cy="2377440"/>
          </a:xfrm>
          <a:prstGeom prst="roundRect">
            <a:avLst>
              <a:gd name="adj" fmla="val 6486"/>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32" name="Text 30"/>
          <p:cNvSpPr txBox="1"/>
          <p:nvPr/>
        </p:nvSpPr>
        <p:spPr>
          <a:xfrm>
            <a:off x="10076688" y="2651760"/>
            <a:ext cx="1472184" cy="411480"/>
          </a:xfrm>
          <a:prstGeom prst="rect">
            <a:avLst/>
          </a:prstGeom>
          <a:noFill/>
          <a:ln/>
        </p:spPr>
        <p:txBody>
          <a:bodyPr wrap="square" lIns="0" tIns="0" rIns="0" bIns="0" rtlCol="0" anchor="t"/>
          <a:lstStyle/>
          <a:p>
            <a:pPr marL="0" indent="0" algn="ctr">
              <a:buNone/>
            </a:pPr>
            <a:r>
              <a:rPr lang="en-US" sz="1600" b="1" dirty="0">
                <a:solidFill>
                  <a:schemeClr val="accent1"/>
                </a:solidFill>
                <a:latin typeface="Calibri" pitchFamily="34" charset="0"/>
                <a:ea typeface="Calibri" pitchFamily="34" charset="-122"/>
                <a:cs typeface="Calibri" pitchFamily="34" charset="-120"/>
              </a:rPr>
              <a:t>Αξιολόγηση</a:t>
            </a:r>
            <a:endParaRPr lang="en-US" sz="1600" dirty="0"/>
          </a:p>
        </p:txBody>
      </p:sp>
      <p:sp>
        <p:nvSpPr>
          <p:cNvPr id="33" name="Text 31"/>
          <p:cNvSpPr txBox="1"/>
          <p:nvPr/>
        </p:nvSpPr>
        <p:spPr>
          <a:xfrm>
            <a:off x="10076688" y="3108960"/>
            <a:ext cx="1563624" cy="1691640"/>
          </a:xfrm>
          <a:prstGeom prst="rect">
            <a:avLst/>
          </a:prstGeom>
          <a:noFill/>
          <a:ln/>
        </p:spPr>
        <p:txBody>
          <a:bodyPr wrap="square" lIns="0" tIns="0" rIns="0" bIns="0" rtlCol="0" anchor="t"/>
          <a:lstStyle/>
          <a:p>
            <a:pPr marL="0" indent="0" algn="ctr">
              <a:buNone/>
            </a:pPr>
            <a:r>
              <a:rPr lang="en-US" sz="1600"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Μέτρηση πριν/μετά (PANAS, EFI, WEMWBS) και ανατροφοδότηση</a:t>
            </a:r>
            <a:endParaRPr lang="en-US" sz="1600" dirty="0">
              <a:effectLst>
                <a:outerShdw blurRad="38100" dist="38100" dir="2700000" algn="tl">
                  <a:srgbClr val="000000">
                    <a:alpha val="43137"/>
                  </a:srgbClr>
                </a:outerShdw>
              </a:effectLst>
            </a:endParaRPr>
          </a:p>
        </p:txBody>
      </p:sp>
      <p:sp>
        <p:nvSpPr>
          <p:cNvPr id="34" name="Text 32"/>
          <p:cNvSpPr txBox="1"/>
          <p:nvPr/>
        </p:nvSpPr>
        <p:spPr>
          <a:xfrm>
            <a:off x="548640" y="5166360"/>
            <a:ext cx="11094415" cy="685800"/>
          </a:xfrm>
          <a:prstGeom prst="rect">
            <a:avLst/>
          </a:prstGeom>
          <a:noFill/>
          <a:ln/>
        </p:spPr>
        <p:txBody>
          <a:bodyPr wrap="square" lIns="0" tIns="0" rIns="0" bIns="0" rtlCol="0" anchor="t"/>
          <a:lstStyle/>
          <a:p>
            <a:pPr marL="0" indent="0" algn="ctr">
              <a:buNone/>
            </a:pPr>
            <a:r>
              <a:rPr lang="en-US" sz="2400" i="1" dirty="0" err="1">
                <a:solidFill>
                  <a:schemeClr val="accent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το</a:t>
            </a:r>
            <a:r>
              <a:rPr lang="en-US" sz="2400" i="1" dirty="0">
                <a:solidFill>
                  <a:schemeClr val="accent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 πρόγραμμα δεν υποκαθιστά τη θεραπεία. Χρειάζονται σαφή κριτήρια ασφάλειας και παραπομπής για άτομα με σοβαρά συμπτώματα.</a:t>
            </a:r>
            <a:endParaRPr lang="en-US" sz="2400" dirty="0">
              <a:effectLst>
                <a:outerShdw blurRad="38100" dist="38100" dir="2700000" algn="tl">
                  <a:srgbClr val="000000">
                    <a:alpha val="43137"/>
                  </a:srgbClr>
                </a:outerShdw>
              </a:effectLst>
            </a:endParaRPr>
          </a:p>
        </p:txBody>
      </p:sp>
      <p:sp>
        <p:nvSpPr>
          <p:cNvPr id="3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34</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wellness retreats</a:t>
            </a:r>
            <a:endParaRPr lang="en-US" sz="3000" dirty="0"/>
          </a:p>
        </p:txBody>
      </p:sp>
      <p:sp>
        <p:nvSpPr>
          <p:cNvPr id="3" name="photo-placeholder-8"/>
          <p:cNvSpPr/>
          <p:nvPr/>
        </p:nvSpPr>
        <p:spPr>
          <a:xfrm>
            <a:off x="7985455" y="1463040"/>
            <a:ext cx="3657600" cy="4434840"/>
          </a:xfrm>
          <a:prstGeom prst="rect">
            <a:avLst/>
          </a:prstGeom>
          <a:solidFill>
            <a:schemeClr val="bg2"/>
          </a:solidFill>
          <a:ln w="15875">
            <a:solidFill>
              <a:schemeClr val="accent4"/>
            </a:solidFill>
            <a:prstDash val="dash"/>
          </a:ln>
        </p:spPr>
        <p:txBody>
          <a:bodyPr/>
          <a:lstStyle/>
          <a:p>
            <a:endParaRPr lang="el-GR"/>
          </a:p>
        </p:txBody>
      </p:sp>
      <p:pic>
        <p:nvPicPr>
          <p:cNvPr id="4" name="Image 0" descr="Θέση φωτογραφίας"/>
          <p:cNvPicPr>
            <a:picLocks noChangeAspect="1"/>
          </p:cNvPicPr>
          <p:nvPr/>
        </p:nvPicPr>
        <p:blipFill>
          <a:blip r:embed="rId3"/>
          <a:stretch>
            <a:fillRect/>
          </a:stretch>
        </p:blipFill>
        <p:spPr>
          <a:xfrm>
            <a:off x="9402775" y="2720340"/>
            <a:ext cx="822960" cy="822960"/>
          </a:xfrm>
          <a:prstGeom prst="rect">
            <a:avLst/>
          </a:prstGeom>
        </p:spPr>
      </p:pic>
      <p:sp>
        <p:nvSpPr>
          <p:cNvPr id="5" name="Text 2"/>
          <p:cNvSpPr txBox="1"/>
          <p:nvPr/>
        </p:nvSpPr>
        <p:spPr>
          <a:xfrm>
            <a:off x="8168335" y="3680460"/>
            <a:ext cx="3291840" cy="1005840"/>
          </a:xfrm>
          <a:prstGeom prst="rect">
            <a:avLst/>
          </a:prstGeom>
          <a:noFill/>
          <a:ln/>
        </p:spPr>
        <p:txBody>
          <a:bodyPr wrap="square" lIns="0" tIns="0" rIns="0" bIns="0" rtlCol="0" anchor="t"/>
          <a:lstStyle/>
          <a:p>
            <a:pPr marL="0" indent="0" algn="ctr">
              <a:buNone/>
            </a:pPr>
            <a:r>
              <a:rPr lang="en-US" sz="1300" b="1" dirty="0">
                <a:solidFill>
                  <a:schemeClr val="accent1"/>
                </a:solidFill>
                <a:latin typeface="Calibri" pitchFamily="34" charset="0"/>
                <a:ea typeface="Calibri" pitchFamily="34" charset="-122"/>
                <a:cs typeface="Calibri" pitchFamily="34" charset="-120"/>
              </a:rPr>
              <a:t>ΦΩΤΟΓΡΑΦΙΑ 8</a:t>
            </a:r>
            <a:endParaRPr lang="en-US" sz="1600" dirty="0"/>
          </a:p>
          <a:p>
            <a:pPr marL="0" indent="0" algn="ctr">
              <a:buNone/>
            </a:pPr>
            <a:r>
              <a:rPr lang="en-US" sz="1100" dirty="0">
                <a:solidFill>
                  <a:schemeClr val="tx1"/>
                </a:solidFill>
                <a:latin typeface="Calibri" pitchFamily="34" charset="0"/>
                <a:ea typeface="Calibri" pitchFamily="34" charset="-122"/>
                <a:cs typeface="Calibri" pitchFamily="34" charset="-120"/>
              </a:rPr>
              <a:t>Retreat σε πέτρινο ξενώνα σε ορεινό χωριό</a:t>
            </a:r>
            <a:endParaRPr lang="en-US" sz="1600" dirty="0"/>
          </a:p>
        </p:txBody>
      </p:sp>
      <p:sp>
        <p:nvSpPr>
          <p:cNvPr id="6" name="Text 3"/>
          <p:cNvSpPr txBox="1"/>
          <p:nvPr/>
        </p:nvSpPr>
        <p:spPr>
          <a:xfrm>
            <a:off x="548640" y="1463040"/>
            <a:ext cx="7162495" cy="4434840"/>
          </a:xfrm>
          <a:prstGeom prst="rect">
            <a:avLst/>
          </a:prstGeom>
          <a:noFill/>
          <a:ln/>
        </p:spPr>
        <p:txBody>
          <a:bodyPr wrap="square" lIns="0" tIns="0" rIns="0" bIns="0" rtlCol="0" anchor="t"/>
          <a:lstStyle/>
          <a:p>
            <a:pPr marL="0" indent="0" algn="just">
              <a:spcAft>
                <a:spcPts val="400"/>
              </a:spcAft>
              <a:buNone/>
            </a:pPr>
            <a:r>
              <a:rPr lang="en-US" sz="2000" b="1" dirty="0">
                <a:solidFill>
                  <a:schemeClr val="accent1"/>
                </a:solidFill>
                <a:effectLst>
                  <a:outerShdw blurRad="38100" dist="38100" dir="2700000" algn="tl">
                    <a:srgbClr val="000000">
                      <a:alpha val="43137"/>
                    </a:srgbClr>
                  </a:outerShdw>
                </a:effectLst>
                <a:latin typeface="+mj-lt"/>
                <a:ea typeface="Calibri" pitchFamily="34" charset="-122"/>
                <a:cs typeface="Calibri" pitchFamily="34" charset="-120"/>
              </a:rPr>
              <a:t>Τι είναι</a:t>
            </a:r>
            <a:endParaRPr lang="en-US" sz="2000" dirty="0">
              <a:effectLst>
                <a:outerShdw blurRad="38100" dist="38100" dir="2700000" algn="tl">
                  <a:srgbClr val="000000">
                    <a:alpha val="43137"/>
                  </a:srgbClr>
                </a:outerShdw>
              </a:effectLst>
              <a:latin typeface="+mj-lt"/>
            </a:endParaRPr>
          </a:p>
          <a:p>
            <a:pPr marL="0" indent="0" algn="just">
              <a:spcAft>
                <a:spcPts val="1200"/>
              </a:spcAft>
              <a:buNone/>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Οργανωμένη διαμονή με εμβυθιστικό χαρακτήρα, συνήθως πέρα από ένα απλό σαββατοκύριακο, σχεδιασμένη να ενισχύσει τη σωματική, ψυχική, κοινωνική και πνευματική ευεξία </a:t>
            </a:r>
            <a:endParaRPr lang="el-GR"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endParaRPr>
          </a:p>
          <a:p>
            <a:pPr marL="0" indent="0" algn="just">
              <a:spcAft>
                <a:spcPts val="1200"/>
              </a:spcAft>
              <a:buNone/>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(Cohen et al., 2017).</a:t>
            </a:r>
            <a:endParaRPr lang="en-US" sz="2000" dirty="0">
              <a:effectLst>
                <a:outerShdw blurRad="38100" dist="38100" dir="2700000" algn="tl">
                  <a:srgbClr val="000000">
                    <a:alpha val="43137"/>
                  </a:srgbClr>
                </a:outerShdw>
              </a:effectLst>
              <a:latin typeface="+mj-lt"/>
            </a:endParaRPr>
          </a:p>
          <a:p>
            <a:pPr marL="0" indent="0" algn="just">
              <a:spcAft>
                <a:spcPts val="400"/>
              </a:spcAft>
              <a:buNone/>
            </a:pPr>
            <a:r>
              <a:rPr lang="en-US" sz="2000" b="1" dirty="0">
                <a:solidFill>
                  <a:schemeClr val="accent1"/>
                </a:solidFill>
                <a:effectLst>
                  <a:outerShdw blurRad="38100" dist="38100" dir="2700000" algn="tl">
                    <a:srgbClr val="000000">
                      <a:alpha val="43137"/>
                    </a:srgbClr>
                  </a:outerShdw>
                </a:effectLst>
                <a:latin typeface="+mj-lt"/>
                <a:ea typeface="Calibri" pitchFamily="34" charset="-122"/>
                <a:cs typeface="Calibri" pitchFamily="34" charset="-120"/>
              </a:rPr>
              <a:t>Γιατί ταιριάζουν στην ενότητα</a:t>
            </a:r>
            <a:endParaRPr lang="en-US" sz="2000" dirty="0">
              <a:effectLst>
                <a:outerShdw blurRad="38100" dist="38100" dir="2700000" algn="tl">
                  <a:srgbClr val="000000">
                    <a:alpha val="43137"/>
                  </a:srgbClr>
                </a:outerShdw>
              </a:effectLst>
              <a:latin typeface="+mj-lt"/>
            </a:endParaRPr>
          </a:p>
          <a:p>
            <a:pPr marL="203200" indent="-203200" algn="just">
              <a:spcAft>
                <a:spcPts val="600"/>
              </a:spcAft>
              <a:buSzPct val="100000"/>
              <a:buChar char="•"/>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Συνδυάζουν σε ένα «πακέτο» όσα είδαμε: άσκηση, φύση, κοινωνική επαφή, χαλάρωση, διατροφή.</a:t>
            </a:r>
            <a:endParaRPr lang="en-US" sz="2000" dirty="0">
              <a:effectLst>
                <a:outerShdw blurRad="38100" dist="38100" dir="2700000" algn="tl">
                  <a:srgbClr val="000000">
                    <a:alpha val="43137"/>
                  </a:srgbClr>
                </a:outerShdw>
              </a:effectLst>
              <a:latin typeface="+mj-lt"/>
            </a:endParaRPr>
          </a:p>
          <a:p>
            <a:pPr marL="203200" indent="-203200" algn="just">
              <a:spcAft>
                <a:spcPts val="600"/>
              </a:spcAft>
              <a:buSzPct val="100000"/>
              <a:buChar char="•"/>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Είναι η πιο εντατική μορφή κινητικής αναψυχής και συνδέονται με τον τουρισμό ευεξίας.</a:t>
            </a:r>
            <a:endParaRPr lang="en-US" sz="2000" dirty="0">
              <a:effectLst>
                <a:outerShdw blurRad="38100" dist="38100" dir="2700000" algn="tl">
                  <a:srgbClr val="000000">
                    <a:alpha val="43137"/>
                  </a:srgbClr>
                </a:outerShdw>
              </a:effectLst>
              <a:latin typeface="+mj-lt"/>
            </a:endParaRPr>
          </a:p>
          <a:p>
            <a:pPr marL="203200" indent="-203200" algn="just">
              <a:spcAft>
                <a:spcPts val="600"/>
              </a:spcAft>
              <a:buSzPct val="100000"/>
              <a:buChar char="•"/>
            </a:pPr>
            <a:r>
              <a:rPr lang="en-US" sz="20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Μορφές: γιόγκα και διαλογισμός, πεζοπορικά/ορεινά, digital detox, ιαματικά/spa, δραστηριότητες στο νερό (surf, SUP).</a:t>
            </a:r>
            <a:endParaRPr lang="en-US" sz="2000" dirty="0">
              <a:effectLst>
                <a:outerShdw blurRad="38100" dist="38100" dir="2700000" algn="tl">
                  <a:srgbClr val="000000">
                    <a:alpha val="43137"/>
                  </a:srgbClr>
                </a:outerShdw>
              </a:effectLst>
              <a:latin typeface="+mj-l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35</a:t>
            </a:fld>
            <a:endParaRPr lang="en-US"/>
          </a:p>
        </p:txBody>
      </p:sp>
      <p:pic>
        <p:nvPicPr>
          <p:cNvPr id="7" name="Εικόνα 6">
            <a:extLst>
              <a:ext uri="{FF2B5EF4-FFF2-40B4-BE49-F238E27FC236}">
                <a16:creationId xmlns:a16="http://schemas.microsoft.com/office/drawing/2014/main" id="{944C3166-7ADF-39E7-F8CD-3E12AE2CA4E3}"/>
              </a:ext>
            </a:extLst>
          </p:cNvPr>
          <p:cNvPicPr>
            <a:picLocks noChangeAspect="1"/>
          </p:cNvPicPr>
          <p:nvPr/>
        </p:nvPicPr>
        <p:blipFill>
          <a:blip r:embed="rId4"/>
          <a:stretch>
            <a:fillRect/>
          </a:stretch>
        </p:blipFill>
        <p:spPr>
          <a:xfrm>
            <a:off x="7894015" y="1161907"/>
            <a:ext cx="3903808" cy="4977636"/>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Retreats: τεκμήρια, αγορά και κριτική ματιά</a:t>
            </a:r>
            <a:endParaRPr lang="en-US" sz="3000" dirty="0"/>
          </a:p>
        </p:txBody>
      </p:sp>
      <p:sp>
        <p:nvSpPr>
          <p:cNvPr id="3" name="card"/>
          <p:cNvSpPr/>
          <p:nvPr/>
        </p:nvSpPr>
        <p:spPr>
          <a:xfrm>
            <a:off x="548640" y="1463040"/>
            <a:ext cx="5394960" cy="4434840"/>
          </a:xfrm>
          <a:prstGeom prst="roundRect">
            <a:avLst>
              <a:gd name="adj" fmla="val 2474"/>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4" name="icon-circle"/>
          <p:cNvSpPr/>
          <p:nvPr/>
        </p:nvSpPr>
        <p:spPr>
          <a:xfrm>
            <a:off x="822960" y="1645920"/>
            <a:ext cx="640080" cy="640080"/>
          </a:xfrm>
          <a:prstGeom prst="ellipse">
            <a:avLst/>
          </a:prstGeom>
          <a:solidFill>
            <a:schemeClr val="accent2"/>
          </a:solidFill>
          <a:ln w="12700">
            <a:solidFill>
              <a:schemeClr val="accent2"/>
            </a:solidFill>
            <a:prstDash val="solid"/>
          </a:ln>
        </p:spPr>
        <p:txBody>
          <a:bodyPr/>
          <a:lstStyle/>
          <a:p>
            <a:endParaRPr lang="el-GR"/>
          </a:p>
        </p:txBody>
      </p:sp>
      <p:pic>
        <p:nvPicPr>
          <p:cNvPr id="5" name="Image 0" descr="FaFlask"/>
          <p:cNvPicPr>
            <a:picLocks noChangeAspect="1"/>
          </p:cNvPicPr>
          <p:nvPr/>
        </p:nvPicPr>
        <p:blipFill>
          <a:blip r:embed="rId3"/>
          <a:stretch>
            <a:fillRect/>
          </a:stretch>
        </p:blipFill>
        <p:spPr>
          <a:xfrm>
            <a:off x="976579" y="1799539"/>
            <a:ext cx="332842" cy="332842"/>
          </a:xfrm>
          <a:prstGeom prst="rect">
            <a:avLst/>
          </a:prstGeom>
        </p:spPr>
      </p:pic>
      <p:sp>
        <p:nvSpPr>
          <p:cNvPr id="6" name="Text 3"/>
          <p:cNvSpPr txBox="1"/>
          <p:nvPr/>
        </p:nvSpPr>
        <p:spPr>
          <a:xfrm>
            <a:off x="1600200" y="1691640"/>
            <a:ext cx="4114800" cy="548640"/>
          </a:xfrm>
          <a:prstGeom prst="rect">
            <a:avLst/>
          </a:prstGeom>
          <a:noFill/>
          <a:ln/>
        </p:spPr>
        <p:txBody>
          <a:bodyPr wrap="square" lIns="0" tIns="0" rIns="0" bIns="0" rtlCol="0" anchor="ctr"/>
          <a:lstStyle/>
          <a:p>
            <a:pPr marL="0" indent="0">
              <a:buNone/>
            </a:pPr>
            <a:r>
              <a:rPr lang="en-US" sz="2000" b="1" dirty="0">
                <a:solidFill>
                  <a:schemeClr val="accent2"/>
                </a:solidFill>
                <a:latin typeface="Calibri" pitchFamily="34" charset="0"/>
                <a:ea typeface="Calibri" pitchFamily="34" charset="-122"/>
                <a:cs typeface="Calibri" pitchFamily="34" charset="-120"/>
              </a:rPr>
              <a:t>Τι δείχνει η έρευνα</a:t>
            </a:r>
            <a:endParaRPr lang="en-US" sz="2000" dirty="0"/>
          </a:p>
        </p:txBody>
      </p:sp>
      <p:sp>
        <p:nvSpPr>
          <p:cNvPr id="7" name="Text 4"/>
          <p:cNvSpPr txBox="1"/>
          <p:nvPr/>
        </p:nvSpPr>
        <p:spPr>
          <a:xfrm>
            <a:off x="822960" y="2468880"/>
            <a:ext cx="4846320" cy="3291840"/>
          </a:xfrm>
          <a:prstGeom prst="rect">
            <a:avLst/>
          </a:prstGeom>
          <a:noFill/>
          <a:ln/>
        </p:spPr>
        <p:txBody>
          <a:bodyPr wrap="square" lIns="0" tIns="0" rIns="0" bIns="0" rtlCol="0" anchor="t"/>
          <a:lstStyle/>
          <a:p>
            <a:pPr marL="203200" indent="-203200" algn="just">
              <a:spcAft>
                <a:spcPts val="7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Retreat μίας εβδομάδας σε αγροτική περιοχή της Αυστραλίας (Cohen et al., 2017).</a:t>
            </a:r>
            <a:endParaRPr lang="en-US" dirty="0">
              <a:effectLst>
                <a:outerShdw blurRad="38100" dist="38100" dir="2700000" algn="tl">
                  <a:srgbClr val="000000">
                    <a:alpha val="43137"/>
                  </a:srgbClr>
                </a:outerShdw>
              </a:effectLst>
            </a:endParaRPr>
          </a:p>
          <a:p>
            <a:pPr marL="203200" indent="-203200" algn="just">
              <a:spcAft>
                <a:spcPts val="7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Σημαντική βελτίωση σε σχεδόν όλους τους δείκτες: στρες, άγχος, κατάθλιψη, ύπνος, αυτο-αποτελεσματικότητα.</a:t>
            </a:r>
            <a:endParaRPr lang="en-US" dirty="0">
              <a:effectLst>
                <a:outerShdw blurRad="38100" dist="38100" dir="2700000" algn="tl">
                  <a:srgbClr val="000000">
                    <a:alpha val="43137"/>
                  </a:srgbClr>
                </a:outerShdw>
              </a:effectLst>
            </a:endParaRPr>
          </a:p>
          <a:p>
            <a:pPr marL="203200" indent="-203200" algn="just">
              <a:spcAft>
                <a:spcPts val="7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Μείωση αρτηριακής πίεσης (−16/−9 mmHg) και βάρους (−1,6 kg).</a:t>
            </a:r>
            <a:endParaRPr lang="en-US" dirty="0">
              <a:effectLst>
                <a:outerShdw blurRad="38100" dist="38100" dir="2700000" algn="tl">
                  <a:srgbClr val="000000">
                    <a:alpha val="43137"/>
                  </a:srgbClr>
                </a:outerShdw>
              </a:effectLst>
            </a:endParaRPr>
          </a:p>
          <a:p>
            <a:pPr marL="203200" indent="-203200" algn="just">
              <a:spcAft>
                <a:spcPts val="700"/>
              </a:spcAft>
              <a:buSzPct val="100000"/>
              <a:buChar char="•"/>
            </a:pPr>
            <a:r>
              <a:rPr lang="en-US" dirty="0">
                <a:solidFill>
                  <a:schemeClr val="tx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Τα οφέλη διατηρήθηκαν και 6 εβδομάδες μετά.</a:t>
            </a:r>
            <a:endParaRPr lang="en-US" dirty="0">
              <a:effectLst>
                <a:outerShdw blurRad="38100" dist="38100" dir="2700000" algn="tl">
                  <a:srgbClr val="000000">
                    <a:alpha val="43137"/>
                  </a:srgbClr>
                </a:outerShdw>
              </a:effectLst>
            </a:endParaRPr>
          </a:p>
        </p:txBody>
      </p:sp>
      <p:sp>
        <p:nvSpPr>
          <p:cNvPr id="8" name="market"/>
          <p:cNvSpPr/>
          <p:nvPr/>
        </p:nvSpPr>
        <p:spPr>
          <a:xfrm>
            <a:off x="6217920" y="1463040"/>
            <a:ext cx="2606040" cy="2103120"/>
          </a:xfrm>
          <a:prstGeom prst="roundRect">
            <a:avLst>
              <a:gd name="adj" fmla="val 5217"/>
            </a:avLst>
          </a:prstGeom>
          <a:solidFill>
            <a:schemeClr val="accent1"/>
          </a:solidFill>
          <a:ln w="12700">
            <a:solidFill>
              <a:schemeClr val="accent1"/>
            </a:solidFill>
            <a:prstDash val="solid"/>
          </a:ln>
          <a:effectLst>
            <a:outerShdw blurRad="76200" dist="25400" dir="5400000" algn="bl" rotWithShape="0">
              <a:srgbClr val="000000">
                <a:alpha val="12000"/>
              </a:srgbClr>
            </a:outerShdw>
          </a:effectLst>
        </p:spPr>
        <p:txBody>
          <a:bodyPr/>
          <a:lstStyle/>
          <a:p>
            <a:endParaRPr lang="el-GR"/>
          </a:p>
        </p:txBody>
      </p:sp>
      <p:sp>
        <p:nvSpPr>
          <p:cNvPr id="9" name="Text 6"/>
          <p:cNvSpPr txBox="1"/>
          <p:nvPr/>
        </p:nvSpPr>
        <p:spPr>
          <a:xfrm>
            <a:off x="6217920" y="1600200"/>
            <a:ext cx="2606040" cy="731520"/>
          </a:xfrm>
          <a:prstGeom prst="rect">
            <a:avLst/>
          </a:prstGeom>
          <a:noFill/>
          <a:ln/>
        </p:spPr>
        <p:txBody>
          <a:bodyPr wrap="square" lIns="0" tIns="0" rIns="0" bIns="0" rtlCol="0" anchor="t"/>
          <a:lstStyle/>
          <a:p>
            <a:pPr marL="0" indent="0" algn="ctr">
              <a:buNone/>
            </a:pPr>
            <a:r>
              <a:rPr lang="en-US" sz="3000" b="1" dirty="0">
                <a:solidFill>
                  <a:schemeClr val="bg1"/>
                </a:solidFill>
                <a:latin typeface="Cambria" pitchFamily="34" charset="0"/>
                <a:ea typeface="Cambria" pitchFamily="34" charset="-122"/>
                <a:cs typeface="Cambria" pitchFamily="34" charset="-120"/>
              </a:rPr>
              <a:t>$651 δισ.</a:t>
            </a:r>
            <a:endParaRPr lang="en-US" sz="3000" dirty="0"/>
          </a:p>
        </p:txBody>
      </p:sp>
      <p:sp>
        <p:nvSpPr>
          <p:cNvPr id="10" name="Text 7"/>
          <p:cNvSpPr txBox="1"/>
          <p:nvPr/>
        </p:nvSpPr>
        <p:spPr>
          <a:xfrm>
            <a:off x="6355080" y="2377440"/>
            <a:ext cx="2331720" cy="1005840"/>
          </a:xfrm>
          <a:prstGeom prst="rect">
            <a:avLst/>
          </a:prstGeom>
          <a:noFill/>
          <a:ln/>
        </p:spPr>
        <p:txBody>
          <a:bodyPr wrap="square" lIns="0" tIns="0" rIns="0" bIns="0" rtlCol="0" anchor="t"/>
          <a:lstStyle/>
          <a:p>
            <a:pPr marL="0" indent="0" algn="ctr">
              <a:buNone/>
            </a:pPr>
            <a:r>
              <a:rPr lang="en-US" dirty="0">
                <a:solidFill>
                  <a:schemeClr val="bg1"/>
                </a:solidFill>
                <a:latin typeface="Calibri" pitchFamily="34" charset="0"/>
                <a:ea typeface="Calibri" pitchFamily="34" charset="-122"/>
                <a:cs typeface="Calibri" pitchFamily="34" charset="-120"/>
              </a:rPr>
              <a:t>αγορά τουρισμού ευεξίας το 2022 (GWI)</a:t>
            </a:r>
            <a:endParaRPr lang="en-US" dirty="0"/>
          </a:p>
        </p:txBody>
      </p:sp>
      <p:sp>
        <p:nvSpPr>
          <p:cNvPr id="11" name="market2"/>
          <p:cNvSpPr/>
          <p:nvPr/>
        </p:nvSpPr>
        <p:spPr>
          <a:xfrm>
            <a:off x="9006840" y="1463040"/>
            <a:ext cx="2606040" cy="2103120"/>
          </a:xfrm>
          <a:prstGeom prst="roundRect">
            <a:avLst>
              <a:gd name="adj" fmla="val 5217"/>
            </a:avLst>
          </a:prstGeom>
          <a:solidFill>
            <a:schemeClr val="accent2"/>
          </a:solidFill>
          <a:ln w="12700">
            <a:solidFill>
              <a:schemeClr val="accent2"/>
            </a:solidFill>
            <a:prstDash val="solid"/>
          </a:ln>
          <a:effectLst>
            <a:outerShdw blurRad="76200" dist="25400" dir="5400000" algn="bl" rotWithShape="0">
              <a:srgbClr val="000000">
                <a:alpha val="12000"/>
              </a:srgbClr>
            </a:outerShdw>
          </a:effectLst>
        </p:spPr>
        <p:txBody>
          <a:bodyPr/>
          <a:lstStyle/>
          <a:p>
            <a:endParaRPr lang="el-GR"/>
          </a:p>
        </p:txBody>
      </p:sp>
      <p:sp>
        <p:nvSpPr>
          <p:cNvPr id="12" name="Text 9"/>
          <p:cNvSpPr txBox="1"/>
          <p:nvPr/>
        </p:nvSpPr>
        <p:spPr>
          <a:xfrm>
            <a:off x="9006840" y="1600200"/>
            <a:ext cx="2606040" cy="731520"/>
          </a:xfrm>
          <a:prstGeom prst="rect">
            <a:avLst/>
          </a:prstGeom>
          <a:noFill/>
          <a:ln/>
        </p:spPr>
        <p:txBody>
          <a:bodyPr wrap="square" lIns="0" tIns="0" rIns="0" bIns="0" rtlCol="0" anchor="t"/>
          <a:lstStyle/>
          <a:p>
            <a:pPr marL="0" indent="0" algn="ctr">
              <a:buNone/>
            </a:pPr>
            <a:r>
              <a:rPr lang="en-US" sz="3000" b="1" dirty="0">
                <a:solidFill>
                  <a:schemeClr val="bg1"/>
                </a:solidFill>
                <a:latin typeface="Cambria" pitchFamily="34" charset="0"/>
                <a:ea typeface="Cambria" pitchFamily="34" charset="-122"/>
                <a:cs typeface="Cambria" pitchFamily="34" charset="-120"/>
              </a:rPr>
              <a:t>$1,4 τρισ.</a:t>
            </a:r>
            <a:endParaRPr lang="en-US" sz="3000" dirty="0"/>
          </a:p>
        </p:txBody>
      </p:sp>
      <p:sp>
        <p:nvSpPr>
          <p:cNvPr id="13" name="Text 10"/>
          <p:cNvSpPr txBox="1"/>
          <p:nvPr/>
        </p:nvSpPr>
        <p:spPr>
          <a:xfrm>
            <a:off x="9144000" y="2377440"/>
            <a:ext cx="2331720" cy="1005840"/>
          </a:xfrm>
          <a:prstGeom prst="rect">
            <a:avLst/>
          </a:prstGeom>
          <a:noFill/>
          <a:ln/>
        </p:spPr>
        <p:txBody>
          <a:bodyPr wrap="square" lIns="0" tIns="0" rIns="0" bIns="0" rtlCol="0" anchor="t"/>
          <a:lstStyle/>
          <a:p>
            <a:pPr marL="0" indent="0" algn="ctr">
              <a:buNone/>
            </a:pPr>
            <a:r>
              <a:rPr lang="en-US" sz="1600"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πρόβλεψη για το 2027 (GWI)</a:t>
            </a:r>
            <a:endParaRPr lang="en-US" sz="1600" dirty="0">
              <a:effectLst>
                <a:outerShdw blurRad="38100" dist="38100" dir="2700000" algn="tl">
                  <a:srgbClr val="000000">
                    <a:alpha val="43137"/>
                  </a:srgbClr>
                </a:outerShdw>
              </a:effectLst>
            </a:endParaRPr>
          </a:p>
        </p:txBody>
      </p:sp>
      <p:sp>
        <p:nvSpPr>
          <p:cNvPr id="14" name="critique"/>
          <p:cNvSpPr/>
          <p:nvPr/>
        </p:nvSpPr>
        <p:spPr>
          <a:xfrm>
            <a:off x="6217920" y="3794760"/>
            <a:ext cx="5394960" cy="2103120"/>
          </a:xfrm>
          <a:prstGeom prst="roundRect">
            <a:avLst>
              <a:gd name="adj" fmla="val 5217"/>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5" name="Text 12"/>
          <p:cNvSpPr txBox="1"/>
          <p:nvPr/>
        </p:nvSpPr>
        <p:spPr>
          <a:xfrm>
            <a:off x="6446520" y="3858768"/>
            <a:ext cx="4937760" cy="1965960"/>
          </a:xfrm>
          <a:prstGeom prst="rect">
            <a:avLst/>
          </a:prstGeom>
          <a:noFill/>
          <a:ln/>
        </p:spPr>
        <p:txBody>
          <a:bodyPr wrap="square" lIns="0" tIns="0" rIns="0" bIns="0" rtlCol="0" anchor="t"/>
          <a:lstStyle/>
          <a:p>
            <a:pPr marL="0" indent="0">
              <a:spcAft>
                <a:spcPts val="400"/>
              </a:spcAft>
              <a:buNone/>
            </a:pPr>
            <a:r>
              <a:rPr lang="en-US" sz="1600" b="1" dirty="0">
                <a:solidFill>
                  <a:schemeClr val="accent1"/>
                </a:solidFill>
                <a:latin typeface="+mj-lt"/>
                <a:ea typeface="Calibri" pitchFamily="34" charset="-122"/>
                <a:cs typeface="Calibri" pitchFamily="34" charset="-120"/>
              </a:rPr>
              <a:t>Κριτική ματιά</a:t>
            </a:r>
            <a:endParaRPr lang="en-US" sz="1600" dirty="0">
              <a:latin typeface="+mj-lt"/>
            </a:endParaRPr>
          </a:p>
          <a:p>
            <a:pPr marL="203200" indent="-203200">
              <a:spcAft>
                <a:spcPts val="300"/>
              </a:spcAft>
              <a:buSzPct val="100000"/>
              <a:buChar char="•"/>
            </a:pPr>
            <a:r>
              <a:rPr lang="en-US" sz="1600" dirty="0" err="1">
                <a:solidFill>
                  <a:schemeClr val="tx1"/>
                </a:solidFill>
                <a:latin typeface="+mj-lt"/>
                <a:ea typeface="Calibri" pitchFamily="34" charset="-122"/>
                <a:cs typeface="Calibri" pitchFamily="34" charset="-120"/>
              </a:rPr>
              <a:t>Μικρά</a:t>
            </a:r>
            <a:r>
              <a:rPr lang="en-US" sz="1600" dirty="0">
                <a:solidFill>
                  <a:schemeClr val="tx1"/>
                </a:solidFill>
                <a:latin typeface="+mj-lt"/>
                <a:ea typeface="Calibri" pitchFamily="34" charset="-122"/>
                <a:cs typeface="Calibri" pitchFamily="34" charset="-120"/>
              </a:rPr>
              <a:t> </a:t>
            </a:r>
            <a:r>
              <a:rPr lang="en-US" sz="1600" dirty="0" err="1">
                <a:solidFill>
                  <a:schemeClr val="tx1"/>
                </a:solidFill>
                <a:latin typeface="+mj-lt"/>
                <a:ea typeface="Calibri" pitchFamily="34" charset="-122"/>
                <a:cs typeface="Calibri" pitchFamily="34" charset="-120"/>
              </a:rPr>
              <a:t>δείγμ</a:t>
            </a:r>
            <a:r>
              <a:rPr lang="en-US" sz="1600" dirty="0">
                <a:solidFill>
                  <a:schemeClr val="tx1"/>
                </a:solidFill>
                <a:latin typeface="+mj-lt"/>
                <a:ea typeface="Calibri" pitchFamily="34" charset="-122"/>
                <a:cs typeface="Calibri" pitchFamily="34" charset="-120"/>
              </a:rPr>
              <a:t>ατα</a:t>
            </a:r>
            <a:r>
              <a:rPr lang="el-GR" sz="1600" dirty="0">
                <a:solidFill>
                  <a:schemeClr val="tx1"/>
                </a:solidFill>
                <a:latin typeface="+mj-lt"/>
                <a:ea typeface="Calibri" pitchFamily="34" charset="-122"/>
                <a:cs typeface="Calibri" pitchFamily="34" charset="-120"/>
              </a:rPr>
              <a:t>. </a:t>
            </a:r>
            <a:r>
              <a:rPr lang="en-US" sz="1600" dirty="0" err="1">
                <a:solidFill>
                  <a:schemeClr val="tx1"/>
                </a:solidFill>
                <a:latin typeface="+mj-lt"/>
                <a:ea typeface="Calibri" pitchFamily="34" charset="-122"/>
                <a:cs typeface="Calibri" pitchFamily="34" charset="-120"/>
              </a:rPr>
              <a:t>χωρίς</a:t>
            </a:r>
            <a:r>
              <a:rPr lang="en-US" sz="1600" dirty="0">
                <a:solidFill>
                  <a:schemeClr val="tx1"/>
                </a:solidFill>
                <a:latin typeface="+mj-lt"/>
                <a:ea typeface="Calibri" pitchFamily="34" charset="-122"/>
                <a:cs typeface="Calibri" pitchFamily="34" charset="-120"/>
              </a:rPr>
              <a:t> ομάδα ελέγχου, με αυτο-επιλογή συμμετεχόντων.</a:t>
            </a:r>
            <a:endParaRPr lang="en-US" sz="1600" dirty="0">
              <a:latin typeface="+mj-lt"/>
            </a:endParaRPr>
          </a:p>
          <a:p>
            <a:pPr marL="203200" indent="-203200">
              <a:spcAft>
                <a:spcPts val="300"/>
              </a:spcAft>
              <a:buSzPct val="100000"/>
              <a:buChar char="•"/>
            </a:pPr>
            <a:r>
              <a:rPr lang="en-US" sz="1600" dirty="0">
                <a:solidFill>
                  <a:schemeClr val="tx1"/>
                </a:solidFill>
                <a:latin typeface="+mj-lt"/>
                <a:ea typeface="Calibri" pitchFamily="34" charset="-122"/>
                <a:cs typeface="Calibri" pitchFamily="34" charset="-120"/>
              </a:rPr>
              <a:t>Κίνδυνος «wellness-washing»: μάρκετινγκ χωρίς τεκμηρίωση.</a:t>
            </a:r>
            <a:endParaRPr lang="en-US" sz="1600" dirty="0">
              <a:latin typeface="+mj-lt"/>
            </a:endParaRPr>
          </a:p>
          <a:p>
            <a:pPr marL="203200" indent="-203200">
              <a:spcAft>
                <a:spcPts val="300"/>
              </a:spcAft>
              <a:buSzPct val="100000"/>
              <a:buChar char="•"/>
            </a:pPr>
            <a:r>
              <a:rPr lang="en-US" sz="1600" dirty="0">
                <a:solidFill>
                  <a:schemeClr val="tx1"/>
                </a:solidFill>
                <a:latin typeface="+mj-lt"/>
                <a:ea typeface="Calibri" pitchFamily="34" charset="-122"/>
                <a:cs typeface="Calibri" pitchFamily="34" charset="-120"/>
              </a:rPr>
              <a:t>Δεν αποτελούν θεραπεία· το ζητούμενο είναι η μεταφορά των συνηθειών στην καθημερινότητα.</a:t>
            </a:r>
            <a:endParaRPr lang="en-US" sz="1600" dirty="0">
              <a:latin typeface="+mj-l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36</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Παράδειγμα: τριήμερο retreat ψυχικής ευεξίας</a:t>
            </a:r>
            <a:endParaRPr lang="en-US" sz="3000" dirty="0"/>
          </a:p>
        </p:txBody>
      </p:sp>
      <p:sp>
        <p:nvSpPr>
          <p:cNvPr id="3" name="day-header"/>
          <p:cNvSpPr/>
          <p:nvPr/>
        </p:nvSpPr>
        <p:spPr>
          <a:xfrm>
            <a:off x="548640" y="1463040"/>
            <a:ext cx="3520440" cy="685800"/>
          </a:xfrm>
          <a:prstGeom prst="roundRect">
            <a:avLst>
              <a:gd name="adj" fmla="val 13333"/>
            </a:avLst>
          </a:prstGeom>
          <a:solidFill>
            <a:schemeClr val="accent4"/>
          </a:solidFill>
          <a:ln w="12700">
            <a:solidFill>
              <a:srgbClr val="6E1E4A"/>
            </a:solidFill>
            <a:prstDash val="solid"/>
          </a:ln>
        </p:spPr>
        <p:txBody>
          <a:bodyPr/>
          <a:lstStyle/>
          <a:p>
            <a:endParaRPr lang="el-GR"/>
          </a:p>
        </p:txBody>
      </p:sp>
      <p:sp>
        <p:nvSpPr>
          <p:cNvPr id="4" name="Text 2"/>
          <p:cNvSpPr txBox="1"/>
          <p:nvPr/>
        </p:nvSpPr>
        <p:spPr>
          <a:xfrm>
            <a:off x="731520" y="1463040"/>
            <a:ext cx="3154680" cy="685800"/>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Ημέρα 1 · Άφιξη &amp; χαλάρωση</a:t>
            </a:r>
            <a:endParaRPr lang="en-US" sz="1600" dirty="0"/>
          </a:p>
        </p:txBody>
      </p:sp>
      <p:sp>
        <p:nvSpPr>
          <p:cNvPr id="5" name="card"/>
          <p:cNvSpPr/>
          <p:nvPr/>
        </p:nvSpPr>
        <p:spPr>
          <a:xfrm>
            <a:off x="548640" y="2286000"/>
            <a:ext cx="3520440" cy="2834640"/>
          </a:xfrm>
          <a:prstGeom prst="roundRect">
            <a:avLst>
              <a:gd name="adj" fmla="val 387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6" name="Text 4"/>
          <p:cNvSpPr txBox="1"/>
          <p:nvPr/>
        </p:nvSpPr>
        <p:spPr>
          <a:xfrm>
            <a:off x="777240" y="2468880"/>
            <a:ext cx="3063240" cy="2560320"/>
          </a:xfrm>
          <a:prstGeom prst="rect">
            <a:avLst/>
          </a:prstGeom>
          <a:noFill/>
          <a:ln/>
        </p:spPr>
        <p:txBody>
          <a:bodyPr wrap="square" lIns="0" tIns="0" rIns="0" bIns="0" rtlCol="0" anchor="t"/>
          <a:lstStyle/>
          <a:p>
            <a:pPr marL="203200" indent="-203200">
              <a:spcAft>
                <a:spcPts val="10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Υποδοχή, γνωριμία ομάδας, αρχική μέτρηση ευεξίας</a:t>
            </a:r>
            <a:endParaRPr lang="en-US"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Απογευματινός περίπατος στη φύση (45′, ήπια ένταση)</a:t>
            </a:r>
            <a:endParaRPr lang="en-US"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Ήπια γιόγκα και ασκήσεις αναπνοής</a:t>
            </a:r>
            <a:endParaRPr lang="en-US"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Βράδυ χωρίς οθόνες (digital detox)</a:t>
            </a:r>
            <a:endParaRPr lang="en-US" dirty="0">
              <a:effectLst>
                <a:outerShdw blurRad="38100" dist="38100" dir="2700000" algn="tl">
                  <a:srgbClr val="000000">
                    <a:alpha val="43137"/>
                  </a:srgbClr>
                </a:outerShdw>
              </a:effectLst>
              <a:latin typeface="+mj-lt"/>
            </a:endParaRPr>
          </a:p>
        </p:txBody>
      </p:sp>
      <p:sp>
        <p:nvSpPr>
          <p:cNvPr id="7" name="day-header"/>
          <p:cNvSpPr/>
          <p:nvPr/>
        </p:nvSpPr>
        <p:spPr>
          <a:xfrm>
            <a:off x="4334256" y="1463040"/>
            <a:ext cx="3520440" cy="685800"/>
          </a:xfrm>
          <a:prstGeom prst="roundRect">
            <a:avLst>
              <a:gd name="adj" fmla="val 13333"/>
            </a:avLst>
          </a:prstGeom>
          <a:solidFill>
            <a:schemeClr val="accent1"/>
          </a:solidFill>
          <a:ln w="12700">
            <a:solidFill>
              <a:srgbClr val="6E1E4A"/>
            </a:solidFill>
            <a:prstDash val="solid"/>
          </a:ln>
        </p:spPr>
        <p:txBody>
          <a:bodyPr/>
          <a:lstStyle/>
          <a:p>
            <a:endParaRPr lang="el-GR"/>
          </a:p>
        </p:txBody>
      </p:sp>
      <p:sp>
        <p:nvSpPr>
          <p:cNvPr id="8" name="Text 6"/>
          <p:cNvSpPr txBox="1"/>
          <p:nvPr/>
        </p:nvSpPr>
        <p:spPr>
          <a:xfrm>
            <a:off x="4517136" y="1463040"/>
            <a:ext cx="3154680" cy="685800"/>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Ημέρα 2 · Κίνηση &amp; φύση</a:t>
            </a:r>
            <a:endParaRPr lang="en-US" sz="1600" dirty="0"/>
          </a:p>
        </p:txBody>
      </p:sp>
      <p:sp>
        <p:nvSpPr>
          <p:cNvPr id="9" name="card"/>
          <p:cNvSpPr/>
          <p:nvPr/>
        </p:nvSpPr>
        <p:spPr>
          <a:xfrm>
            <a:off x="4334256" y="2286000"/>
            <a:ext cx="3520440" cy="2834640"/>
          </a:xfrm>
          <a:prstGeom prst="roundRect">
            <a:avLst>
              <a:gd name="adj" fmla="val 387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0" name="Text 8"/>
          <p:cNvSpPr txBox="1"/>
          <p:nvPr/>
        </p:nvSpPr>
        <p:spPr>
          <a:xfrm>
            <a:off x="4562856" y="2468880"/>
            <a:ext cx="3063240" cy="256032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Πρωινό τάι τσι ή γιόγκα (30′)</a:t>
            </a:r>
            <a:endParaRPr lang="en-US" sz="1600"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Πεζοπορία μέτριας έντασης (2–3 ώρες)</a:t>
            </a:r>
            <a:endParaRPr lang="en-US" sz="1600"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Δραστηριότητα στο νερό: κολύμβηση ή καγιάκ</a:t>
            </a:r>
            <a:endParaRPr lang="en-US" sz="1600"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Βραδινή ομαδική δραστηριότητα: παραδοσιακός χορός</a:t>
            </a:r>
            <a:endParaRPr lang="en-US" sz="1600" dirty="0">
              <a:effectLst>
                <a:outerShdw blurRad="38100" dist="38100" dir="2700000" algn="tl">
                  <a:srgbClr val="000000">
                    <a:alpha val="43137"/>
                  </a:srgbClr>
                </a:outerShdw>
              </a:effectLst>
              <a:latin typeface="+mj-lt"/>
            </a:endParaRPr>
          </a:p>
        </p:txBody>
      </p:sp>
      <p:sp>
        <p:nvSpPr>
          <p:cNvPr id="11" name="day-header"/>
          <p:cNvSpPr/>
          <p:nvPr/>
        </p:nvSpPr>
        <p:spPr>
          <a:xfrm>
            <a:off x="8119872" y="1463040"/>
            <a:ext cx="3520440" cy="685800"/>
          </a:xfrm>
          <a:prstGeom prst="roundRect">
            <a:avLst>
              <a:gd name="adj" fmla="val 13333"/>
            </a:avLst>
          </a:prstGeom>
          <a:solidFill>
            <a:schemeClr val="accent2"/>
          </a:solidFill>
          <a:ln w="12700">
            <a:solidFill>
              <a:srgbClr val="6E1E4A"/>
            </a:solidFill>
            <a:prstDash val="solid"/>
          </a:ln>
        </p:spPr>
        <p:txBody>
          <a:bodyPr/>
          <a:lstStyle/>
          <a:p>
            <a:endParaRPr lang="el-GR"/>
          </a:p>
        </p:txBody>
      </p:sp>
      <p:sp>
        <p:nvSpPr>
          <p:cNvPr id="12" name="Text 10"/>
          <p:cNvSpPr txBox="1"/>
          <p:nvPr/>
        </p:nvSpPr>
        <p:spPr>
          <a:xfrm>
            <a:off x="8302752" y="1463040"/>
            <a:ext cx="3154680" cy="685800"/>
          </a:xfrm>
          <a:prstGeom prst="rect">
            <a:avLst/>
          </a:prstGeom>
          <a:noFill/>
          <a:ln/>
        </p:spPr>
        <p:txBody>
          <a:bodyPr wrap="square" lIns="0" tIns="0" rIns="0" bIns="0" rtlCol="0" anchor="ctr"/>
          <a:lstStyle/>
          <a:p>
            <a:pPr marL="0" indent="0">
              <a:buNone/>
            </a:pPr>
            <a:r>
              <a:rPr lang="en-US" sz="1600" b="1" dirty="0">
                <a:solidFill>
                  <a:schemeClr val="bg1"/>
                </a:solidFill>
                <a:latin typeface="Calibri" pitchFamily="34" charset="0"/>
                <a:ea typeface="Calibri" pitchFamily="34" charset="-122"/>
                <a:cs typeface="Calibri" pitchFamily="34" charset="-120"/>
              </a:rPr>
              <a:t>Ημέρα 3 · Μεταφορά στην καθημερινότητα</a:t>
            </a:r>
            <a:endParaRPr lang="en-US" sz="1600" dirty="0"/>
          </a:p>
        </p:txBody>
      </p:sp>
      <p:sp>
        <p:nvSpPr>
          <p:cNvPr id="13" name="card"/>
          <p:cNvSpPr/>
          <p:nvPr/>
        </p:nvSpPr>
        <p:spPr>
          <a:xfrm>
            <a:off x="8119872" y="2286000"/>
            <a:ext cx="3520440" cy="2834640"/>
          </a:xfrm>
          <a:prstGeom prst="roundRect">
            <a:avLst>
              <a:gd name="adj" fmla="val 3871"/>
            </a:avLst>
          </a:prstGeom>
          <a:solidFill>
            <a:schemeClr val="bg2"/>
          </a:solidFill>
          <a:ln w="12700">
            <a:solidFill>
              <a:schemeClr val="bg2"/>
            </a:solidFill>
            <a:prstDash val="solid"/>
          </a:ln>
          <a:effectLst>
            <a:outerShdw blurRad="76200" dist="25400" dir="5400000" algn="bl" rotWithShape="0">
              <a:srgbClr val="000000">
                <a:alpha val="12000"/>
              </a:srgbClr>
            </a:outerShdw>
          </a:effectLst>
        </p:spPr>
        <p:txBody>
          <a:bodyPr/>
          <a:lstStyle/>
          <a:p>
            <a:endParaRPr lang="el-GR"/>
          </a:p>
        </p:txBody>
      </p:sp>
      <p:sp>
        <p:nvSpPr>
          <p:cNvPr id="14" name="Text 12"/>
          <p:cNvSpPr txBox="1"/>
          <p:nvPr/>
        </p:nvSpPr>
        <p:spPr>
          <a:xfrm>
            <a:off x="8348472" y="2468880"/>
            <a:ext cx="3063240" cy="2560320"/>
          </a:xfrm>
          <a:prstGeom prst="rect">
            <a:avLst/>
          </a:prstGeom>
          <a:noFill/>
          <a:ln/>
        </p:spPr>
        <p:txBody>
          <a:bodyPr wrap="square" lIns="0" tIns="0" rIns="0" bIns="0" rtlCol="0" anchor="t"/>
          <a:lstStyle/>
          <a:p>
            <a:pPr marL="203200" indent="-203200">
              <a:spcAft>
                <a:spcPts val="1000"/>
              </a:spcAft>
              <a:buSzPct val="100000"/>
              <a:buChar char="•"/>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Πρωινό τρέξιμο/περπάτημα επιλογής έντασης</a:t>
            </a:r>
            <a:endParaRPr lang="en-US" sz="1600"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Εργαστήριο: «το προσωπικό μου πλάνο κίνησης»</a:t>
            </a:r>
            <a:endParaRPr lang="en-US" sz="1600"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Τελική μέτρηση ευεξίας και ανατροφοδότηση</a:t>
            </a:r>
            <a:endParaRPr lang="en-US" sz="1600" dirty="0">
              <a:effectLst>
                <a:outerShdw blurRad="38100" dist="38100" dir="2700000" algn="tl">
                  <a:srgbClr val="000000">
                    <a:alpha val="43137"/>
                  </a:srgbClr>
                </a:outerShdw>
              </a:effectLst>
              <a:latin typeface="+mj-lt"/>
            </a:endParaRPr>
          </a:p>
          <a:p>
            <a:pPr marL="203200" indent="-203200">
              <a:spcAft>
                <a:spcPts val="1000"/>
              </a:spcAft>
              <a:buSzPct val="100000"/>
              <a:buChar char="•"/>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Συνέχεια: ομάδα περπατήματος στην πόλη</a:t>
            </a:r>
            <a:endParaRPr lang="en-US" sz="1600" dirty="0">
              <a:effectLst>
                <a:outerShdw blurRad="38100" dist="38100" dir="2700000" algn="tl">
                  <a:srgbClr val="000000">
                    <a:alpha val="43137"/>
                  </a:srgbClr>
                </a:outerShdw>
              </a:effectLst>
              <a:latin typeface="+mj-lt"/>
            </a:endParaRPr>
          </a:p>
        </p:txBody>
      </p:sp>
      <p:sp>
        <p:nvSpPr>
          <p:cNvPr id="15" name="Text 13"/>
          <p:cNvSpPr txBox="1"/>
          <p:nvPr/>
        </p:nvSpPr>
        <p:spPr>
          <a:xfrm>
            <a:off x="548640" y="5349240"/>
            <a:ext cx="11094415" cy="457200"/>
          </a:xfrm>
          <a:prstGeom prst="rect">
            <a:avLst/>
          </a:prstGeom>
          <a:noFill/>
          <a:ln/>
        </p:spPr>
        <p:txBody>
          <a:bodyPr wrap="square" lIns="0" tIns="0" rIns="0" bIns="0" rtlCol="0" anchor="t"/>
          <a:lstStyle/>
          <a:p>
            <a:pPr marL="0" indent="0" algn="ctr">
              <a:buNone/>
            </a:pPr>
            <a:r>
              <a:rPr lang="en-US" sz="2400" i="1" dirty="0">
                <a:solidFill>
                  <a:schemeClr val="accent1"/>
                </a:solidFill>
                <a:latin typeface="Calibri" pitchFamily="34" charset="0"/>
                <a:ea typeface="Calibri" pitchFamily="34" charset="-122"/>
                <a:cs typeface="Calibri" pitchFamily="34" charset="-120"/>
              </a:rPr>
              <a:t>Η αρχή σχεδιασμού: κάθε ημέρα συνδυάζει άσκηση, φύση, κοινωνική επαφή και χαλάρωση, και το retreat κλείνει με ένα σχέδιο για το «μετά».</a:t>
            </a:r>
            <a:endParaRPr lang="en-US" sz="2400"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37</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bg1"/>
                </a:solidFill>
                <a:latin typeface="Cambria" pitchFamily="34" charset="0"/>
                <a:ea typeface="Cambria" pitchFamily="34" charset="-122"/>
                <a:cs typeface="Cambria" pitchFamily="34" charset="-120"/>
              </a:rPr>
              <a:t>Βασικά μηνύματα</a:t>
            </a:r>
            <a:endParaRPr lang="en-US" sz="3000" dirty="0"/>
          </a:p>
        </p:txBody>
      </p:sp>
      <p:sp>
        <p:nvSpPr>
          <p:cNvPr id="3" name="icon-circle"/>
          <p:cNvSpPr/>
          <p:nvPr/>
        </p:nvSpPr>
        <p:spPr>
          <a:xfrm>
            <a:off x="548640" y="1463040"/>
            <a:ext cx="658368" cy="658368"/>
          </a:xfrm>
          <a:prstGeom prst="ellipse">
            <a:avLst/>
          </a:prstGeom>
          <a:solidFill>
            <a:schemeClr val="accent4"/>
          </a:solidFill>
          <a:ln w="12700">
            <a:solidFill>
              <a:schemeClr val="accent4"/>
            </a:solidFill>
            <a:prstDash val="solid"/>
          </a:ln>
        </p:spPr>
        <p:txBody>
          <a:bodyPr/>
          <a:lstStyle/>
          <a:p>
            <a:endParaRPr lang="el-GR"/>
          </a:p>
        </p:txBody>
      </p:sp>
      <p:pic>
        <p:nvPicPr>
          <p:cNvPr id="4" name="Image 0" descr="FaGlobeEurope"/>
          <p:cNvPicPr>
            <a:picLocks noChangeAspect="1"/>
          </p:cNvPicPr>
          <p:nvPr/>
        </p:nvPicPr>
        <p:blipFill>
          <a:blip r:embed="rId3"/>
          <a:stretch>
            <a:fillRect/>
          </a:stretch>
        </p:blipFill>
        <p:spPr>
          <a:xfrm>
            <a:off x="706648" y="1621048"/>
            <a:ext cx="342351" cy="342351"/>
          </a:xfrm>
          <a:prstGeom prst="rect">
            <a:avLst/>
          </a:prstGeom>
        </p:spPr>
      </p:pic>
      <p:sp>
        <p:nvSpPr>
          <p:cNvPr id="5" name="Text 2"/>
          <p:cNvSpPr txBox="1"/>
          <p:nvPr/>
        </p:nvSpPr>
        <p:spPr>
          <a:xfrm>
            <a:off x="1463040" y="1463040"/>
            <a:ext cx="10180015" cy="658368"/>
          </a:xfrm>
          <a:prstGeom prst="rect">
            <a:avLst/>
          </a:prstGeom>
          <a:noFill/>
          <a:ln/>
        </p:spPr>
        <p:txBody>
          <a:bodyPr wrap="square" lIns="0" tIns="0" rIns="0" bIns="0" rtlCol="0" anchor="ctr"/>
          <a:lstStyle/>
          <a:p>
            <a:pPr marL="0" indent="0">
              <a:buNone/>
            </a:pPr>
            <a:r>
              <a:rPr lang="en-US" sz="1700"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Οι αγχώδεις και οι καταθλιπτικές διαταραχές είναι οι συχνότερες ψυχικές διαταραχές, παγκόσμια και στην Ελλάδα</a:t>
            </a:r>
            <a:r>
              <a:rPr lang="en-US" sz="1700" dirty="0">
                <a:solidFill>
                  <a:schemeClr val="bg1"/>
                </a:solidFill>
                <a:latin typeface="Calibri" pitchFamily="34" charset="0"/>
                <a:ea typeface="Calibri" pitchFamily="34" charset="-122"/>
                <a:cs typeface="Calibri" pitchFamily="34" charset="-120"/>
              </a:rPr>
              <a:t>.</a:t>
            </a:r>
            <a:endParaRPr lang="en-US" sz="1700" dirty="0"/>
          </a:p>
        </p:txBody>
      </p:sp>
      <p:sp>
        <p:nvSpPr>
          <p:cNvPr id="6" name="icon-circle"/>
          <p:cNvSpPr/>
          <p:nvPr/>
        </p:nvSpPr>
        <p:spPr>
          <a:xfrm>
            <a:off x="548640" y="2377440"/>
            <a:ext cx="658368" cy="658368"/>
          </a:xfrm>
          <a:prstGeom prst="ellipse">
            <a:avLst/>
          </a:prstGeom>
          <a:solidFill>
            <a:schemeClr val="accent2"/>
          </a:solidFill>
          <a:ln w="12700">
            <a:solidFill>
              <a:schemeClr val="accent2"/>
            </a:solidFill>
            <a:prstDash val="solid"/>
          </a:ln>
        </p:spPr>
        <p:txBody>
          <a:bodyPr/>
          <a:lstStyle/>
          <a:p>
            <a:endParaRPr lang="el-GR"/>
          </a:p>
        </p:txBody>
      </p:sp>
      <p:pic>
        <p:nvPicPr>
          <p:cNvPr id="7" name="Image 1" descr="FaChartBar"/>
          <p:cNvPicPr>
            <a:picLocks noChangeAspect="1"/>
          </p:cNvPicPr>
          <p:nvPr/>
        </p:nvPicPr>
        <p:blipFill>
          <a:blip r:embed="rId4"/>
          <a:stretch>
            <a:fillRect/>
          </a:stretch>
        </p:blipFill>
        <p:spPr>
          <a:xfrm>
            <a:off x="706648" y="2535448"/>
            <a:ext cx="342351" cy="342351"/>
          </a:xfrm>
          <a:prstGeom prst="rect">
            <a:avLst/>
          </a:prstGeom>
        </p:spPr>
      </p:pic>
      <p:sp>
        <p:nvSpPr>
          <p:cNvPr id="8" name="Text 4"/>
          <p:cNvSpPr txBox="1"/>
          <p:nvPr/>
        </p:nvSpPr>
        <p:spPr>
          <a:xfrm>
            <a:off x="1463040" y="2377440"/>
            <a:ext cx="10180015" cy="658368"/>
          </a:xfrm>
          <a:prstGeom prst="rect">
            <a:avLst/>
          </a:prstGeom>
          <a:noFill/>
          <a:ln/>
        </p:spPr>
        <p:txBody>
          <a:bodyPr wrap="square" lIns="0" tIns="0" rIns="0" bIns="0" rtlCol="0" anchor="ctr"/>
          <a:lstStyle/>
          <a:p>
            <a:pPr marL="0" indent="0">
              <a:buNone/>
            </a:pPr>
            <a:r>
              <a:rPr lang="en-US" sz="1700"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Η άσκηση και η αθλητική αναψυχή μειώνουν μέτρια έως σημαντικά τα συμπτώματα και ενισχύουν την ευεξία σε όλους.</a:t>
            </a:r>
            <a:endParaRPr lang="en-US" sz="1700" dirty="0">
              <a:effectLst>
                <a:outerShdw blurRad="38100" dist="38100" dir="2700000" algn="tl">
                  <a:srgbClr val="000000">
                    <a:alpha val="43137"/>
                  </a:srgbClr>
                </a:outerShdw>
              </a:effectLst>
            </a:endParaRPr>
          </a:p>
        </p:txBody>
      </p:sp>
      <p:sp>
        <p:nvSpPr>
          <p:cNvPr id="9" name="icon-circle"/>
          <p:cNvSpPr/>
          <p:nvPr/>
        </p:nvSpPr>
        <p:spPr>
          <a:xfrm>
            <a:off x="548640" y="3291840"/>
            <a:ext cx="658368" cy="658368"/>
          </a:xfrm>
          <a:prstGeom prst="ellipse">
            <a:avLst/>
          </a:prstGeom>
          <a:solidFill>
            <a:schemeClr val="accent4"/>
          </a:solidFill>
          <a:ln w="12700">
            <a:solidFill>
              <a:schemeClr val="accent4"/>
            </a:solidFill>
            <a:prstDash val="solid"/>
          </a:ln>
        </p:spPr>
        <p:txBody>
          <a:bodyPr/>
          <a:lstStyle/>
          <a:p>
            <a:endParaRPr lang="el-GR"/>
          </a:p>
        </p:txBody>
      </p:sp>
      <p:pic>
        <p:nvPicPr>
          <p:cNvPr id="10" name="Image 2" descr="FaSlidersH"/>
          <p:cNvPicPr>
            <a:picLocks noChangeAspect="1"/>
          </p:cNvPicPr>
          <p:nvPr/>
        </p:nvPicPr>
        <p:blipFill>
          <a:blip r:embed="rId5"/>
          <a:stretch>
            <a:fillRect/>
          </a:stretch>
        </p:blipFill>
        <p:spPr>
          <a:xfrm>
            <a:off x="706648" y="3449848"/>
            <a:ext cx="342351" cy="342351"/>
          </a:xfrm>
          <a:prstGeom prst="rect">
            <a:avLst/>
          </a:prstGeom>
        </p:spPr>
      </p:pic>
      <p:sp>
        <p:nvSpPr>
          <p:cNvPr id="11" name="Text 6"/>
          <p:cNvSpPr txBox="1"/>
          <p:nvPr/>
        </p:nvSpPr>
        <p:spPr>
          <a:xfrm>
            <a:off x="1463040" y="3291840"/>
            <a:ext cx="10180015" cy="658368"/>
          </a:xfrm>
          <a:prstGeom prst="rect">
            <a:avLst/>
          </a:prstGeom>
          <a:noFill/>
          <a:ln/>
        </p:spPr>
        <p:txBody>
          <a:bodyPr wrap="square" lIns="0" tIns="0" rIns="0" bIns="0" rtlCol="0" anchor="ctr"/>
          <a:lstStyle/>
          <a:p>
            <a:pPr marL="0" indent="0">
              <a:buNone/>
            </a:pPr>
            <a:r>
              <a:rPr lang="en-US" sz="1700"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Μετράνε η ένταση, η τακτικότητα, η απόλαυση και το περιβάλλον (φύση, νερό, παρέα).</a:t>
            </a:r>
            <a:endParaRPr lang="en-US" sz="1700" dirty="0">
              <a:effectLst>
                <a:outerShdw blurRad="38100" dist="38100" dir="2700000" algn="tl">
                  <a:srgbClr val="000000">
                    <a:alpha val="43137"/>
                  </a:srgbClr>
                </a:outerShdw>
              </a:effectLst>
            </a:endParaRPr>
          </a:p>
        </p:txBody>
      </p:sp>
      <p:sp>
        <p:nvSpPr>
          <p:cNvPr id="12" name="icon-circle"/>
          <p:cNvSpPr/>
          <p:nvPr/>
        </p:nvSpPr>
        <p:spPr>
          <a:xfrm>
            <a:off x="548640" y="4206240"/>
            <a:ext cx="658368" cy="658368"/>
          </a:xfrm>
          <a:prstGeom prst="ellipse">
            <a:avLst/>
          </a:prstGeom>
          <a:solidFill>
            <a:schemeClr val="accent2"/>
          </a:solidFill>
          <a:ln w="12700">
            <a:solidFill>
              <a:schemeClr val="accent2"/>
            </a:solidFill>
            <a:prstDash val="solid"/>
          </a:ln>
        </p:spPr>
        <p:txBody>
          <a:bodyPr/>
          <a:lstStyle/>
          <a:p>
            <a:endParaRPr lang="el-GR"/>
          </a:p>
        </p:txBody>
      </p:sp>
      <p:pic>
        <p:nvPicPr>
          <p:cNvPr id="13" name="Image 3" descr="FaLeaf"/>
          <p:cNvPicPr>
            <a:picLocks noChangeAspect="1"/>
          </p:cNvPicPr>
          <p:nvPr/>
        </p:nvPicPr>
        <p:blipFill>
          <a:blip r:embed="rId6"/>
          <a:stretch>
            <a:fillRect/>
          </a:stretch>
        </p:blipFill>
        <p:spPr>
          <a:xfrm>
            <a:off x="706648" y="4364248"/>
            <a:ext cx="342351" cy="342351"/>
          </a:xfrm>
          <a:prstGeom prst="rect">
            <a:avLst/>
          </a:prstGeom>
        </p:spPr>
      </p:pic>
      <p:sp>
        <p:nvSpPr>
          <p:cNvPr id="14" name="Text 8"/>
          <p:cNvSpPr txBox="1"/>
          <p:nvPr/>
        </p:nvSpPr>
        <p:spPr>
          <a:xfrm>
            <a:off x="1463040" y="4206240"/>
            <a:ext cx="10180015" cy="658368"/>
          </a:xfrm>
          <a:prstGeom prst="rect">
            <a:avLst/>
          </a:prstGeom>
          <a:noFill/>
          <a:ln/>
        </p:spPr>
        <p:txBody>
          <a:bodyPr wrap="square" lIns="0" tIns="0" rIns="0" bIns="0" rtlCol="0" anchor="ctr"/>
          <a:lstStyle/>
          <a:p>
            <a:pPr marL="0" indent="0">
              <a:buNone/>
            </a:pPr>
            <a:r>
              <a:rPr lang="en-US" sz="1700"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Πράσινη/μπλε άσκηση, σώμα–νους, κοινοτικά προγράμματα και κοινωνική συνταγογράφηση εφαρμόζονται ήδη με επιτυχία.</a:t>
            </a:r>
            <a:endParaRPr lang="en-US" sz="1700" dirty="0">
              <a:effectLst>
                <a:outerShdw blurRad="38100" dist="38100" dir="2700000" algn="tl">
                  <a:srgbClr val="000000">
                    <a:alpha val="43137"/>
                  </a:srgbClr>
                </a:outerShdw>
              </a:effectLst>
            </a:endParaRPr>
          </a:p>
        </p:txBody>
      </p:sp>
      <p:sp>
        <p:nvSpPr>
          <p:cNvPr id="15" name="icon-circle"/>
          <p:cNvSpPr/>
          <p:nvPr/>
        </p:nvSpPr>
        <p:spPr>
          <a:xfrm>
            <a:off x="548640" y="5120640"/>
            <a:ext cx="658368" cy="658368"/>
          </a:xfrm>
          <a:prstGeom prst="ellipse">
            <a:avLst/>
          </a:prstGeom>
          <a:solidFill>
            <a:schemeClr val="accent4"/>
          </a:solidFill>
          <a:ln w="12700">
            <a:solidFill>
              <a:schemeClr val="accent4"/>
            </a:solidFill>
            <a:prstDash val="solid"/>
          </a:ln>
        </p:spPr>
        <p:txBody>
          <a:bodyPr/>
          <a:lstStyle/>
          <a:p>
            <a:endParaRPr lang="el-GR"/>
          </a:p>
        </p:txBody>
      </p:sp>
      <p:pic>
        <p:nvPicPr>
          <p:cNvPr id="16" name="Image 4" descr="FaSpa"/>
          <p:cNvPicPr>
            <a:picLocks noChangeAspect="1"/>
          </p:cNvPicPr>
          <p:nvPr/>
        </p:nvPicPr>
        <p:blipFill>
          <a:blip r:embed="rId7"/>
          <a:stretch>
            <a:fillRect/>
          </a:stretch>
        </p:blipFill>
        <p:spPr>
          <a:xfrm>
            <a:off x="706648" y="5278648"/>
            <a:ext cx="342351" cy="342351"/>
          </a:xfrm>
          <a:prstGeom prst="rect">
            <a:avLst/>
          </a:prstGeom>
        </p:spPr>
      </p:pic>
      <p:sp>
        <p:nvSpPr>
          <p:cNvPr id="17" name="Text 10"/>
          <p:cNvSpPr txBox="1"/>
          <p:nvPr/>
        </p:nvSpPr>
        <p:spPr>
          <a:xfrm>
            <a:off x="1463040" y="5120640"/>
            <a:ext cx="10180015" cy="658368"/>
          </a:xfrm>
          <a:prstGeom prst="rect">
            <a:avLst/>
          </a:prstGeom>
          <a:noFill/>
          <a:ln/>
        </p:spPr>
        <p:txBody>
          <a:bodyPr wrap="square" lIns="0" tIns="0" rIns="0" bIns="0" rtlCol="0" anchor="ctr"/>
          <a:lstStyle/>
          <a:p>
            <a:pPr marL="0" indent="0">
              <a:buNone/>
            </a:pPr>
            <a:r>
              <a:rPr lang="en-US" sz="1700" dirty="0">
                <a:solidFill>
                  <a:schemeClr val="bg1"/>
                </a:solidFill>
                <a:effectLst>
                  <a:outerShdw blurRad="38100" dist="38100" dir="2700000" algn="tl">
                    <a:srgbClr val="000000">
                      <a:alpha val="43137"/>
                    </a:srgbClr>
                  </a:outerShdw>
                </a:effectLst>
                <a:latin typeface="Calibri" pitchFamily="34" charset="0"/>
                <a:ea typeface="Calibri" pitchFamily="34" charset="-122"/>
                <a:cs typeface="Calibri" pitchFamily="34" charset="-120"/>
              </a:rPr>
              <a:t>Τα retreats είναι εντατική, πολλά υποσχόμενη μορφή, αλλά χρειάζονται τεκμηρίωση και συνέχεια στην καθημερινότητα.</a:t>
            </a:r>
            <a:endParaRPr lang="en-US" sz="1700" dirty="0">
              <a:effectLst>
                <a:outerShdw blurRad="38100" dist="38100" dir="2700000" algn="tl">
                  <a:srgbClr val="000000">
                    <a:alpha val="43137"/>
                  </a:srgbClr>
                </a:outerShdw>
              </a:effectLs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bg2"/>
                </a:solidFill>
                <a:latin typeface="Calibri"/>
                <a:ea typeface="Calibri"/>
                <a:cs typeface="Calibri"/>
              </a:defRPr>
            </a:lvl1pPr>
          </a:lstStyle>
          <a:p>
            <a:pPr algn="r"/>
            <a:fld id="{F7021451-1387-4CA6-816F-3879F97B5CBC}" type="slidenum">
              <a:rPr lang="en-US" b="0"/>
              <a:t>38</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a:solidFill>
                  <a:schemeClr val="accent1"/>
                </a:solidFill>
                <a:latin typeface="Cambria" pitchFamily="34" charset="0"/>
                <a:ea typeface="Cambria" pitchFamily="34" charset="-122"/>
                <a:cs typeface="Cambria" pitchFamily="34" charset="-120"/>
              </a:rPr>
              <a:t>Θέματα για συζήτηση στην τάξη (σε ομάδες)</a:t>
            </a:r>
            <a:endParaRPr lang="en-US" sz="3000" dirty="0"/>
          </a:p>
        </p:txBody>
      </p:sp>
      <p:sp>
        <p:nvSpPr>
          <p:cNvPr id="3" name="photo-placeholder-9"/>
          <p:cNvSpPr/>
          <p:nvPr/>
        </p:nvSpPr>
        <p:spPr>
          <a:xfrm>
            <a:off x="7619695" y="1463040"/>
            <a:ext cx="4023360" cy="4434840"/>
          </a:xfrm>
          <a:prstGeom prst="rect">
            <a:avLst/>
          </a:prstGeom>
          <a:solidFill>
            <a:schemeClr val="bg2"/>
          </a:solidFill>
          <a:ln w="15875">
            <a:solidFill>
              <a:schemeClr val="accent4"/>
            </a:solidFill>
            <a:prstDash val="dash"/>
          </a:ln>
        </p:spPr>
        <p:txBody>
          <a:bodyPr/>
          <a:lstStyle/>
          <a:p>
            <a:endParaRPr lang="el-GR"/>
          </a:p>
        </p:txBody>
      </p:sp>
      <p:pic>
        <p:nvPicPr>
          <p:cNvPr id="4" name="Image 0" descr="Θέση φωτογραφίας"/>
          <p:cNvPicPr>
            <a:picLocks noChangeAspect="1"/>
          </p:cNvPicPr>
          <p:nvPr/>
        </p:nvPicPr>
        <p:blipFill>
          <a:blip r:embed="rId3"/>
          <a:stretch>
            <a:fillRect/>
          </a:stretch>
        </p:blipFill>
        <p:spPr>
          <a:xfrm>
            <a:off x="9219895" y="2720340"/>
            <a:ext cx="822960" cy="822960"/>
          </a:xfrm>
          <a:prstGeom prst="rect">
            <a:avLst/>
          </a:prstGeom>
        </p:spPr>
      </p:pic>
      <p:sp>
        <p:nvSpPr>
          <p:cNvPr id="5" name="Text 2"/>
          <p:cNvSpPr txBox="1"/>
          <p:nvPr/>
        </p:nvSpPr>
        <p:spPr>
          <a:xfrm>
            <a:off x="7802575" y="3680460"/>
            <a:ext cx="3657600" cy="1005840"/>
          </a:xfrm>
          <a:prstGeom prst="rect">
            <a:avLst/>
          </a:prstGeom>
          <a:noFill/>
          <a:ln/>
        </p:spPr>
        <p:txBody>
          <a:bodyPr wrap="square" lIns="0" tIns="0" rIns="0" bIns="0" rtlCol="0" anchor="t"/>
          <a:lstStyle/>
          <a:p>
            <a:pPr marL="0" indent="0" algn="ctr">
              <a:buNone/>
            </a:pPr>
            <a:r>
              <a:rPr lang="en-US" sz="1300" b="1" dirty="0">
                <a:solidFill>
                  <a:schemeClr val="accent1"/>
                </a:solidFill>
                <a:latin typeface="Calibri" pitchFamily="34" charset="0"/>
                <a:ea typeface="Calibri" pitchFamily="34" charset="-122"/>
                <a:cs typeface="Calibri" pitchFamily="34" charset="-120"/>
              </a:rPr>
              <a:t>ΦΩΤΟΓΡΑΦΙΑ 9</a:t>
            </a:r>
            <a:endParaRPr lang="en-US" sz="1600" dirty="0"/>
          </a:p>
          <a:p>
            <a:pPr marL="0" indent="0" algn="ctr">
              <a:buNone/>
            </a:pPr>
            <a:r>
              <a:rPr lang="en-US" sz="1100" dirty="0">
                <a:solidFill>
                  <a:schemeClr val="tx1"/>
                </a:solidFill>
                <a:latin typeface="Calibri" pitchFamily="34" charset="0"/>
                <a:ea typeface="Calibri" pitchFamily="34" charset="-122"/>
                <a:cs typeface="Calibri" pitchFamily="34" charset="-120"/>
              </a:rPr>
              <a:t>Φοιτητές συζητούν σε ομάδες με αυτοκόλλητες σημειώσεις</a:t>
            </a:r>
            <a:endParaRPr lang="en-US" sz="1600" dirty="0"/>
          </a:p>
        </p:txBody>
      </p:sp>
      <p:sp>
        <p:nvSpPr>
          <p:cNvPr id="6" name="Text 3"/>
          <p:cNvSpPr txBox="1"/>
          <p:nvPr/>
        </p:nvSpPr>
        <p:spPr>
          <a:xfrm>
            <a:off x="548640" y="1463040"/>
            <a:ext cx="6796735" cy="4434840"/>
          </a:xfrm>
          <a:prstGeom prst="rect">
            <a:avLst/>
          </a:prstGeom>
          <a:noFill/>
          <a:ln/>
        </p:spPr>
        <p:txBody>
          <a:bodyPr wrap="square" lIns="0" tIns="0" rIns="0" bIns="0" rtlCol="0" anchor="t"/>
          <a:lstStyle/>
          <a:p>
            <a:pPr marL="0" indent="0">
              <a:spcAft>
                <a:spcPts val="400"/>
              </a:spcAft>
              <a:buNone/>
            </a:pPr>
            <a:r>
              <a:rPr lang="en-US" sz="1800" b="1" dirty="0">
                <a:solidFill>
                  <a:schemeClr val="accent1"/>
                </a:solidFill>
                <a:latin typeface="Calibri" pitchFamily="34" charset="0"/>
                <a:ea typeface="Calibri" pitchFamily="34" charset="-122"/>
                <a:cs typeface="Calibri" pitchFamily="34" charset="-120"/>
              </a:rPr>
              <a:t>Δραστηριότητα 1 · Συνέντευξη</a:t>
            </a:r>
            <a:endParaRPr lang="en-US" sz="1500" dirty="0"/>
          </a:p>
          <a:p>
            <a:pPr marL="0" indent="0" algn="just">
              <a:spcAft>
                <a:spcPts val="1200"/>
              </a:spcAft>
              <a:buNone/>
            </a:pPr>
            <a:r>
              <a:rPr lang="en-US" dirty="0">
                <a:solidFill>
                  <a:schemeClr val="tx1"/>
                </a:solidFill>
                <a:latin typeface="Calibri" pitchFamily="34" charset="0"/>
                <a:ea typeface="Calibri" pitchFamily="34" charset="-122"/>
                <a:cs typeface="Calibri" pitchFamily="34" charset="-120"/>
              </a:rPr>
              <a:t>Συζητήστε με 20 συμφοιτητές σας ποια ψυχολογικά οφέλη αποκομίζουν από την άσκηση και την αθλητική αναψυχή. Καταγράψτε τα και παρουσιάστε τα στη διαδικτυακή σας τάξη.</a:t>
            </a:r>
            <a:endParaRPr lang="en-US" dirty="0"/>
          </a:p>
          <a:p>
            <a:pPr marL="0" indent="0">
              <a:spcAft>
                <a:spcPts val="400"/>
              </a:spcAft>
              <a:buNone/>
            </a:pPr>
            <a:r>
              <a:rPr lang="en-US" sz="1800" b="1" dirty="0">
                <a:solidFill>
                  <a:schemeClr val="accent1"/>
                </a:solidFill>
                <a:latin typeface="Calibri" pitchFamily="34" charset="0"/>
                <a:ea typeface="Calibri" pitchFamily="34" charset="-122"/>
                <a:cs typeface="Calibri" pitchFamily="34" charset="-120"/>
              </a:rPr>
              <a:t>Δραστηριότητα 2 · Χαρτογράφηση</a:t>
            </a:r>
            <a:endParaRPr lang="en-US" sz="1500" dirty="0"/>
          </a:p>
          <a:p>
            <a:pPr marL="0" indent="0">
              <a:spcAft>
                <a:spcPts val="1200"/>
              </a:spcAft>
              <a:buNone/>
            </a:pPr>
            <a:r>
              <a:rPr lang="en-US" dirty="0">
                <a:solidFill>
                  <a:schemeClr val="tx1"/>
                </a:solidFill>
                <a:latin typeface="Calibri" pitchFamily="34" charset="0"/>
                <a:ea typeface="Calibri" pitchFamily="34" charset="-122"/>
                <a:cs typeface="Calibri" pitchFamily="34" charset="-120"/>
              </a:rPr>
              <a:t>Εντοπίστε ένα πρόγραμμα αναψυχής στην περιοχή σας και αξιολογήστε το με τα κριτήρια της Berger.</a:t>
            </a:r>
            <a:endParaRPr lang="en-US" dirty="0"/>
          </a:p>
          <a:p>
            <a:pPr marL="0" indent="0">
              <a:spcAft>
                <a:spcPts val="400"/>
              </a:spcAft>
              <a:buNone/>
            </a:pPr>
            <a:r>
              <a:rPr lang="en-US" sz="1800" b="1" dirty="0">
                <a:solidFill>
                  <a:schemeClr val="accent1"/>
                </a:solidFill>
                <a:latin typeface="Calibri" pitchFamily="34" charset="0"/>
                <a:ea typeface="Calibri" pitchFamily="34" charset="-122"/>
                <a:cs typeface="Calibri" pitchFamily="34" charset="-120"/>
              </a:rPr>
              <a:t>Δραστηριότητα 3 · Σχεδιασμός</a:t>
            </a:r>
            <a:endParaRPr lang="en-US" sz="1500" dirty="0"/>
          </a:p>
          <a:p>
            <a:pPr marL="0" indent="0" algn="just">
              <a:buNone/>
            </a:pPr>
            <a:r>
              <a:rPr lang="en-US" dirty="0">
                <a:solidFill>
                  <a:schemeClr val="tx1"/>
                </a:solidFill>
                <a:latin typeface="Calibri" pitchFamily="34" charset="0"/>
                <a:ea typeface="Calibri" pitchFamily="34" charset="-122"/>
                <a:cs typeface="Calibri" pitchFamily="34" charset="-120"/>
              </a:rPr>
              <a:t>Σχεδιάστε ένα 8εβδομαδο πρόγραμμα ή ένα τριήμερο retreat για συγκεκριμένη ομάδα-στόχο (π.χ. φοιτητές σε εξεταστική, εργαζόμενους γραφείου, ηλικιωμένους). Πώς θα το αξιολογούσατε;</a:t>
            </a:r>
            <a:endParaRPr lang="en-US" dirty="0"/>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39</a:t>
            </a:fld>
            <a:endParaRPr lang="en-US"/>
          </a:p>
        </p:txBody>
      </p:sp>
      <p:pic>
        <p:nvPicPr>
          <p:cNvPr id="7" name="Εικόνα 6">
            <a:extLst>
              <a:ext uri="{FF2B5EF4-FFF2-40B4-BE49-F238E27FC236}">
                <a16:creationId xmlns:a16="http://schemas.microsoft.com/office/drawing/2014/main" id="{1871B634-9542-81DE-BC37-34DECA0E6728}"/>
              </a:ext>
            </a:extLst>
          </p:cNvPr>
          <p:cNvPicPr>
            <a:picLocks noChangeAspect="1"/>
          </p:cNvPicPr>
          <p:nvPr/>
        </p:nvPicPr>
        <p:blipFill>
          <a:blip r:embed="rId4"/>
          <a:stretch>
            <a:fillRect/>
          </a:stretch>
        </p:blipFill>
        <p:spPr>
          <a:xfrm>
            <a:off x="7539628" y="1318145"/>
            <a:ext cx="4183494" cy="4724629"/>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err="1">
                <a:solidFill>
                  <a:schemeClr val="accent1"/>
                </a:solidFill>
                <a:latin typeface="Cambria" pitchFamily="34" charset="0"/>
                <a:ea typeface="Cambria" pitchFamily="34" charset="-122"/>
                <a:cs typeface="Cambria" pitchFamily="34" charset="-120"/>
              </a:rPr>
              <a:t>Βι</a:t>
            </a:r>
            <a:r>
              <a:rPr lang="en-US" sz="3000" b="1" dirty="0">
                <a:solidFill>
                  <a:schemeClr val="accent1"/>
                </a:solidFill>
                <a:latin typeface="Cambria" pitchFamily="34" charset="0"/>
                <a:ea typeface="Cambria" pitchFamily="34" charset="-122"/>
                <a:cs typeface="Cambria" pitchFamily="34" charset="-120"/>
              </a:rPr>
              <a:t>βλιογραφία</a:t>
            </a:r>
            <a:endParaRPr lang="en-US" sz="3000" dirty="0"/>
          </a:p>
        </p:txBody>
      </p:sp>
      <p:sp>
        <p:nvSpPr>
          <p:cNvPr id="3" name="Text 1"/>
          <p:cNvSpPr txBox="1"/>
          <p:nvPr/>
        </p:nvSpPr>
        <p:spPr>
          <a:xfrm>
            <a:off x="548640" y="1325880"/>
            <a:ext cx="11094415" cy="4892040"/>
          </a:xfrm>
          <a:prstGeom prst="rect">
            <a:avLst/>
          </a:prstGeom>
          <a:noFill/>
          <a:ln/>
        </p:spPr>
        <p:txBody>
          <a:bodyPr wrap="square" lIns="0" tIns="0" rIns="0" bIns="0" rtlCol="0" anchor="t"/>
          <a:lstStyle/>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Bahrke, M. S., &amp; Morgan, W. P. (1978). Anxiety reduction following exercise and meditation. Cognitive Therapy and Research, 2(4), 323–333.</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Barton, J., &amp; Pretty, J. (2010). What is the best dose of nature and green exercise for improving mental health? A multi-study analysis. Environmental Science &amp; Technology, 44(10), 3947–3955.</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Beddington, J., Cooper, C. L., Field, J., Goswami, U., Huppert, F. A., Jenkins, R., … Thomas, S. M. (2008). The mental wealth of nations. Nature, 455, 1057–1060.</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Berger, B. G., &amp; Motl, R. W. (2000). Exercise and mood: A selective review and synthesis of research employing the Profile of Mood States. Journal of Applied Sport Psychology, 12(1), 69–92.</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Bull, F. C., Al-Ansari, S. S., Biddle, S., Borodulin, K., Buman, M. P., Cardon, G., … Willumsen, J. F. (2020). World Health Organization 2020 guidelines on physical activity and sedentary behaviour. British Journal of Sports Medicine, 54(24), 1451–1462.</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Cohen, M. M., Elliott, F., Oates, L., Schembri, A., &amp; Mantri, N. (2017). Do wellness tourists get well? An observational study of multiple dimensions of health and well-being after a week-long retreat. Journal of Alternative and Complementary Medicine, 23(2), 140–148.</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Dietrich, A., &amp; McDaniel, W. F. (2004). Endocannabinoids and exercise. British Journal of Sports Medicine, 38(5), 536–541.</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Dishman, R. K., Washburn, R. A., &amp; Heath, G. W. (2004). Physical activity epidemiology. Human Kinetics.</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Dunn, A. L., &amp; Dishman, R. K. (1991). Exercise and the neurobiology of depression. Exercise and Sport Sciences Reviews, 19, 41–98.</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Erickson, K. I., Voss, M. W., Prakash, R. S., Basak, C., Szabo, A., Chaddock, L., … Kramer, A. F. (2011). Exercise training increases size of hippocampus and improves memory. PNAS, 108(7), 3017–3022.</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Gauvin, L., &amp; Rejeski, W. J. (1993). The Exercise-Induced Feeling Inventory: Development and initial validation. Journal of Sport &amp; Exercise Psychology, 15(4), 403–423.</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Global Wellness Institute. (2023). Global wellness economy monitor 2023.</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Haywood, A., Dayson, C., Garside, R., et al. (2024). National evaluation of the Preventing and Tackling Mental Ill Health through Green Social Prescribing project. Defra.</a:t>
            </a:r>
            <a:endParaRPr lang="en-US" dirty="0">
              <a:effectLst>
                <a:outerShdw blurRad="38100" dist="38100" dir="2700000" algn="tl">
                  <a:srgbClr val="000000">
                    <a:alpha val="43137"/>
                  </a:srgbClr>
                </a:outerShdw>
              </a:effectLst>
              <a:latin typeface="+mj-lt"/>
            </a:endParaRPr>
          </a:p>
          <a:p>
            <a:pPr marL="0" indent="0" algn="just">
              <a:spcAft>
                <a:spcPts val="300"/>
              </a:spcAft>
              <a:buNone/>
            </a:pPr>
            <a:r>
              <a:rPr lang="en-US"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Health Policy Partnership. (n.d.). Depression scorecard: Greece.</a:t>
            </a:r>
            <a:endParaRPr lang="en-US" dirty="0">
              <a:effectLst>
                <a:outerShdw blurRad="38100" dist="38100" dir="2700000" algn="tl">
                  <a:srgbClr val="000000">
                    <a:alpha val="43137"/>
                  </a:srgbClr>
                </a:outerShdw>
              </a:effectLst>
              <a:latin typeface="+mj-l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40</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94415" cy="868680"/>
          </a:xfrm>
          <a:prstGeom prst="rect">
            <a:avLst/>
          </a:prstGeom>
          <a:noFill/>
          <a:ln/>
        </p:spPr>
        <p:txBody>
          <a:bodyPr wrap="square" lIns="0" tIns="0" rIns="0" bIns="0" rtlCol="0" anchor="ctr"/>
          <a:lstStyle/>
          <a:p>
            <a:pPr marL="0" indent="0">
              <a:buNone/>
            </a:pPr>
            <a:r>
              <a:rPr lang="en-US" sz="3000" b="1" dirty="0" err="1">
                <a:solidFill>
                  <a:schemeClr val="accent1"/>
                </a:solidFill>
                <a:latin typeface="Cambria" pitchFamily="34" charset="0"/>
                <a:ea typeface="Cambria" pitchFamily="34" charset="-122"/>
                <a:cs typeface="Cambria" pitchFamily="34" charset="-120"/>
              </a:rPr>
              <a:t>Βι</a:t>
            </a:r>
            <a:r>
              <a:rPr lang="en-US" sz="3000" b="1" dirty="0">
                <a:solidFill>
                  <a:schemeClr val="accent1"/>
                </a:solidFill>
                <a:latin typeface="Cambria" pitchFamily="34" charset="0"/>
                <a:ea typeface="Cambria" pitchFamily="34" charset="-122"/>
                <a:cs typeface="Cambria" pitchFamily="34" charset="-120"/>
              </a:rPr>
              <a:t>βλιογραφία</a:t>
            </a:r>
            <a:endParaRPr lang="en-US" sz="3000" dirty="0"/>
          </a:p>
        </p:txBody>
      </p:sp>
      <p:sp>
        <p:nvSpPr>
          <p:cNvPr id="3" name="Text 1"/>
          <p:cNvSpPr txBox="1"/>
          <p:nvPr/>
        </p:nvSpPr>
        <p:spPr>
          <a:xfrm>
            <a:off x="548640" y="1325880"/>
            <a:ext cx="11094415" cy="4892040"/>
          </a:xfrm>
          <a:prstGeom prst="rect">
            <a:avLst/>
          </a:prstGeom>
          <a:noFill/>
          <a:ln/>
        </p:spPr>
        <p:txBody>
          <a:bodyPr wrap="square" lIns="0" tIns="0" rIns="0" bIns="0" rtlCol="0" anchor="t"/>
          <a:lstStyle/>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Jahoda, M. (1958). Current concepts of positive mental health. Basic Books.</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Keyes, C. L. M. (2002). The mental health continuum: From languishing to flourishing in life. Journal of Health and Social Behavior, 43(2), 207–222.</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McNair, D. M., Lorr, M., &amp; Droppleman, L. F. (1971). Manual for the Profile of Mood States. Educational and Industrial Testing Service.</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Mental Health Foundation. (2013, 2019). [</a:t>
            </a: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Εκθέσεις</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 </a:t>
            </a: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γι</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α την ψυχική ευεξία και το στρες· όπως στην αρχική παρουσίαση].</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Murray, C. J. L., &amp; Lopez, A. D. (1997). Alternative projections of mortality and disability by cause 1990–2020: Global Burden of Disease Study. The Lancet, 349(9064), 1498–1504.</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Noetel, M., Sanders, T., Gallardo-Gómez, D., Taylor, P., del Pozo Cruz, B., van den Hoek, D., … Lonsdale, C. (2024). Effect of exercise for depression: Systematic review and network meta-analysis of </a:t>
            </a: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randomised</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 controlled trials. BMJ, 384, e075847.</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OECD &amp; European Observatory on Health Systems and Policies. (2023). Greece: Country health profile 2023. OECD Publishing.</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Singh, B., Olds, T., Curtis, R., </a:t>
            </a: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Dumuid</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 D., </a:t>
            </a: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Virgara</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 R., Watson, A., … Maher, C. (2023). Effectiveness of physical activity interventions for improving depression, anxiety and distress: An overview of systematic reviews. British Journal of Sports Medicine, 57(18), 1203–1209.</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Skapinakis</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 P., Bellos, S., </a:t>
            </a: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Koupidis</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 S., </a:t>
            </a: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Grammatikopoulos</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 I., Theodorakis, P. N., &amp; </a:t>
            </a:r>
            <a:r>
              <a:rPr lang="en-US" sz="1600" dirty="0" err="1">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Mavreas</a:t>
            </a: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 V. (2013). Prevalence and sociodemographic associations of common mental disorders in a nationally representative sample of the general population of Greece. BMC Psychiatry, 13, 163.</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Taylor, C. B., Sallis, J. F., &amp; Needle, R. (1985). The relation of physical activity and exercise to mental health. Public Health Reports, 100(2), 195–202.</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effectLst>
                  <a:outerShdw blurRad="38100" dist="38100" dir="2700000" algn="tl">
                    <a:srgbClr val="000000">
                      <a:alpha val="43137"/>
                    </a:srgbClr>
                  </a:outerShdw>
                </a:effectLst>
                <a:latin typeface="+mj-lt"/>
                <a:ea typeface="Calibri" pitchFamily="34" charset="-122"/>
                <a:cs typeface="Calibri" pitchFamily="34" charset="-120"/>
              </a:rPr>
              <a:t>Tennant, R., Hiller, L., Fishwick, R., Platt, S., Joseph, S., Weich, S., … Stewart-Brown, S. (2007). The Warwick-Edinburgh Mental Well-being Scale (WEMWBS). Health and Quality of Life Outcomes, 5, 63.</a:t>
            </a:r>
            <a:endParaRPr lang="en-US" sz="1600" dirty="0">
              <a:effectLst>
                <a:outerShdw blurRad="38100" dist="38100" dir="2700000" algn="tl">
                  <a:srgbClr val="000000">
                    <a:alpha val="43137"/>
                  </a:srgbClr>
                </a:outerShdw>
              </a:effectLst>
              <a:latin typeface="+mj-lt"/>
            </a:endParaRPr>
          </a:p>
          <a:p>
            <a:pPr marL="0" indent="0">
              <a:spcAft>
                <a:spcPts val="300"/>
              </a:spcAft>
              <a:buNone/>
            </a:pPr>
            <a:r>
              <a:rPr lang="en-US" sz="1600" dirty="0">
                <a:solidFill>
                  <a:schemeClr val="tx1"/>
                </a:solidFill>
                <a:latin typeface="+mj-lt"/>
                <a:ea typeface="Calibri" pitchFamily="34" charset="-122"/>
                <a:cs typeface="Calibri" pitchFamily="34" charset="-120"/>
              </a:rPr>
              <a:t>Thayer, R. E. (1986). Activation–Deactivation Adjective Check List: Current overview and structural analysis. Psychological Reports, 58(2), 607–614.</a:t>
            </a:r>
            <a:endParaRPr lang="en-US" sz="1600" dirty="0">
              <a:latin typeface="+mj-lt"/>
            </a:endParaRPr>
          </a:p>
          <a:p>
            <a:pPr marL="0" indent="0">
              <a:spcAft>
                <a:spcPts val="300"/>
              </a:spcAft>
              <a:buNone/>
            </a:pPr>
            <a:r>
              <a:rPr lang="en-US" sz="1600" dirty="0">
                <a:solidFill>
                  <a:schemeClr val="tx1"/>
                </a:solidFill>
                <a:latin typeface="+mj-lt"/>
                <a:ea typeface="Calibri" pitchFamily="34" charset="-122"/>
                <a:cs typeface="Calibri" pitchFamily="34" charset="-120"/>
              </a:rPr>
              <a:t>Watson, D., Clark, L. A., &amp; </a:t>
            </a:r>
            <a:r>
              <a:rPr lang="en-US" sz="1600" dirty="0" err="1">
                <a:solidFill>
                  <a:schemeClr val="tx1"/>
                </a:solidFill>
                <a:latin typeface="+mj-lt"/>
                <a:ea typeface="Calibri" pitchFamily="34" charset="-122"/>
                <a:cs typeface="Calibri" pitchFamily="34" charset="-120"/>
              </a:rPr>
              <a:t>Tellegen</a:t>
            </a:r>
            <a:r>
              <a:rPr lang="en-US" sz="1600" dirty="0">
                <a:solidFill>
                  <a:schemeClr val="tx1"/>
                </a:solidFill>
                <a:latin typeface="+mj-lt"/>
                <a:ea typeface="Calibri" pitchFamily="34" charset="-122"/>
                <a:cs typeface="Calibri" pitchFamily="34" charset="-120"/>
              </a:rPr>
              <a:t>, A. (1988). Development and validation of brief measures of positive and negative affect: The PANAS scales. Journal of Personality and Social Psychology, 54(6), 1063–1070.</a:t>
            </a:r>
            <a:endParaRPr lang="en-US" sz="1600" dirty="0">
              <a:latin typeface="+mj-lt"/>
            </a:endParaRPr>
          </a:p>
          <a:p>
            <a:pPr marL="0" indent="0">
              <a:spcAft>
                <a:spcPts val="300"/>
              </a:spcAft>
              <a:buNone/>
            </a:pPr>
            <a:r>
              <a:rPr lang="en-US" sz="1600" dirty="0">
                <a:solidFill>
                  <a:schemeClr val="tx1"/>
                </a:solidFill>
                <a:latin typeface="+mj-lt"/>
                <a:ea typeface="Calibri" pitchFamily="34" charset="-122"/>
                <a:cs typeface="Calibri" pitchFamily="34" charset="-120"/>
              </a:rPr>
              <a:t>World Health Organization. (2022). Mental disorders [Fact sheet]· Mental health and COVID-19: Early evidence of the pandemic's impact [Scientific brief].</a:t>
            </a:r>
            <a:endParaRPr lang="en-US" sz="1600" dirty="0">
              <a:latin typeface="+mj-lt"/>
            </a:endParaRPr>
          </a:p>
          <a:p>
            <a:pPr marL="0" indent="0">
              <a:spcAft>
                <a:spcPts val="300"/>
              </a:spcAft>
              <a:buNone/>
            </a:pPr>
            <a:r>
              <a:rPr lang="en-US" sz="1600" dirty="0" err="1">
                <a:solidFill>
                  <a:schemeClr val="tx1"/>
                </a:solidFill>
                <a:latin typeface="+mj-lt"/>
                <a:ea typeface="Calibri" pitchFamily="34" charset="-122"/>
                <a:cs typeface="Calibri" pitchFamily="34" charset="-120"/>
              </a:rPr>
              <a:t>Θεοδωράκης</a:t>
            </a:r>
            <a:r>
              <a:rPr lang="en-US" sz="1600" dirty="0">
                <a:solidFill>
                  <a:schemeClr val="tx1"/>
                </a:solidFill>
                <a:latin typeface="+mj-lt"/>
                <a:ea typeface="Calibri" pitchFamily="34" charset="-122"/>
                <a:cs typeface="Calibri" pitchFamily="34" charset="-120"/>
              </a:rPr>
              <a:t>, Γ. (2010). [</a:t>
            </a:r>
            <a:r>
              <a:rPr lang="en-US" sz="1600" dirty="0" err="1">
                <a:solidFill>
                  <a:schemeClr val="tx1"/>
                </a:solidFill>
                <a:latin typeface="+mj-lt"/>
                <a:ea typeface="Calibri" pitchFamily="34" charset="-122"/>
                <a:cs typeface="Calibri" pitchFamily="34" charset="-120"/>
              </a:rPr>
              <a:t>Πηγή</a:t>
            </a:r>
            <a:r>
              <a:rPr lang="en-US" sz="1600" dirty="0">
                <a:solidFill>
                  <a:schemeClr val="tx1"/>
                </a:solidFill>
                <a:latin typeface="+mj-lt"/>
                <a:ea typeface="Calibri" pitchFamily="34" charset="-122"/>
                <a:cs typeface="Calibri" pitchFamily="34" charset="-120"/>
              </a:rPr>
              <a:t> όπ</a:t>
            </a:r>
            <a:r>
              <a:rPr lang="en-US" sz="1600" dirty="0" err="1">
                <a:solidFill>
                  <a:schemeClr val="tx1"/>
                </a:solidFill>
                <a:latin typeface="+mj-lt"/>
                <a:ea typeface="Calibri" pitchFamily="34" charset="-122"/>
                <a:cs typeface="Calibri" pitchFamily="34" charset="-120"/>
              </a:rPr>
              <a:t>ως</a:t>
            </a:r>
            <a:r>
              <a:rPr lang="en-US" sz="1600" dirty="0">
                <a:solidFill>
                  <a:schemeClr val="tx1"/>
                </a:solidFill>
                <a:latin typeface="+mj-lt"/>
                <a:ea typeface="Calibri" pitchFamily="34" charset="-122"/>
                <a:cs typeface="Calibri" pitchFamily="34" charset="-120"/>
              </a:rPr>
              <a:t> </a:t>
            </a:r>
            <a:r>
              <a:rPr lang="en-US" sz="1600" dirty="0" err="1">
                <a:solidFill>
                  <a:schemeClr val="tx1"/>
                </a:solidFill>
                <a:latin typeface="+mj-lt"/>
                <a:ea typeface="Calibri" pitchFamily="34" charset="-122"/>
                <a:cs typeface="Calibri" pitchFamily="34" charset="-120"/>
              </a:rPr>
              <a:t>στην</a:t>
            </a:r>
            <a:r>
              <a:rPr lang="en-US" sz="1600" dirty="0">
                <a:solidFill>
                  <a:schemeClr val="tx1"/>
                </a:solidFill>
                <a:latin typeface="+mj-lt"/>
                <a:ea typeface="Calibri" pitchFamily="34" charset="-122"/>
                <a:cs typeface="Calibri" pitchFamily="34" charset="-120"/>
              </a:rPr>
              <a:t> α</a:t>
            </a:r>
            <a:r>
              <a:rPr lang="en-US" sz="1600" dirty="0" err="1">
                <a:solidFill>
                  <a:schemeClr val="tx1"/>
                </a:solidFill>
                <a:latin typeface="+mj-lt"/>
                <a:ea typeface="Calibri" pitchFamily="34" charset="-122"/>
                <a:cs typeface="Calibri" pitchFamily="34" charset="-120"/>
              </a:rPr>
              <a:t>ρχική</a:t>
            </a:r>
            <a:r>
              <a:rPr lang="en-US" sz="1600" dirty="0">
                <a:solidFill>
                  <a:schemeClr val="tx1"/>
                </a:solidFill>
                <a:latin typeface="+mj-lt"/>
                <a:ea typeface="Calibri" pitchFamily="34" charset="-122"/>
                <a:cs typeface="Calibri" pitchFamily="34" charset="-120"/>
              </a:rPr>
              <a:t> πα</a:t>
            </a:r>
            <a:r>
              <a:rPr lang="en-US" sz="1600" dirty="0" err="1">
                <a:solidFill>
                  <a:schemeClr val="tx1"/>
                </a:solidFill>
                <a:latin typeface="+mj-lt"/>
                <a:ea typeface="Calibri" pitchFamily="34" charset="-122"/>
                <a:cs typeface="Calibri" pitchFamily="34" charset="-120"/>
              </a:rPr>
              <a:t>ρουσί</a:t>
            </a:r>
            <a:r>
              <a:rPr lang="en-US" sz="1600" dirty="0">
                <a:solidFill>
                  <a:schemeClr val="tx1"/>
                </a:solidFill>
                <a:latin typeface="+mj-lt"/>
                <a:ea typeface="Calibri" pitchFamily="34" charset="-122"/>
                <a:cs typeface="Calibri" pitchFamily="34" charset="-120"/>
              </a:rPr>
              <a:t>αση].</a:t>
            </a:r>
            <a:endParaRPr lang="en-US" sz="1600" dirty="0">
              <a:latin typeface="+mj-lt"/>
            </a:endParaRPr>
          </a:p>
        </p:txBody>
      </p:sp>
      <p:sp>
        <p:nvSpPr>
          <p:cNvPr id="25" name="Slide Number Placeholder 0"/>
          <p:cNvSpPr>
            <a:spLocks noGrp="1"/>
          </p:cNvSpPr>
          <p:nvPr>
            <p:ph type="sldNum" sz="quarter" idx="4294967295"/>
          </p:nvPr>
        </p:nvSpPr>
        <p:spPr>
          <a:xfrm>
            <a:off x="11183112" y="6355080"/>
            <a:ext cx="457200" cy="320040"/>
          </a:xfrm>
          <a:prstGeom prst="rect">
            <a:avLst/>
          </a:prstGeom>
          <a:extLst>
            <a:ext uri="{C572A759-6A51-4108-AA02-DFA0A04FC94B}">
              <ma14:wrappingTextBoxFlag xmlns="" xmlns:ma14="http://schemas.microsoft.com/office/mac/drawingml/2011/main" val="0"/>
            </a:ext>
          </a:extLst>
        </p:spPr>
        <p:txBody>
          <a:bodyPr/>
          <a:lstStyle>
            <a:lvl1pPr>
              <a:defRPr sz="1000">
                <a:solidFill>
                  <a:schemeClr val="accent1"/>
                </a:solidFill>
                <a:latin typeface="Calibri"/>
                <a:ea typeface="Calibri"/>
                <a:cs typeface="Calibri"/>
              </a:defRPr>
            </a:lvl1pPr>
          </a:lstStyle>
          <a:p>
            <a:pPr algn="r"/>
            <a:fld id="{F7021451-1387-4CA6-816F-3879F97B5CBC}" type="slidenum">
              <a:rPr lang="en-US" b="0"/>
              <a:t>41</a:t>
            </a:fld>
            <a:endParaRPr lang="en-US"/>
          </a:p>
        </p:txBody>
      </p:sp>
    </p:spTree>
  </p:cSld>
  <p:clrMapOvr>
    <a:masterClrMapping/>
  </p:clrMapOvr>
  <mc:AlternateContent xmlns:mc="http://schemas.openxmlformats.org/markup-compatibility/2006">
    <mc:Choice xmlns:p14="http://schemas.microsoft.com/office/powerpoint/2010/main" Requires="p14">
      <p:transition spd="slow" p14:dur="1750"/>
    </mc:Choice>
    <mc:Fallback>
      <p:transition spd="slow"/>
    </mc:Fallback>
  </mc:AlternateContent>
</p:sld>
</file>

<file path=ppt/theme/theme1.xml><?xml version="1.0" encoding="utf-8"?>
<a:theme xmlns:a="http://schemas.openxmlformats.org/drawingml/2006/main" name="Κινητική αναψυχή και ευεξία">
  <a:themeElements>
    <a:clrScheme name="Κινητική αναψυχή και ευεξία">
      <a:dk1>
        <a:srgbClr val="2B1A24"/>
      </a:dk1>
      <a:lt1>
        <a:srgbClr val="FFFFFF"/>
      </a:lt1>
      <a:dk2>
        <a:srgbClr val="6E1E4A"/>
      </a:dk2>
      <a:lt2>
        <a:srgbClr val="F5EEF2"/>
      </a:lt2>
      <a:accent1>
        <a:srgbClr val="6E1E4A"/>
      </a:accent1>
      <a:accent2>
        <a:srgbClr val="2F7D74"/>
      </a:accent2>
      <a:accent3>
        <a:srgbClr val="D99A2B"/>
      </a:accent3>
      <a:accent4>
        <a:srgbClr val="A86A8C"/>
      </a:accent4>
      <a:accent5>
        <a:srgbClr val="4F82AE"/>
      </a:accent5>
      <a:accent6>
        <a:srgbClr val="7FA25A"/>
      </a:accent6>
      <a:hlink>
        <a:srgbClr val="2F7D74"/>
      </a:hlink>
      <a:folHlink>
        <a:srgbClr val="A86A8C"/>
      </a:folHlink>
    </a:clrScheme>
    <a:fontScheme name="Κινητική αναψυχή και ευεξία">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291</TotalTime>
  <Words>7270</Words>
  <Application>Microsoft Office PowerPoint</Application>
  <PresentationFormat>Ευρεία οθόνη</PresentationFormat>
  <Paragraphs>616</Paragraphs>
  <Slides>41</Slides>
  <Notes>41</Notes>
  <HiddenSlides>2</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41</vt:i4>
      </vt:variant>
    </vt:vector>
  </HeadingPairs>
  <TitlesOfParts>
    <vt:vector size="45" baseType="lpstr">
      <vt:lpstr>Arial</vt:lpstr>
      <vt:lpstr>Calibri</vt:lpstr>
      <vt:lpstr>Cambria</vt:lpstr>
      <vt:lpstr>Κινητική αναψυχή και ευεξία</vt:lpstr>
      <vt:lpstr>Κινητική αναψυχή και ευεξία</vt:lpstr>
      <vt:lpstr>Η διαδρομή της ενότητας</vt:lpstr>
      <vt:lpstr>Ψυχική υγεία: η παγκόσμια εικόνα</vt:lpstr>
      <vt:lpstr>Η.Π.Α. και Ηνωμένο Βασίλειο: στρες, άγχος και κόστος</vt:lpstr>
      <vt:lpstr>Η κατάσταση στην Ελλάδα</vt:lpstr>
      <vt:lpstr>Τι εννοούμε με τον όρο «ψυχική υγεία»</vt:lpstr>
      <vt:lpstr>Τα επτά γνωρίσματα της θετικής ψυχικής υγείας</vt:lpstr>
      <vt:lpstr>Ψυχική ευεξία: μια θετική και πολυδιάστατη κατάσταση</vt:lpstr>
      <vt:lpstr>Νέα οπτική: το μοντέλο των δύο συνεχών* (Keyes, 2002)</vt:lpstr>
      <vt:lpstr>Τα ψυχολογικά οφέλη της άσκησης και της αθλητικής αναψυχής</vt:lpstr>
      <vt:lpstr>Ψυχική ευεξία μέσα από προγράμματα φυσικής δραστηριότητας και αναψυχής</vt:lpstr>
      <vt:lpstr>Η αναψυχή στην καθημερινότητα: μικρές δραστηριότητες, μεγάλη επίδραση</vt:lpstr>
      <vt:lpstr>Τα συμπεράσματα του Εθνικού Ινστιτούτου Ψυχικής Υγείας (NIMH)</vt:lpstr>
      <vt:lpstr>Οξείες και χρόνιες επιδράσεις της άσκησης</vt:lpstr>
      <vt:lpstr>Ερευνητικά δεδομένα: διάρκεια, ένταση, πληθυσμός</vt:lpstr>
      <vt:lpstr>Ερευνητικά δεδομένα (συνέχεια): τι άλλο γνωρίζουμε</vt:lpstr>
      <vt:lpstr>Νεότερα τεκμήρια: η μεγαλύτερη ανασκόπηση έως σήμερα</vt:lpstr>
      <vt:lpstr>Ποια άσκηση για την κατάθλιψη; (Noetel et al., 2024)</vt:lpstr>
      <vt:lpstr>Πρακτική συμβουλή: η «δόση» της άσκησης για τη διάθεση</vt:lpstr>
      <vt:lpstr>Ψυχική διάθεση: οι δύο όψεις</vt:lpstr>
      <vt:lpstr>Εργαλεία αξιολόγησης της διάθεσης και της ευεξίας</vt:lpstr>
      <vt:lpstr>Πώς σχεδιάζουμε δραστηριότητες που βελτιώνουν τη διάθεση</vt:lpstr>
      <vt:lpstr>Πώς η άσκηση βελτιώνει την ψυχική υγεία:  δύο ομάδες μηχανισμών</vt:lpstr>
      <vt:lpstr>Οι ψυχοκοινωνικές θεωρίες</vt:lpstr>
      <vt:lpstr>Βιολογικές υποθέσεις: θερμογένεση, μονοαμίνες, ενδορφίνες</vt:lpstr>
      <vt:lpstr>Από την κίνηση στη διάθεση: μια απλοποιημένη αλυσίδα</vt:lpstr>
      <vt:lpstr>Συστάσεις φυσικής δραστηριότητας: από το χθες στο σήμερα</vt:lpstr>
      <vt:lpstr>Από τη θεωρία στην πράξη: προγράμματα αναψυχής για την ψυχική ευεξία</vt:lpstr>
      <vt:lpstr>Ένας χάρτης προγραμμάτων που εφαρμόζονται στην πράξη</vt:lpstr>
      <vt:lpstr>Πράσινη και μπλε άσκηση: η φύση ως «ενισχυτής»</vt:lpstr>
      <vt:lpstr>Κοινωνική συνταγογράφηση: η αναψυχή ως «συνταγή»</vt:lpstr>
      <vt:lpstr>Σώμα–νους, χορός και ομαδικές δραστηριότητες</vt:lpstr>
      <vt:lpstr>Παραδείγματα εφαρμογής στο ελληνικό πλαίσιο</vt:lpstr>
      <vt:lpstr>Ο ρόλος του manager: σχεδιάζοντας ένα πρόγραμμα ψυχικής ευεξίας</vt:lpstr>
      <vt:lpstr>wellness retreats</vt:lpstr>
      <vt:lpstr>Retreats: τεκμήρια, αγορά και κριτική ματιά</vt:lpstr>
      <vt:lpstr>Παράδειγμα: τριήμερο retreat ψυχικής ευεξίας</vt:lpstr>
      <vt:lpstr>Βασικά μηνύματα</vt:lpstr>
      <vt:lpstr>Θέματα για συζήτηση στην τάξη (σε ομάδες)</vt:lpstr>
      <vt:lpstr>Βιβλιογραφία</vt:lpstr>
      <vt:lpstr>Βιβλιογραφία</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Κινητική αναψυχή και ευεξία</dc:title>
  <dc:subject>PptxGenJS Presentation</dc:subject>
  <dc:creator>ΔΑθ40</dc:creator>
  <cp:lastModifiedBy>yannis thamno</cp:lastModifiedBy>
  <cp:revision>1</cp:revision>
  <dcterms:created xsi:type="dcterms:W3CDTF">2026-10-31T10:17:23Z</dcterms:created>
  <dcterms:modified xsi:type="dcterms:W3CDTF">2026-10-31T15:11:46Z</dcterms:modified>
</cp:coreProperties>
</file>