
<file path=[Content_Types].xml><?xml version="1.0" encoding="utf-8"?>
<Types xmlns="http://schemas.openxmlformats.org/package/2006/content-types">
  <Default Extension="docx" ContentType="application/vnd.openxmlformats-officedocument.wordprocessingml.documen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9" r:id="rId1"/>
  </p:sldMasterIdLst>
  <p:sldIdLst>
    <p:sldId id="257" r:id="rId2"/>
    <p:sldId id="4182" r:id="rId3"/>
    <p:sldId id="4183" r:id="rId4"/>
    <p:sldId id="4185" r:id="rId5"/>
    <p:sldId id="4187" r:id="rId6"/>
    <p:sldId id="4212" r:id="rId7"/>
    <p:sldId id="4188" r:id="rId8"/>
    <p:sldId id="4217" r:id="rId9"/>
    <p:sldId id="4218" r:id="rId10"/>
    <p:sldId id="4219" r:id="rId11"/>
    <p:sldId id="4193" r:id="rId12"/>
    <p:sldId id="4190" r:id="rId13"/>
    <p:sldId id="4215" r:id="rId14"/>
    <p:sldId id="4197" r:id="rId15"/>
    <p:sldId id="4220" r:id="rId16"/>
    <p:sldId id="4194" r:id="rId17"/>
    <p:sldId id="4196" r:id="rId18"/>
    <p:sldId id="4203" r:id="rId19"/>
    <p:sldId id="4201" r:id="rId20"/>
  </p:sldIdLst>
  <p:sldSz cx="12192000" cy="6858000"/>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2470E19-6666-457E-A314-F2D96A05A55E}" v="7" dt="2026-10-25T18:03:43.72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6" autoAdjust="0"/>
    <p:restoredTop sz="94660"/>
  </p:normalViewPr>
  <p:slideViewPr>
    <p:cSldViewPr snapToGrid="0">
      <p:cViewPr varScale="1">
        <p:scale>
          <a:sx n="87" d="100"/>
          <a:sy n="87" d="100"/>
        </p:scale>
        <p:origin x="888" y="6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5/10/relationships/revisionInfo" Target="revisionInfo.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yannis thamno" userId="b3df79577629c502" providerId="LiveId" clId="{7CE5BC27-5508-4C11-976A-E141CB81CE8F}"/>
    <pc:docChg chg="custSel addSld delSld modSld sldOrd">
      <pc:chgData name="yannis thamno" userId="b3df79577629c502" providerId="LiveId" clId="{7CE5BC27-5508-4C11-976A-E141CB81CE8F}" dt="2026-10-25T18:04:29.794" v="29" actId="1076"/>
      <pc:docMkLst>
        <pc:docMk/>
      </pc:docMkLst>
      <pc:sldChg chg="del">
        <pc:chgData name="yannis thamno" userId="b3df79577629c502" providerId="LiveId" clId="{7CE5BC27-5508-4C11-976A-E141CB81CE8F}" dt="2026-10-25T18:01:53.870" v="10" actId="2696"/>
        <pc:sldMkLst>
          <pc:docMk/>
          <pc:sldMk cId="4061831565" sldId="4189"/>
        </pc:sldMkLst>
      </pc:sldChg>
      <pc:sldChg chg="ord">
        <pc:chgData name="yannis thamno" userId="b3df79577629c502" providerId="LiveId" clId="{7CE5BC27-5508-4C11-976A-E141CB81CE8F}" dt="2026-10-25T18:03:23.218" v="22"/>
        <pc:sldMkLst>
          <pc:docMk/>
          <pc:sldMk cId="3726604980" sldId="4190"/>
        </pc:sldMkLst>
      </pc:sldChg>
      <pc:sldChg chg="ord">
        <pc:chgData name="yannis thamno" userId="b3df79577629c502" providerId="LiveId" clId="{7CE5BC27-5508-4C11-976A-E141CB81CE8F}" dt="2026-10-25T18:03:17.903" v="20"/>
        <pc:sldMkLst>
          <pc:docMk/>
          <pc:sldMk cId="3232461740" sldId="4193"/>
        </pc:sldMkLst>
      </pc:sldChg>
      <pc:sldChg chg="modSp add mod">
        <pc:chgData name="yannis thamno" userId="b3df79577629c502" providerId="LiveId" clId="{7CE5BC27-5508-4C11-976A-E141CB81CE8F}" dt="2026-10-25T18:04:29.794" v="29" actId="1076"/>
        <pc:sldMkLst>
          <pc:docMk/>
          <pc:sldMk cId="2264511387" sldId="4194"/>
        </pc:sldMkLst>
        <pc:spChg chg="mod">
          <ac:chgData name="yannis thamno" userId="b3df79577629c502" providerId="LiveId" clId="{7CE5BC27-5508-4C11-976A-E141CB81CE8F}" dt="2026-10-25T18:04:29.794" v="29" actId="1076"/>
          <ac:spMkLst>
            <pc:docMk/>
            <pc:sldMk cId="2264511387" sldId="4194"/>
            <ac:spMk id="2" creationId="{A6336488-290F-4F7E-A80D-5546FCB424DB}"/>
          </ac:spMkLst>
        </pc:spChg>
        <pc:spChg chg="mod">
          <ac:chgData name="yannis thamno" userId="b3df79577629c502" providerId="LiveId" clId="{7CE5BC27-5508-4C11-976A-E141CB81CE8F}" dt="2026-10-25T18:04:26.826" v="28" actId="1076"/>
          <ac:spMkLst>
            <pc:docMk/>
            <pc:sldMk cId="2264511387" sldId="4194"/>
            <ac:spMk id="8" creationId="{B6BF81DA-8BD6-479E-85F1-128C473C4794}"/>
          </ac:spMkLst>
        </pc:spChg>
      </pc:sldChg>
      <pc:sldChg chg="modSp add mod">
        <pc:chgData name="yannis thamno" userId="b3df79577629c502" providerId="LiveId" clId="{7CE5BC27-5508-4C11-976A-E141CB81CE8F}" dt="2026-10-25T17:58:36.557" v="5" actId="27636"/>
        <pc:sldMkLst>
          <pc:docMk/>
          <pc:sldMk cId="4240906688" sldId="4196"/>
        </pc:sldMkLst>
        <pc:spChg chg="mod">
          <ac:chgData name="yannis thamno" userId="b3df79577629c502" providerId="LiveId" clId="{7CE5BC27-5508-4C11-976A-E141CB81CE8F}" dt="2026-10-25T17:58:36.557" v="5" actId="27636"/>
          <ac:spMkLst>
            <pc:docMk/>
            <pc:sldMk cId="4240906688" sldId="4196"/>
            <ac:spMk id="2" creationId="{A5E7084B-7783-479C-95CB-591F62894BB0}"/>
          </ac:spMkLst>
        </pc:spChg>
      </pc:sldChg>
      <pc:sldChg chg="add">
        <pc:chgData name="yannis thamno" userId="b3df79577629c502" providerId="LiveId" clId="{7CE5BC27-5508-4C11-976A-E141CB81CE8F}" dt="2026-10-25T17:57:48.685" v="1"/>
        <pc:sldMkLst>
          <pc:docMk/>
          <pc:sldMk cId="2989050367" sldId="4197"/>
        </pc:sldMkLst>
      </pc:sldChg>
      <pc:sldChg chg="delSp add setBg delDesignElem">
        <pc:chgData name="yannis thamno" userId="b3df79577629c502" providerId="LiveId" clId="{7CE5BC27-5508-4C11-976A-E141CB81CE8F}" dt="2026-10-25T17:59:39.247" v="9"/>
        <pc:sldMkLst>
          <pc:docMk/>
          <pc:sldMk cId="801852979" sldId="4201"/>
        </pc:sldMkLst>
        <pc:spChg chg="del">
          <ac:chgData name="yannis thamno" userId="b3df79577629c502" providerId="LiveId" clId="{7CE5BC27-5508-4C11-976A-E141CB81CE8F}" dt="2026-10-25T17:59:39.247" v="9"/>
          <ac:spMkLst>
            <pc:docMk/>
            <pc:sldMk cId="801852979" sldId="4201"/>
            <ac:spMk id="11" creationId="{600B5AE2-C5CC-499C-8F2D-249888BE22C2}"/>
          </ac:spMkLst>
        </pc:spChg>
        <pc:spChg chg="del">
          <ac:chgData name="yannis thamno" userId="b3df79577629c502" providerId="LiveId" clId="{7CE5BC27-5508-4C11-976A-E141CB81CE8F}" dt="2026-10-25T17:59:39.247" v="9"/>
          <ac:spMkLst>
            <pc:docMk/>
            <pc:sldMk cId="801852979" sldId="4201"/>
            <ac:spMk id="13" creationId="{BA7A3698-B350-40E5-8475-9BCC41A089FC}"/>
          </ac:spMkLst>
        </pc:spChg>
        <pc:spChg chg="del">
          <ac:chgData name="yannis thamno" userId="b3df79577629c502" providerId="LiveId" clId="{7CE5BC27-5508-4C11-976A-E141CB81CE8F}" dt="2026-10-25T17:59:39.247" v="9"/>
          <ac:spMkLst>
            <pc:docMk/>
            <pc:sldMk cId="801852979" sldId="4201"/>
            <ac:spMk id="20" creationId="{311973C2-EB8B-452A-A698-4A252FD3AE28}"/>
          </ac:spMkLst>
        </pc:spChg>
        <pc:spChg chg="del">
          <ac:chgData name="yannis thamno" userId="b3df79577629c502" providerId="LiveId" clId="{7CE5BC27-5508-4C11-976A-E141CB81CE8F}" dt="2026-10-25T17:59:39.247" v="9"/>
          <ac:spMkLst>
            <pc:docMk/>
            <pc:sldMk cId="801852979" sldId="4201"/>
            <ac:spMk id="22" creationId="{10162E77-11AD-44A7-84EC-40C59EEFBD2E}"/>
          </ac:spMkLst>
        </pc:spChg>
        <pc:cxnChg chg="del">
          <ac:chgData name="yannis thamno" userId="b3df79577629c502" providerId="LiveId" clId="{7CE5BC27-5508-4C11-976A-E141CB81CE8F}" dt="2026-10-25T17:59:39.247" v="9"/>
          <ac:cxnSpMkLst>
            <pc:docMk/>
            <pc:sldMk cId="801852979" sldId="4201"/>
            <ac:cxnSpMk id="18" creationId="{0AC655C7-EC94-4BE6-84C8-2F9EFBBB2789}"/>
          </ac:cxnSpMkLst>
        </pc:cxnChg>
        <pc:cxnChg chg="del">
          <ac:chgData name="yannis thamno" userId="b3df79577629c502" providerId="LiveId" clId="{7CE5BC27-5508-4C11-976A-E141CB81CE8F}" dt="2026-10-25T17:59:39.247" v="9"/>
          <ac:cxnSpMkLst>
            <pc:docMk/>
            <pc:sldMk cId="801852979" sldId="4201"/>
            <ac:cxnSpMk id="24" creationId="{5AB158E9-1B40-4CD6-95F0-95CA11DF7B7A}"/>
          </ac:cxnSpMkLst>
        </pc:cxnChg>
      </pc:sldChg>
      <pc:sldChg chg="delSp add setBg delDesignElem">
        <pc:chgData name="yannis thamno" userId="b3df79577629c502" providerId="LiveId" clId="{7CE5BC27-5508-4C11-976A-E141CB81CE8F}" dt="2026-10-25T17:59:25.320" v="7"/>
        <pc:sldMkLst>
          <pc:docMk/>
          <pc:sldMk cId="2224399058" sldId="4203"/>
        </pc:sldMkLst>
        <pc:spChg chg="del">
          <ac:chgData name="yannis thamno" userId="b3df79577629c502" providerId="LiveId" clId="{7CE5BC27-5508-4C11-976A-E141CB81CE8F}" dt="2026-10-25T17:59:25.320" v="7"/>
          <ac:spMkLst>
            <pc:docMk/>
            <pc:sldMk cId="2224399058" sldId="4203"/>
            <ac:spMk id="11" creationId="{600B5AE2-C5CC-499C-8F2D-249888BE22C2}"/>
          </ac:spMkLst>
        </pc:spChg>
        <pc:spChg chg="del">
          <ac:chgData name="yannis thamno" userId="b3df79577629c502" providerId="LiveId" clId="{7CE5BC27-5508-4C11-976A-E141CB81CE8F}" dt="2026-10-25T17:59:25.320" v="7"/>
          <ac:spMkLst>
            <pc:docMk/>
            <pc:sldMk cId="2224399058" sldId="4203"/>
            <ac:spMk id="13" creationId="{BA7A3698-B350-40E5-8475-9BCC41A089FC}"/>
          </ac:spMkLst>
        </pc:spChg>
        <pc:spChg chg="del">
          <ac:chgData name="yannis thamno" userId="b3df79577629c502" providerId="LiveId" clId="{7CE5BC27-5508-4C11-976A-E141CB81CE8F}" dt="2026-10-25T17:59:25.320" v="7"/>
          <ac:spMkLst>
            <pc:docMk/>
            <pc:sldMk cId="2224399058" sldId="4203"/>
            <ac:spMk id="20" creationId="{311973C2-EB8B-452A-A698-4A252FD3AE28}"/>
          </ac:spMkLst>
        </pc:spChg>
        <pc:spChg chg="del">
          <ac:chgData name="yannis thamno" userId="b3df79577629c502" providerId="LiveId" clId="{7CE5BC27-5508-4C11-976A-E141CB81CE8F}" dt="2026-10-25T17:59:25.320" v="7"/>
          <ac:spMkLst>
            <pc:docMk/>
            <pc:sldMk cId="2224399058" sldId="4203"/>
            <ac:spMk id="22" creationId="{10162E77-11AD-44A7-84EC-40C59EEFBD2E}"/>
          </ac:spMkLst>
        </pc:spChg>
        <pc:cxnChg chg="del">
          <ac:chgData name="yannis thamno" userId="b3df79577629c502" providerId="LiveId" clId="{7CE5BC27-5508-4C11-976A-E141CB81CE8F}" dt="2026-10-25T17:59:25.320" v="7"/>
          <ac:cxnSpMkLst>
            <pc:docMk/>
            <pc:sldMk cId="2224399058" sldId="4203"/>
            <ac:cxnSpMk id="18" creationId="{0AC655C7-EC94-4BE6-84C8-2F9EFBBB2789}"/>
          </ac:cxnSpMkLst>
        </pc:cxnChg>
        <pc:cxnChg chg="del">
          <ac:chgData name="yannis thamno" userId="b3df79577629c502" providerId="LiveId" clId="{7CE5BC27-5508-4C11-976A-E141CB81CE8F}" dt="2026-10-25T17:59:25.320" v="7"/>
          <ac:cxnSpMkLst>
            <pc:docMk/>
            <pc:sldMk cId="2224399058" sldId="4203"/>
            <ac:cxnSpMk id="24" creationId="{5AB158E9-1B40-4CD6-95F0-95CA11DF7B7A}"/>
          </ac:cxnSpMkLst>
        </pc:cxnChg>
      </pc:sldChg>
      <pc:sldChg chg="addSp modSp mod">
        <pc:chgData name="yannis thamno" userId="b3df79577629c502" providerId="LiveId" clId="{7CE5BC27-5508-4C11-976A-E141CB81CE8F}" dt="2026-10-25T18:04:15.986" v="27" actId="1076"/>
        <pc:sldMkLst>
          <pc:docMk/>
          <pc:sldMk cId="3671499505" sldId="4215"/>
        </pc:sldMkLst>
        <pc:spChg chg="mod">
          <ac:chgData name="yannis thamno" userId="b3df79577629c502" providerId="LiveId" clId="{7CE5BC27-5508-4C11-976A-E141CB81CE8F}" dt="2026-10-25T18:03:55.797" v="24" actId="1076"/>
          <ac:spMkLst>
            <pc:docMk/>
            <pc:sldMk cId="3671499505" sldId="4215"/>
            <ac:spMk id="3" creationId="{B1712B0D-7486-C64A-2A9A-FE965002D93E}"/>
          </ac:spMkLst>
        </pc:spChg>
        <pc:spChg chg="add mod">
          <ac:chgData name="yannis thamno" userId="b3df79577629c502" providerId="LiveId" clId="{7CE5BC27-5508-4C11-976A-E141CB81CE8F}" dt="2026-10-25T18:04:15.986" v="27" actId="1076"/>
          <ac:spMkLst>
            <pc:docMk/>
            <pc:sldMk cId="3671499505" sldId="4215"/>
            <ac:spMk id="7" creationId="{CAE2D69D-8744-B563-94A1-510F0BA7CCD0}"/>
          </ac:spMkLst>
        </pc:spChg>
      </pc:sldChg>
      <pc:sldChg chg="ord">
        <pc:chgData name="yannis thamno" userId="b3df79577629c502" providerId="LiveId" clId="{7CE5BC27-5508-4C11-976A-E141CB81CE8F}" dt="2026-10-25T18:02:09.071" v="12"/>
        <pc:sldMkLst>
          <pc:docMk/>
          <pc:sldMk cId="1806005618" sldId="4218"/>
        </pc:sldMkLst>
      </pc:sldChg>
      <pc:sldChg chg="ord">
        <pc:chgData name="yannis thamno" userId="b3df79577629c502" providerId="LiveId" clId="{7CE5BC27-5508-4C11-976A-E141CB81CE8F}" dt="2026-10-25T18:03:13.151" v="18"/>
        <pc:sldMkLst>
          <pc:docMk/>
          <pc:sldMk cId="2332256985" sldId="4219"/>
        </pc:sldMkLst>
      </pc:sldChg>
      <pc:sldChg chg="add">
        <pc:chgData name="yannis thamno" userId="b3df79577629c502" providerId="LiveId" clId="{7CE5BC27-5508-4C11-976A-E141CB81CE8F}" dt="2026-10-25T17:57:32.732" v="0"/>
        <pc:sldMkLst>
          <pc:docMk/>
          <pc:sldMk cId="922879280" sldId="4220"/>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68C488F-868A-42E7-AED2-ABEFC63902E2}" type="doc">
      <dgm:prSet loTypeId="urn:microsoft.com/office/officeart/2009/3/layout/IncreasingArrowsProcess" loCatId="process" qsTypeId="urn:microsoft.com/office/officeart/2005/8/quickstyle/simple5" qsCatId="simple" csTypeId="urn:microsoft.com/office/officeart/2005/8/colors/accent1_2" csCatId="accent1" phldr="1"/>
      <dgm:spPr/>
      <dgm:t>
        <a:bodyPr/>
        <a:lstStyle/>
        <a:p>
          <a:endParaRPr lang="el-GR"/>
        </a:p>
      </dgm:t>
    </dgm:pt>
    <dgm:pt modelId="{BDF5336D-D67C-4000-8115-428DD4D72834}">
      <dgm:prSet phldrT="[Κείμενο]"/>
      <dgm:spPr>
        <a:xfrm>
          <a:off x="0" y="89070"/>
          <a:ext cx="8229600" cy="1198543"/>
        </a:xfrm>
        <a:prstGeom prst="rightArrow">
          <a:avLst>
            <a:gd name="adj1" fmla="val 50000"/>
            <a:gd name="adj2" fmla="val 50000"/>
          </a:avLst>
        </a:prstGeom>
      </dgm:spPr>
      <dgm:t>
        <a:bodyPr/>
        <a:lstStyle/>
        <a:p>
          <a:pPr>
            <a:buNone/>
          </a:pPr>
          <a:r>
            <a:rPr lang="el-GR">
              <a:latin typeface="Calibri"/>
              <a:ea typeface="+mn-ea"/>
              <a:cs typeface="+mn-cs"/>
            </a:rPr>
            <a:t>Πριν την </a:t>
          </a:r>
          <a:r>
            <a:rPr lang="en-US">
              <a:latin typeface="Calibri"/>
              <a:ea typeface="+mn-ea"/>
              <a:cs typeface="+mn-cs"/>
            </a:rPr>
            <a:t>COVID-19…</a:t>
          </a:r>
          <a:endParaRPr lang="el-GR" dirty="0">
            <a:latin typeface="Calibri"/>
            <a:ea typeface="+mn-ea"/>
            <a:cs typeface="+mn-cs"/>
          </a:endParaRPr>
        </a:p>
      </dgm:t>
    </dgm:pt>
    <dgm:pt modelId="{0EA27666-672D-4712-ADB1-27A833B31899}" type="parTrans" cxnId="{746F6B4E-CED1-4613-B9A9-266622436728}">
      <dgm:prSet/>
      <dgm:spPr/>
      <dgm:t>
        <a:bodyPr/>
        <a:lstStyle/>
        <a:p>
          <a:endParaRPr lang="el-GR"/>
        </a:p>
      </dgm:t>
    </dgm:pt>
    <dgm:pt modelId="{286C35CC-5D23-45B6-8BBE-87E409AC1F63}" type="sibTrans" cxnId="{746F6B4E-CED1-4613-B9A9-266622436728}">
      <dgm:prSet/>
      <dgm:spPr/>
      <dgm:t>
        <a:bodyPr/>
        <a:lstStyle/>
        <a:p>
          <a:endParaRPr lang="el-GR"/>
        </a:p>
      </dgm:t>
    </dgm:pt>
    <dgm:pt modelId="{2034ED81-A25D-42EF-8A7E-78C3AEA6869B}">
      <dgm:prSet phldrT="[Κείμενο]" custT="1"/>
      <dgm:spPr>
        <a:xfrm>
          <a:off x="0" y="1013320"/>
          <a:ext cx="2534716" cy="2308835"/>
        </a:xfrm>
        <a:prstGeom prst="rect">
          <a:avLst/>
        </a:prstGeom>
      </dgm:spPr>
      <dgm:t>
        <a:bodyPr/>
        <a:lstStyle/>
        <a:p>
          <a:pPr algn="l">
            <a:buFont typeface="Arial" panose="020B0604020202020204" pitchFamily="34" charset="0"/>
            <a:buChar char="•"/>
          </a:pPr>
          <a:r>
            <a:rPr lang="el-GR" sz="1600" b="0" i="0" u="none" strike="noStrike" baseline="0" dirty="0">
              <a:latin typeface="Arial" panose="020B0604020202020204" pitchFamily="34" charset="0"/>
            </a:rPr>
            <a:t>Ευρώπη:</a:t>
          </a:r>
        </a:p>
        <a:p>
          <a:pPr algn="l">
            <a:buFont typeface="Arial" panose="020B0604020202020204" pitchFamily="34" charset="0"/>
            <a:buChar char="•"/>
          </a:pPr>
          <a:r>
            <a:rPr lang="en-US" sz="1600" b="0" i="0" u="none" strike="noStrike" baseline="0" dirty="0">
              <a:latin typeface="Arial" panose="020B0604020202020204" pitchFamily="34" charset="0"/>
            </a:rPr>
            <a:t>-</a:t>
          </a:r>
          <a:r>
            <a:rPr lang="el-GR" sz="1600" dirty="0">
              <a:effectLst/>
              <a:latin typeface="Times New Roman" panose="02020603050405020304" pitchFamily="18" charset="0"/>
              <a:ea typeface="Calibri" panose="020F0502020204030204" pitchFamily="34" charset="0"/>
            </a:rPr>
            <a:t>63.955 γυμναστήρια στην Ευρώπη </a:t>
          </a:r>
          <a:endParaRPr lang="en-US" sz="1600" dirty="0">
            <a:effectLst/>
            <a:latin typeface="Times New Roman" panose="02020603050405020304" pitchFamily="18" charset="0"/>
            <a:ea typeface="Calibri" panose="020F0502020204030204" pitchFamily="34" charset="0"/>
          </a:endParaRPr>
        </a:p>
        <a:p>
          <a:pPr algn="l">
            <a:buFont typeface="Arial" panose="020B0604020202020204" pitchFamily="34" charset="0"/>
            <a:buChar char="•"/>
          </a:pPr>
          <a:r>
            <a:rPr lang="en-US" sz="1600" dirty="0">
              <a:effectLst/>
              <a:latin typeface="Times New Roman" panose="02020603050405020304" pitchFamily="18" charset="0"/>
              <a:ea typeface="Calibri" panose="020F0502020204030204" pitchFamily="34" charset="0"/>
            </a:rPr>
            <a:t>-</a:t>
          </a:r>
          <a:r>
            <a:rPr lang="el-GR" sz="1600" dirty="0">
              <a:effectLst/>
              <a:latin typeface="Times New Roman" panose="02020603050405020304" pitchFamily="18" charset="0"/>
              <a:ea typeface="Calibri" panose="020F0502020204030204" pitchFamily="34" charset="0"/>
            </a:rPr>
            <a:t>64.8 εκ. Μέλη</a:t>
          </a:r>
          <a:endParaRPr lang="en-US" sz="1600" dirty="0">
            <a:effectLst/>
            <a:latin typeface="Times New Roman" panose="02020603050405020304" pitchFamily="18" charset="0"/>
            <a:ea typeface="Calibri" panose="020F0502020204030204" pitchFamily="34" charset="0"/>
          </a:endParaRPr>
        </a:p>
        <a:p>
          <a:pPr algn="l">
            <a:buFont typeface="Arial" panose="020B0604020202020204" pitchFamily="34" charset="0"/>
            <a:buNone/>
          </a:pPr>
          <a:r>
            <a:rPr lang="en-US" sz="1600" dirty="0">
              <a:effectLst/>
              <a:latin typeface="Times New Roman" panose="02020603050405020304" pitchFamily="18" charset="0"/>
              <a:ea typeface="Calibri" panose="020F0502020204030204" pitchFamily="34" charset="0"/>
            </a:rPr>
            <a:t>-</a:t>
          </a:r>
          <a:r>
            <a:rPr lang="el-GR" sz="1600" dirty="0"/>
            <a:t>28.3 δις. </a:t>
          </a:r>
          <a:r>
            <a:rPr lang="el-GR" sz="1600" dirty="0">
              <a:latin typeface="Calibri" panose="020F0502020204030204" pitchFamily="34" charset="0"/>
              <a:cs typeface="Calibri" panose="020F0502020204030204" pitchFamily="34" charset="0"/>
            </a:rPr>
            <a:t>$</a:t>
          </a:r>
        </a:p>
        <a:p>
          <a:pPr algn="l">
            <a:buFont typeface="Arial" panose="020B0604020202020204" pitchFamily="34" charset="0"/>
            <a:buChar char="•"/>
          </a:pPr>
          <a:r>
            <a:rPr lang="el-GR" sz="1600" dirty="0">
              <a:latin typeface="Calibri" panose="020F0502020204030204" pitchFamily="34" charset="0"/>
              <a:cs typeface="Calibri" panose="020F0502020204030204" pitchFamily="34" charset="0"/>
            </a:rPr>
            <a:t>*Οικονομική δραστηριότητα της συνολικής παγκόσμιας αγοράς </a:t>
          </a:r>
          <a:r>
            <a:rPr lang="el-GR" sz="1600" dirty="0">
              <a:latin typeface="Times New Roman" panose="02020603050405020304" pitchFamily="18" charset="0"/>
              <a:cs typeface="Times New Roman" panose="02020603050405020304" pitchFamily="18" charset="0"/>
            </a:rPr>
            <a:t>~</a:t>
          </a:r>
          <a:r>
            <a:rPr lang="el-GR" sz="1600" dirty="0"/>
            <a:t>95 δις. </a:t>
          </a:r>
          <a:r>
            <a:rPr lang="el-GR" sz="1600" dirty="0">
              <a:latin typeface="Calibri" panose="020F0502020204030204" pitchFamily="34" charset="0"/>
              <a:cs typeface="Calibri" panose="020F0502020204030204" pitchFamily="34" charset="0"/>
            </a:rPr>
            <a:t>$</a:t>
          </a:r>
        </a:p>
        <a:p>
          <a:pPr algn="r">
            <a:buFont typeface="Arial" panose="020B0604020202020204" pitchFamily="34" charset="0"/>
            <a:buChar char="•"/>
          </a:pPr>
          <a:r>
            <a:rPr lang="el-GR" sz="1200" dirty="0"/>
            <a:t>(</a:t>
          </a:r>
          <a:r>
            <a:rPr lang="en-US" sz="1200" dirty="0"/>
            <a:t>Benveniste</a:t>
          </a:r>
          <a:r>
            <a:rPr lang="el-GR" sz="1200" dirty="0"/>
            <a:t>, 2020)</a:t>
          </a:r>
          <a:endParaRPr lang="en-US" sz="1200" dirty="0">
            <a:effectLst/>
            <a:latin typeface="Times New Roman" panose="02020603050405020304" pitchFamily="18" charset="0"/>
            <a:ea typeface="Calibri" panose="020F0502020204030204" pitchFamily="34" charset="0"/>
          </a:endParaRPr>
        </a:p>
        <a:p>
          <a:pPr algn="l">
            <a:buFont typeface="Arial" panose="020B0604020202020204" pitchFamily="34" charset="0"/>
            <a:buChar char="•"/>
          </a:pPr>
          <a:endParaRPr lang="el-GR" sz="2000" dirty="0">
            <a:latin typeface="Calibri"/>
            <a:ea typeface="+mn-ea"/>
            <a:cs typeface="+mn-cs"/>
          </a:endParaRPr>
        </a:p>
      </dgm:t>
    </dgm:pt>
    <dgm:pt modelId="{728ABC0B-A6B2-42D0-87CF-EA999AAA86D6}" type="parTrans" cxnId="{5317D071-9BB5-43DC-AC14-4A9330A95652}">
      <dgm:prSet/>
      <dgm:spPr/>
      <dgm:t>
        <a:bodyPr/>
        <a:lstStyle/>
        <a:p>
          <a:endParaRPr lang="el-GR"/>
        </a:p>
      </dgm:t>
    </dgm:pt>
    <dgm:pt modelId="{297BD0C0-A78C-4DD1-844E-256F429DE26A}" type="sibTrans" cxnId="{5317D071-9BB5-43DC-AC14-4A9330A95652}">
      <dgm:prSet/>
      <dgm:spPr/>
      <dgm:t>
        <a:bodyPr/>
        <a:lstStyle/>
        <a:p>
          <a:endParaRPr lang="el-GR"/>
        </a:p>
      </dgm:t>
    </dgm:pt>
    <dgm:pt modelId="{3AE268E9-0E24-4E34-99F8-D85CA081BC56}">
      <dgm:prSet phldrT="[Κείμενο]"/>
      <dgm:spPr>
        <a:xfrm>
          <a:off x="2534716" y="488584"/>
          <a:ext cx="5694883" cy="1198543"/>
        </a:xfrm>
        <a:prstGeom prst="rightArrow">
          <a:avLst>
            <a:gd name="adj1" fmla="val 50000"/>
            <a:gd name="adj2" fmla="val 50000"/>
          </a:avLst>
        </a:prstGeom>
      </dgm:spPr>
      <dgm:t>
        <a:bodyPr/>
        <a:lstStyle/>
        <a:p>
          <a:pPr>
            <a:buNone/>
          </a:pPr>
          <a:r>
            <a:rPr lang="el-GR" dirty="0">
              <a:latin typeface="Calibri"/>
              <a:ea typeface="+mn-ea"/>
              <a:cs typeface="+mn-cs"/>
            </a:rPr>
            <a:t>Κατά τη διάρκεια της </a:t>
          </a:r>
          <a:r>
            <a:rPr lang="en-US" dirty="0">
              <a:latin typeface="Calibri"/>
              <a:ea typeface="+mn-ea"/>
              <a:cs typeface="+mn-cs"/>
            </a:rPr>
            <a:t>COVID-19…</a:t>
          </a:r>
          <a:endParaRPr lang="el-GR" dirty="0">
            <a:latin typeface="Calibri"/>
            <a:ea typeface="+mn-ea"/>
            <a:cs typeface="+mn-cs"/>
          </a:endParaRPr>
        </a:p>
      </dgm:t>
    </dgm:pt>
    <dgm:pt modelId="{C86DD067-B6D7-4C0E-8D90-2BF008727707}" type="parTrans" cxnId="{FFFB2E06-B176-4D60-A662-7A8F3606E1BF}">
      <dgm:prSet/>
      <dgm:spPr/>
      <dgm:t>
        <a:bodyPr/>
        <a:lstStyle/>
        <a:p>
          <a:endParaRPr lang="el-GR"/>
        </a:p>
      </dgm:t>
    </dgm:pt>
    <dgm:pt modelId="{6EB04ABF-B706-46FC-B39B-97A700852AA8}" type="sibTrans" cxnId="{FFFB2E06-B176-4D60-A662-7A8F3606E1BF}">
      <dgm:prSet/>
      <dgm:spPr/>
      <dgm:t>
        <a:bodyPr/>
        <a:lstStyle/>
        <a:p>
          <a:endParaRPr lang="el-GR"/>
        </a:p>
      </dgm:t>
    </dgm:pt>
    <dgm:pt modelId="{951469DF-2CAD-4F83-A350-26DF63FA796E}">
      <dgm:prSet phldrT="[Κείμενο]" custT="1"/>
      <dgm:spPr>
        <a:xfrm>
          <a:off x="2534716" y="1412834"/>
          <a:ext cx="2534716" cy="2308835"/>
        </a:xfrm>
        <a:prstGeom prst="rect">
          <a:avLst/>
        </a:prstGeom>
      </dgm:spPr>
      <dgm:t>
        <a:bodyPr/>
        <a:lstStyle/>
        <a:p>
          <a:pPr algn="l">
            <a:buNone/>
          </a:pPr>
          <a:r>
            <a:rPr lang="el-GR" sz="1400" dirty="0">
              <a:latin typeface="Calibri"/>
              <a:ea typeface="+mn-ea"/>
              <a:cs typeface="+mn-cs"/>
            </a:rPr>
            <a:t>Οι χώροι </a:t>
          </a:r>
          <a:r>
            <a:rPr lang="en-US" sz="1400" dirty="0">
              <a:latin typeface="Calibri"/>
              <a:ea typeface="+mn-ea"/>
              <a:cs typeface="+mn-cs"/>
            </a:rPr>
            <a:t>Fitness (</a:t>
          </a:r>
          <a:r>
            <a:rPr lang="el-GR" sz="1400" dirty="0">
              <a:latin typeface="Calibri"/>
              <a:ea typeface="+mn-ea"/>
              <a:cs typeface="+mn-cs"/>
            </a:rPr>
            <a:t>Ευρώπη</a:t>
          </a:r>
          <a:r>
            <a:rPr lang="en-US" sz="1400" dirty="0">
              <a:latin typeface="Calibri"/>
              <a:ea typeface="+mn-ea"/>
              <a:cs typeface="+mn-cs"/>
            </a:rPr>
            <a:t>):</a:t>
          </a:r>
        </a:p>
        <a:p>
          <a:pPr algn="l">
            <a:buNone/>
          </a:pPr>
          <a:r>
            <a:rPr lang="en-US" sz="1400" dirty="0">
              <a:latin typeface="Calibri"/>
              <a:ea typeface="+mn-ea"/>
              <a:cs typeface="+mn-cs"/>
            </a:rPr>
            <a:t>-</a:t>
          </a:r>
          <a:r>
            <a:rPr lang="el-GR" sz="1400" dirty="0">
              <a:latin typeface="Calibri"/>
              <a:ea typeface="+mn-ea"/>
              <a:cs typeface="+mn-cs"/>
            </a:rPr>
            <a:t>Έχασαν </a:t>
          </a:r>
          <a:r>
            <a:rPr lang="el-GR" sz="1400" dirty="0">
              <a:latin typeface="Times New Roman" panose="02020603050405020304" pitchFamily="18" charset="0"/>
              <a:ea typeface="+mn-ea"/>
              <a:cs typeface="Times New Roman" panose="02020603050405020304" pitchFamily="18" charset="0"/>
            </a:rPr>
            <a:t>~ </a:t>
          </a:r>
          <a:r>
            <a:rPr lang="el-GR" sz="1400" dirty="0"/>
            <a:t>80% με 90% των εσόδων</a:t>
          </a:r>
        </a:p>
        <a:p>
          <a:pPr algn="l">
            <a:buNone/>
          </a:pPr>
          <a:r>
            <a:rPr lang="el-GR" sz="1400" dirty="0"/>
            <a:t>- </a:t>
          </a:r>
          <a:r>
            <a:rPr lang="el-GR" sz="1400" dirty="0">
              <a:latin typeface="Calibri"/>
              <a:ea typeface="+mn-ea"/>
              <a:cs typeface="+mn-cs"/>
            </a:rPr>
            <a:t>80% των επαγγελματιών της άσκησης</a:t>
          </a:r>
          <a:r>
            <a:rPr lang="en-US" sz="1400" dirty="0">
              <a:latin typeface="Calibri"/>
              <a:ea typeface="+mn-ea"/>
              <a:cs typeface="+mn-cs"/>
            </a:rPr>
            <a:t>,</a:t>
          </a:r>
          <a:r>
            <a:rPr lang="el-GR" sz="1400" dirty="0">
              <a:latin typeface="Calibri"/>
              <a:ea typeface="+mn-ea"/>
              <a:cs typeface="+mn-cs"/>
            </a:rPr>
            <a:t> έχασαν τις εργασίες τους ή το βασικό τους εισόδημα</a:t>
          </a:r>
          <a:endParaRPr lang="en-US" sz="1400" dirty="0">
            <a:latin typeface="Calibri"/>
            <a:ea typeface="+mn-ea"/>
            <a:cs typeface="+mn-cs"/>
          </a:endParaRPr>
        </a:p>
        <a:p>
          <a:pPr algn="l">
            <a:buNone/>
          </a:pPr>
          <a:r>
            <a:rPr lang="en-US" sz="1400" dirty="0">
              <a:latin typeface="Calibri"/>
              <a:ea typeface="+mn-ea"/>
              <a:cs typeface="+mn-cs"/>
            </a:rPr>
            <a:t>-</a:t>
          </a:r>
          <a:r>
            <a:rPr lang="el-GR" sz="1400" dirty="0">
              <a:latin typeface="Calibri"/>
              <a:ea typeface="+mn-ea"/>
              <a:cs typeface="+mn-cs"/>
            </a:rPr>
            <a:t>Αγορά </a:t>
          </a:r>
          <a:r>
            <a:rPr lang="en-US" sz="1400" dirty="0">
              <a:latin typeface="Calibri"/>
              <a:ea typeface="+mn-ea"/>
              <a:cs typeface="+mn-cs"/>
            </a:rPr>
            <a:t>Fitness </a:t>
          </a:r>
          <a:r>
            <a:rPr lang="el-GR" sz="1400" dirty="0">
              <a:latin typeface="Calibri"/>
              <a:ea typeface="+mn-ea"/>
              <a:cs typeface="+mn-cs"/>
            </a:rPr>
            <a:t>(Αμερική):</a:t>
          </a:r>
        </a:p>
        <a:p>
          <a:pPr algn="l">
            <a:buNone/>
          </a:pPr>
          <a:r>
            <a:rPr lang="el-GR" sz="1400" dirty="0">
              <a:latin typeface="Calibri"/>
              <a:ea typeface="+mn-ea"/>
              <a:cs typeface="+mn-cs"/>
            </a:rPr>
            <a:t>↓15 δισ. </a:t>
          </a:r>
          <a:r>
            <a:rPr lang="el-GR" sz="1400" dirty="0">
              <a:latin typeface="Calibri" panose="020F0502020204030204" pitchFamily="34" charset="0"/>
              <a:cs typeface="Calibri" panose="020F0502020204030204" pitchFamily="34" charset="0"/>
            </a:rPr>
            <a:t>$</a:t>
          </a:r>
        </a:p>
        <a:p>
          <a:pPr algn="l">
            <a:buNone/>
          </a:pPr>
          <a:r>
            <a:rPr lang="el-GR" sz="1400" dirty="0">
              <a:latin typeface="Calibri"/>
              <a:ea typeface="+mn-ea"/>
              <a:cs typeface="+mn-cs"/>
            </a:rPr>
            <a:t>↓</a:t>
          </a:r>
          <a:r>
            <a:rPr lang="el-GR" sz="1400" dirty="0"/>
            <a:t>480.000 θέσεις εργασίας </a:t>
          </a:r>
        </a:p>
        <a:p>
          <a:pPr algn="l">
            <a:buNone/>
          </a:pPr>
          <a:r>
            <a:rPr lang="el-GR" sz="1400" dirty="0"/>
            <a:t>*πολλές αλυσίδες γυμναστηρίων χρεοκόπησαν           </a:t>
          </a:r>
          <a:r>
            <a:rPr lang="el-GR" sz="1200" dirty="0"/>
            <a:t>(</a:t>
          </a:r>
          <a:r>
            <a:rPr lang="en-US" sz="1200" dirty="0"/>
            <a:t>Davalos</a:t>
          </a:r>
          <a:r>
            <a:rPr lang="el-GR" sz="1200" dirty="0"/>
            <a:t>, 2021) </a:t>
          </a:r>
          <a:endParaRPr lang="el-GR" sz="1200" dirty="0">
            <a:latin typeface="Calibri"/>
            <a:ea typeface="+mn-ea"/>
            <a:cs typeface="+mn-cs"/>
          </a:endParaRPr>
        </a:p>
      </dgm:t>
    </dgm:pt>
    <dgm:pt modelId="{24F6282F-CE8A-48A8-854E-840BC16E8593}" type="parTrans" cxnId="{85CDA176-CE75-4B47-A4E2-2CC38A7545B4}">
      <dgm:prSet/>
      <dgm:spPr/>
      <dgm:t>
        <a:bodyPr/>
        <a:lstStyle/>
        <a:p>
          <a:endParaRPr lang="el-GR"/>
        </a:p>
      </dgm:t>
    </dgm:pt>
    <dgm:pt modelId="{4A29EB6F-D0C9-4997-BE7F-6F72C340D6F2}" type="sibTrans" cxnId="{85CDA176-CE75-4B47-A4E2-2CC38A7545B4}">
      <dgm:prSet/>
      <dgm:spPr/>
      <dgm:t>
        <a:bodyPr/>
        <a:lstStyle/>
        <a:p>
          <a:endParaRPr lang="el-GR"/>
        </a:p>
      </dgm:t>
    </dgm:pt>
    <dgm:pt modelId="{572BF208-BAB1-4A58-AD6E-61A94A062510}">
      <dgm:prSet phldrT="[Κείμενο]"/>
      <dgm:spPr>
        <a:xfrm>
          <a:off x="5069433" y="888099"/>
          <a:ext cx="3160166" cy="1198543"/>
        </a:xfrm>
        <a:prstGeom prst="rightArrow">
          <a:avLst>
            <a:gd name="adj1" fmla="val 50000"/>
            <a:gd name="adj2" fmla="val 50000"/>
          </a:avLst>
        </a:prstGeom>
      </dgm:spPr>
      <dgm:t>
        <a:bodyPr/>
        <a:lstStyle/>
        <a:p>
          <a:pPr>
            <a:buNone/>
          </a:pPr>
          <a:r>
            <a:rPr lang="el-GR" dirty="0">
              <a:latin typeface="Calibri"/>
              <a:ea typeface="+mn-ea"/>
              <a:cs typeface="+mn-cs"/>
            </a:rPr>
            <a:t>Στρατιγικές αντιμετώπισης...</a:t>
          </a:r>
        </a:p>
      </dgm:t>
    </dgm:pt>
    <dgm:pt modelId="{7B38953E-A5A4-4915-84D2-0DF0A4F57403}" type="parTrans" cxnId="{686317B9-2F46-4EA4-9417-485EA7383C14}">
      <dgm:prSet/>
      <dgm:spPr/>
      <dgm:t>
        <a:bodyPr/>
        <a:lstStyle/>
        <a:p>
          <a:endParaRPr lang="el-GR"/>
        </a:p>
      </dgm:t>
    </dgm:pt>
    <dgm:pt modelId="{CF417D64-A87B-4503-9589-C53A6B2814B2}" type="sibTrans" cxnId="{686317B9-2F46-4EA4-9417-485EA7383C14}">
      <dgm:prSet/>
      <dgm:spPr/>
      <dgm:t>
        <a:bodyPr/>
        <a:lstStyle/>
        <a:p>
          <a:endParaRPr lang="el-GR"/>
        </a:p>
      </dgm:t>
    </dgm:pt>
    <dgm:pt modelId="{FA33B8AC-E131-462E-9545-BE3F42648E70}">
      <dgm:prSet phldrT="[Κείμενο]" custT="1"/>
      <dgm:spPr>
        <a:xfrm>
          <a:off x="5069433" y="1812348"/>
          <a:ext cx="2534716" cy="2275045"/>
        </a:xfrm>
        <a:prstGeom prst="rect">
          <a:avLst/>
        </a:prstGeom>
      </dgm:spPr>
      <dgm:t>
        <a:bodyPr/>
        <a:lstStyle/>
        <a:p>
          <a:pPr algn="l">
            <a:buNone/>
          </a:pPr>
          <a:r>
            <a:rPr lang="el-GR" sz="1800" dirty="0"/>
            <a:t>-Τα διαδικτυακά προγράμματα άσκησης σε εικονικό περιβάλλον </a:t>
          </a:r>
        </a:p>
        <a:p>
          <a:pPr algn="l">
            <a:buNone/>
          </a:pPr>
          <a:r>
            <a:rPr lang="el-GR" sz="1800" b="0" dirty="0">
              <a:latin typeface="Calibri"/>
              <a:ea typeface="+mn-ea"/>
              <a:cs typeface="+mn-cs"/>
            </a:rPr>
            <a:t>-Εφαρμόζονταν προ </a:t>
          </a:r>
          <a:r>
            <a:rPr lang="en-US" sz="1800" b="0" dirty="0">
              <a:latin typeface="Calibri"/>
              <a:ea typeface="+mn-ea"/>
              <a:cs typeface="+mn-cs"/>
            </a:rPr>
            <a:t>COVID-19</a:t>
          </a:r>
        </a:p>
        <a:p>
          <a:pPr algn="l">
            <a:buNone/>
          </a:pPr>
          <a:r>
            <a:rPr lang="el-GR" sz="1800" b="0" dirty="0">
              <a:latin typeface="Calibri"/>
              <a:ea typeface="+mn-ea"/>
              <a:cs typeface="+mn-cs"/>
            </a:rPr>
            <a:t>-Η χρήση γενικεύτηκε στη μετά </a:t>
          </a:r>
          <a:r>
            <a:rPr lang="en-US" sz="1800" b="0" dirty="0">
              <a:latin typeface="Calibri"/>
              <a:ea typeface="+mn-ea"/>
              <a:cs typeface="+mn-cs"/>
            </a:rPr>
            <a:t>COVID-19</a:t>
          </a:r>
          <a:r>
            <a:rPr lang="el-GR" sz="1800" b="0" dirty="0">
              <a:latin typeface="Calibri"/>
              <a:ea typeface="+mn-ea"/>
              <a:cs typeface="+mn-cs"/>
            </a:rPr>
            <a:t> εποχή </a:t>
          </a:r>
          <a:r>
            <a:rPr lang="en-US" sz="1800" b="0" dirty="0">
              <a:latin typeface="Calibri"/>
              <a:ea typeface="+mn-ea"/>
              <a:cs typeface="+mn-cs"/>
            </a:rPr>
            <a:t> </a:t>
          </a:r>
          <a:endParaRPr lang="el-GR" sz="1800" b="0" dirty="0">
            <a:latin typeface="Calibri"/>
            <a:ea typeface="+mn-ea"/>
            <a:cs typeface="+mn-cs"/>
          </a:endParaRPr>
        </a:p>
        <a:p>
          <a:pPr algn="r">
            <a:buNone/>
          </a:pPr>
          <a:r>
            <a:rPr lang="el-GR" sz="1400" dirty="0"/>
            <a:t>(</a:t>
          </a:r>
          <a:r>
            <a:rPr lang="en-US" sz="1400" dirty="0"/>
            <a:t>Ntovoli et al</a:t>
          </a:r>
          <a:r>
            <a:rPr lang="el-GR" sz="1400" dirty="0"/>
            <a:t>., 2021)</a:t>
          </a:r>
          <a:endParaRPr lang="el-GR" sz="1400" b="0" dirty="0">
            <a:latin typeface="Calibri"/>
            <a:ea typeface="+mn-ea"/>
            <a:cs typeface="+mn-cs"/>
          </a:endParaRPr>
        </a:p>
      </dgm:t>
    </dgm:pt>
    <dgm:pt modelId="{1D165187-BFCB-4ABE-BFBE-5B1863C19CEA}" type="parTrans" cxnId="{346BD59A-EF08-48FA-8D84-13D42725B716}">
      <dgm:prSet/>
      <dgm:spPr/>
      <dgm:t>
        <a:bodyPr/>
        <a:lstStyle/>
        <a:p>
          <a:endParaRPr lang="el-GR"/>
        </a:p>
      </dgm:t>
    </dgm:pt>
    <dgm:pt modelId="{7FF3BE8B-85B1-485A-961F-6538FC4DB17F}" type="sibTrans" cxnId="{346BD59A-EF08-48FA-8D84-13D42725B716}">
      <dgm:prSet/>
      <dgm:spPr/>
      <dgm:t>
        <a:bodyPr/>
        <a:lstStyle/>
        <a:p>
          <a:endParaRPr lang="el-GR"/>
        </a:p>
      </dgm:t>
    </dgm:pt>
    <dgm:pt modelId="{5BFECD09-0826-4CDA-AF95-68085060631F}">
      <dgm:prSet/>
      <dgm:spPr>
        <a:xfrm>
          <a:off x="2534716" y="1412834"/>
          <a:ext cx="2534716" cy="2308835"/>
        </a:xfrm>
        <a:prstGeom prst="rect">
          <a:avLst/>
        </a:prstGeom>
      </dgm:spPr>
      <dgm:t>
        <a:bodyPr/>
        <a:lstStyle/>
        <a:p>
          <a:pPr algn="l">
            <a:buNone/>
          </a:pPr>
          <a:endParaRPr lang="el-GR" sz="1600" dirty="0">
            <a:solidFill>
              <a:sysClr val="windowText" lastClr="000000">
                <a:hueOff val="0"/>
                <a:satOff val="0"/>
                <a:lumOff val="0"/>
                <a:alphaOff val="0"/>
              </a:sysClr>
            </a:solidFill>
            <a:latin typeface="Calibri"/>
            <a:ea typeface="+mn-ea"/>
            <a:cs typeface="+mn-cs"/>
          </a:endParaRPr>
        </a:p>
      </dgm:t>
    </dgm:pt>
    <dgm:pt modelId="{DFF08CB6-9EC6-46E8-804C-C4FB2185F5CF}" type="parTrans" cxnId="{E895CA50-24D3-498E-BF58-E5F2286DF938}">
      <dgm:prSet/>
      <dgm:spPr/>
      <dgm:t>
        <a:bodyPr/>
        <a:lstStyle/>
        <a:p>
          <a:endParaRPr lang="el-GR"/>
        </a:p>
      </dgm:t>
    </dgm:pt>
    <dgm:pt modelId="{19A8531E-6C4F-479D-BEF1-044E476DB877}" type="sibTrans" cxnId="{E895CA50-24D3-498E-BF58-E5F2286DF938}">
      <dgm:prSet/>
      <dgm:spPr/>
      <dgm:t>
        <a:bodyPr/>
        <a:lstStyle/>
        <a:p>
          <a:endParaRPr lang="el-GR"/>
        </a:p>
      </dgm:t>
    </dgm:pt>
    <dgm:pt modelId="{7DB1EFB5-5CE8-4875-AD03-7E141D4DAE68}" type="pres">
      <dgm:prSet presAssocID="{C68C488F-868A-42E7-AED2-ABEFC63902E2}" presName="Name0" presStyleCnt="0">
        <dgm:presLayoutVars>
          <dgm:chMax val="5"/>
          <dgm:chPref val="5"/>
          <dgm:dir/>
          <dgm:animLvl val="lvl"/>
        </dgm:presLayoutVars>
      </dgm:prSet>
      <dgm:spPr/>
    </dgm:pt>
    <dgm:pt modelId="{37217587-8217-49CC-804C-FD93EB0A4C80}" type="pres">
      <dgm:prSet presAssocID="{BDF5336D-D67C-4000-8115-428DD4D72834}" presName="parentText1" presStyleLbl="node1" presStyleIdx="0" presStyleCnt="3">
        <dgm:presLayoutVars>
          <dgm:chMax/>
          <dgm:chPref val="3"/>
          <dgm:bulletEnabled val="1"/>
        </dgm:presLayoutVars>
      </dgm:prSet>
      <dgm:spPr>
        <a:prstGeom prst="rightArrow">
          <a:avLst>
            <a:gd name="adj1" fmla="val 50000"/>
            <a:gd name="adj2" fmla="val 50000"/>
          </a:avLst>
        </a:prstGeom>
      </dgm:spPr>
    </dgm:pt>
    <dgm:pt modelId="{EDE98ADD-B253-43CC-8441-62994A579699}" type="pres">
      <dgm:prSet presAssocID="{BDF5336D-D67C-4000-8115-428DD4D72834}" presName="childText1" presStyleLbl="solidAlignAcc1" presStyleIdx="0" presStyleCnt="3" custScaleY="106100">
        <dgm:presLayoutVars>
          <dgm:chMax val="0"/>
          <dgm:chPref val="0"/>
          <dgm:bulletEnabled val="1"/>
        </dgm:presLayoutVars>
      </dgm:prSet>
      <dgm:spPr>
        <a:prstGeom prst="rect">
          <a:avLst/>
        </a:prstGeom>
      </dgm:spPr>
    </dgm:pt>
    <dgm:pt modelId="{347E390E-EA7F-4D76-A83D-BFE5381B9813}" type="pres">
      <dgm:prSet presAssocID="{3AE268E9-0E24-4E34-99F8-D85CA081BC56}" presName="parentText2" presStyleLbl="node1" presStyleIdx="1" presStyleCnt="3">
        <dgm:presLayoutVars>
          <dgm:chMax/>
          <dgm:chPref val="3"/>
          <dgm:bulletEnabled val="1"/>
        </dgm:presLayoutVars>
      </dgm:prSet>
      <dgm:spPr>
        <a:prstGeom prst="rightArrow">
          <a:avLst>
            <a:gd name="adj1" fmla="val 50000"/>
            <a:gd name="adj2" fmla="val 50000"/>
          </a:avLst>
        </a:prstGeom>
      </dgm:spPr>
    </dgm:pt>
    <dgm:pt modelId="{2EDD8921-C7A9-4497-8CC7-CE4EE4FA6221}" type="pres">
      <dgm:prSet presAssocID="{3AE268E9-0E24-4E34-99F8-D85CA081BC56}" presName="childText2" presStyleLbl="solidAlignAcc1" presStyleIdx="1" presStyleCnt="3" custScaleY="117901" custLinFactNeighborY="3482">
        <dgm:presLayoutVars>
          <dgm:chMax val="0"/>
          <dgm:chPref val="0"/>
          <dgm:bulletEnabled val="1"/>
        </dgm:presLayoutVars>
      </dgm:prSet>
      <dgm:spPr>
        <a:prstGeom prst="rect">
          <a:avLst/>
        </a:prstGeom>
      </dgm:spPr>
    </dgm:pt>
    <dgm:pt modelId="{BBDBDC57-A81D-463A-9A12-2D0F92747181}" type="pres">
      <dgm:prSet presAssocID="{572BF208-BAB1-4A58-AD6E-61A94A062510}" presName="parentText3" presStyleLbl="node1" presStyleIdx="2" presStyleCnt="3" custLinFactNeighborX="1038">
        <dgm:presLayoutVars>
          <dgm:chMax/>
          <dgm:chPref val="3"/>
          <dgm:bulletEnabled val="1"/>
        </dgm:presLayoutVars>
      </dgm:prSet>
      <dgm:spPr>
        <a:prstGeom prst="rightArrow">
          <a:avLst>
            <a:gd name="adj1" fmla="val 50000"/>
            <a:gd name="adj2" fmla="val 50000"/>
          </a:avLst>
        </a:prstGeom>
      </dgm:spPr>
    </dgm:pt>
    <dgm:pt modelId="{98073D20-0377-4860-BC38-2CDA31124E35}" type="pres">
      <dgm:prSet presAssocID="{572BF208-BAB1-4A58-AD6E-61A94A062510}" presName="childText3" presStyleLbl="solidAlignAcc1" presStyleIdx="2" presStyleCnt="3" custScaleY="119183" custLinFactNeighborX="205" custLinFactNeighborY="2982">
        <dgm:presLayoutVars>
          <dgm:chMax val="0"/>
          <dgm:chPref val="0"/>
          <dgm:bulletEnabled val="1"/>
        </dgm:presLayoutVars>
      </dgm:prSet>
      <dgm:spPr>
        <a:prstGeom prst="rect">
          <a:avLst/>
        </a:prstGeom>
      </dgm:spPr>
    </dgm:pt>
  </dgm:ptLst>
  <dgm:cxnLst>
    <dgm:cxn modelId="{FFFB2E06-B176-4D60-A662-7A8F3606E1BF}" srcId="{C68C488F-868A-42E7-AED2-ABEFC63902E2}" destId="{3AE268E9-0E24-4E34-99F8-D85CA081BC56}" srcOrd="1" destOrd="0" parTransId="{C86DD067-B6D7-4C0E-8D90-2BF008727707}" sibTransId="{6EB04ABF-B706-46FC-B39B-97A700852AA8}"/>
    <dgm:cxn modelId="{11F8BE06-6388-47C3-98F3-F7D1751E32EC}" type="presOf" srcId="{BDF5336D-D67C-4000-8115-428DD4D72834}" destId="{37217587-8217-49CC-804C-FD93EB0A4C80}" srcOrd="0" destOrd="0" presId="urn:microsoft.com/office/officeart/2009/3/layout/IncreasingArrowsProcess"/>
    <dgm:cxn modelId="{50F86509-E16E-4A8E-977E-AC36FEFA3672}" type="presOf" srcId="{951469DF-2CAD-4F83-A350-26DF63FA796E}" destId="{2EDD8921-C7A9-4497-8CC7-CE4EE4FA6221}" srcOrd="0" destOrd="0" presId="urn:microsoft.com/office/officeart/2009/3/layout/IncreasingArrowsProcess"/>
    <dgm:cxn modelId="{DCC2BA0B-E3CC-4DA5-AACC-6F38C9A4ACE4}" type="presOf" srcId="{2034ED81-A25D-42EF-8A7E-78C3AEA6869B}" destId="{EDE98ADD-B253-43CC-8441-62994A579699}" srcOrd="0" destOrd="0" presId="urn:microsoft.com/office/officeart/2009/3/layout/IncreasingArrowsProcess"/>
    <dgm:cxn modelId="{32F49861-B558-46FA-B485-2047FB148429}" type="presOf" srcId="{572BF208-BAB1-4A58-AD6E-61A94A062510}" destId="{BBDBDC57-A81D-463A-9A12-2D0F92747181}" srcOrd="0" destOrd="0" presId="urn:microsoft.com/office/officeart/2009/3/layout/IncreasingArrowsProcess"/>
    <dgm:cxn modelId="{855A6567-88C9-4EDC-AECA-414C6C5DE308}" type="presOf" srcId="{5BFECD09-0826-4CDA-AF95-68085060631F}" destId="{2EDD8921-C7A9-4497-8CC7-CE4EE4FA6221}" srcOrd="0" destOrd="1" presId="urn:microsoft.com/office/officeart/2009/3/layout/IncreasingArrowsProcess"/>
    <dgm:cxn modelId="{746F6B4E-CED1-4613-B9A9-266622436728}" srcId="{C68C488F-868A-42E7-AED2-ABEFC63902E2}" destId="{BDF5336D-D67C-4000-8115-428DD4D72834}" srcOrd="0" destOrd="0" parTransId="{0EA27666-672D-4712-ADB1-27A833B31899}" sibTransId="{286C35CC-5D23-45B6-8BBE-87E409AC1F63}"/>
    <dgm:cxn modelId="{E895CA50-24D3-498E-BF58-E5F2286DF938}" srcId="{3AE268E9-0E24-4E34-99F8-D85CA081BC56}" destId="{5BFECD09-0826-4CDA-AF95-68085060631F}" srcOrd="1" destOrd="0" parTransId="{DFF08CB6-9EC6-46E8-804C-C4FB2185F5CF}" sibTransId="{19A8531E-6C4F-479D-BEF1-044E476DB877}"/>
    <dgm:cxn modelId="{5317D071-9BB5-43DC-AC14-4A9330A95652}" srcId="{BDF5336D-D67C-4000-8115-428DD4D72834}" destId="{2034ED81-A25D-42EF-8A7E-78C3AEA6869B}" srcOrd="0" destOrd="0" parTransId="{728ABC0B-A6B2-42D0-87CF-EA999AAA86D6}" sibTransId="{297BD0C0-A78C-4DD1-844E-256F429DE26A}"/>
    <dgm:cxn modelId="{85CDA176-CE75-4B47-A4E2-2CC38A7545B4}" srcId="{3AE268E9-0E24-4E34-99F8-D85CA081BC56}" destId="{951469DF-2CAD-4F83-A350-26DF63FA796E}" srcOrd="0" destOrd="0" parTransId="{24F6282F-CE8A-48A8-854E-840BC16E8593}" sibTransId="{4A29EB6F-D0C9-4997-BE7F-6F72C340D6F2}"/>
    <dgm:cxn modelId="{346BD59A-EF08-48FA-8D84-13D42725B716}" srcId="{572BF208-BAB1-4A58-AD6E-61A94A062510}" destId="{FA33B8AC-E131-462E-9545-BE3F42648E70}" srcOrd="0" destOrd="0" parTransId="{1D165187-BFCB-4ABE-BFBE-5B1863C19CEA}" sibTransId="{7FF3BE8B-85B1-485A-961F-6538FC4DB17F}"/>
    <dgm:cxn modelId="{587A03B8-DCF9-4F35-B8B1-657448AE9846}" type="presOf" srcId="{3AE268E9-0E24-4E34-99F8-D85CA081BC56}" destId="{347E390E-EA7F-4D76-A83D-BFE5381B9813}" srcOrd="0" destOrd="0" presId="urn:microsoft.com/office/officeart/2009/3/layout/IncreasingArrowsProcess"/>
    <dgm:cxn modelId="{686317B9-2F46-4EA4-9417-485EA7383C14}" srcId="{C68C488F-868A-42E7-AED2-ABEFC63902E2}" destId="{572BF208-BAB1-4A58-AD6E-61A94A062510}" srcOrd="2" destOrd="0" parTransId="{7B38953E-A5A4-4915-84D2-0DF0A4F57403}" sibTransId="{CF417D64-A87B-4503-9589-C53A6B2814B2}"/>
    <dgm:cxn modelId="{DE3D42C1-F03A-4746-8C6F-37C1C9C99C0E}" type="presOf" srcId="{FA33B8AC-E131-462E-9545-BE3F42648E70}" destId="{98073D20-0377-4860-BC38-2CDA31124E35}" srcOrd="0" destOrd="0" presId="urn:microsoft.com/office/officeart/2009/3/layout/IncreasingArrowsProcess"/>
    <dgm:cxn modelId="{EA2555D0-944F-4EF9-A246-FEBC849D058D}" type="presOf" srcId="{C68C488F-868A-42E7-AED2-ABEFC63902E2}" destId="{7DB1EFB5-5CE8-4875-AD03-7E141D4DAE68}" srcOrd="0" destOrd="0" presId="urn:microsoft.com/office/officeart/2009/3/layout/IncreasingArrowsProcess"/>
    <dgm:cxn modelId="{F6A74A8E-14F0-413E-9CE7-3B5A5D1D2645}" type="presParOf" srcId="{7DB1EFB5-5CE8-4875-AD03-7E141D4DAE68}" destId="{37217587-8217-49CC-804C-FD93EB0A4C80}" srcOrd="0" destOrd="0" presId="urn:microsoft.com/office/officeart/2009/3/layout/IncreasingArrowsProcess"/>
    <dgm:cxn modelId="{86A22179-5722-4291-8767-4A8144F081FB}" type="presParOf" srcId="{7DB1EFB5-5CE8-4875-AD03-7E141D4DAE68}" destId="{EDE98ADD-B253-43CC-8441-62994A579699}" srcOrd="1" destOrd="0" presId="urn:microsoft.com/office/officeart/2009/3/layout/IncreasingArrowsProcess"/>
    <dgm:cxn modelId="{5101375C-12F3-4CC5-8D88-23A8D92231F3}" type="presParOf" srcId="{7DB1EFB5-5CE8-4875-AD03-7E141D4DAE68}" destId="{347E390E-EA7F-4D76-A83D-BFE5381B9813}" srcOrd="2" destOrd="0" presId="urn:microsoft.com/office/officeart/2009/3/layout/IncreasingArrowsProcess"/>
    <dgm:cxn modelId="{4ADA8C8F-ECF2-40F6-B6B5-9176D6DB82D7}" type="presParOf" srcId="{7DB1EFB5-5CE8-4875-AD03-7E141D4DAE68}" destId="{2EDD8921-C7A9-4497-8CC7-CE4EE4FA6221}" srcOrd="3" destOrd="0" presId="urn:microsoft.com/office/officeart/2009/3/layout/IncreasingArrowsProcess"/>
    <dgm:cxn modelId="{C8DBC847-C435-4FA7-98E7-457660ED0783}" type="presParOf" srcId="{7DB1EFB5-5CE8-4875-AD03-7E141D4DAE68}" destId="{BBDBDC57-A81D-463A-9A12-2D0F92747181}" srcOrd="4" destOrd="0" presId="urn:microsoft.com/office/officeart/2009/3/layout/IncreasingArrowsProcess"/>
    <dgm:cxn modelId="{0A723222-562E-429A-889D-457FC6BC809B}" type="presParOf" srcId="{7DB1EFB5-5CE8-4875-AD03-7E141D4DAE68}" destId="{98073D20-0377-4860-BC38-2CDA31124E35}" srcOrd="5" destOrd="0" presId="urn:microsoft.com/office/officeart/2009/3/layout/IncreasingArrows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7217587-8217-49CC-804C-FD93EB0A4C80}">
      <dsp:nvSpPr>
        <dsp:cNvPr id="0" name=""/>
        <dsp:cNvSpPr/>
      </dsp:nvSpPr>
      <dsp:spPr>
        <a:xfrm>
          <a:off x="23764" y="125446"/>
          <a:ext cx="8194500" cy="1193431"/>
        </a:xfrm>
        <a:prstGeom prst="rightArrow">
          <a:avLst>
            <a:gd name="adj1" fmla="val 50000"/>
            <a:gd name="adj2" fmla="val 5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4770" tIns="64770" rIns="254000" bIns="189457" numCol="1" spcCol="1270" anchor="ctr" anchorCtr="0">
          <a:noAutofit/>
        </a:bodyPr>
        <a:lstStyle/>
        <a:p>
          <a:pPr marL="0" lvl="0" indent="0" algn="l" defTabSz="755650">
            <a:lnSpc>
              <a:spcPct val="90000"/>
            </a:lnSpc>
            <a:spcBef>
              <a:spcPct val="0"/>
            </a:spcBef>
            <a:spcAft>
              <a:spcPct val="35000"/>
            </a:spcAft>
            <a:buNone/>
          </a:pPr>
          <a:r>
            <a:rPr lang="el-GR" sz="1700" kern="1200">
              <a:latin typeface="Calibri"/>
              <a:ea typeface="+mn-ea"/>
              <a:cs typeface="+mn-cs"/>
            </a:rPr>
            <a:t>Πριν την </a:t>
          </a:r>
          <a:r>
            <a:rPr lang="en-US" sz="1700" kern="1200">
              <a:latin typeface="Calibri"/>
              <a:ea typeface="+mn-ea"/>
              <a:cs typeface="+mn-cs"/>
            </a:rPr>
            <a:t>COVID-19…</a:t>
          </a:r>
          <a:endParaRPr lang="el-GR" sz="1700" kern="1200" dirty="0">
            <a:latin typeface="Calibri"/>
            <a:ea typeface="+mn-ea"/>
            <a:cs typeface="+mn-cs"/>
          </a:endParaRPr>
        </a:p>
      </dsp:txBody>
      <dsp:txXfrm>
        <a:off x="23764" y="423804"/>
        <a:ext cx="7896142" cy="596715"/>
      </dsp:txXfrm>
    </dsp:sp>
    <dsp:sp modelId="{EDE98ADD-B253-43CC-8441-62994A579699}">
      <dsp:nvSpPr>
        <dsp:cNvPr id="0" name=""/>
        <dsp:cNvSpPr/>
      </dsp:nvSpPr>
      <dsp:spPr>
        <a:xfrm>
          <a:off x="23764" y="975635"/>
          <a:ext cx="2523906" cy="2439226"/>
        </a:xfrm>
        <a:prstGeom prst="rect">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1">
          <a:scrgbClr r="0" g="0" b="0"/>
        </a:fillRef>
        <a:effectRef idx="3">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Font typeface="Arial" panose="020B0604020202020204" pitchFamily="34" charset="0"/>
            <a:buNone/>
          </a:pPr>
          <a:r>
            <a:rPr lang="el-GR" sz="1600" b="0" i="0" u="none" strike="noStrike" kern="1200" baseline="0" dirty="0">
              <a:latin typeface="Arial" panose="020B0604020202020204" pitchFamily="34" charset="0"/>
            </a:rPr>
            <a:t>Ευρώπη:</a:t>
          </a:r>
        </a:p>
        <a:p>
          <a:pPr marL="0" lvl="0" indent="0" algn="l" defTabSz="711200">
            <a:lnSpc>
              <a:spcPct val="90000"/>
            </a:lnSpc>
            <a:spcBef>
              <a:spcPct val="0"/>
            </a:spcBef>
            <a:spcAft>
              <a:spcPct val="35000"/>
            </a:spcAft>
            <a:buFont typeface="Arial" panose="020B0604020202020204" pitchFamily="34" charset="0"/>
            <a:buNone/>
          </a:pPr>
          <a:r>
            <a:rPr lang="en-US" sz="1600" b="0" i="0" u="none" strike="noStrike" kern="1200" baseline="0" dirty="0">
              <a:latin typeface="Arial" panose="020B0604020202020204" pitchFamily="34" charset="0"/>
            </a:rPr>
            <a:t>-</a:t>
          </a:r>
          <a:r>
            <a:rPr lang="el-GR" sz="1600" kern="1200" dirty="0">
              <a:effectLst/>
              <a:latin typeface="Times New Roman" panose="02020603050405020304" pitchFamily="18" charset="0"/>
              <a:ea typeface="Calibri" panose="020F0502020204030204" pitchFamily="34" charset="0"/>
            </a:rPr>
            <a:t>63.955 γυμναστήρια στην Ευρώπη </a:t>
          </a:r>
          <a:endParaRPr lang="en-US" sz="1600" kern="1200" dirty="0">
            <a:effectLst/>
            <a:latin typeface="Times New Roman" panose="02020603050405020304" pitchFamily="18" charset="0"/>
            <a:ea typeface="Calibri" panose="020F0502020204030204" pitchFamily="34" charset="0"/>
          </a:endParaRPr>
        </a:p>
        <a:p>
          <a:pPr marL="0" lvl="0" indent="0" algn="l" defTabSz="711200">
            <a:lnSpc>
              <a:spcPct val="90000"/>
            </a:lnSpc>
            <a:spcBef>
              <a:spcPct val="0"/>
            </a:spcBef>
            <a:spcAft>
              <a:spcPct val="35000"/>
            </a:spcAft>
            <a:buFont typeface="Arial" panose="020B0604020202020204" pitchFamily="34" charset="0"/>
            <a:buNone/>
          </a:pPr>
          <a:r>
            <a:rPr lang="en-US" sz="1600" kern="1200" dirty="0">
              <a:effectLst/>
              <a:latin typeface="Times New Roman" panose="02020603050405020304" pitchFamily="18" charset="0"/>
              <a:ea typeface="Calibri" panose="020F0502020204030204" pitchFamily="34" charset="0"/>
            </a:rPr>
            <a:t>-</a:t>
          </a:r>
          <a:r>
            <a:rPr lang="el-GR" sz="1600" kern="1200" dirty="0">
              <a:effectLst/>
              <a:latin typeface="Times New Roman" panose="02020603050405020304" pitchFamily="18" charset="0"/>
              <a:ea typeface="Calibri" panose="020F0502020204030204" pitchFamily="34" charset="0"/>
            </a:rPr>
            <a:t>64.8 εκ. Μέλη</a:t>
          </a:r>
          <a:endParaRPr lang="en-US" sz="1600" kern="1200" dirty="0">
            <a:effectLst/>
            <a:latin typeface="Times New Roman" panose="02020603050405020304" pitchFamily="18" charset="0"/>
            <a:ea typeface="Calibri" panose="020F0502020204030204" pitchFamily="34" charset="0"/>
          </a:endParaRPr>
        </a:p>
        <a:p>
          <a:pPr marL="0" lvl="0" indent="0" algn="l" defTabSz="711200">
            <a:lnSpc>
              <a:spcPct val="90000"/>
            </a:lnSpc>
            <a:spcBef>
              <a:spcPct val="0"/>
            </a:spcBef>
            <a:spcAft>
              <a:spcPct val="35000"/>
            </a:spcAft>
            <a:buFont typeface="Arial" panose="020B0604020202020204" pitchFamily="34" charset="0"/>
            <a:buNone/>
          </a:pPr>
          <a:r>
            <a:rPr lang="en-US" sz="1600" kern="1200" dirty="0">
              <a:effectLst/>
              <a:latin typeface="Times New Roman" panose="02020603050405020304" pitchFamily="18" charset="0"/>
              <a:ea typeface="Calibri" panose="020F0502020204030204" pitchFamily="34" charset="0"/>
            </a:rPr>
            <a:t>-</a:t>
          </a:r>
          <a:r>
            <a:rPr lang="el-GR" sz="1600" kern="1200" dirty="0"/>
            <a:t>28.3 δις. </a:t>
          </a:r>
          <a:r>
            <a:rPr lang="el-GR" sz="1600" kern="1200" dirty="0">
              <a:latin typeface="Calibri" panose="020F0502020204030204" pitchFamily="34" charset="0"/>
              <a:cs typeface="Calibri" panose="020F0502020204030204" pitchFamily="34" charset="0"/>
            </a:rPr>
            <a:t>$</a:t>
          </a:r>
        </a:p>
        <a:p>
          <a:pPr marL="0" lvl="0" indent="0" algn="l" defTabSz="711200">
            <a:lnSpc>
              <a:spcPct val="90000"/>
            </a:lnSpc>
            <a:spcBef>
              <a:spcPct val="0"/>
            </a:spcBef>
            <a:spcAft>
              <a:spcPct val="35000"/>
            </a:spcAft>
            <a:buFont typeface="Arial" panose="020B0604020202020204" pitchFamily="34" charset="0"/>
            <a:buNone/>
          </a:pPr>
          <a:r>
            <a:rPr lang="el-GR" sz="1600" kern="1200" dirty="0">
              <a:latin typeface="Calibri" panose="020F0502020204030204" pitchFamily="34" charset="0"/>
              <a:cs typeface="Calibri" panose="020F0502020204030204" pitchFamily="34" charset="0"/>
            </a:rPr>
            <a:t>*Οικονομική δραστηριότητα της συνολικής παγκόσμιας αγοράς </a:t>
          </a:r>
          <a:r>
            <a:rPr lang="el-GR" sz="1600" kern="1200" dirty="0">
              <a:latin typeface="Times New Roman" panose="02020603050405020304" pitchFamily="18" charset="0"/>
              <a:cs typeface="Times New Roman" panose="02020603050405020304" pitchFamily="18" charset="0"/>
            </a:rPr>
            <a:t>~</a:t>
          </a:r>
          <a:r>
            <a:rPr lang="el-GR" sz="1600" kern="1200" dirty="0"/>
            <a:t>95 δις. </a:t>
          </a:r>
          <a:r>
            <a:rPr lang="el-GR" sz="1600" kern="1200" dirty="0">
              <a:latin typeface="Calibri" panose="020F0502020204030204" pitchFamily="34" charset="0"/>
              <a:cs typeface="Calibri" panose="020F0502020204030204" pitchFamily="34" charset="0"/>
            </a:rPr>
            <a:t>$</a:t>
          </a:r>
        </a:p>
        <a:p>
          <a:pPr marL="0" lvl="0" indent="0" algn="r" defTabSz="711200">
            <a:lnSpc>
              <a:spcPct val="90000"/>
            </a:lnSpc>
            <a:spcBef>
              <a:spcPct val="0"/>
            </a:spcBef>
            <a:spcAft>
              <a:spcPct val="35000"/>
            </a:spcAft>
            <a:buFont typeface="Arial" panose="020B0604020202020204" pitchFamily="34" charset="0"/>
            <a:buNone/>
          </a:pPr>
          <a:r>
            <a:rPr lang="el-GR" sz="1200" kern="1200" dirty="0"/>
            <a:t>(</a:t>
          </a:r>
          <a:r>
            <a:rPr lang="en-US" sz="1200" kern="1200" dirty="0"/>
            <a:t>Benveniste</a:t>
          </a:r>
          <a:r>
            <a:rPr lang="el-GR" sz="1200" kern="1200" dirty="0"/>
            <a:t>, 2020)</a:t>
          </a:r>
          <a:endParaRPr lang="en-US" sz="1200" kern="1200" dirty="0">
            <a:effectLst/>
            <a:latin typeface="Times New Roman" panose="02020603050405020304" pitchFamily="18" charset="0"/>
            <a:ea typeface="Calibri" panose="020F0502020204030204" pitchFamily="34" charset="0"/>
          </a:endParaRPr>
        </a:p>
        <a:p>
          <a:pPr marL="0" lvl="0" indent="0" algn="l" defTabSz="711200">
            <a:lnSpc>
              <a:spcPct val="90000"/>
            </a:lnSpc>
            <a:spcBef>
              <a:spcPct val="0"/>
            </a:spcBef>
            <a:spcAft>
              <a:spcPct val="35000"/>
            </a:spcAft>
            <a:buFont typeface="Arial" panose="020B0604020202020204" pitchFamily="34" charset="0"/>
            <a:buNone/>
          </a:pPr>
          <a:endParaRPr lang="el-GR" sz="2000" kern="1200" dirty="0">
            <a:latin typeface="Calibri"/>
            <a:ea typeface="+mn-ea"/>
            <a:cs typeface="+mn-cs"/>
          </a:endParaRPr>
        </a:p>
      </dsp:txBody>
      <dsp:txXfrm>
        <a:off x="23764" y="975635"/>
        <a:ext cx="2523906" cy="2439226"/>
      </dsp:txXfrm>
    </dsp:sp>
    <dsp:sp modelId="{347E390E-EA7F-4D76-A83D-BFE5381B9813}">
      <dsp:nvSpPr>
        <dsp:cNvPr id="0" name=""/>
        <dsp:cNvSpPr/>
      </dsp:nvSpPr>
      <dsp:spPr>
        <a:xfrm>
          <a:off x="2547670" y="523256"/>
          <a:ext cx="5670594" cy="1193431"/>
        </a:xfrm>
        <a:prstGeom prst="rightArrow">
          <a:avLst>
            <a:gd name="adj1" fmla="val 50000"/>
            <a:gd name="adj2" fmla="val 5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4770" tIns="64770" rIns="254000" bIns="189457" numCol="1" spcCol="1270" anchor="ctr" anchorCtr="0">
          <a:noAutofit/>
        </a:bodyPr>
        <a:lstStyle/>
        <a:p>
          <a:pPr marL="0" lvl="0" indent="0" algn="l" defTabSz="755650">
            <a:lnSpc>
              <a:spcPct val="90000"/>
            </a:lnSpc>
            <a:spcBef>
              <a:spcPct val="0"/>
            </a:spcBef>
            <a:spcAft>
              <a:spcPct val="35000"/>
            </a:spcAft>
            <a:buNone/>
          </a:pPr>
          <a:r>
            <a:rPr lang="el-GR" sz="1700" kern="1200" dirty="0">
              <a:latin typeface="Calibri"/>
              <a:ea typeface="+mn-ea"/>
              <a:cs typeface="+mn-cs"/>
            </a:rPr>
            <a:t>Κατά τη διάρκεια της </a:t>
          </a:r>
          <a:r>
            <a:rPr lang="en-US" sz="1700" kern="1200" dirty="0">
              <a:latin typeface="Calibri"/>
              <a:ea typeface="+mn-ea"/>
              <a:cs typeface="+mn-cs"/>
            </a:rPr>
            <a:t>COVID-19…</a:t>
          </a:r>
          <a:endParaRPr lang="el-GR" sz="1700" kern="1200" dirty="0">
            <a:latin typeface="Calibri"/>
            <a:ea typeface="+mn-ea"/>
            <a:cs typeface="+mn-cs"/>
          </a:endParaRPr>
        </a:p>
      </dsp:txBody>
      <dsp:txXfrm>
        <a:off x="2547670" y="821614"/>
        <a:ext cx="5372236" cy="596715"/>
      </dsp:txXfrm>
    </dsp:sp>
    <dsp:sp modelId="{2EDD8921-C7A9-4497-8CC7-CE4EE4FA6221}">
      <dsp:nvSpPr>
        <dsp:cNvPr id="0" name=""/>
        <dsp:cNvSpPr/>
      </dsp:nvSpPr>
      <dsp:spPr>
        <a:xfrm>
          <a:off x="2547670" y="1317844"/>
          <a:ext cx="2523906" cy="2710530"/>
        </a:xfrm>
        <a:prstGeom prst="rect">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1">
          <a:scrgbClr r="0" g="0" b="0"/>
        </a:fillRef>
        <a:effectRef idx="3">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l-GR" sz="1400" kern="1200" dirty="0">
              <a:latin typeface="Calibri"/>
              <a:ea typeface="+mn-ea"/>
              <a:cs typeface="+mn-cs"/>
            </a:rPr>
            <a:t>Οι χώροι </a:t>
          </a:r>
          <a:r>
            <a:rPr lang="en-US" sz="1400" kern="1200" dirty="0">
              <a:latin typeface="Calibri"/>
              <a:ea typeface="+mn-ea"/>
              <a:cs typeface="+mn-cs"/>
            </a:rPr>
            <a:t>Fitness (</a:t>
          </a:r>
          <a:r>
            <a:rPr lang="el-GR" sz="1400" kern="1200" dirty="0">
              <a:latin typeface="Calibri"/>
              <a:ea typeface="+mn-ea"/>
              <a:cs typeface="+mn-cs"/>
            </a:rPr>
            <a:t>Ευρώπη</a:t>
          </a:r>
          <a:r>
            <a:rPr lang="en-US" sz="1400" kern="1200" dirty="0">
              <a:latin typeface="Calibri"/>
              <a:ea typeface="+mn-ea"/>
              <a:cs typeface="+mn-cs"/>
            </a:rPr>
            <a:t>):</a:t>
          </a:r>
        </a:p>
        <a:p>
          <a:pPr marL="0" lvl="0" indent="0" algn="l" defTabSz="622300">
            <a:lnSpc>
              <a:spcPct val="90000"/>
            </a:lnSpc>
            <a:spcBef>
              <a:spcPct val="0"/>
            </a:spcBef>
            <a:spcAft>
              <a:spcPct val="35000"/>
            </a:spcAft>
            <a:buNone/>
          </a:pPr>
          <a:r>
            <a:rPr lang="en-US" sz="1400" kern="1200" dirty="0">
              <a:latin typeface="Calibri"/>
              <a:ea typeface="+mn-ea"/>
              <a:cs typeface="+mn-cs"/>
            </a:rPr>
            <a:t>-</a:t>
          </a:r>
          <a:r>
            <a:rPr lang="el-GR" sz="1400" kern="1200" dirty="0">
              <a:latin typeface="Calibri"/>
              <a:ea typeface="+mn-ea"/>
              <a:cs typeface="+mn-cs"/>
            </a:rPr>
            <a:t>Έχασαν </a:t>
          </a:r>
          <a:r>
            <a:rPr lang="el-GR" sz="1400" kern="1200" dirty="0">
              <a:latin typeface="Times New Roman" panose="02020603050405020304" pitchFamily="18" charset="0"/>
              <a:ea typeface="+mn-ea"/>
              <a:cs typeface="Times New Roman" panose="02020603050405020304" pitchFamily="18" charset="0"/>
            </a:rPr>
            <a:t>~ </a:t>
          </a:r>
          <a:r>
            <a:rPr lang="el-GR" sz="1400" kern="1200" dirty="0"/>
            <a:t>80% με 90% των εσόδων</a:t>
          </a:r>
        </a:p>
        <a:p>
          <a:pPr marL="0" lvl="0" indent="0" algn="l" defTabSz="622300">
            <a:lnSpc>
              <a:spcPct val="90000"/>
            </a:lnSpc>
            <a:spcBef>
              <a:spcPct val="0"/>
            </a:spcBef>
            <a:spcAft>
              <a:spcPct val="35000"/>
            </a:spcAft>
            <a:buNone/>
          </a:pPr>
          <a:r>
            <a:rPr lang="el-GR" sz="1400" kern="1200" dirty="0"/>
            <a:t>- </a:t>
          </a:r>
          <a:r>
            <a:rPr lang="el-GR" sz="1400" kern="1200" dirty="0">
              <a:latin typeface="Calibri"/>
              <a:ea typeface="+mn-ea"/>
              <a:cs typeface="+mn-cs"/>
            </a:rPr>
            <a:t>80% των επαγγελματιών της άσκησης</a:t>
          </a:r>
          <a:r>
            <a:rPr lang="en-US" sz="1400" kern="1200" dirty="0">
              <a:latin typeface="Calibri"/>
              <a:ea typeface="+mn-ea"/>
              <a:cs typeface="+mn-cs"/>
            </a:rPr>
            <a:t>,</a:t>
          </a:r>
          <a:r>
            <a:rPr lang="el-GR" sz="1400" kern="1200" dirty="0">
              <a:latin typeface="Calibri"/>
              <a:ea typeface="+mn-ea"/>
              <a:cs typeface="+mn-cs"/>
            </a:rPr>
            <a:t> έχασαν τις εργασίες τους ή το βασικό τους εισόδημα</a:t>
          </a:r>
          <a:endParaRPr lang="en-US" sz="1400" kern="1200" dirty="0">
            <a:latin typeface="Calibri"/>
            <a:ea typeface="+mn-ea"/>
            <a:cs typeface="+mn-cs"/>
          </a:endParaRPr>
        </a:p>
        <a:p>
          <a:pPr marL="0" lvl="0" indent="0" algn="l" defTabSz="622300">
            <a:lnSpc>
              <a:spcPct val="90000"/>
            </a:lnSpc>
            <a:spcBef>
              <a:spcPct val="0"/>
            </a:spcBef>
            <a:spcAft>
              <a:spcPct val="35000"/>
            </a:spcAft>
            <a:buNone/>
          </a:pPr>
          <a:r>
            <a:rPr lang="en-US" sz="1400" kern="1200" dirty="0">
              <a:latin typeface="Calibri"/>
              <a:ea typeface="+mn-ea"/>
              <a:cs typeface="+mn-cs"/>
            </a:rPr>
            <a:t>-</a:t>
          </a:r>
          <a:r>
            <a:rPr lang="el-GR" sz="1400" kern="1200" dirty="0">
              <a:latin typeface="Calibri"/>
              <a:ea typeface="+mn-ea"/>
              <a:cs typeface="+mn-cs"/>
            </a:rPr>
            <a:t>Αγορά </a:t>
          </a:r>
          <a:r>
            <a:rPr lang="en-US" sz="1400" kern="1200" dirty="0">
              <a:latin typeface="Calibri"/>
              <a:ea typeface="+mn-ea"/>
              <a:cs typeface="+mn-cs"/>
            </a:rPr>
            <a:t>Fitness </a:t>
          </a:r>
          <a:r>
            <a:rPr lang="el-GR" sz="1400" kern="1200" dirty="0">
              <a:latin typeface="Calibri"/>
              <a:ea typeface="+mn-ea"/>
              <a:cs typeface="+mn-cs"/>
            </a:rPr>
            <a:t>(Αμερική):</a:t>
          </a:r>
        </a:p>
        <a:p>
          <a:pPr marL="0" lvl="0" indent="0" algn="l" defTabSz="622300">
            <a:lnSpc>
              <a:spcPct val="90000"/>
            </a:lnSpc>
            <a:spcBef>
              <a:spcPct val="0"/>
            </a:spcBef>
            <a:spcAft>
              <a:spcPct val="35000"/>
            </a:spcAft>
            <a:buNone/>
          </a:pPr>
          <a:r>
            <a:rPr lang="el-GR" sz="1400" kern="1200" dirty="0">
              <a:latin typeface="Calibri"/>
              <a:ea typeface="+mn-ea"/>
              <a:cs typeface="+mn-cs"/>
            </a:rPr>
            <a:t>↓15 δισ. </a:t>
          </a:r>
          <a:r>
            <a:rPr lang="el-GR" sz="1400" kern="1200" dirty="0">
              <a:latin typeface="Calibri" panose="020F0502020204030204" pitchFamily="34" charset="0"/>
              <a:cs typeface="Calibri" panose="020F0502020204030204" pitchFamily="34" charset="0"/>
            </a:rPr>
            <a:t>$</a:t>
          </a:r>
        </a:p>
        <a:p>
          <a:pPr marL="0" lvl="0" indent="0" algn="l" defTabSz="622300">
            <a:lnSpc>
              <a:spcPct val="90000"/>
            </a:lnSpc>
            <a:spcBef>
              <a:spcPct val="0"/>
            </a:spcBef>
            <a:spcAft>
              <a:spcPct val="35000"/>
            </a:spcAft>
            <a:buNone/>
          </a:pPr>
          <a:r>
            <a:rPr lang="el-GR" sz="1400" kern="1200" dirty="0">
              <a:latin typeface="Calibri"/>
              <a:ea typeface="+mn-ea"/>
              <a:cs typeface="+mn-cs"/>
            </a:rPr>
            <a:t>↓</a:t>
          </a:r>
          <a:r>
            <a:rPr lang="el-GR" sz="1400" kern="1200" dirty="0"/>
            <a:t>480.000 θέσεις εργασίας </a:t>
          </a:r>
        </a:p>
        <a:p>
          <a:pPr marL="0" lvl="0" indent="0" algn="l" defTabSz="622300">
            <a:lnSpc>
              <a:spcPct val="90000"/>
            </a:lnSpc>
            <a:spcBef>
              <a:spcPct val="0"/>
            </a:spcBef>
            <a:spcAft>
              <a:spcPct val="35000"/>
            </a:spcAft>
            <a:buNone/>
          </a:pPr>
          <a:r>
            <a:rPr lang="el-GR" sz="1400" kern="1200" dirty="0"/>
            <a:t>*πολλές αλυσίδες γυμναστηρίων χρεοκόπησαν           </a:t>
          </a:r>
          <a:r>
            <a:rPr lang="el-GR" sz="1200" kern="1200" dirty="0"/>
            <a:t>(</a:t>
          </a:r>
          <a:r>
            <a:rPr lang="en-US" sz="1200" kern="1200" dirty="0"/>
            <a:t>Davalos</a:t>
          </a:r>
          <a:r>
            <a:rPr lang="el-GR" sz="1200" kern="1200" dirty="0"/>
            <a:t>, 2021) </a:t>
          </a:r>
          <a:endParaRPr lang="el-GR" sz="1200" kern="1200" dirty="0">
            <a:latin typeface="Calibri"/>
            <a:ea typeface="+mn-ea"/>
            <a:cs typeface="+mn-cs"/>
          </a:endParaRPr>
        </a:p>
        <a:p>
          <a:pPr marL="0" lvl="0" indent="0" algn="l" defTabSz="711200">
            <a:lnSpc>
              <a:spcPct val="90000"/>
            </a:lnSpc>
            <a:spcBef>
              <a:spcPct val="0"/>
            </a:spcBef>
            <a:spcAft>
              <a:spcPct val="35000"/>
            </a:spcAft>
            <a:buNone/>
          </a:pPr>
          <a:endParaRPr lang="el-GR" sz="1600" kern="1200" dirty="0">
            <a:solidFill>
              <a:sysClr val="windowText" lastClr="000000">
                <a:hueOff val="0"/>
                <a:satOff val="0"/>
                <a:lumOff val="0"/>
                <a:alphaOff val="0"/>
              </a:sysClr>
            </a:solidFill>
            <a:latin typeface="Calibri"/>
            <a:ea typeface="+mn-ea"/>
            <a:cs typeface="+mn-cs"/>
          </a:endParaRPr>
        </a:p>
      </dsp:txBody>
      <dsp:txXfrm>
        <a:off x="2547670" y="1317844"/>
        <a:ext cx="2523906" cy="2710530"/>
      </dsp:txXfrm>
    </dsp:sp>
    <dsp:sp modelId="{BBDBDC57-A81D-463A-9A12-2D0F92747181}">
      <dsp:nvSpPr>
        <dsp:cNvPr id="0" name=""/>
        <dsp:cNvSpPr/>
      </dsp:nvSpPr>
      <dsp:spPr>
        <a:xfrm>
          <a:off x="5095340" y="921067"/>
          <a:ext cx="3146688" cy="1193431"/>
        </a:xfrm>
        <a:prstGeom prst="rightArrow">
          <a:avLst>
            <a:gd name="adj1" fmla="val 50000"/>
            <a:gd name="adj2" fmla="val 5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4770" tIns="64770" rIns="254000" bIns="189457" numCol="1" spcCol="1270" anchor="ctr" anchorCtr="0">
          <a:noAutofit/>
        </a:bodyPr>
        <a:lstStyle/>
        <a:p>
          <a:pPr marL="0" lvl="0" indent="0" algn="l" defTabSz="755650">
            <a:lnSpc>
              <a:spcPct val="90000"/>
            </a:lnSpc>
            <a:spcBef>
              <a:spcPct val="0"/>
            </a:spcBef>
            <a:spcAft>
              <a:spcPct val="35000"/>
            </a:spcAft>
            <a:buNone/>
          </a:pPr>
          <a:r>
            <a:rPr lang="el-GR" sz="1700" kern="1200" dirty="0">
              <a:latin typeface="Calibri"/>
              <a:ea typeface="+mn-ea"/>
              <a:cs typeface="+mn-cs"/>
            </a:rPr>
            <a:t>Στρατιγικές αντιμετώπισης...</a:t>
          </a:r>
        </a:p>
      </dsp:txBody>
      <dsp:txXfrm>
        <a:off x="5095340" y="1219425"/>
        <a:ext cx="2848330" cy="596715"/>
      </dsp:txXfrm>
    </dsp:sp>
    <dsp:sp modelId="{98073D20-0377-4860-BC38-2CDA31124E35}">
      <dsp:nvSpPr>
        <dsp:cNvPr id="0" name=""/>
        <dsp:cNvSpPr/>
      </dsp:nvSpPr>
      <dsp:spPr>
        <a:xfrm>
          <a:off x="5076750" y="1691647"/>
          <a:ext cx="2523906" cy="2699903"/>
        </a:xfrm>
        <a:prstGeom prst="rect">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1">
          <a:scrgbClr r="0" g="0" b="0"/>
        </a:fillRef>
        <a:effectRef idx="3">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l-GR" sz="1800" kern="1200" dirty="0"/>
            <a:t>-Τα διαδικτυακά προγράμματα άσκησης σε εικονικό περιβάλλον </a:t>
          </a:r>
        </a:p>
        <a:p>
          <a:pPr marL="0" lvl="0" indent="0" algn="l" defTabSz="800100">
            <a:lnSpc>
              <a:spcPct val="90000"/>
            </a:lnSpc>
            <a:spcBef>
              <a:spcPct val="0"/>
            </a:spcBef>
            <a:spcAft>
              <a:spcPct val="35000"/>
            </a:spcAft>
            <a:buNone/>
          </a:pPr>
          <a:r>
            <a:rPr lang="el-GR" sz="1800" b="0" kern="1200" dirty="0">
              <a:latin typeface="Calibri"/>
              <a:ea typeface="+mn-ea"/>
              <a:cs typeface="+mn-cs"/>
            </a:rPr>
            <a:t>-Εφαρμόζονταν προ </a:t>
          </a:r>
          <a:r>
            <a:rPr lang="en-US" sz="1800" b="0" kern="1200" dirty="0">
              <a:latin typeface="Calibri"/>
              <a:ea typeface="+mn-ea"/>
              <a:cs typeface="+mn-cs"/>
            </a:rPr>
            <a:t>COVID-19</a:t>
          </a:r>
        </a:p>
        <a:p>
          <a:pPr marL="0" lvl="0" indent="0" algn="l" defTabSz="800100">
            <a:lnSpc>
              <a:spcPct val="90000"/>
            </a:lnSpc>
            <a:spcBef>
              <a:spcPct val="0"/>
            </a:spcBef>
            <a:spcAft>
              <a:spcPct val="35000"/>
            </a:spcAft>
            <a:buNone/>
          </a:pPr>
          <a:r>
            <a:rPr lang="el-GR" sz="1800" b="0" kern="1200" dirty="0">
              <a:latin typeface="Calibri"/>
              <a:ea typeface="+mn-ea"/>
              <a:cs typeface="+mn-cs"/>
            </a:rPr>
            <a:t>-Η χρήση γενικεύτηκε στη μετά </a:t>
          </a:r>
          <a:r>
            <a:rPr lang="en-US" sz="1800" b="0" kern="1200" dirty="0">
              <a:latin typeface="Calibri"/>
              <a:ea typeface="+mn-ea"/>
              <a:cs typeface="+mn-cs"/>
            </a:rPr>
            <a:t>COVID-19</a:t>
          </a:r>
          <a:r>
            <a:rPr lang="el-GR" sz="1800" b="0" kern="1200" dirty="0">
              <a:latin typeface="Calibri"/>
              <a:ea typeface="+mn-ea"/>
              <a:cs typeface="+mn-cs"/>
            </a:rPr>
            <a:t> εποχή </a:t>
          </a:r>
          <a:r>
            <a:rPr lang="en-US" sz="1800" b="0" kern="1200" dirty="0">
              <a:latin typeface="Calibri"/>
              <a:ea typeface="+mn-ea"/>
              <a:cs typeface="+mn-cs"/>
            </a:rPr>
            <a:t> </a:t>
          </a:r>
          <a:endParaRPr lang="el-GR" sz="1800" b="0" kern="1200" dirty="0">
            <a:latin typeface="Calibri"/>
            <a:ea typeface="+mn-ea"/>
            <a:cs typeface="+mn-cs"/>
          </a:endParaRPr>
        </a:p>
        <a:p>
          <a:pPr marL="0" lvl="0" indent="0" algn="r" defTabSz="800100">
            <a:lnSpc>
              <a:spcPct val="90000"/>
            </a:lnSpc>
            <a:spcBef>
              <a:spcPct val="0"/>
            </a:spcBef>
            <a:spcAft>
              <a:spcPct val="35000"/>
            </a:spcAft>
            <a:buNone/>
          </a:pPr>
          <a:r>
            <a:rPr lang="el-GR" sz="1400" kern="1200" dirty="0"/>
            <a:t>(</a:t>
          </a:r>
          <a:r>
            <a:rPr lang="en-US" sz="1400" kern="1200" dirty="0"/>
            <a:t>Ntovoli et al</a:t>
          </a:r>
          <a:r>
            <a:rPr lang="el-GR" sz="1400" kern="1200" dirty="0"/>
            <a:t>., 2021)</a:t>
          </a:r>
          <a:endParaRPr lang="el-GR" sz="1400" b="0" kern="1200" dirty="0">
            <a:latin typeface="Calibri"/>
            <a:ea typeface="+mn-ea"/>
            <a:cs typeface="+mn-cs"/>
          </a:endParaRPr>
        </a:p>
      </dsp:txBody>
      <dsp:txXfrm>
        <a:off x="5076750" y="1691647"/>
        <a:ext cx="2523906" cy="2699903"/>
      </dsp:txXfrm>
    </dsp:sp>
  </dsp:spTree>
</dsp:drawing>
</file>

<file path=ppt/diagrams/layout1.xml><?xml version="1.0" encoding="utf-8"?>
<dgm:layoutDef xmlns:dgm="http://schemas.openxmlformats.org/drawingml/2006/diagram" xmlns:a="http://schemas.openxmlformats.org/drawingml/2006/main" uniqueId="urn:microsoft.com/office/officeart/2009/3/layout/IncreasingArrowsProcess">
  <dgm:title val=""/>
  <dgm:desc val=""/>
  <dgm:catLst>
    <dgm:cat type="process" pri="5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40" srcId="0" destId="10" srcOrd="0" destOrd="0"/>
        <dgm:cxn modelId="12" srcId="10" destId="11" srcOrd="0" destOrd="0"/>
        <dgm:cxn modelId="5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clrData>
  <dgm:layoutNode name="Name0">
    <dgm:varLst>
      <dgm:chMax val="5"/>
      <dgm:chPref val="5"/>
      <dgm:dir/>
      <dgm:animLvl val="lvl"/>
    </dgm:varLst>
    <dgm:shape xmlns:r="http://schemas.openxmlformats.org/officeDocument/2006/relationships" r:blip="">
      <dgm:adjLst/>
    </dgm:shape>
    <dgm:choose name="Name1">
      <dgm:if name="Name2" axis="ch" ptType="node" func="cnt" op="equ" val="1">
        <dgm:choose name="Name3">
          <dgm:if name="Name4" axis="ch ch" ptType="node node" func="cnt" op="equ" val="0">
            <dgm:alg type="composite">
              <dgm:param type="ar" val="6.8662"/>
            </dgm:alg>
            <dgm:choose name="Name5">
              <dgm:if name="Name6" func="var" arg="dir" op="equ" val="norm">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if>
              <dgm:else name="Name7">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else>
            </dgm:choose>
          </dgm:if>
          <dgm:else name="Name8">
            <dgm:alg type="composite">
              <dgm:param type="ar" val="1.9864"/>
            </dgm:alg>
            <dgm:choose name="Name9">
              <dgm:if name="Name10" func="var" arg="dir" op="equ" val="norm">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
                  <dgm:constr type="t" for="ch" forName="childText1" refType="h" fact="0.224"/>
                  <dgm:constr type="w" for="ch" forName="childText1" refType="w" fact="0.9241"/>
                  <dgm:constr type="h" for="ch" forName="childText1" refType="h" fact="0.776"/>
                </dgm:constrLst>
              </dgm:if>
              <dgm:else name="Name11">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076"/>
                  <dgm:constr type="t" for="ch" forName="childText1" refType="h" fact="0.224"/>
                  <dgm:constr type="w" for="ch" forName="childText1" refType="w" fact="0.9241"/>
                  <dgm:constr type="h" for="ch" forName="childText1" refType="h" fact="0.776"/>
                </dgm:constrLst>
              </dgm:else>
            </dgm:choose>
          </dgm:else>
        </dgm:choose>
      </dgm:if>
      <dgm:if name="Name12" axis="ch" ptType="node" func="cnt" op="equ" val="2">
        <dgm:choose name="Name13">
          <dgm:if name="Name14" axis="ch ch" ptType="node node" func="cnt" op="equ" val="0">
            <dgm:alg type="composite">
              <dgm:param type="ar" val="5.1498"/>
            </dgm:alg>
            <dgm:choose name="Name15">
              <dgm:if name="Name16" func="var" arg="dir" op="equ" val="norm">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462"/>
                  <dgm:constr type="t" for="ch" forName="parentText2" refType="h" fact="0.2499"/>
                  <dgm:constr type="w" for="ch" forName="parentText2" refType="w" fact="0.538"/>
                  <dgm:constr type="h" for="ch" forName="parentText2" refType="h" fact="0.7501"/>
                </dgm:constrLst>
              </dgm:if>
              <dgm:else name="Name17">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
                  <dgm:constr type="t" for="ch" forName="parentText2" refType="h" fact="0.2499"/>
                  <dgm:constr type="w" for="ch" forName="parentText2" refType="w" fact="0.538"/>
                  <dgm:constr type="h" for="ch" forName="parentText2" refType="h" fact="0.7501"/>
                </dgm:constrLst>
              </dgm:else>
            </dgm:choose>
          </dgm:if>
          <dgm:else name="Name18">
            <dgm:alg type="composite">
              <dgm:param type="ar" val="2.0563"/>
            </dgm:alg>
            <dgm:choose name="Name19">
              <dgm:if name="Name2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462"/>
                  <dgm:constr type="t" for="ch" forName="parentText2" refType="h" fact="0.0998"/>
                  <dgm:constr type="w" for="ch" forName="parentText2" refType="w" fact="0.538"/>
                  <dgm:constr type="h" for="ch" forName="parentText2" refType="h" fact="0.2995"/>
                  <dgm:constr type="l" for="ch" forName="childText1" refType="w" fact="0"/>
                  <dgm:constr type="t" for="ch" forName="childText1" refType="h" fact="0.2317"/>
                  <dgm:constr type="w" for="ch" forName="childText1" refType="w" fact="0.462"/>
                  <dgm:constr type="h" for="ch" forName="childText1" refType="h" fact="0.6685"/>
                  <dgm:constr type="l" for="ch" forName="childText2" refType="w" fact="0.462"/>
                  <dgm:constr type="t" for="ch" forName="childText2" refType="h" fact="0.3315"/>
                  <dgm:constr type="w" for="ch" forName="childText2" refType="w" fact="0.462"/>
                  <dgm:constr type="h" for="ch" forName="childText2" refType="h" fact="0.6685"/>
                </dgm:constrLst>
              </dgm:if>
              <dgm:else name="Name2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
                  <dgm:constr type="t" for="ch" forName="parentText2" refType="h" fact="0.0998"/>
                  <dgm:constr type="w" for="ch" forName="parentText2" refType="w" fact="0.538"/>
                  <dgm:constr type="h" for="ch" forName="parentText2" refType="h" fact="0.2995"/>
                  <dgm:constr type="l" for="ch" forName="childText1" refType="w" fact="0.538"/>
                  <dgm:constr type="t" for="ch" forName="childText1" refType="h" fact="0.2317"/>
                  <dgm:constr type="w" for="ch" forName="childText1" refType="w" fact="0.462"/>
                  <dgm:constr type="h" for="ch" forName="childText1" refType="h" fact="0.6685"/>
                  <dgm:constr type="l" for="ch" forName="childText2" refType="w" fact="0.076"/>
                  <dgm:constr type="t" for="ch" forName="childText2" refType="h" fact="0.3315"/>
                  <dgm:constr type="w" for="ch" forName="childText2" refType="w" fact="0.462"/>
                  <dgm:constr type="h" for="ch" forName="childText2" refType="h" fact="0.6685"/>
                </dgm:constrLst>
              </dgm:else>
            </dgm:choose>
          </dgm:else>
        </dgm:choose>
      </dgm:if>
      <dgm:if name="Name22" axis="ch" ptType="node" func="cnt" op="equ" val="3">
        <dgm:choose name="Name23">
          <dgm:if name="Name24" axis="ch ch" ptType="node node" func="cnt" op="equ" val="0">
            <dgm:alg type="composite">
              <dgm:param type="ar" val="4.1198"/>
            </dgm:alg>
            <dgm:choose name="Name25">
              <dgm:if name="Name2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308"/>
                  <dgm:constr type="t" for="ch" forName="parentText2" refType="h" fact="0.2"/>
                  <dgm:constr type="w" for="ch" forName="parentText2" refType="w" fact="0.692"/>
                  <dgm:constr type="h" for="ch" forName="parentText2" refType="h" fact="0.6"/>
                  <dgm:constr type="l" for="ch" forName="parentText3" refType="w" fact="0.616"/>
                  <dgm:constr type="t" for="ch" forName="parentText3" refType="h" fact="0.4"/>
                  <dgm:constr type="w" for="ch" forName="parentText3" refType="w" fact="0.384"/>
                  <dgm:constr type="h" for="ch" forName="parentText3" refType="h" fact="0.6"/>
                </dgm:constrLst>
              </dgm:if>
              <dgm:else name="Name2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
                  <dgm:constr type="t" for="ch" forName="parentText2" refType="h" fact="0.2"/>
                  <dgm:constr type="w" for="ch" forName="parentText2" refType="w" fact="0.692"/>
                  <dgm:constr type="h" for="ch" forName="parentText2" refType="h" fact="0.6"/>
                  <dgm:constr type="l" for="ch" forName="parentText3" refType="w" fact="0"/>
                  <dgm:constr type="t" for="ch" forName="parentText3" refType="h" fact="0.4"/>
                  <dgm:constr type="w" for="ch" forName="parentText3" refType="w" fact="0.384"/>
                  <dgm:constr type="h" for="ch" forName="parentText3" refType="h" fact="0.6"/>
                </dgm:constrLst>
              </dgm:else>
            </dgm:choose>
          </dgm:if>
          <dgm:else name="Name28">
            <dgm:alg type="composite">
              <dgm:param type="ar" val="2.0702"/>
            </dgm:alg>
            <dgm:choose name="Name29">
              <dgm:if name="Name3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
                  <dgm:constr type="t" for="ch" forName="childText1" refType="h" fact="0.2325"/>
                  <dgm:constr type="w" for="ch" forName="childText1" refType="w" fact="0.308"/>
                  <dgm:constr type="h" for="ch" forName="childText1" refType="h" fact="0.5808"/>
                  <dgm:constr type="l" for="ch" forName="childText2" refType="w" fact="0.308"/>
                  <dgm:constr type="t" for="ch" forName="childText2" refType="h" fact="0.333"/>
                  <dgm:constr type="w" for="ch" forName="childText2" refType="w" fact="0.308"/>
                  <dgm:constr type="h" for="ch" forName="childText2" refType="h" fact="0.5808"/>
                  <dgm:constr type="l" for="ch" forName="childText3" refType="w" fact="0.61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308"/>
                  <dgm:constr type="t" for="ch" forName="parentText2" refType="h" fact="0.1005"/>
                  <dgm:constr type="w" for="ch" forName="parentText2" refType="w" fact="0.692"/>
                  <dgm:constr type="h" for="ch" forName="parentText2" refType="h" fact="0.3015"/>
                  <dgm:constr type="l" for="ch" forName="parentText3" refType="w" fact="0.616"/>
                  <dgm:constr type="t" for="ch" forName="parentText3" refType="h" fact="0.201"/>
                  <dgm:constr type="w" for="ch" forName="parentText3" refType="w" fact="0.384"/>
                  <dgm:constr type="h" for="ch" forName="parentText3" refType="h" fact="0.3015"/>
                </dgm:constrLst>
              </dgm:if>
              <dgm:else name="Name3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692"/>
                  <dgm:constr type="t" for="ch" forName="childText1" refType="h" fact="0.2325"/>
                  <dgm:constr type="w" for="ch" forName="childText1" refType="w" fact="0.308"/>
                  <dgm:constr type="h" for="ch" forName="childText1" refType="h" fact="0.5808"/>
                  <dgm:constr type="l" for="ch" forName="childText2" refType="w" fact="0.384"/>
                  <dgm:constr type="t" for="ch" forName="childText2" refType="h" fact="0.333"/>
                  <dgm:constr type="w" for="ch" forName="childText2" refType="w" fact="0.308"/>
                  <dgm:constr type="h" for="ch" forName="childText2" refType="h" fact="0.5808"/>
                  <dgm:constr type="l" for="ch" forName="childText3" refType="w" fact="0.07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
                  <dgm:constr type="t" for="ch" forName="parentText2" refType="h" fact="0.1005"/>
                  <dgm:constr type="w" for="ch" forName="parentText2" refType="w" fact="0.692"/>
                  <dgm:constr type="h" for="ch" forName="parentText2" refType="h" fact="0.3015"/>
                  <dgm:constr type="l" for="ch" forName="parentText3" refType="w" fact="0"/>
                  <dgm:constr type="t" for="ch" forName="parentText3" refType="h" fact="0.201"/>
                  <dgm:constr type="w" for="ch" forName="parentText3" refType="w" fact="0.384"/>
                  <dgm:constr type="h" for="ch" forName="parentText3" refType="h" fact="0.3015"/>
                </dgm:constrLst>
              </dgm:else>
            </dgm:choose>
          </dgm:else>
        </dgm:choose>
      </dgm:if>
      <dgm:if name="Name32" axis="ch" ptType="node" func="cnt" op="equ" val="4">
        <dgm:choose name="Name33">
          <dgm:if name="Name34" axis="ch ch" ptType="node node" func="cnt" op="equ" val="0">
            <dgm:alg type="composite">
              <dgm:param type="ar" val="3.435"/>
            </dgm:alg>
            <dgm:choose name="Name35">
              <dgm:if name="Name3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2305"/>
                  <dgm:constr type="t" for="ch" forName="parentText2" refType="h" fact="0.1666"/>
                  <dgm:constr type="w" for="ch" forName="parentText2" refType="w" fact="0.7695"/>
                  <dgm:constr type="h" for="ch" forName="parentText2" refType="h" fact="0.5001"/>
                  <dgm:constr type="l" for="ch" forName="parentText3" refType="w" fact="0.461"/>
                  <dgm:constr type="t" for="ch" forName="parentText3" refType="h" fact="0.3333"/>
                  <dgm:constr type="w" for="ch" forName="parentText3" refType="w" fact="0.539"/>
                  <dgm:constr type="h" for="ch" forName="parentText3" refType="h" fact="0.5001"/>
                  <dgm:constr type="l" for="ch" forName="parentText4" refType="w" fact="0.6915"/>
                  <dgm:constr type="t" for="ch" forName="parentText4" refType="h" fact="0.4999"/>
                  <dgm:constr type="w" for="ch" forName="parentText4" refType="w" fact="0.3085"/>
                  <dgm:constr type="h" for="ch" forName="parentText4" refType="h" fact="0.5001"/>
                </dgm:constrLst>
              </dgm:if>
              <dgm:else name="Name3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
                  <dgm:constr type="t" for="ch" forName="parentText2" refType="h" fact="0.1666"/>
                  <dgm:constr type="w" for="ch" forName="parentText2" refType="w" fact="0.7695"/>
                  <dgm:constr type="h" for="ch" forName="parentText2" refType="h" fact="0.5001"/>
                  <dgm:constr type="l" for="ch" forName="parentText3" refType="w" fact="0"/>
                  <dgm:constr type="t" for="ch" forName="parentText3" refType="h" fact="0.3333"/>
                  <dgm:constr type="w" for="ch" forName="parentText3" refType="w" fact="0.539"/>
                  <dgm:constr type="h" for="ch" forName="parentText3" refType="h" fact="0.5001"/>
                  <dgm:constr type="l" for="ch" forName="parentText4" refType="w" fact="0"/>
                  <dgm:constr type="t" for="ch" forName="parentText4" refType="h" fact="0.4999"/>
                  <dgm:constr type="w" for="ch" forName="parentText4" refType="w" fact="0.3085"/>
                  <dgm:constr type="h" for="ch" forName="parentText4" refType="h" fact="0.5001"/>
                </dgm:constrLst>
              </dgm:else>
            </dgm:choose>
          </dgm:if>
          <dgm:else name="Name38">
            <dgm:alg type="composite">
              <dgm:param type="ar" val="1.9377"/>
            </dgm:alg>
            <dgm:choose name="Name39">
              <dgm:if name="Name4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
                  <dgm:constr type="t" for="ch" forName="childText1" refType="h" fact="0.218"/>
                  <dgm:constr type="w" for="ch" forName="childText1" refType="w" fact="0.2305"/>
                  <dgm:constr type="h" for="ch" forName="childText1" refType="h" fact="0.5218"/>
                  <dgm:constr type="l" for="ch" forName="childText2" refType="w" fact="0.2305"/>
                  <dgm:constr type="t" for="ch" forName="childText2" refType="h" fact="0.312"/>
                  <dgm:constr type="w" for="ch" forName="childText2" refType="w" fact="0.2305"/>
                  <dgm:constr type="h" for="ch" forName="childText2" refType="h" fact="0.5085"/>
                  <dgm:constr type="l" for="ch" forName="childText3" refType="w" fact="0.461"/>
                  <dgm:constr type="t" for="ch" forName="childText3" refType="h" fact="0.406"/>
                  <dgm:constr type="w" for="ch" forName="childText3" refType="w" fact="0.2305"/>
                  <dgm:constr type="h" for="ch" forName="childText3" refType="h" fact="0.5119"/>
                  <dgm:constr type="l" for="ch" forName="childText4" refType="w" fact="0.6915"/>
                  <dgm:constr type="t" for="ch" forName="childText4" refType="h" fact="0.5"/>
                  <dgm:constr type="w" for="ch" forName="childText4" refType="w" fact="0.232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2305"/>
                  <dgm:constr type="t" for="ch" forName="parentText2" refType="h" fact="0.094"/>
                  <dgm:constr type="w" for="ch" forName="parentText2" refType="w" fact="0.7695"/>
                  <dgm:constr type="h" for="ch" forName="parentText2" refType="h" fact="0.2821"/>
                  <dgm:constr type="l" for="ch" forName="parentText3" refType="w" fact="0.461"/>
                  <dgm:constr type="t" for="ch" forName="parentText3" refType="h" fact="0.188"/>
                  <dgm:constr type="w" for="ch" forName="parentText3" refType="w" fact="0.539"/>
                  <dgm:constr type="h" for="ch" forName="parentText3" refType="h" fact="0.2821"/>
                  <dgm:constr type="l" for="ch" forName="parentText4" refType="w" fact="0.6915"/>
                  <dgm:constr type="t" for="ch" forName="parentText4" refType="h" fact="0.282"/>
                  <dgm:constr type="w" for="ch" forName="parentText4" refType="w" fact="0.3085"/>
                  <dgm:constr type="h" for="ch" forName="parentText4" refType="h" fact="0.2821"/>
                </dgm:constrLst>
              </dgm:if>
              <dgm:else name="Name4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7695"/>
                  <dgm:constr type="t" for="ch" forName="childText1" refType="h" fact="0.218"/>
                  <dgm:constr type="w" for="ch" forName="childText1" refType="w" fact="0.2305"/>
                  <dgm:constr type="h" for="ch" forName="childText1" refType="h" fact="0.5218"/>
                  <dgm:constr type="l" for="ch" forName="childText2" refType="w" fact="0.539"/>
                  <dgm:constr type="t" for="ch" forName="childText2" refType="h" fact="0.312"/>
                  <dgm:constr type="w" for="ch" forName="childText2" refType="w" fact="0.2305"/>
                  <dgm:constr type="h" for="ch" forName="childText2" refType="h" fact="0.5085"/>
                  <dgm:constr type="l" for="ch" forName="childText3" refType="w" fact="0.3085"/>
                  <dgm:constr type="t" for="ch" forName="childText3" refType="h" fact="0.406"/>
                  <dgm:constr type="w" for="ch" forName="childText3" refType="w" fact="0.2305"/>
                  <dgm:constr type="h" for="ch" forName="childText3" refType="h" fact="0.5119"/>
                  <dgm:constr type="l" for="ch" forName="childText4" refType="w" fact="0.076"/>
                  <dgm:constr type="t" for="ch" forName="childText4" refType="h" fact="0.5"/>
                  <dgm:constr type="w" for="ch" forName="childText4" refType="w" fact="0.234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
                  <dgm:constr type="t" for="ch" forName="parentText2" refType="h" fact="0.094"/>
                  <dgm:constr type="w" for="ch" forName="parentText2" refType="w" fact="0.7695"/>
                  <dgm:constr type="h" for="ch" forName="parentText2" refType="h" fact="0.2821"/>
                  <dgm:constr type="l" for="ch" forName="parentText3" refType="w" fact="0"/>
                  <dgm:constr type="t" for="ch" forName="parentText3" refType="h" fact="0.188"/>
                  <dgm:constr type="w" for="ch" forName="parentText3" refType="w" fact="0.539"/>
                  <dgm:constr type="h" for="ch" forName="parentText3" refType="h" fact="0.2821"/>
                  <dgm:constr type="l" for="ch" forName="parentText4" refType="w" fact="0"/>
                  <dgm:constr type="t" for="ch" forName="parentText4" refType="h" fact="0.282"/>
                  <dgm:constr type="w" for="ch" forName="parentText4" refType="w" fact="0.3085"/>
                  <dgm:constr type="h" for="ch" forName="parentText4" refType="h" fact="0.2821"/>
                </dgm:constrLst>
              </dgm:else>
            </dgm:choose>
          </dgm:else>
        </dgm:choose>
      </dgm:if>
      <dgm:else name="Name42">
        <dgm:choose name="Name43">
          <dgm:if name="Name44" axis="ch ch" ptType="node node" func="cnt" op="equ" val="0">
            <dgm:alg type="composite">
              <dgm:param type="ar" val="2.9463"/>
            </dgm:alg>
            <dgm:choose name="Name45">
              <dgm:if name="Name4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1848"/>
                  <dgm:constr type="t" for="ch" forName="parentText2" refType="h" fact="0.1429"/>
                  <dgm:constr type="w" for="ch" forName="parentText2" refType="w" fact="0.8152"/>
                  <dgm:constr type="h" for="ch" forName="parentText2" refType="h" fact="0.4285"/>
                  <dgm:constr type="l" for="ch" forName="parentText3" refType="w" fact="0.3696"/>
                  <dgm:constr type="t" for="ch" forName="parentText3" refType="h" fact="0.2858"/>
                  <dgm:constr type="w" for="ch" forName="parentText3" refType="w" fact="0.6304"/>
                  <dgm:constr type="h" for="ch" forName="parentText3" refType="h" fact="0.4285"/>
                  <dgm:constr type="l" for="ch" forName="parentText4" refType="w" fact="0.5545"/>
                  <dgm:constr type="t" for="ch" forName="parentText4" refType="h" fact="0.4286"/>
                  <dgm:constr type="w" for="ch" forName="parentText4" refType="w" fact="0.4455"/>
                  <dgm:constr type="h" for="ch" forName="parentText4" refType="h" fact="0.4285"/>
                  <dgm:constr type="l" for="ch" forName="parentText5" refType="w" fact="0.7393"/>
                  <dgm:constr type="t" for="ch" forName="parentText5" refType="h" fact="0.5715"/>
                  <dgm:constr type="w" for="ch" forName="parentText5" refType="w" fact="0.2607"/>
                  <dgm:constr type="h" for="ch" forName="parentText5" refType="h" fact="0.4285"/>
                </dgm:constrLst>
              </dgm:if>
              <dgm:else name="Name4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
                  <dgm:constr type="t" for="ch" forName="parentText2" refType="h" fact="0.1429"/>
                  <dgm:constr type="w" for="ch" forName="parentText2" refType="w" fact="0.8152"/>
                  <dgm:constr type="h" for="ch" forName="parentText2" refType="h" fact="0.4285"/>
                  <dgm:constr type="l" for="ch" forName="parentText3" refType="w" fact="0"/>
                  <dgm:constr type="t" for="ch" forName="parentText3" refType="h" fact="0.2858"/>
                  <dgm:constr type="w" for="ch" forName="parentText3" refType="w" fact="0.6304"/>
                  <dgm:constr type="h" for="ch" forName="parentText3" refType="h" fact="0.4285"/>
                  <dgm:constr type="l" for="ch" forName="parentText4" refType="w" fact="0"/>
                  <dgm:constr type="t" for="ch" forName="parentText4" refType="h" fact="0.4286"/>
                  <dgm:constr type="w" for="ch" forName="parentText4" refType="w" fact="0.4455"/>
                  <dgm:constr type="h" for="ch" forName="parentText4" refType="h" fact="0.4285"/>
                  <dgm:constr type="l" for="ch" forName="parentText5" refType="w" fact="0"/>
                  <dgm:constr type="t" for="ch" forName="parentText5" refType="h" fact="0.5715"/>
                  <dgm:constr type="w" for="ch" forName="parentText5" refType="w" fact="0.2607"/>
                  <dgm:constr type="h" for="ch" forName="parentText5" refType="h" fact="0.4285"/>
                </dgm:constrLst>
              </dgm:else>
            </dgm:choose>
          </dgm:if>
          <dgm:else name="Name48">
            <dgm:alg type="composite">
              <dgm:param type="ar" val="1.7837"/>
            </dgm:alg>
            <dgm:choose name="Name49">
              <dgm:if name="Name5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
                  <dgm:constr type="t" for="ch" forName="childText1" refType="h" fact="0.1997"/>
                  <dgm:constr type="w" for="ch" forName="childText1" refType="w" fact="0.18482"/>
                  <dgm:constr type="h" for="ch" forName="childText1" refType="h" fact="0.4763"/>
                  <dgm:constr type="l" for="ch" forName="childText2" refType="w" fact="0.1848"/>
                  <dgm:constr type="t" for="ch" forName="childText2" refType="h" fact="0.2862"/>
                  <dgm:constr type="w" for="ch" forName="childText2" refType="w" fact="0.18482"/>
                  <dgm:constr type="h" for="ch" forName="childText2" refType="h" fact="0.4763"/>
                  <dgm:constr type="l" for="ch" forName="childText3" refType="w" fact="0.3696"/>
                  <dgm:constr type="t" for="ch" forName="childText3" refType="h" fact="0.3727"/>
                  <dgm:constr type="w" for="ch" forName="childText3" refType="w" fact="0.18482"/>
                  <dgm:constr type="h" for="ch" forName="childText3" refType="h" fact="0.4763"/>
                  <dgm:constr type="l" for="ch" forName="childText4" refType="w" fact="0.5545"/>
                  <dgm:constr type="t" for="ch" forName="childText4" refType="h" fact="0.4592"/>
                  <dgm:constr type="w" for="ch" forName="childText4" refType="w" fact="0.18482"/>
                  <dgm:constr type="h" for="ch" forName="childText4" refType="h" fact="0.4763"/>
                  <dgm:constr type="l" for="ch" forName="childText5" refType="w" fact="0.7393"/>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1848"/>
                  <dgm:constr type="t" for="ch" forName="parentText2" refType="h" fact="0.0865"/>
                  <dgm:constr type="w" for="ch" forName="parentText2" refType="w" fact="0.8152"/>
                  <dgm:constr type="h" for="ch" forName="parentText2" refType="h" fact="0.2594"/>
                  <dgm:constr type="l" for="ch" forName="parentText3" refType="w" fact="0.3696"/>
                  <dgm:constr type="t" for="ch" forName="parentText3" refType="h" fact="0.173"/>
                  <dgm:constr type="w" for="ch" forName="parentText3" refType="w" fact="0.6304"/>
                  <dgm:constr type="h" for="ch" forName="parentText3" refType="h" fact="0.2594"/>
                  <dgm:constr type="l" for="ch" forName="parentText4" refType="w" fact="0.5545"/>
                  <dgm:constr type="t" for="ch" forName="parentText4" refType="h" fact="0.2595"/>
                  <dgm:constr type="w" for="ch" forName="parentText4" refType="w" fact="0.4455"/>
                  <dgm:constr type="h" for="ch" forName="parentText4" refType="h" fact="0.2594"/>
                  <dgm:constr type="l" for="ch" forName="parentText5" refType="w" fact="0.7393"/>
                  <dgm:constr type="t" for="ch" forName="parentText5" refType="h" fact="0.346"/>
                  <dgm:constr type="w" for="ch" forName="parentText5" refType="w" fact="0.2607"/>
                  <dgm:constr type="h" for="ch" forName="parentText5" refType="h" fact="0.2594"/>
                </dgm:constrLst>
              </dgm:if>
              <dgm:else name="Name5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81518"/>
                  <dgm:constr type="t" for="ch" forName="childText1" refType="h" fact="0.1997"/>
                  <dgm:constr type="w" for="ch" forName="childText1" refType="w" fact="0.18482"/>
                  <dgm:constr type="h" for="ch" forName="childText1" refType="h" fact="0.4763"/>
                  <dgm:constr type="l" for="ch" forName="childText2" refType="w" fact="0.63036"/>
                  <dgm:constr type="t" for="ch" forName="childText2" refType="h" fact="0.2862"/>
                  <dgm:constr type="w" for="ch" forName="childText2" refType="w" fact="0.18482"/>
                  <dgm:constr type="h" for="ch" forName="childText2" refType="h" fact="0.4763"/>
                  <dgm:constr type="l" for="ch" forName="childText3" refType="w" fact="0.44554"/>
                  <dgm:constr type="t" for="ch" forName="childText3" refType="h" fact="0.3727"/>
                  <dgm:constr type="w" for="ch" forName="childText3" refType="w" fact="0.18482"/>
                  <dgm:constr type="h" for="ch" forName="childText3" refType="h" fact="0.4763"/>
                  <dgm:constr type="l" for="ch" forName="childText4" refType="w" fact="0.26072"/>
                  <dgm:constr type="t" for="ch" forName="childText4" refType="h" fact="0.4592"/>
                  <dgm:constr type="w" for="ch" forName="childText4" refType="w" fact="0.18482"/>
                  <dgm:constr type="h" for="ch" forName="childText4" refType="h" fact="0.4763"/>
                  <dgm:constr type="l" for="ch" forName="childText5" refType="w" fact="0.0759"/>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
                  <dgm:constr type="t" for="ch" forName="parentText2" refType="h" fact="0.0865"/>
                  <dgm:constr type="w" for="ch" forName="parentText2" refType="w" fact="0.8152"/>
                  <dgm:constr type="h" for="ch" forName="parentText2" refType="h" fact="0.2594"/>
                  <dgm:constr type="l" for="ch" forName="parentText3" refType="w" fact="0"/>
                  <dgm:constr type="t" for="ch" forName="parentText3" refType="h" fact="0.173"/>
                  <dgm:constr type="w" for="ch" forName="parentText3" refType="w" fact="0.6304"/>
                  <dgm:constr type="h" for="ch" forName="parentText3" refType="h" fact="0.2594"/>
                  <dgm:constr type="l" for="ch" forName="parentText4" refType="w" fact="0"/>
                  <dgm:constr type="t" for="ch" forName="parentText4" refType="h" fact="0.2595"/>
                  <dgm:constr type="w" for="ch" forName="parentText4" refType="w" fact="0.4455"/>
                  <dgm:constr type="h" for="ch" forName="parentText4" refType="h" fact="0.2594"/>
                  <dgm:constr type="l" for="ch" forName="parentText5" refType="w" fact="0"/>
                  <dgm:constr type="t" for="ch" forName="parentText5" refType="h" fact="0.346"/>
                  <dgm:constr type="w" for="ch" forName="parentText5" refType="w" fact="0.2607"/>
                  <dgm:constr type="h" for="ch" forName="parentText5" refType="h" fact="0.2594"/>
                </dgm:constrLst>
              </dgm:else>
            </dgm:choose>
          </dgm:else>
        </dgm:choose>
      </dgm:else>
    </dgm:choose>
    <dgm:forEach name="Name52" axis="ch" ptType="node" cnt="1">
      <dgm:layoutNode name="parentText1" styleLbl="node1">
        <dgm:varLst>
          <dgm:chMax/>
          <dgm:chPref val="3"/>
          <dgm:bulletEnabled val="1"/>
        </dgm:varLst>
        <dgm:choose name="Name53">
          <dgm:if name="Name54"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55">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56">
        <dgm:if name="Name57" axis="ch" ptType="node" func="cnt" op="gte" val="1">
          <dgm:layoutNode name="childText1"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8"/>
      </dgm:choose>
    </dgm:forEach>
    <dgm:forEach name="Name59" axis="ch" ptType="node" st="2" cnt="1">
      <dgm:layoutNode name="parentText2" styleLbl="node1">
        <dgm:varLst>
          <dgm:chMax/>
          <dgm:chPref val="3"/>
          <dgm:bulletEnabled val="1"/>
        </dgm:varLst>
        <dgm:choose name="Name60">
          <dgm:if name="Name61"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2">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63">
        <dgm:if name="Name64" axis="ch" ptType="node" func="cnt" op="gte" val="1">
          <dgm:layoutNode name="childText2"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5"/>
      </dgm:choose>
    </dgm:forEach>
    <dgm:forEach name="Name66" axis="ch" ptType="node" st="3" cnt="1">
      <dgm:layoutNode name="parentText3" styleLbl="node1">
        <dgm:varLst>
          <dgm:chMax/>
          <dgm:chPref val="3"/>
          <dgm:bulletEnabled val="1"/>
        </dgm:varLst>
        <dgm:choose name="Name67">
          <dgm:if name="Name68"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9">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0">
        <dgm:if name="Name71" axis="ch" ptType="node" func="cnt" op="gte" val="1">
          <dgm:layoutNode name="childText3"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forEach>
    <dgm:forEach name="Name73" axis="ch" ptType="node" st="4" cnt="1">
      <dgm:layoutNode name="parentText4" styleLbl="node1">
        <dgm:varLst>
          <dgm:chMax/>
          <dgm:chPref val="3"/>
          <dgm:bulletEnabled val="1"/>
        </dgm:varLst>
        <dgm:choose name="Name74">
          <dgm:if name="Name75"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76">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7">
        <dgm:if name="Name78" axis="ch" ptType="node" func="cnt" op="gte" val="1">
          <dgm:layoutNode name="childText4"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9"/>
      </dgm:choose>
    </dgm:forEach>
    <dgm:forEach name="Name80" axis="ch" ptType="node" st="5" cnt="1">
      <dgm:layoutNode name="parentText5" styleLbl="node1">
        <dgm:varLst>
          <dgm:chMax/>
          <dgm:chPref val="3"/>
          <dgm:bulletEnabled val="1"/>
        </dgm:varLst>
        <dgm:choose name="Name81">
          <dgm:if name="Name82"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83">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84">
        <dgm:if name="Name85" axis="ch" ptType="node" func="cnt" op="gte" val="1">
          <dgm:layoutNode name="childText5"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EA67E988-5919-57BB-C7DE-D3EAD38A3045}"/>
              </a:ext>
              <a:ext uri="{C183D7F6-B498-43B3-948B-1728B52AA6E4}">
                <adec:decorative xmlns:adec="http://schemas.microsoft.com/office/drawing/2017/decorative" val="1"/>
              </a:ext>
            </a:extLst>
          </p:cNvPr>
          <p:cNvSpPr/>
          <p:nvPr/>
        </p:nvSpPr>
        <p:spPr>
          <a:xfrm>
            <a:off x="517870" y="6209925"/>
            <a:ext cx="11155680" cy="45719"/>
          </a:xfrm>
          <a:custGeom>
            <a:avLst/>
            <a:gdLst>
              <a:gd name="connsiteX0" fmla="*/ 0 w 8715708"/>
              <a:gd name="connsiteY0" fmla="*/ 0 h 45719"/>
              <a:gd name="connsiteX1" fmla="*/ 3694525 w 8715708"/>
              <a:gd name="connsiteY1" fmla="*/ 0 h 45719"/>
              <a:gd name="connsiteX2" fmla="*/ 5021183 w 8715708"/>
              <a:gd name="connsiteY2" fmla="*/ 0 h 45719"/>
              <a:gd name="connsiteX3" fmla="*/ 8715708 w 8715708"/>
              <a:gd name="connsiteY3" fmla="*/ 0 h 45719"/>
              <a:gd name="connsiteX4" fmla="*/ 8715708 w 8715708"/>
              <a:gd name="connsiteY4" fmla="*/ 45719 h 45719"/>
              <a:gd name="connsiteX5" fmla="*/ 5021183 w 8715708"/>
              <a:gd name="connsiteY5" fmla="*/ 45719 h 45719"/>
              <a:gd name="connsiteX6" fmla="*/ 3694525 w 8715708"/>
              <a:gd name="connsiteY6" fmla="*/ 45719 h 45719"/>
              <a:gd name="connsiteX7" fmla="*/ 0 w 8715708"/>
              <a:gd name="connsiteY7" fmla="*/ 45719 h 45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715708" h="45719">
                <a:moveTo>
                  <a:pt x="0" y="0"/>
                </a:moveTo>
                <a:lnTo>
                  <a:pt x="3694525" y="0"/>
                </a:lnTo>
                <a:lnTo>
                  <a:pt x="5021183" y="0"/>
                </a:lnTo>
                <a:lnTo>
                  <a:pt x="8715708" y="0"/>
                </a:lnTo>
                <a:lnTo>
                  <a:pt x="8715708" y="45719"/>
                </a:lnTo>
                <a:lnTo>
                  <a:pt x="5021183" y="45719"/>
                </a:lnTo>
                <a:lnTo>
                  <a:pt x="3694525" y="45719"/>
                </a:lnTo>
                <a:lnTo>
                  <a:pt x="0" y="4571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5B2327B2-BA4B-2C04-0751-5CB63D4AA425}"/>
              </a:ext>
            </a:extLst>
          </p:cNvPr>
          <p:cNvSpPr>
            <a:spLocks noGrp="1"/>
          </p:cNvSpPr>
          <p:nvPr>
            <p:ph type="ctrTitle"/>
          </p:nvPr>
        </p:nvSpPr>
        <p:spPr>
          <a:xfrm>
            <a:off x="521208" y="978408"/>
            <a:ext cx="11155680" cy="3429000"/>
          </a:xfrm>
        </p:spPr>
        <p:txBody>
          <a:bodyPr anchor="t">
            <a:normAutofit/>
          </a:bodyPr>
          <a:lstStyle>
            <a:lvl1pPr algn="l">
              <a:defRPr sz="7200"/>
            </a:lvl1pPr>
          </a:lstStyle>
          <a:p>
            <a:r>
              <a:rPr lang="en-US" dirty="0"/>
              <a:t>Click to edit Master title style</a:t>
            </a:r>
          </a:p>
        </p:txBody>
      </p:sp>
      <p:sp>
        <p:nvSpPr>
          <p:cNvPr id="3" name="Subtitle 2">
            <a:extLst>
              <a:ext uri="{FF2B5EF4-FFF2-40B4-BE49-F238E27FC236}">
                <a16:creationId xmlns:a16="http://schemas.microsoft.com/office/drawing/2014/main" id="{E7201176-DC7A-4C3D-3D8F-352526DA7B5D}"/>
              </a:ext>
            </a:extLst>
          </p:cNvPr>
          <p:cNvSpPr>
            <a:spLocks noGrp="1"/>
          </p:cNvSpPr>
          <p:nvPr>
            <p:ph type="subTitle" idx="1"/>
          </p:nvPr>
        </p:nvSpPr>
        <p:spPr>
          <a:xfrm>
            <a:off x="521208" y="4480560"/>
            <a:ext cx="7104888" cy="1399032"/>
          </a:xfrm>
        </p:spPr>
        <p:txBody>
          <a:bodyPr anchor="b">
            <a:normAutofit/>
          </a:bodyPr>
          <a:lstStyle>
            <a:lvl1pPr marL="0" indent="0" algn="l">
              <a:buNone/>
              <a:defRPr sz="2200" i="1"/>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67DC221-9A2E-7459-102F-C3CFB27CC389}"/>
              </a:ext>
            </a:extLst>
          </p:cNvPr>
          <p:cNvSpPr>
            <a:spLocks noGrp="1"/>
          </p:cNvSpPr>
          <p:nvPr>
            <p:ph type="dt" sz="half" idx="10"/>
          </p:nvPr>
        </p:nvSpPr>
        <p:spPr/>
        <p:txBody>
          <a:bodyPr/>
          <a:lstStyle/>
          <a:p>
            <a:fld id="{E80C50CD-E178-4744-9B35-B2F624D6C5E9}" type="datetimeFigureOut">
              <a:rPr lang="en-US" smtClean="0"/>
              <a:t>10/25/2026</a:t>
            </a:fld>
            <a:endParaRPr lang="en-US"/>
          </a:p>
        </p:txBody>
      </p:sp>
      <p:sp>
        <p:nvSpPr>
          <p:cNvPr id="5" name="Footer Placeholder 4">
            <a:extLst>
              <a:ext uri="{FF2B5EF4-FFF2-40B4-BE49-F238E27FC236}">
                <a16:creationId xmlns:a16="http://schemas.microsoft.com/office/drawing/2014/main" id="{A5020671-6F7D-3A03-EEC1-661A87F96F4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2453D3A-E0F9-8386-2A6C-96671FBB15A5}"/>
              </a:ext>
            </a:extLst>
          </p:cNvPr>
          <p:cNvSpPr>
            <a:spLocks noGrp="1"/>
          </p:cNvSpPr>
          <p:nvPr>
            <p:ph type="sldNum" sz="quarter" idx="12"/>
          </p:nvPr>
        </p:nvSpPr>
        <p:spPr/>
        <p:txBody>
          <a:bodyPr/>
          <a:lstStyle/>
          <a:p>
            <a:fld id="{148CC95F-0247-41B6-91CF-DC97C76A7088}" type="slidenum">
              <a:rPr lang="en-US" smtClean="0"/>
              <a:t>‹#›</a:t>
            </a:fld>
            <a:endParaRPr lang="en-US"/>
          </a:p>
        </p:txBody>
      </p:sp>
    </p:spTree>
    <p:extLst>
      <p:ext uri="{BB962C8B-B14F-4D97-AF65-F5344CB8AC3E}">
        <p14:creationId xmlns:p14="http://schemas.microsoft.com/office/powerpoint/2010/main" val="15726513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A26D03-149A-DAB3-4B2A-E9B74F2E251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3C1E73D-41A7-9934-0990-9208B952329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8BB2A3F-E719-673C-5D56-F663712D0E7F}"/>
              </a:ext>
            </a:extLst>
          </p:cNvPr>
          <p:cNvSpPr>
            <a:spLocks noGrp="1"/>
          </p:cNvSpPr>
          <p:nvPr>
            <p:ph type="dt" sz="half" idx="10"/>
          </p:nvPr>
        </p:nvSpPr>
        <p:spPr/>
        <p:txBody>
          <a:bodyPr/>
          <a:lstStyle/>
          <a:p>
            <a:fld id="{E80C50CD-E178-4744-9B35-B2F624D6C5E9}" type="datetimeFigureOut">
              <a:rPr lang="en-US" smtClean="0"/>
              <a:t>10/25/2026</a:t>
            </a:fld>
            <a:endParaRPr lang="en-US"/>
          </a:p>
        </p:txBody>
      </p:sp>
      <p:sp>
        <p:nvSpPr>
          <p:cNvPr id="5" name="Footer Placeholder 4">
            <a:extLst>
              <a:ext uri="{FF2B5EF4-FFF2-40B4-BE49-F238E27FC236}">
                <a16:creationId xmlns:a16="http://schemas.microsoft.com/office/drawing/2014/main" id="{04AE594A-52F5-D85E-343C-ADFEE3C72E0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7D5C9C-B2E2-FC26-E459-9E880EF975BA}"/>
              </a:ext>
            </a:extLst>
          </p:cNvPr>
          <p:cNvSpPr>
            <a:spLocks noGrp="1"/>
          </p:cNvSpPr>
          <p:nvPr>
            <p:ph type="sldNum" sz="quarter" idx="12"/>
          </p:nvPr>
        </p:nvSpPr>
        <p:spPr/>
        <p:txBody>
          <a:bodyPr/>
          <a:lstStyle/>
          <a:p>
            <a:fld id="{148CC95F-0247-41B6-91CF-DC97C76A7088}" type="slidenum">
              <a:rPr lang="en-US" smtClean="0"/>
              <a:t>‹#›</a:t>
            </a:fld>
            <a:endParaRPr lang="en-US"/>
          </a:p>
        </p:txBody>
      </p:sp>
    </p:spTree>
    <p:extLst>
      <p:ext uri="{BB962C8B-B14F-4D97-AF65-F5344CB8AC3E}">
        <p14:creationId xmlns:p14="http://schemas.microsoft.com/office/powerpoint/2010/main" val="32523107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29D51F-B2D5-2804-4F7C-C99850FBD05B}"/>
              </a:ext>
            </a:extLst>
          </p:cNvPr>
          <p:cNvSpPr>
            <a:spLocks noGrp="1"/>
          </p:cNvSpPr>
          <p:nvPr>
            <p:ph type="title"/>
          </p:nvPr>
        </p:nvSpPr>
        <p:spPr>
          <a:xfrm>
            <a:off x="521208" y="978408"/>
            <a:ext cx="5020056" cy="4288536"/>
          </a:xfrm>
        </p:spPr>
        <p:txBody>
          <a:bodyPr anchor="t">
            <a:normAutofit/>
          </a:bodyPr>
          <a:lstStyle>
            <a:lvl1pPr>
              <a:defRPr sz="5400"/>
            </a:lvl1pPr>
          </a:lstStyle>
          <a:p>
            <a:r>
              <a:rPr lang="en-US" dirty="0"/>
              <a:t>Click to edit Master title style</a:t>
            </a:r>
          </a:p>
        </p:txBody>
      </p:sp>
      <p:sp>
        <p:nvSpPr>
          <p:cNvPr id="3" name="Text Placeholder 2">
            <a:extLst>
              <a:ext uri="{FF2B5EF4-FFF2-40B4-BE49-F238E27FC236}">
                <a16:creationId xmlns:a16="http://schemas.microsoft.com/office/drawing/2014/main" id="{15FE5516-03B6-C488-EB4A-68AE681EDFB8}"/>
              </a:ext>
            </a:extLst>
          </p:cNvPr>
          <p:cNvSpPr>
            <a:spLocks noGrp="1"/>
          </p:cNvSpPr>
          <p:nvPr>
            <p:ph type="body" idx="1"/>
          </p:nvPr>
        </p:nvSpPr>
        <p:spPr>
          <a:xfrm>
            <a:off x="521208" y="5266944"/>
            <a:ext cx="5020056" cy="1088136"/>
          </a:xfrm>
        </p:spPr>
        <p:txBody>
          <a:bodyPr anchor="b">
            <a:normAutofit/>
          </a:bodyPr>
          <a:lstStyle>
            <a:lvl1pPr marL="0" indent="0">
              <a:buNone/>
              <a:defRPr sz="2200" i="1">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50ECB4D7-49A7-D050-70B9-11A1E2D445D8}"/>
              </a:ext>
            </a:extLst>
          </p:cNvPr>
          <p:cNvSpPr>
            <a:spLocks noGrp="1"/>
          </p:cNvSpPr>
          <p:nvPr>
            <p:ph type="dt" sz="half" idx="10"/>
          </p:nvPr>
        </p:nvSpPr>
        <p:spPr/>
        <p:txBody>
          <a:bodyPr/>
          <a:lstStyle/>
          <a:p>
            <a:fld id="{E80C50CD-E178-4744-9B35-B2F624D6C5E9}" type="datetimeFigureOut">
              <a:rPr lang="en-US" smtClean="0"/>
              <a:t>10/25/2026</a:t>
            </a:fld>
            <a:endParaRPr lang="en-US"/>
          </a:p>
        </p:txBody>
      </p:sp>
      <p:sp>
        <p:nvSpPr>
          <p:cNvPr id="5" name="Footer Placeholder 4">
            <a:extLst>
              <a:ext uri="{FF2B5EF4-FFF2-40B4-BE49-F238E27FC236}">
                <a16:creationId xmlns:a16="http://schemas.microsoft.com/office/drawing/2014/main" id="{8A9A913F-AD00-C1EE-B01A-8590671C014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14FC386-B2AF-6FAD-D053-E22D48CD7285}"/>
              </a:ext>
            </a:extLst>
          </p:cNvPr>
          <p:cNvSpPr>
            <a:spLocks noGrp="1"/>
          </p:cNvSpPr>
          <p:nvPr>
            <p:ph type="sldNum" sz="quarter" idx="12"/>
          </p:nvPr>
        </p:nvSpPr>
        <p:spPr/>
        <p:txBody>
          <a:bodyPr/>
          <a:lstStyle/>
          <a:p>
            <a:fld id="{148CC95F-0247-41B6-91CF-DC97C76A7088}" type="slidenum">
              <a:rPr lang="en-US" smtClean="0"/>
              <a:t>‹#›</a:t>
            </a:fld>
            <a:endParaRPr lang="en-US"/>
          </a:p>
        </p:txBody>
      </p:sp>
      <p:sp>
        <p:nvSpPr>
          <p:cNvPr id="7" name="Rectangle 6">
            <a:extLst>
              <a:ext uri="{FF2B5EF4-FFF2-40B4-BE49-F238E27FC236}">
                <a16:creationId xmlns:a16="http://schemas.microsoft.com/office/drawing/2014/main" id="{4E1E1B67-3BFF-F04B-52F4-7E724FB3B24D}"/>
              </a:ext>
            </a:extLst>
          </p:cNvPr>
          <p:cNvSpPr/>
          <p:nvPr/>
        </p:nvSpPr>
        <p:spPr>
          <a:xfrm>
            <a:off x="517870" y="508090"/>
            <a:ext cx="5021183"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423913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CE3B21-CF4D-1B01-0F4E-D32C1B218B63}"/>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1FB39FF2-6858-B514-B695-58442557D0C1}"/>
              </a:ext>
            </a:extLst>
          </p:cNvPr>
          <p:cNvSpPr>
            <a:spLocks noGrp="1"/>
          </p:cNvSpPr>
          <p:nvPr>
            <p:ph sz="half" idx="1"/>
          </p:nvPr>
        </p:nvSpPr>
        <p:spPr>
          <a:xfrm>
            <a:off x="521208" y="2578608"/>
            <a:ext cx="5166360" cy="37673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FA30130-974D-B91D-5B93-EC52AABDB5B0}"/>
              </a:ext>
            </a:extLst>
          </p:cNvPr>
          <p:cNvSpPr>
            <a:spLocks noGrp="1"/>
          </p:cNvSpPr>
          <p:nvPr>
            <p:ph sz="half" idx="2"/>
          </p:nvPr>
        </p:nvSpPr>
        <p:spPr>
          <a:xfrm>
            <a:off x="6519672" y="2578608"/>
            <a:ext cx="5166360" cy="37673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15BED99-6FD7-9C6B-1152-A6E42715BB79}"/>
              </a:ext>
            </a:extLst>
          </p:cNvPr>
          <p:cNvSpPr>
            <a:spLocks noGrp="1"/>
          </p:cNvSpPr>
          <p:nvPr>
            <p:ph type="dt" sz="half" idx="10"/>
          </p:nvPr>
        </p:nvSpPr>
        <p:spPr/>
        <p:txBody>
          <a:bodyPr/>
          <a:lstStyle/>
          <a:p>
            <a:fld id="{E80C50CD-E178-4744-9B35-B2F624D6C5E9}" type="datetimeFigureOut">
              <a:rPr lang="en-US" smtClean="0"/>
              <a:t>10/25/2026</a:t>
            </a:fld>
            <a:endParaRPr lang="en-US"/>
          </a:p>
        </p:txBody>
      </p:sp>
      <p:sp>
        <p:nvSpPr>
          <p:cNvPr id="6" name="Footer Placeholder 5">
            <a:extLst>
              <a:ext uri="{FF2B5EF4-FFF2-40B4-BE49-F238E27FC236}">
                <a16:creationId xmlns:a16="http://schemas.microsoft.com/office/drawing/2014/main" id="{BA253AAC-5967-2565-A715-82D3505ABF0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4B51313-69FB-E016-3CC1-62CA476ED214}"/>
              </a:ext>
            </a:extLst>
          </p:cNvPr>
          <p:cNvSpPr>
            <a:spLocks noGrp="1"/>
          </p:cNvSpPr>
          <p:nvPr>
            <p:ph type="sldNum" sz="quarter" idx="12"/>
          </p:nvPr>
        </p:nvSpPr>
        <p:spPr/>
        <p:txBody>
          <a:bodyPr/>
          <a:lstStyle/>
          <a:p>
            <a:fld id="{148CC95F-0247-41B6-91CF-DC97C76A7088}" type="slidenum">
              <a:rPr lang="en-US" smtClean="0"/>
              <a:t>‹#›</a:t>
            </a:fld>
            <a:endParaRPr lang="en-US"/>
          </a:p>
        </p:txBody>
      </p:sp>
    </p:spTree>
    <p:extLst>
      <p:ext uri="{BB962C8B-B14F-4D97-AF65-F5344CB8AC3E}">
        <p14:creationId xmlns:p14="http://schemas.microsoft.com/office/powerpoint/2010/main" val="30655995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B3DF9D-B849-CE37-97E4-AD37F880677F}"/>
              </a:ext>
            </a:extLst>
          </p:cNvPr>
          <p:cNvSpPr>
            <a:spLocks noGrp="1"/>
          </p:cNvSpPr>
          <p:nvPr>
            <p:ph type="title"/>
          </p:nvPr>
        </p:nvSpPr>
        <p:spPr>
          <a:xfrm>
            <a:off x="521208" y="978408"/>
            <a:ext cx="11164824" cy="1216152"/>
          </a:xfrm>
        </p:spPr>
        <p:txBody>
          <a:bodyPr/>
          <a:lstStyle/>
          <a:p>
            <a:r>
              <a:rPr lang="en-US"/>
              <a:t>Click to edit Master title style</a:t>
            </a:r>
          </a:p>
        </p:txBody>
      </p:sp>
      <p:sp>
        <p:nvSpPr>
          <p:cNvPr id="3" name="Text Placeholder 2">
            <a:extLst>
              <a:ext uri="{FF2B5EF4-FFF2-40B4-BE49-F238E27FC236}">
                <a16:creationId xmlns:a16="http://schemas.microsoft.com/office/drawing/2014/main" id="{79D4C626-4008-960A-E601-6AA9F4BB8D8B}"/>
              </a:ext>
            </a:extLst>
          </p:cNvPr>
          <p:cNvSpPr>
            <a:spLocks noGrp="1"/>
          </p:cNvSpPr>
          <p:nvPr>
            <p:ph type="body" idx="1"/>
          </p:nvPr>
        </p:nvSpPr>
        <p:spPr>
          <a:xfrm>
            <a:off x="521208" y="2340864"/>
            <a:ext cx="5166360" cy="658368"/>
          </a:xfrm>
        </p:spPr>
        <p:txBody>
          <a:bodyPr anchor="b">
            <a:normAutofit/>
          </a:bodyPr>
          <a:lstStyle>
            <a:lvl1pPr marL="0" indent="0">
              <a:buNone/>
              <a:defRPr sz="2200" b="0" i="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806E8D6C-AC07-ED6B-2EA8-9C40A5AEA748}"/>
              </a:ext>
            </a:extLst>
          </p:cNvPr>
          <p:cNvSpPr>
            <a:spLocks noGrp="1"/>
          </p:cNvSpPr>
          <p:nvPr>
            <p:ph sz="half" idx="2"/>
          </p:nvPr>
        </p:nvSpPr>
        <p:spPr>
          <a:xfrm>
            <a:off x="521208" y="3035808"/>
            <a:ext cx="5166360" cy="331012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3C52617E-C6D9-246B-E7B7-8159DF17C0A3}"/>
              </a:ext>
            </a:extLst>
          </p:cNvPr>
          <p:cNvSpPr>
            <a:spLocks noGrp="1"/>
          </p:cNvSpPr>
          <p:nvPr>
            <p:ph type="body" sz="quarter" idx="3"/>
          </p:nvPr>
        </p:nvSpPr>
        <p:spPr>
          <a:xfrm>
            <a:off x="6519672" y="2340864"/>
            <a:ext cx="5166360" cy="658368"/>
          </a:xfrm>
        </p:spPr>
        <p:txBody>
          <a:bodyPr anchor="b">
            <a:normAutofit/>
          </a:bodyPr>
          <a:lstStyle>
            <a:lvl1pPr marL="0" indent="0">
              <a:buNone/>
              <a:defRPr sz="2200" b="0" i="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3DBC2094-7EBC-02C5-5AB5-233E63080A9C}"/>
              </a:ext>
            </a:extLst>
          </p:cNvPr>
          <p:cNvSpPr>
            <a:spLocks noGrp="1"/>
          </p:cNvSpPr>
          <p:nvPr>
            <p:ph sz="quarter" idx="4"/>
          </p:nvPr>
        </p:nvSpPr>
        <p:spPr>
          <a:xfrm>
            <a:off x="6519672" y="3035808"/>
            <a:ext cx="5166360" cy="331012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23010BD2-59B4-FD2E-3C5E-C83AE6003985}"/>
              </a:ext>
            </a:extLst>
          </p:cNvPr>
          <p:cNvSpPr>
            <a:spLocks noGrp="1"/>
          </p:cNvSpPr>
          <p:nvPr>
            <p:ph type="dt" sz="half" idx="10"/>
          </p:nvPr>
        </p:nvSpPr>
        <p:spPr/>
        <p:txBody>
          <a:bodyPr/>
          <a:lstStyle/>
          <a:p>
            <a:fld id="{E80C50CD-E178-4744-9B35-B2F624D6C5E9}" type="datetimeFigureOut">
              <a:rPr lang="en-US" smtClean="0"/>
              <a:t>10/25/2026</a:t>
            </a:fld>
            <a:endParaRPr lang="en-US"/>
          </a:p>
        </p:txBody>
      </p:sp>
      <p:sp>
        <p:nvSpPr>
          <p:cNvPr id="8" name="Footer Placeholder 7">
            <a:extLst>
              <a:ext uri="{FF2B5EF4-FFF2-40B4-BE49-F238E27FC236}">
                <a16:creationId xmlns:a16="http://schemas.microsoft.com/office/drawing/2014/main" id="{E72B35C4-A654-7759-BDA0-94D9D1A2166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55F4347-2EC0-CA6E-2637-8048456D7ECB}"/>
              </a:ext>
            </a:extLst>
          </p:cNvPr>
          <p:cNvSpPr>
            <a:spLocks noGrp="1"/>
          </p:cNvSpPr>
          <p:nvPr>
            <p:ph type="sldNum" sz="quarter" idx="12"/>
          </p:nvPr>
        </p:nvSpPr>
        <p:spPr/>
        <p:txBody>
          <a:bodyPr/>
          <a:lstStyle/>
          <a:p>
            <a:fld id="{148CC95F-0247-41B6-91CF-DC97C76A7088}" type="slidenum">
              <a:rPr lang="en-US" smtClean="0"/>
              <a:t>‹#›</a:t>
            </a:fld>
            <a:endParaRPr lang="en-US"/>
          </a:p>
        </p:txBody>
      </p:sp>
    </p:spTree>
    <p:extLst>
      <p:ext uri="{BB962C8B-B14F-4D97-AF65-F5344CB8AC3E}">
        <p14:creationId xmlns:p14="http://schemas.microsoft.com/office/powerpoint/2010/main" val="13602504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34716D-52F2-C7FB-83B1-2DA1AD375EAE}"/>
              </a:ext>
            </a:extLst>
          </p:cNvPr>
          <p:cNvSpPr>
            <a:spLocks noGrp="1"/>
          </p:cNvSpPr>
          <p:nvPr>
            <p:ph type="title"/>
          </p:nvPr>
        </p:nvSpPr>
        <p:spPr/>
        <p:txBody>
          <a:bodyPr/>
          <a:lstStyle/>
          <a:p>
            <a:r>
              <a:rPr lang="en-US" dirty="0"/>
              <a:t>Click to edit Master title style</a:t>
            </a:r>
          </a:p>
        </p:txBody>
      </p:sp>
      <p:sp>
        <p:nvSpPr>
          <p:cNvPr id="3" name="Date Placeholder 2">
            <a:extLst>
              <a:ext uri="{FF2B5EF4-FFF2-40B4-BE49-F238E27FC236}">
                <a16:creationId xmlns:a16="http://schemas.microsoft.com/office/drawing/2014/main" id="{56F4A371-AC27-6A28-32E6-74A28371BF55}"/>
              </a:ext>
            </a:extLst>
          </p:cNvPr>
          <p:cNvSpPr>
            <a:spLocks noGrp="1"/>
          </p:cNvSpPr>
          <p:nvPr>
            <p:ph type="dt" sz="half" idx="10"/>
          </p:nvPr>
        </p:nvSpPr>
        <p:spPr/>
        <p:txBody>
          <a:bodyPr/>
          <a:lstStyle/>
          <a:p>
            <a:fld id="{E80C50CD-E178-4744-9B35-B2F624D6C5E9}" type="datetimeFigureOut">
              <a:rPr lang="en-US" smtClean="0"/>
              <a:t>10/25/2026</a:t>
            </a:fld>
            <a:endParaRPr lang="en-US"/>
          </a:p>
        </p:txBody>
      </p:sp>
      <p:sp>
        <p:nvSpPr>
          <p:cNvPr id="4" name="Footer Placeholder 3">
            <a:extLst>
              <a:ext uri="{FF2B5EF4-FFF2-40B4-BE49-F238E27FC236}">
                <a16:creationId xmlns:a16="http://schemas.microsoft.com/office/drawing/2014/main" id="{D155941A-A24E-885D-E894-0326F4C4004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9D5E5B4-971F-FF6A-1B07-A5C85370552D}"/>
              </a:ext>
            </a:extLst>
          </p:cNvPr>
          <p:cNvSpPr>
            <a:spLocks noGrp="1"/>
          </p:cNvSpPr>
          <p:nvPr>
            <p:ph type="sldNum" sz="quarter" idx="12"/>
          </p:nvPr>
        </p:nvSpPr>
        <p:spPr/>
        <p:txBody>
          <a:bodyPr/>
          <a:lstStyle/>
          <a:p>
            <a:fld id="{148CC95F-0247-41B6-91CF-DC97C76A7088}" type="slidenum">
              <a:rPr lang="en-US" smtClean="0"/>
              <a:t>‹#›</a:t>
            </a:fld>
            <a:endParaRPr lang="en-US"/>
          </a:p>
        </p:txBody>
      </p:sp>
    </p:spTree>
    <p:extLst>
      <p:ext uri="{BB962C8B-B14F-4D97-AF65-F5344CB8AC3E}">
        <p14:creationId xmlns:p14="http://schemas.microsoft.com/office/powerpoint/2010/main" val="12016425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99F431F-E6DC-4137-3092-A30A0A3628EC}"/>
              </a:ext>
            </a:extLst>
          </p:cNvPr>
          <p:cNvSpPr>
            <a:spLocks noGrp="1"/>
          </p:cNvSpPr>
          <p:nvPr>
            <p:ph type="dt" sz="half" idx="10"/>
          </p:nvPr>
        </p:nvSpPr>
        <p:spPr/>
        <p:txBody>
          <a:bodyPr/>
          <a:lstStyle/>
          <a:p>
            <a:fld id="{E80C50CD-E178-4744-9B35-B2F624D6C5E9}" type="datetimeFigureOut">
              <a:rPr lang="en-US" smtClean="0"/>
              <a:t>10/25/2026</a:t>
            </a:fld>
            <a:endParaRPr lang="en-US"/>
          </a:p>
        </p:txBody>
      </p:sp>
      <p:sp>
        <p:nvSpPr>
          <p:cNvPr id="3" name="Footer Placeholder 2">
            <a:extLst>
              <a:ext uri="{FF2B5EF4-FFF2-40B4-BE49-F238E27FC236}">
                <a16:creationId xmlns:a16="http://schemas.microsoft.com/office/drawing/2014/main" id="{06AC814B-67B4-C70F-FA51-6205D5E2CB8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1EAA9C9-D895-DD20-1089-EA75EA428951}"/>
              </a:ext>
            </a:extLst>
          </p:cNvPr>
          <p:cNvSpPr>
            <a:spLocks noGrp="1"/>
          </p:cNvSpPr>
          <p:nvPr>
            <p:ph type="sldNum" sz="quarter" idx="12"/>
          </p:nvPr>
        </p:nvSpPr>
        <p:spPr/>
        <p:txBody>
          <a:bodyPr/>
          <a:lstStyle/>
          <a:p>
            <a:fld id="{148CC95F-0247-41B6-91CF-DC97C76A7088}" type="slidenum">
              <a:rPr lang="en-US" smtClean="0"/>
              <a:t>‹#›</a:t>
            </a:fld>
            <a:endParaRPr lang="en-US"/>
          </a:p>
        </p:txBody>
      </p:sp>
    </p:spTree>
    <p:extLst>
      <p:ext uri="{BB962C8B-B14F-4D97-AF65-F5344CB8AC3E}">
        <p14:creationId xmlns:p14="http://schemas.microsoft.com/office/powerpoint/2010/main" val="32113575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B50562-884C-9053-70C1-3B72A0B45EA6}"/>
              </a:ext>
            </a:extLst>
          </p:cNvPr>
          <p:cNvSpPr>
            <a:spLocks noGrp="1"/>
          </p:cNvSpPr>
          <p:nvPr>
            <p:ph type="title"/>
          </p:nvPr>
        </p:nvSpPr>
        <p:spPr>
          <a:xfrm>
            <a:off x="521208" y="978408"/>
            <a:ext cx="5020056" cy="2459736"/>
          </a:xfrm>
        </p:spPr>
        <p:txBody>
          <a:bodyPr anchor="t">
            <a:noAutofit/>
          </a:bodyPr>
          <a:lstStyle>
            <a:lvl1pPr>
              <a:defRPr sz="4400"/>
            </a:lvl1pPr>
          </a:lstStyle>
          <a:p>
            <a:r>
              <a:rPr lang="en-US" dirty="0"/>
              <a:t>Click to edit Master title style</a:t>
            </a:r>
          </a:p>
        </p:txBody>
      </p:sp>
      <p:sp>
        <p:nvSpPr>
          <p:cNvPr id="3" name="Content Placeholder 2">
            <a:extLst>
              <a:ext uri="{FF2B5EF4-FFF2-40B4-BE49-F238E27FC236}">
                <a16:creationId xmlns:a16="http://schemas.microsoft.com/office/drawing/2014/main" id="{0318F509-68F0-39D5-1A8B-CE246715AE46}"/>
              </a:ext>
            </a:extLst>
          </p:cNvPr>
          <p:cNvSpPr>
            <a:spLocks noGrp="1"/>
          </p:cNvSpPr>
          <p:nvPr>
            <p:ph idx="1"/>
          </p:nvPr>
        </p:nvSpPr>
        <p:spPr>
          <a:xfrm>
            <a:off x="6519672" y="987424"/>
            <a:ext cx="5166360" cy="5358384"/>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F158E37C-27CE-3A84-FC74-BDCCD8A9A3EC}"/>
              </a:ext>
            </a:extLst>
          </p:cNvPr>
          <p:cNvSpPr>
            <a:spLocks noGrp="1"/>
          </p:cNvSpPr>
          <p:nvPr>
            <p:ph type="body" sz="half" idx="2"/>
          </p:nvPr>
        </p:nvSpPr>
        <p:spPr>
          <a:xfrm>
            <a:off x="521208" y="3575304"/>
            <a:ext cx="5020056" cy="2770632"/>
          </a:xfrm>
        </p:spPr>
        <p:txBody>
          <a:bodyPr>
            <a:normAutofit/>
          </a:bodyPr>
          <a:lstStyle>
            <a:lvl1pPr marL="0" indent="0">
              <a:buNone/>
              <a:defRPr sz="2200" i="1"/>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2A95F79-E23E-11D2-40BF-66ED340195DB}"/>
              </a:ext>
            </a:extLst>
          </p:cNvPr>
          <p:cNvSpPr>
            <a:spLocks noGrp="1"/>
          </p:cNvSpPr>
          <p:nvPr>
            <p:ph type="dt" sz="half" idx="10"/>
          </p:nvPr>
        </p:nvSpPr>
        <p:spPr/>
        <p:txBody>
          <a:bodyPr/>
          <a:lstStyle/>
          <a:p>
            <a:fld id="{E80C50CD-E178-4744-9B35-B2F624D6C5E9}" type="datetimeFigureOut">
              <a:rPr lang="en-US" smtClean="0"/>
              <a:t>10/25/2026</a:t>
            </a:fld>
            <a:endParaRPr lang="en-US"/>
          </a:p>
        </p:txBody>
      </p:sp>
      <p:sp>
        <p:nvSpPr>
          <p:cNvPr id="6" name="Footer Placeholder 5">
            <a:extLst>
              <a:ext uri="{FF2B5EF4-FFF2-40B4-BE49-F238E27FC236}">
                <a16:creationId xmlns:a16="http://schemas.microsoft.com/office/drawing/2014/main" id="{4457F7FC-06F3-3D89-5D1A-4EC4B1D7355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554ACD5-6E0B-5713-DC9A-41E9D62AB12D}"/>
              </a:ext>
            </a:extLst>
          </p:cNvPr>
          <p:cNvSpPr>
            <a:spLocks noGrp="1"/>
          </p:cNvSpPr>
          <p:nvPr>
            <p:ph type="sldNum" sz="quarter" idx="12"/>
          </p:nvPr>
        </p:nvSpPr>
        <p:spPr/>
        <p:txBody>
          <a:bodyPr/>
          <a:lstStyle/>
          <a:p>
            <a:fld id="{148CC95F-0247-41B6-91CF-DC97C76A7088}" type="slidenum">
              <a:rPr lang="en-US" smtClean="0"/>
              <a:t>‹#›</a:t>
            </a:fld>
            <a:endParaRPr lang="en-US"/>
          </a:p>
        </p:txBody>
      </p:sp>
    </p:spTree>
    <p:extLst>
      <p:ext uri="{BB962C8B-B14F-4D97-AF65-F5344CB8AC3E}">
        <p14:creationId xmlns:p14="http://schemas.microsoft.com/office/powerpoint/2010/main" val="13667990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5B2D45-7CDB-D38C-2AAE-273F797674E1}"/>
              </a:ext>
            </a:extLst>
          </p:cNvPr>
          <p:cNvSpPr>
            <a:spLocks noGrp="1"/>
          </p:cNvSpPr>
          <p:nvPr>
            <p:ph type="title"/>
          </p:nvPr>
        </p:nvSpPr>
        <p:spPr>
          <a:xfrm>
            <a:off x="521208" y="978408"/>
            <a:ext cx="5020056" cy="2459736"/>
          </a:xfrm>
        </p:spPr>
        <p:txBody>
          <a:bodyPr anchor="t">
            <a:noAutofit/>
          </a:bodyPr>
          <a:lstStyle>
            <a:lvl1pPr>
              <a:defRPr sz="4400"/>
            </a:lvl1pPr>
          </a:lstStyle>
          <a:p>
            <a:r>
              <a:rPr lang="en-US" dirty="0"/>
              <a:t>Click to edit Master title style</a:t>
            </a:r>
          </a:p>
        </p:txBody>
      </p:sp>
      <p:sp>
        <p:nvSpPr>
          <p:cNvPr id="3" name="Picture Placeholder 2">
            <a:extLst>
              <a:ext uri="{FF2B5EF4-FFF2-40B4-BE49-F238E27FC236}">
                <a16:creationId xmlns:a16="http://schemas.microsoft.com/office/drawing/2014/main" id="{CCBF0855-1744-56E4-B115-3A3C5EA7834B}"/>
              </a:ext>
            </a:extLst>
          </p:cNvPr>
          <p:cNvSpPr>
            <a:spLocks noGrp="1"/>
          </p:cNvSpPr>
          <p:nvPr>
            <p:ph type="pic" idx="1"/>
          </p:nvPr>
        </p:nvSpPr>
        <p:spPr>
          <a:xfrm>
            <a:off x="6519672" y="987424"/>
            <a:ext cx="5166360" cy="535838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85E8A1D-28AE-4A19-BD96-401D4822A53D}"/>
              </a:ext>
            </a:extLst>
          </p:cNvPr>
          <p:cNvSpPr>
            <a:spLocks noGrp="1"/>
          </p:cNvSpPr>
          <p:nvPr>
            <p:ph type="body" sz="half" idx="2"/>
          </p:nvPr>
        </p:nvSpPr>
        <p:spPr>
          <a:xfrm>
            <a:off x="521208" y="3575304"/>
            <a:ext cx="5020056" cy="2770632"/>
          </a:xfrm>
        </p:spPr>
        <p:txBody>
          <a:bodyPr>
            <a:normAutofit/>
          </a:bodyPr>
          <a:lstStyle>
            <a:lvl1pPr marL="0" indent="0">
              <a:buNone/>
              <a:defRPr sz="2200" i="1"/>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7327DDB-CE95-4C89-DFC5-7DDBFC24E89C}"/>
              </a:ext>
            </a:extLst>
          </p:cNvPr>
          <p:cNvSpPr>
            <a:spLocks noGrp="1"/>
          </p:cNvSpPr>
          <p:nvPr>
            <p:ph type="dt" sz="half" idx="10"/>
          </p:nvPr>
        </p:nvSpPr>
        <p:spPr/>
        <p:txBody>
          <a:bodyPr/>
          <a:lstStyle/>
          <a:p>
            <a:fld id="{E80C50CD-E178-4744-9B35-B2F624D6C5E9}" type="datetimeFigureOut">
              <a:rPr lang="en-US" smtClean="0"/>
              <a:t>10/25/2026</a:t>
            </a:fld>
            <a:endParaRPr lang="en-US"/>
          </a:p>
        </p:txBody>
      </p:sp>
      <p:sp>
        <p:nvSpPr>
          <p:cNvPr id="6" name="Footer Placeholder 5">
            <a:extLst>
              <a:ext uri="{FF2B5EF4-FFF2-40B4-BE49-F238E27FC236}">
                <a16:creationId xmlns:a16="http://schemas.microsoft.com/office/drawing/2014/main" id="{0522C835-F3B5-943C-FFC4-D5BA9666AF3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8709891-6E3C-ADED-01DD-15FCED37AF4A}"/>
              </a:ext>
            </a:extLst>
          </p:cNvPr>
          <p:cNvSpPr>
            <a:spLocks noGrp="1"/>
          </p:cNvSpPr>
          <p:nvPr>
            <p:ph type="sldNum" sz="quarter" idx="12"/>
          </p:nvPr>
        </p:nvSpPr>
        <p:spPr/>
        <p:txBody>
          <a:bodyPr/>
          <a:lstStyle/>
          <a:p>
            <a:fld id="{148CC95F-0247-41B6-91CF-DC97C76A7088}" type="slidenum">
              <a:rPr lang="en-US" smtClean="0"/>
              <a:t>‹#›</a:t>
            </a:fld>
            <a:endParaRPr lang="en-US"/>
          </a:p>
        </p:txBody>
      </p:sp>
    </p:spTree>
    <p:extLst>
      <p:ext uri="{BB962C8B-B14F-4D97-AF65-F5344CB8AC3E}">
        <p14:creationId xmlns:p14="http://schemas.microsoft.com/office/powerpoint/2010/main" val="32143128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C36771-E72D-FAD8-771E-3E196DD2E1C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B5BB827-257D-60D9-792F-E6959004297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CE5D2E7-C856-F78A-E88C-375474982A5F}"/>
              </a:ext>
            </a:extLst>
          </p:cNvPr>
          <p:cNvSpPr>
            <a:spLocks noGrp="1"/>
          </p:cNvSpPr>
          <p:nvPr>
            <p:ph type="dt" sz="half" idx="10"/>
          </p:nvPr>
        </p:nvSpPr>
        <p:spPr/>
        <p:txBody>
          <a:bodyPr/>
          <a:lstStyle/>
          <a:p>
            <a:fld id="{E80C50CD-E178-4744-9B35-B2F624D6C5E9}" type="datetimeFigureOut">
              <a:rPr lang="en-US" smtClean="0"/>
              <a:t>10/25/2026</a:t>
            </a:fld>
            <a:endParaRPr lang="en-US"/>
          </a:p>
        </p:txBody>
      </p:sp>
      <p:sp>
        <p:nvSpPr>
          <p:cNvPr id="5" name="Footer Placeholder 4">
            <a:extLst>
              <a:ext uri="{FF2B5EF4-FFF2-40B4-BE49-F238E27FC236}">
                <a16:creationId xmlns:a16="http://schemas.microsoft.com/office/drawing/2014/main" id="{0FDAB289-9591-51C9-9E3C-B6F2ACC6A6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7FE037C-790D-7442-8E43-D2740B3952B1}"/>
              </a:ext>
            </a:extLst>
          </p:cNvPr>
          <p:cNvSpPr>
            <a:spLocks noGrp="1"/>
          </p:cNvSpPr>
          <p:nvPr>
            <p:ph type="sldNum" sz="quarter" idx="12"/>
          </p:nvPr>
        </p:nvSpPr>
        <p:spPr/>
        <p:txBody>
          <a:bodyPr/>
          <a:lstStyle/>
          <a:p>
            <a:fld id="{148CC95F-0247-41B6-91CF-DC97C76A7088}" type="slidenum">
              <a:rPr lang="en-US" smtClean="0"/>
              <a:t>‹#›</a:t>
            </a:fld>
            <a:endParaRPr lang="en-US"/>
          </a:p>
        </p:txBody>
      </p:sp>
    </p:spTree>
    <p:extLst>
      <p:ext uri="{BB962C8B-B14F-4D97-AF65-F5344CB8AC3E}">
        <p14:creationId xmlns:p14="http://schemas.microsoft.com/office/powerpoint/2010/main" val="34603626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2635151-A38B-3766-6A32-FF1DF7687D9F}"/>
              </a:ext>
            </a:extLst>
          </p:cNvPr>
          <p:cNvSpPr>
            <a:spLocks noGrp="1"/>
          </p:cNvSpPr>
          <p:nvPr>
            <p:ph type="title" orient="vert"/>
          </p:nvPr>
        </p:nvSpPr>
        <p:spPr>
          <a:xfrm>
            <a:off x="8659368" y="978408"/>
            <a:ext cx="2551176" cy="5367528"/>
          </a:xfrm>
        </p:spPr>
        <p:txBody>
          <a:bodyPr vert="eaVert"/>
          <a:lstStyle/>
          <a:p>
            <a:r>
              <a:rPr lang="en-US" dirty="0"/>
              <a:t>Click to edit Master title style</a:t>
            </a:r>
          </a:p>
        </p:txBody>
      </p:sp>
      <p:sp>
        <p:nvSpPr>
          <p:cNvPr id="3" name="Vertical Text Placeholder 2">
            <a:extLst>
              <a:ext uri="{FF2B5EF4-FFF2-40B4-BE49-F238E27FC236}">
                <a16:creationId xmlns:a16="http://schemas.microsoft.com/office/drawing/2014/main" id="{33D132D1-640C-FB9A-AD6F-D845738349F6}"/>
              </a:ext>
            </a:extLst>
          </p:cNvPr>
          <p:cNvSpPr>
            <a:spLocks noGrp="1"/>
          </p:cNvSpPr>
          <p:nvPr>
            <p:ph type="body" orient="vert" idx="1"/>
          </p:nvPr>
        </p:nvSpPr>
        <p:spPr>
          <a:xfrm>
            <a:off x="521208" y="978408"/>
            <a:ext cx="8010144" cy="5367528"/>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6955F80A-4BA7-8ED8-9A62-B92194272620}"/>
              </a:ext>
            </a:extLst>
          </p:cNvPr>
          <p:cNvSpPr>
            <a:spLocks noGrp="1"/>
          </p:cNvSpPr>
          <p:nvPr>
            <p:ph type="dt" sz="half" idx="10"/>
          </p:nvPr>
        </p:nvSpPr>
        <p:spPr/>
        <p:txBody>
          <a:bodyPr/>
          <a:lstStyle/>
          <a:p>
            <a:fld id="{E80C50CD-E178-4744-9B35-B2F624D6C5E9}" type="datetimeFigureOut">
              <a:rPr lang="en-US" smtClean="0"/>
              <a:t>10/25/2026</a:t>
            </a:fld>
            <a:endParaRPr lang="en-US"/>
          </a:p>
        </p:txBody>
      </p:sp>
      <p:sp>
        <p:nvSpPr>
          <p:cNvPr id="5" name="Footer Placeholder 4">
            <a:extLst>
              <a:ext uri="{FF2B5EF4-FFF2-40B4-BE49-F238E27FC236}">
                <a16:creationId xmlns:a16="http://schemas.microsoft.com/office/drawing/2014/main" id="{85E38113-D55A-A1A0-D1FE-53C95860FB6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8919DDB-F89D-4B2D-21A2-82AF1D1023E4}"/>
              </a:ext>
            </a:extLst>
          </p:cNvPr>
          <p:cNvSpPr>
            <a:spLocks noGrp="1"/>
          </p:cNvSpPr>
          <p:nvPr>
            <p:ph type="sldNum" sz="quarter" idx="12"/>
          </p:nvPr>
        </p:nvSpPr>
        <p:spPr/>
        <p:txBody>
          <a:bodyPr/>
          <a:lstStyle/>
          <a:p>
            <a:fld id="{148CC95F-0247-41B6-91CF-DC97C76A7088}" type="slidenum">
              <a:rPr lang="en-US" smtClean="0"/>
              <a:t>‹#›</a:t>
            </a:fld>
            <a:endParaRPr lang="en-US"/>
          </a:p>
        </p:txBody>
      </p:sp>
      <p:sp>
        <p:nvSpPr>
          <p:cNvPr id="7" name="Rectangle 6">
            <a:extLst>
              <a:ext uri="{FF2B5EF4-FFF2-40B4-BE49-F238E27FC236}">
                <a16:creationId xmlns:a16="http://schemas.microsoft.com/office/drawing/2014/main" id="{262572D8-D485-1DB1-34B1-C35C61C89940}"/>
              </a:ext>
            </a:extLst>
          </p:cNvPr>
          <p:cNvSpPr/>
          <p:nvPr/>
        </p:nvSpPr>
        <p:spPr>
          <a:xfrm rot="5400000">
            <a:off x="8936623" y="3585018"/>
            <a:ext cx="5325734"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2836000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Default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5095449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31A28D7-6581-4956-AAE3-9104804DF55B}"/>
              </a:ext>
            </a:extLst>
          </p:cNvPr>
          <p:cNvSpPr>
            <a:spLocks noGrp="1"/>
          </p:cNvSpPr>
          <p:nvPr>
            <p:ph type="title"/>
          </p:nvPr>
        </p:nvSpPr>
        <p:spPr>
          <a:xfrm>
            <a:off x="521208" y="978408"/>
            <a:ext cx="11155680" cy="1463040"/>
          </a:xfrm>
          <a:prstGeom prst="rect">
            <a:avLst/>
          </a:prstGeom>
        </p:spPr>
        <p:txBody>
          <a:bodyPr vert="horz" lIns="91440" tIns="45720" rIns="91440" bIns="45720" rtlCol="0" anchor="t">
            <a:normAutofit/>
          </a:bodyPr>
          <a:lstStyle/>
          <a:p>
            <a:r>
              <a:rPr lang="en-US" dirty="0"/>
              <a:t>Click to edit Master title style</a:t>
            </a:r>
          </a:p>
        </p:txBody>
      </p:sp>
      <p:sp>
        <p:nvSpPr>
          <p:cNvPr id="3" name="Text Placeholder 2">
            <a:extLst>
              <a:ext uri="{FF2B5EF4-FFF2-40B4-BE49-F238E27FC236}">
                <a16:creationId xmlns:a16="http://schemas.microsoft.com/office/drawing/2014/main" id="{F3CFCCA4-57A4-08A1-FC45-D2BBA66FABFA}"/>
              </a:ext>
            </a:extLst>
          </p:cNvPr>
          <p:cNvSpPr>
            <a:spLocks noGrp="1"/>
          </p:cNvSpPr>
          <p:nvPr>
            <p:ph type="body" idx="1"/>
          </p:nvPr>
        </p:nvSpPr>
        <p:spPr>
          <a:xfrm>
            <a:off x="521208" y="2578608"/>
            <a:ext cx="11155680" cy="376732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B0FAA0F4-2442-8D45-3C3D-1B8F55C8683A}"/>
              </a:ext>
            </a:extLst>
          </p:cNvPr>
          <p:cNvSpPr>
            <a:spLocks noGrp="1"/>
          </p:cNvSpPr>
          <p:nvPr>
            <p:ph type="dt" sz="half" idx="2"/>
          </p:nvPr>
        </p:nvSpPr>
        <p:spPr>
          <a:xfrm>
            <a:off x="521208" y="6419088"/>
            <a:ext cx="2743200" cy="365125"/>
          </a:xfrm>
          <a:prstGeom prst="rect">
            <a:avLst/>
          </a:prstGeom>
        </p:spPr>
        <p:txBody>
          <a:bodyPr vert="horz" lIns="91440" tIns="45720" rIns="91440" bIns="45720" rtlCol="0" anchor="ctr"/>
          <a:lstStyle>
            <a:lvl1pPr algn="l">
              <a:defRPr sz="900">
                <a:solidFill>
                  <a:schemeClr val="tx1"/>
                </a:solidFill>
              </a:defRPr>
            </a:lvl1pPr>
          </a:lstStyle>
          <a:p>
            <a:fld id="{E80C50CD-E178-4744-9B35-B2F624D6C5E9}" type="datetimeFigureOut">
              <a:rPr lang="en-US" smtClean="0"/>
              <a:pPr/>
              <a:t>10/25/2026</a:t>
            </a:fld>
            <a:endParaRPr lang="en-US"/>
          </a:p>
        </p:txBody>
      </p:sp>
      <p:sp>
        <p:nvSpPr>
          <p:cNvPr id="5" name="Footer Placeholder 4">
            <a:extLst>
              <a:ext uri="{FF2B5EF4-FFF2-40B4-BE49-F238E27FC236}">
                <a16:creationId xmlns:a16="http://schemas.microsoft.com/office/drawing/2014/main" id="{9E03785E-FB42-1D54-92AC-D0A61A8FABD4}"/>
              </a:ext>
            </a:extLst>
          </p:cNvPr>
          <p:cNvSpPr>
            <a:spLocks noGrp="1"/>
          </p:cNvSpPr>
          <p:nvPr>
            <p:ph type="ftr" sz="quarter" idx="3"/>
          </p:nvPr>
        </p:nvSpPr>
        <p:spPr>
          <a:xfrm>
            <a:off x="521208" y="100584"/>
            <a:ext cx="4114800" cy="365125"/>
          </a:xfrm>
          <a:prstGeom prst="rect">
            <a:avLst/>
          </a:prstGeom>
        </p:spPr>
        <p:txBody>
          <a:bodyPr vert="horz" lIns="91440" tIns="45720" rIns="91440" bIns="45720" rtlCol="0" anchor="ctr"/>
          <a:lstStyle>
            <a:lvl1pPr algn="l">
              <a:defRPr sz="900">
                <a:solidFill>
                  <a:schemeClr val="tx1"/>
                </a:solidFill>
              </a:defRPr>
            </a:lvl1pPr>
          </a:lstStyle>
          <a:p>
            <a:endParaRPr lang="en-US" dirty="0"/>
          </a:p>
        </p:txBody>
      </p:sp>
      <p:sp>
        <p:nvSpPr>
          <p:cNvPr id="6" name="Slide Number Placeholder 5">
            <a:extLst>
              <a:ext uri="{FF2B5EF4-FFF2-40B4-BE49-F238E27FC236}">
                <a16:creationId xmlns:a16="http://schemas.microsoft.com/office/drawing/2014/main" id="{BCC9CF34-1274-DB45-4809-90E5D244A9AE}"/>
              </a:ext>
            </a:extLst>
          </p:cNvPr>
          <p:cNvSpPr>
            <a:spLocks noGrp="1"/>
          </p:cNvSpPr>
          <p:nvPr>
            <p:ph type="sldNum" sz="quarter" idx="4"/>
          </p:nvPr>
        </p:nvSpPr>
        <p:spPr>
          <a:xfrm>
            <a:off x="11457432" y="6419088"/>
            <a:ext cx="640080" cy="365125"/>
          </a:xfrm>
          <a:prstGeom prst="rect">
            <a:avLst/>
          </a:prstGeom>
        </p:spPr>
        <p:txBody>
          <a:bodyPr vert="horz" lIns="91440" tIns="45720" rIns="91440" bIns="45720" rtlCol="0" anchor="ctr"/>
          <a:lstStyle>
            <a:lvl1pPr algn="r">
              <a:defRPr sz="900">
                <a:solidFill>
                  <a:schemeClr val="tx1"/>
                </a:solidFill>
              </a:defRPr>
            </a:lvl1pPr>
          </a:lstStyle>
          <a:p>
            <a:fld id="{148CC95F-0247-41B6-91CF-DC97C76A7088}" type="slidenum">
              <a:rPr lang="en-US" smtClean="0"/>
              <a:pPr/>
              <a:t>‹#›</a:t>
            </a:fld>
            <a:endParaRPr lang="en-US"/>
          </a:p>
        </p:txBody>
      </p:sp>
      <p:sp>
        <p:nvSpPr>
          <p:cNvPr id="7" name="Freeform: Shape 6">
            <a:extLst>
              <a:ext uri="{FF2B5EF4-FFF2-40B4-BE49-F238E27FC236}">
                <a16:creationId xmlns:a16="http://schemas.microsoft.com/office/drawing/2014/main" id="{774A975B-A886-5202-0489-6965514A0D14}"/>
              </a:ext>
              <a:ext uri="{C183D7F6-B498-43B3-948B-1728B52AA6E4}">
                <adec:decorative xmlns:adec="http://schemas.microsoft.com/office/drawing/2017/decorative" val="1"/>
              </a:ext>
            </a:extLst>
          </p:cNvPr>
          <p:cNvSpPr/>
          <p:nvPr/>
        </p:nvSpPr>
        <p:spPr>
          <a:xfrm>
            <a:off x="517869" y="508090"/>
            <a:ext cx="11153214"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180047367"/>
      </p:ext>
    </p:extLst>
  </p:cSld>
  <p:clrMap bg1="lt1" tx1="dk1" bg2="lt2" tx2="dk2" accent1="accent1" accent2="accent2" accent3="accent3" accent4="accent4" accent5="accent5" accent6="accent6" hlink="hlink" folHlink="folHlink"/>
  <p:sldLayoutIdLst>
    <p:sldLayoutId id="2147483704" r:id="rId1"/>
    <p:sldLayoutId id="2147483705" r:id="rId2"/>
    <p:sldLayoutId id="2147483706" r:id="rId3"/>
    <p:sldLayoutId id="2147483707" r:id="rId4"/>
    <p:sldLayoutId id="2147483708" r:id="rId5"/>
    <p:sldLayoutId id="2147483702" r:id="rId6"/>
    <p:sldLayoutId id="2147483698" r:id="rId7"/>
    <p:sldLayoutId id="2147483699" r:id="rId8"/>
    <p:sldLayoutId id="2147483700" r:id="rId9"/>
    <p:sldLayoutId id="2147483701" r:id="rId10"/>
    <p:sldLayoutId id="2147483703" r:id="rId11"/>
    <p:sldLayoutId id="2147483710" r:id="rId12"/>
  </p:sldLayoutIdLst>
  <p:txStyles>
    <p:titleStyle>
      <a:lvl1pPr algn="l" defTabSz="914400" rtl="0" eaLnBrk="1" latinLnBrk="0" hangingPunct="1">
        <a:lnSpc>
          <a:spcPct val="100000"/>
        </a:lnSpc>
        <a:spcBef>
          <a:spcPct val="0"/>
        </a:spcBef>
        <a:buNone/>
        <a:defRPr sz="4400" b="1" kern="120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1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15.jpeg"/><Relationship Id="rId2" Type="http://schemas.openxmlformats.org/officeDocument/2006/relationships/diagramData" Target="../diagrams/data1.xml"/><Relationship Id="rId1" Type="http://schemas.openxmlformats.org/officeDocument/2006/relationships/slideLayout" Target="../slideLayouts/slideLayout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8.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package" Target="../embeddings/Microsoft_Word_Document.docx"/><Relationship Id="rId1" Type="http://schemas.openxmlformats.org/officeDocument/2006/relationships/slideLayout" Target="../slideLayouts/slideLayout8.xml"/><Relationship Id="rId4" Type="http://schemas.openxmlformats.org/officeDocument/2006/relationships/image" Target="../media/image17.png"/></Relationships>
</file>

<file path=ppt/slides/_rels/slide19.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package" Target="../embeddings/Microsoft_Word_Document1.docx"/><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774A975B-A886-5202-0489-6965514A0D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508090"/>
            <a:ext cx="11153214"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id="{EA67E988-5919-57BB-C7DE-D3EAD38A30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70" y="6209925"/>
            <a:ext cx="11155680" cy="45719"/>
          </a:xfrm>
          <a:custGeom>
            <a:avLst/>
            <a:gdLst/>
            <a:ahLst/>
            <a:cxnLst/>
            <a:rect l="l" t="t" r="r" b="b"/>
            <a:pathLst>
              <a:path w="8715708" h="45719">
                <a:moveTo>
                  <a:pt x="0" y="0"/>
                </a:moveTo>
                <a:lnTo>
                  <a:pt x="3694525" y="0"/>
                </a:lnTo>
                <a:lnTo>
                  <a:pt x="5021183" y="0"/>
                </a:lnTo>
                <a:lnTo>
                  <a:pt x="8715708" y="0"/>
                </a:lnTo>
                <a:lnTo>
                  <a:pt x="8715708" y="45719"/>
                </a:lnTo>
                <a:lnTo>
                  <a:pt x="5021183" y="45719"/>
                </a:lnTo>
                <a:lnTo>
                  <a:pt x="3694525" y="45719"/>
                </a:lnTo>
                <a:lnTo>
                  <a:pt x="0" y="4571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4" name="Rectangle 13">
            <a:extLst>
              <a:ext uri="{FF2B5EF4-FFF2-40B4-BE49-F238E27FC236}">
                <a16:creationId xmlns:a16="http://schemas.microsoft.com/office/drawing/2014/main" id="{33E93247-6229-44AB-A550-739E971E6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pic>
        <p:nvPicPr>
          <p:cNvPr id="5" name="Θέση περιεχομένου 4">
            <a:extLst>
              <a:ext uri="{FF2B5EF4-FFF2-40B4-BE49-F238E27FC236}">
                <a16:creationId xmlns:a16="http://schemas.microsoft.com/office/drawing/2014/main" id="{4776BB5D-A68E-AB9E-F4E9-6D8D6AB2F9FF}"/>
              </a:ext>
            </a:extLst>
          </p:cNvPr>
          <p:cNvPicPr>
            <a:picLocks noGrp="1" noChangeAspect="1"/>
          </p:cNvPicPr>
          <p:nvPr>
            <p:ph idx="1"/>
          </p:nvPr>
        </p:nvPicPr>
        <p:blipFill>
          <a:blip r:embed="rId2"/>
          <a:srcRect b="15730"/>
          <a:stretch>
            <a:fillRect/>
          </a:stretch>
        </p:blipFill>
        <p:spPr>
          <a:xfrm>
            <a:off x="-1514" y="-32684"/>
            <a:ext cx="12191979" cy="6857990"/>
          </a:xfrm>
          <a:prstGeom prst="rect">
            <a:avLst/>
          </a:prstGeom>
        </p:spPr>
      </p:pic>
      <p:sp>
        <p:nvSpPr>
          <p:cNvPr id="16" name="Rectangle 15">
            <a:extLst>
              <a:ext uri="{FF2B5EF4-FFF2-40B4-BE49-F238E27FC236}">
                <a16:creationId xmlns:a16="http://schemas.microsoft.com/office/drawing/2014/main" id="{AAB476BF-4EE2-5243-CABB-6CC72C39BF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507179" y="173181"/>
            <a:ext cx="6858002" cy="6511640"/>
          </a:xfrm>
          <a:prstGeom prst="rect">
            <a:avLst/>
          </a:prstGeom>
          <a:gradFill>
            <a:gsLst>
              <a:gs pos="0">
                <a:schemeClr val="bg1">
                  <a:alpha val="0"/>
                </a:schemeClr>
              </a:gs>
              <a:gs pos="46000">
                <a:schemeClr val="bg1">
                  <a:alpha val="30000"/>
                </a:schemeClr>
              </a:gs>
              <a:gs pos="26000">
                <a:schemeClr val="bg1">
                  <a:alpha val="17000"/>
                </a:schemeClr>
              </a:gs>
              <a:gs pos="100000">
                <a:schemeClr val="bg1">
                  <a:alpha val="4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Neue Haas Grotesk Text Pro"/>
              <a:ea typeface="+mn-ea"/>
              <a:cs typeface="+mn-cs"/>
            </a:endParaRPr>
          </a:p>
        </p:txBody>
      </p:sp>
      <p:sp>
        <p:nvSpPr>
          <p:cNvPr id="2" name="Τίτλος 1">
            <a:extLst>
              <a:ext uri="{FF2B5EF4-FFF2-40B4-BE49-F238E27FC236}">
                <a16:creationId xmlns:a16="http://schemas.microsoft.com/office/drawing/2014/main" id="{13D73228-37CC-14A7-880E-69B4728DE2E5}"/>
              </a:ext>
            </a:extLst>
          </p:cNvPr>
          <p:cNvSpPr>
            <a:spLocks noGrp="1"/>
          </p:cNvSpPr>
          <p:nvPr>
            <p:ph type="title"/>
          </p:nvPr>
        </p:nvSpPr>
        <p:spPr>
          <a:xfrm>
            <a:off x="7306780" y="978409"/>
            <a:ext cx="4496529" cy="3678268"/>
          </a:xfrm>
        </p:spPr>
        <p:txBody>
          <a:bodyPr vert="horz" lIns="91440" tIns="45720" rIns="91440" bIns="45720" rtlCol="0" anchor="t">
            <a:normAutofit/>
          </a:bodyPr>
          <a:lstStyle/>
          <a:p>
            <a:r>
              <a:rPr lang="en-US" sz="6000"/>
              <a:t>Η αγορά του fitness</a:t>
            </a:r>
          </a:p>
        </p:txBody>
      </p:sp>
      <p:sp>
        <p:nvSpPr>
          <p:cNvPr id="18" name="Rectangle 17">
            <a:extLst>
              <a:ext uri="{FF2B5EF4-FFF2-40B4-BE49-F238E27FC236}">
                <a16:creationId xmlns:a16="http://schemas.microsoft.com/office/drawing/2014/main" id="{20D28EA4-6F96-F7C6-1D07-5BA5C27387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06781" y="508090"/>
            <a:ext cx="4492754"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sp>
        <p:nvSpPr>
          <p:cNvPr id="20" name="Rectangle 19">
            <a:extLst>
              <a:ext uri="{FF2B5EF4-FFF2-40B4-BE49-F238E27FC236}">
                <a16:creationId xmlns:a16="http://schemas.microsoft.com/office/drawing/2014/main" id="{FDFF93C5-0576-D227-80A7-4CFBA8791A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10119" y="6209925"/>
            <a:ext cx="4492754"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pic>
        <p:nvPicPr>
          <p:cNvPr id="6" name="Picture 183" descr="A red circle with black text and a black background&#10;&#10;Description automatically generated">
            <a:extLst>
              <a:ext uri="{FF2B5EF4-FFF2-40B4-BE49-F238E27FC236}">
                <a16:creationId xmlns:a16="http://schemas.microsoft.com/office/drawing/2014/main" id="{BE14A126-6A0D-A4B0-494C-C23D6D51C02B}"/>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9384039" y="-61893"/>
            <a:ext cx="1433908" cy="1289243"/>
          </a:xfrm>
          <a:prstGeom prst="roundRect">
            <a:avLst>
              <a:gd name="adj" fmla="val 17156"/>
            </a:avLst>
          </a:prstGeom>
          <a:ln w="50800" cap="sq" cmpd="dbl">
            <a:noFill/>
            <a:miter lim="800000"/>
          </a:ln>
          <a:effectLst>
            <a:glow rad="127000">
              <a:schemeClr val="tx1"/>
            </a:glow>
          </a:effectLst>
        </p:spPr>
      </p:pic>
      <p:pic>
        <p:nvPicPr>
          <p:cNvPr id="7" name="Image 1" descr="Έμβλημα και Λογότυπος του Εθνικού και Καποδιστριακού Πανεπιστημίου Αθηνών">
            <a:extLst>
              <a:ext uri="{FF2B5EF4-FFF2-40B4-BE49-F238E27FC236}">
                <a16:creationId xmlns:a16="http://schemas.microsoft.com/office/drawing/2014/main" id="{46D8CB87-53C8-AECE-06ED-96BC9D7EC03D}"/>
              </a:ext>
            </a:extLst>
          </p:cNvPr>
          <p:cNvPicPr>
            <a:picLocks/>
          </p:cNvPicPr>
          <p:nvPr/>
        </p:nvPicPr>
        <p:blipFill>
          <a:blip r:embed="rId4" cstate="print"/>
          <a:stretch>
            <a:fillRect/>
          </a:stretch>
        </p:blipFill>
        <p:spPr>
          <a:xfrm>
            <a:off x="10914203" y="-32682"/>
            <a:ext cx="1081564" cy="1230822"/>
          </a:xfrm>
          <a:prstGeom prst="rect">
            <a:avLst/>
          </a:prstGeom>
        </p:spPr>
      </p:pic>
    </p:spTree>
    <p:extLst>
      <p:ext uri="{BB962C8B-B14F-4D97-AF65-F5344CB8AC3E}">
        <p14:creationId xmlns:p14="http://schemas.microsoft.com/office/powerpoint/2010/main" val="1340276187"/>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Subtitle 2">
            <a:extLst>
              <a:ext uri="{FF2B5EF4-FFF2-40B4-BE49-F238E27FC236}">
                <a16:creationId xmlns:a16="http://schemas.microsoft.com/office/drawing/2014/main" id="{BCC7592E-D5CF-4140-AC9D-0720628C034B}"/>
              </a:ext>
            </a:extLst>
          </p:cNvPr>
          <p:cNvSpPr txBox="1">
            <a:spLocks/>
          </p:cNvSpPr>
          <p:nvPr/>
        </p:nvSpPr>
        <p:spPr>
          <a:xfrm>
            <a:off x="393433" y="746610"/>
            <a:ext cx="6153442" cy="5943358"/>
          </a:xfrm>
          <a:prstGeom prst="rect">
            <a:avLst/>
          </a:prstGeom>
        </p:spPr>
        <p:txBody>
          <a:bodyPr vert="horz" wrap="square" lIns="45720" tIns="22860" rIns="45720" bIns="22860"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marL="285750" indent="-285750" algn="just">
              <a:buFont typeface="Wingdings" panose="05000000000000000000" pitchFamily="2" charset="2"/>
              <a:buChar char="q"/>
            </a:pPr>
            <a:r>
              <a:rPr lang="el-GR" sz="1800" dirty="0">
                <a:latin typeface="Cambria" panose="02040503050406030204" pitchFamily="18" charset="0"/>
                <a:ea typeface="Cambria" panose="02040503050406030204" pitchFamily="18" charset="0"/>
              </a:rPr>
              <a:t>Το </a:t>
            </a:r>
            <a:r>
              <a:rPr lang="el-GR" sz="1800" dirty="0" err="1">
                <a:latin typeface="Cambria" panose="02040503050406030204" pitchFamily="18" charset="0"/>
                <a:ea typeface="Cambria" panose="02040503050406030204" pitchFamily="18" charset="0"/>
              </a:rPr>
              <a:t>fitness</a:t>
            </a:r>
            <a:r>
              <a:rPr lang="el-GR" sz="1800" dirty="0">
                <a:latin typeface="Cambria" panose="02040503050406030204" pitchFamily="18" charset="0"/>
                <a:ea typeface="Cambria" panose="02040503050406030204" pitchFamily="18" charset="0"/>
              </a:rPr>
              <a:t> περιλαμβάνει το σύνολο των φυσικών δραστηριοτήτων αναψυχής που αποσκοπούν στην ενίσχυση της φυσικής κατάστασης, την προαγωγή της υγείας και τη βελτίωση της σωματικής εμφάνισης των συμμετεχόντων.</a:t>
            </a:r>
          </a:p>
          <a:p>
            <a:pPr marL="285750" indent="-285750" algn="just">
              <a:buFont typeface="Wingdings" panose="05000000000000000000" pitchFamily="2" charset="2"/>
              <a:buChar char="q"/>
            </a:pPr>
            <a:r>
              <a:rPr lang="el-GR" sz="1800" dirty="0">
                <a:latin typeface="Cambria" panose="02040503050406030204" pitchFamily="18" charset="0"/>
                <a:ea typeface="Cambria" panose="02040503050406030204" pitchFamily="18" charset="0"/>
              </a:rPr>
              <a:t>Στην έννοια αυτή εντάσσονται:</a:t>
            </a:r>
          </a:p>
          <a:p>
            <a:pPr algn="just"/>
            <a:r>
              <a:rPr lang="el-GR" sz="1800" dirty="0">
                <a:latin typeface="Cambria" panose="02040503050406030204" pitchFamily="18" charset="0"/>
                <a:ea typeface="Cambria" panose="02040503050406030204" pitchFamily="18" charset="0"/>
              </a:rPr>
              <a:t>	Η ατομική άσκηση, με ή χωρίς τη χρήση αθλητικού 	εξοπλισμού.</a:t>
            </a:r>
          </a:p>
          <a:p>
            <a:pPr algn="just"/>
            <a:r>
              <a:rPr lang="el-GR" sz="1800" dirty="0">
                <a:latin typeface="Cambria" panose="02040503050406030204" pitchFamily="18" charset="0"/>
                <a:ea typeface="Cambria" panose="02040503050406030204" pitchFamily="18" charset="0"/>
              </a:rPr>
              <a:t>	Η συμμετοχή σε ομαδικές δραστηριότητες 	άσκησης.</a:t>
            </a:r>
          </a:p>
          <a:p>
            <a:pPr algn="just"/>
            <a:r>
              <a:rPr lang="el-GR" sz="1800" dirty="0">
                <a:latin typeface="Cambria" panose="02040503050406030204" pitchFamily="18" charset="0"/>
                <a:ea typeface="Cambria" panose="02040503050406030204" pitchFamily="18" charset="0"/>
              </a:rPr>
              <a:t>	Τα προγράμματα σωματικής άσκησης και 	χαλάρωσης, τα οποία πραγματοποιούνται τόσο σε 	κλειστούς όσο και σε υπαίθριους χώρους.</a:t>
            </a:r>
          </a:p>
          <a:p>
            <a:pPr marL="285750" indent="-285750" algn="just">
              <a:buFont typeface="Wingdings" panose="05000000000000000000" pitchFamily="2" charset="2"/>
              <a:buChar char="q"/>
            </a:pPr>
            <a:r>
              <a:rPr lang="el-GR" sz="1800" dirty="0">
                <a:latin typeface="Cambria" panose="02040503050406030204" pitchFamily="18" charset="0"/>
                <a:ea typeface="Cambria" panose="02040503050406030204" pitchFamily="18" charset="0"/>
              </a:rPr>
              <a:t>Οι παραπάνω </a:t>
            </a:r>
            <a:r>
              <a:rPr lang="el-GR" sz="1800" dirty="0" err="1">
                <a:latin typeface="Cambria" panose="02040503050406030204" pitchFamily="18" charset="0"/>
                <a:ea typeface="Cambria" panose="02040503050406030204" pitchFamily="18" charset="0"/>
              </a:rPr>
              <a:t>δραστηριοτήτες</a:t>
            </a:r>
            <a:r>
              <a:rPr lang="el-GR" sz="1800" dirty="0">
                <a:latin typeface="Cambria" panose="02040503050406030204" pitchFamily="18" charset="0"/>
                <a:ea typeface="Cambria" panose="02040503050406030204" pitchFamily="18" charset="0"/>
              </a:rPr>
              <a:t> δεν χαρακτηρίζονται από ανταγωνισμό μεταξύ των συμμετεχόντων, καθώς κύριος στόχος τους είναι η προσωπική ευεξία και η βελτίωση της φυσικής κατάστασης (</a:t>
            </a:r>
            <a:r>
              <a:rPr lang="el-GR" sz="1800" dirty="0" err="1">
                <a:latin typeface="Cambria" panose="02040503050406030204" pitchFamily="18" charset="0"/>
                <a:ea typeface="Cambria" panose="02040503050406030204" pitchFamily="18" charset="0"/>
              </a:rPr>
              <a:t>Scheerder</a:t>
            </a:r>
            <a:r>
              <a:rPr lang="el-GR" sz="1800" dirty="0">
                <a:latin typeface="Cambria" panose="02040503050406030204" pitchFamily="18" charset="0"/>
                <a:ea typeface="Cambria" panose="02040503050406030204" pitchFamily="18" charset="0"/>
              </a:rPr>
              <a:t> </a:t>
            </a:r>
            <a:r>
              <a:rPr lang="el-GR" sz="1800" dirty="0" err="1">
                <a:latin typeface="Cambria" panose="02040503050406030204" pitchFamily="18" charset="0"/>
                <a:ea typeface="Cambria" panose="02040503050406030204" pitchFamily="18" charset="0"/>
              </a:rPr>
              <a:t>et</a:t>
            </a:r>
            <a:r>
              <a:rPr lang="el-GR" sz="1800" dirty="0">
                <a:latin typeface="Cambria" panose="02040503050406030204" pitchFamily="18" charset="0"/>
                <a:ea typeface="Cambria" panose="02040503050406030204" pitchFamily="18" charset="0"/>
              </a:rPr>
              <a:t> </a:t>
            </a:r>
            <a:r>
              <a:rPr lang="el-GR" sz="1800" dirty="0" err="1">
                <a:latin typeface="Cambria" panose="02040503050406030204" pitchFamily="18" charset="0"/>
                <a:ea typeface="Cambria" panose="02040503050406030204" pitchFamily="18" charset="0"/>
              </a:rPr>
              <a:t>al</a:t>
            </a:r>
            <a:r>
              <a:rPr lang="el-GR" sz="1800" dirty="0">
                <a:latin typeface="Cambria" panose="02040503050406030204" pitchFamily="18" charset="0"/>
                <a:ea typeface="Cambria" panose="02040503050406030204" pitchFamily="18" charset="0"/>
              </a:rPr>
              <a:t>., 2020).</a:t>
            </a:r>
          </a:p>
        </p:txBody>
      </p:sp>
      <p:sp>
        <p:nvSpPr>
          <p:cNvPr id="31" name="TextBox 30">
            <a:extLst>
              <a:ext uri="{FF2B5EF4-FFF2-40B4-BE49-F238E27FC236}">
                <a16:creationId xmlns:a16="http://schemas.microsoft.com/office/drawing/2014/main" id="{D79F5DBD-8D29-494B-96CF-ECB2719E36B4}"/>
              </a:ext>
            </a:extLst>
          </p:cNvPr>
          <p:cNvSpPr txBox="1"/>
          <p:nvPr/>
        </p:nvSpPr>
        <p:spPr>
          <a:xfrm>
            <a:off x="4260305" y="0"/>
            <a:ext cx="3671390" cy="584775"/>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l-GR" sz="3200" b="1" dirty="0">
                <a:solidFill>
                  <a:prstClr val="black"/>
                </a:solidFill>
                <a:latin typeface="Calibri"/>
                <a:cs typeface="Poppins" pitchFamily="2" charset="77"/>
              </a:rPr>
              <a:t>Η έννοια του </a:t>
            </a:r>
            <a:r>
              <a:rPr lang="en-US" sz="3200" b="1" dirty="0">
                <a:solidFill>
                  <a:prstClr val="black"/>
                </a:solidFill>
                <a:latin typeface="Calibri"/>
                <a:cs typeface="Poppins" pitchFamily="2" charset="77"/>
              </a:rPr>
              <a:t>Fitness</a:t>
            </a:r>
            <a:endParaRPr kumimoji="0" lang="en-US" sz="3200" b="1" i="0" u="none" strike="noStrike" kern="1200" cap="none" spc="0" normalizeH="0" baseline="0" noProof="0" dirty="0">
              <a:ln>
                <a:noFill/>
              </a:ln>
              <a:solidFill>
                <a:prstClr val="black"/>
              </a:solidFill>
              <a:effectLst/>
              <a:uLnTx/>
              <a:uFillTx/>
              <a:latin typeface="Calibri"/>
              <a:ea typeface="+mn-ea"/>
              <a:cs typeface="Poppins" pitchFamily="2" charset="77"/>
            </a:endParaRPr>
          </a:p>
        </p:txBody>
      </p:sp>
      <p:pic>
        <p:nvPicPr>
          <p:cNvPr id="3" name="Εικόνα 2">
            <a:extLst>
              <a:ext uri="{FF2B5EF4-FFF2-40B4-BE49-F238E27FC236}">
                <a16:creationId xmlns:a16="http://schemas.microsoft.com/office/drawing/2014/main" id="{E68935F9-CB61-9DEC-8006-0428DE19ED61}"/>
              </a:ext>
            </a:extLst>
          </p:cNvPr>
          <p:cNvPicPr>
            <a:picLocks noChangeAspect="1"/>
          </p:cNvPicPr>
          <p:nvPr/>
        </p:nvPicPr>
        <p:blipFill>
          <a:blip r:embed="rId2"/>
          <a:stretch>
            <a:fillRect/>
          </a:stretch>
        </p:blipFill>
        <p:spPr>
          <a:xfrm>
            <a:off x="6664320" y="1236269"/>
            <a:ext cx="5467634" cy="4814741"/>
          </a:xfrm>
          <a:prstGeom prst="rect">
            <a:avLst/>
          </a:prstGeom>
        </p:spPr>
      </p:pic>
    </p:spTree>
    <p:extLst>
      <p:ext uri="{BB962C8B-B14F-4D97-AF65-F5344CB8AC3E}">
        <p14:creationId xmlns:p14="http://schemas.microsoft.com/office/powerpoint/2010/main" val="17644120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 name="Freeform: Shape 35">
            <a:extLst>
              <a:ext uri="{FF2B5EF4-FFF2-40B4-BE49-F238E27FC236}">
                <a16:creationId xmlns:a16="http://schemas.microsoft.com/office/drawing/2014/main" id="{774A975B-A886-5202-0489-6965514A0D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508090"/>
            <a:ext cx="11153214"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38" name="Rectangle 37">
            <a:extLst>
              <a:ext uri="{FF2B5EF4-FFF2-40B4-BE49-F238E27FC236}">
                <a16:creationId xmlns:a16="http://schemas.microsoft.com/office/drawing/2014/main" id="{AD1BDCCC-E676-2A7E-BE11-2B8C23DB28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TextBox 30">
            <a:extLst>
              <a:ext uri="{FF2B5EF4-FFF2-40B4-BE49-F238E27FC236}">
                <a16:creationId xmlns:a16="http://schemas.microsoft.com/office/drawing/2014/main" id="{D79F5DBD-8D29-494B-96CF-ECB2719E36B4}"/>
              </a:ext>
            </a:extLst>
          </p:cNvPr>
          <p:cNvSpPr txBox="1"/>
          <p:nvPr/>
        </p:nvSpPr>
        <p:spPr>
          <a:xfrm>
            <a:off x="521208" y="978408"/>
            <a:ext cx="11155680" cy="1115568"/>
          </a:xfrm>
          <a:prstGeom prst="rect">
            <a:avLst/>
          </a:prstGeom>
        </p:spPr>
        <p:txBody>
          <a:bodyPr vert="horz" lIns="91440" tIns="45720" rIns="91440" bIns="45720" rtlCol="0" anchor="t">
            <a:normAutofit/>
          </a:bodyPr>
          <a:lstStyle/>
          <a:p>
            <a:pPr marL="0" marR="0" lvl="0" indent="0" fontAlgn="auto">
              <a:spcBef>
                <a:spcPct val="0"/>
              </a:spcBef>
              <a:spcAft>
                <a:spcPts val="600"/>
              </a:spcAft>
              <a:buClrTx/>
              <a:buSzTx/>
              <a:tabLst/>
              <a:defRPr/>
            </a:pPr>
            <a:r>
              <a:rPr kumimoji="0" lang="en-US" sz="4400" b="1" i="0" u="none" strike="noStrike" kern="1200" cap="none" spc="0" normalizeH="0" baseline="0" noProof="0">
                <a:ln>
                  <a:noFill/>
                </a:ln>
                <a:solidFill>
                  <a:schemeClr val="tx1"/>
                </a:solidFill>
                <a:effectLst/>
                <a:uLnTx/>
                <a:uFillTx/>
                <a:latin typeface="+mj-lt"/>
                <a:ea typeface="+mj-ea"/>
                <a:cs typeface="+mj-cs"/>
              </a:rPr>
              <a:t>Η αγορά του Fitness</a:t>
            </a:r>
          </a:p>
        </p:txBody>
      </p:sp>
      <p:sp>
        <p:nvSpPr>
          <p:cNvPr id="40" name="Freeform: Shape 39">
            <a:extLst>
              <a:ext uri="{FF2B5EF4-FFF2-40B4-BE49-F238E27FC236}">
                <a16:creationId xmlns:a16="http://schemas.microsoft.com/office/drawing/2014/main" id="{781C97B1-8A09-6383-8C65-A3B7357781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508090"/>
            <a:ext cx="11153214"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Εικόνα 3">
            <a:extLst>
              <a:ext uri="{FF2B5EF4-FFF2-40B4-BE49-F238E27FC236}">
                <a16:creationId xmlns:a16="http://schemas.microsoft.com/office/drawing/2014/main" id="{06CFB108-7E97-376B-5D3A-17D230B625C0}"/>
              </a:ext>
            </a:extLst>
          </p:cNvPr>
          <p:cNvPicPr>
            <a:picLocks noChangeAspect="1"/>
          </p:cNvPicPr>
          <p:nvPr/>
        </p:nvPicPr>
        <p:blipFill>
          <a:blip r:embed="rId2"/>
          <a:srcRect l="6375" r="1655" b="-1"/>
          <a:stretch>
            <a:fillRect/>
          </a:stretch>
        </p:blipFill>
        <p:spPr>
          <a:xfrm>
            <a:off x="517866" y="2299390"/>
            <a:ext cx="5578133" cy="4048568"/>
          </a:xfrm>
          <a:prstGeom prst="rect">
            <a:avLst/>
          </a:prstGeom>
        </p:spPr>
      </p:pic>
      <p:sp>
        <p:nvSpPr>
          <p:cNvPr id="24" name="Subtitle 2">
            <a:extLst>
              <a:ext uri="{FF2B5EF4-FFF2-40B4-BE49-F238E27FC236}">
                <a16:creationId xmlns:a16="http://schemas.microsoft.com/office/drawing/2014/main" id="{BCC7592E-D5CF-4140-AC9D-0720628C034B}"/>
              </a:ext>
            </a:extLst>
          </p:cNvPr>
          <p:cNvSpPr txBox="1">
            <a:spLocks/>
          </p:cNvSpPr>
          <p:nvPr/>
        </p:nvSpPr>
        <p:spPr>
          <a:xfrm>
            <a:off x="6510528" y="2304288"/>
            <a:ext cx="5157216" cy="4050792"/>
          </a:xfrm>
          <a:prstGeom prst="rect">
            <a:avLst/>
          </a:prstGeom>
        </p:spPr>
        <p:txBody>
          <a:bodyPr vert="horz" lIns="91440" tIns="45720" rIns="91440" bIns="45720" rtlCol="0">
            <a:normAutofit fontScale="92500" lnSpcReduction="10000"/>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indent="-228600" algn="just" defTabSz="914400">
              <a:lnSpc>
                <a:spcPct val="100000"/>
              </a:lnSpc>
              <a:buFont typeface="Arial" panose="020B0604020202020204" pitchFamily="34" charset="0"/>
              <a:buChar char="•"/>
            </a:pPr>
            <a:r>
              <a:rPr lang="en-US" sz="1800" dirty="0" err="1">
                <a:solidFill>
                  <a:schemeClr val="tx1"/>
                </a:solidFill>
                <a:effectLst>
                  <a:outerShdw blurRad="38100" dist="38100" dir="2700000" algn="tl">
                    <a:srgbClr val="000000">
                      <a:alpha val="43137"/>
                    </a:srgbClr>
                  </a:outerShdw>
                </a:effectLst>
                <a:latin typeface="+mn-lt"/>
                <a:cs typeface="+mn-cs"/>
              </a:rPr>
              <a:t>Σήμερ</a:t>
            </a:r>
            <a:r>
              <a:rPr lang="en-US" sz="1800" dirty="0">
                <a:solidFill>
                  <a:schemeClr val="tx1"/>
                </a:solidFill>
                <a:effectLst>
                  <a:outerShdw blurRad="38100" dist="38100" dir="2700000" algn="tl">
                    <a:srgbClr val="000000">
                      <a:alpha val="43137"/>
                    </a:srgbClr>
                  </a:outerShdw>
                </a:effectLst>
                <a:latin typeface="+mn-lt"/>
                <a:cs typeface="+mn-cs"/>
              </a:rPr>
              <a:t>α, ο κλάδος του fitness:</a:t>
            </a:r>
          </a:p>
          <a:p>
            <a:pPr marL="285750" indent="-228600" algn="just" defTabSz="914400">
              <a:lnSpc>
                <a:spcPct val="100000"/>
              </a:lnSpc>
              <a:buFont typeface="Arial" panose="020B0604020202020204" pitchFamily="34" charset="0"/>
              <a:buChar char="•"/>
            </a:pPr>
            <a:r>
              <a:rPr lang="en-US" sz="1800" dirty="0">
                <a:solidFill>
                  <a:schemeClr val="tx1"/>
                </a:solidFill>
                <a:effectLst>
                  <a:outerShdw blurRad="38100" dist="38100" dir="2700000" algn="tl">
                    <a:srgbClr val="000000">
                      <a:alpha val="43137"/>
                    </a:srgbClr>
                  </a:outerShdw>
                </a:effectLst>
                <a:latin typeface="+mn-lt"/>
                <a:cs typeface="+mn-cs"/>
              </a:rPr>
              <a:t>Απ</a:t>
            </a:r>
            <a:r>
              <a:rPr lang="en-US" sz="1800" dirty="0" err="1">
                <a:solidFill>
                  <a:schemeClr val="tx1"/>
                </a:solidFill>
                <a:effectLst>
                  <a:outerShdw blurRad="38100" dist="38100" dir="2700000" algn="tl">
                    <a:srgbClr val="000000">
                      <a:alpha val="43137"/>
                    </a:srgbClr>
                  </a:outerShdw>
                </a:effectLst>
                <a:latin typeface="+mn-lt"/>
                <a:cs typeface="+mn-cs"/>
              </a:rPr>
              <a:t>οτελεί</a:t>
            </a:r>
            <a:r>
              <a:rPr lang="en-US" sz="1800" dirty="0">
                <a:solidFill>
                  <a:schemeClr val="tx1"/>
                </a:solidFill>
                <a:effectLst>
                  <a:outerShdw blurRad="38100" dist="38100" dir="2700000" algn="tl">
                    <a:srgbClr val="000000">
                      <a:alpha val="43137"/>
                    </a:srgbClr>
                  </a:outerShdw>
                </a:effectLst>
                <a:latin typeface="+mn-lt"/>
                <a:cs typeface="+mn-cs"/>
              </a:rPr>
              <a:t> </a:t>
            </a:r>
            <a:r>
              <a:rPr lang="en-US" sz="1800" dirty="0" err="1">
                <a:solidFill>
                  <a:schemeClr val="tx1"/>
                </a:solidFill>
                <a:effectLst>
                  <a:outerShdw blurRad="38100" dist="38100" dir="2700000" algn="tl">
                    <a:srgbClr val="000000">
                      <a:alpha val="43137"/>
                    </a:srgbClr>
                  </a:outerShdw>
                </a:effectLst>
                <a:latin typeface="+mn-lt"/>
                <a:cs typeface="+mn-cs"/>
              </a:rPr>
              <a:t>έν</a:t>
            </a:r>
            <a:r>
              <a:rPr lang="en-US" sz="1800" dirty="0">
                <a:solidFill>
                  <a:schemeClr val="tx1"/>
                </a:solidFill>
                <a:effectLst>
                  <a:outerShdw blurRad="38100" dist="38100" dir="2700000" algn="tl">
                    <a:srgbClr val="000000">
                      <a:alpha val="43137"/>
                    </a:srgbClr>
                  </a:outerShdw>
                </a:effectLst>
                <a:latin typeface="+mn-lt"/>
                <a:cs typeface="+mn-cs"/>
              </a:rPr>
              <a:t>αν από τους σημαντικότερους τομείς της παγκόσμιας αθλητικής βιομηχανίας, με ευρεία δραστηριότητα και αυξανόμενη ποικιλία υπηρεσιών.</a:t>
            </a:r>
          </a:p>
          <a:p>
            <a:pPr marL="285750" indent="-228600" algn="just" defTabSz="914400">
              <a:lnSpc>
                <a:spcPct val="100000"/>
              </a:lnSpc>
              <a:buFont typeface="Arial" panose="020B0604020202020204" pitchFamily="34" charset="0"/>
              <a:buChar char="•"/>
            </a:pPr>
            <a:r>
              <a:rPr lang="en-US" sz="1800" dirty="0" err="1">
                <a:solidFill>
                  <a:schemeClr val="tx1"/>
                </a:solidFill>
                <a:effectLst>
                  <a:outerShdw blurRad="38100" dist="38100" dir="2700000" algn="tl">
                    <a:srgbClr val="000000">
                      <a:alpha val="43137"/>
                    </a:srgbClr>
                  </a:outerShdw>
                </a:effectLst>
                <a:latin typeface="+mn-lt"/>
                <a:cs typeface="+mn-cs"/>
              </a:rPr>
              <a:t>Λειτουργεί</a:t>
            </a:r>
            <a:r>
              <a:rPr lang="en-US" sz="1800" dirty="0">
                <a:solidFill>
                  <a:schemeClr val="tx1"/>
                </a:solidFill>
                <a:effectLst>
                  <a:outerShdw blurRad="38100" dist="38100" dir="2700000" algn="tl">
                    <a:srgbClr val="000000">
                      <a:alpha val="43137"/>
                    </a:srgbClr>
                  </a:outerShdw>
                </a:effectLst>
                <a:latin typeface="+mn-lt"/>
                <a:cs typeface="+mn-cs"/>
              </a:rPr>
              <a:t> </a:t>
            </a:r>
            <a:r>
              <a:rPr lang="en-US" sz="1800" dirty="0" err="1">
                <a:solidFill>
                  <a:schemeClr val="tx1"/>
                </a:solidFill>
                <a:effectLst>
                  <a:outerShdw blurRad="38100" dist="38100" dir="2700000" algn="tl">
                    <a:srgbClr val="000000">
                      <a:alpha val="43137"/>
                    </a:srgbClr>
                  </a:outerShdw>
                </a:effectLst>
                <a:latin typeface="+mn-lt"/>
                <a:cs typeface="+mn-cs"/>
              </a:rPr>
              <a:t>σε</a:t>
            </a:r>
            <a:r>
              <a:rPr lang="en-US" sz="1800" dirty="0">
                <a:solidFill>
                  <a:schemeClr val="tx1"/>
                </a:solidFill>
                <a:effectLst>
                  <a:outerShdw blurRad="38100" dist="38100" dir="2700000" algn="tl">
                    <a:srgbClr val="000000">
                      <a:alpha val="43137"/>
                    </a:srgbClr>
                  </a:outerShdw>
                </a:effectLst>
                <a:latin typeface="+mn-lt"/>
                <a:cs typeface="+mn-cs"/>
              </a:rPr>
              <a:t> </a:t>
            </a:r>
            <a:r>
              <a:rPr lang="en-US" sz="1800" dirty="0" err="1">
                <a:solidFill>
                  <a:schemeClr val="tx1"/>
                </a:solidFill>
                <a:effectLst>
                  <a:outerShdw blurRad="38100" dist="38100" dir="2700000" algn="tl">
                    <a:srgbClr val="000000">
                      <a:alpha val="43137"/>
                    </a:srgbClr>
                  </a:outerShdw>
                </a:effectLst>
                <a:latin typeface="+mn-lt"/>
                <a:cs typeface="+mn-cs"/>
              </a:rPr>
              <a:t>έν</a:t>
            </a:r>
            <a:r>
              <a:rPr lang="en-US" sz="1800" dirty="0">
                <a:solidFill>
                  <a:schemeClr val="tx1"/>
                </a:solidFill>
                <a:effectLst>
                  <a:outerShdw blurRad="38100" dist="38100" dir="2700000" algn="tl">
                    <a:srgbClr val="000000">
                      <a:alpha val="43137"/>
                    </a:srgbClr>
                  </a:outerShdw>
                </a:effectLst>
                <a:latin typeface="+mn-lt"/>
                <a:cs typeface="+mn-cs"/>
              </a:rPr>
              <a:t>α ιδιαίτερα ανταγωνιστικό περιβάλλον, στο οποίο οι επιχειρήσεις επιδιώκουν να διαφοροποιηθούν και να προσελκύσουν πελάτες.</a:t>
            </a:r>
          </a:p>
          <a:p>
            <a:pPr marL="285750" indent="-228600" algn="just" defTabSz="914400">
              <a:lnSpc>
                <a:spcPct val="100000"/>
              </a:lnSpc>
              <a:buFont typeface="Arial" panose="020B0604020202020204" pitchFamily="34" charset="0"/>
              <a:buChar char="•"/>
            </a:pPr>
            <a:r>
              <a:rPr lang="en-US" sz="1800" dirty="0">
                <a:solidFill>
                  <a:schemeClr val="tx1"/>
                </a:solidFill>
                <a:effectLst>
                  <a:outerShdw blurRad="38100" dist="38100" dir="2700000" algn="tl">
                    <a:srgbClr val="000000">
                      <a:alpha val="43137"/>
                    </a:srgbClr>
                  </a:outerShdw>
                </a:effectLst>
                <a:latin typeface="+mn-lt"/>
                <a:cs typeface="+mn-cs"/>
              </a:rPr>
              <a:t>Απα</a:t>
            </a:r>
            <a:r>
              <a:rPr lang="en-US" sz="1800" dirty="0" err="1">
                <a:solidFill>
                  <a:schemeClr val="tx1"/>
                </a:solidFill>
                <a:effectLst>
                  <a:outerShdw blurRad="38100" dist="38100" dir="2700000" algn="tl">
                    <a:srgbClr val="000000">
                      <a:alpha val="43137"/>
                    </a:srgbClr>
                  </a:outerShdw>
                </a:effectLst>
                <a:latin typeface="+mn-lt"/>
                <a:cs typeface="+mn-cs"/>
              </a:rPr>
              <a:t>ιτεί</a:t>
            </a:r>
            <a:r>
              <a:rPr lang="en-US" sz="1800" dirty="0">
                <a:solidFill>
                  <a:schemeClr val="tx1"/>
                </a:solidFill>
                <a:effectLst>
                  <a:outerShdw blurRad="38100" dist="38100" dir="2700000" algn="tl">
                    <a:srgbClr val="000000">
                      <a:alpha val="43137"/>
                    </a:srgbClr>
                  </a:outerShdw>
                </a:effectLst>
                <a:latin typeface="+mn-lt"/>
                <a:cs typeface="+mn-cs"/>
              </a:rPr>
              <a:t> </a:t>
            </a:r>
            <a:r>
              <a:rPr lang="en-US" sz="1800" dirty="0" err="1">
                <a:solidFill>
                  <a:schemeClr val="tx1"/>
                </a:solidFill>
                <a:effectLst>
                  <a:outerShdw blurRad="38100" dist="38100" dir="2700000" algn="tl">
                    <a:srgbClr val="000000">
                      <a:alpha val="43137"/>
                    </a:srgbClr>
                  </a:outerShdw>
                </a:effectLst>
                <a:latin typeface="+mn-lt"/>
                <a:cs typeface="+mn-cs"/>
              </a:rPr>
              <a:t>υψηλό</a:t>
            </a:r>
            <a:r>
              <a:rPr lang="en-US" sz="1800" dirty="0">
                <a:solidFill>
                  <a:schemeClr val="tx1"/>
                </a:solidFill>
                <a:effectLst>
                  <a:outerShdw blurRad="38100" dist="38100" dir="2700000" algn="tl">
                    <a:srgbClr val="000000">
                      <a:alpha val="43137"/>
                    </a:srgbClr>
                  </a:outerShdw>
                </a:effectLst>
                <a:latin typeface="+mn-lt"/>
                <a:cs typeface="+mn-cs"/>
              </a:rPr>
              <a:t> επίπ</a:t>
            </a:r>
            <a:r>
              <a:rPr lang="en-US" sz="1800" dirty="0" err="1">
                <a:solidFill>
                  <a:schemeClr val="tx1"/>
                </a:solidFill>
                <a:effectLst>
                  <a:outerShdw blurRad="38100" dist="38100" dir="2700000" algn="tl">
                    <a:srgbClr val="000000">
                      <a:alpha val="43137"/>
                    </a:srgbClr>
                  </a:outerShdw>
                </a:effectLst>
                <a:latin typeface="+mn-lt"/>
                <a:cs typeface="+mn-cs"/>
              </a:rPr>
              <a:t>εδο</a:t>
            </a:r>
            <a:r>
              <a:rPr lang="en-US" sz="1800" dirty="0">
                <a:solidFill>
                  <a:schemeClr val="tx1"/>
                </a:solidFill>
                <a:effectLst>
                  <a:outerShdw blurRad="38100" dist="38100" dir="2700000" algn="tl">
                    <a:srgbClr val="000000">
                      <a:alpha val="43137"/>
                    </a:srgbClr>
                  </a:outerShdw>
                </a:effectLst>
                <a:latin typeface="+mn-lt"/>
                <a:cs typeface="+mn-cs"/>
              </a:rPr>
              <a:t> </a:t>
            </a:r>
            <a:r>
              <a:rPr lang="en-US" sz="1800" dirty="0" err="1">
                <a:solidFill>
                  <a:schemeClr val="tx1"/>
                </a:solidFill>
                <a:effectLst>
                  <a:outerShdw blurRad="38100" dist="38100" dir="2700000" algn="tl">
                    <a:srgbClr val="000000">
                      <a:alpha val="43137"/>
                    </a:srgbClr>
                  </a:outerShdw>
                </a:effectLst>
                <a:latin typeface="+mn-lt"/>
                <a:cs typeface="+mn-cs"/>
              </a:rPr>
              <a:t>εξειδίκευσης</a:t>
            </a:r>
            <a:r>
              <a:rPr lang="en-US" sz="1800" dirty="0">
                <a:solidFill>
                  <a:schemeClr val="tx1"/>
                </a:solidFill>
                <a:effectLst>
                  <a:outerShdw blurRad="38100" dist="38100" dir="2700000" algn="tl">
                    <a:srgbClr val="000000">
                      <a:alpha val="43137"/>
                    </a:srgbClr>
                  </a:outerShdw>
                </a:effectLst>
                <a:latin typeface="+mn-lt"/>
                <a:cs typeface="+mn-cs"/>
              </a:rPr>
              <a:t> και επα</a:t>
            </a:r>
            <a:r>
              <a:rPr lang="en-US" sz="1800" dirty="0" err="1">
                <a:solidFill>
                  <a:schemeClr val="tx1"/>
                </a:solidFill>
                <a:effectLst>
                  <a:outerShdw blurRad="38100" dist="38100" dir="2700000" algn="tl">
                    <a:srgbClr val="000000">
                      <a:alpha val="43137"/>
                    </a:srgbClr>
                  </a:outerShdw>
                </a:effectLst>
                <a:latin typeface="+mn-lt"/>
                <a:cs typeface="+mn-cs"/>
              </a:rPr>
              <a:t>γγελμ</a:t>
            </a:r>
            <a:r>
              <a:rPr lang="en-US" sz="1800" dirty="0">
                <a:solidFill>
                  <a:schemeClr val="tx1"/>
                </a:solidFill>
                <a:effectLst>
                  <a:outerShdw blurRad="38100" dist="38100" dir="2700000" algn="tl">
                    <a:srgbClr val="000000">
                      <a:alpha val="43137"/>
                    </a:srgbClr>
                  </a:outerShdw>
                </a:effectLst>
                <a:latin typeface="+mn-lt"/>
                <a:cs typeface="+mn-cs"/>
              </a:rPr>
              <a:t>ατικής κατάρτισης από όσους δραστηριοποιούνται σε αυτόν.</a:t>
            </a:r>
          </a:p>
          <a:p>
            <a:pPr marL="285750" indent="-228600" algn="just" defTabSz="914400">
              <a:lnSpc>
                <a:spcPct val="100000"/>
              </a:lnSpc>
              <a:buFont typeface="Arial" panose="020B0604020202020204" pitchFamily="34" charset="0"/>
              <a:buChar char="•"/>
            </a:pPr>
            <a:r>
              <a:rPr lang="en-US" sz="1800" dirty="0">
                <a:solidFill>
                  <a:schemeClr val="tx1"/>
                </a:solidFill>
                <a:effectLst>
                  <a:outerShdw blurRad="38100" dist="38100" dir="2700000" algn="tl">
                    <a:srgbClr val="000000">
                      <a:alpha val="43137"/>
                    </a:srgbClr>
                  </a:outerShdw>
                </a:effectLst>
                <a:latin typeface="+mn-lt"/>
                <a:cs typeface="+mn-cs"/>
              </a:rPr>
              <a:t>Πα</a:t>
            </a:r>
            <a:r>
              <a:rPr lang="en-US" sz="1800" dirty="0" err="1">
                <a:solidFill>
                  <a:schemeClr val="tx1"/>
                </a:solidFill>
                <a:effectLst>
                  <a:outerShdw blurRad="38100" dist="38100" dir="2700000" algn="tl">
                    <a:srgbClr val="000000">
                      <a:alpha val="43137"/>
                    </a:srgbClr>
                  </a:outerShdw>
                </a:effectLst>
                <a:latin typeface="+mn-lt"/>
                <a:cs typeface="+mn-cs"/>
              </a:rPr>
              <a:t>ρουσιάζει</a:t>
            </a:r>
            <a:r>
              <a:rPr lang="en-US" sz="1800" dirty="0">
                <a:solidFill>
                  <a:schemeClr val="tx1"/>
                </a:solidFill>
                <a:effectLst>
                  <a:outerShdw blurRad="38100" dist="38100" dir="2700000" algn="tl">
                    <a:srgbClr val="000000">
                      <a:alpha val="43137"/>
                    </a:srgbClr>
                  </a:outerShdw>
                </a:effectLst>
                <a:latin typeface="+mn-lt"/>
                <a:cs typeface="+mn-cs"/>
              </a:rPr>
              <a:t> </a:t>
            </a:r>
            <a:r>
              <a:rPr lang="en-US" sz="1800" dirty="0" err="1">
                <a:solidFill>
                  <a:schemeClr val="tx1"/>
                </a:solidFill>
                <a:effectLst>
                  <a:outerShdw blurRad="38100" dist="38100" dir="2700000" algn="tl">
                    <a:srgbClr val="000000">
                      <a:alpha val="43137"/>
                    </a:srgbClr>
                  </a:outerShdw>
                </a:effectLst>
                <a:latin typeface="+mn-lt"/>
                <a:cs typeface="+mn-cs"/>
              </a:rPr>
              <a:t>διεύρυνση</a:t>
            </a:r>
            <a:r>
              <a:rPr lang="en-US" sz="1800" dirty="0">
                <a:solidFill>
                  <a:schemeClr val="tx1"/>
                </a:solidFill>
                <a:effectLst>
                  <a:outerShdw blurRad="38100" dist="38100" dir="2700000" algn="tl">
                    <a:srgbClr val="000000">
                      <a:alpha val="43137"/>
                    </a:srgbClr>
                  </a:outerShdw>
                </a:effectLst>
                <a:latin typeface="+mn-lt"/>
                <a:cs typeface="+mn-cs"/>
              </a:rPr>
              <a:t> </a:t>
            </a:r>
            <a:r>
              <a:rPr lang="en-US" sz="1800" dirty="0" err="1">
                <a:solidFill>
                  <a:schemeClr val="tx1"/>
                </a:solidFill>
                <a:effectLst>
                  <a:outerShdw blurRad="38100" dist="38100" dir="2700000" algn="tl">
                    <a:srgbClr val="000000">
                      <a:alpha val="43137"/>
                    </a:srgbClr>
                  </a:outerShdw>
                </a:effectLst>
                <a:latin typeface="+mn-lt"/>
                <a:cs typeface="+mn-cs"/>
              </a:rPr>
              <a:t>της</a:t>
            </a:r>
            <a:r>
              <a:rPr lang="en-US" sz="1800" dirty="0">
                <a:solidFill>
                  <a:schemeClr val="tx1"/>
                </a:solidFill>
                <a:effectLst>
                  <a:outerShdw blurRad="38100" dist="38100" dir="2700000" algn="tl">
                    <a:srgbClr val="000000">
                      <a:alpha val="43137"/>
                    </a:srgbClr>
                  </a:outerShdw>
                </a:effectLst>
                <a:latin typeface="+mn-lt"/>
                <a:cs typeface="+mn-cs"/>
              </a:rPr>
              <a:t> π</a:t>
            </a:r>
            <a:r>
              <a:rPr lang="en-US" sz="1800" dirty="0" err="1">
                <a:solidFill>
                  <a:schemeClr val="tx1"/>
                </a:solidFill>
                <a:effectLst>
                  <a:outerShdw blurRad="38100" dist="38100" dir="2700000" algn="tl">
                    <a:srgbClr val="000000">
                      <a:alpha val="43137"/>
                    </a:srgbClr>
                  </a:outerShdw>
                </a:effectLst>
                <a:latin typeface="+mn-lt"/>
                <a:cs typeface="+mn-cs"/>
              </a:rPr>
              <a:t>ελ</a:t>
            </a:r>
            <a:r>
              <a:rPr lang="en-US" sz="1800" dirty="0">
                <a:solidFill>
                  <a:schemeClr val="tx1"/>
                </a:solidFill>
                <a:effectLst>
                  <a:outerShdw blurRad="38100" dist="38100" dir="2700000" algn="tl">
                    <a:srgbClr val="000000">
                      <a:alpha val="43137"/>
                    </a:srgbClr>
                  </a:outerShdw>
                </a:effectLst>
                <a:latin typeface="+mn-lt"/>
                <a:cs typeface="+mn-cs"/>
              </a:rPr>
              <a:t>ατειακής βάσης, καθώς όλο και περισσότεροι άνθρωποι επιλέγουν υπηρεσίες άσκησης με στόχο την ανάπτυξη των φυσικών και ψυχοκινητικών τους ικανοτήτων, τόσο για αθλητικούς σκοπούς όσο και για αναψυχή και ευεξία.</a:t>
            </a:r>
          </a:p>
          <a:p>
            <a:pPr marL="0" marR="0" lvl="0" indent="-228600" algn="l" defTabSz="914400" fontAlgn="auto">
              <a:lnSpc>
                <a:spcPct val="100000"/>
              </a:lnSpc>
              <a:spcBef>
                <a:spcPct val="20000"/>
              </a:spcBef>
              <a:spcAft>
                <a:spcPts val="0"/>
              </a:spcAft>
              <a:buClrTx/>
              <a:buSzTx/>
              <a:buFont typeface="Arial" panose="020B0604020202020204" pitchFamily="34" charset="0"/>
              <a:buChar char="•"/>
              <a:tabLst/>
              <a:defRPr/>
            </a:pPr>
            <a:endParaRPr kumimoji="0" lang="en-US" sz="1500" b="0" i="0" u="none" strike="noStrike" cap="none" spc="0" normalizeH="0" baseline="0" noProof="0" dirty="0">
              <a:ln>
                <a:noFill/>
              </a:ln>
              <a:solidFill>
                <a:schemeClr val="tx1"/>
              </a:solidFill>
              <a:effectLst/>
              <a:uLnTx/>
              <a:uFillTx/>
              <a:latin typeface="+mn-lt"/>
              <a:cs typeface="+mn-cs"/>
            </a:endParaRPr>
          </a:p>
        </p:txBody>
      </p:sp>
    </p:spTree>
    <p:extLst>
      <p:ext uri="{BB962C8B-B14F-4D97-AF65-F5344CB8AC3E}">
        <p14:creationId xmlns:p14="http://schemas.microsoft.com/office/powerpoint/2010/main" val="8548661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extBox 30">
            <a:extLst>
              <a:ext uri="{FF2B5EF4-FFF2-40B4-BE49-F238E27FC236}">
                <a16:creationId xmlns:a16="http://schemas.microsoft.com/office/drawing/2014/main" id="{D79F5DBD-8D29-494B-96CF-ECB2719E36B4}"/>
              </a:ext>
            </a:extLst>
          </p:cNvPr>
          <p:cNvSpPr txBox="1"/>
          <p:nvPr/>
        </p:nvSpPr>
        <p:spPr>
          <a:xfrm>
            <a:off x="4122643" y="721456"/>
            <a:ext cx="3946722" cy="584775"/>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3200" b="1" i="0" u="none" strike="noStrike" kern="1200" cap="none" spc="0" normalizeH="0" baseline="0" noProof="0" dirty="0">
                <a:ln>
                  <a:noFill/>
                </a:ln>
                <a:solidFill>
                  <a:prstClr val="black"/>
                </a:solidFill>
                <a:effectLst/>
                <a:uLnTx/>
                <a:uFillTx/>
                <a:latin typeface="Calibri"/>
                <a:ea typeface="+mn-ea"/>
                <a:cs typeface="Poppins" pitchFamily="2" charset="77"/>
              </a:rPr>
              <a:t>Η Αγορά του </a:t>
            </a:r>
            <a:r>
              <a:rPr kumimoji="0" lang="en-US" sz="3200" b="1" i="0" u="none" strike="noStrike" kern="1200" cap="none" spc="0" normalizeH="0" baseline="0" noProof="0" dirty="0">
                <a:ln>
                  <a:noFill/>
                </a:ln>
                <a:solidFill>
                  <a:prstClr val="black"/>
                </a:solidFill>
                <a:effectLst/>
                <a:uLnTx/>
                <a:uFillTx/>
                <a:latin typeface="Calibri"/>
                <a:ea typeface="+mn-ea"/>
                <a:cs typeface="Poppins" pitchFamily="2" charset="77"/>
              </a:rPr>
              <a:t>Fitness II</a:t>
            </a:r>
          </a:p>
        </p:txBody>
      </p:sp>
      <p:sp>
        <p:nvSpPr>
          <p:cNvPr id="7" name="Freeform 2">
            <a:extLst>
              <a:ext uri="{FF2B5EF4-FFF2-40B4-BE49-F238E27FC236}">
                <a16:creationId xmlns:a16="http://schemas.microsoft.com/office/drawing/2014/main" id="{DA0EE03A-2734-41ED-B0FE-922CA886893B}"/>
              </a:ext>
            </a:extLst>
          </p:cNvPr>
          <p:cNvSpPr>
            <a:spLocks noChangeArrowheads="1"/>
          </p:cNvSpPr>
          <p:nvPr/>
        </p:nvSpPr>
        <p:spPr bwMode="auto">
          <a:xfrm>
            <a:off x="795414" y="5386845"/>
            <a:ext cx="10602681" cy="32962"/>
          </a:xfrm>
          <a:custGeom>
            <a:avLst/>
            <a:gdLst>
              <a:gd name="T0" fmla="*/ 17021 w 17022"/>
              <a:gd name="T1" fmla="*/ 51 h 52"/>
              <a:gd name="T2" fmla="*/ 0 w 17022"/>
              <a:gd name="T3" fmla="*/ 51 h 52"/>
              <a:gd name="T4" fmla="*/ 0 w 17022"/>
              <a:gd name="T5" fmla="*/ 0 h 52"/>
              <a:gd name="T6" fmla="*/ 17021 w 17022"/>
              <a:gd name="T7" fmla="*/ 0 h 52"/>
              <a:gd name="T8" fmla="*/ 17021 w 17022"/>
              <a:gd name="T9" fmla="*/ 51 h 52"/>
            </a:gdLst>
            <a:ahLst/>
            <a:cxnLst>
              <a:cxn ang="0">
                <a:pos x="T0" y="T1"/>
              </a:cxn>
              <a:cxn ang="0">
                <a:pos x="T2" y="T3"/>
              </a:cxn>
              <a:cxn ang="0">
                <a:pos x="T4" y="T5"/>
              </a:cxn>
              <a:cxn ang="0">
                <a:pos x="T6" y="T7"/>
              </a:cxn>
              <a:cxn ang="0">
                <a:pos x="T8" y="T9"/>
              </a:cxn>
            </a:cxnLst>
            <a:rect l="0" t="0" r="r" b="b"/>
            <a:pathLst>
              <a:path w="17022" h="52">
                <a:moveTo>
                  <a:pt x="17021" y="51"/>
                </a:moveTo>
                <a:lnTo>
                  <a:pt x="0" y="51"/>
                </a:lnTo>
                <a:lnTo>
                  <a:pt x="0" y="0"/>
                </a:lnTo>
                <a:lnTo>
                  <a:pt x="17021" y="0"/>
                </a:lnTo>
                <a:lnTo>
                  <a:pt x="17021" y="51"/>
                </a:lnTo>
              </a:path>
            </a:pathLst>
          </a:custGeom>
          <a:solidFill>
            <a:schemeClr val="bg1">
              <a:lumMod val="85000"/>
            </a:schemeClr>
          </a:solidFill>
          <a:ln>
            <a:noFill/>
          </a:ln>
          <a:effectLst/>
        </p:spPr>
        <p:txBody>
          <a:bodyPr wrap="none" anchor="ctr"/>
          <a:lstStyle/>
          <a:p>
            <a:endParaRPr lang="en-US" sz="3265" dirty="0">
              <a:latin typeface="Lato Light" panose="020F0502020204030203" pitchFamily="34" charset="0"/>
            </a:endParaRPr>
          </a:p>
        </p:txBody>
      </p:sp>
      <p:sp>
        <p:nvSpPr>
          <p:cNvPr id="13" name="Subtitle 2">
            <a:extLst>
              <a:ext uri="{FF2B5EF4-FFF2-40B4-BE49-F238E27FC236}">
                <a16:creationId xmlns:a16="http://schemas.microsoft.com/office/drawing/2014/main" id="{0E05D837-4FE5-467B-9847-C7945DF3D345}"/>
              </a:ext>
            </a:extLst>
          </p:cNvPr>
          <p:cNvSpPr txBox="1">
            <a:spLocks/>
          </p:cNvSpPr>
          <p:nvPr/>
        </p:nvSpPr>
        <p:spPr>
          <a:xfrm>
            <a:off x="624668" y="4321062"/>
            <a:ext cx="1786272" cy="728148"/>
          </a:xfrm>
          <a:prstGeom prst="rect">
            <a:avLst/>
          </a:prstGeom>
        </p:spPr>
        <p:txBody>
          <a:bodyPr vert="horz" wrap="square" lIns="45720" tIns="22860" rIns="45720" bIns="22860" rtlCol="0" anchor="ctr">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ts val="1750"/>
              </a:lnSpc>
            </a:pPr>
            <a:r>
              <a:rPr lang="el-GR" sz="1400" dirty="0">
                <a:solidFill>
                  <a:prstClr val="black"/>
                </a:solidFill>
                <a:latin typeface="Calibri"/>
                <a:ea typeface="Open Sans Light" panose="020B0306030504020204" pitchFamily="34" charset="0"/>
                <a:cs typeface="Open Sans Light" panose="020B0306030504020204" pitchFamily="34" charset="0"/>
              </a:rPr>
              <a:t>Περαιτέρω εξέλιξη των </a:t>
            </a:r>
            <a:r>
              <a:rPr lang="el-GR" sz="1400" dirty="0" err="1">
                <a:solidFill>
                  <a:prstClr val="black"/>
                </a:solidFill>
                <a:latin typeface="Calibri"/>
                <a:ea typeface="Open Sans Light" panose="020B0306030504020204" pitchFamily="34" charset="0"/>
                <a:cs typeface="Open Sans Light" panose="020B0306030504020204" pitchFamily="34" charset="0"/>
              </a:rPr>
              <a:t>στρατηγι</a:t>
            </a:r>
            <a:r>
              <a:rPr lang="el-GR" sz="1400" dirty="0">
                <a:solidFill>
                  <a:prstClr val="black"/>
                </a:solidFill>
                <a:latin typeface="Calibri"/>
                <a:ea typeface="Open Sans Light" panose="020B0306030504020204" pitchFamily="34" charset="0"/>
                <a:cs typeface="Open Sans Light" panose="020B0306030504020204" pitchFamily="34" charset="0"/>
              </a:rPr>
              <a:t> μάνατζμεντ και μάρκετινγκ</a:t>
            </a:r>
            <a:endParaRPr lang="en-US" sz="1400" dirty="0">
              <a:solidFill>
                <a:schemeClr val="tx1"/>
              </a:solidFill>
              <a:latin typeface="+mn-lt"/>
              <a:ea typeface="Lato Light" panose="020F0502020204030203" pitchFamily="34" charset="0"/>
              <a:cs typeface="Mukta ExtraLight" panose="020B0000000000000000" pitchFamily="34" charset="77"/>
            </a:endParaRPr>
          </a:p>
        </p:txBody>
      </p:sp>
      <p:sp>
        <p:nvSpPr>
          <p:cNvPr id="14" name="Subtitle 2">
            <a:extLst>
              <a:ext uri="{FF2B5EF4-FFF2-40B4-BE49-F238E27FC236}">
                <a16:creationId xmlns:a16="http://schemas.microsoft.com/office/drawing/2014/main" id="{9AF3DD8D-3EE8-41D3-A2F3-FA2F65C4A768}"/>
              </a:ext>
            </a:extLst>
          </p:cNvPr>
          <p:cNvSpPr txBox="1">
            <a:spLocks/>
          </p:cNvSpPr>
          <p:nvPr/>
        </p:nvSpPr>
        <p:spPr>
          <a:xfrm>
            <a:off x="3018825" y="4320966"/>
            <a:ext cx="1786272" cy="728341"/>
          </a:xfrm>
          <a:prstGeom prst="rect">
            <a:avLst/>
          </a:prstGeom>
        </p:spPr>
        <p:txBody>
          <a:bodyPr vert="horz" wrap="square" lIns="45720" tIns="22860" rIns="45720" bIns="22860" rtlCol="0" anchor="ctr">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ts val="1750"/>
              </a:lnSpc>
            </a:pPr>
            <a:r>
              <a:rPr lang="el-GR" sz="1400" dirty="0">
                <a:solidFill>
                  <a:prstClr val="black"/>
                </a:solidFill>
                <a:latin typeface="Calibri"/>
                <a:ea typeface="Open Sans Light" panose="020B0306030504020204" pitchFamily="34" charset="0"/>
                <a:cs typeface="Open Sans Light" panose="020B0306030504020204" pitchFamily="34" charset="0"/>
              </a:rPr>
              <a:t>Συμπεριφορά των αθλητικών καταναλωτών</a:t>
            </a:r>
            <a:endParaRPr lang="en-US" sz="1400" dirty="0">
              <a:solidFill>
                <a:schemeClr val="tx1"/>
              </a:solidFill>
              <a:latin typeface="+mn-lt"/>
              <a:ea typeface="Lato Light" panose="020F0502020204030203" pitchFamily="34" charset="0"/>
              <a:cs typeface="Mukta ExtraLight" panose="020B0000000000000000" pitchFamily="34" charset="77"/>
            </a:endParaRPr>
          </a:p>
        </p:txBody>
      </p:sp>
      <p:sp>
        <p:nvSpPr>
          <p:cNvPr id="15" name="Subtitle 2">
            <a:extLst>
              <a:ext uri="{FF2B5EF4-FFF2-40B4-BE49-F238E27FC236}">
                <a16:creationId xmlns:a16="http://schemas.microsoft.com/office/drawing/2014/main" id="{A23CE998-023A-45F6-9D48-15F9C528131B}"/>
              </a:ext>
            </a:extLst>
          </p:cNvPr>
          <p:cNvSpPr txBox="1">
            <a:spLocks/>
          </p:cNvSpPr>
          <p:nvPr/>
        </p:nvSpPr>
        <p:spPr>
          <a:xfrm>
            <a:off x="5040371" y="4551798"/>
            <a:ext cx="2252708" cy="266676"/>
          </a:xfrm>
          <a:prstGeom prst="rect">
            <a:avLst/>
          </a:prstGeom>
        </p:spPr>
        <p:txBody>
          <a:bodyPr vert="horz" wrap="square" lIns="45720" tIns="22860" rIns="45720" bIns="22860" rtlCol="0" anchor="ctr">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ts val="1750"/>
              </a:lnSpc>
            </a:pPr>
            <a:r>
              <a:rPr lang="el-GR" sz="1400" dirty="0">
                <a:solidFill>
                  <a:prstClr val="black"/>
                </a:solidFill>
                <a:latin typeface="Calibri"/>
                <a:ea typeface="Open Sans Light" panose="020B0306030504020204" pitchFamily="34" charset="0"/>
                <a:cs typeface="Open Sans Light" panose="020B0306030504020204" pitchFamily="34" charset="0"/>
              </a:rPr>
              <a:t>Ικανοποίηση των αναγκών</a:t>
            </a:r>
            <a:endParaRPr lang="en-US" sz="1400" dirty="0">
              <a:solidFill>
                <a:schemeClr val="tx1"/>
              </a:solidFill>
              <a:latin typeface="+mn-lt"/>
              <a:ea typeface="Lato Light" panose="020F0502020204030203" pitchFamily="34" charset="0"/>
              <a:cs typeface="Mukta ExtraLight" panose="020B0000000000000000" pitchFamily="34" charset="77"/>
            </a:endParaRPr>
          </a:p>
        </p:txBody>
      </p:sp>
      <p:sp>
        <p:nvSpPr>
          <p:cNvPr id="16" name="Subtitle 2">
            <a:extLst>
              <a:ext uri="{FF2B5EF4-FFF2-40B4-BE49-F238E27FC236}">
                <a16:creationId xmlns:a16="http://schemas.microsoft.com/office/drawing/2014/main" id="{6FF8C0D2-BA04-45D1-8D87-0FDD5E265ECD}"/>
              </a:ext>
            </a:extLst>
          </p:cNvPr>
          <p:cNvSpPr txBox="1">
            <a:spLocks/>
          </p:cNvSpPr>
          <p:nvPr/>
        </p:nvSpPr>
        <p:spPr>
          <a:xfrm>
            <a:off x="7524236" y="3971351"/>
            <a:ext cx="1648939" cy="1420838"/>
          </a:xfrm>
          <a:prstGeom prst="rect">
            <a:avLst/>
          </a:prstGeom>
        </p:spPr>
        <p:txBody>
          <a:bodyPr vert="horz" wrap="square" lIns="45720" tIns="22860" rIns="45720" bIns="22860" rtlCol="0" anchor="ctr">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ts val="1750"/>
              </a:lnSpc>
            </a:pPr>
            <a:r>
              <a:rPr lang="el-GR" sz="1400" dirty="0">
                <a:solidFill>
                  <a:prstClr val="black"/>
                </a:solidFill>
                <a:latin typeface="Calibri"/>
                <a:ea typeface="Open Sans Light" panose="020B0306030504020204" pitchFamily="34" charset="0"/>
                <a:cs typeface="Open Sans Light" panose="020B0306030504020204" pitchFamily="34" charset="0"/>
              </a:rPr>
              <a:t>Βαθύτερη κατανόηση των παραγόντων που επηρεάζουν τα κίνητρα για αθλητική συμμετοχή</a:t>
            </a:r>
            <a:endParaRPr lang="en-US" sz="1400" dirty="0">
              <a:solidFill>
                <a:schemeClr val="tx1"/>
              </a:solidFill>
              <a:latin typeface="+mn-lt"/>
              <a:ea typeface="Lato Light" panose="020F0502020204030203" pitchFamily="34" charset="0"/>
              <a:cs typeface="Mukta ExtraLight" panose="020B0000000000000000" pitchFamily="34" charset="77"/>
            </a:endParaRPr>
          </a:p>
        </p:txBody>
      </p:sp>
      <p:sp>
        <p:nvSpPr>
          <p:cNvPr id="17" name="Subtitle 2">
            <a:extLst>
              <a:ext uri="{FF2B5EF4-FFF2-40B4-BE49-F238E27FC236}">
                <a16:creationId xmlns:a16="http://schemas.microsoft.com/office/drawing/2014/main" id="{AE82CB74-BF69-4AA2-810B-CFA9CED3564C}"/>
              </a:ext>
            </a:extLst>
          </p:cNvPr>
          <p:cNvSpPr txBox="1">
            <a:spLocks/>
          </p:cNvSpPr>
          <p:nvPr/>
        </p:nvSpPr>
        <p:spPr>
          <a:xfrm>
            <a:off x="9678512" y="3918693"/>
            <a:ext cx="1888820" cy="1420838"/>
          </a:xfrm>
          <a:prstGeom prst="rect">
            <a:avLst/>
          </a:prstGeom>
        </p:spPr>
        <p:txBody>
          <a:bodyPr vert="horz" wrap="square" lIns="45720" tIns="22860" rIns="45720" bIns="22860" rtlCol="0" anchor="ctr">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marR="0" lvl="0" algn="l" defTabSz="1087636" rtl="0" eaLnBrk="1" fontAlgn="auto" latinLnBrk="0" hangingPunct="1">
              <a:lnSpc>
                <a:spcPts val="1750"/>
              </a:lnSpc>
              <a:spcBef>
                <a:spcPct val="20000"/>
              </a:spcBef>
              <a:spcAft>
                <a:spcPts val="0"/>
              </a:spcAft>
              <a:buClrTx/>
              <a:buSzTx/>
              <a:tabLst/>
              <a:defRPr/>
            </a:pPr>
            <a:r>
              <a:rPr lang="el-GR" sz="1400" dirty="0">
                <a:solidFill>
                  <a:prstClr val="black"/>
                </a:solidFill>
                <a:latin typeface="Calibri"/>
                <a:ea typeface="Open Sans Light" panose="020B0306030504020204" pitchFamily="34" charset="0"/>
                <a:cs typeface="Open Sans Light" panose="020B0306030504020204" pitchFamily="34" charset="0"/>
              </a:rPr>
              <a:t>Πολύπλευρα οφέλη τα οποία προκύπτουν τόσο για τους καταναλωτές, όσο και για τους οργανισμούς/επιχειρήσεις του χώρου </a:t>
            </a:r>
            <a:endParaRPr kumimoji="0" lang="en-US" sz="1400" b="0" i="0" u="none" strike="noStrike" kern="1200" cap="none" spc="0" normalizeH="0" baseline="0" noProof="0" dirty="0">
              <a:ln>
                <a:noFill/>
              </a:ln>
              <a:solidFill>
                <a:prstClr val="black"/>
              </a:solidFill>
              <a:effectLst/>
              <a:uLnTx/>
              <a:uFillTx/>
              <a:latin typeface="Calibri"/>
              <a:ea typeface="Open Sans Light" panose="020B0306030504020204" pitchFamily="34" charset="0"/>
              <a:cs typeface="Open Sans Light" panose="020B0306030504020204" pitchFamily="34" charset="0"/>
            </a:endParaRPr>
          </a:p>
        </p:txBody>
      </p:sp>
      <p:sp>
        <p:nvSpPr>
          <p:cNvPr id="18" name="Freeform 1053">
            <a:extLst>
              <a:ext uri="{FF2B5EF4-FFF2-40B4-BE49-F238E27FC236}">
                <a16:creationId xmlns:a16="http://schemas.microsoft.com/office/drawing/2014/main" id="{C847921C-2068-40B3-AF89-8D4FB0AE2B19}"/>
              </a:ext>
            </a:extLst>
          </p:cNvPr>
          <p:cNvSpPr>
            <a:spLocks noChangeAspect="1" noChangeArrowheads="1"/>
          </p:cNvSpPr>
          <p:nvPr/>
        </p:nvSpPr>
        <p:spPr bwMode="auto">
          <a:xfrm>
            <a:off x="8090091" y="2975299"/>
            <a:ext cx="525463" cy="527050"/>
          </a:xfrm>
          <a:custGeom>
            <a:avLst/>
            <a:gdLst>
              <a:gd name="T0" fmla="*/ 50512908 w 290150"/>
              <a:gd name="T1" fmla="*/ 112216769 h 290153"/>
              <a:gd name="T2" fmla="*/ 71643929 w 290150"/>
              <a:gd name="T3" fmla="*/ 112216769 h 290153"/>
              <a:gd name="T4" fmla="*/ 72851536 w 290150"/>
              <a:gd name="T5" fmla="*/ 104874323 h 290153"/>
              <a:gd name="T6" fmla="*/ 73303909 w 290150"/>
              <a:gd name="T7" fmla="*/ 125807186 h 290153"/>
              <a:gd name="T8" fmla="*/ 47041501 w 290150"/>
              <a:gd name="T9" fmla="*/ 112216769 h 290153"/>
              <a:gd name="T10" fmla="*/ 60928191 w 290150"/>
              <a:gd name="T11" fmla="*/ 92618361 h 290153"/>
              <a:gd name="T12" fmla="*/ 65299099 w 290150"/>
              <a:gd name="T13" fmla="*/ 96900809 h 290153"/>
              <a:gd name="T14" fmla="*/ 69067784 w 290150"/>
              <a:gd name="T15" fmla="*/ 96900809 h 290153"/>
              <a:gd name="T16" fmla="*/ 60928191 w 290150"/>
              <a:gd name="T17" fmla="*/ 88794158 h 290153"/>
              <a:gd name="T18" fmla="*/ 97925242 w 290150"/>
              <a:gd name="T19" fmla="*/ 95540301 h 290153"/>
              <a:gd name="T20" fmla="*/ 119137542 w 290150"/>
              <a:gd name="T21" fmla="*/ 95540301 h 290153"/>
              <a:gd name="T22" fmla="*/ 120521184 w 290150"/>
              <a:gd name="T23" fmla="*/ 88354753 h 290153"/>
              <a:gd name="T24" fmla="*/ 120982084 w 290150"/>
              <a:gd name="T25" fmla="*/ 109287812 h 290153"/>
              <a:gd name="T26" fmla="*/ 94083017 w 290150"/>
              <a:gd name="T27" fmla="*/ 95540301 h 290153"/>
              <a:gd name="T28" fmla="*/ 5225161 w 290150"/>
              <a:gd name="T29" fmla="*/ 88198331 h 290153"/>
              <a:gd name="T30" fmla="*/ 3841671 w 290150"/>
              <a:gd name="T31" fmla="*/ 105538387 h 290153"/>
              <a:gd name="T32" fmla="*/ 23210418 w 290150"/>
              <a:gd name="T33" fmla="*/ 90854292 h 290153"/>
              <a:gd name="T34" fmla="*/ 28743105 w 290150"/>
              <a:gd name="T35" fmla="*/ 95540301 h 290153"/>
              <a:gd name="T36" fmla="*/ 1843151 w 290150"/>
              <a:gd name="T37" fmla="*/ 109287812 h 290153"/>
              <a:gd name="T38" fmla="*/ 2613370 w 290150"/>
              <a:gd name="T39" fmla="*/ 88354753 h 290153"/>
              <a:gd name="T40" fmla="*/ 103749164 w 290150"/>
              <a:gd name="T41" fmla="*/ 80534003 h 290153"/>
              <a:gd name="T42" fmla="*/ 108120542 w 290150"/>
              <a:gd name="T43" fmla="*/ 76170591 h 290153"/>
              <a:gd name="T44" fmla="*/ 14113170 w 290150"/>
              <a:gd name="T45" fmla="*/ 84897974 h 290153"/>
              <a:gd name="T46" fmla="*/ 108120542 w 290150"/>
              <a:gd name="T47" fmla="*/ 72274450 h 290153"/>
              <a:gd name="T48" fmla="*/ 100131720 w 290150"/>
              <a:gd name="T49" fmla="*/ 80534003 h 290153"/>
              <a:gd name="T50" fmla="*/ 22026811 w 290150"/>
              <a:gd name="T51" fmla="*/ 80534003 h 290153"/>
              <a:gd name="T52" fmla="*/ 14113170 w 290150"/>
              <a:gd name="T53" fmla="*/ 72274450 h 290153"/>
              <a:gd name="T54" fmla="*/ 63008703 w 290150"/>
              <a:gd name="T55" fmla="*/ 80412125 h 290153"/>
              <a:gd name="T56" fmla="*/ 59137589 w 290150"/>
              <a:gd name="T57" fmla="*/ 62603942 h 290153"/>
              <a:gd name="T58" fmla="*/ 80256690 w 290150"/>
              <a:gd name="T59" fmla="*/ 57099948 h 290153"/>
              <a:gd name="T60" fmla="*/ 93931211 w 290150"/>
              <a:gd name="T61" fmla="*/ 80409045 h 290153"/>
              <a:gd name="T62" fmla="*/ 76610144 w 290150"/>
              <a:gd name="T63" fmla="*/ 80409045 h 290153"/>
              <a:gd name="T64" fmla="*/ 43722759 w 290150"/>
              <a:gd name="T65" fmla="*/ 55066252 h 290153"/>
              <a:gd name="T66" fmla="*/ 43722759 w 290150"/>
              <a:gd name="T67" fmla="*/ 82442127 h 290153"/>
              <a:gd name="T68" fmla="*/ 30048198 w 290150"/>
              <a:gd name="T69" fmla="*/ 78531644 h 290153"/>
              <a:gd name="T70" fmla="*/ 43722759 w 290150"/>
              <a:gd name="T71" fmla="*/ 55066252 h 290153"/>
              <a:gd name="T72" fmla="*/ 63252607 w 290150"/>
              <a:gd name="T73" fmla="*/ 25159684 h 290153"/>
              <a:gd name="T74" fmla="*/ 72601980 w 290150"/>
              <a:gd name="T75" fmla="*/ 29060761 h 290153"/>
              <a:gd name="T76" fmla="*/ 61566426 w 290150"/>
              <a:gd name="T77" fmla="*/ 40455101 h 290153"/>
              <a:gd name="T78" fmla="*/ 50225094 w 290150"/>
              <a:gd name="T79" fmla="*/ 29060761 h 290153"/>
              <a:gd name="T80" fmla="*/ 59574112 w 290150"/>
              <a:gd name="T81" fmla="*/ 25159684 h 290153"/>
              <a:gd name="T82" fmla="*/ 61230865 w 290150"/>
              <a:gd name="T83" fmla="*/ 3765819 h 290153"/>
              <a:gd name="T84" fmla="*/ 84052482 w 290150"/>
              <a:gd name="T85" fmla="*/ 27296629 h 290153"/>
              <a:gd name="T86" fmla="*/ 87881874 w 290150"/>
              <a:gd name="T87" fmla="*/ 27296629 h 290153"/>
              <a:gd name="T88" fmla="*/ 61230865 w 290150"/>
              <a:gd name="T89" fmla="*/ 0 h 290153"/>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290150" h="290153">
                <a:moveTo>
                  <a:pt x="122891" y="241515"/>
                </a:moveTo>
                <a:cubicBezTo>
                  <a:pt x="124674" y="242596"/>
                  <a:pt x="125030" y="245478"/>
                  <a:pt x="123604" y="247639"/>
                </a:cubicBezTo>
                <a:cubicBezTo>
                  <a:pt x="121108" y="250882"/>
                  <a:pt x="119325" y="254485"/>
                  <a:pt x="119325" y="258808"/>
                </a:cubicBezTo>
                <a:lnTo>
                  <a:pt x="119325" y="281506"/>
                </a:lnTo>
                <a:lnTo>
                  <a:pt x="169243" y="281506"/>
                </a:lnTo>
                <a:lnTo>
                  <a:pt x="169243" y="258808"/>
                </a:lnTo>
                <a:cubicBezTo>
                  <a:pt x="169243" y="254485"/>
                  <a:pt x="167460" y="250882"/>
                  <a:pt x="164964" y="247639"/>
                </a:cubicBezTo>
                <a:cubicBezTo>
                  <a:pt x="163538" y="245478"/>
                  <a:pt x="163894" y="242596"/>
                  <a:pt x="166034" y="241515"/>
                </a:cubicBezTo>
                <a:cubicBezTo>
                  <a:pt x="167460" y="239713"/>
                  <a:pt x="170312" y="239713"/>
                  <a:pt x="172095" y="241875"/>
                </a:cubicBezTo>
                <a:cubicBezTo>
                  <a:pt x="175660" y="246919"/>
                  <a:pt x="177443" y="252683"/>
                  <a:pt x="177443" y="258808"/>
                </a:cubicBezTo>
                <a:lnTo>
                  <a:pt x="177443" y="285469"/>
                </a:lnTo>
                <a:cubicBezTo>
                  <a:pt x="177443" y="288352"/>
                  <a:pt x="175660" y="290153"/>
                  <a:pt x="173165" y="290153"/>
                </a:cubicBezTo>
                <a:lnTo>
                  <a:pt x="115047" y="290153"/>
                </a:lnTo>
                <a:cubicBezTo>
                  <a:pt x="112908" y="290153"/>
                  <a:pt x="111125" y="288352"/>
                  <a:pt x="111125" y="285469"/>
                </a:cubicBezTo>
                <a:lnTo>
                  <a:pt x="111125" y="258808"/>
                </a:lnTo>
                <a:cubicBezTo>
                  <a:pt x="111125" y="252683"/>
                  <a:pt x="112908" y="246919"/>
                  <a:pt x="116830" y="241875"/>
                </a:cubicBezTo>
                <a:cubicBezTo>
                  <a:pt x="118256" y="239713"/>
                  <a:pt x="121108" y="239713"/>
                  <a:pt x="122891" y="241515"/>
                </a:cubicBezTo>
                <a:close/>
                <a:moveTo>
                  <a:pt x="143929" y="213608"/>
                </a:moveTo>
                <a:cubicBezTo>
                  <a:pt x="138944" y="213608"/>
                  <a:pt x="134315" y="218194"/>
                  <a:pt x="134315" y="223485"/>
                </a:cubicBezTo>
                <a:cubicBezTo>
                  <a:pt x="134315" y="229483"/>
                  <a:pt x="138944" y="234069"/>
                  <a:pt x="143929" y="234069"/>
                </a:cubicBezTo>
                <a:cubicBezTo>
                  <a:pt x="149626" y="234069"/>
                  <a:pt x="154255" y="229483"/>
                  <a:pt x="154255" y="223485"/>
                </a:cubicBezTo>
                <a:cubicBezTo>
                  <a:pt x="154255" y="218194"/>
                  <a:pt x="149626" y="213608"/>
                  <a:pt x="143929" y="213608"/>
                </a:cubicBezTo>
                <a:close/>
                <a:moveTo>
                  <a:pt x="143929" y="204788"/>
                </a:moveTo>
                <a:cubicBezTo>
                  <a:pt x="154611" y="204788"/>
                  <a:pt x="163157" y="213608"/>
                  <a:pt x="163157" y="223485"/>
                </a:cubicBezTo>
                <a:cubicBezTo>
                  <a:pt x="163157" y="234069"/>
                  <a:pt x="154611" y="242535"/>
                  <a:pt x="143929" y="242535"/>
                </a:cubicBezTo>
                <a:cubicBezTo>
                  <a:pt x="133959" y="242535"/>
                  <a:pt x="125413" y="234069"/>
                  <a:pt x="125413" y="223485"/>
                </a:cubicBezTo>
                <a:cubicBezTo>
                  <a:pt x="125413" y="213608"/>
                  <a:pt x="133959" y="204788"/>
                  <a:pt x="143929" y="204788"/>
                </a:cubicBezTo>
                <a:close/>
                <a:moveTo>
                  <a:pt x="234596" y="203415"/>
                </a:moveTo>
                <a:cubicBezTo>
                  <a:pt x="236411" y="204856"/>
                  <a:pt x="236411" y="207378"/>
                  <a:pt x="235322" y="209539"/>
                </a:cubicBezTo>
                <a:cubicBezTo>
                  <a:pt x="232417" y="212782"/>
                  <a:pt x="231328" y="216385"/>
                  <a:pt x="231328" y="220348"/>
                </a:cubicBezTo>
                <a:lnTo>
                  <a:pt x="231328" y="243406"/>
                </a:lnTo>
                <a:lnTo>
                  <a:pt x="281436" y="243406"/>
                </a:lnTo>
                <a:lnTo>
                  <a:pt x="281436" y="220348"/>
                </a:lnTo>
                <a:cubicBezTo>
                  <a:pt x="281436" y="216385"/>
                  <a:pt x="279983" y="212782"/>
                  <a:pt x="277079" y="209539"/>
                </a:cubicBezTo>
                <a:cubicBezTo>
                  <a:pt x="275989" y="207378"/>
                  <a:pt x="276352" y="204856"/>
                  <a:pt x="278168" y="203415"/>
                </a:cubicBezTo>
                <a:cubicBezTo>
                  <a:pt x="279983" y="201613"/>
                  <a:pt x="282525" y="201974"/>
                  <a:pt x="284704" y="203775"/>
                </a:cubicBezTo>
                <a:cubicBezTo>
                  <a:pt x="288335" y="208459"/>
                  <a:pt x="290150" y="214223"/>
                  <a:pt x="290150" y="220348"/>
                </a:cubicBezTo>
                <a:lnTo>
                  <a:pt x="290150" y="247730"/>
                </a:lnTo>
                <a:cubicBezTo>
                  <a:pt x="290150" y="250252"/>
                  <a:pt x="288335" y="252053"/>
                  <a:pt x="285793" y="252053"/>
                </a:cubicBezTo>
                <a:lnTo>
                  <a:pt x="226607" y="252053"/>
                </a:lnTo>
                <a:cubicBezTo>
                  <a:pt x="224066" y="252053"/>
                  <a:pt x="222250" y="250252"/>
                  <a:pt x="222250" y="247730"/>
                </a:cubicBezTo>
                <a:lnTo>
                  <a:pt x="222250" y="220348"/>
                </a:lnTo>
                <a:cubicBezTo>
                  <a:pt x="222250" y="214223"/>
                  <a:pt x="224066" y="208459"/>
                  <a:pt x="228423" y="203775"/>
                </a:cubicBezTo>
                <a:cubicBezTo>
                  <a:pt x="229875" y="201974"/>
                  <a:pt x="232417" y="201613"/>
                  <a:pt x="234596" y="203415"/>
                </a:cubicBezTo>
                <a:close/>
                <a:moveTo>
                  <a:pt x="12345" y="203415"/>
                </a:moveTo>
                <a:cubicBezTo>
                  <a:pt x="13798" y="204856"/>
                  <a:pt x="14161" y="207378"/>
                  <a:pt x="12708" y="209539"/>
                </a:cubicBezTo>
                <a:cubicBezTo>
                  <a:pt x="10167" y="212782"/>
                  <a:pt x="9077" y="216385"/>
                  <a:pt x="9077" y="220348"/>
                </a:cubicBezTo>
                <a:lnTo>
                  <a:pt x="9077" y="243406"/>
                </a:lnTo>
                <a:lnTo>
                  <a:pt x="59185" y="243406"/>
                </a:lnTo>
                <a:lnTo>
                  <a:pt x="59185" y="220348"/>
                </a:lnTo>
                <a:cubicBezTo>
                  <a:pt x="59185" y="216385"/>
                  <a:pt x="57733" y="212782"/>
                  <a:pt x="54828" y="209539"/>
                </a:cubicBezTo>
                <a:cubicBezTo>
                  <a:pt x="53739" y="207378"/>
                  <a:pt x="53739" y="204856"/>
                  <a:pt x="55917" y="203415"/>
                </a:cubicBezTo>
                <a:cubicBezTo>
                  <a:pt x="57733" y="201613"/>
                  <a:pt x="60275" y="201974"/>
                  <a:pt x="62090" y="203775"/>
                </a:cubicBezTo>
                <a:cubicBezTo>
                  <a:pt x="66084" y="208459"/>
                  <a:pt x="67900" y="214223"/>
                  <a:pt x="67900" y="220348"/>
                </a:cubicBezTo>
                <a:lnTo>
                  <a:pt x="67900" y="247730"/>
                </a:lnTo>
                <a:cubicBezTo>
                  <a:pt x="67900" y="250252"/>
                  <a:pt x="66084" y="252053"/>
                  <a:pt x="63542" y="252053"/>
                </a:cubicBezTo>
                <a:lnTo>
                  <a:pt x="4357" y="252053"/>
                </a:lnTo>
                <a:cubicBezTo>
                  <a:pt x="1815" y="252053"/>
                  <a:pt x="0" y="250252"/>
                  <a:pt x="0" y="247730"/>
                </a:cubicBezTo>
                <a:lnTo>
                  <a:pt x="0" y="220348"/>
                </a:lnTo>
                <a:cubicBezTo>
                  <a:pt x="0" y="214223"/>
                  <a:pt x="2178" y="208459"/>
                  <a:pt x="6172" y="203775"/>
                </a:cubicBezTo>
                <a:cubicBezTo>
                  <a:pt x="7625" y="201974"/>
                  <a:pt x="10167" y="201613"/>
                  <a:pt x="12345" y="203415"/>
                </a:cubicBezTo>
                <a:close/>
                <a:moveTo>
                  <a:pt x="255410" y="175674"/>
                </a:moveTo>
                <a:cubicBezTo>
                  <a:pt x="249713" y="175674"/>
                  <a:pt x="245084" y="179987"/>
                  <a:pt x="245084" y="185738"/>
                </a:cubicBezTo>
                <a:cubicBezTo>
                  <a:pt x="245084" y="191130"/>
                  <a:pt x="249713" y="195802"/>
                  <a:pt x="255410" y="195802"/>
                </a:cubicBezTo>
                <a:cubicBezTo>
                  <a:pt x="260751" y="195802"/>
                  <a:pt x="265380" y="191130"/>
                  <a:pt x="265380" y="185738"/>
                </a:cubicBezTo>
                <a:cubicBezTo>
                  <a:pt x="265380" y="179987"/>
                  <a:pt x="260751" y="175674"/>
                  <a:pt x="255410" y="175674"/>
                </a:cubicBezTo>
                <a:close/>
                <a:moveTo>
                  <a:pt x="33338" y="175674"/>
                </a:moveTo>
                <a:cubicBezTo>
                  <a:pt x="27693" y="175674"/>
                  <a:pt x="23107" y="179987"/>
                  <a:pt x="23107" y="185738"/>
                </a:cubicBezTo>
                <a:cubicBezTo>
                  <a:pt x="23107" y="191130"/>
                  <a:pt x="27693" y="195802"/>
                  <a:pt x="33338" y="195802"/>
                </a:cubicBezTo>
                <a:cubicBezTo>
                  <a:pt x="38629" y="195802"/>
                  <a:pt x="43216" y="191130"/>
                  <a:pt x="43216" y="185738"/>
                </a:cubicBezTo>
                <a:cubicBezTo>
                  <a:pt x="43216" y="179987"/>
                  <a:pt x="38629" y="175674"/>
                  <a:pt x="33338" y="175674"/>
                </a:cubicBezTo>
                <a:close/>
                <a:moveTo>
                  <a:pt x="255410" y="166688"/>
                </a:moveTo>
                <a:cubicBezTo>
                  <a:pt x="265736" y="166688"/>
                  <a:pt x="274282" y="175315"/>
                  <a:pt x="274282" y="185738"/>
                </a:cubicBezTo>
                <a:cubicBezTo>
                  <a:pt x="274282" y="196521"/>
                  <a:pt x="265736" y="204429"/>
                  <a:pt x="255410" y="204429"/>
                </a:cubicBezTo>
                <a:cubicBezTo>
                  <a:pt x="244728" y="204429"/>
                  <a:pt x="236538" y="196521"/>
                  <a:pt x="236538" y="185738"/>
                </a:cubicBezTo>
                <a:cubicBezTo>
                  <a:pt x="236538" y="175315"/>
                  <a:pt x="244728" y="166688"/>
                  <a:pt x="255410" y="166688"/>
                </a:cubicBezTo>
                <a:close/>
                <a:moveTo>
                  <a:pt x="33338" y="166688"/>
                </a:moveTo>
                <a:cubicBezTo>
                  <a:pt x="43568" y="166688"/>
                  <a:pt x="52035" y="175315"/>
                  <a:pt x="52035" y="185738"/>
                </a:cubicBezTo>
                <a:cubicBezTo>
                  <a:pt x="52035" y="196521"/>
                  <a:pt x="43568" y="204429"/>
                  <a:pt x="33338" y="204429"/>
                </a:cubicBezTo>
                <a:cubicBezTo>
                  <a:pt x="22754" y="204429"/>
                  <a:pt x="14288" y="196521"/>
                  <a:pt x="14288" y="185738"/>
                </a:cubicBezTo>
                <a:cubicBezTo>
                  <a:pt x="14288" y="175315"/>
                  <a:pt x="22754" y="166688"/>
                  <a:pt x="33338" y="166688"/>
                </a:cubicBezTo>
                <a:close/>
                <a:moveTo>
                  <a:pt x="143891" y="139700"/>
                </a:moveTo>
                <a:cubicBezTo>
                  <a:pt x="146939" y="139700"/>
                  <a:pt x="148844" y="141862"/>
                  <a:pt x="148844" y="144384"/>
                </a:cubicBezTo>
                <a:lnTo>
                  <a:pt x="148844" y="185456"/>
                </a:lnTo>
                <a:cubicBezTo>
                  <a:pt x="148844" y="187978"/>
                  <a:pt x="146939" y="190140"/>
                  <a:pt x="143891" y="190140"/>
                </a:cubicBezTo>
                <a:cubicBezTo>
                  <a:pt x="141605" y="190140"/>
                  <a:pt x="139700" y="187978"/>
                  <a:pt x="139700" y="185456"/>
                </a:cubicBezTo>
                <a:lnTo>
                  <a:pt x="139700" y="144384"/>
                </a:lnTo>
                <a:cubicBezTo>
                  <a:pt x="139700" y="141862"/>
                  <a:pt x="141605" y="139700"/>
                  <a:pt x="143891" y="139700"/>
                </a:cubicBezTo>
                <a:close/>
                <a:moveTo>
                  <a:pt x="185282" y="127000"/>
                </a:moveTo>
                <a:cubicBezTo>
                  <a:pt x="188154" y="127000"/>
                  <a:pt x="189589" y="128804"/>
                  <a:pt x="189589" y="131691"/>
                </a:cubicBezTo>
                <a:lnTo>
                  <a:pt x="189589" y="181120"/>
                </a:lnTo>
                <a:lnTo>
                  <a:pt x="217225" y="181120"/>
                </a:lnTo>
                <a:cubicBezTo>
                  <a:pt x="219738" y="181120"/>
                  <a:pt x="221891" y="182924"/>
                  <a:pt x="221891" y="185449"/>
                </a:cubicBezTo>
                <a:cubicBezTo>
                  <a:pt x="221891" y="187975"/>
                  <a:pt x="219738" y="190139"/>
                  <a:pt x="217225" y="190139"/>
                </a:cubicBezTo>
                <a:lnTo>
                  <a:pt x="185282" y="190139"/>
                </a:lnTo>
                <a:cubicBezTo>
                  <a:pt x="182770" y="190139"/>
                  <a:pt x="180975" y="187975"/>
                  <a:pt x="180975" y="185449"/>
                </a:cubicBezTo>
                <a:lnTo>
                  <a:pt x="180975" y="131691"/>
                </a:lnTo>
                <a:cubicBezTo>
                  <a:pt x="180975" y="128804"/>
                  <a:pt x="182770" y="127000"/>
                  <a:pt x="185282" y="127000"/>
                </a:cubicBezTo>
                <a:close/>
                <a:moveTo>
                  <a:pt x="103284" y="127000"/>
                </a:moveTo>
                <a:cubicBezTo>
                  <a:pt x="105796" y="127000"/>
                  <a:pt x="107591" y="128804"/>
                  <a:pt x="107591" y="131691"/>
                </a:cubicBezTo>
                <a:lnTo>
                  <a:pt x="107591" y="185449"/>
                </a:lnTo>
                <a:cubicBezTo>
                  <a:pt x="107591" y="187975"/>
                  <a:pt x="105796" y="190139"/>
                  <a:pt x="103284" y="190139"/>
                </a:cubicBezTo>
                <a:lnTo>
                  <a:pt x="70982" y="190139"/>
                </a:lnTo>
                <a:cubicBezTo>
                  <a:pt x="68828" y="190139"/>
                  <a:pt x="66675" y="187975"/>
                  <a:pt x="66675" y="185449"/>
                </a:cubicBezTo>
                <a:cubicBezTo>
                  <a:pt x="66675" y="182924"/>
                  <a:pt x="68828" y="181120"/>
                  <a:pt x="70982" y="181120"/>
                </a:cubicBezTo>
                <a:lnTo>
                  <a:pt x="98977" y="181120"/>
                </a:lnTo>
                <a:lnTo>
                  <a:pt x="98977" y="131691"/>
                </a:lnTo>
                <a:cubicBezTo>
                  <a:pt x="98977" y="128804"/>
                  <a:pt x="101130" y="127000"/>
                  <a:pt x="103284" y="127000"/>
                </a:cubicBezTo>
                <a:close/>
                <a:moveTo>
                  <a:pt x="145437" y="31750"/>
                </a:moveTo>
                <a:cubicBezTo>
                  <a:pt x="147610" y="31750"/>
                  <a:pt x="149420" y="33550"/>
                  <a:pt x="149420" y="36429"/>
                </a:cubicBezTo>
                <a:lnTo>
                  <a:pt x="149420" y="58027"/>
                </a:lnTo>
                <a:lnTo>
                  <a:pt x="171506" y="58027"/>
                </a:lnTo>
                <a:cubicBezTo>
                  <a:pt x="174040" y="58027"/>
                  <a:pt x="175851" y="60546"/>
                  <a:pt x="175851" y="62346"/>
                </a:cubicBezTo>
                <a:cubicBezTo>
                  <a:pt x="175851" y="65226"/>
                  <a:pt x="174040" y="67026"/>
                  <a:pt x="171506" y="67026"/>
                </a:cubicBezTo>
                <a:lnTo>
                  <a:pt x="149420" y="67026"/>
                </a:lnTo>
                <a:lnTo>
                  <a:pt x="149420" y="88983"/>
                </a:lnTo>
                <a:cubicBezTo>
                  <a:pt x="149420" y="91503"/>
                  <a:pt x="147610" y="93303"/>
                  <a:pt x="145437" y="93303"/>
                </a:cubicBezTo>
                <a:cubicBezTo>
                  <a:pt x="142541" y="93303"/>
                  <a:pt x="140730" y="91503"/>
                  <a:pt x="140730" y="88983"/>
                </a:cubicBezTo>
                <a:lnTo>
                  <a:pt x="140730" y="67026"/>
                </a:lnTo>
                <a:lnTo>
                  <a:pt x="118645" y="67026"/>
                </a:lnTo>
                <a:cubicBezTo>
                  <a:pt x="116110" y="67026"/>
                  <a:pt x="114300" y="65226"/>
                  <a:pt x="114300" y="62346"/>
                </a:cubicBezTo>
                <a:cubicBezTo>
                  <a:pt x="114300" y="60546"/>
                  <a:pt x="116110" y="58027"/>
                  <a:pt x="118645" y="58027"/>
                </a:cubicBezTo>
                <a:lnTo>
                  <a:pt x="140730" y="58027"/>
                </a:lnTo>
                <a:lnTo>
                  <a:pt x="140730" y="36429"/>
                </a:lnTo>
                <a:cubicBezTo>
                  <a:pt x="140730" y="33550"/>
                  <a:pt x="142541" y="31750"/>
                  <a:pt x="145437" y="31750"/>
                </a:cubicBezTo>
                <a:close/>
                <a:moveTo>
                  <a:pt x="144644" y="8684"/>
                </a:moveTo>
                <a:cubicBezTo>
                  <a:pt x="114251" y="8684"/>
                  <a:pt x="89647" y="33288"/>
                  <a:pt x="89647" y="62957"/>
                </a:cubicBezTo>
                <a:cubicBezTo>
                  <a:pt x="89647" y="93350"/>
                  <a:pt x="114251" y="117954"/>
                  <a:pt x="144644" y="117954"/>
                </a:cubicBezTo>
                <a:cubicBezTo>
                  <a:pt x="174313" y="117954"/>
                  <a:pt x="198556" y="93350"/>
                  <a:pt x="198556" y="62957"/>
                </a:cubicBezTo>
                <a:cubicBezTo>
                  <a:pt x="198556" y="33288"/>
                  <a:pt x="174313" y="8684"/>
                  <a:pt x="144644" y="8684"/>
                </a:cubicBezTo>
                <a:close/>
                <a:moveTo>
                  <a:pt x="144644" y="0"/>
                </a:moveTo>
                <a:cubicBezTo>
                  <a:pt x="179379" y="0"/>
                  <a:pt x="207601" y="28222"/>
                  <a:pt x="207601" y="62957"/>
                </a:cubicBezTo>
                <a:cubicBezTo>
                  <a:pt x="207601" y="98416"/>
                  <a:pt x="179379" y="126638"/>
                  <a:pt x="144644" y="126638"/>
                </a:cubicBezTo>
                <a:cubicBezTo>
                  <a:pt x="109185" y="126638"/>
                  <a:pt x="80963" y="98416"/>
                  <a:pt x="80963" y="62957"/>
                </a:cubicBezTo>
                <a:cubicBezTo>
                  <a:pt x="80963" y="28222"/>
                  <a:pt x="109185" y="0"/>
                  <a:pt x="144644" y="0"/>
                </a:cubicBezTo>
                <a:close/>
              </a:path>
            </a:pathLst>
          </a:custGeom>
          <a:solidFill>
            <a:schemeClr val="bg1"/>
          </a:solidFill>
          <a:ln>
            <a:noFill/>
          </a:ln>
          <a:effectLst/>
        </p:spPr>
        <p:txBody>
          <a:bodyPr anchor="ctr"/>
          <a:lstStyle/>
          <a:p>
            <a:endParaRPr lang="en-US" sz="900" dirty="0">
              <a:latin typeface="Lato Light" panose="020F0502020204030203" pitchFamily="34" charset="0"/>
            </a:endParaRPr>
          </a:p>
        </p:txBody>
      </p:sp>
      <p:sp>
        <p:nvSpPr>
          <p:cNvPr id="22" name="Freeform 1059">
            <a:extLst>
              <a:ext uri="{FF2B5EF4-FFF2-40B4-BE49-F238E27FC236}">
                <a16:creationId xmlns:a16="http://schemas.microsoft.com/office/drawing/2014/main" id="{2F6B1C03-EB39-4EBD-92C3-F0CFF0B7F188}"/>
              </a:ext>
            </a:extLst>
          </p:cNvPr>
          <p:cNvSpPr>
            <a:spLocks noChangeAspect="1" noChangeArrowheads="1"/>
          </p:cNvSpPr>
          <p:nvPr/>
        </p:nvSpPr>
        <p:spPr bwMode="auto">
          <a:xfrm>
            <a:off x="10340418" y="2975299"/>
            <a:ext cx="530225" cy="527050"/>
          </a:xfrm>
          <a:custGeom>
            <a:avLst/>
            <a:gdLst>
              <a:gd name="T0" fmla="*/ 89779237 w 291737"/>
              <a:gd name="T1" fmla="*/ 109284772 h 290153"/>
              <a:gd name="T2" fmla="*/ 102871663 w 291737"/>
              <a:gd name="T3" fmla="*/ 104718570 h 290153"/>
              <a:gd name="T4" fmla="*/ 123273045 w 291737"/>
              <a:gd name="T5" fmla="*/ 122214270 h 290153"/>
              <a:gd name="T6" fmla="*/ 124538682 w 291737"/>
              <a:gd name="T7" fmla="*/ 105031042 h 290153"/>
              <a:gd name="T8" fmla="*/ 99391902 w 291737"/>
              <a:gd name="T9" fmla="*/ 125807186 h 290153"/>
              <a:gd name="T10" fmla="*/ 102871663 w 291737"/>
              <a:gd name="T11" fmla="*/ 104718570 h 290153"/>
              <a:gd name="T12" fmla="*/ 3931849 w 291737"/>
              <a:gd name="T13" fmla="*/ 122214270 h 290153"/>
              <a:gd name="T14" fmla="*/ 24383897 w 291737"/>
              <a:gd name="T15" fmla="*/ 104718570 h 290153"/>
              <a:gd name="T16" fmla="*/ 27686387 w 291737"/>
              <a:gd name="T17" fmla="*/ 125807186 h 290153"/>
              <a:gd name="T18" fmla="*/ 2675210 w 291737"/>
              <a:gd name="T19" fmla="*/ 105031042 h 290153"/>
              <a:gd name="T20" fmla="*/ 111858698 w 291737"/>
              <a:gd name="T21" fmla="*/ 101300184 h 290153"/>
              <a:gd name="T22" fmla="*/ 10672229 w 291737"/>
              <a:gd name="T23" fmla="*/ 96976848 h 290153"/>
              <a:gd name="T24" fmla="*/ 111858698 w 291737"/>
              <a:gd name="T25" fmla="*/ 88794158 h 290153"/>
              <a:gd name="T26" fmla="*/ 111858698 w 291737"/>
              <a:gd name="T27" fmla="*/ 88794158 h 290153"/>
              <a:gd name="T28" fmla="*/ 6915088 w 291737"/>
              <a:gd name="T29" fmla="*/ 96976848 h 290153"/>
              <a:gd name="T30" fmla="*/ 99462300 w 291737"/>
              <a:gd name="T31" fmla="*/ 96153616 h 290153"/>
              <a:gd name="T32" fmla="*/ 82229262 w 291737"/>
              <a:gd name="T33" fmla="*/ 84875441 h 290153"/>
              <a:gd name="T34" fmla="*/ 44678279 w 291737"/>
              <a:gd name="T35" fmla="*/ 84875441 h 290153"/>
              <a:gd name="T36" fmla="*/ 27764580 w 291737"/>
              <a:gd name="T37" fmla="*/ 96153616 h 290153"/>
              <a:gd name="T38" fmla="*/ 52334178 w 291737"/>
              <a:gd name="T39" fmla="*/ 68852146 h 290153"/>
              <a:gd name="T40" fmla="*/ 72313118 w 291737"/>
              <a:gd name="T41" fmla="*/ 64165631 h 290153"/>
              <a:gd name="T42" fmla="*/ 77976585 w 291737"/>
              <a:gd name="T43" fmla="*/ 80724467 h 290153"/>
              <a:gd name="T44" fmla="*/ 48401249 w 291737"/>
              <a:gd name="T45" fmla="*/ 68852146 h 290153"/>
              <a:gd name="T46" fmla="*/ 59193458 w 291737"/>
              <a:gd name="T47" fmla="*/ 54222035 h 290153"/>
              <a:gd name="T48" fmla="*/ 63536008 w 291737"/>
              <a:gd name="T49" fmla="*/ 46117364 h 290153"/>
              <a:gd name="T50" fmla="*/ 63536008 w 291737"/>
              <a:gd name="T51" fmla="*/ 46117364 h 290153"/>
              <a:gd name="T52" fmla="*/ 111765453 w 291737"/>
              <a:gd name="T53" fmla="*/ 83819484 h 290153"/>
              <a:gd name="T54" fmla="*/ 15051580 w 291737"/>
              <a:gd name="T55" fmla="*/ 41987648 h 290153"/>
              <a:gd name="T56" fmla="*/ 13138120 w 291737"/>
              <a:gd name="T57" fmla="*/ 82102572 h 290153"/>
              <a:gd name="T58" fmla="*/ 91709610 w 291737"/>
              <a:gd name="T59" fmla="*/ 35208138 h 290153"/>
              <a:gd name="T60" fmla="*/ 77223386 w 291737"/>
              <a:gd name="T61" fmla="*/ 49457136 h 290153"/>
              <a:gd name="T62" fmla="*/ 37911938 w 291737"/>
              <a:gd name="T63" fmla="*/ 35208138 h 290153"/>
              <a:gd name="T64" fmla="*/ 46976875 w 291737"/>
              <a:gd name="T65" fmla="*/ 49457136 h 290153"/>
              <a:gd name="T66" fmla="*/ 89779237 w 291737"/>
              <a:gd name="T67" fmla="*/ 16518775 h 290153"/>
              <a:gd name="T68" fmla="*/ 34572388 w 291737"/>
              <a:gd name="T69" fmla="*/ 18502114 h 290153"/>
              <a:gd name="T70" fmla="*/ 101289900 w 291737"/>
              <a:gd name="T71" fmla="*/ 23421996 h 290153"/>
              <a:gd name="T72" fmla="*/ 121533257 w 291737"/>
              <a:gd name="T73" fmla="*/ 18424099 h 290153"/>
              <a:gd name="T74" fmla="*/ 127068263 w 291737"/>
              <a:gd name="T75" fmla="*/ 35139610 h 290153"/>
              <a:gd name="T76" fmla="*/ 97494406 w 291737"/>
              <a:gd name="T77" fmla="*/ 23421996 h 290153"/>
              <a:gd name="T78" fmla="*/ 5662450 w 291737"/>
              <a:gd name="T79" fmla="*/ 18424099 h 290153"/>
              <a:gd name="T80" fmla="*/ 25641957 w 291737"/>
              <a:gd name="T81" fmla="*/ 23421996 h 290153"/>
              <a:gd name="T82" fmla="*/ 29575230 w 291737"/>
              <a:gd name="T83" fmla="*/ 23421996 h 290153"/>
              <a:gd name="T84" fmla="*/ 0 w 291737"/>
              <a:gd name="T85" fmla="*/ 35139610 h 290153"/>
              <a:gd name="T86" fmla="*/ 111858698 w 291737"/>
              <a:gd name="T87" fmla="*/ 3859771 h 290153"/>
              <a:gd name="T88" fmla="*/ 111858698 w 291737"/>
              <a:gd name="T89" fmla="*/ 3859771 h 290153"/>
              <a:gd name="T90" fmla="*/ 19439297 w 291737"/>
              <a:gd name="T91" fmla="*/ 8182036 h 290153"/>
              <a:gd name="T92" fmla="*/ 111858698 w 291737"/>
              <a:gd name="T93" fmla="*/ 16365797 h 290153"/>
              <a:gd name="T94" fmla="*/ 23352569 w 291737"/>
              <a:gd name="T95" fmla="*/ 8182036 h 290153"/>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291737" h="290153">
                <a:moveTo>
                  <a:pt x="83671" y="242888"/>
                </a:moveTo>
                <a:lnTo>
                  <a:pt x="206125" y="242888"/>
                </a:lnTo>
                <a:cubicBezTo>
                  <a:pt x="208631" y="242888"/>
                  <a:pt x="210779" y="245086"/>
                  <a:pt x="210779" y="247651"/>
                </a:cubicBezTo>
                <a:cubicBezTo>
                  <a:pt x="210779" y="250215"/>
                  <a:pt x="208631" y="252047"/>
                  <a:pt x="206125" y="252047"/>
                </a:cubicBezTo>
                <a:lnTo>
                  <a:pt x="83671" y="252047"/>
                </a:lnTo>
                <a:cubicBezTo>
                  <a:pt x="81523" y="252047"/>
                  <a:pt x="79375" y="250215"/>
                  <a:pt x="79375" y="247651"/>
                </a:cubicBezTo>
                <a:cubicBezTo>
                  <a:pt x="79375" y="245086"/>
                  <a:pt x="81523" y="242888"/>
                  <a:pt x="83671" y="242888"/>
                </a:cubicBezTo>
                <a:close/>
                <a:moveTo>
                  <a:pt x="236183" y="241515"/>
                </a:moveTo>
                <a:cubicBezTo>
                  <a:pt x="237998" y="242956"/>
                  <a:pt x="238361" y="245838"/>
                  <a:pt x="236546" y="248000"/>
                </a:cubicBezTo>
                <a:cubicBezTo>
                  <a:pt x="233641" y="250882"/>
                  <a:pt x="232552" y="254845"/>
                  <a:pt x="232552" y="258808"/>
                </a:cubicBezTo>
                <a:lnTo>
                  <a:pt x="232552" y="281866"/>
                </a:lnTo>
                <a:lnTo>
                  <a:pt x="283023" y="281866"/>
                </a:lnTo>
                <a:lnTo>
                  <a:pt x="283023" y="258808"/>
                </a:lnTo>
                <a:cubicBezTo>
                  <a:pt x="283023" y="254845"/>
                  <a:pt x="281570" y="250882"/>
                  <a:pt x="279029" y="248000"/>
                </a:cubicBezTo>
                <a:cubicBezTo>
                  <a:pt x="277213" y="245838"/>
                  <a:pt x="277939" y="242956"/>
                  <a:pt x="279392" y="241515"/>
                </a:cubicBezTo>
                <a:cubicBezTo>
                  <a:pt x="281570" y="239713"/>
                  <a:pt x="284475" y="240074"/>
                  <a:pt x="285928" y="242235"/>
                </a:cubicBezTo>
                <a:cubicBezTo>
                  <a:pt x="289559" y="246559"/>
                  <a:pt x="291737" y="252683"/>
                  <a:pt x="291737" y="258808"/>
                </a:cubicBezTo>
                <a:lnTo>
                  <a:pt x="291737" y="285830"/>
                </a:lnTo>
                <a:cubicBezTo>
                  <a:pt x="291737" y="288712"/>
                  <a:pt x="289922" y="290153"/>
                  <a:pt x="287743" y="290153"/>
                </a:cubicBezTo>
                <a:lnTo>
                  <a:pt x="228194" y="290153"/>
                </a:lnTo>
                <a:cubicBezTo>
                  <a:pt x="226016" y="290153"/>
                  <a:pt x="223837" y="288712"/>
                  <a:pt x="223837" y="285830"/>
                </a:cubicBezTo>
                <a:lnTo>
                  <a:pt x="223837" y="258808"/>
                </a:lnTo>
                <a:cubicBezTo>
                  <a:pt x="223837" y="252683"/>
                  <a:pt x="226016" y="246559"/>
                  <a:pt x="229647" y="242235"/>
                </a:cubicBezTo>
                <a:cubicBezTo>
                  <a:pt x="231462" y="240074"/>
                  <a:pt x="234367" y="239713"/>
                  <a:pt x="236183" y="241515"/>
                </a:cubicBezTo>
                <a:close/>
                <a:moveTo>
                  <a:pt x="12280" y="241515"/>
                </a:moveTo>
                <a:cubicBezTo>
                  <a:pt x="14447" y="242956"/>
                  <a:pt x="14808" y="245838"/>
                  <a:pt x="13002" y="248000"/>
                </a:cubicBezTo>
                <a:cubicBezTo>
                  <a:pt x="10835" y="250882"/>
                  <a:pt x="9029" y="254845"/>
                  <a:pt x="9029" y="258808"/>
                </a:cubicBezTo>
                <a:lnTo>
                  <a:pt x="9029" y="281866"/>
                </a:lnTo>
                <a:lnTo>
                  <a:pt x="59232" y="281866"/>
                </a:lnTo>
                <a:lnTo>
                  <a:pt x="59232" y="258808"/>
                </a:lnTo>
                <a:cubicBezTo>
                  <a:pt x="59232" y="254845"/>
                  <a:pt x="57788" y="250882"/>
                  <a:pt x="55259" y="248000"/>
                </a:cubicBezTo>
                <a:cubicBezTo>
                  <a:pt x="53454" y="245838"/>
                  <a:pt x="54176" y="242956"/>
                  <a:pt x="55982" y="241515"/>
                </a:cubicBezTo>
                <a:cubicBezTo>
                  <a:pt x="57788" y="239713"/>
                  <a:pt x="60677" y="240074"/>
                  <a:pt x="61761" y="242235"/>
                </a:cubicBezTo>
                <a:cubicBezTo>
                  <a:pt x="65734" y="246559"/>
                  <a:pt x="67901" y="252683"/>
                  <a:pt x="67901" y="258808"/>
                </a:cubicBezTo>
                <a:lnTo>
                  <a:pt x="67901" y="285830"/>
                </a:lnTo>
                <a:cubicBezTo>
                  <a:pt x="67901" y="288712"/>
                  <a:pt x="65734" y="290153"/>
                  <a:pt x="63566" y="290153"/>
                </a:cubicBezTo>
                <a:lnTo>
                  <a:pt x="4695" y="290153"/>
                </a:lnTo>
                <a:cubicBezTo>
                  <a:pt x="2528" y="290153"/>
                  <a:pt x="0" y="288712"/>
                  <a:pt x="0" y="285830"/>
                </a:cubicBezTo>
                <a:lnTo>
                  <a:pt x="0" y="258808"/>
                </a:lnTo>
                <a:cubicBezTo>
                  <a:pt x="0" y="252683"/>
                  <a:pt x="2528" y="246559"/>
                  <a:pt x="6140" y="242235"/>
                </a:cubicBezTo>
                <a:cubicBezTo>
                  <a:pt x="7946" y="240074"/>
                  <a:pt x="10835" y="239713"/>
                  <a:pt x="12280" y="241515"/>
                </a:cubicBezTo>
                <a:close/>
                <a:moveTo>
                  <a:pt x="256816" y="213690"/>
                </a:moveTo>
                <a:cubicBezTo>
                  <a:pt x="251065" y="213690"/>
                  <a:pt x="246752" y="217963"/>
                  <a:pt x="246752" y="223660"/>
                </a:cubicBezTo>
                <a:cubicBezTo>
                  <a:pt x="246752" y="229357"/>
                  <a:pt x="251065" y="233630"/>
                  <a:pt x="256816" y="233630"/>
                </a:cubicBezTo>
                <a:cubicBezTo>
                  <a:pt x="262926" y="233630"/>
                  <a:pt x="267599" y="229357"/>
                  <a:pt x="267599" y="223660"/>
                </a:cubicBezTo>
                <a:cubicBezTo>
                  <a:pt x="267599" y="217963"/>
                  <a:pt x="262926" y="213690"/>
                  <a:pt x="256816" y="213690"/>
                </a:cubicBezTo>
                <a:close/>
                <a:moveTo>
                  <a:pt x="34565" y="213690"/>
                </a:moveTo>
                <a:cubicBezTo>
                  <a:pt x="29174" y="213690"/>
                  <a:pt x="24501" y="217963"/>
                  <a:pt x="24501" y="223660"/>
                </a:cubicBezTo>
                <a:cubicBezTo>
                  <a:pt x="24501" y="229357"/>
                  <a:pt x="29174" y="233630"/>
                  <a:pt x="34565" y="233630"/>
                </a:cubicBezTo>
                <a:cubicBezTo>
                  <a:pt x="40316" y="233630"/>
                  <a:pt x="44629" y="229357"/>
                  <a:pt x="44629" y="223660"/>
                </a:cubicBezTo>
                <a:cubicBezTo>
                  <a:pt x="44629" y="217963"/>
                  <a:pt x="40316" y="213690"/>
                  <a:pt x="34565" y="213690"/>
                </a:cubicBezTo>
                <a:close/>
                <a:moveTo>
                  <a:pt x="256816" y="204788"/>
                </a:moveTo>
                <a:cubicBezTo>
                  <a:pt x="267599" y="204788"/>
                  <a:pt x="275866" y="213334"/>
                  <a:pt x="275866" y="223660"/>
                </a:cubicBezTo>
                <a:cubicBezTo>
                  <a:pt x="275866" y="234342"/>
                  <a:pt x="267599" y="242532"/>
                  <a:pt x="256816" y="242532"/>
                </a:cubicBezTo>
                <a:cubicBezTo>
                  <a:pt x="246752" y="242532"/>
                  <a:pt x="238125" y="234342"/>
                  <a:pt x="238125" y="223660"/>
                </a:cubicBezTo>
                <a:cubicBezTo>
                  <a:pt x="238125" y="213334"/>
                  <a:pt x="246752" y="204788"/>
                  <a:pt x="256816" y="204788"/>
                </a:cubicBezTo>
                <a:close/>
                <a:moveTo>
                  <a:pt x="34565" y="204788"/>
                </a:moveTo>
                <a:cubicBezTo>
                  <a:pt x="45348" y="204788"/>
                  <a:pt x="53615" y="213334"/>
                  <a:pt x="53615" y="223660"/>
                </a:cubicBezTo>
                <a:cubicBezTo>
                  <a:pt x="53615" y="234342"/>
                  <a:pt x="45348" y="242532"/>
                  <a:pt x="34565" y="242532"/>
                </a:cubicBezTo>
                <a:cubicBezTo>
                  <a:pt x="24142" y="242532"/>
                  <a:pt x="15875" y="234342"/>
                  <a:pt x="15875" y="223660"/>
                </a:cubicBezTo>
                <a:cubicBezTo>
                  <a:pt x="15875" y="213334"/>
                  <a:pt x="24142" y="204788"/>
                  <a:pt x="34565" y="204788"/>
                </a:cubicBezTo>
                <a:close/>
                <a:moveTo>
                  <a:pt x="188791" y="189157"/>
                </a:moveTo>
                <a:cubicBezTo>
                  <a:pt x="190622" y="187325"/>
                  <a:pt x="193553" y="187325"/>
                  <a:pt x="195385" y="189157"/>
                </a:cubicBezTo>
                <a:lnTo>
                  <a:pt x="228356" y="221762"/>
                </a:lnTo>
                <a:cubicBezTo>
                  <a:pt x="229821" y="223960"/>
                  <a:pt x="229821" y="226891"/>
                  <a:pt x="228356" y="228356"/>
                </a:cubicBezTo>
                <a:cubicBezTo>
                  <a:pt x="226890" y="229089"/>
                  <a:pt x="226157" y="229822"/>
                  <a:pt x="225058" y="229822"/>
                </a:cubicBezTo>
                <a:cubicBezTo>
                  <a:pt x="223593" y="229822"/>
                  <a:pt x="222860" y="229089"/>
                  <a:pt x="222128" y="228356"/>
                </a:cubicBezTo>
                <a:lnTo>
                  <a:pt x="188791" y="195751"/>
                </a:lnTo>
                <a:cubicBezTo>
                  <a:pt x="187325" y="193553"/>
                  <a:pt x="187325" y="190622"/>
                  <a:pt x="188791" y="189157"/>
                </a:cubicBezTo>
                <a:close/>
                <a:moveTo>
                  <a:pt x="96349" y="189157"/>
                </a:moveTo>
                <a:cubicBezTo>
                  <a:pt x="98180" y="187325"/>
                  <a:pt x="100745" y="187325"/>
                  <a:pt x="102577" y="189157"/>
                </a:cubicBezTo>
                <a:cubicBezTo>
                  <a:pt x="104408" y="190622"/>
                  <a:pt x="104408" y="193553"/>
                  <a:pt x="102577" y="195751"/>
                </a:cubicBezTo>
                <a:lnTo>
                  <a:pt x="69971" y="228356"/>
                </a:lnTo>
                <a:cubicBezTo>
                  <a:pt x="68872" y="229089"/>
                  <a:pt x="67773" y="229822"/>
                  <a:pt x="66674" y="229822"/>
                </a:cubicBezTo>
                <a:cubicBezTo>
                  <a:pt x="65575" y="229822"/>
                  <a:pt x="64476" y="229089"/>
                  <a:pt x="63744" y="228356"/>
                </a:cubicBezTo>
                <a:cubicBezTo>
                  <a:pt x="61912" y="226891"/>
                  <a:pt x="61912" y="223960"/>
                  <a:pt x="63744" y="221762"/>
                </a:cubicBezTo>
                <a:lnTo>
                  <a:pt x="96349" y="189157"/>
                </a:lnTo>
                <a:close/>
                <a:moveTo>
                  <a:pt x="123405" y="141862"/>
                </a:moveTo>
                <a:cubicBezTo>
                  <a:pt x="125572" y="142943"/>
                  <a:pt x="125572" y="145825"/>
                  <a:pt x="123766" y="147987"/>
                </a:cubicBezTo>
                <a:cubicBezTo>
                  <a:pt x="121599" y="150509"/>
                  <a:pt x="120154" y="154832"/>
                  <a:pt x="120154" y="158795"/>
                </a:cubicBezTo>
                <a:lnTo>
                  <a:pt x="120154" y="181493"/>
                </a:lnTo>
                <a:lnTo>
                  <a:pt x="169996" y="181493"/>
                </a:lnTo>
                <a:lnTo>
                  <a:pt x="169996" y="158795"/>
                </a:lnTo>
                <a:cubicBezTo>
                  <a:pt x="169996" y="154832"/>
                  <a:pt x="168913" y="150509"/>
                  <a:pt x="166023" y="147987"/>
                </a:cubicBezTo>
                <a:cubicBezTo>
                  <a:pt x="164217" y="145825"/>
                  <a:pt x="164940" y="142943"/>
                  <a:pt x="166746" y="141862"/>
                </a:cubicBezTo>
                <a:cubicBezTo>
                  <a:pt x="168552" y="140061"/>
                  <a:pt x="171802" y="140421"/>
                  <a:pt x="172886" y="142222"/>
                </a:cubicBezTo>
                <a:cubicBezTo>
                  <a:pt x="176498" y="146546"/>
                  <a:pt x="179026" y="152670"/>
                  <a:pt x="179026" y="158795"/>
                </a:cubicBezTo>
                <a:lnTo>
                  <a:pt x="179026" y="186177"/>
                </a:lnTo>
                <a:cubicBezTo>
                  <a:pt x="179026" y="188699"/>
                  <a:pt x="176859" y="190140"/>
                  <a:pt x="174691" y="190140"/>
                </a:cubicBezTo>
                <a:lnTo>
                  <a:pt x="115820" y="190140"/>
                </a:lnTo>
                <a:cubicBezTo>
                  <a:pt x="113292" y="190140"/>
                  <a:pt x="111125" y="188699"/>
                  <a:pt x="111125" y="186177"/>
                </a:cubicBezTo>
                <a:lnTo>
                  <a:pt x="111125" y="158795"/>
                </a:lnTo>
                <a:cubicBezTo>
                  <a:pt x="111125" y="152670"/>
                  <a:pt x="113292" y="146546"/>
                  <a:pt x="117265" y="142222"/>
                </a:cubicBezTo>
                <a:cubicBezTo>
                  <a:pt x="118709" y="140421"/>
                  <a:pt x="121599" y="139700"/>
                  <a:pt x="123405" y="141862"/>
                </a:cubicBezTo>
                <a:close/>
                <a:moveTo>
                  <a:pt x="145872" y="114990"/>
                </a:moveTo>
                <a:cubicBezTo>
                  <a:pt x="140175" y="114990"/>
                  <a:pt x="135902" y="119662"/>
                  <a:pt x="135902" y="125054"/>
                </a:cubicBezTo>
                <a:cubicBezTo>
                  <a:pt x="135902" y="130805"/>
                  <a:pt x="140175" y="135118"/>
                  <a:pt x="145872" y="135118"/>
                </a:cubicBezTo>
                <a:cubicBezTo>
                  <a:pt x="151569" y="135118"/>
                  <a:pt x="155842" y="130805"/>
                  <a:pt x="155842" y="125054"/>
                </a:cubicBezTo>
                <a:cubicBezTo>
                  <a:pt x="155842" y="119662"/>
                  <a:pt x="151569" y="114990"/>
                  <a:pt x="145872" y="114990"/>
                </a:cubicBezTo>
                <a:close/>
                <a:moveTo>
                  <a:pt x="145872" y="106363"/>
                </a:moveTo>
                <a:cubicBezTo>
                  <a:pt x="156554" y="106363"/>
                  <a:pt x="164744" y="114271"/>
                  <a:pt x="164744" y="125054"/>
                </a:cubicBezTo>
                <a:cubicBezTo>
                  <a:pt x="164744" y="135477"/>
                  <a:pt x="156554" y="144104"/>
                  <a:pt x="145872" y="144104"/>
                </a:cubicBezTo>
                <a:cubicBezTo>
                  <a:pt x="135546" y="144104"/>
                  <a:pt x="127000" y="135477"/>
                  <a:pt x="127000" y="125054"/>
                </a:cubicBezTo>
                <a:cubicBezTo>
                  <a:pt x="127000" y="114271"/>
                  <a:pt x="135546" y="106363"/>
                  <a:pt x="145872" y="106363"/>
                </a:cubicBezTo>
                <a:close/>
                <a:moveTo>
                  <a:pt x="256603" y="96838"/>
                </a:moveTo>
                <a:cubicBezTo>
                  <a:pt x="259270" y="96838"/>
                  <a:pt x="261556" y="98998"/>
                  <a:pt x="261556" y="101158"/>
                </a:cubicBezTo>
                <a:lnTo>
                  <a:pt x="261556" y="189355"/>
                </a:lnTo>
                <a:cubicBezTo>
                  <a:pt x="261556" y="191875"/>
                  <a:pt x="259270" y="193315"/>
                  <a:pt x="256603" y="193315"/>
                </a:cubicBezTo>
                <a:cubicBezTo>
                  <a:pt x="254317" y="193315"/>
                  <a:pt x="252412" y="191875"/>
                  <a:pt x="252412" y="189355"/>
                </a:cubicBezTo>
                <a:lnTo>
                  <a:pt x="252412" y="101158"/>
                </a:lnTo>
                <a:cubicBezTo>
                  <a:pt x="252412" y="98998"/>
                  <a:pt x="254317" y="96838"/>
                  <a:pt x="256603" y="96838"/>
                </a:cubicBezTo>
                <a:close/>
                <a:moveTo>
                  <a:pt x="34558" y="96838"/>
                </a:moveTo>
                <a:cubicBezTo>
                  <a:pt x="37122" y="96838"/>
                  <a:pt x="39320" y="98998"/>
                  <a:pt x="39320" y="101158"/>
                </a:cubicBezTo>
                <a:lnTo>
                  <a:pt x="39320" y="189355"/>
                </a:lnTo>
                <a:cubicBezTo>
                  <a:pt x="39320" y="191875"/>
                  <a:pt x="37122" y="193315"/>
                  <a:pt x="34558" y="193315"/>
                </a:cubicBezTo>
                <a:cubicBezTo>
                  <a:pt x="31993" y="193315"/>
                  <a:pt x="30162" y="191875"/>
                  <a:pt x="30162" y="189355"/>
                </a:cubicBezTo>
                <a:lnTo>
                  <a:pt x="30162" y="101158"/>
                </a:lnTo>
                <a:cubicBezTo>
                  <a:pt x="30162" y="98998"/>
                  <a:pt x="31993" y="96838"/>
                  <a:pt x="34558" y="96838"/>
                </a:cubicBezTo>
                <a:close/>
                <a:moveTo>
                  <a:pt x="204410" y="81201"/>
                </a:moveTo>
                <a:cubicBezTo>
                  <a:pt x="206218" y="79375"/>
                  <a:pt x="208387" y="79375"/>
                  <a:pt x="210556" y="81201"/>
                </a:cubicBezTo>
                <a:cubicBezTo>
                  <a:pt x="212364" y="82661"/>
                  <a:pt x="212364" y="85582"/>
                  <a:pt x="210556" y="87408"/>
                </a:cubicBezTo>
                <a:lnTo>
                  <a:pt x="184166" y="114063"/>
                </a:lnTo>
                <a:cubicBezTo>
                  <a:pt x="183081" y="114793"/>
                  <a:pt x="181996" y="115523"/>
                  <a:pt x="180912" y="115523"/>
                </a:cubicBezTo>
                <a:cubicBezTo>
                  <a:pt x="179466" y="115523"/>
                  <a:pt x="178743" y="114793"/>
                  <a:pt x="177297" y="114063"/>
                </a:cubicBezTo>
                <a:cubicBezTo>
                  <a:pt x="176212" y="112602"/>
                  <a:pt x="176212" y="109681"/>
                  <a:pt x="177297" y="107855"/>
                </a:cubicBezTo>
                <a:lnTo>
                  <a:pt x="204410" y="81201"/>
                </a:lnTo>
                <a:close/>
                <a:moveTo>
                  <a:pt x="80835" y="81201"/>
                </a:moveTo>
                <a:cubicBezTo>
                  <a:pt x="82661" y="79375"/>
                  <a:pt x="85947" y="79375"/>
                  <a:pt x="87042" y="81201"/>
                </a:cubicBezTo>
                <a:lnTo>
                  <a:pt x="114061" y="107855"/>
                </a:lnTo>
                <a:cubicBezTo>
                  <a:pt x="115522" y="109681"/>
                  <a:pt x="115522" y="112602"/>
                  <a:pt x="114061" y="114063"/>
                </a:cubicBezTo>
                <a:cubicBezTo>
                  <a:pt x="113331" y="114793"/>
                  <a:pt x="111870" y="115523"/>
                  <a:pt x="111140" y="115523"/>
                </a:cubicBezTo>
                <a:cubicBezTo>
                  <a:pt x="109680" y="115523"/>
                  <a:pt x="108584" y="114793"/>
                  <a:pt x="107854" y="114063"/>
                </a:cubicBezTo>
                <a:lnTo>
                  <a:pt x="80835" y="87408"/>
                </a:lnTo>
                <a:cubicBezTo>
                  <a:pt x="79375" y="85582"/>
                  <a:pt x="79375" y="82661"/>
                  <a:pt x="80835" y="81201"/>
                </a:cubicBezTo>
                <a:close/>
                <a:moveTo>
                  <a:pt x="83671" y="38100"/>
                </a:moveTo>
                <a:lnTo>
                  <a:pt x="206125" y="38100"/>
                </a:lnTo>
                <a:cubicBezTo>
                  <a:pt x="208631" y="38100"/>
                  <a:pt x="210779" y="40386"/>
                  <a:pt x="210779" y="42672"/>
                </a:cubicBezTo>
                <a:cubicBezTo>
                  <a:pt x="210779" y="45339"/>
                  <a:pt x="208631" y="47244"/>
                  <a:pt x="206125" y="47244"/>
                </a:cubicBezTo>
                <a:lnTo>
                  <a:pt x="83671" y="47244"/>
                </a:lnTo>
                <a:cubicBezTo>
                  <a:pt x="81523" y="47244"/>
                  <a:pt x="79375" y="45339"/>
                  <a:pt x="79375" y="42672"/>
                </a:cubicBezTo>
                <a:cubicBezTo>
                  <a:pt x="79375" y="40386"/>
                  <a:pt x="81523" y="38100"/>
                  <a:pt x="83671" y="38100"/>
                </a:cubicBezTo>
                <a:close/>
                <a:moveTo>
                  <a:pt x="236183" y="36366"/>
                </a:moveTo>
                <a:cubicBezTo>
                  <a:pt x="237998" y="38167"/>
                  <a:pt x="238361" y="41050"/>
                  <a:pt x="236546" y="42491"/>
                </a:cubicBezTo>
                <a:cubicBezTo>
                  <a:pt x="233641" y="45733"/>
                  <a:pt x="232552" y="50057"/>
                  <a:pt x="232552" y="54020"/>
                </a:cubicBezTo>
                <a:lnTo>
                  <a:pt x="232552" y="76718"/>
                </a:lnTo>
                <a:lnTo>
                  <a:pt x="283023" y="76718"/>
                </a:lnTo>
                <a:lnTo>
                  <a:pt x="283023" y="54020"/>
                </a:lnTo>
                <a:cubicBezTo>
                  <a:pt x="283023" y="50057"/>
                  <a:pt x="281570" y="45733"/>
                  <a:pt x="279029" y="42491"/>
                </a:cubicBezTo>
                <a:cubicBezTo>
                  <a:pt x="277213" y="41050"/>
                  <a:pt x="277939" y="38167"/>
                  <a:pt x="279392" y="36366"/>
                </a:cubicBezTo>
                <a:cubicBezTo>
                  <a:pt x="281570" y="34925"/>
                  <a:pt x="284475" y="35285"/>
                  <a:pt x="285928" y="37447"/>
                </a:cubicBezTo>
                <a:cubicBezTo>
                  <a:pt x="289559" y="41770"/>
                  <a:pt x="291737" y="47895"/>
                  <a:pt x="291737" y="54020"/>
                </a:cubicBezTo>
                <a:lnTo>
                  <a:pt x="291737" y="81042"/>
                </a:lnTo>
                <a:cubicBezTo>
                  <a:pt x="291737" y="83924"/>
                  <a:pt x="289922" y="85365"/>
                  <a:pt x="287743" y="85365"/>
                </a:cubicBezTo>
                <a:lnTo>
                  <a:pt x="228194" y="85365"/>
                </a:lnTo>
                <a:cubicBezTo>
                  <a:pt x="226016" y="85365"/>
                  <a:pt x="223837" y="83924"/>
                  <a:pt x="223837" y="81042"/>
                </a:cubicBezTo>
                <a:lnTo>
                  <a:pt x="223837" y="54020"/>
                </a:lnTo>
                <a:cubicBezTo>
                  <a:pt x="223837" y="47895"/>
                  <a:pt x="226016" y="41770"/>
                  <a:pt x="229647" y="37447"/>
                </a:cubicBezTo>
                <a:cubicBezTo>
                  <a:pt x="231462" y="35285"/>
                  <a:pt x="234367" y="34925"/>
                  <a:pt x="236183" y="36366"/>
                </a:cubicBezTo>
                <a:close/>
                <a:moveTo>
                  <a:pt x="12280" y="36366"/>
                </a:moveTo>
                <a:cubicBezTo>
                  <a:pt x="14447" y="38167"/>
                  <a:pt x="14808" y="41050"/>
                  <a:pt x="13002" y="42491"/>
                </a:cubicBezTo>
                <a:cubicBezTo>
                  <a:pt x="10835" y="45733"/>
                  <a:pt x="9029" y="50057"/>
                  <a:pt x="9029" y="54020"/>
                </a:cubicBezTo>
                <a:lnTo>
                  <a:pt x="9029" y="76718"/>
                </a:lnTo>
                <a:lnTo>
                  <a:pt x="58871" y="76718"/>
                </a:lnTo>
                <a:lnTo>
                  <a:pt x="58871" y="54020"/>
                </a:lnTo>
                <a:cubicBezTo>
                  <a:pt x="58871" y="50057"/>
                  <a:pt x="57788" y="45733"/>
                  <a:pt x="55259" y="42491"/>
                </a:cubicBezTo>
                <a:cubicBezTo>
                  <a:pt x="53454" y="41050"/>
                  <a:pt x="54176" y="38167"/>
                  <a:pt x="55982" y="36366"/>
                </a:cubicBezTo>
                <a:cubicBezTo>
                  <a:pt x="57788" y="34925"/>
                  <a:pt x="60677" y="35285"/>
                  <a:pt x="61761" y="37447"/>
                </a:cubicBezTo>
                <a:cubicBezTo>
                  <a:pt x="65734" y="41770"/>
                  <a:pt x="67901" y="47895"/>
                  <a:pt x="67901" y="54020"/>
                </a:cubicBezTo>
                <a:lnTo>
                  <a:pt x="67901" y="81042"/>
                </a:lnTo>
                <a:cubicBezTo>
                  <a:pt x="67901" y="83924"/>
                  <a:pt x="65734" y="85365"/>
                  <a:pt x="63566" y="85365"/>
                </a:cubicBezTo>
                <a:lnTo>
                  <a:pt x="4695" y="85365"/>
                </a:lnTo>
                <a:cubicBezTo>
                  <a:pt x="2528" y="85365"/>
                  <a:pt x="0" y="83924"/>
                  <a:pt x="0" y="81042"/>
                </a:cubicBezTo>
                <a:lnTo>
                  <a:pt x="0" y="54020"/>
                </a:lnTo>
                <a:cubicBezTo>
                  <a:pt x="0" y="47895"/>
                  <a:pt x="2528" y="41770"/>
                  <a:pt x="6140" y="37447"/>
                </a:cubicBezTo>
                <a:cubicBezTo>
                  <a:pt x="7946" y="35285"/>
                  <a:pt x="10835" y="34925"/>
                  <a:pt x="12280" y="36366"/>
                </a:cubicBezTo>
                <a:close/>
                <a:moveTo>
                  <a:pt x="256816" y="8902"/>
                </a:moveTo>
                <a:cubicBezTo>
                  <a:pt x="251065" y="8902"/>
                  <a:pt x="246752" y="13175"/>
                  <a:pt x="246752" y="18872"/>
                </a:cubicBezTo>
                <a:cubicBezTo>
                  <a:pt x="246752" y="24569"/>
                  <a:pt x="251065" y="29198"/>
                  <a:pt x="256816" y="29198"/>
                </a:cubicBezTo>
                <a:cubicBezTo>
                  <a:pt x="262926" y="29198"/>
                  <a:pt x="267599" y="24569"/>
                  <a:pt x="267599" y="18872"/>
                </a:cubicBezTo>
                <a:cubicBezTo>
                  <a:pt x="267599" y="13175"/>
                  <a:pt x="262926" y="8902"/>
                  <a:pt x="256816" y="8902"/>
                </a:cubicBezTo>
                <a:close/>
                <a:moveTo>
                  <a:pt x="34565" y="8902"/>
                </a:moveTo>
                <a:cubicBezTo>
                  <a:pt x="29174" y="8902"/>
                  <a:pt x="24501" y="13175"/>
                  <a:pt x="24501" y="18872"/>
                </a:cubicBezTo>
                <a:cubicBezTo>
                  <a:pt x="24501" y="24569"/>
                  <a:pt x="29174" y="29198"/>
                  <a:pt x="34565" y="29198"/>
                </a:cubicBezTo>
                <a:cubicBezTo>
                  <a:pt x="40316" y="29198"/>
                  <a:pt x="44629" y="24569"/>
                  <a:pt x="44629" y="18872"/>
                </a:cubicBezTo>
                <a:cubicBezTo>
                  <a:pt x="44629" y="13175"/>
                  <a:pt x="40316" y="8902"/>
                  <a:pt x="34565" y="8902"/>
                </a:cubicBezTo>
                <a:close/>
                <a:moveTo>
                  <a:pt x="256816" y="0"/>
                </a:moveTo>
                <a:cubicBezTo>
                  <a:pt x="267599" y="0"/>
                  <a:pt x="275866" y="8189"/>
                  <a:pt x="275866" y="18872"/>
                </a:cubicBezTo>
                <a:cubicBezTo>
                  <a:pt x="275866" y="29198"/>
                  <a:pt x="267599" y="37744"/>
                  <a:pt x="256816" y="37744"/>
                </a:cubicBezTo>
                <a:cubicBezTo>
                  <a:pt x="246752" y="37744"/>
                  <a:pt x="238125" y="29198"/>
                  <a:pt x="238125" y="18872"/>
                </a:cubicBezTo>
                <a:cubicBezTo>
                  <a:pt x="238125" y="8189"/>
                  <a:pt x="246752" y="0"/>
                  <a:pt x="256816" y="0"/>
                </a:cubicBezTo>
                <a:close/>
                <a:moveTo>
                  <a:pt x="34565" y="0"/>
                </a:moveTo>
                <a:cubicBezTo>
                  <a:pt x="45348" y="0"/>
                  <a:pt x="53615" y="8189"/>
                  <a:pt x="53615" y="18872"/>
                </a:cubicBezTo>
                <a:cubicBezTo>
                  <a:pt x="53615" y="29198"/>
                  <a:pt x="45348" y="37744"/>
                  <a:pt x="34565" y="37744"/>
                </a:cubicBezTo>
                <a:cubicBezTo>
                  <a:pt x="24142" y="37744"/>
                  <a:pt x="15875" y="29198"/>
                  <a:pt x="15875" y="18872"/>
                </a:cubicBezTo>
                <a:cubicBezTo>
                  <a:pt x="15875" y="8189"/>
                  <a:pt x="24142" y="0"/>
                  <a:pt x="34565" y="0"/>
                </a:cubicBezTo>
                <a:close/>
              </a:path>
            </a:pathLst>
          </a:custGeom>
          <a:solidFill>
            <a:schemeClr val="bg1"/>
          </a:solidFill>
          <a:ln>
            <a:noFill/>
          </a:ln>
          <a:effectLst/>
        </p:spPr>
        <p:txBody>
          <a:bodyPr anchor="ctr"/>
          <a:lstStyle/>
          <a:p>
            <a:endParaRPr lang="en-US" sz="900" dirty="0">
              <a:latin typeface="Lato Light" panose="020F0502020204030203" pitchFamily="34" charset="0"/>
            </a:endParaRPr>
          </a:p>
        </p:txBody>
      </p:sp>
      <p:sp>
        <p:nvSpPr>
          <p:cNvPr id="23" name="Freeform 1021">
            <a:extLst>
              <a:ext uri="{FF2B5EF4-FFF2-40B4-BE49-F238E27FC236}">
                <a16:creationId xmlns:a16="http://schemas.microsoft.com/office/drawing/2014/main" id="{1806D8B4-4683-47F6-85B4-C2FBF7CCEE74}"/>
              </a:ext>
            </a:extLst>
          </p:cNvPr>
          <p:cNvSpPr>
            <a:spLocks noChangeAspect="1" noChangeArrowheads="1"/>
          </p:cNvSpPr>
          <p:nvPr/>
        </p:nvSpPr>
        <p:spPr bwMode="auto">
          <a:xfrm>
            <a:off x="3580166" y="2975299"/>
            <a:ext cx="526257" cy="527050"/>
          </a:xfrm>
          <a:custGeom>
            <a:avLst/>
            <a:gdLst>
              <a:gd name="T0" fmla="*/ 69401580 w 290150"/>
              <a:gd name="T1" fmla="*/ 121905821 h 290152"/>
              <a:gd name="T2" fmla="*/ 101735209 w 290150"/>
              <a:gd name="T3" fmla="*/ 104566787 h 290152"/>
              <a:gd name="T4" fmla="*/ 122048015 w 290150"/>
              <a:gd name="T5" fmla="*/ 121907862 h 290152"/>
              <a:gd name="T6" fmla="*/ 123308159 w 290150"/>
              <a:gd name="T7" fmla="*/ 104878861 h 290152"/>
              <a:gd name="T8" fmla="*/ 98428740 w 290150"/>
              <a:gd name="T9" fmla="*/ 125812788 h 290152"/>
              <a:gd name="T10" fmla="*/ 101735209 w 290150"/>
              <a:gd name="T11" fmla="*/ 104566787 h 290152"/>
              <a:gd name="T12" fmla="*/ 3711393 w 290150"/>
              <a:gd name="T13" fmla="*/ 121907862 h 290152"/>
              <a:gd name="T14" fmla="*/ 23657262 w 290150"/>
              <a:gd name="T15" fmla="*/ 104566787 h 290152"/>
              <a:gd name="T16" fmla="*/ 26904877 w 290150"/>
              <a:gd name="T17" fmla="*/ 125812788 h 290152"/>
              <a:gd name="T18" fmla="*/ 2629532 w 290150"/>
              <a:gd name="T19" fmla="*/ 104878861 h 290152"/>
              <a:gd name="T20" fmla="*/ 80814075 w 290150"/>
              <a:gd name="T21" fmla="*/ 110495926 h 290152"/>
              <a:gd name="T22" fmla="*/ 106318684 w 290150"/>
              <a:gd name="T23" fmla="*/ 97058230 h 290152"/>
              <a:gd name="T24" fmla="*/ 14300614 w 290150"/>
              <a:gd name="T25" fmla="*/ 92538574 h 290152"/>
              <a:gd name="T26" fmla="*/ 14300614 w 290150"/>
              <a:gd name="T27" fmla="*/ 92538574 h 290152"/>
              <a:gd name="T28" fmla="*/ 102577386 w 290150"/>
              <a:gd name="T29" fmla="*/ 97058230 h 290152"/>
              <a:gd name="T30" fmla="*/ 14300614 w 290150"/>
              <a:gd name="T31" fmla="*/ 105162994 h 290152"/>
              <a:gd name="T32" fmla="*/ 57207559 w 290150"/>
              <a:gd name="T33" fmla="*/ 99086212 h 290152"/>
              <a:gd name="T34" fmla="*/ 76124319 w 290150"/>
              <a:gd name="T35" fmla="*/ 71108083 h 290152"/>
              <a:gd name="T36" fmla="*/ 80032537 w 290150"/>
              <a:gd name="T37" fmla="*/ 74859260 h 290152"/>
              <a:gd name="T38" fmla="*/ 49547474 w 290150"/>
              <a:gd name="T39" fmla="*/ 78766754 h 290152"/>
              <a:gd name="T40" fmla="*/ 7803059 w 290150"/>
              <a:gd name="T41" fmla="*/ 43366069 h 290152"/>
              <a:gd name="T42" fmla="*/ 8874038 w 290150"/>
              <a:gd name="T43" fmla="*/ 85731906 h 290152"/>
              <a:gd name="T44" fmla="*/ 0 w 290150"/>
              <a:gd name="T45" fmla="*/ 51338760 h 290152"/>
              <a:gd name="T46" fmla="*/ 121572332 w 290150"/>
              <a:gd name="T47" fmla="*/ 75808223 h 290152"/>
              <a:gd name="T48" fmla="*/ 117848892 w 290150"/>
              <a:gd name="T49" fmla="*/ 74564562 h 290152"/>
              <a:gd name="T50" fmla="*/ 87807546 w 290150"/>
              <a:gd name="T51" fmla="*/ 58917106 h 290152"/>
              <a:gd name="T52" fmla="*/ 62460013 w 290150"/>
              <a:gd name="T53" fmla="*/ 41082802 h 290152"/>
              <a:gd name="T54" fmla="*/ 29224563 w 290150"/>
              <a:gd name="T55" fmla="*/ 62824121 h 290152"/>
              <a:gd name="T56" fmla="*/ 53456051 w 290150"/>
              <a:gd name="T57" fmla="*/ 82518084 h 290152"/>
              <a:gd name="T58" fmla="*/ 57207559 w 290150"/>
              <a:gd name="T59" fmla="*/ 74859260 h 290152"/>
              <a:gd name="T60" fmla="*/ 76124319 w 290150"/>
              <a:gd name="T61" fmla="*/ 67356844 h 290152"/>
              <a:gd name="T62" fmla="*/ 72372353 w 290150"/>
              <a:gd name="T63" fmla="*/ 99086212 h 290152"/>
              <a:gd name="T64" fmla="*/ 62835889 w 290150"/>
              <a:gd name="T65" fmla="*/ 29220374 h 290152"/>
              <a:gd name="T66" fmla="*/ 84722256 w 290150"/>
              <a:gd name="T67" fmla="*/ 101430210 h 290152"/>
              <a:gd name="T68" fmla="*/ 78938244 w 290150"/>
              <a:gd name="T69" fmla="*/ 116279211 h 290152"/>
              <a:gd name="T70" fmla="*/ 47203090 w 290150"/>
              <a:gd name="T71" fmla="*/ 114246758 h 290152"/>
              <a:gd name="T72" fmla="*/ 36415736 w 290150"/>
              <a:gd name="T73" fmla="*/ 89238866 h 290152"/>
              <a:gd name="T74" fmla="*/ 102050172 w 290150"/>
              <a:gd name="T75" fmla="*/ 18424697 h 290152"/>
              <a:gd name="T76" fmla="*/ 122048015 w 290150"/>
              <a:gd name="T77" fmla="*/ 23268009 h 290152"/>
              <a:gd name="T78" fmla="*/ 125826538 w 290150"/>
              <a:gd name="T79" fmla="*/ 23268009 h 290152"/>
              <a:gd name="T80" fmla="*/ 96381088 w 290150"/>
              <a:gd name="T81" fmla="*/ 35140894 h 290152"/>
              <a:gd name="T82" fmla="*/ 5103055 w 290150"/>
              <a:gd name="T83" fmla="*/ 15925338 h 290152"/>
              <a:gd name="T84" fmla="*/ 25048641 w 290150"/>
              <a:gd name="T85" fmla="*/ 33265548 h 290152"/>
              <a:gd name="T86" fmla="*/ 26285795 w 290150"/>
              <a:gd name="T87" fmla="*/ 16080347 h 290152"/>
              <a:gd name="T88" fmla="*/ 1854307 w 290150"/>
              <a:gd name="T89" fmla="*/ 37015182 h 290152"/>
              <a:gd name="T90" fmla="*/ 5103055 w 290150"/>
              <a:gd name="T91" fmla="*/ 15925338 h 290152"/>
              <a:gd name="T92" fmla="*/ 115203078 w 290150"/>
              <a:gd name="T93" fmla="*/ 8183128 h 290152"/>
              <a:gd name="T94" fmla="*/ 14300614 w 290150"/>
              <a:gd name="T95" fmla="*/ 12660410 h 290152"/>
              <a:gd name="T96" fmla="*/ 85475857 w 290150"/>
              <a:gd name="T97" fmla="*/ 7107584 h 290152"/>
              <a:gd name="T98" fmla="*/ 83908002 w 290150"/>
              <a:gd name="T99" fmla="*/ 10353978 h 290152"/>
              <a:gd name="T100" fmla="*/ 31389377 w 290150"/>
              <a:gd name="T101" fmla="*/ 11435744 h 290152"/>
              <a:gd name="T102" fmla="*/ 110839091 w 290150"/>
              <a:gd name="T103" fmla="*/ 16366151 h 290152"/>
              <a:gd name="T104" fmla="*/ 22561810 w 290150"/>
              <a:gd name="T105" fmla="*/ 8183128 h 29015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290150" h="290152">
                <a:moveTo>
                  <a:pt x="117499" y="263478"/>
                </a:moveTo>
                <a:lnTo>
                  <a:pt x="117499" y="268164"/>
                </a:lnTo>
                <a:cubicBezTo>
                  <a:pt x="117499" y="275373"/>
                  <a:pt x="123627" y="281140"/>
                  <a:pt x="130837" y="281140"/>
                </a:cubicBezTo>
                <a:lnTo>
                  <a:pt x="160037" y="281140"/>
                </a:lnTo>
                <a:cubicBezTo>
                  <a:pt x="167247" y="281140"/>
                  <a:pt x="173015" y="275373"/>
                  <a:pt x="173015" y="268164"/>
                </a:cubicBezTo>
                <a:lnTo>
                  <a:pt x="173015" y="263478"/>
                </a:lnTo>
                <a:lnTo>
                  <a:pt x="117499" y="263478"/>
                </a:lnTo>
                <a:close/>
                <a:moveTo>
                  <a:pt x="234596" y="241153"/>
                </a:moveTo>
                <a:cubicBezTo>
                  <a:pt x="236774" y="242955"/>
                  <a:pt x="236774" y="245477"/>
                  <a:pt x="235322" y="247278"/>
                </a:cubicBezTo>
                <a:cubicBezTo>
                  <a:pt x="232417" y="250521"/>
                  <a:pt x="231328" y="254124"/>
                  <a:pt x="231328" y="258447"/>
                </a:cubicBezTo>
                <a:lnTo>
                  <a:pt x="231328" y="281145"/>
                </a:lnTo>
                <a:lnTo>
                  <a:pt x="281436" y="281145"/>
                </a:lnTo>
                <a:lnTo>
                  <a:pt x="281436" y="258447"/>
                </a:lnTo>
                <a:cubicBezTo>
                  <a:pt x="281436" y="254124"/>
                  <a:pt x="279983" y="250521"/>
                  <a:pt x="277442" y="247278"/>
                </a:cubicBezTo>
                <a:cubicBezTo>
                  <a:pt x="275626" y="245477"/>
                  <a:pt x="275989" y="242955"/>
                  <a:pt x="278168" y="241153"/>
                </a:cubicBezTo>
                <a:cubicBezTo>
                  <a:pt x="279983" y="239712"/>
                  <a:pt x="282525" y="239712"/>
                  <a:pt x="284341" y="241874"/>
                </a:cubicBezTo>
                <a:cubicBezTo>
                  <a:pt x="287972" y="246558"/>
                  <a:pt x="290150" y="252322"/>
                  <a:pt x="290150" y="258447"/>
                </a:cubicBezTo>
                <a:lnTo>
                  <a:pt x="290150" y="285829"/>
                </a:lnTo>
                <a:cubicBezTo>
                  <a:pt x="290150" y="287990"/>
                  <a:pt x="288335" y="290152"/>
                  <a:pt x="285793" y="290152"/>
                </a:cubicBezTo>
                <a:lnTo>
                  <a:pt x="226971" y="290152"/>
                </a:lnTo>
                <a:cubicBezTo>
                  <a:pt x="224429" y="290152"/>
                  <a:pt x="222250" y="287990"/>
                  <a:pt x="222250" y="285829"/>
                </a:cubicBezTo>
                <a:lnTo>
                  <a:pt x="222250" y="258447"/>
                </a:lnTo>
                <a:cubicBezTo>
                  <a:pt x="222250" y="252322"/>
                  <a:pt x="224429" y="246558"/>
                  <a:pt x="228423" y="241874"/>
                </a:cubicBezTo>
                <a:cubicBezTo>
                  <a:pt x="229875" y="239712"/>
                  <a:pt x="232780" y="239712"/>
                  <a:pt x="234596" y="241153"/>
                </a:cubicBezTo>
                <a:close/>
                <a:moveTo>
                  <a:pt x="11766" y="241153"/>
                </a:moveTo>
                <a:cubicBezTo>
                  <a:pt x="13905" y="242955"/>
                  <a:pt x="14262" y="245477"/>
                  <a:pt x="12479" y="247278"/>
                </a:cubicBezTo>
                <a:cubicBezTo>
                  <a:pt x="9983" y="250521"/>
                  <a:pt x="8557" y="254124"/>
                  <a:pt x="8557" y="258447"/>
                </a:cubicBezTo>
                <a:lnTo>
                  <a:pt x="8557" y="281145"/>
                </a:lnTo>
                <a:lnTo>
                  <a:pt x="57761" y="281145"/>
                </a:lnTo>
                <a:lnTo>
                  <a:pt x="57761" y="258447"/>
                </a:lnTo>
                <a:cubicBezTo>
                  <a:pt x="57761" y="254124"/>
                  <a:pt x="56335" y="250521"/>
                  <a:pt x="53839" y="247278"/>
                </a:cubicBezTo>
                <a:cubicBezTo>
                  <a:pt x="52413" y="245477"/>
                  <a:pt x="52413" y="242955"/>
                  <a:pt x="54552" y="241153"/>
                </a:cubicBezTo>
                <a:cubicBezTo>
                  <a:pt x="56335" y="239712"/>
                  <a:pt x="59188" y="239712"/>
                  <a:pt x="60614" y="241874"/>
                </a:cubicBezTo>
                <a:cubicBezTo>
                  <a:pt x="64179" y="246558"/>
                  <a:pt x="66319" y="252322"/>
                  <a:pt x="66319" y="258447"/>
                </a:cubicBezTo>
                <a:lnTo>
                  <a:pt x="66319" y="285829"/>
                </a:lnTo>
                <a:cubicBezTo>
                  <a:pt x="66319" y="287990"/>
                  <a:pt x="64536" y="290152"/>
                  <a:pt x="62040" y="290152"/>
                </a:cubicBezTo>
                <a:lnTo>
                  <a:pt x="4278" y="290152"/>
                </a:lnTo>
                <a:cubicBezTo>
                  <a:pt x="1783" y="290152"/>
                  <a:pt x="0" y="287990"/>
                  <a:pt x="0" y="285829"/>
                </a:cubicBezTo>
                <a:lnTo>
                  <a:pt x="0" y="258447"/>
                </a:lnTo>
                <a:cubicBezTo>
                  <a:pt x="0" y="252322"/>
                  <a:pt x="2139" y="246558"/>
                  <a:pt x="6061" y="241874"/>
                </a:cubicBezTo>
                <a:cubicBezTo>
                  <a:pt x="7487" y="239712"/>
                  <a:pt x="9983" y="239712"/>
                  <a:pt x="11766" y="241153"/>
                </a:cubicBezTo>
                <a:close/>
                <a:moveTo>
                  <a:pt x="104160" y="237525"/>
                </a:moveTo>
                <a:lnTo>
                  <a:pt x="104160" y="254827"/>
                </a:lnTo>
                <a:lnTo>
                  <a:pt x="186353" y="254827"/>
                </a:lnTo>
                <a:lnTo>
                  <a:pt x="186353" y="237525"/>
                </a:lnTo>
                <a:lnTo>
                  <a:pt x="104160" y="237525"/>
                </a:lnTo>
                <a:close/>
                <a:moveTo>
                  <a:pt x="255588" y="213414"/>
                </a:moveTo>
                <a:cubicBezTo>
                  <a:pt x="249837" y="213414"/>
                  <a:pt x="245165" y="218086"/>
                  <a:pt x="245165" y="223837"/>
                </a:cubicBezTo>
                <a:cubicBezTo>
                  <a:pt x="245165" y="229229"/>
                  <a:pt x="249837" y="233901"/>
                  <a:pt x="255588" y="233901"/>
                </a:cubicBezTo>
                <a:cubicBezTo>
                  <a:pt x="260980" y="233901"/>
                  <a:pt x="265652" y="229229"/>
                  <a:pt x="265652" y="223837"/>
                </a:cubicBezTo>
                <a:cubicBezTo>
                  <a:pt x="265652" y="218086"/>
                  <a:pt x="260980" y="213414"/>
                  <a:pt x="255588" y="213414"/>
                </a:cubicBezTo>
                <a:close/>
                <a:moveTo>
                  <a:pt x="32978" y="213414"/>
                </a:moveTo>
                <a:cubicBezTo>
                  <a:pt x="27587" y="213414"/>
                  <a:pt x="22914" y="218086"/>
                  <a:pt x="22914" y="223837"/>
                </a:cubicBezTo>
                <a:cubicBezTo>
                  <a:pt x="22914" y="229229"/>
                  <a:pt x="27587" y="233901"/>
                  <a:pt x="32978" y="233901"/>
                </a:cubicBezTo>
                <a:cubicBezTo>
                  <a:pt x="38729" y="233901"/>
                  <a:pt x="43402" y="229229"/>
                  <a:pt x="43402" y="223837"/>
                </a:cubicBezTo>
                <a:cubicBezTo>
                  <a:pt x="43402" y="218086"/>
                  <a:pt x="38729" y="213414"/>
                  <a:pt x="32978" y="213414"/>
                </a:cubicBezTo>
                <a:close/>
                <a:moveTo>
                  <a:pt x="255588" y="204787"/>
                </a:moveTo>
                <a:cubicBezTo>
                  <a:pt x="266012" y="204787"/>
                  <a:pt x="274279" y="213414"/>
                  <a:pt x="274279" y="223837"/>
                </a:cubicBezTo>
                <a:cubicBezTo>
                  <a:pt x="274279" y="234261"/>
                  <a:pt x="266012" y="242528"/>
                  <a:pt x="255588" y="242528"/>
                </a:cubicBezTo>
                <a:cubicBezTo>
                  <a:pt x="245165" y="242528"/>
                  <a:pt x="236538" y="234261"/>
                  <a:pt x="236538" y="223837"/>
                </a:cubicBezTo>
                <a:cubicBezTo>
                  <a:pt x="236538" y="213414"/>
                  <a:pt x="245165" y="204787"/>
                  <a:pt x="255588" y="204787"/>
                </a:cubicBezTo>
                <a:close/>
                <a:moveTo>
                  <a:pt x="32978" y="204787"/>
                </a:moveTo>
                <a:cubicBezTo>
                  <a:pt x="43402" y="204787"/>
                  <a:pt x="52028" y="213414"/>
                  <a:pt x="52028" y="223837"/>
                </a:cubicBezTo>
                <a:cubicBezTo>
                  <a:pt x="52028" y="234261"/>
                  <a:pt x="43402" y="242528"/>
                  <a:pt x="32978" y="242528"/>
                </a:cubicBezTo>
                <a:cubicBezTo>
                  <a:pt x="22555" y="242528"/>
                  <a:pt x="14288" y="234261"/>
                  <a:pt x="14288" y="223837"/>
                </a:cubicBezTo>
                <a:cubicBezTo>
                  <a:pt x="14288" y="213414"/>
                  <a:pt x="22555" y="204787"/>
                  <a:pt x="32978" y="204787"/>
                </a:cubicBezTo>
                <a:close/>
                <a:moveTo>
                  <a:pt x="131918" y="190305"/>
                </a:moveTo>
                <a:lnTo>
                  <a:pt x="131918" y="228513"/>
                </a:lnTo>
                <a:lnTo>
                  <a:pt x="158235" y="228513"/>
                </a:lnTo>
                <a:lnTo>
                  <a:pt x="158235" y="190305"/>
                </a:lnTo>
                <a:lnTo>
                  <a:pt x="131918" y="190305"/>
                </a:lnTo>
                <a:close/>
                <a:moveTo>
                  <a:pt x="175538" y="163991"/>
                </a:moveTo>
                <a:cubicBezTo>
                  <a:pt x="171212" y="163991"/>
                  <a:pt x="166886" y="168317"/>
                  <a:pt x="166886" y="172642"/>
                </a:cubicBezTo>
                <a:lnTo>
                  <a:pt x="166886" y="181654"/>
                </a:lnTo>
                <a:lnTo>
                  <a:pt x="175538" y="181654"/>
                </a:lnTo>
                <a:cubicBezTo>
                  <a:pt x="180585" y="181654"/>
                  <a:pt x="184551" y="177689"/>
                  <a:pt x="184551" y="172642"/>
                </a:cubicBezTo>
                <a:cubicBezTo>
                  <a:pt x="184551" y="168317"/>
                  <a:pt x="180585" y="163991"/>
                  <a:pt x="175538" y="163991"/>
                </a:cubicBezTo>
                <a:close/>
                <a:moveTo>
                  <a:pt x="114254" y="163991"/>
                </a:moveTo>
                <a:cubicBezTo>
                  <a:pt x="109568" y="163991"/>
                  <a:pt x="105602" y="168317"/>
                  <a:pt x="105602" y="172642"/>
                </a:cubicBezTo>
                <a:cubicBezTo>
                  <a:pt x="105602" y="177689"/>
                  <a:pt x="109568" y="181654"/>
                  <a:pt x="114254" y="181654"/>
                </a:cubicBezTo>
                <a:lnTo>
                  <a:pt x="123267" y="181654"/>
                </a:lnTo>
                <a:lnTo>
                  <a:pt x="123267" y="172642"/>
                </a:lnTo>
                <a:cubicBezTo>
                  <a:pt x="123267" y="168317"/>
                  <a:pt x="119301" y="163991"/>
                  <a:pt x="114254" y="163991"/>
                </a:cubicBezTo>
                <a:close/>
                <a:moveTo>
                  <a:pt x="17991" y="100012"/>
                </a:moveTo>
                <a:lnTo>
                  <a:pt x="25047" y="125249"/>
                </a:lnTo>
                <a:lnTo>
                  <a:pt x="16580" y="123086"/>
                </a:lnTo>
                <a:cubicBezTo>
                  <a:pt x="12700" y="146160"/>
                  <a:pt x="14816" y="169955"/>
                  <a:pt x="22930" y="191948"/>
                </a:cubicBezTo>
                <a:cubicBezTo>
                  <a:pt x="23636" y="194471"/>
                  <a:pt x="22578" y="196995"/>
                  <a:pt x="20461" y="197716"/>
                </a:cubicBezTo>
                <a:cubicBezTo>
                  <a:pt x="19755" y="198077"/>
                  <a:pt x="19403" y="198077"/>
                  <a:pt x="18697" y="198077"/>
                </a:cubicBezTo>
                <a:cubicBezTo>
                  <a:pt x="17286" y="198077"/>
                  <a:pt x="15522" y="196995"/>
                  <a:pt x="14816" y="195192"/>
                </a:cubicBezTo>
                <a:cubicBezTo>
                  <a:pt x="5997" y="171397"/>
                  <a:pt x="3880" y="145800"/>
                  <a:pt x="8114" y="120923"/>
                </a:cubicBezTo>
                <a:lnTo>
                  <a:pt x="0" y="118399"/>
                </a:lnTo>
                <a:lnTo>
                  <a:pt x="17991" y="100012"/>
                </a:lnTo>
                <a:close/>
                <a:moveTo>
                  <a:pt x="270322" y="95609"/>
                </a:moveTo>
                <a:cubicBezTo>
                  <a:pt x="272469" y="95250"/>
                  <a:pt x="274615" y="95967"/>
                  <a:pt x="275689" y="98476"/>
                </a:cubicBezTo>
                <a:cubicBezTo>
                  <a:pt x="284275" y="123211"/>
                  <a:pt x="285706" y="149020"/>
                  <a:pt x="280339" y="174830"/>
                </a:cubicBezTo>
                <a:lnTo>
                  <a:pt x="288568" y="176980"/>
                </a:lnTo>
                <a:lnTo>
                  <a:pt x="269249" y="194904"/>
                </a:lnTo>
                <a:lnTo>
                  <a:pt x="263525" y="169453"/>
                </a:lnTo>
                <a:lnTo>
                  <a:pt x="271753" y="171962"/>
                </a:lnTo>
                <a:cubicBezTo>
                  <a:pt x="276762" y="148662"/>
                  <a:pt x="275331" y="124286"/>
                  <a:pt x="267460" y="101344"/>
                </a:cubicBezTo>
                <a:cubicBezTo>
                  <a:pt x="266745" y="99193"/>
                  <a:pt x="267818" y="96326"/>
                  <a:pt x="270322" y="95609"/>
                </a:cubicBezTo>
                <a:close/>
                <a:moveTo>
                  <a:pt x="144030" y="85725"/>
                </a:moveTo>
                <a:cubicBezTo>
                  <a:pt x="173615" y="85725"/>
                  <a:pt x="197788" y="107012"/>
                  <a:pt x="202479" y="135875"/>
                </a:cubicBezTo>
                <a:cubicBezTo>
                  <a:pt x="202839" y="138401"/>
                  <a:pt x="201396" y="140205"/>
                  <a:pt x="198871" y="140926"/>
                </a:cubicBezTo>
                <a:cubicBezTo>
                  <a:pt x="198510" y="140926"/>
                  <a:pt x="198149" y="140926"/>
                  <a:pt x="198149" y="140926"/>
                </a:cubicBezTo>
                <a:cubicBezTo>
                  <a:pt x="195984" y="140926"/>
                  <a:pt x="194180" y="139483"/>
                  <a:pt x="193820" y="137319"/>
                </a:cubicBezTo>
                <a:cubicBezTo>
                  <a:pt x="190212" y="112785"/>
                  <a:pt x="168925" y="94745"/>
                  <a:pt x="144030" y="94745"/>
                </a:cubicBezTo>
                <a:cubicBezTo>
                  <a:pt x="141865" y="94745"/>
                  <a:pt x="139700" y="92580"/>
                  <a:pt x="139700" y="90416"/>
                </a:cubicBezTo>
                <a:cubicBezTo>
                  <a:pt x="139700" y="87890"/>
                  <a:pt x="141865" y="85725"/>
                  <a:pt x="144030" y="85725"/>
                </a:cubicBezTo>
                <a:close/>
                <a:moveTo>
                  <a:pt x="144896" y="67388"/>
                </a:moveTo>
                <a:cubicBezTo>
                  <a:pt x="102358" y="67388"/>
                  <a:pt x="67390" y="102353"/>
                  <a:pt x="67390" y="144887"/>
                </a:cubicBezTo>
                <a:cubicBezTo>
                  <a:pt x="67390" y="165433"/>
                  <a:pt x="75681" y="184898"/>
                  <a:pt x="89741" y="199677"/>
                </a:cubicBezTo>
                <a:cubicBezTo>
                  <a:pt x="97672" y="207607"/>
                  <a:pt x="102718" y="217700"/>
                  <a:pt x="103800" y="228513"/>
                </a:cubicBezTo>
                <a:lnTo>
                  <a:pt x="123267" y="228513"/>
                </a:lnTo>
                <a:lnTo>
                  <a:pt x="123267" y="190305"/>
                </a:lnTo>
                <a:lnTo>
                  <a:pt x="114254" y="190305"/>
                </a:lnTo>
                <a:cubicBezTo>
                  <a:pt x="104881" y="190305"/>
                  <a:pt x="96590" y="182375"/>
                  <a:pt x="96590" y="172642"/>
                </a:cubicBezTo>
                <a:cubicBezTo>
                  <a:pt x="96590" y="163270"/>
                  <a:pt x="104881" y="155340"/>
                  <a:pt x="114254" y="155340"/>
                </a:cubicBezTo>
                <a:cubicBezTo>
                  <a:pt x="123988" y="155340"/>
                  <a:pt x="131918" y="163270"/>
                  <a:pt x="131918" y="172642"/>
                </a:cubicBezTo>
                <a:lnTo>
                  <a:pt x="131918" y="181654"/>
                </a:lnTo>
                <a:lnTo>
                  <a:pt x="158235" y="181654"/>
                </a:lnTo>
                <a:lnTo>
                  <a:pt x="158235" y="172642"/>
                </a:lnTo>
                <a:cubicBezTo>
                  <a:pt x="158235" y="163270"/>
                  <a:pt x="166165" y="155340"/>
                  <a:pt x="175538" y="155340"/>
                </a:cubicBezTo>
                <a:cubicBezTo>
                  <a:pt x="185272" y="155340"/>
                  <a:pt x="193202" y="163270"/>
                  <a:pt x="193202" y="172642"/>
                </a:cubicBezTo>
                <a:cubicBezTo>
                  <a:pt x="193202" y="182375"/>
                  <a:pt x="185272" y="190305"/>
                  <a:pt x="175538" y="190305"/>
                </a:cubicBezTo>
                <a:lnTo>
                  <a:pt x="166886" y="190305"/>
                </a:lnTo>
                <a:lnTo>
                  <a:pt x="166886" y="228513"/>
                </a:lnTo>
                <a:lnTo>
                  <a:pt x="187074" y="228513"/>
                </a:lnTo>
                <a:cubicBezTo>
                  <a:pt x="187795" y="217339"/>
                  <a:pt x="192842" y="207246"/>
                  <a:pt x="200412" y="199316"/>
                </a:cubicBezTo>
                <a:cubicBezTo>
                  <a:pt x="214832" y="184537"/>
                  <a:pt x="222402" y="165433"/>
                  <a:pt x="222402" y="144887"/>
                </a:cubicBezTo>
                <a:cubicBezTo>
                  <a:pt x="222402" y="102353"/>
                  <a:pt x="187795" y="67388"/>
                  <a:pt x="144896" y="67388"/>
                </a:cubicBezTo>
                <a:close/>
                <a:moveTo>
                  <a:pt x="144896" y="58737"/>
                </a:moveTo>
                <a:cubicBezTo>
                  <a:pt x="192481" y="58737"/>
                  <a:pt x="231415" y="97306"/>
                  <a:pt x="231415" y="144887"/>
                </a:cubicBezTo>
                <a:cubicBezTo>
                  <a:pt x="231415" y="167596"/>
                  <a:pt x="222763" y="189223"/>
                  <a:pt x="206901" y="205444"/>
                </a:cubicBezTo>
                <a:cubicBezTo>
                  <a:pt x="199331" y="213014"/>
                  <a:pt x="195365" y="223106"/>
                  <a:pt x="195365" y="233920"/>
                </a:cubicBezTo>
                <a:lnTo>
                  <a:pt x="195365" y="254827"/>
                </a:lnTo>
                <a:cubicBezTo>
                  <a:pt x="195365" y="259513"/>
                  <a:pt x="191400" y="263478"/>
                  <a:pt x="186353" y="263478"/>
                </a:cubicBezTo>
                <a:lnTo>
                  <a:pt x="182027" y="263478"/>
                </a:lnTo>
                <a:lnTo>
                  <a:pt x="182027" y="268164"/>
                </a:lnTo>
                <a:cubicBezTo>
                  <a:pt x="182027" y="280059"/>
                  <a:pt x="171933" y="290152"/>
                  <a:pt x="160037" y="290152"/>
                </a:cubicBezTo>
                <a:lnTo>
                  <a:pt x="130837" y="290152"/>
                </a:lnTo>
                <a:cubicBezTo>
                  <a:pt x="118580" y="290152"/>
                  <a:pt x="108847" y="280059"/>
                  <a:pt x="108847" y="268164"/>
                </a:cubicBezTo>
                <a:lnTo>
                  <a:pt x="108847" y="263478"/>
                </a:lnTo>
                <a:lnTo>
                  <a:pt x="104521" y="263478"/>
                </a:lnTo>
                <a:cubicBezTo>
                  <a:pt x="99474" y="263478"/>
                  <a:pt x="95509" y="259513"/>
                  <a:pt x="95509" y="254827"/>
                </a:cubicBezTo>
                <a:lnTo>
                  <a:pt x="95509" y="234641"/>
                </a:lnTo>
                <a:cubicBezTo>
                  <a:pt x="95509" y="223467"/>
                  <a:pt x="91543" y="213374"/>
                  <a:pt x="83973" y="205804"/>
                </a:cubicBezTo>
                <a:cubicBezTo>
                  <a:pt x="67751" y="189584"/>
                  <a:pt x="58738" y="167956"/>
                  <a:pt x="58738" y="144887"/>
                </a:cubicBezTo>
                <a:cubicBezTo>
                  <a:pt x="58738" y="97306"/>
                  <a:pt x="97672" y="58737"/>
                  <a:pt x="144896" y="58737"/>
                </a:cubicBezTo>
                <a:close/>
                <a:moveTo>
                  <a:pt x="234596" y="36726"/>
                </a:moveTo>
                <a:cubicBezTo>
                  <a:pt x="236774" y="38167"/>
                  <a:pt x="236774" y="40689"/>
                  <a:pt x="235322" y="42491"/>
                </a:cubicBezTo>
                <a:cubicBezTo>
                  <a:pt x="232417" y="45733"/>
                  <a:pt x="231328" y="49696"/>
                  <a:pt x="231328" y="53660"/>
                </a:cubicBezTo>
                <a:lnTo>
                  <a:pt x="231328" y="76718"/>
                </a:lnTo>
                <a:lnTo>
                  <a:pt x="281436" y="76718"/>
                </a:lnTo>
                <a:lnTo>
                  <a:pt x="281436" y="53660"/>
                </a:lnTo>
                <a:cubicBezTo>
                  <a:pt x="281436" y="49696"/>
                  <a:pt x="279983" y="45733"/>
                  <a:pt x="277442" y="42491"/>
                </a:cubicBezTo>
                <a:cubicBezTo>
                  <a:pt x="275626" y="40689"/>
                  <a:pt x="275989" y="38167"/>
                  <a:pt x="278168" y="36726"/>
                </a:cubicBezTo>
                <a:cubicBezTo>
                  <a:pt x="279983" y="34925"/>
                  <a:pt x="282525" y="35285"/>
                  <a:pt x="284341" y="37086"/>
                </a:cubicBezTo>
                <a:cubicBezTo>
                  <a:pt x="287972" y="41770"/>
                  <a:pt x="290150" y="47895"/>
                  <a:pt x="290150" y="53660"/>
                </a:cubicBezTo>
                <a:lnTo>
                  <a:pt x="290150" y="81042"/>
                </a:lnTo>
                <a:cubicBezTo>
                  <a:pt x="290150" y="83203"/>
                  <a:pt x="288335" y="85365"/>
                  <a:pt x="285793" y="85365"/>
                </a:cubicBezTo>
                <a:lnTo>
                  <a:pt x="226971" y="85365"/>
                </a:lnTo>
                <a:cubicBezTo>
                  <a:pt x="224429" y="85365"/>
                  <a:pt x="222250" y="83203"/>
                  <a:pt x="222250" y="81042"/>
                </a:cubicBezTo>
                <a:lnTo>
                  <a:pt x="222250" y="53660"/>
                </a:lnTo>
                <a:cubicBezTo>
                  <a:pt x="222250" y="47895"/>
                  <a:pt x="224429" y="41770"/>
                  <a:pt x="228423" y="37086"/>
                </a:cubicBezTo>
                <a:cubicBezTo>
                  <a:pt x="229875" y="35285"/>
                  <a:pt x="232780" y="34925"/>
                  <a:pt x="234596" y="36726"/>
                </a:cubicBezTo>
                <a:close/>
                <a:moveTo>
                  <a:pt x="11766" y="36726"/>
                </a:moveTo>
                <a:cubicBezTo>
                  <a:pt x="13905" y="38167"/>
                  <a:pt x="14262" y="40689"/>
                  <a:pt x="12479" y="42491"/>
                </a:cubicBezTo>
                <a:cubicBezTo>
                  <a:pt x="9983" y="45733"/>
                  <a:pt x="8557" y="49696"/>
                  <a:pt x="8557" y="53660"/>
                </a:cubicBezTo>
                <a:lnTo>
                  <a:pt x="8557" y="76718"/>
                </a:lnTo>
                <a:lnTo>
                  <a:pt x="57761" y="76718"/>
                </a:lnTo>
                <a:lnTo>
                  <a:pt x="57761" y="53660"/>
                </a:lnTo>
                <a:cubicBezTo>
                  <a:pt x="57761" y="49696"/>
                  <a:pt x="56335" y="45733"/>
                  <a:pt x="53839" y="42491"/>
                </a:cubicBezTo>
                <a:cubicBezTo>
                  <a:pt x="52413" y="40689"/>
                  <a:pt x="52413" y="38167"/>
                  <a:pt x="54552" y="36726"/>
                </a:cubicBezTo>
                <a:cubicBezTo>
                  <a:pt x="56335" y="34925"/>
                  <a:pt x="59188" y="35285"/>
                  <a:pt x="60614" y="37086"/>
                </a:cubicBezTo>
                <a:cubicBezTo>
                  <a:pt x="64179" y="41770"/>
                  <a:pt x="66319" y="47895"/>
                  <a:pt x="66319" y="53660"/>
                </a:cubicBezTo>
                <a:lnTo>
                  <a:pt x="66319" y="81042"/>
                </a:lnTo>
                <a:cubicBezTo>
                  <a:pt x="66319" y="83203"/>
                  <a:pt x="64536" y="85365"/>
                  <a:pt x="62040" y="85365"/>
                </a:cubicBezTo>
                <a:lnTo>
                  <a:pt x="4278" y="85365"/>
                </a:lnTo>
                <a:cubicBezTo>
                  <a:pt x="1783" y="85365"/>
                  <a:pt x="0" y="83203"/>
                  <a:pt x="0" y="81042"/>
                </a:cubicBezTo>
                <a:lnTo>
                  <a:pt x="0" y="53660"/>
                </a:lnTo>
                <a:cubicBezTo>
                  <a:pt x="0" y="47895"/>
                  <a:pt x="2139" y="41770"/>
                  <a:pt x="6061" y="37086"/>
                </a:cubicBezTo>
                <a:cubicBezTo>
                  <a:pt x="7487" y="35285"/>
                  <a:pt x="9983" y="34925"/>
                  <a:pt x="11766" y="36726"/>
                </a:cubicBezTo>
                <a:close/>
                <a:moveTo>
                  <a:pt x="255588" y="8902"/>
                </a:moveTo>
                <a:cubicBezTo>
                  <a:pt x="249837" y="8902"/>
                  <a:pt x="245165" y="13531"/>
                  <a:pt x="245165" y="18872"/>
                </a:cubicBezTo>
                <a:cubicBezTo>
                  <a:pt x="245165" y="24569"/>
                  <a:pt x="249837" y="29198"/>
                  <a:pt x="255588" y="29198"/>
                </a:cubicBezTo>
                <a:cubicBezTo>
                  <a:pt x="260980" y="29198"/>
                  <a:pt x="265652" y="24569"/>
                  <a:pt x="265652" y="18872"/>
                </a:cubicBezTo>
                <a:cubicBezTo>
                  <a:pt x="265652" y="13531"/>
                  <a:pt x="260980" y="8902"/>
                  <a:pt x="255588" y="8902"/>
                </a:cubicBezTo>
                <a:close/>
                <a:moveTo>
                  <a:pt x="32978" y="8902"/>
                </a:moveTo>
                <a:cubicBezTo>
                  <a:pt x="27587" y="8902"/>
                  <a:pt x="22914" y="13531"/>
                  <a:pt x="22914" y="18872"/>
                </a:cubicBezTo>
                <a:cubicBezTo>
                  <a:pt x="22914" y="24569"/>
                  <a:pt x="27587" y="29198"/>
                  <a:pt x="32978" y="29198"/>
                </a:cubicBezTo>
                <a:cubicBezTo>
                  <a:pt x="38729" y="29198"/>
                  <a:pt x="43402" y="24569"/>
                  <a:pt x="43402" y="18872"/>
                </a:cubicBezTo>
                <a:cubicBezTo>
                  <a:pt x="43402" y="13531"/>
                  <a:pt x="38729" y="8902"/>
                  <a:pt x="32978" y="8902"/>
                </a:cubicBezTo>
                <a:close/>
                <a:moveTo>
                  <a:pt x="133521" y="6815"/>
                </a:moveTo>
                <a:cubicBezTo>
                  <a:pt x="154896" y="5078"/>
                  <a:pt x="176676" y="8197"/>
                  <a:pt x="197102" y="16393"/>
                </a:cubicBezTo>
                <a:lnTo>
                  <a:pt x="201078" y="8553"/>
                </a:lnTo>
                <a:lnTo>
                  <a:pt x="215539" y="30292"/>
                </a:lnTo>
                <a:lnTo>
                  <a:pt x="189149" y="31717"/>
                </a:lnTo>
                <a:lnTo>
                  <a:pt x="193487" y="23877"/>
                </a:lnTo>
                <a:cubicBezTo>
                  <a:pt x="155167" y="9266"/>
                  <a:pt x="112147" y="12829"/>
                  <a:pt x="77080" y="33856"/>
                </a:cubicBezTo>
                <a:cubicBezTo>
                  <a:pt x="76357" y="34212"/>
                  <a:pt x="75634" y="34568"/>
                  <a:pt x="74911" y="34568"/>
                </a:cubicBezTo>
                <a:cubicBezTo>
                  <a:pt x="73465" y="34568"/>
                  <a:pt x="72019" y="33856"/>
                  <a:pt x="70935" y="32430"/>
                </a:cubicBezTo>
                <a:cubicBezTo>
                  <a:pt x="69850" y="30292"/>
                  <a:pt x="70212" y="27441"/>
                  <a:pt x="72381" y="26372"/>
                </a:cubicBezTo>
                <a:cubicBezTo>
                  <a:pt x="91179" y="15146"/>
                  <a:pt x="112147" y="8553"/>
                  <a:pt x="133521" y="6815"/>
                </a:cubicBezTo>
                <a:close/>
                <a:moveTo>
                  <a:pt x="255588" y="0"/>
                </a:moveTo>
                <a:cubicBezTo>
                  <a:pt x="266012" y="0"/>
                  <a:pt x="274279" y="8546"/>
                  <a:pt x="274279" y="18872"/>
                </a:cubicBezTo>
                <a:cubicBezTo>
                  <a:pt x="274279" y="29198"/>
                  <a:pt x="266012" y="37744"/>
                  <a:pt x="255588" y="37744"/>
                </a:cubicBezTo>
                <a:cubicBezTo>
                  <a:pt x="245165" y="37744"/>
                  <a:pt x="236538" y="29198"/>
                  <a:pt x="236538" y="18872"/>
                </a:cubicBezTo>
                <a:cubicBezTo>
                  <a:pt x="236538" y="8546"/>
                  <a:pt x="245165" y="0"/>
                  <a:pt x="255588" y="0"/>
                </a:cubicBezTo>
                <a:close/>
                <a:moveTo>
                  <a:pt x="32978" y="0"/>
                </a:moveTo>
                <a:cubicBezTo>
                  <a:pt x="43402" y="0"/>
                  <a:pt x="52028" y="8546"/>
                  <a:pt x="52028" y="18872"/>
                </a:cubicBezTo>
                <a:cubicBezTo>
                  <a:pt x="52028" y="29198"/>
                  <a:pt x="43402" y="37744"/>
                  <a:pt x="32978" y="37744"/>
                </a:cubicBezTo>
                <a:cubicBezTo>
                  <a:pt x="22555" y="37744"/>
                  <a:pt x="14288" y="29198"/>
                  <a:pt x="14288" y="18872"/>
                </a:cubicBezTo>
                <a:cubicBezTo>
                  <a:pt x="14288" y="8546"/>
                  <a:pt x="22555" y="0"/>
                  <a:pt x="32978" y="0"/>
                </a:cubicBezTo>
                <a:close/>
              </a:path>
            </a:pathLst>
          </a:custGeom>
          <a:solidFill>
            <a:schemeClr val="bg1"/>
          </a:solidFill>
          <a:ln>
            <a:noFill/>
          </a:ln>
          <a:effectLst/>
        </p:spPr>
        <p:txBody>
          <a:bodyPr anchor="ctr"/>
          <a:lstStyle/>
          <a:p>
            <a:endParaRPr lang="en-US" sz="900" dirty="0">
              <a:latin typeface="Lato Light" panose="020F0502020204030203" pitchFamily="34" charset="0"/>
            </a:endParaRPr>
          </a:p>
        </p:txBody>
      </p:sp>
      <p:sp>
        <p:nvSpPr>
          <p:cNvPr id="25" name="Freeform 1031">
            <a:extLst>
              <a:ext uri="{FF2B5EF4-FFF2-40B4-BE49-F238E27FC236}">
                <a16:creationId xmlns:a16="http://schemas.microsoft.com/office/drawing/2014/main" id="{EA11AD15-F5FF-4B4C-8A29-3B025DE60817}"/>
              </a:ext>
            </a:extLst>
          </p:cNvPr>
          <p:cNvSpPr>
            <a:spLocks noChangeAspect="1" noChangeArrowheads="1"/>
          </p:cNvSpPr>
          <p:nvPr/>
        </p:nvSpPr>
        <p:spPr bwMode="auto">
          <a:xfrm>
            <a:off x="1320563" y="2972521"/>
            <a:ext cx="531813" cy="532607"/>
          </a:xfrm>
          <a:custGeom>
            <a:avLst/>
            <a:gdLst>
              <a:gd name="T0" fmla="*/ 68774937 w 293328"/>
              <a:gd name="T1" fmla="*/ 119643747 h 293328"/>
              <a:gd name="T2" fmla="*/ 77985361 w 293328"/>
              <a:gd name="T3" fmla="*/ 119643747 h 293328"/>
              <a:gd name="T4" fmla="*/ 79828350 w 293328"/>
              <a:gd name="T5" fmla="*/ 88042880 h 293328"/>
              <a:gd name="T6" fmla="*/ 81670393 w 293328"/>
              <a:gd name="T7" fmla="*/ 119643747 h 293328"/>
              <a:gd name="T8" fmla="*/ 90880933 w 293328"/>
              <a:gd name="T9" fmla="*/ 119643747 h 293328"/>
              <a:gd name="T10" fmla="*/ 68774937 w 293328"/>
              <a:gd name="T11" fmla="*/ 83169438 h 293328"/>
              <a:gd name="T12" fmla="*/ 81769808 w 293328"/>
              <a:gd name="T13" fmla="*/ 72036662 h 293328"/>
              <a:gd name="T14" fmla="*/ 77869883 w 293328"/>
              <a:gd name="T15" fmla="*/ 72036662 h 293328"/>
              <a:gd name="T16" fmla="*/ 79820244 w 293328"/>
              <a:gd name="T17" fmla="*/ 61024530 h 293328"/>
              <a:gd name="T18" fmla="*/ 79820244 w 293328"/>
              <a:gd name="T19" fmla="*/ 65025693 h 293328"/>
              <a:gd name="T20" fmla="*/ 79820244 w 293328"/>
              <a:gd name="T21" fmla="*/ 61024530 h 293328"/>
              <a:gd name="T22" fmla="*/ 81769808 w 293328"/>
              <a:gd name="T23" fmla="*/ 53313538 h 293328"/>
              <a:gd name="T24" fmla="*/ 77869883 w 293328"/>
              <a:gd name="T25" fmla="*/ 53313538 h 293328"/>
              <a:gd name="T26" fmla="*/ 41142411 w 293328"/>
              <a:gd name="T27" fmla="*/ 25155529 h 293328"/>
              <a:gd name="T28" fmla="*/ 65551253 w 293328"/>
              <a:gd name="T29" fmla="*/ 55026678 h 293328"/>
              <a:gd name="T30" fmla="*/ 68774937 w 293328"/>
              <a:gd name="T31" fmla="*/ 79238482 h 293328"/>
              <a:gd name="T32" fmla="*/ 90880933 w 293328"/>
              <a:gd name="T33" fmla="*/ 56284742 h 293328"/>
              <a:gd name="T34" fmla="*/ 94719662 w 293328"/>
              <a:gd name="T35" fmla="*/ 56284742 h 293328"/>
              <a:gd name="T36" fmla="*/ 97943104 w 293328"/>
              <a:gd name="T37" fmla="*/ 84898726 h 293328"/>
              <a:gd name="T38" fmla="*/ 101166843 w 293328"/>
              <a:gd name="T39" fmla="*/ 54555247 h 293328"/>
              <a:gd name="T40" fmla="*/ 71077972 w 293328"/>
              <a:gd name="T41" fmla="*/ 46065160 h 293328"/>
              <a:gd name="T42" fmla="*/ 45594413 w 293328"/>
              <a:gd name="T43" fmla="*/ 25155529 h 293328"/>
              <a:gd name="T44" fmla="*/ 79900704 w 293328"/>
              <a:gd name="T45" fmla="*/ 19856664 h 293328"/>
              <a:gd name="T46" fmla="*/ 79900704 w 293328"/>
              <a:gd name="T47" fmla="*/ 34077248 h 293328"/>
              <a:gd name="T48" fmla="*/ 79900704 w 293328"/>
              <a:gd name="T49" fmla="*/ 19856664 h 293328"/>
              <a:gd name="T50" fmla="*/ 90582629 w 293328"/>
              <a:gd name="T51" fmla="*/ 26889373 h 293328"/>
              <a:gd name="T52" fmla="*/ 69066944 w 293328"/>
              <a:gd name="T53" fmla="*/ 26889373 h 293328"/>
              <a:gd name="T54" fmla="*/ 1841582 w 293328"/>
              <a:gd name="T55" fmla="*/ 0 h 293328"/>
              <a:gd name="T56" fmla="*/ 125114871 w 293328"/>
              <a:gd name="T57" fmla="*/ 2044476 h 293328"/>
              <a:gd name="T58" fmla="*/ 117592766 w 293328"/>
              <a:gd name="T59" fmla="*/ 3930422 h 293328"/>
              <a:gd name="T60" fmla="*/ 115597421 w 293328"/>
              <a:gd name="T61" fmla="*/ 73735681 h 293328"/>
              <a:gd name="T62" fmla="*/ 105004974 w 293328"/>
              <a:gd name="T63" fmla="*/ 81754117 h 293328"/>
              <a:gd name="T64" fmla="*/ 94719662 w 293328"/>
              <a:gd name="T65" fmla="*/ 88042880 h 293328"/>
              <a:gd name="T66" fmla="*/ 86275502 w 293328"/>
              <a:gd name="T67" fmla="*/ 128133161 h 293328"/>
              <a:gd name="T68" fmla="*/ 73380249 w 293328"/>
              <a:gd name="T69" fmla="*/ 128133161 h 293328"/>
              <a:gd name="T70" fmla="*/ 64937487 w 293328"/>
              <a:gd name="T71" fmla="*/ 62730148 h 293328"/>
              <a:gd name="T72" fmla="*/ 38379011 w 293328"/>
              <a:gd name="T73" fmla="*/ 32544374 h 293328"/>
              <a:gd name="T74" fmla="*/ 48357047 w 293328"/>
              <a:gd name="T75" fmla="*/ 22325141 h 293328"/>
              <a:gd name="T76" fmla="*/ 71077972 w 293328"/>
              <a:gd name="T77" fmla="*/ 42134862 h 293328"/>
              <a:gd name="T78" fmla="*/ 105004974 w 293328"/>
              <a:gd name="T79" fmla="*/ 54555247 h 293328"/>
              <a:gd name="T80" fmla="*/ 113755352 w 293328"/>
              <a:gd name="T81" fmla="*/ 69962757 h 293328"/>
              <a:gd name="T82" fmla="*/ 11360453 w 293328"/>
              <a:gd name="T83" fmla="*/ 3930422 h 293328"/>
              <a:gd name="T84" fmla="*/ 59103376 w 293328"/>
              <a:gd name="T85" fmla="*/ 69962757 h 293328"/>
              <a:gd name="T86" fmla="*/ 59103376 w 293328"/>
              <a:gd name="T87" fmla="*/ 73735681 h 293328"/>
              <a:gd name="T88" fmla="*/ 7522971 w 293328"/>
              <a:gd name="T89" fmla="*/ 71849273 h 293328"/>
              <a:gd name="T90" fmla="*/ 1841582 w 293328"/>
              <a:gd name="T91" fmla="*/ 3930422 h 293328"/>
              <a:gd name="T92" fmla="*/ 1841582 w 293328"/>
              <a:gd name="T93" fmla="*/ 0 h 293328"/>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293328" h="293328">
                <a:moveTo>
                  <a:pt x="161240" y="190394"/>
                </a:moveTo>
                <a:lnTo>
                  <a:pt x="161240" y="273893"/>
                </a:lnTo>
                <a:cubicBezTo>
                  <a:pt x="161240" y="279652"/>
                  <a:pt x="165919" y="284690"/>
                  <a:pt x="172038" y="284690"/>
                </a:cubicBezTo>
                <a:cubicBezTo>
                  <a:pt x="177796" y="284690"/>
                  <a:pt x="182835" y="279652"/>
                  <a:pt x="182835" y="273893"/>
                </a:cubicBezTo>
                <a:lnTo>
                  <a:pt x="182835" y="205870"/>
                </a:lnTo>
                <a:cubicBezTo>
                  <a:pt x="182835" y="203350"/>
                  <a:pt x="184635" y="201551"/>
                  <a:pt x="187154" y="201551"/>
                </a:cubicBezTo>
                <a:cubicBezTo>
                  <a:pt x="189674" y="201551"/>
                  <a:pt x="191473" y="203350"/>
                  <a:pt x="191473" y="205870"/>
                </a:cubicBezTo>
                <a:lnTo>
                  <a:pt x="191473" y="273893"/>
                </a:lnTo>
                <a:cubicBezTo>
                  <a:pt x="191473" y="279652"/>
                  <a:pt x="196512" y="284690"/>
                  <a:pt x="202270" y="284690"/>
                </a:cubicBezTo>
                <a:cubicBezTo>
                  <a:pt x="208389" y="284690"/>
                  <a:pt x="213068" y="279652"/>
                  <a:pt x="213068" y="273893"/>
                </a:cubicBezTo>
                <a:lnTo>
                  <a:pt x="213068" y="190394"/>
                </a:lnTo>
                <a:lnTo>
                  <a:pt x="161240" y="190394"/>
                </a:lnTo>
                <a:close/>
                <a:moveTo>
                  <a:pt x="187135" y="160338"/>
                </a:moveTo>
                <a:cubicBezTo>
                  <a:pt x="189802" y="160338"/>
                  <a:pt x="191707" y="162624"/>
                  <a:pt x="191707" y="164910"/>
                </a:cubicBezTo>
                <a:cubicBezTo>
                  <a:pt x="191707" y="167577"/>
                  <a:pt x="189802" y="169482"/>
                  <a:pt x="187135" y="169482"/>
                </a:cubicBezTo>
                <a:cubicBezTo>
                  <a:pt x="184468" y="169482"/>
                  <a:pt x="182563" y="167577"/>
                  <a:pt x="182563" y="164910"/>
                </a:cubicBezTo>
                <a:cubicBezTo>
                  <a:pt x="182563" y="162243"/>
                  <a:pt x="184468" y="160338"/>
                  <a:pt x="187135" y="160338"/>
                </a:cubicBezTo>
                <a:close/>
                <a:moveTo>
                  <a:pt x="187135" y="139700"/>
                </a:moveTo>
                <a:cubicBezTo>
                  <a:pt x="189802" y="139700"/>
                  <a:pt x="191707" y="141532"/>
                  <a:pt x="191707" y="144096"/>
                </a:cubicBezTo>
                <a:cubicBezTo>
                  <a:pt x="191707" y="146661"/>
                  <a:pt x="189802" y="148859"/>
                  <a:pt x="187135" y="148859"/>
                </a:cubicBezTo>
                <a:cubicBezTo>
                  <a:pt x="184468" y="148859"/>
                  <a:pt x="182563" y="146661"/>
                  <a:pt x="182563" y="144096"/>
                </a:cubicBezTo>
                <a:cubicBezTo>
                  <a:pt x="182563" y="141532"/>
                  <a:pt x="184468" y="139700"/>
                  <a:pt x="187135" y="139700"/>
                </a:cubicBezTo>
                <a:close/>
                <a:moveTo>
                  <a:pt x="187135" y="117475"/>
                </a:moveTo>
                <a:cubicBezTo>
                  <a:pt x="189802" y="117475"/>
                  <a:pt x="191707" y="119761"/>
                  <a:pt x="191707" y="122047"/>
                </a:cubicBezTo>
                <a:cubicBezTo>
                  <a:pt x="191707" y="124714"/>
                  <a:pt x="189802" y="126619"/>
                  <a:pt x="187135" y="126619"/>
                </a:cubicBezTo>
                <a:cubicBezTo>
                  <a:pt x="184468" y="126619"/>
                  <a:pt x="182563" y="124714"/>
                  <a:pt x="182563" y="122047"/>
                </a:cubicBezTo>
                <a:cubicBezTo>
                  <a:pt x="182563" y="119761"/>
                  <a:pt x="184468" y="117475"/>
                  <a:pt x="187135" y="117475"/>
                </a:cubicBezTo>
                <a:close/>
                <a:moveTo>
                  <a:pt x="96456" y="57586"/>
                </a:moveTo>
                <a:cubicBezTo>
                  <a:pt x="93577" y="60465"/>
                  <a:pt x="93577" y="65144"/>
                  <a:pt x="96456" y="68023"/>
                </a:cubicBezTo>
                <a:lnTo>
                  <a:pt x="153682" y="125969"/>
                </a:lnTo>
                <a:cubicBezTo>
                  <a:pt x="158361" y="130648"/>
                  <a:pt x="161240" y="136767"/>
                  <a:pt x="161240" y="143605"/>
                </a:cubicBezTo>
                <a:lnTo>
                  <a:pt x="161240" y="181396"/>
                </a:lnTo>
                <a:lnTo>
                  <a:pt x="213068" y="181396"/>
                </a:lnTo>
                <a:lnTo>
                  <a:pt x="213068" y="128849"/>
                </a:lnTo>
                <a:cubicBezTo>
                  <a:pt x="213068" y="126329"/>
                  <a:pt x="215227" y="124530"/>
                  <a:pt x="217387" y="124530"/>
                </a:cubicBezTo>
                <a:cubicBezTo>
                  <a:pt x="219906" y="124530"/>
                  <a:pt x="222066" y="126329"/>
                  <a:pt x="222066" y="128849"/>
                </a:cubicBezTo>
                <a:lnTo>
                  <a:pt x="222066" y="187154"/>
                </a:lnTo>
                <a:cubicBezTo>
                  <a:pt x="222066" y="191113"/>
                  <a:pt x="225305" y="194353"/>
                  <a:pt x="229624" y="194353"/>
                </a:cubicBezTo>
                <a:cubicBezTo>
                  <a:pt x="233943" y="194353"/>
                  <a:pt x="237182" y="191113"/>
                  <a:pt x="237182" y="187154"/>
                </a:cubicBezTo>
                <a:lnTo>
                  <a:pt x="237182" y="124890"/>
                </a:lnTo>
                <a:cubicBezTo>
                  <a:pt x="237182" y="114092"/>
                  <a:pt x="228184" y="105454"/>
                  <a:pt x="217387" y="105454"/>
                </a:cubicBezTo>
                <a:lnTo>
                  <a:pt x="166639" y="105454"/>
                </a:lnTo>
                <a:cubicBezTo>
                  <a:pt x="159081" y="105454"/>
                  <a:pt x="151883" y="102575"/>
                  <a:pt x="146124" y="96816"/>
                </a:cubicBezTo>
                <a:lnTo>
                  <a:pt x="106894" y="57586"/>
                </a:lnTo>
                <a:cubicBezTo>
                  <a:pt x="104014" y="54706"/>
                  <a:pt x="98976" y="54706"/>
                  <a:pt x="96456" y="57586"/>
                </a:cubicBezTo>
                <a:close/>
                <a:moveTo>
                  <a:pt x="187325" y="45456"/>
                </a:moveTo>
                <a:cubicBezTo>
                  <a:pt x="178381" y="45456"/>
                  <a:pt x="170869" y="52611"/>
                  <a:pt x="170869" y="61555"/>
                </a:cubicBezTo>
                <a:cubicBezTo>
                  <a:pt x="170869" y="70856"/>
                  <a:pt x="178381" y="78011"/>
                  <a:pt x="187325" y="78011"/>
                </a:cubicBezTo>
                <a:cubicBezTo>
                  <a:pt x="196269" y="78011"/>
                  <a:pt x="203781" y="70856"/>
                  <a:pt x="203781" y="61555"/>
                </a:cubicBezTo>
                <a:cubicBezTo>
                  <a:pt x="203781" y="52611"/>
                  <a:pt x="196269" y="45456"/>
                  <a:pt x="187325" y="45456"/>
                </a:cubicBezTo>
                <a:close/>
                <a:moveTo>
                  <a:pt x="187325" y="36513"/>
                </a:moveTo>
                <a:cubicBezTo>
                  <a:pt x="201277" y="36513"/>
                  <a:pt x="212367" y="47961"/>
                  <a:pt x="212367" y="61555"/>
                </a:cubicBezTo>
                <a:cubicBezTo>
                  <a:pt x="212367" y="75507"/>
                  <a:pt x="201277" y="86955"/>
                  <a:pt x="187325" y="86955"/>
                </a:cubicBezTo>
                <a:cubicBezTo>
                  <a:pt x="173373" y="86955"/>
                  <a:pt x="161925" y="75507"/>
                  <a:pt x="161925" y="61555"/>
                </a:cubicBezTo>
                <a:cubicBezTo>
                  <a:pt x="161925" y="47961"/>
                  <a:pt x="173373" y="36513"/>
                  <a:pt x="187325" y="36513"/>
                </a:cubicBezTo>
                <a:close/>
                <a:moveTo>
                  <a:pt x="4319" y="0"/>
                </a:moveTo>
                <a:lnTo>
                  <a:pt x="289009" y="0"/>
                </a:lnTo>
                <a:cubicBezTo>
                  <a:pt x="291529" y="0"/>
                  <a:pt x="293328" y="1799"/>
                  <a:pt x="293328" y="4679"/>
                </a:cubicBezTo>
                <a:cubicBezTo>
                  <a:pt x="293328" y="6838"/>
                  <a:pt x="291529" y="8998"/>
                  <a:pt x="289009" y="8998"/>
                </a:cubicBezTo>
                <a:lnTo>
                  <a:pt x="275692" y="8998"/>
                </a:lnTo>
                <a:lnTo>
                  <a:pt x="275692" y="164480"/>
                </a:lnTo>
                <a:cubicBezTo>
                  <a:pt x="275692" y="166999"/>
                  <a:pt x="273893" y="168799"/>
                  <a:pt x="271014" y="168799"/>
                </a:cubicBezTo>
                <a:lnTo>
                  <a:pt x="246180" y="168799"/>
                </a:lnTo>
                <a:lnTo>
                  <a:pt x="246180" y="187154"/>
                </a:lnTo>
                <a:cubicBezTo>
                  <a:pt x="246180" y="196152"/>
                  <a:pt x="238622" y="203710"/>
                  <a:pt x="229624" y="203710"/>
                </a:cubicBezTo>
                <a:cubicBezTo>
                  <a:pt x="226744" y="203710"/>
                  <a:pt x="224225" y="202631"/>
                  <a:pt x="222066" y="201551"/>
                </a:cubicBezTo>
                <a:lnTo>
                  <a:pt x="222066" y="273893"/>
                </a:lnTo>
                <a:cubicBezTo>
                  <a:pt x="222066" y="284690"/>
                  <a:pt x="213068" y="293328"/>
                  <a:pt x="202270" y="293328"/>
                </a:cubicBezTo>
                <a:cubicBezTo>
                  <a:pt x="196152" y="293328"/>
                  <a:pt x="190753" y="290449"/>
                  <a:pt x="187154" y="286130"/>
                </a:cubicBezTo>
                <a:cubicBezTo>
                  <a:pt x="183555" y="290449"/>
                  <a:pt x="178156" y="293328"/>
                  <a:pt x="172038" y="293328"/>
                </a:cubicBezTo>
                <a:cubicBezTo>
                  <a:pt x="161240" y="293328"/>
                  <a:pt x="152243" y="284690"/>
                  <a:pt x="152243" y="273893"/>
                </a:cubicBezTo>
                <a:lnTo>
                  <a:pt x="152243" y="143605"/>
                </a:lnTo>
                <a:cubicBezTo>
                  <a:pt x="152243" y="139286"/>
                  <a:pt x="150443" y="135327"/>
                  <a:pt x="147204" y="132088"/>
                </a:cubicBezTo>
                <a:lnTo>
                  <a:pt x="89978" y="74501"/>
                </a:lnTo>
                <a:cubicBezTo>
                  <a:pt x="83859" y="68023"/>
                  <a:pt x="83859" y="57586"/>
                  <a:pt x="89978" y="51107"/>
                </a:cubicBezTo>
                <a:cubicBezTo>
                  <a:pt x="96456" y="44989"/>
                  <a:pt x="106894" y="44989"/>
                  <a:pt x="113372" y="51107"/>
                </a:cubicBezTo>
                <a:lnTo>
                  <a:pt x="152603" y="90698"/>
                </a:lnTo>
                <a:cubicBezTo>
                  <a:pt x="156562" y="94297"/>
                  <a:pt x="161600" y="96456"/>
                  <a:pt x="166639" y="96456"/>
                </a:cubicBezTo>
                <a:lnTo>
                  <a:pt x="217387" y="96456"/>
                </a:lnTo>
                <a:cubicBezTo>
                  <a:pt x="233223" y="96456"/>
                  <a:pt x="246180" y="109053"/>
                  <a:pt x="246180" y="124890"/>
                </a:cubicBezTo>
                <a:lnTo>
                  <a:pt x="246180" y="160161"/>
                </a:lnTo>
                <a:lnTo>
                  <a:pt x="266695" y="160161"/>
                </a:lnTo>
                <a:lnTo>
                  <a:pt x="266695" y="8998"/>
                </a:lnTo>
                <a:lnTo>
                  <a:pt x="26633" y="8998"/>
                </a:lnTo>
                <a:lnTo>
                  <a:pt x="26633" y="160161"/>
                </a:lnTo>
                <a:lnTo>
                  <a:pt x="138566" y="160161"/>
                </a:lnTo>
                <a:cubicBezTo>
                  <a:pt x="141085" y="160161"/>
                  <a:pt x="143245" y="161961"/>
                  <a:pt x="143245" y="164480"/>
                </a:cubicBezTo>
                <a:cubicBezTo>
                  <a:pt x="143245" y="166999"/>
                  <a:pt x="141085" y="168799"/>
                  <a:pt x="138566" y="168799"/>
                </a:cubicBezTo>
                <a:lnTo>
                  <a:pt x="22314" y="168799"/>
                </a:lnTo>
                <a:cubicBezTo>
                  <a:pt x="19795" y="168799"/>
                  <a:pt x="17636" y="166999"/>
                  <a:pt x="17636" y="164480"/>
                </a:cubicBezTo>
                <a:lnTo>
                  <a:pt x="17636" y="8998"/>
                </a:lnTo>
                <a:lnTo>
                  <a:pt x="4319" y="8998"/>
                </a:lnTo>
                <a:cubicBezTo>
                  <a:pt x="1799" y="8998"/>
                  <a:pt x="0" y="6838"/>
                  <a:pt x="0" y="4679"/>
                </a:cubicBezTo>
                <a:cubicBezTo>
                  <a:pt x="0" y="1799"/>
                  <a:pt x="1799" y="0"/>
                  <a:pt x="4319" y="0"/>
                </a:cubicBezTo>
                <a:close/>
              </a:path>
            </a:pathLst>
          </a:custGeom>
          <a:solidFill>
            <a:schemeClr val="bg1"/>
          </a:solidFill>
          <a:ln>
            <a:noFill/>
          </a:ln>
          <a:effectLst/>
        </p:spPr>
        <p:txBody>
          <a:bodyPr anchor="ctr"/>
          <a:lstStyle/>
          <a:p>
            <a:endParaRPr lang="en-US" sz="900" dirty="0">
              <a:latin typeface="Lato Light" panose="020F0502020204030203" pitchFamily="34" charset="0"/>
            </a:endParaRPr>
          </a:p>
        </p:txBody>
      </p:sp>
      <p:pic>
        <p:nvPicPr>
          <p:cNvPr id="3" name="Εικόνα 2">
            <a:extLst>
              <a:ext uri="{FF2B5EF4-FFF2-40B4-BE49-F238E27FC236}">
                <a16:creationId xmlns:a16="http://schemas.microsoft.com/office/drawing/2014/main" id="{440718E1-74B7-F6A4-CF37-EA67F8592C88}"/>
              </a:ext>
            </a:extLst>
          </p:cNvPr>
          <p:cNvPicPr>
            <a:picLocks noChangeAspect="1"/>
          </p:cNvPicPr>
          <p:nvPr/>
        </p:nvPicPr>
        <p:blipFill>
          <a:blip r:embed="rId2"/>
          <a:stretch>
            <a:fillRect/>
          </a:stretch>
        </p:blipFill>
        <p:spPr>
          <a:xfrm>
            <a:off x="532151" y="187377"/>
            <a:ext cx="11347553" cy="6438275"/>
          </a:xfrm>
          <a:prstGeom prst="rect">
            <a:avLst/>
          </a:prstGeom>
        </p:spPr>
      </p:pic>
    </p:spTree>
    <p:extLst>
      <p:ext uri="{BB962C8B-B14F-4D97-AF65-F5344CB8AC3E}">
        <p14:creationId xmlns:p14="http://schemas.microsoft.com/office/powerpoint/2010/main" val="1408650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extBox 30">
            <a:extLst>
              <a:ext uri="{FF2B5EF4-FFF2-40B4-BE49-F238E27FC236}">
                <a16:creationId xmlns:a16="http://schemas.microsoft.com/office/drawing/2014/main" id="{D79F5DBD-8D29-494B-96CF-ECB2719E36B4}"/>
              </a:ext>
            </a:extLst>
          </p:cNvPr>
          <p:cNvSpPr txBox="1"/>
          <p:nvPr/>
        </p:nvSpPr>
        <p:spPr>
          <a:xfrm>
            <a:off x="1868251" y="721456"/>
            <a:ext cx="8455521" cy="584775"/>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3200" b="1" i="0" u="none" strike="noStrike" kern="1200" cap="none" spc="0" normalizeH="0" baseline="0" noProof="0" dirty="0">
                <a:ln>
                  <a:noFill/>
                </a:ln>
                <a:solidFill>
                  <a:prstClr val="black"/>
                </a:solidFill>
                <a:effectLst/>
                <a:uLnTx/>
                <a:uFillTx/>
                <a:latin typeface="Calibri"/>
                <a:ea typeface="+mn-ea"/>
                <a:cs typeface="Poppins" pitchFamily="2" charset="77"/>
              </a:rPr>
              <a:t>Στοιχεία από την Παγκόσμια Αγορά του </a:t>
            </a:r>
            <a:r>
              <a:rPr kumimoji="0" lang="en-US" sz="3200" b="1" i="0" u="none" strike="noStrike" kern="1200" cap="none" spc="0" normalizeH="0" baseline="0" noProof="0" dirty="0">
                <a:ln>
                  <a:noFill/>
                </a:ln>
                <a:solidFill>
                  <a:prstClr val="black"/>
                </a:solidFill>
                <a:effectLst/>
                <a:uLnTx/>
                <a:uFillTx/>
                <a:latin typeface="Calibri"/>
                <a:ea typeface="+mn-ea"/>
                <a:cs typeface="Poppins" pitchFamily="2" charset="77"/>
              </a:rPr>
              <a:t>Fitness</a:t>
            </a:r>
          </a:p>
        </p:txBody>
      </p:sp>
      <p:pic>
        <p:nvPicPr>
          <p:cNvPr id="5" name="Θέση περιεχομένου 4">
            <a:extLst>
              <a:ext uri="{FF2B5EF4-FFF2-40B4-BE49-F238E27FC236}">
                <a16:creationId xmlns:a16="http://schemas.microsoft.com/office/drawing/2014/main" id="{DBBC98AF-4EDB-4FDD-B14D-C8B5C6E20051}"/>
              </a:ext>
            </a:extLst>
          </p:cNvPr>
          <p:cNvPicPr>
            <a:picLocks noGrp="1" noChangeAspect="1"/>
          </p:cNvPicPr>
          <p:nvPr>
            <p:ph sz="half" idx="1"/>
          </p:nvPr>
        </p:nvPicPr>
        <p:blipFill>
          <a:blip r:embed="rId2"/>
          <a:stretch>
            <a:fillRect/>
          </a:stretch>
        </p:blipFill>
        <p:spPr>
          <a:xfrm>
            <a:off x="1362423" y="2501148"/>
            <a:ext cx="4861709" cy="2712955"/>
          </a:xfrm>
          <a:prstGeom prst="rect">
            <a:avLst/>
          </a:prstGeom>
        </p:spPr>
      </p:pic>
      <p:pic>
        <p:nvPicPr>
          <p:cNvPr id="8" name="Θέση περιεχομένου 7">
            <a:extLst>
              <a:ext uri="{FF2B5EF4-FFF2-40B4-BE49-F238E27FC236}">
                <a16:creationId xmlns:a16="http://schemas.microsoft.com/office/drawing/2014/main" id="{4239A557-3FB6-4C73-B4A7-229DDFEAE006}"/>
              </a:ext>
            </a:extLst>
          </p:cNvPr>
          <p:cNvPicPr>
            <a:picLocks noGrp="1" noChangeAspect="1"/>
          </p:cNvPicPr>
          <p:nvPr>
            <p:ph sz="half" idx="2"/>
          </p:nvPr>
        </p:nvPicPr>
        <p:blipFill>
          <a:blip r:embed="rId3"/>
          <a:stretch>
            <a:fillRect/>
          </a:stretch>
        </p:blipFill>
        <p:spPr>
          <a:xfrm>
            <a:off x="6529576" y="2501148"/>
            <a:ext cx="4438273" cy="2712955"/>
          </a:xfrm>
          <a:prstGeom prst="rect">
            <a:avLst/>
          </a:prstGeom>
        </p:spPr>
      </p:pic>
      <p:sp>
        <p:nvSpPr>
          <p:cNvPr id="9" name="TextBox 8">
            <a:extLst>
              <a:ext uri="{FF2B5EF4-FFF2-40B4-BE49-F238E27FC236}">
                <a16:creationId xmlns:a16="http://schemas.microsoft.com/office/drawing/2014/main" id="{A69C1E2F-C4D0-4F0D-89B5-9F5726ABD386}"/>
              </a:ext>
            </a:extLst>
          </p:cNvPr>
          <p:cNvSpPr txBox="1"/>
          <p:nvPr/>
        </p:nvSpPr>
        <p:spPr>
          <a:xfrm>
            <a:off x="1282325" y="1888858"/>
            <a:ext cx="8367702" cy="369332"/>
          </a:xfrm>
          <a:prstGeom prst="rect">
            <a:avLst/>
          </a:prstGeom>
          <a:noFill/>
        </p:spPr>
        <p:txBody>
          <a:bodyPr wrap="square" rtlCol="0">
            <a:spAutoFit/>
          </a:bodyPr>
          <a:lstStyle/>
          <a:p>
            <a:pPr marL="285750" indent="-285750">
              <a:buFont typeface="Wingdings" panose="05000000000000000000" pitchFamily="2" charset="2"/>
              <a:buChar char="v"/>
            </a:pPr>
            <a:r>
              <a:rPr lang="en-US" i="1" dirty="0"/>
              <a:t>International Health, Racquet and Sports Club Association (IHRSA)</a:t>
            </a:r>
            <a:endParaRPr lang="el-GR" i="1" dirty="0"/>
          </a:p>
        </p:txBody>
      </p:sp>
    </p:spTree>
    <p:extLst>
      <p:ext uri="{BB962C8B-B14F-4D97-AF65-F5344CB8AC3E}">
        <p14:creationId xmlns:p14="http://schemas.microsoft.com/office/powerpoint/2010/main" val="12257290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Freeform: Shape 13">
            <a:extLst>
              <a:ext uri="{FF2B5EF4-FFF2-40B4-BE49-F238E27FC236}">
                <a16:creationId xmlns:a16="http://schemas.microsoft.com/office/drawing/2014/main" id="{774A975B-A886-5202-0489-6965514A0D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508090"/>
            <a:ext cx="11153214"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Rectangle 15">
            <a:extLst>
              <a:ext uri="{FF2B5EF4-FFF2-40B4-BE49-F238E27FC236}">
                <a16:creationId xmlns:a16="http://schemas.microsoft.com/office/drawing/2014/main" id="{AA083F47-750E-A41F-1E5A-EFB054507C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70" y="508090"/>
            <a:ext cx="5021183"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8" name="Rectangle 17">
            <a:extLst>
              <a:ext uri="{FF2B5EF4-FFF2-40B4-BE49-F238E27FC236}">
                <a16:creationId xmlns:a16="http://schemas.microsoft.com/office/drawing/2014/main" id="{42C91D93-014B-66D5-D263-730212C943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19">
            <a:extLst>
              <a:ext uri="{FF2B5EF4-FFF2-40B4-BE49-F238E27FC236}">
                <a16:creationId xmlns:a16="http://schemas.microsoft.com/office/drawing/2014/main" id="{9568B8C9-6702-8441-0D92-220DE92C88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70" y="508090"/>
            <a:ext cx="8732520"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50B2E576-EC05-4C84-8A63-6F141351B188}"/>
              </a:ext>
            </a:extLst>
          </p:cNvPr>
          <p:cNvSpPr txBox="1"/>
          <p:nvPr/>
        </p:nvSpPr>
        <p:spPr>
          <a:xfrm>
            <a:off x="521208" y="978408"/>
            <a:ext cx="8732520" cy="1463040"/>
          </a:xfrm>
          <a:prstGeom prst="rect">
            <a:avLst/>
          </a:prstGeom>
        </p:spPr>
        <p:txBody>
          <a:bodyPr vert="horz" lIns="91440" tIns="45720" rIns="91440" bIns="45720" rtlCol="0" anchor="t">
            <a:normAutofit/>
          </a:bodyPr>
          <a:lstStyle/>
          <a:p>
            <a:pPr marL="0" marR="0" lvl="0" indent="0" fontAlgn="auto">
              <a:spcBef>
                <a:spcPct val="0"/>
              </a:spcBef>
              <a:spcAft>
                <a:spcPts val="600"/>
              </a:spcAft>
              <a:buClrTx/>
              <a:buSzTx/>
              <a:tabLst/>
              <a:defRPr/>
            </a:pPr>
            <a:r>
              <a:rPr kumimoji="0" lang="en-US" sz="4400" b="1" i="0" u="none" strike="noStrike" kern="1200" cap="none" spc="0" normalizeH="0" baseline="0" noProof="0">
                <a:ln>
                  <a:noFill/>
                </a:ln>
                <a:solidFill>
                  <a:schemeClr val="tx1"/>
                </a:solidFill>
                <a:effectLst/>
                <a:uLnTx/>
                <a:uFillTx/>
                <a:latin typeface="+mj-lt"/>
                <a:ea typeface="+mj-ea"/>
                <a:cs typeface="+mj-cs"/>
              </a:rPr>
              <a:t>Στοιχεία από την Παγκόσμια Αγορά του Fitness</a:t>
            </a:r>
          </a:p>
        </p:txBody>
      </p:sp>
      <p:sp>
        <p:nvSpPr>
          <p:cNvPr id="9" name="TextBox 8">
            <a:extLst>
              <a:ext uri="{FF2B5EF4-FFF2-40B4-BE49-F238E27FC236}">
                <a16:creationId xmlns:a16="http://schemas.microsoft.com/office/drawing/2014/main" id="{E083A797-7775-4DCD-B28B-9A6572C80405}"/>
              </a:ext>
            </a:extLst>
          </p:cNvPr>
          <p:cNvSpPr txBox="1"/>
          <p:nvPr/>
        </p:nvSpPr>
        <p:spPr>
          <a:xfrm>
            <a:off x="521208" y="2578608"/>
            <a:ext cx="8732520" cy="3767328"/>
          </a:xfrm>
          <a:prstGeom prst="rect">
            <a:avLst/>
          </a:prstGeom>
        </p:spPr>
        <p:txBody>
          <a:bodyPr vert="horz" lIns="91440" tIns="45720" rIns="91440" bIns="45720" rtlCol="0">
            <a:normAutofit/>
          </a:bodyPr>
          <a:lstStyle/>
          <a:p>
            <a:pPr marL="342900" indent="-228600">
              <a:spcAft>
                <a:spcPts val="600"/>
              </a:spcAft>
              <a:buFont typeface="Arial" panose="020B0604020202020204" pitchFamily="34" charset="0"/>
              <a:buChar char="•"/>
            </a:pPr>
            <a:r>
              <a:rPr lang="en-US" sz="1700"/>
              <a:t>Το 2019, σύμφωνα με τον International Health, Racquet and Sports Club Association (IHRSA), η επικράτεια της Αμερικάνικης Ηπείρου αριθμούσε 68,6 εκ. μέλη και με 32,1 δις. Ευρώ οικονομική δραστηριότητα (IHRSA, 2020).</a:t>
            </a:r>
          </a:p>
          <a:p>
            <a:pPr marL="342900" indent="-228600">
              <a:spcAft>
                <a:spcPts val="600"/>
              </a:spcAft>
              <a:buFont typeface="Arial" panose="020B0604020202020204" pitchFamily="34" charset="0"/>
              <a:buChar char="•"/>
            </a:pPr>
            <a:endParaRPr lang="en-US" sz="1700"/>
          </a:p>
          <a:p>
            <a:pPr marL="342900" indent="-228600">
              <a:spcAft>
                <a:spcPts val="600"/>
              </a:spcAft>
              <a:buFont typeface="Arial" panose="020B0604020202020204" pitchFamily="34" charset="0"/>
              <a:buChar char="•"/>
            </a:pPr>
            <a:r>
              <a:rPr lang="en-US" sz="1700"/>
              <a:t>Η Ευρώπη αριθμεί 64,3 εκ. μέλη, σε 63.995 γυμναστήρια και με πάνω από 27 δις. Ευρώ οικονομική δραστηριότητα.</a:t>
            </a:r>
          </a:p>
          <a:p>
            <a:pPr marL="342900" indent="-228600">
              <a:spcAft>
                <a:spcPts val="600"/>
              </a:spcAft>
              <a:buFont typeface="Arial" panose="020B0604020202020204" pitchFamily="34" charset="0"/>
              <a:buChar char="•"/>
            </a:pPr>
            <a:endParaRPr lang="en-US" sz="1700"/>
          </a:p>
          <a:p>
            <a:pPr marL="342900" indent="-228600">
              <a:spcAft>
                <a:spcPts val="600"/>
              </a:spcAft>
              <a:buFont typeface="Arial" panose="020B0604020202020204" pitchFamily="34" charset="0"/>
              <a:buChar char="•"/>
            </a:pPr>
            <a:r>
              <a:rPr lang="en-US" sz="1700"/>
              <a:t>Όσον αφορά τη Μέση ανατολή και τη Βόρεια Αφρική, οι αγορές είναι σαφώς μικρότερες λόγο διαφόρων κοινωνικό-οικονομικών διαφορών και συνθηκών διαβίωσης.</a:t>
            </a:r>
          </a:p>
          <a:p>
            <a:pPr marL="342900" indent="-228600">
              <a:spcAft>
                <a:spcPts val="600"/>
              </a:spcAft>
              <a:buFont typeface="Arial" panose="020B0604020202020204" pitchFamily="34" charset="0"/>
              <a:buChar char="•"/>
            </a:pPr>
            <a:endParaRPr lang="en-US" sz="1700"/>
          </a:p>
          <a:p>
            <a:pPr marL="342900" indent="-228600">
              <a:spcAft>
                <a:spcPts val="600"/>
              </a:spcAft>
              <a:buFont typeface="Arial" panose="020B0604020202020204" pitchFamily="34" charset="0"/>
              <a:buChar char="•"/>
            </a:pPr>
            <a:r>
              <a:rPr lang="en-US" sz="1700"/>
              <a:t>Μικρότερες, αλλά αναπτυσσόμενες αγορές, είναι της Κίνας και της Ινδίας με 4,4 εκ. 2 εκ. μέλη αντίστοιχα.</a:t>
            </a:r>
          </a:p>
          <a:p>
            <a:pPr indent="-228600">
              <a:spcAft>
                <a:spcPts val="600"/>
              </a:spcAft>
              <a:buFont typeface="Arial" panose="020B0604020202020204" pitchFamily="34" charset="0"/>
              <a:buChar char="•"/>
            </a:pPr>
            <a:endParaRPr lang="en-US" sz="1700"/>
          </a:p>
          <a:p>
            <a:pPr indent="-228600">
              <a:spcAft>
                <a:spcPts val="600"/>
              </a:spcAft>
              <a:buFont typeface="Arial" panose="020B0604020202020204" pitchFamily="34" charset="0"/>
              <a:buChar char="•"/>
            </a:pPr>
            <a:endParaRPr lang="en-US" sz="1700"/>
          </a:p>
        </p:txBody>
      </p:sp>
    </p:spTree>
    <p:extLst>
      <p:ext uri="{BB962C8B-B14F-4D97-AF65-F5344CB8AC3E}">
        <p14:creationId xmlns:p14="http://schemas.microsoft.com/office/powerpoint/2010/main" val="17075138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0A49148-83BC-4CC9-AC1D-6CED602F6A88}"/>
              </a:ext>
            </a:extLst>
          </p:cNvPr>
          <p:cNvSpPr>
            <a:spLocks noGrp="1"/>
          </p:cNvSpPr>
          <p:nvPr>
            <p:ph type="title"/>
          </p:nvPr>
        </p:nvSpPr>
        <p:spPr/>
        <p:txBody>
          <a:bodyPr>
            <a:normAutofit/>
          </a:bodyPr>
          <a:lstStyle/>
          <a:p>
            <a:r>
              <a:rPr lang="el-GR" sz="3200" b="1" dirty="0"/>
              <a:t>Οι δέκα (10) Μεγαλύτερες Αγορές του </a:t>
            </a:r>
            <a:r>
              <a:rPr lang="en-US" sz="3200" b="1" dirty="0"/>
              <a:t>Fitness </a:t>
            </a:r>
            <a:r>
              <a:rPr lang="el-GR" sz="3200" b="1" dirty="0"/>
              <a:t>Παγκοσμίως </a:t>
            </a:r>
          </a:p>
        </p:txBody>
      </p:sp>
      <p:pic>
        <p:nvPicPr>
          <p:cNvPr id="7" name="Θέση περιεχομένου 6">
            <a:extLst>
              <a:ext uri="{FF2B5EF4-FFF2-40B4-BE49-F238E27FC236}">
                <a16:creationId xmlns:a16="http://schemas.microsoft.com/office/drawing/2014/main" id="{B338C150-626F-4F92-A84D-ED55C2ABFA1E}"/>
              </a:ext>
            </a:extLst>
          </p:cNvPr>
          <p:cNvPicPr>
            <a:picLocks noGrp="1" noChangeAspect="1"/>
          </p:cNvPicPr>
          <p:nvPr>
            <p:ph sz="half" idx="2"/>
          </p:nvPr>
        </p:nvPicPr>
        <p:blipFill>
          <a:blip r:embed="rId2"/>
          <a:stretch>
            <a:fillRect/>
          </a:stretch>
        </p:blipFill>
        <p:spPr>
          <a:xfrm>
            <a:off x="6678308" y="2044665"/>
            <a:ext cx="4374639" cy="3052591"/>
          </a:xfrm>
          <a:prstGeom prst="rect">
            <a:avLst/>
          </a:prstGeom>
          <a:ln>
            <a:noFill/>
          </a:ln>
          <a:effectLst>
            <a:outerShdw blurRad="292100" dist="139700" dir="2700000" algn="tl" rotWithShape="0">
              <a:srgbClr val="333333">
                <a:alpha val="65000"/>
              </a:srgbClr>
            </a:outerShdw>
          </a:effectLst>
        </p:spPr>
      </p:pic>
      <p:sp>
        <p:nvSpPr>
          <p:cNvPr id="8" name="Shape 63926">
            <a:extLst>
              <a:ext uri="{FF2B5EF4-FFF2-40B4-BE49-F238E27FC236}">
                <a16:creationId xmlns:a16="http://schemas.microsoft.com/office/drawing/2014/main" id="{1D60ECB3-041E-4A22-A177-D0EC301BD628}"/>
              </a:ext>
            </a:extLst>
          </p:cNvPr>
          <p:cNvSpPr/>
          <p:nvPr/>
        </p:nvSpPr>
        <p:spPr>
          <a:xfrm>
            <a:off x="683691" y="2199582"/>
            <a:ext cx="285145" cy="285145"/>
          </a:xfrm>
          <a:prstGeom prst="diamond">
            <a:avLst/>
          </a:prstGeom>
          <a:solidFill>
            <a:schemeClr val="accent1">
              <a:lumMod val="90000"/>
              <a:lumOff val="10000"/>
            </a:schemeClr>
          </a:solidFill>
          <a:ln w="12700" cap="flat">
            <a:noFill/>
            <a:miter lim="400000"/>
          </a:ln>
          <a:effectLst/>
        </p:spPr>
        <p:txBody>
          <a:bodyPr wrap="square" lIns="0" tIns="0" rIns="0" bIns="0" numCol="1" anchor="t">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2532" b="0" i="0" u="none" strike="noStrike" kern="1200" cap="none" spc="0" normalizeH="0" baseline="0" noProof="0" dirty="0">
              <a:ln>
                <a:noFill/>
              </a:ln>
              <a:solidFill>
                <a:prstClr val="black"/>
              </a:solidFill>
              <a:effectLst/>
              <a:uLnTx/>
              <a:uFillTx/>
              <a:latin typeface="Lato Light" panose="020F0502020204030203" pitchFamily="34" charset="0"/>
              <a:ea typeface="+mn-ea"/>
              <a:cs typeface="+mn-cs"/>
            </a:endParaRPr>
          </a:p>
        </p:txBody>
      </p:sp>
      <p:sp>
        <p:nvSpPr>
          <p:cNvPr id="11" name="TextBox 10">
            <a:extLst>
              <a:ext uri="{FF2B5EF4-FFF2-40B4-BE49-F238E27FC236}">
                <a16:creationId xmlns:a16="http://schemas.microsoft.com/office/drawing/2014/main" id="{2D0F72E3-44AC-430B-91C2-1293646C26C4}"/>
              </a:ext>
            </a:extLst>
          </p:cNvPr>
          <p:cNvSpPr txBox="1"/>
          <p:nvPr/>
        </p:nvSpPr>
        <p:spPr>
          <a:xfrm>
            <a:off x="968836" y="2067247"/>
            <a:ext cx="5041347" cy="3170099"/>
          </a:xfrm>
          <a:prstGeom prst="rect">
            <a:avLst/>
          </a:prstGeom>
          <a:noFill/>
        </p:spPr>
        <p:txBody>
          <a:bodyPr wrap="square">
            <a:spAutoFit/>
          </a:bodyPr>
          <a:lstStyle/>
          <a:p>
            <a:r>
              <a:rPr lang="el-GR" sz="2000" dirty="0"/>
              <a:t>Η μεγαλύτερη παγκόσμια αγορά στο fitness είναι οι ΗΠΑ, με έσοδα 32,3 δις. δολάρια. </a:t>
            </a:r>
          </a:p>
          <a:p>
            <a:endParaRPr lang="el-GR" sz="2000" dirty="0"/>
          </a:p>
          <a:p>
            <a:pPr algn="just"/>
            <a:r>
              <a:rPr lang="el-GR" sz="2000" dirty="0"/>
              <a:t>Στην Ευρώπη κυριαρχούν η Αγγλία, η Γερμανία και το Ηνωμένο Βασίλειο με περισσότερα από 6 δισ. δολάρια έσοδα ετησίως εκάστη, ενώ, ακολουθούν Κίνα (3.9 δις.), Ιαπωνία (3,9 δις.), Γαλλία (3 δις.), Καναδάς (2,9 δις.), και έπειτα Αυστραλία (2,8 δις.), Ιταλία (2,7 δις.) και Ισπανία (2,7 δις.) </a:t>
            </a:r>
          </a:p>
        </p:txBody>
      </p:sp>
    </p:spTree>
    <p:extLst>
      <p:ext uri="{BB962C8B-B14F-4D97-AF65-F5344CB8AC3E}">
        <p14:creationId xmlns:p14="http://schemas.microsoft.com/office/powerpoint/2010/main" val="3431237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E20BB609-EF92-42DB-836C-0699A590B5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Εικόνα 2">
            <a:extLst>
              <a:ext uri="{FF2B5EF4-FFF2-40B4-BE49-F238E27FC236}">
                <a16:creationId xmlns:a16="http://schemas.microsoft.com/office/drawing/2014/main" id="{D2C02E9D-1A6E-E9EC-61D9-25657D87A1A2}"/>
              </a:ext>
            </a:extLst>
          </p:cNvPr>
          <p:cNvPicPr>
            <a:picLocks noChangeAspect="1"/>
          </p:cNvPicPr>
          <p:nvPr/>
        </p:nvPicPr>
        <p:blipFill>
          <a:blip r:embed="rId2"/>
          <a:srcRect t="1" r="-1" b="15708"/>
          <a:stretch>
            <a:fillRect/>
          </a:stretch>
        </p:blipFill>
        <p:spPr>
          <a:xfrm>
            <a:off x="20" y="10"/>
            <a:ext cx="12188932" cy="6857990"/>
          </a:xfrm>
          <a:prstGeom prst="rect">
            <a:avLst/>
          </a:prstGeom>
        </p:spPr>
      </p:pic>
    </p:spTree>
    <p:extLst>
      <p:ext uri="{BB962C8B-B14F-4D97-AF65-F5344CB8AC3E}">
        <p14:creationId xmlns:p14="http://schemas.microsoft.com/office/powerpoint/2010/main" val="31664624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Εικόνα 2">
            <a:extLst>
              <a:ext uri="{FF2B5EF4-FFF2-40B4-BE49-F238E27FC236}">
                <a16:creationId xmlns:a16="http://schemas.microsoft.com/office/drawing/2014/main" id="{6E6C9250-9083-9969-F106-0A7D51EE8A3F}"/>
              </a:ext>
            </a:extLst>
          </p:cNvPr>
          <p:cNvPicPr>
            <a:picLocks noChangeAspect="1"/>
          </p:cNvPicPr>
          <p:nvPr/>
        </p:nvPicPr>
        <p:blipFill>
          <a:blip r:embed="rId2"/>
          <a:stretch>
            <a:fillRect/>
          </a:stretch>
        </p:blipFill>
        <p:spPr>
          <a:xfrm>
            <a:off x="3239" y="0"/>
            <a:ext cx="12185522" cy="6858000"/>
          </a:xfrm>
          <a:prstGeom prst="rect">
            <a:avLst/>
          </a:prstGeom>
        </p:spPr>
      </p:pic>
    </p:spTree>
    <p:extLst>
      <p:ext uri="{BB962C8B-B14F-4D97-AF65-F5344CB8AC3E}">
        <p14:creationId xmlns:p14="http://schemas.microsoft.com/office/powerpoint/2010/main" val="18060056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Εικόνα 2">
            <a:extLst>
              <a:ext uri="{FF2B5EF4-FFF2-40B4-BE49-F238E27FC236}">
                <a16:creationId xmlns:a16="http://schemas.microsoft.com/office/drawing/2014/main" id="{E6CA4F16-A7F6-C956-9ACD-F3FDB63935B8}"/>
              </a:ext>
            </a:extLst>
          </p:cNvPr>
          <p:cNvPicPr>
            <a:picLocks noChangeAspect="1"/>
          </p:cNvPicPr>
          <p:nvPr/>
        </p:nvPicPr>
        <p:blipFill>
          <a:blip r:embed="rId2"/>
          <a:stretch>
            <a:fillRect/>
          </a:stretch>
        </p:blipFill>
        <p:spPr>
          <a:xfrm>
            <a:off x="3239" y="0"/>
            <a:ext cx="12185522" cy="6858000"/>
          </a:xfrm>
          <a:prstGeom prst="rect">
            <a:avLst/>
          </a:prstGeom>
        </p:spPr>
      </p:pic>
    </p:spTree>
    <p:extLst>
      <p:ext uri="{BB962C8B-B14F-4D97-AF65-F5344CB8AC3E}">
        <p14:creationId xmlns:p14="http://schemas.microsoft.com/office/powerpoint/2010/main" val="23322569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Θέση αριθμού διαφάνειας 5">
            <a:extLst>
              <a:ext uri="{FF2B5EF4-FFF2-40B4-BE49-F238E27FC236}">
                <a16:creationId xmlns:a16="http://schemas.microsoft.com/office/drawing/2014/main" id="{64DD2625-2CAD-47F5-8638-21F4FAF6FC87}"/>
              </a:ext>
            </a:extLst>
          </p:cNvPr>
          <p:cNvSpPr>
            <a:spLocks noGrp="1"/>
          </p:cNvSpPr>
          <p:nvPr>
            <p:ph type="sldNum" sz="quarter" idx="12"/>
          </p:nvPr>
        </p:nvSpPr>
        <p:spPr>
          <a:xfrm>
            <a:off x="9900458" y="6459785"/>
            <a:ext cx="1312025" cy="365125"/>
          </a:xfrm>
        </p:spPr>
        <p:txBody>
          <a:bodyPr vert="horz" lIns="91440" tIns="45720" rIns="91440" bIns="45720" rtlCol="0" anchor="ctr">
            <a:normAutofit/>
          </a:bodyPr>
          <a:lstStyle/>
          <a:p>
            <a:pPr marR="0" lvl="0" indent="0" defTabSz="914400" fontAlgn="auto">
              <a:spcBef>
                <a:spcPts val="0"/>
              </a:spcBef>
              <a:spcAft>
                <a:spcPts val="600"/>
              </a:spcAft>
              <a:buClrTx/>
              <a:buSzTx/>
              <a:buFontTx/>
              <a:buNone/>
              <a:tabLst/>
              <a:defRPr/>
            </a:pPr>
            <a:fld id="{D57F1E4F-1CFF-5643-939E-217C01CDF565}" type="slidenum">
              <a:rPr kumimoji="0" lang="en-US" b="0" i="0" u="none" strike="noStrike" cap="none" spc="0" normalizeH="0" baseline="0" noProof="0">
                <a:ln>
                  <a:noFill/>
                </a:ln>
                <a:solidFill>
                  <a:schemeClr val="tx1">
                    <a:lumMod val="75000"/>
                    <a:lumOff val="25000"/>
                  </a:schemeClr>
                </a:solidFill>
                <a:effectLst/>
                <a:uLnTx/>
                <a:uFillTx/>
              </a:rPr>
              <a:pPr marR="0" lvl="0" indent="0" defTabSz="914400" fontAlgn="auto">
                <a:spcBef>
                  <a:spcPts val="0"/>
                </a:spcBef>
                <a:spcAft>
                  <a:spcPts val="600"/>
                </a:spcAft>
                <a:buClrTx/>
                <a:buSzTx/>
                <a:buFontTx/>
                <a:buNone/>
                <a:tabLst/>
                <a:defRPr/>
              </a:pPr>
              <a:t>11</a:t>
            </a:fld>
            <a:endParaRPr kumimoji="0" lang="en-US" b="0" i="0" u="none" strike="noStrike" cap="none" spc="0" normalizeH="0" baseline="0" noProof="0">
              <a:ln>
                <a:noFill/>
              </a:ln>
              <a:solidFill>
                <a:schemeClr val="tx1">
                  <a:lumMod val="75000"/>
                  <a:lumOff val="25000"/>
                </a:schemeClr>
              </a:solidFill>
              <a:effectLst/>
              <a:uLnTx/>
              <a:uFillTx/>
            </a:endParaRPr>
          </a:p>
        </p:txBody>
      </p:sp>
      <p:sp>
        <p:nvSpPr>
          <p:cNvPr id="5" name="Θέση κειμένου 4">
            <a:extLst>
              <a:ext uri="{FF2B5EF4-FFF2-40B4-BE49-F238E27FC236}">
                <a16:creationId xmlns:a16="http://schemas.microsoft.com/office/drawing/2014/main" id="{8A36BDFA-2CBF-8534-8F18-39A53921893A}"/>
              </a:ext>
            </a:extLst>
          </p:cNvPr>
          <p:cNvSpPr>
            <a:spLocks noGrp="1"/>
          </p:cNvSpPr>
          <p:nvPr>
            <p:ph type="body" sz="half" idx="2"/>
          </p:nvPr>
        </p:nvSpPr>
        <p:spPr/>
        <p:txBody>
          <a:bodyPr/>
          <a:lstStyle/>
          <a:p>
            <a:endParaRPr lang="el-GR"/>
          </a:p>
        </p:txBody>
      </p:sp>
      <p:pic>
        <p:nvPicPr>
          <p:cNvPr id="8" name="Εικόνα 7">
            <a:extLst>
              <a:ext uri="{FF2B5EF4-FFF2-40B4-BE49-F238E27FC236}">
                <a16:creationId xmlns:a16="http://schemas.microsoft.com/office/drawing/2014/main" id="{988CEB60-0341-AC29-0299-C0BF9E907667}"/>
              </a:ext>
            </a:extLst>
          </p:cNvPr>
          <p:cNvPicPr>
            <a:picLocks noChangeAspect="1"/>
          </p:cNvPicPr>
          <p:nvPr/>
        </p:nvPicPr>
        <p:blipFill>
          <a:blip r:embed="rId2"/>
          <a:stretch>
            <a:fillRect/>
          </a:stretch>
        </p:blipFill>
        <p:spPr>
          <a:xfrm>
            <a:off x="0" y="764498"/>
            <a:ext cx="12059587" cy="6060412"/>
          </a:xfrm>
          <a:prstGeom prst="rect">
            <a:avLst/>
          </a:prstGeom>
        </p:spPr>
      </p:pic>
    </p:spTree>
    <p:extLst>
      <p:ext uri="{BB962C8B-B14F-4D97-AF65-F5344CB8AC3E}">
        <p14:creationId xmlns:p14="http://schemas.microsoft.com/office/powerpoint/2010/main" val="32324617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Θέση κειμένου 3">
            <a:extLst>
              <a:ext uri="{FF2B5EF4-FFF2-40B4-BE49-F238E27FC236}">
                <a16:creationId xmlns:a16="http://schemas.microsoft.com/office/drawing/2014/main" id="{F3D583F2-C8B4-416A-AF27-8848A76D8486}"/>
              </a:ext>
            </a:extLst>
          </p:cNvPr>
          <p:cNvSpPr>
            <a:spLocks noGrp="1"/>
          </p:cNvSpPr>
          <p:nvPr>
            <p:ph type="body" sz="half" idx="2"/>
          </p:nvPr>
        </p:nvSpPr>
        <p:spPr>
          <a:xfrm>
            <a:off x="4425502" y="851277"/>
            <a:ext cx="7532036" cy="3837953"/>
          </a:xfrm>
        </p:spPr>
        <p:txBody>
          <a:bodyPr>
            <a:normAutofit fontScale="25000" lnSpcReduction="20000"/>
          </a:bodyPr>
          <a:lstStyle/>
          <a:p>
            <a:pPr marL="457200" indent="-457200" algn="just">
              <a:lnSpc>
                <a:spcPct val="120000"/>
              </a:lnSpc>
              <a:buFont typeface="Wingdings" panose="05000000000000000000" pitchFamily="2" charset="2"/>
              <a:buChar char="v"/>
            </a:pPr>
            <a:r>
              <a:rPr lang="el-GR" sz="5600" dirty="0">
                <a:solidFill>
                  <a:schemeClr val="tx1"/>
                </a:solidFill>
              </a:rPr>
              <a:t>Τα προγράμματα των γυμναστηρίων περιλαμβάνουν κατά κύριο λόγο δραστηριότητες εσωτερικού χώρου και κινήσεις του σώματος με στόχο: την ενεργοποίηση, ανάπτυξη και συντήρηση του σώματος και των μυϊκών ομάδων ή/και τη βελτίωση της φυσικής κατάστασης του ατόμου και του αντιλαμβανόμενου ευ ζην. </a:t>
            </a:r>
          </a:p>
          <a:p>
            <a:pPr marL="457200" indent="-457200" algn="just">
              <a:buFont typeface="Wingdings" panose="05000000000000000000" pitchFamily="2" charset="2"/>
              <a:buChar char="Ø"/>
            </a:pPr>
            <a:r>
              <a:rPr lang="el-GR" sz="5600" dirty="0">
                <a:solidFill>
                  <a:schemeClr val="tx1"/>
                </a:solidFill>
              </a:rPr>
              <a:t>Υπάρχουν πολλές δραστηριότητες που παρέχονται από γυμναστήρια στην Ελλάδα και περιλαμβάνονται στην έννοια του «fitness». </a:t>
            </a:r>
          </a:p>
          <a:p>
            <a:pPr algn="just"/>
            <a:r>
              <a:rPr lang="el-GR" sz="5600" dirty="0">
                <a:solidFill>
                  <a:schemeClr val="tx1"/>
                </a:solidFill>
              </a:rPr>
              <a:t>Παραδείγματα αποτελούν προγράμματα και δραστηριότητες:</a:t>
            </a:r>
          </a:p>
          <a:p>
            <a:pPr marL="457200" indent="-457200" algn="just">
              <a:buFont typeface="Arial" panose="020B0604020202020204" pitchFamily="34" charset="0"/>
              <a:buChar char="•"/>
            </a:pPr>
            <a:r>
              <a:rPr lang="el-GR" sz="5600" dirty="0">
                <a:solidFill>
                  <a:schemeClr val="tx1"/>
                </a:solidFill>
              </a:rPr>
              <a:t>Που στοχεύον στη βελτίωση του κάρδιο-αναπνευστικού συστήματος αερόβιου τύπου </a:t>
            </a:r>
          </a:p>
          <a:p>
            <a:pPr marL="457200" indent="-457200" algn="just">
              <a:buFont typeface="Arial" panose="020B0604020202020204" pitchFamily="34" charset="0"/>
              <a:buChar char="•"/>
            </a:pPr>
            <a:r>
              <a:rPr lang="el-GR" sz="5600" dirty="0">
                <a:solidFill>
                  <a:schemeClr val="tx1"/>
                </a:solidFill>
              </a:rPr>
              <a:t>Ορθοσωμικής άσκησης και ανάπτυξη ευλυγισίας και ευκινησίας όπως η γιόγκα και το pilates</a:t>
            </a:r>
          </a:p>
          <a:p>
            <a:pPr marL="457200" indent="-457200" algn="just">
              <a:buFont typeface="Arial" panose="020B0604020202020204" pitchFamily="34" charset="0"/>
              <a:buChar char="•"/>
            </a:pPr>
            <a:r>
              <a:rPr lang="el-GR" sz="5600" dirty="0">
                <a:solidFill>
                  <a:schemeClr val="tx1"/>
                </a:solidFill>
              </a:rPr>
              <a:t>Λειτουργικής προπόνησης με το βάρος του σώματος ή και εξωτερική επιβάρυνση όπως το TRX</a:t>
            </a:r>
          </a:p>
          <a:p>
            <a:pPr marL="457200" indent="-457200" algn="just">
              <a:buFont typeface="Arial" panose="020B0604020202020204" pitchFamily="34" charset="0"/>
              <a:buChar char="•"/>
            </a:pPr>
            <a:r>
              <a:rPr lang="el-GR" sz="5600" dirty="0">
                <a:solidFill>
                  <a:schemeClr val="tx1"/>
                </a:solidFill>
              </a:rPr>
              <a:t>Κυκλικής προπόνησης όπως το CrossFit</a:t>
            </a:r>
          </a:p>
          <a:p>
            <a:pPr marL="457200" indent="-457200" algn="just">
              <a:buFont typeface="Arial" panose="020B0604020202020204" pitchFamily="34" charset="0"/>
              <a:buChar char="•"/>
            </a:pPr>
            <a:r>
              <a:rPr lang="el-GR" sz="5600" dirty="0">
                <a:solidFill>
                  <a:schemeClr val="tx1"/>
                </a:solidFill>
              </a:rPr>
              <a:t>Φυσικής κατάστασης και προπόνηση δύναμης</a:t>
            </a:r>
          </a:p>
          <a:p>
            <a:pPr marL="457200" indent="-457200" algn="just">
              <a:buFont typeface="Arial" panose="020B0604020202020204" pitchFamily="34" charset="0"/>
              <a:buChar char="•"/>
            </a:pPr>
            <a:r>
              <a:rPr lang="el-GR" sz="5600" dirty="0">
                <a:solidFill>
                  <a:schemeClr val="tx1"/>
                </a:solidFill>
              </a:rPr>
              <a:t>Ισορροπίας και ιδιοδεκτικότητας και χορευτικές δραστηριότητες </a:t>
            </a:r>
          </a:p>
          <a:p>
            <a:pPr algn="just"/>
            <a:endParaRPr lang="el-GR" sz="3200" dirty="0">
              <a:solidFill>
                <a:schemeClr val="tx1"/>
              </a:solidFill>
            </a:endParaRPr>
          </a:p>
        </p:txBody>
      </p:sp>
      <p:sp>
        <p:nvSpPr>
          <p:cNvPr id="6" name="Θέση αριθμού διαφάνειας 5">
            <a:extLst>
              <a:ext uri="{FF2B5EF4-FFF2-40B4-BE49-F238E27FC236}">
                <a16:creationId xmlns:a16="http://schemas.microsoft.com/office/drawing/2014/main" id="{64DD2625-2CAD-47F5-8638-21F4FAF6FC87}"/>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57F1E4F-1CFF-5643-939E-217C01CDF565}" type="slidenum">
              <a:rPr kumimoji="0" lang="en-US" sz="1050" b="0" i="0" u="none" strike="noStrike" kern="1200" cap="none" spc="0" normalizeH="0" baseline="0" noProof="0" smtClean="0">
                <a:ln>
                  <a:noFill/>
                </a:ln>
                <a:solidFill>
                  <a:srgbClr val="CE71A2"/>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a:t>
            </a:fld>
            <a:endParaRPr kumimoji="0" lang="en-US" sz="1050" b="0" i="0" u="none" strike="noStrike" kern="1200" cap="none" spc="0" normalizeH="0" baseline="0" noProof="0" dirty="0">
              <a:ln>
                <a:noFill/>
              </a:ln>
              <a:solidFill>
                <a:srgbClr val="CE71A2"/>
              </a:solidFill>
              <a:effectLst/>
              <a:uLnTx/>
              <a:uFillTx/>
              <a:latin typeface="Calibri"/>
              <a:ea typeface="+mn-ea"/>
              <a:cs typeface="+mn-cs"/>
            </a:endParaRPr>
          </a:p>
        </p:txBody>
      </p:sp>
      <p:sp>
        <p:nvSpPr>
          <p:cNvPr id="9" name="TextBox 8">
            <a:extLst>
              <a:ext uri="{FF2B5EF4-FFF2-40B4-BE49-F238E27FC236}">
                <a16:creationId xmlns:a16="http://schemas.microsoft.com/office/drawing/2014/main" id="{675BED56-8864-4EFA-8B6E-230D416E9B7C}"/>
              </a:ext>
            </a:extLst>
          </p:cNvPr>
          <p:cNvSpPr txBox="1"/>
          <p:nvPr/>
        </p:nvSpPr>
        <p:spPr>
          <a:xfrm>
            <a:off x="5889624" y="66154"/>
            <a:ext cx="3913507" cy="584775"/>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3200" b="1" i="0" u="none" strike="noStrike" kern="1200" cap="none" spc="0" normalizeH="0" baseline="0" noProof="0" dirty="0">
                <a:ln>
                  <a:noFill/>
                </a:ln>
                <a:solidFill>
                  <a:prstClr val="black"/>
                </a:solidFill>
                <a:effectLst/>
                <a:uLnTx/>
                <a:uFillTx/>
                <a:latin typeface="Calibri"/>
                <a:ea typeface="+mn-ea"/>
                <a:cs typeface="Poppins" pitchFamily="2" charset="77"/>
              </a:rPr>
              <a:t>Προγράμματα Fitness</a:t>
            </a:r>
            <a:endParaRPr kumimoji="0" lang="en-US" sz="3200" b="1" i="0" u="none" strike="noStrike" kern="1200" cap="none" spc="0" normalizeH="0" baseline="0" noProof="0" dirty="0">
              <a:ln>
                <a:noFill/>
              </a:ln>
              <a:solidFill>
                <a:prstClr val="black"/>
              </a:solidFill>
              <a:effectLst/>
              <a:uLnTx/>
              <a:uFillTx/>
              <a:latin typeface="Calibri"/>
              <a:ea typeface="+mn-ea"/>
              <a:cs typeface="Poppins" pitchFamily="2" charset="77"/>
            </a:endParaRPr>
          </a:p>
        </p:txBody>
      </p:sp>
      <p:pic>
        <p:nvPicPr>
          <p:cNvPr id="12" name="Εικόνα 11">
            <a:extLst>
              <a:ext uri="{FF2B5EF4-FFF2-40B4-BE49-F238E27FC236}">
                <a16:creationId xmlns:a16="http://schemas.microsoft.com/office/drawing/2014/main" id="{8E74CBE9-5FF7-473B-BCDF-CC71B6217B8F}"/>
              </a:ext>
            </a:extLst>
          </p:cNvPr>
          <p:cNvPicPr>
            <a:picLocks noChangeAspect="1"/>
          </p:cNvPicPr>
          <p:nvPr/>
        </p:nvPicPr>
        <p:blipFill rotWithShape="1">
          <a:blip r:embed="rId2"/>
          <a:srcRect l="34515" t="67573" b="4207"/>
          <a:stretch/>
        </p:blipFill>
        <p:spPr>
          <a:xfrm>
            <a:off x="4174829" y="4889578"/>
            <a:ext cx="7983984" cy="1935332"/>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7266049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1712B0D-7486-C64A-2A9A-FE965002D93E}"/>
              </a:ext>
            </a:extLst>
          </p:cNvPr>
          <p:cNvSpPr txBox="1"/>
          <p:nvPr/>
        </p:nvSpPr>
        <p:spPr>
          <a:xfrm>
            <a:off x="1528877" y="2125623"/>
            <a:ext cx="7748670" cy="3970318"/>
          </a:xfrm>
          <a:prstGeom prst="rect">
            <a:avLst/>
          </a:prstGeom>
          <a:noFill/>
        </p:spPr>
        <p:txBody>
          <a:bodyPr wrap="square">
            <a:spAutoFit/>
          </a:bodyPr>
          <a:lstStyle/>
          <a:p>
            <a:pPr algn="just">
              <a:buNone/>
            </a:pPr>
            <a:r>
              <a:rPr lang="el-GR"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Από το 2009, η Ελλάδα βρέθηκε αντιμέτωπη με μια εκτεταμένη οικονομική κρίση, η οποία επηρέασε πολλαπλές πτυχές της καθημερινής ζωής των πολιτών (</a:t>
            </a:r>
            <a:r>
              <a:rPr lang="el-GR" dirty="0" err="1">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Zavras</a:t>
            </a:r>
            <a:r>
              <a:rPr lang="el-GR"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 </a:t>
            </a:r>
            <a:r>
              <a:rPr lang="el-GR" dirty="0" err="1">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et</a:t>
            </a:r>
            <a:r>
              <a:rPr lang="el-GR"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 </a:t>
            </a:r>
            <a:r>
              <a:rPr lang="el-GR" dirty="0" err="1">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al</a:t>
            </a:r>
            <a:r>
              <a:rPr lang="el-GR"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 2013). Οι επιπτώσεις της κρίσης αποτυπώθηκαν, μεταξύ άλλων, τόσο στους δείκτες υγείας του πληθυσμού όσο και στα επίπεδα συμμετοχής σε αθλητικές δραστηριότητες (ΠΟΥ, 2016).</a:t>
            </a:r>
          </a:p>
          <a:p>
            <a:pPr algn="just">
              <a:buNone/>
            </a:pPr>
            <a:r>
              <a:rPr lang="el-GR"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Παρά την αύξηση του Φόρου Προστιθέμενης Αξίας (ΦΠΑ), κατά την τελευταία δεκαετία που εξετάζεται, το </a:t>
            </a:r>
            <a:r>
              <a:rPr lang="el-GR" dirty="0" err="1">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fitness</a:t>
            </a:r>
            <a:r>
              <a:rPr lang="el-GR"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 στην Ελλάδα παρουσίασε αυξημένη δημοτικότητα. Η εξέλιξη αυτή διαφοροποιείται από την πορεία άλλων μορφών αθλητικής δραστηριότητας, στις οποίες καταγράφηκε μείωση της συμμετοχής.</a:t>
            </a:r>
          </a:p>
          <a:p>
            <a:pPr algn="just">
              <a:buNone/>
            </a:pPr>
            <a:r>
              <a:rPr lang="el-GR"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Η συγκεκριμένη τάση φαίνεται να παρατηρείται ανεξάρτητα από τον τύπο του φορέα που προσφέρει υπηρεσίες άσκησης, καθώς αφορά τόσο τον ιδιωτικό όσο και τον δημόσιο και τον δημοτικό τομέα (</a:t>
            </a:r>
            <a:r>
              <a:rPr lang="el-GR" dirty="0" err="1">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Alexandris</a:t>
            </a:r>
            <a:r>
              <a:rPr lang="el-GR"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 </a:t>
            </a:r>
            <a:r>
              <a:rPr lang="el-GR" dirty="0" err="1">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et</a:t>
            </a:r>
            <a:r>
              <a:rPr lang="el-GR"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 </a:t>
            </a:r>
            <a:r>
              <a:rPr lang="el-GR" dirty="0" err="1">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al</a:t>
            </a:r>
            <a:r>
              <a:rPr lang="el-GR"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 2020).</a:t>
            </a:r>
          </a:p>
        </p:txBody>
      </p:sp>
      <p:sp>
        <p:nvSpPr>
          <p:cNvPr id="7" name="TextBox 6">
            <a:extLst>
              <a:ext uri="{FF2B5EF4-FFF2-40B4-BE49-F238E27FC236}">
                <a16:creationId xmlns:a16="http://schemas.microsoft.com/office/drawing/2014/main" id="{CAE2D69D-8744-B563-94A1-510F0BA7CCD0}"/>
              </a:ext>
            </a:extLst>
          </p:cNvPr>
          <p:cNvSpPr txBox="1"/>
          <p:nvPr/>
        </p:nvSpPr>
        <p:spPr>
          <a:xfrm>
            <a:off x="1528877" y="929030"/>
            <a:ext cx="8296981" cy="954107"/>
          </a:xfrm>
          <a:prstGeom prst="rect">
            <a:avLst/>
          </a:prstGeom>
          <a:noFill/>
        </p:spPr>
        <p:txBody>
          <a:bodyPr wrap="square">
            <a:spAutoFit/>
          </a:bodyPr>
          <a:lstStyle/>
          <a:p>
            <a:r>
              <a:rPr kumimoji="0" lang="el-GR" sz="2800" b="0" i="0" u="none" strike="noStrike" kern="1200" cap="none" spc="-50" normalizeH="0" baseline="0" noProof="0" dirty="0">
                <a:ln>
                  <a:noFill/>
                </a:ln>
                <a:solidFill>
                  <a:prstClr val="black">
                    <a:lumMod val="75000"/>
                    <a:lumOff val="25000"/>
                  </a:prstClr>
                </a:solidFill>
                <a:effectLst/>
                <a:uLnTx/>
                <a:uFillTx/>
                <a:latin typeface="Times New Roman" panose="02020603050405020304" pitchFamily="18" charset="0"/>
                <a:ea typeface="Calibri" panose="020F0502020204030204" pitchFamily="34" charset="0"/>
                <a:cs typeface="Times New Roman" panose="02020603050405020304" pitchFamily="18" charset="0"/>
              </a:rPr>
              <a:t>Ο αντίκτυπος της οικονομικής κρίσης (2009-2019) στα γυμναστήρια στην Ελλάδα</a:t>
            </a:r>
            <a:endParaRPr lang="en-US" dirty="0"/>
          </a:p>
        </p:txBody>
      </p:sp>
    </p:spTree>
    <p:extLst>
      <p:ext uri="{BB962C8B-B14F-4D97-AF65-F5344CB8AC3E}">
        <p14:creationId xmlns:p14="http://schemas.microsoft.com/office/powerpoint/2010/main" val="36714995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A4947AB4-0D96-4483-8B69-00F8B89D81DC}"/>
              </a:ext>
            </a:extLst>
          </p:cNvPr>
          <p:cNvSpPr>
            <a:spLocks noGrp="1"/>
          </p:cNvSpPr>
          <p:nvPr>
            <p:ph sz="half" idx="1"/>
          </p:nvPr>
        </p:nvSpPr>
        <p:spPr>
          <a:xfrm>
            <a:off x="1114864" y="2062611"/>
            <a:ext cx="10168598" cy="4023360"/>
          </a:xfrm>
        </p:spPr>
        <p:txBody>
          <a:bodyPr/>
          <a:lstStyle/>
          <a:p>
            <a:pPr>
              <a:buFont typeface="Wingdings" panose="05000000000000000000" pitchFamily="2" charset="2"/>
              <a:buChar char="q"/>
            </a:pPr>
            <a:r>
              <a:rPr lang="el-GR" dirty="0"/>
              <a:t>Σε μελέτη που διεξήχθη το 2016 στην Ελλάδα με δείγμα πενήντα (Ν+50) ιδιωτικά γυμναστήρια της Μητροπολιτικής Ενότητας Θεσσαλονίκης της Περιφέρειας Κεντρικής Μακεδονίας, παρουσιάστηκαν οι σημαντικές επιπτώσεις της οικονομικής κρίσης στην αγορά του </a:t>
            </a:r>
            <a:r>
              <a:rPr lang="en-US" dirty="0"/>
              <a:t>fitness (</a:t>
            </a:r>
            <a:r>
              <a:rPr lang="el-GR" dirty="0"/>
              <a:t>Μπαλάσκα και συν. 2016)</a:t>
            </a:r>
          </a:p>
          <a:p>
            <a:pPr>
              <a:buFont typeface="Wingdings" panose="05000000000000000000" pitchFamily="2" charset="2"/>
              <a:buChar char="q"/>
            </a:pPr>
            <a:endParaRPr lang="el-GR" dirty="0"/>
          </a:p>
          <a:p>
            <a:pPr>
              <a:buFont typeface="Wingdings" panose="05000000000000000000" pitchFamily="2" charset="2"/>
              <a:buChar char="Ø"/>
            </a:pPr>
            <a:r>
              <a:rPr lang="el-GR" dirty="0"/>
              <a:t>Δόθηκαν ερωτηματολόγια σε ιδιοκτήτες γυμναστηρίων για καταγραφή του αριθμού των μελών γυμναστηρίου, των οικονομικών δεδομένων του γυμναστηρίου, των εκτιμήσεων για το μέλλον και των προβλημάτων βιωσιμότητας και ενεργειών για την αντιμετώπιση των αρνητικών συνεπειών της οικονομικής κρίσης.</a:t>
            </a:r>
          </a:p>
          <a:p>
            <a:pPr>
              <a:buFont typeface="Wingdings" panose="05000000000000000000" pitchFamily="2" charset="2"/>
              <a:buChar char="Ø"/>
            </a:pPr>
            <a:endParaRPr lang="el-GR" dirty="0"/>
          </a:p>
          <a:p>
            <a:pPr>
              <a:buFont typeface="Wingdings" panose="05000000000000000000" pitchFamily="2" charset="2"/>
              <a:buChar char="Ø"/>
            </a:pPr>
            <a:r>
              <a:rPr lang="el-GR" dirty="0"/>
              <a:t>Ακολουθούν τα αποτελέσματα της εμπειρικής μελέτης.</a:t>
            </a:r>
          </a:p>
        </p:txBody>
      </p:sp>
      <p:sp>
        <p:nvSpPr>
          <p:cNvPr id="7" name="Τίτλος 1">
            <a:extLst>
              <a:ext uri="{FF2B5EF4-FFF2-40B4-BE49-F238E27FC236}">
                <a16:creationId xmlns:a16="http://schemas.microsoft.com/office/drawing/2014/main" id="{859318E0-4F4C-4E95-A3C5-16003784003A}"/>
              </a:ext>
            </a:extLst>
          </p:cNvPr>
          <p:cNvSpPr>
            <a:spLocks noGrp="1"/>
          </p:cNvSpPr>
          <p:nvPr>
            <p:ph type="title"/>
          </p:nvPr>
        </p:nvSpPr>
        <p:spPr>
          <a:xfrm>
            <a:off x="1066800" y="671195"/>
            <a:ext cx="10058400" cy="793185"/>
          </a:xfrm>
        </p:spPr>
        <p:txBody>
          <a:bodyPr>
            <a:noAutofit/>
          </a:bodyPr>
          <a:lstStyle/>
          <a:p>
            <a:pPr>
              <a:lnSpc>
                <a:spcPct val="115000"/>
              </a:lnSpc>
              <a:spcAft>
                <a:spcPts val="1000"/>
              </a:spcAft>
            </a:pPr>
            <a:r>
              <a:rPr lang="el-GR" sz="2800" dirty="0">
                <a:effectLst/>
                <a:latin typeface="Times New Roman" panose="02020603050405020304" pitchFamily="18" charset="0"/>
                <a:ea typeface="Calibri" panose="020F0502020204030204" pitchFamily="34" charset="0"/>
                <a:cs typeface="Times New Roman" panose="02020603050405020304" pitchFamily="18" charset="0"/>
              </a:rPr>
              <a:t>Ο αντίκτυπος της οικονομικής κρίσης (2009-2019) στα γυμναστήρια στην Ελλάδα</a:t>
            </a:r>
            <a:endParaRPr lang="el-GR" sz="2800" dirty="0"/>
          </a:p>
        </p:txBody>
      </p:sp>
    </p:spTree>
    <p:extLst>
      <p:ext uri="{BB962C8B-B14F-4D97-AF65-F5344CB8AC3E}">
        <p14:creationId xmlns:p14="http://schemas.microsoft.com/office/powerpoint/2010/main" val="29890503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E505B8D5-FFF2-4892-8E75-D8002CC77EEF}"/>
              </a:ext>
            </a:extLst>
          </p:cNvPr>
          <p:cNvSpPr>
            <a:spLocks noGrp="1"/>
          </p:cNvSpPr>
          <p:nvPr>
            <p:ph sz="half" idx="1"/>
          </p:nvPr>
        </p:nvSpPr>
        <p:spPr/>
        <p:txBody>
          <a:bodyPr>
            <a:normAutofit lnSpcReduction="10000"/>
          </a:bodyPr>
          <a:lstStyle/>
          <a:p>
            <a:pPr>
              <a:buFont typeface="Wingdings" panose="05000000000000000000" pitchFamily="2" charset="2"/>
              <a:buChar char="Ø"/>
            </a:pPr>
            <a:r>
              <a:rPr lang="el-GR" dirty="0"/>
              <a:t>47,9%  μείωση μελών γυμναστηρίων κατά τη διάρκεια της οικονομικής κρίσης</a:t>
            </a:r>
          </a:p>
          <a:p>
            <a:pPr>
              <a:buFont typeface="Wingdings" panose="05000000000000000000" pitchFamily="2" charset="2"/>
              <a:buChar char="Ø"/>
            </a:pPr>
            <a:r>
              <a:rPr lang="el-GR" dirty="0"/>
              <a:t>29,1% είχε αύξηση</a:t>
            </a:r>
          </a:p>
          <a:p>
            <a:pPr>
              <a:buFont typeface="Wingdings" panose="05000000000000000000" pitchFamily="2" charset="2"/>
              <a:buChar char="Ø"/>
            </a:pPr>
            <a:r>
              <a:rPr lang="el-GR" dirty="0"/>
              <a:t>22,9% καμία αλλαγή</a:t>
            </a:r>
          </a:p>
          <a:p>
            <a:pPr marL="514350" indent="-514350">
              <a:buFont typeface="+mj-lt"/>
              <a:buAutoNum type="romanLcPeriod"/>
            </a:pPr>
            <a:endParaRPr lang="el-GR" dirty="0"/>
          </a:p>
          <a:p>
            <a:pPr>
              <a:buFont typeface="Wingdings" panose="05000000000000000000" pitchFamily="2" charset="2"/>
              <a:buChar char="v"/>
            </a:pPr>
            <a:r>
              <a:rPr lang="el-GR" dirty="0"/>
              <a:t>Παρόλη τη μείωση του αριθμού μελών ο χώρος των γυμναστηρίων άντεξε κατά τη διάρκεια της οικονομικής κρίσης.</a:t>
            </a:r>
          </a:p>
          <a:p>
            <a:pPr>
              <a:buFont typeface="Wingdings" panose="05000000000000000000" pitchFamily="2" charset="2"/>
              <a:buChar char="v"/>
            </a:pPr>
            <a:r>
              <a:rPr lang="el-GR" dirty="0"/>
              <a:t>Η αγορά άρχισε να αναπτύσσετε με τη βελτίωση του οικονομικούς κλίματος, μέχρι την έναρξη της πανδημίας της </a:t>
            </a:r>
            <a:r>
              <a:rPr lang="en-US" dirty="0"/>
              <a:t>COVID-19.</a:t>
            </a:r>
          </a:p>
        </p:txBody>
      </p:sp>
      <p:sp>
        <p:nvSpPr>
          <p:cNvPr id="4" name="Θέση περιεχομένου 3">
            <a:extLst>
              <a:ext uri="{FF2B5EF4-FFF2-40B4-BE49-F238E27FC236}">
                <a16:creationId xmlns:a16="http://schemas.microsoft.com/office/drawing/2014/main" id="{A3DB51C2-A152-429F-A3E3-FD4AD4690176}"/>
              </a:ext>
            </a:extLst>
          </p:cNvPr>
          <p:cNvSpPr>
            <a:spLocks noGrp="1"/>
          </p:cNvSpPr>
          <p:nvPr>
            <p:ph sz="half" idx="2"/>
          </p:nvPr>
        </p:nvSpPr>
        <p:spPr/>
        <p:txBody>
          <a:bodyPr>
            <a:normAutofit lnSpcReduction="10000"/>
          </a:bodyPr>
          <a:lstStyle/>
          <a:p>
            <a:pPr>
              <a:buFont typeface="Wingdings" panose="05000000000000000000" pitchFamily="2" charset="2"/>
              <a:buChar char="Ø"/>
            </a:pPr>
            <a:r>
              <a:rPr lang="el-GR" dirty="0"/>
              <a:t>74,5% των ερωτηθέντων δήλωσε μείωση των κερδών τους ως συνέπεια της οικονομικής κρίσης.</a:t>
            </a:r>
          </a:p>
          <a:p>
            <a:pPr>
              <a:buFont typeface="Wingdings" panose="05000000000000000000" pitchFamily="2" charset="2"/>
              <a:buChar char="Ø"/>
            </a:pPr>
            <a:r>
              <a:rPr lang="el-GR" dirty="0"/>
              <a:t>10,6% μικρή αύξηση</a:t>
            </a:r>
          </a:p>
          <a:p>
            <a:pPr>
              <a:buFont typeface="Wingdings" panose="05000000000000000000" pitchFamily="2" charset="2"/>
              <a:buChar char="Ø"/>
            </a:pPr>
            <a:r>
              <a:rPr lang="el-GR" dirty="0"/>
              <a:t>14,9% δεν υπήρξε καμία ιδιαίτερη αλλαγή</a:t>
            </a:r>
          </a:p>
          <a:p>
            <a:pPr>
              <a:buFont typeface="Wingdings" panose="05000000000000000000" pitchFamily="2" charset="2"/>
              <a:buChar char="Ø"/>
            </a:pPr>
            <a:endParaRPr lang="el-GR" dirty="0"/>
          </a:p>
          <a:p>
            <a:pPr>
              <a:buFont typeface="Wingdings" panose="05000000000000000000" pitchFamily="2" charset="2"/>
              <a:buChar char="v"/>
            </a:pPr>
            <a:r>
              <a:rPr lang="el-GR" dirty="0"/>
              <a:t>Όπως ήταν αναμενόμενο, προκειμένου να αντιμετωπιστούν οι αρνητικές επιπτώσεις της οικονομικής κρίσης, οι περισσότεροι ιδιοκτήτες γυμναστηρίων ανέπτυξαν αμυντικές στρατηγικές για την ενίσχυση της βιωσιμότητας τους.</a:t>
            </a:r>
            <a:endParaRPr lang="en-US" dirty="0"/>
          </a:p>
        </p:txBody>
      </p:sp>
      <p:sp>
        <p:nvSpPr>
          <p:cNvPr id="8" name="TextBox 7">
            <a:extLst>
              <a:ext uri="{FF2B5EF4-FFF2-40B4-BE49-F238E27FC236}">
                <a16:creationId xmlns:a16="http://schemas.microsoft.com/office/drawing/2014/main" id="{67F80E04-4590-4B5B-A011-CF3F95F9654A}"/>
              </a:ext>
            </a:extLst>
          </p:cNvPr>
          <p:cNvSpPr txBox="1"/>
          <p:nvPr/>
        </p:nvSpPr>
        <p:spPr>
          <a:xfrm>
            <a:off x="2207645" y="511851"/>
            <a:ext cx="8020549" cy="954107"/>
          </a:xfrm>
          <a:prstGeom prst="rect">
            <a:avLst/>
          </a:prstGeom>
          <a:noFill/>
        </p:spPr>
        <p:txBody>
          <a:bodyPr wrap="square">
            <a:spAutoFit/>
          </a:bodyPr>
          <a:lstStyle/>
          <a:p>
            <a:r>
              <a:rPr kumimoji="0" lang="el-GR" sz="2800" b="0" i="0" u="none" strike="noStrike" kern="1200" cap="none" spc="-50" normalizeH="0" baseline="0" noProof="0" dirty="0">
                <a:ln>
                  <a:noFill/>
                </a:ln>
                <a:solidFill>
                  <a:prstClr val="black">
                    <a:lumMod val="75000"/>
                    <a:lumOff val="25000"/>
                  </a:prstClr>
                </a:solidFill>
                <a:effectLst/>
                <a:uLnTx/>
                <a:uFillTx/>
                <a:latin typeface="Times New Roman" panose="02020603050405020304" pitchFamily="18" charset="0"/>
                <a:ea typeface="Calibri" panose="020F0502020204030204" pitchFamily="34" charset="0"/>
                <a:cs typeface="Times New Roman" panose="02020603050405020304" pitchFamily="18" charset="0"/>
              </a:rPr>
              <a:t>Ο αντίκτυπος της οικονομικής κρίσης (2009-2019) στα γυμναστήρια στην Ελλάδα</a:t>
            </a:r>
            <a:endParaRPr lang="en-US" dirty="0"/>
          </a:p>
        </p:txBody>
      </p:sp>
    </p:spTree>
    <p:extLst>
      <p:ext uri="{BB962C8B-B14F-4D97-AF65-F5344CB8AC3E}">
        <p14:creationId xmlns:p14="http://schemas.microsoft.com/office/powerpoint/2010/main" val="9228792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A6336488-290F-4F7E-A80D-5546FCB424DB}"/>
              </a:ext>
            </a:extLst>
          </p:cNvPr>
          <p:cNvSpPr>
            <a:spLocks noGrp="1"/>
          </p:cNvSpPr>
          <p:nvPr>
            <p:ph type="title"/>
          </p:nvPr>
        </p:nvSpPr>
        <p:spPr>
          <a:xfrm>
            <a:off x="428625" y="812373"/>
            <a:ext cx="3453414" cy="914400"/>
          </a:xfrm>
        </p:spPr>
        <p:txBody>
          <a:bodyPr>
            <a:normAutofit fontScale="90000"/>
          </a:bodyPr>
          <a:lstStyle/>
          <a:p>
            <a:r>
              <a:rPr lang="el-GR" sz="24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Η επίδραση της </a:t>
            </a:r>
            <a:r>
              <a:rPr lang="en-US" sz="24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COVID</a:t>
            </a:r>
            <a:r>
              <a:rPr lang="el-GR" sz="24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-19 στην αγορά του </a:t>
            </a:r>
            <a:r>
              <a:rPr lang="en-US" sz="24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fitness </a:t>
            </a:r>
            <a:endParaRPr lang="el-GR" dirty="0"/>
          </a:p>
        </p:txBody>
      </p:sp>
      <p:pic>
        <p:nvPicPr>
          <p:cNvPr id="10" name="Θέση περιεχομένου 9">
            <a:extLst>
              <a:ext uri="{FF2B5EF4-FFF2-40B4-BE49-F238E27FC236}">
                <a16:creationId xmlns:a16="http://schemas.microsoft.com/office/drawing/2014/main" id="{46A710A1-E531-4B3B-AB08-3C005CFD4614}"/>
              </a:ext>
            </a:extLst>
          </p:cNvPr>
          <p:cNvPicPr>
            <a:picLocks noGrp="1" noChangeAspect="1"/>
          </p:cNvPicPr>
          <p:nvPr>
            <p:ph idx="1"/>
          </p:nvPr>
        </p:nvPicPr>
        <p:blipFill>
          <a:blip r:embed="rId2"/>
          <a:stretch>
            <a:fillRect/>
          </a:stretch>
        </p:blipFill>
        <p:spPr>
          <a:xfrm>
            <a:off x="428625" y="3226939"/>
            <a:ext cx="3355482" cy="2232921"/>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6" name="Θέση αριθμού διαφάνειας 5">
            <a:extLst>
              <a:ext uri="{FF2B5EF4-FFF2-40B4-BE49-F238E27FC236}">
                <a16:creationId xmlns:a16="http://schemas.microsoft.com/office/drawing/2014/main" id="{F8780984-3199-4B04-9188-48E0CE78CDB9}"/>
              </a:ext>
            </a:extLst>
          </p:cNvPr>
          <p:cNvSpPr>
            <a:spLocks noGrp="1"/>
          </p:cNvSpPr>
          <p:nvPr>
            <p:ph type="sldNum" sz="quarter" idx="12"/>
          </p:nvPr>
        </p:nvSpPr>
        <p:spPr>
          <a:xfrm>
            <a:off x="10928412" y="6095186"/>
            <a:ext cx="969545" cy="365125"/>
          </a:xfrm>
        </p:spPr>
        <p:txBody>
          <a:bodyPr/>
          <a:lstStyle/>
          <a:p>
            <a:fld id="{D57F1E4F-1CFF-5643-939E-217C01CDF565}" type="slidenum">
              <a:rPr lang="en-US" smtClean="0"/>
              <a:pPr/>
              <a:t>16</a:t>
            </a:fld>
            <a:endParaRPr lang="en-US" dirty="0"/>
          </a:p>
        </p:txBody>
      </p:sp>
      <p:sp>
        <p:nvSpPr>
          <p:cNvPr id="8" name="TextBox 7">
            <a:extLst>
              <a:ext uri="{FF2B5EF4-FFF2-40B4-BE49-F238E27FC236}">
                <a16:creationId xmlns:a16="http://schemas.microsoft.com/office/drawing/2014/main" id="{B6BF81DA-8BD6-479E-85F1-128C473C4794}"/>
              </a:ext>
            </a:extLst>
          </p:cNvPr>
          <p:cNvSpPr txBox="1"/>
          <p:nvPr/>
        </p:nvSpPr>
        <p:spPr>
          <a:xfrm>
            <a:off x="4473334" y="674986"/>
            <a:ext cx="7424623" cy="1727974"/>
          </a:xfrm>
          <a:prstGeom prst="rect">
            <a:avLst/>
          </a:prstGeom>
          <a:noFill/>
        </p:spPr>
        <p:txBody>
          <a:bodyPr wrap="square" rtlCol="0">
            <a:spAutoFit/>
          </a:bodyPr>
          <a:lstStyle/>
          <a:p>
            <a:pPr marL="285750" indent="-285750" algn="just">
              <a:lnSpc>
                <a:spcPct val="115000"/>
              </a:lnSpc>
              <a:spcAft>
                <a:spcPts val="1000"/>
              </a:spcAft>
              <a:buFont typeface="Wingdings" panose="05000000000000000000" pitchFamily="2" charset="2"/>
              <a:buChar char="v"/>
            </a:pPr>
            <a:r>
              <a:rPr lang="el-GR" sz="1800" dirty="0">
                <a:effectLst/>
                <a:latin typeface="Calibri" panose="020F0502020204030204" pitchFamily="34" charset="0"/>
                <a:ea typeface="Calibri" panose="020F0502020204030204" pitchFamily="34" charset="0"/>
                <a:cs typeface="Times New Roman" panose="02020603050405020304" pitchFamily="18" charset="0"/>
              </a:rPr>
              <a:t>Ενώ η αγορά του fitness παρουσίασε σημάδια ανάκαμψης μετά την οικονομική κρίση, η πανδημία της COVID-19 είχε τεράστιο αρνητικό αντίκτυπο σε αυτή, αλλά και σε όλους τους τομείς της διεθνούς αθλητικής βιομηχανίας (Du et al., 2020. Parnell, 2020. Ratten, 2020).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285750" indent="-285750" algn="just">
              <a:lnSpc>
                <a:spcPct val="115000"/>
              </a:lnSpc>
              <a:spcAft>
                <a:spcPts val="1000"/>
              </a:spcAft>
              <a:buFont typeface="Wingdings" panose="05000000000000000000" pitchFamily="2" charset="2"/>
              <a:buChar char="Ø"/>
            </a:pPr>
            <a:r>
              <a:rPr lang="el-GR" sz="1400" dirty="0">
                <a:effectLst/>
                <a:latin typeface="Calibri" panose="020F0502020204030204" pitchFamily="34" charset="0"/>
                <a:ea typeface="Calibri" panose="020F0502020204030204" pitchFamily="34" charset="0"/>
                <a:cs typeface="Times New Roman" panose="02020603050405020304" pitchFamily="18" charset="0"/>
              </a:rPr>
              <a:t>Εκτιμάται ότι</a:t>
            </a:r>
            <a:r>
              <a:rPr lang="en-US" sz="1400" dirty="0">
                <a:latin typeface="Calibri" panose="020F0502020204030204" pitchFamily="34" charset="0"/>
                <a:ea typeface="Calibri" panose="020F0502020204030204" pitchFamily="34" charset="0"/>
                <a:cs typeface="Times New Roman" panose="02020603050405020304" pitchFamily="18" charset="0"/>
              </a:rPr>
              <a:t>:</a:t>
            </a:r>
          </a:p>
        </p:txBody>
      </p:sp>
      <p:sp>
        <p:nvSpPr>
          <p:cNvPr id="37" name="Circle">
            <a:extLst>
              <a:ext uri="{FF2B5EF4-FFF2-40B4-BE49-F238E27FC236}">
                <a16:creationId xmlns:a16="http://schemas.microsoft.com/office/drawing/2014/main" id="{81721704-9274-4907-8EA5-E03E56DCC01E}"/>
              </a:ext>
            </a:extLst>
          </p:cNvPr>
          <p:cNvSpPr/>
          <p:nvPr/>
        </p:nvSpPr>
        <p:spPr>
          <a:xfrm flipV="1">
            <a:off x="1653580" y="4528521"/>
            <a:ext cx="160595" cy="160595"/>
          </a:xfrm>
          <a:prstGeom prst="diamond">
            <a:avLst/>
          </a:prstGeom>
          <a:solidFill>
            <a:schemeClr val="accent4">
              <a:lumMod val="75000"/>
            </a:schemeClr>
          </a:solidFill>
          <a:ln w="12700" cap="flat">
            <a:noFill/>
            <a:miter lim="400000"/>
          </a:ln>
          <a:effectLst/>
        </p:spPr>
        <p:txBody>
          <a:bodyPr wrap="square" lIns="0" tIns="0" rIns="0" bIns="0" numCol="1" anchor="t">
            <a:noAutofit/>
          </a:bodyPr>
          <a:lstStyle/>
          <a:p>
            <a:endParaRPr sz="2532" dirty="0">
              <a:latin typeface="Lato Light" panose="020F0502020204030203" pitchFamily="34" charset="0"/>
            </a:endParaRPr>
          </a:p>
        </p:txBody>
      </p:sp>
      <p:sp>
        <p:nvSpPr>
          <p:cNvPr id="51" name="Round Same Side Corner Rectangle 1">
            <a:extLst>
              <a:ext uri="{FF2B5EF4-FFF2-40B4-BE49-F238E27FC236}">
                <a16:creationId xmlns:a16="http://schemas.microsoft.com/office/drawing/2014/main" id="{E4F24950-3FC6-4729-A4E8-92176CC7C690}"/>
              </a:ext>
            </a:extLst>
          </p:cNvPr>
          <p:cNvSpPr/>
          <p:nvPr/>
        </p:nvSpPr>
        <p:spPr>
          <a:xfrm>
            <a:off x="4780314" y="2415176"/>
            <a:ext cx="3027571" cy="3534231"/>
          </a:xfrm>
          <a:prstGeom prst="round2SameRect">
            <a:avLst>
              <a:gd name="adj1" fmla="val 50000"/>
              <a:gd name="adj2" fmla="val 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panose="020F0502020204030203" pitchFamily="34" charset="0"/>
            </a:endParaRPr>
          </a:p>
        </p:txBody>
      </p:sp>
      <p:sp>
        <p:nvSpPr>
          <p:cNvPr id="52" name="Right Triangle 2">
            <a:extLst>
              <a:ext uri="{FF2B5EF4-FFF2-40B4-BE49-F238E27FC236}">
                <a16:creationId xmlns:a16="http://schemas.microsoft.com/office/drawing/2014/main" id="{996CB727-5762-44FA-AFED-66A07B5FB692}"/>
              </a:ext>
            </a:extLst>
          </p:cNvPr>
          <p:cNvSpPr/>
          <p:nvPr/>
        </p:nvSpPr>
        <p:spPr>
          <a:xfrm rot="5400000" flipV="1">
            <a:off x="6144932" y="5854072"/>
            <a:ext cx="654489" cy="487964"/>
          </a:xfrm>
          <a:prstGeom prst="r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panose="020F0502020204030203" pitchFamily="34" charset="0"/>
            </a:endParaRPr>
          </a:p>
        </p:txBody>
      </p:sp>
      <p:sp>
        <p:nvSpPr>
          <p:cNvPr id="54" name="Subtitle 2">
            <a:extLst>
              <a:ext uri="{FF2B5EF4-FFF2-40B4-BE49-F238E27FC236}">
                <a16:creationId xmlns:a16="http://schemas.microsoft.com/office/drawing/2014/main" id="{5636461D-D916-442B-9192-94CE1DEB9B13}"/>
              </a:ext>
            </a:extLst>
          </p:cNvPr>
          <p:cNvSpPr txBox="1">
            <a:spLocks/>
          </p:cNvSpPr>
          <p:nvPr/>
        </p:nvSpPr>
        <p:spPr>
          <a:xfrm>
            <a:off x="4874036" y="3750231"/>
            <a:ext cx="2722627" cy="1022652"/>
          </a:xfrm>
          <a:prstGeom prst="rect">
            <a:avLst/>
          </a:prstGeom>
        </p:spPr>
        <p:txBody>
          <a:bodyPr vert="horz" wrap="square" lIns="45720" tIns="22860" rIns="45720" bIns="22860"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ct val="115000"/>
              </a:lnSpc>
              <a:spcAft>
                <a:spcPts val="1000"/>
              </a:spcAft>
            </a:pPr>
            <a:r>
              <a:rPr lang="el-GR" sz="1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60 δισεκατομμύρια δολάρια τα οποία θα αποτελούσαν έσοδα της διεθνούς αθλητικής βιομηχανίας έχουν χαθεί (Gough, 2020)</a:t>
            </a:r>
          </a:p>
        </p:txBody>
      </p:sp>
      <p:sp>
        <p:nvSpPr>
          <p:cNvPr id="56" name="Round Same Side Corner Rectangle 21">
            <a:extLst>
              <a:ext uri="{FF2B5EF4-FFF2-40B4-BE49-F238E27FC236}">
                <a16:creationId xmlns:a16="http://schemas.microsoft.com/office/drawing/2014/main" id="{EC8C77E0-906D-49D2-9E44-D655DFE984D3}"/>
              </a:ext>
            </a:extLst>
          </p:cNvPr>
          <p:cNvSpPr/>
          <p:nvPr/>
        </p:nvSpPr>
        <p:spPr>
          <a:xfrm>
            <a:off x="8529533" y="2539413"/>
            <a:ext cx="3027571" cy="3409994"/>
          </a:xfrm>
          <a:prstGeom prst="round2SameRect">
            <a:avLst>
              <a:gd name="adj1" fmla="val 50000"/>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panose="020F0502020204030203" pitchFamily="34" charset="0"/>
            </a:endParaRPr>
          </a:p>
        </p:txBody>
      </p:sp>
      <p:sp>
        <p:nvSpPr>
          <p:cNvPr id="57" name="Right Triangle 22">
            <a:extLst>
              <a:ext uri="{FF2B5EF4-FFF2-40B4-BE49-F238E27FC236}">
                <a16:creationId xmlns:a16="http://schemas.microsoft.com/office/drawing/2014/main" id="{672B77A7-7171-41A5-A0A2-B0CC23DC6A28}"/>
              </a:ext>
            </a:extLst>
          </p:cNvPr>
          <p:cNvSpPr/>
          <p:nvPr/>
        </p:nvSpPr>
        <p:spPr>
          <a:xfrm rot="5400000" flipV="1">
            <a:off x="10198108" y="5900590"/>
            <a:ext cx="631482" cy="48796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panose="020F0502020204030203" pitchFamily="34" charset="0"/>
            </a:endParaRPr>
          </a:p>
        </p:txBody>
      </p:sp>
      <p:sp>
        <p:nvSpPr>
          <p:cNvPr id="58" name="Subtitle 2">
            <a:extLst>
              <a:ext uri="{FF2B5EF4-FFF2-40B4-BE49-F238E27FC236}">
                <a16:creationId xmlns:a16="http://schemas.microsoft.com/office/drawing/2014/main" id="{314A26C4-583C-4B6B-B234-291A4DC11070}"/>
              </a:ext>
            </a:extLst>
          </p:cNvPr>
          <p:cNvSpPr txBox="1">
            <a:spLocks/>
          </p:cNvSpPr>
          <p:nvPr/>
        </p:nvSpPr>
        <p:spPr>
          <a:xfrm>
            <a:off x="8536504" y="3874560"/>
            <a:ext cx="3027571" cy="1307922"/>
          </a:xfrm>
          <a:prstGeom prst="rect">
            <a:avLst/>
          </a:prstGeom>
        </p:spPr>
        <p:txBody>
          <a:bodyPr vert="horz" wrap="square" lIns="45720" tIns="22860" rIns="45720" bIns="22860"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just">
              <a:lnSpc>
                <a:spcPct val="115000"/>
              </a:lnSpc>
              <a:spcAft>
                <a:spcPts val="1000"/>
              </a:spcAft>
            </a:pPr>
            <a:r>
              <a:rPr lang="el-GR" sz="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Στην Ευρωπαϊκή Ένωση έχει τονισθεί, ότι σχεδόν ένα εκατομμύριο θέσεις εργασίας στην αθλητική αγορά αναμένεται να χαθούν μέχρι την οριστική επιστροφή των πολιτών στην κανονικότητα, </a:t>
            </a:r>
            <a:r>
              <a:rPr lang="el-GR" sz="1200" dirty="0">
                <a:solidFill>
                  <a:schemeClr val="tx1"/>
                </a:solidFill>
                <a:latin typeface="Calibri" panose="020F0502020204030204" pitchFamily="34" charset="0"/>
                <a:ea typeface="Calibri" panose="020F0502020204030204" pitchFamily="34" charset="0"/>
                <a:cs typeface="Times New Roman" panose="02020603050405020304" pitchFamily="18" charset="0"/>
              </a:rPr>
              <a:t>παγκοσμίως (Ecorys &amp; SpEA, 2020) </a:t>
            </a:r>
            <a:endParaRPr lang="el-GR" sz="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0" name="Freeform 13">
            <a:extLst>
              <a:ext uri="{FF2B5EF4-FFF2-40B4-BE49-F238E27FC236}">
                <a16:creationId xmlns:a16="http://schemas.microsoft.com/office/drawing/2014/main" id="{1946755E-A3FD-4F0E-AA2B-00E71F61A293}"/>
              </a:ext>
            </a:extLst>
          </p:cNvPr>
          <p:cNvSpPr>
            <a:spLocks noChangeArrowheads="1"/>
          </p:cNvSpPr>
          <p:nvPr/>
        </p:nvSpPr>
        <p:spPr bwMode="auto">
          <a:xfrm>
            <a:off x="9525740" y="2772010"/>
            <a:ext cx="945298" cy="841768"/>
          </a:xfrm>
          <a:custGeom>
            <a:avLst/>
            <a:gdLst>
              <a:gd name="connsiteX0" fmla="*/ 431007 w 877529"/>
              <a:gd name="connsiteY0" fmla="*/ 343144 h 877529"/>
              <a:gd name="connsiteX1" fmla="*/ 363520 w 877529"/>
              <a:gd name="connsiteY1" fmla="*/ 371183 h 877529"/>
              <a:gd name="connsiteX2" fmla="*/ 335521 w 877529"/>
              <a:gd name="connsiteY2" fmla="*/ 438405 h 877529"/>
              <a:gd name="connsiteX3" fmla="*/ 363520 w 877529"/>
              <a:gd name="connsiteY3" fmla="*/ 506346 h 877529"/>
              <a:gd name="connsiteX4" fmla="*/ 431007 w 877529"/>
              <a:gd name="connsiteY4" fmla="*/ 534385 h 877529"/>
              <a:gd name="connsiteX5" fmla="*/ 498852 w 877529"/>
              <a:gd name="connsiteY5" fmla="*/ 506346 h 877529"/>
              <a:gd name="connsiteX6" fmla="*/ 526852 w 877529"/>
              <a:gd name="connsiteY6" fmla="*/ 438405 h 877529"/>
              <a:gd name="connsiteX7" fmla="*/ 498852 w 877529"/>
              <a:gd name="connsiteY7" fmla="*/ 371183 h 877529"/>
              <a:gd name="connsiteX8" fmla="*/ 431007 w 877529"/>
              <a:gd name="connsiteY8" fmla="*/ 343144 h 877529"/>
              <a:gd name="connsiteX9" fmla="*/ 431007 w 877529"/>
              <a:gd name="connsiteY9" fmla="*/ 311150 h 877529"/>
              <a:gd name="connsiteX10" fmla="*/ 521108 w 877529"/>
              <a:gd name="connsiteY10" fmla="*/ 348536 h 877529"/>
              <a:gd name="connsiteX11" fmla="*/ 558441 w 877529"/>
              <a:gd name="connsiteY11" fmla="*/ 438405 h 877529"/>
              <a:gd name="connsiteX12" fmla="*/ 521108 w 877529"/>
              <a:gd name="connsiteY12" fmla="*/ 528993 h 877529"/>
              <a:gd name="connsiteX13" fmla="*/ 431007 w 877529"/>
              <a:gd name="connsiteY13" fmla="*/ 566379 h 877529"/>
              <a:gd name="connsiteX14" fmla="*/ 340905 w 877529"/>
              <a:gd name="connsiteY14" fmla="*/ 528993 h 877529"/>
              <a:gd name="connsiteX15" fmla="*/ 303213 w 877529"/>
              <a:gd name="connsiteY15" fmla="*/ 438405 h 877529"/>
              <a:gd name="connsiteX16" fmla="*/ 340905 w 877529"/>
              <a:gd name="connsiteY16" fmla="*/ 348536 h 877529"/>
              <a:gd name="connsiteX17" fmla="*/ 431007 w 877529"/>
              <a:gd name="connsiteY17" fmla="*/ 311150 h 877529"/>
              <a:gd name="connsiteX18" fmla="*/ 412750 w 877529"/>
              <a:gd name="connsiteY18" fmla="*/ 120835 h 877529"/>
              <a:gd name="connsiteX19" fmla="*/ 368019 w 877529"/>
              <a:gd name="connsiteY19" fmla="*/ 125265 h 877529"/>
              <a:gd name="connsiteX20" fmla="*/ 204613 w 877529"/>
              <a:gd name="connsiteY20" fmla="*/ 212911 h 877529"/>
              <a:gd name="connsiteX21" fmla="*/ 116967 w 877529"/>
              <a:gd name="connsiteY21" fmla="*/ 376013 h 877529"/>
              <a:gd name="connsiteX22" fmla="*/ 112513 w 877529"/>
              <a:gd name="connsiteY22" fmla="*/ 420688 h 877529"/>
              <a:gd name="connsiteX23" fmla="*/ 127749 w 877529"/>
              <a:gd name="connsiteY23" fmla="*/ 420688 h 877529"/>
              <a:gd name="connsiteX24" fmla="*/ 145691 w 877529"/>
              <a:gd name="connsiteY24" fmla="*/ 438228 h 877529"/>
              <a:gd name="connsiteX25" fmla="*/ 127749 w 877529"/>
              <a:gd name="connsiteY25" fmla="*/ 456842 h 877529"/>
              <a:gd name="connsiteX26" fmla="*/ 112571 w 877529"/>
              <a:gd name="connsiteY26" fmla="*/ 456842 h 877529"/>
              <a:gd name="connsiteX27" fmla="*/ 116967 w 877529"/>
              <a:gd name="connsiteY27" fmla="*/ 501268 h 877529"/>
              <a:gd name="connsiteX28" fmla="*/ 204613 w 877529"/>
              <a:gd name="connsiteY28" fmla="*/ 664977 h 877529"/>
              <a:gd name="connsiteX29" fmla="*/ 368019 w 877529"/>
              <a:gd name="connsiteY29" fmla="*/ 752319 h 877529"/>
              <a:gd name="connsiteX30" fmla="*/ 412750 w 877529"/>
              <a:gd name="connsiteY30" fmla="*/ 756709 h 877529"/>
              <a:gd name="connsiteX31" fmla="*/ 412750 w 877529"/>
              <a:gd name="connsiteY31" fmla="*/ 750139 h 877529"/>
              <a:gd name="connsiteX32" fmla="*/ 430830 w 877529"/>
              <a:gd name="connsiteY32" fmla="*/ 731838 h 877529"/>
              <a:gd name="connsiteX33" fmla="*/ 448909 w 877529"/>
              <a:gd name="connsiteY33" fmla="*/ 750139 h 877529"/>
              <a:gd name="connsiteX34" fmla="*/ 448909 w 877529"/>
              <a:gd name="connsiteY34" fmla="*/ 756709 h 877529"/>
              <a:gd name="connsiteX35" fmla="*/ 493635 w 877529"/>
              <a:gd name="connsiteY35" fmla="*/ 752319 h 877529"/>
              <a:gd name="connsiteX36" fmla="*/ 657040 w 877529"/>
              <a:gd name="connsiteY36" fmla="*/ 664977 h 877529"/>
              <a:gd name="connsiteX37" fmla="*/ 744382 w 877529"/>
              <a:gd name="connsiteY37" fmla="*/ 501268 h 877529"/>
              <a:gd name="connsiteX38" fmla="*/ 748780 w 877529"/>
              <a:gd name="connsiteY38" fmla="*/ 456417 h 877529"/>
              <a:gd name="connsiteX39" fmla="*/ 737041 w 877529"/>
              <a:gd name="connsiteY39" fmla="*/ 451428 h 877529"/>
              <a:gd name="connsiteX40" fmla="*/ 731838 w 877529"/>
              <a:gd name="connsiteY40" fmla="*/ 438228 h 877529"/>
              <a:gd name="connsiteX41" fmla="*/ 737041 w 877529"/>
              <a:gd name="connsiteY41" fmla="*/ 425968 h 877529"/>
              <a:gd name="connsiteX42" fmla="*/ 748835 w 877529"/>
              <a:gd name="connsiteY42" fmla="*/ 421080 h 877529"/>
              <a:gd name="connsiteX43" fmla="*/ 744382 w 877529"/>
              <a:gd name="connsiteY43" fmla="*/ 376013 h 877529"/>
              <a:gd name="connsiteX44" fmla="*/ 657040 w 877529"/>
              <a:gd name="connsiteY44" fmla="*/ 212911 h 877529"/>
              <a:gd name="connsiteX45" fmla="*/ 493635 w 877529"/>
              <a:gd name="connsiteY45" fmla="*/ 125265 h 877529"/>
              <a:gd name="connsiteX46" fmla="*/ 448909 w 877529"/>
              <a:gd name="connsiteY46" fmla="*/ 120836 h 877529"/>
              <a:gd name="connsiteX47" fmla="*/ 448909 w 877529"/>
              <a:gd name="connsiteY47" fmla="*/ 127390 h 877529"/>
              <a:gd name="connsiteX48" fmla="*/ 430830 w 877529"/>
              <a:gd name="connsiteY48" fmla="*/ 145691 h 877529"/>
              <a:gd name="connsiteX49" fmla="*/ 412750 w 877529"/>
              <a:gd name="connsiteY49" fmla="*/ 127390 h 877529"/>
              <a:gd name="connsiteX50" fmla="*/ 430830 w 877529"/>
              <a:gd name="connsiteY50" fmla="*/ 0 h 877529"/>
              <a:gd name="connsiteX51" fmla="*/ 448909 w 877529"/>
              <a:gd name="connsiteY51" fmla="*/ 18301 h 877529"/>
              <a:gd name="connsiteX52" fmla="*/ 448909 w 877529"/>
              <a:gd name="connsiteY52" fmla="*/ 47822 h 877529"/>
              <a:gd name="connsiteX53" fmla="*/ 507998 w 877529"/>
              <a:gd name="connsiteY53" fmla="*/ 53652 h 877529"/>
              <a:gd name="connsiteX54" fmla="*/ 708828 w 877529"/>
              <a:gd name="connsiteY54" fmla="*/ 161122 h 877529"/>
              <a:gd name="connsiteX55" fmla="*/ 815995 w 877529"/>
              <a:gd name="connsiteY55" fmla="*/ 361650 h 877529"/>
              <a:gd name="connsiteX56" fmla="*/ 821808 w 877529"/>
              <a:gd name="connsiteY56" fmla="*/ 420688 h 877529"/>
              <a:gd name="connsiteX57" fmla="*/ 859228 w 877529"/>
              <a:gd name="connsiteY57" fmla="*/ 420688 h 877529"/>
              <a:gd name="connsiteX58" fmla="*/ 877529 w 877529"/>
              <a:gd name="connsiteY58" fmla="*/ 438228 h 877529"/>
              <a:gd name="connsiteX59" fmla="*/ 859228 w 877529"/>
              <a:gd name="connsiteY59" fmla="*/ 456842 h 877529"/>
              <a:gd name="connsiteX60" fmla="*/ 821749 w 877529"/>
              <a:gd name="connsiteY60" fmla="*/ 456842 h 877529"/>
              <a:gd name="connsiteX61" fmla="*/ 815995 w 877529"/>
              <a:gd name="connsiteY61" fmla="*/ 515632 h 877529"/>
              <a:gd name="connsiteX62" fmla="*/ 708828 w 877529"/>
              <a:gd name="connsiteY62" fmla="*/ 716766 h 877529"/>
              <a:gd name="connsiteX63" fmla="*/ 507998 w 877529"/>
              <a:gd name="connsiteY63" fmla="*/ 823933 h 877529"/>
              <a:gd name="connsiteX64" fmla="*/ 448909 w 877529"/>
              <a:gd name="connsiteY64" fmla="*/ 829720 h 877529"/>
              <a:gd name="connsiteX65" fmla="*/ 448909 w 877529"/>
              <a:gd name="connsiteY65" fmla="*/ 859587 h 877529"/>
              <a:gd name="connsiteX66" fmla="*/ 430830 w 877529"/>
              <a:gd name="connsiteY66" fmla="*/ 877529 h 877529"/>
              <a:gd name="connsiteX67" fmla="*/ 412750 w 877529"/>
              <a:gd name="connsiteY67" fmla="*/ 859587 h 877529"/>
              <a:gd name="connsiteX68" fmla="*/ 412750 w 877529"/>
              <a:gd name="connsiteY68" fmla="*/ 829717 h 877529"/>
              <a:gd name="connsiteX69" fmla="*/ 353808 w 877529"/>
              <a:gd name="connsiteY69" fmla="*/ 823933 h 877529"/>
              <a:gd name="connsiteX70" fmla="*/ 152825 w 877529"/>
              <a:gd name="connsiteY70" fmla="*/ 716766 h 877529"/>
              <a:gd name="connsiteX71" fmla="*/ 45658 w 877529"/>
              <a:gd name="connsiteY71" fmla="*/ 515632 h 877529"/>
              <a:gd name="connsiteX72" fmla="*/ 39904 w 877529"/>
              <a:gd name="connsiteY72" fmla="*/ 456842 h 877529"/>
              <a:gd name="connsiteX73" fmla="*/ 18301 w 877529"/>
              <a:gd name="connsiteY73" fmla="*/ 456842 h 877529"/>
              <a:gd name="connsiteX74" fmla="*/ 0 w 877529"/>
              <a:gd name="connsiteY74" fmla="*/ 438228 h 877529"/>
              <a:gd name="connsiteX75" fmla="*/ 18301 w 877529"/>
              <a:gd name="connsiteY75" fmla="*/ 420688 h 877529"/>
              <a:gd name="connsiteX76" fmla="*/ 39844 w 877529"/>
              <a:gd name="connsiteY76" fmla="*/ 420688 h 877529"/>
              <a:gd name="connsiteX77" fmla="*/ 45658 w 877529"/>
              <a:gd name="connsiteY77" fmla="*/ 361650 h 877529"/>
              <a:gd name="connsiteX78" fmla="*/ 152825 w 877529"/>
              <a:gd name="connsiteY78" fmla="*/ 161122 h 877529"/>
              <a:gd name="connsiteX79" fmla="*/ 353808 w 877529"/>
              <a:gd name="connsiteY79" fmla="*/ 53652 h 877529"/>
              <a:gd name="connsiteX80" fmla="*/ 412750 w 877529"/>
              <a:gd name="connsiteY80" fmla="*/ 47825 h 877529"/>
              <a:gd name="connsiteX81" fmla="*/ 412750 w 877529"/>
              <a:gd name="connsiteY81" fmla="*/ 18301 h 877529"/>
              <a:gd name="connsiteX82" fmla="*/ 430830 w 877529"/>
              <a:gd name="connsiteY82" fmla="*/ 0 h 8775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877529" h="877529">
                <a:moveTo>
                  <a:pt x="431007" y="343144"/>
                </a:moveTo>
                <a:cubicBezTo>
                  <a:pt x="404443" y="343144"/>
                  <a:pt x="380751" y="353928"/>
                  <a:pt x="363520" y="371183"/>
                </a:cubicBezTo>
                <a:cubicBezTo>
                  <a:pt x="345931" y="388438"/>
                  <a:pt x="335521" y="412523"/>
                  <a:pt x="335521" y="438405"/>
                </a:cubicBezTo>
                <a:cubicBezTo>
                  <a:pt x="335521" y="465366"/>
                  <a:pt x="345931" y="489091"/>
                  <a:pt x="363520" y="506346"/>
                </a:cubicBezTo>
                <a:cubicBezTo>
                  <a:pt x="380751" y="523601"/>
                  <a:pt x="404443" y="534385"/>
                  <a:pt x="431007" y="534385"/>
                </a:cubicBezTo>
                <a:cubicBezTo>
                  <a:pt x="457571" y="534385"/>
                  <a:pt x="481263" y="523601"/>
                  <a:pt x="498852" y="506346"/>
                </a:cubicBezTo>
                <a:cubicBezTo>
                  <a:pt x="516083" y="489091"/>
                  <a:pt x="526852" y="465366"/>
                  <a:pt x="526852" y="438405"/>
                </a:cubicBezTo>
                <a:cubicBezTo>
                  <a:pt x="526852" y="412523"/>
                  <a:pt x="516083" y="388438"/>
                  <a:pt x="498852" y="371183"/>
                </a:cubicBezTo>
                <a:cubicBezTo>
                  <a:pt x="481263" y="353928"/>
                  <a:pt x="457571" y="343144"/>
                  <a:pt x="431007" y="343144"/>
                </a:cubicBezTo>
                <a:close/>
                <a:moveTo>
                  <a:pt x="431007" y="311150"/>
                </a:moveTo>
                <a:cubicBezTo>
                  <a:pt x="465109" y="311150"/>
                  <a:pt x="497416" y="324810"/>
                  <a:pt x="521108" y="348536"/>
                </a:cubicBezTo>
                <a:cubicBezTo>
                  <a:pt x="545159" y="372621"/>
                  <a:pt x="558441" y="404974"/>
                  <a:pt x="558441" y="438405"/>
                </a:cubicBezTo>
                <a:cubicBezTo>
                  <a:pt x="558441" y="472555"/>
                  <a:pt x="545159" y="504908"/>
                  <a:pt x="521108" y="528993"/>
                </a:cubicBezTo>
                <a:cubicBezTo>
                  <a:pt x="497416" y="553078"/>
                  <a:pt x="465109" y="566379"/>
                  <a:pt x="431007" y="566379"/>
                </a:cubicBezTo>
                <a:cubicBezTo>
                  <a:pt x="397264" y="566379"/>
                  <a:pt x="364597" y="553078"/>
                  <a:pt x="340905" y="528993"/>
                </a:cubicBezTo>
                <a:cubicBezTo>
                  <a:pt x="316854" y="504908"/>
                  <a:pt x="303213" y="472555"/>
                  <a:pt x="303213" y="438405"/>
                </a:cubicBezTo>
                <a:cubicBezTo>
                  <a:pt x="303213" y="404974"/>
                  <a:pt x="316854" y="372621"/>
                  <a:pt x="340905" y="348536"/>
                </a:cubicBezTo>
                <a:cubicBezTo>
                  <a:pt x="364597" y="324810"/>
                  <a:pt x="397264" y="311150"/>
                  <a:pt x="431007" y="311150"/>
                </a:cubicBezTo>
                <a:close/>
                <a:moveTo>
                  <a:pt x="412750" y="120835"/>
                </a:moveTo>
                <a:lnTo>
                  <a:pt x="368019" y="125265"/>
                </a:lnTo>
                <a:cubicBezTo>
                  <a:pt x="306571" y="137589"/>
                  <a:pt x="249927" y="167866"/>
                  <a:pt x="204613" y="212911"/>
                </a:cubicBezTo>
                <a:cubicBezTo>
                  <a:pt x="159568" y="258225"/>
                  <a:pt x="129291" y="314869"/>
                  <a:pt x="116967" y="376013"/>
                </a:cubicBezTo>
                <a:lnTo>
                  <a:pt x="112513" y="420688"/>
                </a:lnTo>
                <a:lnTo>
                  <a:pt x="127749" y="420688"/>
                </a:lnTo>
                <a:cubicBezTo>
                  <a:pt x="137796" y="420688"/>
                  <a:pt x="145691" y="428921"/>
                  <a:pt x="145691" y="438228"/>
                </a:cubicBezTo>
                <a:cubicBezTo>
                  <a:pt x="145691" y="448609"/>
                  <a:pt x="137796" y="456842"/>
                  <a:pt x="127749" y="456842"/>
                </a:cubicBezTo>
                <a:lnTo>
                  <a:pt x="112571" y="456842"/>
                </a:lnTo>
                <a:lnTo>
                  <a:pt x="116967" y="501268"/>
                </a:lnTo>
                <a:cubicBezTo>
                  <a:pt x="129291" y="562817"/>
                  <a:pt x="159568" y="619663"/>
                  <a:pt x="204613" y="664977"/>
                </a:cubicBezTo>
                <a:cubicBezTo>
                  <a:pt x="249927" y="710022"/>
                  <a:pt x="306571" y="740097"/>
                  <a:pt x="368019" y="752319"/>
                </a:cubicBezTo>
                <a:lnTo>
                  <a:pt x="412750" y="756709"/>
                </a:lnTo>
                <a:lnTo>
                  <a:pt x="412750" y="750139"/>
                </a:lnTo>
                <a:cubicBezTo>
                  <a:pt x="412750" y="740092"/>
                  <a:pt x="420904" y="731838"/>
                  <a:pt x="430830" y="731838"/>
                </a:cubicBezTo>
                <a:cubicBezTo>
                  <a:pt x="440755" y="731838"/>
                  <a:pt x="448909" y="740092"/>
                  <a:pt x="448909" y="750139"/>
                </a:cubicBezTo>
                <a:lnTo>
                  <a:pt x="448909" y="756709"/>
                </a:lnTo>
                <a:lnTo>
                  <a:pt x="493635" y="752319"/>
                </a:lnTo>
                <a:cubicBezTo>
                  <a:pt x="555083" y="740097"/>
                  <a:pt x="611726" y="710022"/>
                  <a:pt x="657040" y="664977"/>
                </a:cubicBezTo>
                <a:cubicBezTo>
                  <a:pt x="702085" y="619663"/>
                  <a:pt x="732160" y="562817"/>
                  <a:pt x="744382" y="501268"/>
                </a:cubicBezTo>
                <a:lnTo>
                  <a:pt x="748780" y="456417"/>
                </a:lnTo>
                <a:lnTo>
                  <a:pt x="737041" y="451428"/>
                </a:lnTo>
                <a:cubicBezTo>
                  <a:pt x="733812" y="448072"/>
                  <a:pt x="731838" y="443419"/>
                  <a:pt x="731838" y="438228"/>
                </a:cubicBezTo>
                <a:cubicBezTo>
                  <a:pt x="731838" y="433575"/>
                  <a:pt x="733812" y="429190"/>
                  <a:pt x="737041" y="425968"/>
                </a:cubicBezTo>
                <a:lnTo>
                  <a:pt x="748835" y="421080"/>
                </a:lnTo>
                <a:lnTo>
                  <a:pt x="744382" y="376013"/>
                </a:lnTo>
                <a:cubicBezTo>
                  <a:pt x="732160" y="314869"/>
                  <a:pt x="702085" y="258225"/>
                  <a:pt x="657040" y="212911"/>
                </a:cubicBezTo>
                <a:cubicBezTo>
                  <a:pt x="611726" y="167866"/>
                  <a:pt x="555083" y="137589"/>
                  <a:pt x="493635" y="125265"/>
                </a:cubicBezTo>
                <a:lnTo>
                  <a:pt x="448909" y="120836"/>
                </a:lnTo>
                <a:lnTo>
                  <a:pt x="448909" y="127390"/>
                </a:lnTo>
                <a:cubicBezTo>
                  <a:pt x="448909" y="137796"/>
                  <a:pt x="440755" y="145691"/>
                  <a:pt x="430830" y="145691"/>
                </a:cubicBezTo>
                <a:cubicBezTo>
                  <a:pt x="420904" y="145691"/>
                  <a:pt x="412750" y="137796"/>
                  <a:pt x="412750" y="127390"/>
                </a:cubicBezTo>
                <a:close/>
                <a:moveTo>
                  <a:pt x="430830" y="0"/>
                </a:moveTo>
                <a:cubicBezTo>
                  <a:pt x="440755" y="0"/>
                  <a:pt x="448909" y="8253"/>
                  <a:pt x="448909" y="18301"/>
                </a:cubicBezTo>
                <a:lnTo>
                  <a:pt x="448909" y="47822"/>
                </a:lnTo>
                <a:lnTo>
                  <a:pt x="507998" y="53652"/>
                </a:lnTo>
                <a:cubicBezTo>
                  <a:pt x="583539" y="68740"/>
                  <a:pt x="653264" y="105828"/>
                  <a:pt x="708828" y="161122"/>
                </a:cubicBezTo>
                <a:cubicBezTo>
                  <a:pt x="764122" y="216687"/>
                  <a:pt x="801008" y="286412"/>
                  <a:pt x="815995" y="361650"/>
                </a:cubicBezTo>
                <a:lnTo>
                  <a:pt x="821808" y="420688"/>
                </a:lnTo>
                <a:lnTo>
                  <a:pt x="859228" y="420688"/>
                </a:lnTo>
                <a:cubicBezTo>
                  <a:pt x="869276" y="420688"/>
                  <a:pt x="877529" y="428921"/>
                  <a:pt x="877529" y="438228"/>
                </a:cubicBezTo>
                <a:cubicBezTo>
                  <a:pt x="877529" y="448609"/>
                  <a:pt x="869276" y="456842"/>
                  <a:pt x="859228" y="456842"/>
                </a:cubicBezTo>
                <a:lnTo>
                  <a:pt x="821749" y="456842"/>
                </a:lnTo>
                <a:lnTo>
                  <a:pt x="815995" y="515632"/>
                </a:lnTo>
                <a:cubicBezTo>
                  <a:pt x="801008" y="591274"/>
                  <a:pt x="764122" y="661201"/>
                  <a:pt x="708828" y="716766"/>
                </a:cubicBezTo>
                <a:cubicBezTo>
                  <a:pt x="653264" y="772060"/>
                  <a:pt x="583539" y="808946"/>
                  <a:pt x="507998" y="823933"/>
                </a:cubicBezTo>
                <a:lnTo>
                  <a:pt x="448909" y="829720"/>
                </a:lnTo>
                <a:lnTo>
                  <a:pt x="448909" y="859587"/>
                </a:lnTo>
                <a:cubicBezTo>
                  <a:pt x="448909" y="869635"/>
                  <a:pt x="440755" y="877529"/>
                  <a:pt x="430830" y="877529"/>
                </a:cubicBezTo>
                <a:cubicBezTo>
                  <a:pt x="420904" y="877529"/>
                  <a:pt x="412750" y="869635"/>
                  <a:pt x="412750" y="859587"/>
                </a:cubicBezTo>
                <a:lnTo>
                  <a:pt x="412750" y="829717"/>
                </a:lnTo>
                <a:lnTo>
                  <a:pt x="353808" y="823933"/>
                </a:lnTo>
                <a:cubicBezTo>
                  <a:pt x="278317" y="808946"/>
                  <a:pt x="208389" y="772060"/>
                  <a:pt x="152825" y="716766"/>
                </a:cubicBezTo>
                <a:cubicBezTo>
                  <a:pt x="97530" y="661201"/>
                  <a:pt x="60645" y="591274"/>
                  <a:pt x="45658" y="515632"/>
                </a:cubicBezTo>
                <a:lnTo>
                  <a:pt x="39904" y="456842"/>
                </a:lnTo>
                <a:lnTo>
                  <a:pt x="18301" y="456842"/>
                </a:lnTo>
                <a:cubicBezTo>
                  <a:pt x="8253" y="456842"/>
                  <a:pt x="0" y="448609"/>
                  <a:pt x="0" y="438228"/>
                </a:cubicBezTo>
                <a:cubicBezTo>
                  <a:pt x="0" y="428921"/>
                  <a:pt x="8253" y="420688"/>
                  <a:pt x="18301" y="420688"/>
                </a:cubicBezTo>
                <a:lnTo>
                  <a:pt x="39844" y="420688"/>
                </a:lnTo>
                <a:lnTo>
                  <a:pt x="45658" y="361650"/>
                </a:lnTo>
                <a:cubicBezTo>
                  <a:pt x="60645" y="286412"/>
                  <a:pt x="97530" y="216687"/>
                  <a:pt x="152825" y="161122"/>
                </a:cubicBezTo>
                <a:cubicBezTo>
                  <a:pt x="208389" y="105828"/>
                  <a:pt x="278317" y="68740"/>
                  <a:pt x="353808" y="53652"/>
                </a:cubicBezTo>
                <a:lnTo>
                  <a:pt x="412750" y="47825"/>
                </a:lnTo>
                <a:lnTo>
                  <a:pt x="412750" y="18301"/>
                </a:lnTo>
                <a:cubicBezTo>
                  <a:pt x="412750" y="8253"/>
                  <a:pt x="420904" y="0"/>
                  <a:pt x="430830" y="0"/>
                </a:cubicBezTo>
                <a:close/>
              </a:path>
            </a:pathLst>
          </a:custGeom>
          <a:solidFill>
            <a:schemeClr val="bg1"/>
          </a:solidFill>
          <a:ln>
            <a:noFill/>
          </a:ln>
          <a:effectLst/>
        </p:spPr>
        <p:txBody>
          <a:bodyPr wrap="square" anchor="ctr">
            <a:noAutofit/>
          </a:bodyPr>
          <a:lstStyle/>
          <a:p>
            <a:endParaRPr lang="en-US" sz="900" dirty="0">
              <a:latin typeface="Lato Light" panose="020F0502020204030203" pitchFamily="34" charset="0"/>
            </a:endParaRPr>
          </a:p>
        </p:txBody>
      </p:sp>
      <p:sp>
        <p:nvSpPr>
          <p:cNvPr id="61" name="Freeform 13">
            <a:extLst>
              <a:ext uri="{FF2B5EF4-FFF2-40B4-BE49-F238E27FC236}">
                <a16:creationId xmlns:a16="http://schemas.microsoft.com/office/drawing/2014/main" id="{A92490C2-1348-4BC0-90E9-57F3F7FD279F}"/>
              </a:ext>
            </a:extLst>
          </p:cNvPr>
          <p:cNvSpPr>
            <a:spLocks noChangeArrowheads="1"/>
          </p:cNvSpPr>
          <p:nvPr/>
        </p:nvSpPr>
        <p:spPr bwMode="auto">
          <a:xfrm>
            <a:off x="5784429" y="2775609"/>
            <a:ext cx="887530" cy="838169"/>
          </a:xfrm>
          <a:custGeom>
            <a:avLst/>
            <a:gdLst>
              <a:gd name="connsiteX0" fmla="*/ 431007 w 877529"/>
              <a:gd name="connsiteY0" fmla="*/ 343144 h 877529"/>
              <a:gd name="connsiteX1" fmla="*/ 363520 w 877529"/>
              <a:gd name="connsiteY1" fmla="*/ 371183 h 877529"/>
              <a:gd name="connsiteX2" fmla="*/ 335521 w 877529"/>
              <a:gd name="connsiteY2" fmla="*/ 438405 h 877529"/>
              <a:gd name="connsiteX3" fmla="*/ 363520 w 877529"/>
              <a:gd name="connsiteY3" fmla="*/ 506346 h 877529"/>
              <a:gd name="connsiteX4" fmla="*/ 431007 w 877529"/>
              <a:gd name="connsiteY4" fmla="*/ 534385 h 877529"/>
              <a:gd name="connsiteX5" fmla="*/ 498852 w 877529"/>
              <a:gd name="connsiteY5" fmla="*/ 506346 h 877529"/>
              <a:gd name="connsiteX6" fmla="*/ 526852 w 877529"/>
              <a:gd name="connsiteY6" fmla="*/ 438405 h 877529"/>
              <a:gd name="connsiteX7" fmla="*/ 498852 w 877529"/>
              <a:gd name="connsiteY7" fmla="*/ 371183 h 877529"/>
              <a:gd name="connsiteX8" fmla="*/ 431007 w 877529"/>
              <a:gd name="connsiteY8" fmla="*/ 343144 h 877529"/>
              <a:gd name="connsiteX9" fmla="*/ 431007 w 877529"/>
              <a:gd name="connsiteY9" fmla="*/ 311150 h 877529"/>
              <a:gd name="connsiteX10" fmla="*/ 521108 w 877529"/>
              <a:gd name="connsiteY10" fmla="*/ 348536 h 877529"/>
              <a:gd name="connsiteX11" fmla="*/ 558441 w 877529"/>
              <a:gd name="connsiteY11" fmla="*/ 438405 h 877529"/>
              <a:gd name="connsiteX12" fmla="*/ 521108 w 877529"/>
              <a:gd name="connsiteY12" fmla="*/ 528993 h 877529"/>
              <a:gd name="connsiteX13" fmla="*/ 431007 w 877529"/>
              <a:gd name="connsiteY13" fmla="*/ 566379 h 877529"/>
              <a:gd name="connsiteX14" fmla="*/ 340905 w 877529"/>
              <a:gd name="connsiteY14" fmla="*/ 528993 h 877529"/>
              <a:gd name="connsiteX15" fmla="*/ 303213 w 877529"/>
              <a:gd name="connsiteY15" fmla="*/ 438405 h 877529"/>
              <a:gd name="connsiteX16" fmla="*/ 340905 w 877529"/>
              <a:gd name="connsiteY16" fmla="*/ 348536 h 877529"/>
              <a:gd name="connsiteX17" fmla="*/ 431007 w 877529"/>
              <a:gd name="connsiteY17" fmla="*/ 311150 h 877529"/>
              <a:gd name="connsiteX18" fmla="*/ 412750 w 877529"/>
              <a:gd name="connsiteY18" fmla="*/ 120835 h 877529"/>
              <a:gd name="connsiteX19" fmla="*/ 368019 w 877529"/>
              <a:gd name="connsiteY19" fmla="*/ 125265 h 877529"/>
              <a:gd name="connsiteX20" fmla="*/ 204613 w 877529"/>
              <a:gd name="connsiteY20" fmla="*/ 212911 h 877529"/>
              <a:gd name="connsiteX21" fmla="*/ 116967 w 877529"/>
              <a:gd name="connsiteY21" fmla="*/ 376013 h 877529"/>
              <a:gd name="connsiteX22" fmla="*/ 112513 w 877529"/>
              <a:gd name="connsiteY22" fmla="*/ 420688 h 877529"/>
              <a:gd name="connsiteX23" fmla="*/ 127749 w 877529"/>
              <a:gd name="connsiteY23" fmla="*/ 420688 h 877529"/>
              <a:gd name="connsiteX24" fmla="*/ 145691 w 877529"/>
              <a:gd name="connsiteY24" fmla="*/ 438228 h 877529"/>
              <a:gd name="connsiteX25" fmla="*/ 127749 w 877529"/>
              <a:gd name="connsiteY25" fmla="*/ 456842 h 877529"/>
              <a:gd name="connsiteX26" fmla="*/ 112571 w 877529"/>
              <a:gd name="connsiteY26" fmla="*/ 456842 h 877529"/>
              <a:gd name="connsiteX27" fmla="*/ 116967 w 877529"/>
              <a:gd name="connsiteY27" fmla="*/ 501268 h 877529"/>
              <a:gd name="connsiteX28" fmla="*/ 204613 w 877529"/>
              <a:gd name="connsiteY28" fmla="*/ 664977 h 877529"/>
              <a:gd name="connsiteX29" fmla="*/ 368019 w 877529"/>
              <a:gd name="connsiteY29" fmla="*/ 752319 h 877529"/>
              <a:gd name="connsiteX30" fmla="*/ 412750 w 877529"/>
              <a:gd name="connsiteY30" fmla="*/ 756709 h 877529"/>
              <a:gd name="connsiteX31" fmla="*/ 412750 w 877529"/>
              <a:gd name="connsiteY31" fmla="*/ 750139 h 877529"/>
              <a:gd name="connsiteX32" fmla="*/ 430830 w 877529"/>
              <a:gd name="connsiteY32" fmla="*/ 731838 h 877529"/>
              <a:gd name="connsiteX33" fmla="*/ 448909 w 877529"/>
              <a:gd name="connsiteY33" fmla="*/ 750139 h 877529"/>
              <a:gd name="connsiteX34" fmla="*/ 448909 w 877529"/>
              <a:gd name="connsiteY34" fmla="*/ 756709 h 877529"/>
              <a:gd name="connsiteX35" fmla="*/ 493635 w 877529"/>
              <a:gd name="connsiteY35" fmla="*/ 752319 h 877529"/>
              <a:gd name="connsiteX36" fmla="*/ 657040 w 877529"/>
              <a:gd name="connsiteY36" fmla="*/ 664977 h 877529"/>
              <a:gd name="connsiteX37" fmla="*/ 744382 w 877529"/>
              <a:gd name="connsiteY37" fmla="*/ 501268 h 877529"/>
              <a:gd name="connsiteX38" fmla="*/ 748780 w 877529"/>
              <a:gd name="connsiteY38" fmla="*/ 456417 h 877529"/>
              <a:gd name="connsiteX39" fmla="*/ 737041 w 877529"/>
              <a:gd name="connsiteY39" fmla="*/ 451428 h 877529"/>
              <a:gd name="connsiteX40" fmla="*/ 731838 w 877529"/>
              <a:gd name="connsiteY40" fmla="*/ 438228 h 877529"/>
              <a:gd name="connsiteX41" fmla="*/ 737041 w 877529"/>
              <a:gd name="connsiteY41" fmla="*/ 425968 h 877529"/>
              <a:gd name="connsiteX42" fmla="*/ 748835 w 877529"/>
              <a:gd name="connsiteY42" fmla="*/ 421080 h 877529"/>
              <a:gd name="connsiteX43" fmla="*/ 744382 w 877529"/>
              <a:gd name="connsiteY43" fmla="*/ 376013 h 877529"/>
              <a:gd name="connsiteX44" fmla="*/ 657040 w 877529"/>
              <a:gd name="connsiteY44" fmla="*/ 212911 h 877529"/>
              <a:gd name="connsiteX45" fmla="*/ 493635 w 877529"/>
              <a:gd name="connsiteY45" fmla="*/ 125265 h 877529"/>
              <a:gd name="connsiteX46" fmla="*/ 448909 w 877529"/>
              <a:gd name="connsiteY46" fmla="*/ 120836 h 877529"/>
              <a:gd name="connsiteX47" fmla="*/ 448909 w 877529"/>
              <a:gd name="connsiteY47" fmla="*/ 127390 h 877529"/>
              <a:gd name="connsiteX48" fmla="*/ 430830 w 877529"/>
              <a:gd name="connsiteY48" fmla="*/ 145691 h 877529"/>
              <a:gd name="connsiteX49" fmla="*/ 412750 w 877529"/>
              <a:gd name="connsiteY49" fmla="*/ 127390 h 877529"/>
              <a:gd name="connsiteX50" fmla="*/ 430830 w 877529"/>
              <a:gd name="connsiteY50" fmla="*/ 0 h 877529"/>
              <a:gd name="connsiteX51" fmla="*/ 448909 w 877529"/>
              <a:gd name="connsiteY51" fmla="*/ 18301 h 877529"/>
              <a:gd name="connsiteX52" fmla="*/ 448909 w 877529"/>
              <a:gd name="connsiteY52" fmla="*/ 47822 h 877529"/>
              <a:gd name="connsiteX53" fmla="*/ 507998 w 877529"/>
              <a:gd name="connsiteY53" fmla="*/ 53652 h 877529"/>
              <a:gd name="connsiteX54" fmla="*/ 708828 w 877529"/>
              <a:gd name="connsiteY54" fmla="*/ 161122 h 877529"/>
              <a:gd name="connsiteX55" fmla="*/ 815995 w 877529"/>
              <a:gd name="connsiteY55" fmla="*/ 361650 h 877529"/>
              <a:gd name="connsiteX56" fmla="*/ 821808 w 877529"/>
              <a:gd name="connsiteY56" fmla="*/ 420688 h 877529"/>
              <a:gd name="connsiteX57" fmla="*/ 859228 w 877529"/>
              <a:gd name="connsiteY57" fmla="*/ 420688 h 877529"/>
              <a:gd name="connsiteX58" fmla="*/ 877529 w 877529"/>
              <a:gd name="connsiteY58" fmla="*/ 438228 h 877529"/>
              <a:gd name="connsiteX59" fmla="*/ 859228 w 877529"/>
              <a:gd name="connsiteY59" fmla="*/ 456842 h 877529"/>
              <a:gd name="connsiteX60" fmla="*/ 821749 w 877529"/>
              <a:gd name="connsiteY60" fmla="*/ 456842 h 877529"/>
              <a:gd name="connsiteX61" fmla="*/ 815995 w 877529"/>
              <a:gd name="connsiteY61" fmla="*/ 515632 h 877529"/>
              <a:gd name="connsiteX62" fmla="*/ 708828 w 877529"/>
              <a:gd name="connsiteY62" fmla="*/ 716766 h 877529"/>
              <a:gd name="connsiteX63" fmla="*/ 507998 w 877529"/>
              <a:gd name="connsiteY63" fmla="*/ 823933 h 877529"/>
              <a:gd name="connsiteX64" fmla="*/ 448909 w 877529"/>
              <a:gd name="connsiteY64" fmla="*/ 829720 h 877529"/>
              <a:gd name="connsiteX65" fmla="*/ 448909 w 877529"/>
              <a:gd name="connsiteY65" fmla="*/ 859587 h 877529"/>
              <a:gd name="connsiteX66" fmla="*/ 430830 w 877529"/>
              <a:gd name="connsiteY66" fmla="*/ 877529 h 877529"/>
              <a:gd name="connsiteX67" fmla="*/ 412750 w 877529"/>
              <a:gd name="connsiteY67" fmla="*/ 859587 h 877529"/>
              <a:gd name="connsiteX68" fmla="*/ 412750 w 877529"/>
              <a:gd name="connsiteY68" fmla="*/ 829717 h 877529"/>
              <a:gd name="connsiteX69" fmla="*/ 353808 w 877529"/>
              <a:gd name="connsiteY69" fmla="*/ 823933 h 877529"/>
              <a:gd name="connsiteX70" fmla="*/ 152825 w 877529"/>
              <a:gd name="connsiteY70" fmla="*/ 716766 h 877529"/>
              <a:gd name="connsiteX71" fmla="*/ 45658 w 877529"/>
              <a:gd name="connsiteY71" fmla="*/ 515632 h 877529"/>
              <a:gd name="connsiteX72" fmla="*/ 39904 w 877529"/>
              <a:gd name="connsiteY72" fmla="*/ 456842 h 877529"/>
              <a:gd name="connsiteX73" fmla="*/ 18301 w 877529"/>
              <a:gd name="connsiteY73" fmla="*/ 456842 h 877529"/>
              <a:gd name="connsiteX74" fmla="*/ 0 w 877529"/>
              <a:gd name="connsiteY74" fmla="*/ 438228 h 877529"/>
              <a:gd name="connsiteX75" fmla="*/ 18301 w 877529"/>
              <a:gd name="connsiteY75" fmla="*/ 420688 h 877529"/>
              <a:gd name="connsiteX76" fmla="*/ 39844 w 877529"/>
              <a:gd name="connsiteY76" fmla="*/ 420688 h 877529"/>
              <a:gd name="connsiteX77" fmla="*/ 45658 w 877529"/>
              <a:gd name="connsiteY77" fmla="*/ 361650 h 877529"/>
              <a:gd name="connsiteX78" fmla="*/ 152825 w 877529"/>
              <a:gd name="connsiteY78" fmla="*/ 161122 h 877529"/>
              <a:gd name="connsiteX79" fmla="*/ 353808 w 877529"/>
              <a:gd name="connsiteY79" fmla="*/ 53652 h 877529"/>
              <a:gd name="connsiteX80" fmla="*/ 412750 w 877529"/>
              <a:gd name="connsiteY80" fmla="*/ 47825 h 877529"/>
              <a:gd name="connsiteX81" fmla="*/ 412750 w 877529"/>
              <a:gd name="connsiteY81" fmla="*/ 18301 h 877529"/>
              <a:gd name="connsiteX82" fmla="*/ 430830 w 877529"/>
              <a:gd name="connsiteY82" fmla="*/ 0 h 8775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877529" h="877529">
                <a:moveTo>
                  <a:pt x="431007" y="343144"/>
                </a:moveTo>
                <a:cubicBezTo>
                  <a:pt x="404443" y="343144"/>
                  <a:pt x="380751" y="353928"/>
                  <a:pt x="363520" y="371183"/>
                </a:cubicBezTo>
                <a:cubicBezTo>
                  <a:pt x="345931" y="388438"/>
                  <a:pt x="335521" y="412523"/>
                  <a:pt x="335521" y="438405"/>
                </a:cubicBezTo>
                <a:cubicBezTo>
                  <a:pt x="335521" y="465366"/>
                  <a:pt x="345931" y="489091"/>
                  <a:pt x="363520" y="506346"/>
                </a:cubicBezTo>
                <a:cubicBezTo>
                  <a:pt x="380751" y="523601"/>
                  <a:pt x="404443" y="534385"/>
                  <a:pt x="431007" y="534385"/>
                </a:cubicBezTo>
                <a:cubicBezTo>
                  <a:pt x="457571" y="534385"/>
                  <a:pt x="481263" y="523601"/>
                  <a:pt x="498852" y="506346"/>
                </a:cubicBezTo>
                <a:cubicBezTo>
                  <a:pt x="516083" y="489091"/>
                  <a:pt x="526852" y="465366"/>
                  <a:pt x="526852" y="438405"/>
                </a:cubicBezTo>
                <a:cubicBezTo>
                  <a:pt x="526852" y="412523"/>
                  <a:pt x="516083" y="388438"/>
                  <a:pt x="498852" y="371183"/>
                </a:cubicBezTo>
                <a:cubicBezTo>
                  <a:pt x="481263" y="353928"/>
                  <a:pt x="457571" y="343144"/>
                  <a:pt x="431007" y="343144"/>
                </a:cubicBezTo>
                <a:close/>
                <a:moveTo>
                  <a:pt x="431007" y="311150"/>
                </a:moveTo>
                <a:cubicBezTo>
                  <a:pt x="465109" y="311150"/>
                  <a:pt x="497416" y="324810"/>
                  <a:pt x="521108" y="348536"/>
                </a:cubicBezTo>
                <a:cubicBezTo>
                  <a:pt x="545159" y="372621"/>
                  <a:pt x="558441" y="404974"/>
                  <a:pt x="558441" y="438405"/>
                </a:cubicBezTo>
                <a:cubicBezTo>
                  <a:pt x="558441" y="472555"/>
                  <a:pt x="545159" y="504908"/>
                  <a:pt x="521108" y="528993"/>
                </a:cubicBezTo>
                <a:cubicBezTo>
                  <a:pt x="497416" y="553078"/>
                  <a:pt x="465109" y="566379"/>
                  <a:pt x="431007" y="566379"/>
                </a:cubicBezTo>
                <a:cubicBezTo>
                  <a:pt x="397264" y="566379"/>
                  <a:pt x="364597" y="553078"/>
                  <a:pt x="340905" y="528993"/>
                </a:cubicBezTo>
                <a:cubicBezTo>
                  <a:pt x="316854" y="504908"/>
                  <a:pt x="303213" y="472555"/>
                  <a:pt x="303213" y="438405"/>
                </a:cubicBezTo>
                <a:cubicBezTo>
                  <a:pt x="303213" y="404974"/>
                  <a:pt x="316854" y="372621"/>
                  <a:pt x="340905" y="348536"/>
                </a:cubicBezTo>
                <a:cubicBezTo>
                  <a:pt x="364597" y="324810"/>
                  <a:pt x="397264" y="311150"/>
                  <a:pt x="431007" y="311150"/>
                </a:cubicBezTo>
                <a:close/>
                <a:moveTo>
                  <a:pt x="412750" y="120835"/>
                </a:moveTo>
                <a:lnTo>
                  <a:pt x="368019" y="125265"/>
                </a:lnTo>
                <a:cubicBezTo>
                  <a:pt x="306571" y="137589"/>
                  <a:pt x="249927" y="167866"/>
                  <a:pt x="204613" y="212911"/>
                </a:cubicBezTo>
                <a:cubicBezTo>
                  <a:pt x="159568" y="258225"/>
                  <a:pt x="129291" y="314869"/>
                  <a:pt x="116967" y="376013"/>
                </a:cubicBezTo>
                <a:lnTo>
                  <a:pt x="112513" y="420688"/>
                </a:lnTo>
                <a:lnTo>
                  <a:pt x="127749" y="420688"/>
                </a:lnTo>
                <a:cubicBezTo>
                  <a:pt x="137796" y="420688"/>
                  <a:pt x="145691" y="428921"/>
                  <a:pt x="145691" y="438228"/>
                </a:cubicBezTo>
                <a:cubicBezTo>
                  <a:pt x="145691" y="448609"/>
                  <a:pt x="137796" y="456842"/>
                  <a:pt x="127749" y="456842"/>
                </a:cubicBezTo>
                <a:lnTo>
                  <a:pt x="112571" y="456842"/>
                </a:lnTo>
                <a:lnTo>
                  <a:pt x="116967" y="501268"/>
                </a:lnTo>
                <a:cubicBezTo>
                  <a:pt x="129291" y="562817"/>
                  <a:pt x="159568" y="619663"/>
                  <a:pt x="204613" y="664977"/>
                </a:cubicBezTo>
                <a:cubicBezTo>
                  <a:pt x="249927" y="710022"/>
                  <a:pt x="306571" y="740097"/>
                  <a:pt x="368019" y="752319"/>
                </a:cubicBezTo>
                <a:lnTo>
                  <a:pt x="412750" y="756709"/>
                </a:lnTo>
                <a:lnTo>
                  <a:pt x="412750" y="750139"/>
                </a:lnTo>
                <a:cubicBezTo>
                  <a:pt x="412750" y="740092"/>
                  <a:pt x="420904" y="731838"/>
                  <a:pt x="430830" y="731838"/>
                </a:cubicBezTo>
                <a:cubicBezTo>
                  <a:pt x="440755" y="731838"/>
                  <a:pt x="448909" y="740092"/>
                  <a:pt x="448909" y="750139"/>
                </a:cubicBezTo>
                <a:lnTo>
                  <a:pt x="448909" y="756709"/>
                </a:lnTo>
                <a:lnTo>
                  <a:pt x="493635" y="752319"/>
                </a:lnTo>
                <a:cubicBezTo>
                  <a:pt x="555083" y="740097"/>
                  <a:pt x="611726" y="710022"/>
                  <a:pt x="657040" y="664977"/>
                </a:cubicBezTo>
                <a:cubicBezTo>
                  <a:pt x="702085" y="619663"/>
                  <a:pt x="732160" y="562817"/>
                  <a:pt x="744382" y="501268"/>
                </a:cubicBezTo>
                <a:lnTo>
                  <a:pt x="748780" y="456417"/>
                </a:lnTo>
                <a:lnTo>
                  <a:pt x="737041" y="451428"/>
                </a:lnTo>
                <a:cubicBezTo>
                  <a:pt x="733812" y="448072"/>
                  <a:pt x="731838" y="443419"/>
                  <a:pt x="731838" y="438228"/>
                </a:cubicBezTo>
                <a:cubicBezTo>
                  <a:pt x="731838" y="433575"/>
                  <a:pt x="733812" y="429190"/>
                  <a:pt x="737041" y="425968"/>
                </a:cubicBezTo>
                <a:lnTo>
                  <a:pt x="748835" y="421080"/>
                </a:lnTo>
                <a:lnTo>
                  <a:pt x="744382" y="376013"/>
                </a:lnTo>
                <a:cubicBezTo>
                  <a:pt x="732160" y="314869"/>
                  <a:pt x="702085" y="258225"/>
                  <a:pt x="657040" y="212911"/>
                </a:cubicBezTo>
                <a:cubicBezTo>
                  <a:pt x="611726" y="167866"/>
                  <a:pt x="555083" y="137589"/>
                  <a:pt x="493635" y="125265"/>
                </a:cubicBezTo>
                <a:lnTo>
                  <a:pt x="448909" y="120836"/>
                </a:lnTo>
                <a:lnTo>
                  <a:pt x="448909" y="127390"/>
                </a:lnTo>
                <a:cubicBezTo>
                  <a:pt x="448909" y="137796"/>
                  <a:pt x="440755" y="145691"/>
                  <a:pt x="430830" y="145691"/>
                </a:cubicBezTo>
                <a:cubicBezTo>
                  <a:pt x="420904" y="145691"/>
                  <a:pt x="412750" y="137796"/>
                  <a:pt x="412750" y="127390"/>
                </a:cubicBezTo>
                <a:close/>
                <a:moveTo>
                  <a:pt x="430830" y="0"/>
                </a:moveTo>
                <a:cubicBezTo>
                  <a:pt x="440755" y="0"/>
                  <a:pt x="448909" y="8253"/>
                  <a:pt x="448909" y="18301"/>
                </a:cubicBezTo>
                <a:lnTo>
                  <a:pt x="448909" y="47822"/>
                </a:lnTo>
                <a:lnTo>
                  <a:pt x="507998" y="53652"/>
                </a:lnTo>
                <a:cubicBezTo>
                  <a:pt x="583539" y="68740"/>
                  <a:pt x="653264" y="105828"/>
                  <a:pt x="708828" y="161122"/>
                </a:cubicBezTo>
                <a:cubicBezTo>
                  <a:pt x="764122" y="216687"/>
                  <a:pt x="801008" y="286412"/>
                  <a:pt x="815995" y="361650"/>
                </a:cubicBezTo>
                <a:lnTo>
                  <a:pt x="821808" y="420688"/>
                </a:lnTo>
                <a:lnTo>
                  <a:pt x="859228" y="420688"/>
                </a:lnTo>
                <a:cubicBezTo>
                  <a:pt x="869276" y="420688"/>
                  <a:pt x="877529" y="428921"/>
                  <a:pt x="877529" y="438228"/>
                </a:cubicBezTo>
                <a:cubicBezTo>
                  <a:pt x="877529" y="448609"/>
                  <a:pt x="869276" y="456842"/>
                  <a:pt x="859228" y="456842"/>
                </a:cubicBezTo>
                <a:lnTo>
                  <a:pt x="821749" y="456842"/>
                </a:lnTo>
                <a:lnTo>
                  <a:pt x="815995" y="515632"/>
                </a:lnTo>
                <a:cubicBezTo>
                  <a:pt x="801008" y="591274"/>
                  <a:pt x="764122" y="661201"/>
                  <a:pt x="708828" y="716766"/>
                </a:cubicBezTo>
                <a:cubicBezTo>
                  <a:pt x="653264" y="772060"/>
                  <a:pt x="583539" y="808946"/>
                  <a:pt x="507998" y="823933"/>
                </a:cubicBezTo>
                <a:lnTo>
                  <a:pt x="448909" y="829720"/>
                </a:lnTo>
                <a:lnTo>
                  <a:pt x="448909" y="859587"/>
                </a:lnTo>
                <a:cubicBezTo>
                  <a:pt x="448909" y="869635"/>
                  <a:pt x="440755" y="877529"/>
                  <a:pt x="430830" y="877529"/>
                </a:cubicBezTo>
                <a:cubicBezTo>
                  <a:pt x="420904" y="877529"/>
                  <a:pt x="412750" y="869635"/>
                  <a:pt x="412750" y="859587"/>
                </a:cubicBezTo>
                <a:lnTo>
                  <a:pt x="412750" y="829717"/>
                </a:lnTo>
                <a:lnTo>
                  <a:pt x="353808" y="823933"/>
                </a:lnTo>
                <a:cubicBezTo>
                  <a:pt x="278317" y="808946"/>
                  <a:pt x="208389" y="772060"/>
                  <a:pt x="152825" y="716766"/>
                </a:cubicBezTo>
                <a:cubicBezTo>
                  <a:pt x="97530" y="661201"/>
                  <a:pt x="60645" y="591274"/>
                  <a:pt x="45658" y="515632"/>
                </a:cubicBezTo>
                <a:lnTo>
                  <a:pt x="39904" y="456842"/>
                </a:lnTo>
                <a:lnTo>
                  <a:pt x="18301" y="456842"/>
                </a:lnTo>
                <a:cubicBezTo>
                  <a:pt x="8253" y="456842"/>
                  <a:pt x="0" y="448609"/>
                  <a:pt x="0" y="438228"/>
                </a:cubicBezTo>
                <a:cubicBezTo>
                  <a:pt x="0" y="428921"/>
                  <a:pt x="8253" y="420688"/>
                  <a:pt x="18301" y="420688"/>
                </a:cubicBezTo>
                <a:lnTo>
                  <a:pt x="39844" y="420688"/>
                </a:lnTo>
                <a:lnTo>
                  <a:pt x="45658" y="361650"/>
                </a:lnTo>
                <a:cubicBezTo>
                  <a:pt x="60645" y="286412"/>
                  <a:pt x="97530" y="216687"/>
                  <a:pt x="152825" y="161122"/>
                </a:cubicBezTo>
                <a:cubicBezTo>
                  <a:pt x="208389" y="105828"/>
                  <a:pt x="278317" y="68740"/>
                  <a:pt x="353808" y="53652"/>
                </a:cubicBezTo>
                <a:lnTo>
                  <a:pt x="412750" y="47825"/>
                </a:lnTo>
                <a:lnTo>
                  <a:pt x="412750" y="18301"/>
                </a:lnTo>
                <a:cubicBezTo>
                  <a:pt x="412750" y="8253"/>
                  <a:pt x="420904" y="0"/>
                  <a:pt x="430830" y="0"/>
                </a:cubicBezTo>
                <a:close/>
              </a:path>
            </a:pathLst>
          </a:custGeom>
          <a:solidFill>
            <a:schemeClr val="bg1"/>
          </a:solidFill>
          <a:ln>
            <a:noFill/>
          </a:ln>
          <a:effectLst/>
        </p:spPr>
        <p:txBody>
          <a:bodyPr wrap="square" anchor="ctr">
            <a:noAutofit/>
          </a:bodyPr>
          <a:lstStyle/>
          <a:p>
            <a:endParaRPr lang="en-US" sz="900" dirty="0">
              <a:latin typeface="Lato Light" panose="020F0502020204030203" pitchFamily="34" charset="0"/>
            </a:endParaRPr>
          </a:p>
        </p:txBody>
      </p:sp>
    </p:spTree>
    <p:extLst>
      <p:ext uri="{BB962C8B-B14F-4D97-AF65-F5344CB8AC3E}">
        <p14:creationId xmlns:p14="http://schemas.microsoft.com/office/powerpoint/2010/main" val="22645113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A5E7084B-7783-479C-95CB-591F62894BB0}"/>
              </a:ext>
            </a:extLst>
          </p:cNvPr>
          <p:cNvSpPr>
            <a:spLocks noGrp="1"/>
          </p:cNvSpPr>
          <p:nvPr>
            <p:ph type="title"/>
          </p:nvPr>
        </p:nvSpPr>
        <p:spPr>
          <a:xfrm>
            <a:off x="1066800" y="671195"/>
            <a:ext cx="10058400" cy="793185"/>
          </a:xfrm>
        </p:spPr>
        <p:txBody>
          <a:bodyPr>
            <a:normAutofit fontScale="90000"/>
          </a:bodyPr>
          <a:lstStyle/>
          <a:p>
            <a:r>
              <a:rPr lang="el-GR" sz="4000" dirty="0"/>
              <a:t>Η επίδραση της COVID-19 στην αγορά του fitness </a:t>
            </a:r>
          </a:p>
        </p:txBody>
      </p:sp>
      <p:graphicFrame>
        <p:nvGraphicFramePr>
          <p:cNvPr id="7" name="Θέση περιεχομένου 3">
            <a:extLst>
              <a:ext uri="{FF2B5EF4-FFF2-40B4-BE49-F238E27FC236}">
                <a16:creationId xmlns:a16="http://schemas.microsoft.com/office/drawing/2014/main" id="{7950608B-ED03-4B95-9EBA-A4387066972D}"/>
              </a:ext>
            </a:extLst>
          </p:cNvPr>
          <p:cNvGraphicFramePr>
            <a:graphicFrameLocks/>
          </p:cNvGraphicFramePr>
          <p:nvPr/>
        </p:nvGraphicFramePr>
        <p:xfrm>
          <a:off x="546863" y="1737360"/>
          <a:ext cx="8242029" cy="444944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9" name="Εικόνα 8" descr="Εικόνα που περιέχει συσκευή γυμναστικής, άθλημα&#10;&#10;Περιγραφή που δημιουργήθηκε αυτόματα">
            <a:extLst>
              <a:ext uri="{FF2B5EF4-FFF2-40B4-BE49-F238E27FC236}">
                <a16:creationId xmlns:a16="http://schemas.microsoft.com/office/drawing/2014/main" id="{BEC1F31E-D088-4E1F-8159-AE8F12E5AA22}"/>
              </a:ext>
            </a:extLst>
          </p:cNvPr>
          <p:cNvPicPr>
            <a:picLocks noChangeAspect="1"/>
          </p:cNvPicPr>
          <p:nvPr/>
        </p:nvPicPr>
        <p:blipFill>
          <a:blip r:embed="rId7"/>
          <a:stretch>
            <a:fillRect/>
          </a:stretch>
        </p:blipFill>
        <p:spPr>
          <a:xfrm>
            <a:off x="8599858" y="3429000"/>
            <a:ext cx="3227423" cy="2147703"/>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Tree>
    <p:extLst>
      <p:ext uri="{BB962C8B-B14F-4D97-AF65-F5344CB8AC3E}">
        <p14:creationId xmlns:p14="http://schemas.microsoft.com/office/powerpoint/2010/main" val="42409066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675BED56-8864-4EFA-8B6E-230D416E9B7C}"/>
              </a:ext>
            </a:extLst>
          </p:cNvPr>
          <p:cNvSpPr txBox="1"/>
          <p:nvPr/>
        </p:nvSpPr>
        <p:spPr>
          <a:xfrm>
            <a:off x="4722920" y="563359"/>
            <a:ext cx="7119892" cy="1191032"/>
          </a:xfrm>
          <a:prstGeom prst="rect">
            <a:avLst/>
          </a:prstGeom>
        </p:spPr>
        <p:txBody>
          <a:bodyPr vert="horz" lIns="91440" tIns="45720" rIns="91440" bIns="45720" rtlCol="0" anchor="b">
            <a:normAutofit/>
          </a:bodyPr>
          <a:lstStyle/>
          <a:p>
            <a:pPr marL="0" marR="0" lvl="0" indent="0" algn="l" defTabSz="914400" rtl="0" eaLnBrk="1" fontAlgn="auto" latinLnBrk="0" hangingPunct="1">
              <a:lnSpc>
                <a:spcPct val="85000"/>
              </a:lnSpc>
              <a:spcBef>
                <a:spcPct val="0"/>
              </a:spcBef>
              <a:spcAft>
                <a:spcPts val="600"/>
              </a:spcAft>
              <a:buClrTx/>
              <a:buSzTx/>
              <a:buFontTx/>
              <a:buNone/>
              <a:tabLst/>
              <a:defRPr/>
            </a:pPr>
            <a:r>
              <a:rPr lang="el-GR" sz="3200" dirty="0">
                <a:effectLst/>
                <a:latin typeface="Times New Roman" panose="02020603050405020304" pitchFamily="18" charset="0"/>
                <a:ea typeface="Calibri" panose="020F0502020204030204" pitchFamily="34" charset="0"/>
                <a:cs typeface="Times New Roman" panose="02020603050405020304" pitchFamily="18" charset="0"/>
              </a:rPr>
              <a:t>Παγκόσμιες Τάσεις στο Χώρο του </a:t>
            </a: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Fitness</a:t>
            </a:r>
            <a:r>
              <a:rPr lang="el-GR" sz="3200" dirty="0">
                <a:effectLst/>
                <a:latin typeface="Times New Roman" panose="02020603050405020304" pitchFamily="18" charset="0"/>
                <a:ea typeface="Calibri" panose="020F0502020204030204" pitchFamily="34" charset="0"/>
                <a:cs typeface="Times New Roman" panose="02020603050405020304" pitchFamily="18" charset="0"/>
              </a:rPr>
              <a:t> προ </a:t>
            </a: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COVID-19 </a:t>
            </a:r>
            <a:endParaRPr kumimoji="0" lang="en-US" sz="3200" b="0" i="0" u="none" strike="noStrike" kern="1200" cap="none" spc="-50" normalizeH="0" baseline="0" noProof="0" dirty="0">
              <a:ln>
                <a:noFill/>
              </a:ln>
              <a:solidFill>
                <a:prstClr val="black">
                  <a:lumMod val="75000"/>
                  <a:lumOff val="25000"/>
                </a:prstClr>
              </a:solidFill>
              <a:effectLst/>
              <a:uLnTx/>
              <a:uFillTx/>
              <a:latin typeface="Calibri Light"/>
              <a:ea typeface="+mn-ea"/>
              <a:cs typeface="+mn-cs"/>
            </a:endParaRPr>
          </a:p>
        </p:txBody>
      </p:sp>
      <p:sp>
        <p:nvSpPr>
          <p:cNvPr id="6" name="Θέση αριθμού διαφάνειας 5">
            <a:extLst>
              <a:ext uri="{FF2B5EF4-FFF2-40B4-BE49-F238E27FC236}">
                <a16:creationId xmlns:a16="http://schemas.microsoft.com/office/drawing/2014/main" id="{64DD2625-2CAD-47F5-8638-21F4FAF6FC87}"/>
              </a:ext>
            </a:extLst>
          </p:cNvPr>
          <p:cNvSpPr>
            <a:spLocks noGrp="1"/>
          </p:cNvSpPr>
          <p:nvPr>
            <p:ph type="sldNum" sz="quarter" idx="12"/>
          </p:nvPr>
        </p:nvSpPr>
        <p:spPr>
          <a:xfrm>
            <a:off x="9885834" y="6475969"/>
            <a:ext cx="1312025" cy="365125"/>
          </a:xfrm>
        </p:spPr>
        <p:txBody>
          <a:bodyPr vert="horz" lIns="91440" tIns="45720" rIns="91440" bIns="45720" rtlCol="0"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D57F1E4F-1CFF-5643-939E-217C01CDF565}" type="slidenum">
              <a:rPr kumimoji="0" lang="en-US" sz="1050" b="0" i="0" u="none" strike="noStrike" kern="1200" cap="none" spc="0" normalizeH="0" baseline="0" noProof="0">
                <a:ln>
                  <a:noFill/>
                </a:ln>
                <a:solidFill>
                  <a:prstClr val="black">
                    <a:lumMod val="75000"/>
                    <a:lumOff val="2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18</a:t>
            </a:fld>
            <a:endParaRPr kumimoji="0" lang="en-US" sz="1050" b="0" i="0" u="none" strike="noStrike" kern="1200" cap="none" spc="0" normalizeH="0" baseline="0" noProof="0">
              <a:ln>
                <a:noFill/>
              </a:ln>
              <a:solidFill>
                <a:prstClr val="black">
                  <a:lumMod val="75000"/>
                  <a:lumOff val="25000"/>
                </a:prstClr>
              </a:solidFill>
              <a:effectLst/>
              <a:uLnTx/>
              <a:uFillTx/>
              <a:latin typeface="Calibri"/>
              <a:ea typeface="+mn-ea"/>
              <a:cs typeface="+mn-cs"/>
            </a:endParaRPr>
          </a:p>
        </p:txBody>
      </p:sp>
      <p:graphicFrame>
        <p:nvGraphicFramePr>
          <p:cNvPr id="5" name="Αντικείμενο 4">
            <a:extLst>
              <a:ext uri="{FF2B5EF4-FFF2-40B4-BE49-F238E27FC236}">
                <a16:creationId xmlns:a16="http://schemas.microsoft.com/office/drawing/2014/main" id="{8CE82156-E726-4DFF-8831-BF29E3D24265}"/>
              </a:ext>
            </a:extLst>
          </p:cNvPr>
          <p:cNvGraphicFramePr>
            <a:graphicFrameLocks noChangeAspect="1"/>
          </p:cNvGraphicFramePr>
          <p:nvPr/>
        </p:nvGraphicFramePr>
        <p:xfrm>
          <a:off x="-1" y="-22224"/>
          <a:ext cx="4188993" cy="6096816"/>
        </p:xfrm>
        <a:graphic>
          <a:graphicData uri="http://schemas.openxmlformats.org/presentationml/2006/ole">
            <mc:AlternateContent xmlns:mc="http://schemas.openxmlformats.org/markup-compatibility/2006">
              <mc:Choice xmlns:v="urn:schemas-microsoft-com:vml" Requires="v">
                <p:oleObj name="Document" r:id="rId2" imgW="6127693" imgH="8918479" progId="Word.Document.12">
                  <p:embed/>
                </p:oleObj>
              </mc:Choice>
              <mc:Fallback>
                <p:oleObj name="Document" r:id="rId2" imgW="6127693" imgH="8918479" progId="Word.Document.12">
                  <p:embed/>
                  <p:pic>
                    <p:nvPicPr>
                      <p:cNvPr id="5" name="Αντικείμενο 4">
                        <a:extLst>
                          <a:ext uri="{FF2B5EF4-FFF2-40B4-BE49-F238E27FC236}">
                            <a16:creationId xmlns:a16="http://schemas.microsoft.com/office/drawing/2014/main" id="{8CE82156-E726-4DFF-8831-BF29E3D2426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22224"/>
                        <a:ext cx="4188993" cy="609681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8" name="Εικόνα 7">
            <a:extLst>
              <a:ext uri="{FF2B5EF4-FFF2-40B4-BE49-F238E27FC236}">
                <a16:creationId xmlns:a16="http://schemas.microsoft.com/office/drawing/2014/main" id="{885203A5-4A60-461D-BBF4-D9123DB95A49}"/>
              </a:ext>
            </a:extLst>
          </p:cNvPr>
          <p:cNvPicPr>
            <a:picLocks noChangeAspect="1"/>
          </p:cNvPicPr>
          <p:nvPr/>
        </p:nvPicPr>
        <p:blipFill rotWithShape="1">
          <a:blip r:embed="rId4"/>
          <a:srcRect l="19296" t="61686" r="41165" b="25368"/>
          <a:stretch/>
        </p:blipFill>
        <p:spPr>
          <a:xfrm>
            <a:off x="8879" y="6039609"/>
            <a:ext cx="3959440" cy="818391"/>
          </a:xfrm>
          <a:prstGeom prst="rect">
            <a:avLst/>
          </a:prstGeom>
        </p:spPr>
      </p:pic>
      <p:sp>
        <p:nvSpPr>
          <p:cNvPr id="14" name="Θέση περιεχομένου 2">
            <a:extLst>
              <a:ext uri="{FF2B5EF4-FFF2-40B4-BE49-F238E27FC236}">
                <a16:creationId xmlns:a16="http://schemas.microsoft.com/office/drawing/2014/main" id="{AEBD2401-E2CC-45B6-B57D-D31FF3A6F689}"/>
              </a:ext>
            </a:extLst>
          </p:cNvPr>
          <p:cNvSpPr>
            <a:spLocks noGrp="1"/>
          </p:cNvSpPr>
          <p:nvPr>
            <p:ph sz="half" idx="1"/>
          </p:nvPr>
        </p:nvSpPr>
        <p:spPr>
          <a:xfrm>
            <a:off x="4229906" y="2190433"/>
            <a:ext cx="4354801" cy="4405676"/>
          </a:xfrm>
        </p:spPr>
        <p:txBody>
          <a:bodyPr>
            <a:normAutofit lnSpcReduction="10000"/>
          </a:bodyPr>
          <a:lstStyle/>
          <a:p>
            <a:pPr algn="just">
              <a:lnSpc>
                <a:spcPct val="115000"/>
              </a:lnSpc>
              <a:spcAft>
                <a:spcPts val="1000"/>
              </a:spcAft>
            </a:pPr>
            <a:r>
              <a:rPr lang="el-GR" sz="1600" dirty="0">
                <a:effectLst/>
                <a:latin typeface="Times New Roman" panose="02020603050405020304" pitchFamily="18" charset="0"/>
                <a:ea typeface="Calibri" panose="020F0502020204030204" pitchFamily="34" charset="0"/>
                <a:cs typeface="Times New Roman" panose="02020603050405020304" pitchFamily="18" charset="0"/>
              </a:rPr>
              <a:t>Κάθε χρόνο το </a:t>
            </a: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ACSM</a:t>
            </a:r>
            <a:r>
              <a:rPr lang="el-GR" sz="1600" dirty="0">
                <a:effectLst/>
                <a:latin typeface="Times New Roman" panose="02020603050405020304" pitchFamily="18" charset="0"/>
                <a:ea typeface="Calibri" panose="020F0502020204030204" pitchFamily="34" charset="0"/>
                <a:cs typeface="Times New Roman" panose="02020603050405020304" pitchFamily="18" charset="0"/>
              </a:rPr>
              <a:t> ανακοινώνει τις παγκόσμιες τάσεις στο </a:t>
            </a: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fitness</a:t>
            </a:r>
            <a:r>
              <a:rPr lang="el-GR" sz="1600" dirty="0">
                <a:effectLst/>
                <a:latin typeface="Times New Roman" panose="02020603050405020304" pitchFamily="18" charset="0"/>
                <a:ea typeface="Calibri" panose="020F0502020204030204" pitchFamily="34" charset="0"/>
                <a:cs typeface="Times New Roman" panose="02020603050405020304" pitchFamily="18" charset="0"/>
              </a:rPr>
              <a:t> μετά από έρευνα που πραγματοποιείται μεταξύ των επαγγελματιών του χώρου (</a:t>
            </a: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ACSM</a:t>
            </a:r>
            <a:r>
              <a:rPr lang="el-GR" sz="1600" dirty="0">
                <a:effectLst/>
                <a:latin typeface="Times New Roman" panose="02020603050405020304" pitchFamily="18" charset="0"/>
                <a:ea typeface="Calibri" panose="020F0502020204030204" pitchFamily="34" charset="0"/>
                <a:cs typeface="Times New Roman" panose="02020603050405020304" pitchFamily="18" charset="0"/>
              </a:rPr>
              <a:t>, 2019, Πίνακας 3). Σύμφωνα με την τελευταία έρευνα που διεξήχθη το 2019 πριν από την πανδημία στις ΗΠΑ, οι πέντε πρώτες τάσεις ήταν οι ακόλουθες: </a:t>
            </a:r>
            <a:endParaRPr lang="el-GR"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buFont typeface="+mj-lt"/>
              <a:buAutoNum type="arabicParenR"/>
            </a:pPr>
            <a:r>
              <a:rPr lang="el-GR" sz="1600" dirty="0">
                <a:latin typeface="Times New Roman" panose="02020603050405020304" pitchFamily="18" charset="0"/>
                <a:ea typeface="Calibri" panose="020F0502020204030204" pitchFamily="34" charset="0"/>
                <a:cs typeface="Times New Roman" panose="02020603050405020304" pitchFamily="18" charset="0"/>
              </a:rPr>
              <a:t>Υψηλής έντασης διαλειμματική προπόνηση</a:t>
            </a:r>
            <a:endParaRPr lang="el-GR"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buFont typeface="+mj-lt"/>
              <a:buAutoNum type="arabicParenR"/>
            </a:pPr>
            <a:r>
              <a:rPr lang="el-GR" sz="1600" dirty="0">
                <a:latin typeface="Times New Roman" panose="02020603050405020304" pitchFamily="18" charset="0"/>
                <a:ea typeface="Calibri" panose="020F0502020204030204" pitchFamily="34" charset="0"/>
                <a:cs typeface="Times New Roman" panose="02020603050405020304" pitchFamily="18" charset="0"/>
              </a:rPr>
              <a:t>Φορετή τεχνολογία</a:t>
            </a: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l-GR"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buFont typeface="+mj-lt"/>
              <a:buAutoNum type="arabicParenR"/>
            </a:pPr>
            <a:r>
              <a:rPr lang="el-GR" sz="1600" dirty="0">
                <a:latin typeface="Times New Roman" panose="02020603050405020304" pitchFamily="18" charset="0"/>
                <a:ea typeface="Calibri" panose="020F0502020204030204" pitchFamily="34" charset="0"/>
                <a:cs typeface="Times New Roman" panose="02020603050405020304" pitchFamily="18" charset="0"/>
              </a:rPr>
              <a:t>Ομαδικά προγράμματα άσκησης</a:t>
            </a:r>
            <a:endParaRPr lang="el-GR"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buFont typeface="+mj-lt"/>
              <a:buAutoNum type="arabicParenR"/>
            </a:pPr>
            <a:r>
              <a:rPr lang="el-GR" sz="1600" dirty="0">
                <a:latin typeface="Times New Roman" panose="02020603050405020304" pitchFamily="18" charset="0"/>
                <a:ea typeface="Calibri" panose="020F0502020204030204" pitchFamily="34" charset="0"/>
                <a:cs typeface="Times New Roman" panose="02020603050405020304" pitchFamily="18" charset="0"/>
              </a:rPr>
              <a:t>Προσωπική προπόνηση</a:t>
            </a: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l-GR"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1000"/>
              </a:spcAft>
              <a:buFont typeface="+mj-lt"/>
              <a:buAutoNum type="arabicParenR"/>
            </a:pPr>
            <a:r>
              <a:rPr lang="el-GR" sz="1600" dirty="0">
                <a:latin typeface="Times New Roman" panose="02020603050405020304" pitchFamily="18" charset="0"/>
                <a:ea typeface="Calibri" panose="020F0502020204030204" pitchFamily="34" charset="0"/>
                <a:cs typeface="Times New Roman" panose="02020603050405020304" pitchFamily="18" charset="0"/>
              </a:rPr>
              <a:t>Προπόνηση με ελεύθερα βάρη</a:t>
            </a: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l-GR" sz="1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5" name="Θέση περιεχομένου 3">
            <a:extLst>
              <a:ext uri="{FF2B5EF4-FFF2-40B4-BE49-F238E27FC236}">
                <a16:creationId xmlns:a16="http://schemas.microsoft.com/office/drawing/2014/main" id="{34DA4810-8B46-4A1B-A1B5-C6708A25A8DB}"/>
              </a:ext>
            </a:extLst>
          </p:cNvPr>
          <p:cNvSpPr txBox="1">
            <a:spLocks/>
          </p:cNvSpPr>
          <p:nvPr/>
        </p:nvSpPr>
        <p:spPr>
          <a:xfrm>
            <a:off x="8129500" y="4022852"/>
            <a:ext cx="4009231" cy="2737417"/>
          </a:xfrm>
          <a:prstGeom prst="rect">
            <a:avLst/>
          </a:prstGeom>
        </p:spPr>
        <p:txBody>
          <a:bodyPr vert="horz" lIns="91440" tIns="45720" rIns="91440" bIns="45720" rtlCol="0">
            <a:normAutofit lnSpcReduction="10000"/>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1500" kern="1200">
                <a:solidFill>
                  <a:srgbClr val="FFFFFF"/>
                </a:solidFill>
                <a:latin typeface="+mn-lt"/>
                <a:ea typeface="+mn-ea"/>
                <a:cs typeface="+mn-cs"/>
              </a:defRPr>
            </a:lvl1pPr>
            <a:lvl2pPr marL="457200" indent="0" algn="l" defTabSz="914400" rtl="0" eaLnBrk="1" latinLnBrk="0" hangingPunct="1">
              <a:lnSpc>
                <a:spcPct val="90000"/>
              </a:lnSpc>
              <a:spcBef>
                <a:spcPts val="200"/>
              </a:spcBef>
              <a:spcAft>
                <a:spcPts val="400"/>
              </a:spcAft>
              <a:buClr>
                <a:schemeClr val="accent1"/>
              </a:buClr>
              <a:buFont typeface="Calibri" pitchFamily="34" charset="0"/>
              <a:buNone/>
              <a:defRPr sz="1200" kern="1200">
                <a:solidFill>
                  <a:schemeClr val="tx1">
                    <a:lumMod val="75000"/>
                    <a:lumOff val="25000"/>
                  </a:schemeClr>
                </a:solidFill>
                <a:latin typeface="+mn-lt"/>
                <a:ea typeface="+mn-ea"/>
                <a:cs typeface="+mn-cs"/>
              </a:defRPr>
            </a:lvl2pPr>
            <a:lvl3pPr marL="914400" indent="0" algn="l" defTabSz="914400" rtl="0" eaLnBrk="1" latinLnBrk="0" hangingPunct="1">
              <a:lnSpc>
                <a:spcPct val="90000"/>
              </a:lnSpc>
              <a:spcBef>
                <a:spcPts val="200"/>
              </a:spcBef>
              <a:spcAft>
                <a:spcPts val="400"/>
              </a:spcAft>
              <a:buClr>
                <a:schemeClr val="accent1"/>
              </a:buClr>
              <a:buFont typeface="Calibri" pitchFamily="34" charset="0"/>
              <a:buNone/>
              <a:defRPr sz="1000" kern="1200">
                <a:solidFill>
                  <a:schemeClr val="tx1">
                    <a:lumMod val="75000"/>
                    <a:lumOff val="25000"/>
                  </a:schemeClr>
                </a:solidFill>
                <a:latin typeface="+mn-lt"/>
                <a:ea typeface="+mn-ea"/>
                <a:cs typeface="+mn-cs"/>
              </a:defRPr>
            </a:lvl3pPr>
            <a:lvl4pPr marL="1371600" indent="0" algn="l" defTabSz="914400" rtl="0" eaLnBrk="1" latinLnBrk="0" hangingPunct="1">
              <a:lnSpc>
                <a:spcPct val="90000"/>
              </a:lnSpc>
              <a:spcBef>
                <a:spcPts val="200"/>
              </a:spcBef>
              <a:spcAft>
                <a:spcPts val="400"/>
              </a:spcAft>
              <a:buClr>
                <a:schemeClr val="accent1"/>
              </a:buClr>
              <a:buFont typeface="Calibri" pitchFamily="34" charset="0"/>
              <a:buNone/>
              <a:defRPr sz="900" kern="1200">
                <a:solidFill>
                  <a:schemeClr val="tx1">
                    <a:lumMod val="75000"/>
                    <a:lumOff val="25000"/>
                  </a:schemeClr>
                </a:solidFill>
                <a:latin typeface="+mn-lt"/>
                <a:ea typeface="+mn-ea"/>
                <a:cs typeface="+mn-cs"/>
              </a:defRPr>
            </a:lvl4pPr>
            <a:lvl5pPr marL="1828800" indent="0" algn="l" defTabSz="914400" rtl="0" eaLnBrk="1" latinLnBrk="0" hangingPunct="1">
              <a:lnSpc>
                <a:spcPct val="90000"/>
              </a:lnSpc>
              <a:spcBef>
                <a:spcPts val="200"/>
              </a:spcBef>
              <a:spcAft>
                <a:spcPts val="400"/>
              </a:spcAft>
              <a:buClr>
                <a:schemeClr val="accent1"/>
              </a:buClr>
              <a:buFont typeface="Calibri" pitchFamily="34" charset="0"/>
              <a:buNone/>
              <a:defRPr sz="900" kern="1200">
                <a:solidFill>
                  <a:schemeClr val="tx1">
                    <a:lumMod val="75000"/>
                    <a:lumOff val="25000"/>
                  </a:schemeClr>
                </a:solidFill>
                <a:latin typeface="+mn-lt"/>
                <a:ea typeface="+mn-ea"/>
                <a:cs typeface="+mn-cs"/>
              </a:defRPr>
            </a:lvl5pPr>
            <a:lvl6pPr marL="2286000" indent="0" algn="l" defTabSz="914400" rtl="0" eaLnBrk="1" latinLnBrk="0" hangingPunct="1">
              <a:lnSpc>
                <a:spcPct val="90000"/>
              </a:lnSpc>
              <a:spcBef>
                <a:spcPts val="200"/>
              </a:spcBef>
              <a:spcAft>
                <a:spcPts val="400"/>
              </a:spcAft>
              <a:buClr>
                <a:schemeClr val="accent1"/>
              </a:buClr>
              <a:buFont typeface="Calibri" pitchFamily="34" charset="0"/>
              <a:buNone/>
              <a:defRPr sz="900" kern="1200">
                <a:solidFill>
                  <a:schemeClr val="tx1">
                    <a:lumMod val="75000"/>
                    <a:lumOff val="25000"/>
                  </a:schemeClr>
                </a:solidFill>
                <a:latin typeface="+mn-lt"/>
                <a:ea typeface="+mn-ea"/>
                <a:cs typeface="+mn-cs"/>
              </a:defRPr>
            </a:lvl6pPr>
            <a:lvl7pPr marL="2743200" indent="0" algn="l" defTabSz="914400" rtl="0" eaLnBrk="1" latinLnBrk="0" hangingPunct="1">
              <a:lnSpc>
                <a:spcPct val="90000"/>
              </a:lnSpc>
              <a:spcBef>
                <a:spcPts val="200"/>
              </a:spcBef>
              <a:spcAft>
                <a:spcPts val="400"/>
              </a:spcAft>
              <a:buClr>
                <a:schemeClr val="accent1"/>
              </a:buClr>
              <a:buFont typeface="Calibri" pitchFamily="34" charset="0"/>
              <a:buNone/>
              <a:defRPr sz="900" kern="1200">
                <a:solidFill>
                  <a:schemeClr val="tx1">
                    <a:lumMod val="75000"/>
                    <a:lumOff val="25000"/>
                  </a:schemeClr>
                </a:solidFill>
                <a:latin typeface="+mn-lt"/>
                <a:ea typeface="+mn-ea"/>
                <a:cs typeface="+mn-cs"/>
              </a:defRPr>
            </a:lvl7pPr>
            <a:lvl8pPr marL="3200400" indent="0" algn="l" defTabSz="914400" rtl="0" eaLnBrk="1" latinLnBrk="0" hangingPunct="1">
              <a:lnSpc>
                <a:spcPct val="90000"/>
              </a:lnSpc>
              <a:spcBef>
                <a:spcPts val="200"/>
              </a:spcBef>
              <a:spcAft>
                <a:spcPts val="400"/>
              </a:spcAft>
              <a:buClr>
                <a:schemeClr val="accent1"/>
              </a:buClr>
              <a:buFont typeface="Calibri" pitchFamily="34" charset="0"/>
              <a:buNone/>
              <a:defRPr sz="900" kern="1200">
                <a:solidFill>
                  <a:schemeClr val="tx1">
                    <a:lumMod val="75000"/>
                    <a:lumOff val="25000"/>
                  </a:schemeClr>
                </a:solidFill>
                <a:latin typeface="+mn-lt"/>
                <a:ea typeface="+mn-ea"/>
                <a:cs typeface="+mn-cs"/>
              </a:defRPr>
            </a:lvl8pPr>
            <a:lvl9pPr marL="3657600" indent="0" algn="l" defTabSz="914400" rtl="0" eaLnBrk="1" latinLnBrk="0" hangingPunct="1">
              <a:lnSpc>
                <a:spcPct val="90000"/>
              </a:lnSpc>
              <a:spcBef>
                <a:spcPts val="200"/>
              </a:spcBef>
              <a:spcAft>
                <a:spcPts val="400"/>
              </a:spcAft>
              <a:buClr>
                <a:schemeClr val="accent1"/>
              </a:buClr>
              <a:buFont typeface="Calibri" pitchFamily="34" charset="0"/>
              <a:buNone/>
              <a:defRPr sz="900" kern="1200">
                <a:solidFill>
                  <a:schemeClr val="tx1">
                    <a:lumMod val="75000"/>
                    <a:lumOff val="25000"/>
                  </a:schemeClr>
                </a:solidFill>
                <a:latin typeface="+mn-lt"/>
                <a:ea typeface="+mn-ea"/>
                <a:cs typeface="+mn-cs"/>
              </a:defRPr>
            </a:lvl9pPr>
          </a:lstStyle>
          <a:p>
            <a:pPr algn="just">
              <a:lnSpc>
                <a:spcPct val="115000"/>
              </a:lnSpc>
              <a:spcAft>
                <a:spcPts val="1000"/>
              </a:spcAft>
            </a:pPr>
            <a:r>
              <a:rPr lang="el-GR"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Σύμφωνα με την ίδια έρευνα στην Ευρώπη η κατάταξη των τάσεων ήταν η εξής: </a:t>
            </a:r>
            <a:endParaRPr lang="el-GR" sz="1400"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pPr marL="342900" indent="-342900">
              <a:lnSpc>
                <a:spcPct val="115000"/>
              </a:lnSpc>
              <a:buFont typeface="+mj-lt"/>
              <a:buAutoNum type="arabicParenR"/>
            </a:pPr>
            <a:r>
              <a:rPr lang="el-GR"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Προσωπική προπόνηση </a:t>
            </a:r>
          </a:p>
          <a:p>
            <a:pPr marL="342900" indent="-342900" algn="just">
              <a:lnSpc>
                <a:spcPct val="115000"/>
              </a:lnSpc>
              <a:buFont typeface="+mj-lt"/>
              <a:buAutoNum type="arabicParenR"/>
            </a:pPr>
            <a:r>
              <a:rPr lang="el-GR"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Υψηλής έντασης διαλειμματική προπόνηση</a:t>
            </a:r>
          </a:p>
          <a:p>
            <a:pPr marL="342900" indent="-342900" algn="just">
              <a:lnSpc>
                <a:spcPct val="115000"/>
              </a:lnSpc>
              <a:buFont typeface="+mj-lt"/>
              <a:buAutoNum type="arabicParenR"/>
            </a:pPr>
            <a:r>
              <a:rPr lang="el-GR"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Προπόνηση με το βάρος του σώματος</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endParaRPr lang="el-GR" sz="1400"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pPr marL="342900" indent="-342900" algn="just">
              <a:lnSpc>
                <a:spcPct val="115000"/>
              </a:lnSpc>
              <a:buFont typeface="+mj-lt"/>
              <a:buAutoNum type="arabicParenR"/>
            </a:pPr>
            <a:r>
              <a:rPr lang="el-GR"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Λειτουργική προπόνηση φυσικής κατάστασης</a:t>
            </a:r>
            <a:endParaRPr lang="el-GR" sz="1400"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pPr marL="342900" indent="-342900" algn="just">
              <a:lnSpc>
                <a:spcPct val="115000"/>
              </a:lnSpc>
              <a:spcAft>
                <a:spcPts val="1000"/>
              </a:spcAft>
              <a:buFont typeface="+mj-lt"/>
              <a:buAutoNum type="arabicParenR"/>
            </a:pPr>
            <a:r>
              <a:rPr lang="el-GR"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Μικρά τμήματα προσωπικής προπόνησης</a:t>
            </a:r>
            <a:r>
              <a:rPr lang="en-US" sz="1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endParaRPr lang="el-GR" sz="1400"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2243990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675BED56-8864-4EFA-8B6E-230D416E9B7C}"/>
              </a:ext>
            </a:extLst>
          </p:cNvPr>
          <p:cNvSpPr txBox="1"/>
          <p:nvPr/>
        </p:nvSpPr>
        <p:spPr>
          <a:xfrm>
            <a:off x="5302355" y="777026"/>
            <a:ext cx="6155948" cy="1191032"/>
          </a:xfrm>
          <a:prstGeom prst="rect">
            <a:avLst/>
          </a:prstGeom>
        </p:spPr>
        <p:txBody>
          <a:bodyPr vert="horz" lIns="91440" tIns="45720" rIns="91440" bIns="45720" rtlCol="0" anchor="b">
            <a:normAutofit/>
          </a:bodyPr>
          <a:lstStyle/>
          <a:p>
            <a:pPr marL="0" marR="0" lvl="0" indent="0" algn="l" defTabSz="914400" rtl="0" eaLnBrk="1" fontAlgn="auto" latinLnBrk="0" hangingPunct="1">
              <a:lnSpc>
                <a:spcPct val="85000"/>
              </a:lnSpc>
              <a:spcBef>
                <a:spcPct val="0"/>
              </a:spcBef>
              <a:spcAft>
                <a:spcPts val="600"/>
              </a:spcAft>
              <a:buClrTx/>
              <a:buSzTx/>
              <a:buFontTx/>
              <a:buNone/>
              <a:tabLst/>
              <a:defRPr/>
            </a:pPr>
            <a:r>
              <a:rPr lang="el-GR" sz="3200" dirty="0">
                <a:effectLst/>
                <a:latin typeface="Times New Roman" panose="02020603050405020304" pitchFamily="18" charset="0"/>
                <a:ea typeface="Calibri" panose="020F0502020204030204" pitchFamily="34" charset="0"/>
              </a:rPr>
              <a:t>Οι πιο δημοφιλείς τάσεις </a:t>
            </a:r>
            <a:r>
              <a:rPr lang="el-GR" sz="3200" dirty="0">
                <a:latin typeface="Times New Roman" panose="02020603050405020304" pitchFamily="18" charset="0"/>
                <a:ea typeface="Calibri" panose="020F0502020204030204" pitchFamily="34" charset="0"/>
              </a:rPr>
              <a:t>στη </a:t>
            </a:r>
            <a:r>
              <a:rPr lang="el-GR" sz="3200" dirty="0">
                <a:effectLst/>
                <a:latin typeface="Times New Roman" panose="02020603050405020304" pitchFamily="18" charset="0"/>
                <a:ea typeface="Calibri" panose="020F0502020204030204" pitchFamily="34" charset="0"/>
              </a:rPr>
              <a:t>μετά </a:t>
            </a:r>
            <a:r>
              <a:rPr lang="en-US" sz="3200" dirty="0">
                <a:effectLst/>
                <a:latin typeface="Times New Roman" panose="02020603050405020304" pitchFamily="18" charset="0"/>
                <a:ea typeface="Calibri" panose="020F0502020204030204" pitchFamily="34" charset="0"/>
              </a:rPr>
              <a:t>COVID-19</a:t>
            </a:r>
            <a:r>
              <a:rPr lang="el-GR" sz="3200" dirty="0">
                <a:latin typeface="Times New Roman" panose="02020603050405020304" pitchFamily="18" charset="0"/>
                <a:ea typeface="Calibri" panose="020F0502020204030204" pitchFamily="34" charset="0"/>
              </a:rPr>
              <a:t> εποχή </a:t>
            </a:r>
            <a:endParaRPr kumimoji="0" lang="en-US" sz="3200" i="0" u="none" strike="noStrike" kern="1200" cap="none" spc="-50" normalizeH="0" baseline="0" noProof="0" dirty="0">
              <a:ln>
                <a:noFill/>
              </a:ln>
              <a:solidFill>
                <a:prstClr val="black">
                  <a:lumMod val="75000"/>
                  <a:lumOff val="25000"/>
                </a:prstClr>
              </a:solidFill>
              <a:effectLst/>
              <a:uLnTx/>
              <a:uFillTx/>
              <a:latin typeface="Calibri Light"/>
              <a:ea typeface="+mn-ea"/>
              <a:cs typeface="+mn-cs"/>
            </a:endParaRPr>
          </a:p>
        </p:txBody>
      </p:sp>
      <p:sp>
        <p:nvSpPr>
          <p:cNvPr id="6" name="Θέση αριθμού διαφάνειας 5">
            <a:extLst>
              <a:ext uri="{FF2B5EF4-FFF2-40B4-BE49-F238E27FC236}">
                <a16:creationId xmlns:a16="http://schemas.microsoft.com/office/drawing/2014/main" id="{64DD2625-2CAD-47F5-8638-21F4FAF6FC87}"/>
              </a:ext>
            </a:extLst>
          </p:cNvPr>
          <p:cNvSpPr>
            <a:spLocks noGrp="1"/>
          </p:cNvSpPr>
          <p:nvPr>
            <p:ph type="sldNum" sz="quarter" idx="12"/>
          </p:nvPr>
        </p:nvSpPr>
        <p:spPr>
          <a:xfrm>
            <a:off x="9900458" y="6459785"/>
            <a:ext cx="1312025" cy="365125"/>
          </a:xfrm>
        </p:spPr>
        <p:txBody>
          <a:bodyPr vert="horz" lIns="91440" tIns="45720" rIns="91440" bIns="45720" rtlCol="0"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D57F1E4F-1CFF-5643-939E-217C01CDF565}" type="slidenum">
              <a:rPr kumimoji="0" lang="en-US" sz="1050" b="0" i="0" u="none" strike="noStrike" kern="1200" cap="none" spc="0" normalizeH="0" baseline="0" noProof="0">
                <a:ln>
                  <a:noFill/>
                </a:ln>
                <a:solidFill>
                  <a:prstClr val="black">
                    <a:lumMod val="75000"/>
                    <a:lumOff val="2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19</a:t>
            </a:fld>
            <a:endParaRPr kumimoji="0" lang="en-US" sz="1050" b="0" i="0" u="none" strike="noStrike" kern="1200" cap="none" spc="0" normalizeH="0" baseline="0" noProof="0">
              <a:ln>
                <a:noFill/>
              </a:ln>
              <a:solidFill>
                <a:prstClr val="black">
                  <a:lumMod val="75000"/>
                  <a:lumOff val="25000"/>
                </a:prstClr>
              </a:solidFill>
              <a:effectLst/>
              <a:uLnTx/>
              <a:uFillTx/>
              <a:latin typeface="Calibri"/>
              <a:ea typeface="+mn-ea"/>
              <a:cs typeface="+mn-cs"/>
            </a:endParaRPr>
          </a:p>
        </p:txBody>
      </p:sp>
      <p:graphicFrame>
        <p:nvGraphicFramePr>
          <p:cNvPr id="10" name="Αντικείμενο 9">
            <a:extLst>
              <a:ext uri="{FF2B5EF4-FFF2-40B4-BE49-F238E27FC236}">
                <a16:creationId xmlns:a16="http://schemas.microsoft.com/office/drawing/2014/main" id="{DDBF81F7-21CD-41A7-B577-D15E662BE828}"/>
              </a:ext>
            </a:extLst>
          </p:cNvPr>
          <p:cNvGraphicFramePr>
            <a:graphicFrameLocks noChangeAspect="1"/>
          </p:cNvGraphicFramePr>
          <p:nvPr/>
        </p:nvGraphicFramePr>
        <p:xfrm>
          <a:off x="-1" y="41969"/>
          <a:ext cx="4426411" cy="6824909"/>
        </p:xfrm>
        <a:graphic>
          <a:graphicData uri="http://schemas.openxmlformats.org/presentationml/2006/ole">
            <mc:AlternateContent xmlns:mc="http://schemas.openxmlformats.org/markup-compatibility/2006">
              <mc:Choice xmlns:v="urn:schemas-microsoft-com:vml" Requires="v">
                <p:oleObj name="Document" r:id="rId2" imgW="6134181" imgH="9128962" progId="Word.Document.12">
                  <p:embed/>
                </p:oleObj>
              </mc:Choice>
              <mc:Fallback>
                <p:oleObj name="Document" r:id="rId2" imgW="6134181" imgH="9128962" progId="Word.Document.12">
                  <p:embed/>
                  <p:pic>
                    <p:nvPicPr>
                      <p:cNvPr id="10" name="Αντικείμενο 9">
                        <a:extLst>
                          <a:ext uri="{FF2B5EF4-FFF2-40B4-BE49-F238E27FC236}">
                            <a16:creationId xmlns:a16="http://schemas.microsoft.com/office/drawing/2014/main" id="{DDBF81F7-21CD-41A7-B577-D15E662BE82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41969"/>
                        <a:ext cx="4426411" cy="682490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9" name="TextBox 18">
            <a:extLst>
              <a:ext uri="{FF2B5EF4-FFF2-40B4-BE49-F238E27FC236}">
                <a16:creationId xmlns:a16="http://schemas.microsoft.com/office/drawing/2014/main" id="{F5265120-C73F-4BB9-86D8-A4D3816451BB}"/>
              </a:ext>
            </a:extLst>
          </p:cNvPr>
          <p:cNvSpPr txBox="1"/>
          <p:nvPr/>
        </p:nvSpPr>
        <p:spPr>
          <a:xfrm>
            <a:off x="5207718" y="2204945"/>
            <a:ext cx="6342131" cy="4278094"/>
          </a:xfrm>
          <a:prstGeom prst="rect">
            <a:avLst/>
          </a:prstGeom>
          <a:noFill/>
        </p:spPr>
        <p:txBody>
          <a:bodyPr wrap="square">
            <a:spAutoFit/>
          </a:bodyPr>
          <a:lstStyle/>
          <a:p>
            <a:pPr marL="285750" indent="-285750">
              <a:buFont typeface="Wingdings" panose="05000000000000000000" pitchFamily="2" charset="2"/>
              <a:buChar char="§"/>
            </a:pPr>
            <a:r>
              <a:rPr lang="el-GR" sz="1600" dirty="0">
                <a:effectLst/>
                <a:latin typeface="Times New Roman" panose="02020603050405020304" pitchFamily="18" charset="0"/>
                <a:ea typeface="Calibri" panose="020F0502020204030204" pitchFamily="34" charset="0"/>
              </a:rPr>
              <a:t>Είναι αξιοσημείωτο ότι οι τάσεις αυτές διαφοροποιήθηκαν σημαντικά κατά τη διάρκεια της πανδημίας. </a:t>
            </a:r>
          </a:p>
          <a:p>
            <a:pPr marL="285750" indent="-285750">
              <a:buFont typeface="Wingdings" panose="05000000000000000000" pitchFamily="2" charset="2"/>
              <a:buChar char="§"/>
            </a:pPr>
            <a:r>
              <a:rPr lang="el-GR" sz="1600" dirty="0">
                <a:effectLst/>
                <a:latin typeface="Times New Roman" panose="02020603050405020304" pitchFamily="18" charset="0"/>
                <a:ea typeface="Calibri" panose="020F0502020204030204" pitchFamily="34" charset="0"/>
              </a:rPr>
              <a:t>Έτσι, σύμφωνα με την έρευνα του </a:t>
            </a:r>
            <a:r>
              <a:rPr lang="en-US" sz="1600" dirty="0">
                <a:effectLst/>
                <a:latin typeface="Times New Roman" panose="02020603050405020304" pitchFamily="18" charset="0"/>
                <a:ea typeface="Calibri" panose="020F0502020204030204" pitchFamily="34" charset="0"/>
              </a:rPr>
              <a:t>ACSM</a:t>
            </a:r>
            <a:r>
              <a:rPr lang="el-GR" sz="1600" dirty="0">
                <a:effectLst/>
                <a:latin typeface="Times New Roman" panose="02020603050405020304" pitchFamily="18" charset="0"/>
                <a:ea typeface="Calibri" panose="020F0502020204030204" pitchFamily="34" charset="0"/>
              </a:rPr>
              <a:t> για το 2021, η χρήση της τεχνολογίας αναδείχτηκε ως μια σημαντική τάση για το μέλλον (</a:t>
            </a:r>
            <a:r>
              <a:rPr lang="en-US" sz="1600" dirty="0">
                <a:effectLst/>
                <a:latin typeface="Times New Roman" panose="02020603050405020304" pitchFamily="18" charset="0"/>
                <a:ea typeface="Calibri" panose="020F0502020204030204" pitchFamily="34" charset="0"/>
              </a:rPr>
              <a:t>ACSM</a:t>
            </a:r>
            <a:r>
              <a:rPr lang="el-GR" sz="1600" dirty="0">
                <a:effectLst/>
                <a:latin typeface="Times New Roman" panose="02020603050405020304" pitchFamily="18" charset="0"/>
                <a:ea typeface="Calibri" panose="020F0502020204030204" pitchFamily="34" charset="0"/>
              </a:rPr>
              <a:t>, 2021). </a:t>
            </a:r>
          </a:p>
          <a:p>
            <a:pPr marL="285750" indent="-285750">
              <a:buFont typeface="Wingdings" panose="05000000000000000000" pitchFamily="2" charset="2"/>
              <a:buChar char="§"/>
            </a:pPr>
            <a:r>
              <a:rPr lang="el-GR" sz="1600" dirty="0">
                <a:effectLst/>
                <a:latin typeface="Times New Roman" panose="02020603050405020304" pitchFamily="18" charset="0"/>
                <a:ea typeface="Calibri" panose="020F0502020204030204" pitchFamily="34" charset="0"/>
              </a:rPr>
              <a:t>Ως εκ τούτου, στην πρώτη θέση βρέθηκε η διαδικτυακή άσκηση (</a:t>
            </a:r>
            <a:r>
              <a:rPr lang="en-US" sz="1600" dirty="0">
                <a:effectLst/>
                <a:latin typeface="Times New Roman" panose="02020603050405020304" pitchFamily="18" charset="0"/>
                <a:ea typeface="Calibri" panose="020F0502020204030204" pitchFamily="34" charset="0"/>
              </a:rPr>
              <a:t>on</a:t>
            </a:r>
            <a:r>
              <a:rPr lang="el-GR" sz="1600" dirty="0">
                <a:effectLst/>
                <a:latin typeface="Times New Roman" panose="02020603050405020304" pitchFamily="18" charset="0"/>
                <a:ea typeface="Calibri" panose="020F0502020204030204" pitchFamily="34" charset="0"/>
              </a:rPr>
              <a:t>-</a:t>
            </a:r>
            <a:r>
              <a:rPr lang="en-US" sz="1600" dirty="0">
                <a:effectLst/>
                <a:latin typeface="Times New Roman" panose="02020603050405020304" pitchFamily="18" charset="0"/>
                <a:ea typeface="Calibri" panose="020F0502020204030204" pitchFamily="34" charset="0"/>
              </a:rPr>
              <a:t>line training</a:t>
            </a:r>
            <a:r>
              <a:rPr lang="el-GR" sz="1600" dirty="0">
                <a:effectLst/>
                <a:latin typeface="Times New Roman" panose="02020603050405020304" pitchFamily="18" charset="0"/>
                <a:ea typeface="Calibri" panose="020F0502020204030204" pitchFamily="34" charset="0"/>
              </a:rPr>
              <a:t>), στη δεύτερη θέση βρέθηκε η χρήση συσκευών φορετής τεχνολογίας (</a:t>
            </a:r>
            <a:r>
              <a:rPr lang="en-US" sz="1600" dirty="0">
                <a:effectLst/>
                <a:latin typeface="Times New Roman" panose="02020603050405020304" pitchFamily="18" charset="0"/>
                <a:ea typeface="Calibri" panose="020F0502020204030204" pitchFamily="34" charset="0"/>
              </a:rPr>
              <a:t>wearable technology</a:t>
            </a:r>
            <a:r>
              <a:rPr lang="el-GR" sz="1600" dirty="0">
                <a:effectLst/>
                <a:latin typeface="Times New Roman" panose="02020603050405020304" pitchFamily="18" charset="0"/>
                <a:ea typeface="Calibri" panose="020F0502020204030204" pitchFamily="34" charset="0"/>
              </a:rPr>
              <a:t>), στην τρίτη θέση βρέθηκε η άσκηση με το βάρος του σώματος (</a:t>
            </a:r>
            <a:r>
              <a:rPr lang="en-US" sz="1600" dirty="0">
                <a:effectLst/>
                <a:latin typeface="Times New Roman" panose="02020603050405020304" pitchFamily="18" charset="0"/>
                <a:ea typeface="Calibri" panose="020F0502020204030204" pitchFamily="34" charset="0"/>
              </a:rPr>
              <a:t>body weight training</a:t>
            </a:r>
            <a:r>
              <a:rPr lang="el-GR" sz="1600" dirty="0">
                <a:effectLst/>
                <a:latin typeface="Times New Roman" panose="02020603050405020304" pitchFamily="18" charset="0"/>
                <a:ea typeface="Calibri" panose="020F0502020204030204" pitchFamily="34" charset="0"/>
              </a:rPr>
              <a:t>), στην τέταρτη θέση βρέθηκαν οι υπαίθριες δραστηριότητες άσκησης (</a:t>
            </a:r>
            <a:r>
              <a:rPr lang="en-US" sz="1600" dirty="0">
                <a:effectLst/>
                <a:latin typeface="Times New Roman" panose="02020603050405020304" pitchFamily="18" charset="0"/>
                <a:ea typeface="Calibri" panose="020F0502020204030204" pitchFamily="34" charset="0"/>
              </a:rPr>
              <a:t>outdoor activities</a:t>
            </a:r>
            <a:r>
              <a:rPr lang="el-GR" sz="1600" dirty="0">
                <a:effectLst/>
                <a:latin typeface="Times New Roman" panose="02020603050405020304" pitchFamily="18" charset="0"/>
                <a:ea typeface="Calibri" panose="020F0502020204030204" pitchFamily="34" charset="0"/>
              </a:rPr>
              <a:t>), στην πέμπτη θέση βρέθηκαν τα προγράμματα υψηλής εναλλασσόμενης έντασης (</a:t>
            </a:r>
            <a:r>
              <a:rPr lang="en-US" sz="1600" dirty="0">
                <a:effectLst/>
                <a:latin typeface="Times New Roman" panose="02020603050405020304" pitchFamily="18" charset="0"/>
                <a:ea typeface="Calibri" panose="020F0502020204030204" pitchFamily="34" charset="0"/>
              </a:rPr>
              <a:t>HIIT</a:t>
            </a:r>
            <a:r>
              <a:rPr lang="el-GR" sz="1600" dirty="0">
                <a:effectLst/>
                <a:latin typeface="Times New Roman" panose="02020603050405020304" pitchFamily="18" charset="0"/>
                <a:ea typeface="Calibri" panose="020F0502020204030204" pitchFamily="34" charset="0"/>
              </a:rPr>
              <a:t>) και στην έκτη θέση η άσκηση σε εικονικό περιβάλλον (</a:t>
            </a:r>
            <a:r>
              <a:rPr lang="en-US" sz="1600" dirty="0">
                <a:effectLst/>
                <a:latin typeface="Times New Roman" panose="02020603050405020304" pitchFamily="18" charset="0"/>
                <a:ea typeface="Calibri" panose="020F0502020204030204" pitchFamily="34" charset="0"/>
              </a:rPr>
              <a:t>virtual training</a:t>
            </a:r>
            <a:r>
              <a:rPr lang="el-GR" sz="1600" dirty="0">
                <a:effectLst/>
                <a:latin typeface="Times New Roman" panose="02020603050405020304" pitchFamily="18" charset="0"/>
                <a:ea typeface="Calibri" panose="020F0502020204030204" pitchFamily="34" charset="0"/>
              </a:rPr>
              <a:t>). </a:t>
            </a:r>
          </a:p>
          <a:p>
            <a:pPr marL="285750" indent="-285750">
              <a:buFont typeface="Wingdings" panose="05000000000000000000" pitchFamily="2" charset="2"/>
              <a:buChar char="§"/>
            </a:pPr>
            <a:endParaRPr lang="el-GR" sz="1600" dirty="0">
              <a:latin typeface="Times New Roman" panose="02020603050405020304" pitchFamily="18" charset="0"/>
              <a:ea typeface="Calibri" panose="020F0502020204030204" pitchFamily="34" charset="0"/>
            </a:endParaRPr>
          </a:p>
          <a:p>
            <a:pPr marL="285750" indent="-285750">
              <a:buFont typeface="Wingdings" panose="05000000000000000000" pitchFamily="2" charset="2"/>
              <a:buChar char="v"/>
            </a:pPr>
            <a:r>
              <a:rPr lang="el-GR" sz="1600" dirty="0">
                <a:effectLst/>
                <a:latin typeface="Times New Roman" panose="02020603050405020304" pitchFamily="18" charset="0"/>
                <a:ea typeface="Calibri" panose="020F0502020204030204" pitchFamily="34" charset="0"/>
              </a:rPr>
              <a:t>Είναι προφανές ότι η υψηλή θέση της άσκησης στην ύπαιθρο, αντανακλά επίσης το άγχος των συμμετεχόντων για άσκηση σε εσωτερικούς χώρους, λόγω της πανδημίας </a:t>
            </a:r>
            <a:endParaRPr lang="el-GR" sz="2800" dirty="0"/>
          </a:p>
        </p:txBody>
      </p:sp>
    </p:spTree>
    <p:extLst>
      <p:ext uri="{BB962C8B-B14F-4D97-AF65-F5344CB8AC3E}">
        <p14:creationId xmlns:p14="http://schemas.microsoft.com/office/powerpoint/2010/main" val="801852979"/>
      </p:ext>
    </p:extLst>
  </p:cSld>
  <p:clrMapOvr>
    <a:masterClrMapping/>
  </p:clrMapOvr>
</p:sld>
</file>

<file path=ppt/theme/theme1.xml><?xml version="1.0" encoding="utf-8"?>
<a:theme xmlns:a="http://schemas.openxmlformats.org/drawingml/2006/main" name="GestaltVTI">
  <a:themeElements>
    <a:clrScheme name="Gestalt">
      <a:dk1>
        <a:srgbClr val="000000"/>
      </a:dk1>
      <a:lt1>
        <a:sysClr val="window" lastClr="FFFFFF"/>
      </a:lt1>
      <a:dk2>
        <a:srgbClr val="262626"/>
      </a:dk2>
      <a:lt2>
        <a:srgbClr val="F7F7F7"/>
      </a:lt2>
      <a:accent1>
        <a:srgbClr val="EBA000"/>
      </a:accent1>
      <a:accent2>
        <a:srgbClr val="00BAC8"/>
      </a:accent2>
      <a:accent3>
        <a:srgbClr val="E64823"/>
      </a:accent3>
      <a:accent4>
        <a:srgbClr val="4D5AFF"/>
      </a:accent4>
      <a:accent5>
        <a:srgbClr val="FE5D21"/>
      </a:accent5>
      <a:accent6>
        <a:srgbClr val="00C777"/>
      </a:accent6>
      <a:hlink>
        <a:srgbClr val="2998E3"/>
      </a:hlink>
      <a:folHlink>
        <a:srgbClr val="939393"/>
      </a:folHlink>
    </a:clrScheme>
    <a:fontScheme name="Gestalt">
      <a:majorFont>
        <a:latin typeface="Bierstadt"/>
        <a:ea typeface=""/>
        <a:cs typeface=""/>
      </a:majorFont>
      <a:minorFont>
        <a:latin typeface="Bierstad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GestaltVTI" id="{4F87C71D-53D1-4B71-BF97-FD0EA4B25665}" vid="{A110AFC4-8D8A-4C02-8885-7BA370B379B5}"/>
    </a:ext>
  </a:extLst>
</a:theme>
</file>

<file path=docProps/app.xml><?xml version="1.0" encoding="utf-8"?>
<Properties xmlns="http://schemas.openxmlformats.org/officeDocument/2006/extended-properties" xmlns:vt="http://schemas.openxmlformats.org/officeDocument/2006/docPropsVTypes">
  <TotalTime>73</TotalTime>
  <Words>1523</Words>
  <Application>Microsoft Office PowerPoint</Application>
  <PresentationFormat>Ευρεία οθόνη</PresentationFormat>
  <Paragraphs>116</Paragraphs>
  <Slides>19</Slides>
  <Notes>0</Notes>
  <HiddenSlides>0</HiddenSlides>
  <MMClips>0</MMClips>
  <ScaleCrop>false</ScaleCrop>
  <HeadingPairs>
    <vt:vector size="8" baseType="variant">
      <vt:variant>
        <vt:lpstr>Γραμματοσειρές που χρησιμοποιούνται</vt:lpstr>
      </vt:variant>
      <vt:variant>
        <vt:i4>9</vt:i4>
      </vt:variant>
      <vt:variant>
        <vt:lpstr>Θέμα</vt:lpstr>
      </vt:variant>
      <vt:variant>
        <vt:i4>1</vt:i4>
      </vt:variant>
      <vt:variant>
        <vt:lpstr>Ενσωματωμένοι διακομιστές OLE</vt:lpstr>
      </vt:variant>
      <vt:variant>
        <vt:i4>1</vt:i4>
      </vt:variant>
      <vt:variant>
        <vt:lpstr>Τίτλοι διαφανειών</vt:lpstr>
      </vt:variant>
      <vt:variant>
        <vt:i4>19</vt:i4>
      </vt:variant>
    </vt:vector>
  </HeadingPairs>
  <TitlesOfParts>
    <vt:vector size="30" baseType="lpstr">
      <vt:lpstr>Arial</vt:lpstr>
      <vt:lpstr>Bierstadt</vt:lpstr>
      <vt:lpstr>Calibri</vt:lpstr>
      <vt:lpstr>Calibri Light</vt:lpstr>
      <vt:lpstr>Cambria</vt:lpstr>
      <vt:lpstr>Lato Light</vt:lpstr>
      <vt:lpstr>Neue Haas Grotesk Text Pro</vt:lpstr>
      <vt:lpstr>Times New Roman</vt:lpstr>
      <vt:lpstr>Wingdings</vt:lpstr>
      <vt:lpstr>GestaltVTI</vt:lpstr>
      <vt:lpstr>Document</vt:lpstr>
      <vt:lpstr>Η αγορά του fitness</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Οι δέκα (10) Μεγαλύτερες Αγορές του Fitness Παγκοσμίως </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Ο αντίκτυπος της οικονομικής κρίσης (2009-2019) στα γυμναστήρια στην Ελλάδα</vt:lpstr>
      <vt:lpstr>Παρουσίαση του PowerPoint</vt:lpstr>
      <vt:lpstr>Η επίδραση της COVID-19 στην αγορά του fitness </vt:lpstr>
      <vt:lpstr>Η επίδραση της COVID-19 στην αγορά του fitness </vt:lpstr>
      <vt:lpstr>Παρουσίαση του PowerPoint</vt:lpstr>
      <vt:lpstr>Παρουσίαση του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yannis thamno</dc:creator>
  <cp:lastModifiedBy>yannis thamno</cp:lastModifiedBy>
  <cp:revision>1</cp:revision>
  <dcterms:created xsi:type="dcterms:W3CDTF">2026-10-25T16:51:24Z</dcterms:created>
  <dcterms:modified xsi:type="dcterms:W3CDTF">2026-10-25T18:04:35Z</dcterms:modified>
</cp:coreProperties>
</file>