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0"/>
  </p:notes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0"/>
  </p:normalViewPr>
  <p:slideViewPr>
    <p:cSldViewPr snapToGrid="0" snapToObjects="1">
      <p:cViewPr varScale="1">
        <p:scale>
          <a:sx n="108" d="100"/>
          <a:sy n="108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13D57-E121-4D2D-8EC1-9273086A1AC2}" type="datetimeFigureOut">
              <a:rPr lang="el-GR" smtClean="0"/>
              <a:t>29/9/2020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6370-6CA5-4A6E-8754-04C2869BD4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60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Θέση εικόνας διαφάνειας">
            <a:extLst>
              <a:ext uri="{FF2B5EF4-FFF2-40B4-BE49-F238E27FC236}">
                <a16:creationId xmlns:a16="http://schemas.microsoft.com/office/drawing/2014/main" id="{E0F40EF1-8911-4F76-B2FA-822E794AA6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- Θέση σημειώσεων">
            <a:extLst>
              <a:ext uri="{FF2B5EF4-FFF2-40B4-BE49-F238E27FC236}">
                <a16:creationId xmlns:a16="http://schemas.microsoft.com/office/drawing/2014/main" id="{7496CEE5-C0AE-4319-89A6-7231CDBA17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11268" name="3 - Θέση αριθμού διαφάνειας">
            <a:extLst>
              <a:ext uri="{FF2B5EF4-FFF2-40B4-BE49-F238E27FC236}">
                <a16:creationId xmlns:a16="http://schemas.microsoft.com/office/drawing/2014/main" id="{0D61E3F7-4D34-4CBA-8D73-52569B4BAB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98B728-2431-4E8D-B479-B1B59653C234}" type="slidenum">
              <a:rPr lang="el-GR" altLang="el-GR">
                <a:latin typeface="Calibri" panose="020F0502020204030204" pitchFamily="34" charset="0"/>
              </a:rPr>
              <a:pPr/>
              <a:t>4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5DFBF3-0B63-4D47-A7D0-EB9E84B44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48D0A43-9275-4DA9-9A27-606C54163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5D8FCD-1950-4449-B1D2-75759918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8570BB-F50C-4B8D-8877-63115CE7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B9F3F0-830C-4507-AD3B-F362A10F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5820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25F3D0-D81F-437A-BCFB-7A40DED0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2F121FE-C59C-4627-9E44-B9EB10F1A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7EECD6-4B74-4802-ADB4-221E9C38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620D9E-3339-425B-AB66-74C65BD6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961D0C-52E2-4747-BD49-E8A7D34E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23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3BF8331-15DF-4289-BF13-CCEA0315A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907A617-3E02-46BB-8A2C-63CE8BFD8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4B7D19-D490-4852-944D-A46CD1DA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A2F6BC-59A0-40F0-BDEB-027D7A21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0161D2-9B70-402D-95F7-6D7C7AC7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0566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D91C69-C99A-470A-886C-C5EC935B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81279C-1170-4697-8E69-0E34E3CC2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058FFE-C145-44BF-AEB2-749A075B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09D9F95-96D6-4E28-BF22-64A7A861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AEE698-BA9F-4CCC-ABB5-C9E2E01F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20533C-8B72-456E-B58E-6BA89EC62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C3112F9-A0F8-49C3-9346-F55B3B3B8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3A595AF-1E41-4A2E-8365-AD2B272C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A4C936-F089-40DF-A9A9-0BDFD286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4C2AAA-A057-42D1-ABF8-720412B1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9622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2BD2C8-2E08-4F51-A2F2-138913151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8054F3-04A6-4187-9918-32DE4531C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528AE2-70E3-4899-B38F-B726F283C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D656391-7084-4019-AD20-D28843692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FABF1A-C250-494E-86CF-9A50EFF5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EEFBDB8-C432-4506-A8D5-9A30A75F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9484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77475D-3777-4352-A0D8-9D7452513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279B477-69FD-47FB-8BCE-C026BFFC6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FDE817D-4299-46A4-ACA6-3BFE132BE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E7FE70A-9B92-4B9F-9E1E-21C84143B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DAC9F2F-082F-4951-8993-BC0442934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65AD656-4EE1-4AC2-A9AF-29C29490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764AA11-A16B-4AE1-B83E-27CAB703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0C8895E-71B7-408A-82BD-1715C937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108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620D0F-7ABC-4DFD-A19E-2E72268C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2FF780F-8FCD-4018-8EFB-C43A799D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BB6F173-4080-432A-8A53-A8999FE4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B2F9FCB-3F6F-44CF-B5EF-7DA7C243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097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C2EBADE-908E-4599-9C2A-5257C75B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F1C44BB-21DA-424E-ACD2-8617888D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30EAFB-508E-4679-BD6B-36625FC3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559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7A151C-04DC-4BF8-90EC-37E36F5BC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4F61E1-A279-481A-84C6-2564C284D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0E41CD5-A32B-4292-9E4E-483DAEF83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DB04650-74B7-4DB4-B65B-76F7AC49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E255758-2025-4277-8696-4369D02C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572F1B1-490F-4FDA-801A-1F3AC818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391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232F68-0CEE-4ECA-902E-00DDD81BA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0647B70-9503-4481-950F-AD8EFA380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85E2A01-137B-4ACD-9493-651352152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EA76200-A5D1-4A7D-863D-116963E69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73E6FF5-5A9D-4DFB-9322-A3E447492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45ED47-337C-4652-8291-7E7BC60B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834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A55CD29-CB48-491D-B10B-8E2C8F254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D19A184-DDEE-45D4-8FB4-CCBA3AE94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EF67FD-8557-4F1A-8A54-40E630A75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41F296-25B3-4FA6-AFBB-FA8A3F85D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9790BD0-AB28-4392-A976-72CFAB3BF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5ABA351A-1EF5-4EAB-837F-1E76F461C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9" y="1773239"/>
            <a:ext cx="49672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el-GR" altLang="el-GR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ΤΕΧΝΙΚΗ ΑΝΑΛΥΣΗ ΤΗΣ ΚΑΛΑΘΟΣΦΑΙΡΙΣΗΣ</a:t>
            </a:r>
            <a:endParaRPr lang="el-GR" altLang="el-GR" sz="1600">
              <a:latin typeface="Times New Roman" panose="02020603050405020304" pitchFamily="18" charset="0"/>
            </a:endParaRPr>
          </a:p>
        </p:txBody>
      </p:sp>
      <p:sp>
        <p:nvSpPr>
          <p:cNvPr id="7171" name="8 - TextBox">
            <a:extLst>
              <a:ext uri="{FF2B5EF4-FFF2-40B4-BE49-F238E27FC236}">
                <a16:creationId xmlns:a16="http://schemas.microsoft.com/office/drawing/2014/main" id="{D7532B20-7D93-451E-B97C-1B7A6ABE3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1" y="2708275"/>
            <a:ext cx="6264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000">
                <a:latin typeface="Cambria" panose="02040503050406030204" pitchFamily="18" charset="0"/>
              </a:rPr>
              <a:t>Διάλεξη: Τεχνική ανάλυση της διεκδίκησης της μπάλας</a:t>
            </a:r>
          </a:p>
        </p:txBody>
      </p:sp>
      <p:sp>
        <p:nvSpPr>
          <p:cNvPr id="7172" name="9 - TextBox">
            <a:extLst>
              <a:ext uri="{FF2B5EF4-FFF2-40B4-BE49-F238E27FC236}">
                <a16:creationId xmlns:a16="http://schemas.microsoft.com/office/drawing/2014/main" id="{0F07397D-C7A8-4011-A924-3C50D8D42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4" y="3573464"/>
            <a:ext cx="5400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dirty="0"/>
              <a:t>Καθηγητής, Νικόλαος Αποστολίδης</a:t>
            </a:r>
          </a:p>
          <a:p>
            <a:pPr eaLnBrk="1" hangingPunct="1"/>
            <a:endParaRPr lang="el-GR" altLang="el-GR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B599ABD5-89ED-473E-9FC4-96F5DD149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15680" y="332657"/>
            <a:ext cx="5544616" cy="5619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el-GR" dirty="0">
                <a:latin typeface="Times New Roman" pitchFamily="18" charset="0"/>
              </a:rPr>
              <a:t>ΔΙΕΚΔΙΚΗΣΗ  ΜΠΑΛΑΣ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3A38350C-0854-4082-880C-C1D9A4509D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981076"/>
            <a:ext cx="8229600" cy="5153025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dirty="0">
                <a:latin typeface="Times New Roman" pitchFamily="18" charset="0"/>
              </a:rPr>
              <a:t>Καθοριστική για την έκβαση του αγώνα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dirty="0">
                <a:latin typeface="Times New Roman" pitchFamily="18" charset="0"/>
              </a:rPr>
              <a:t>Εξαρτάται από την τεχνική κατάρτιση, τα φυσικά προσόντα και το </a:t>
            </a:r>
            <a:r>
              <a:rPr lang="el-GR" sz="2800" dirty="0" err="1">
                <a:latin typeface="Times New Roman" pitchFamily="18" charset="0"/>
              </a:rPr>
              <a:t>ψυχοπνευματικό</a:t>
            </a:r>
            <a:r>
              <a:rPr lang="el-GR" sz="2800" dirty="0">
                <a:latin typeface="Times New Roman" pitchFamily="18" charset="0"/>
              </a:rPr>
              <a:t> επίπεδο του παίκτη</a:t>
            </a:r>
          </a:p>
          <a:p>
            <a:pPr marL="274320" indent="-274320" algn="ctr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ΑΝΑΠΗΔΗΣΗ 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l-GR" sz="2800" dirty="0">
                <a:latin typeface="Times New Roman" pitchFamily="18" charset="0"/>
              </a:rPr>
              <a:t>Συγχρονισμός άλματος, επαφή με μπάλα στο ψηλότερο σημείο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l-GR" sz="2800" dirty="0">
                <a:latin typeface="Times New Roman" pitchFamily="18" charset="0"/>
              </a:rPr>
              <a:t>Αίσθηση χώρου και χρόνου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l-GR" sz="2800" dirty="0">
                <a:latin typeface="Times New Roman" pitchFamily="18" charset="0"/>
              </a:rPr>
              <a:t>Δυναμικό ανέβασμα χεριών και κατακόρυφο άλμα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l-GR" sz="2800" dirty="0">
                <a:latin typeface="Times New Roman" pitchFamily="18" charset="0"/>
              </a:rPr>
              <a:t>Κτύπημα μπάλας με τις άκρες των δακτύλων</a:t>
            </a:r>
          </a:p>
        </p:txBody>
      </p:sp>
      <p:sp>
        <p:nvSpPr>
          <p:cNvPr id="8197" name="3 - Θέση αριθμού διαφάνειας">
            <a:extLst>
              <a:ext uri="{FF2B5EF4-FFF2-40B4-BE49-F238E27FC236}">
                <a16:creationId xmlns:a16="http://schemas.microsoft.com/office/drawing/2014/main" id="{7E8973A6-B051-442D-B9D6-A75B4D62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90DED-D189-4FAA-962F-9CA372A2CA52}" type="slidenum">
              <a:rPr lang="el-GR" altLang="el-GR">
                <a:solidFill>
                  <a:srgbClr val="FFFFFF"/>
                </a:solidFill>
                <a:latin typeface="Calibri" panose="020F0502020204030204" pitchFamily="34" charset="0"/>
              </a:rPr>
              <a:pPr/>
              <a:t>2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462FF6BA-3962-4EB5-8659-B5ECE0CE2A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68488" y="1196975"/>
            <a:ext cx="8642350" cy="4510088"/>
          </a:xfrm>
        </p:spPr>
        <p:txBody>
          <a:bodyPr>
            <a:normAutofit lnSpcReduction="10000"/>
          </a:bodyPr>
          <a:lstStyle/>
          <a:p>
            <a:pPr marL="355600" indent="-355600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l-GR" altLang="el-GR" sz="3200">
                <a:latin typeface="Times New Roman" panose="02020603050405020304" pitchFamily="18" charset="0"/>
              </a:rPr>
              <a:t>Όταν ο επιθετικός δεν προστατεύει τη μπάλα ο αμυντικός πρέπει να τη διεκδικεί</a:t>
            </a:r>
          </a:p>
          <a:p>
            <a:pPr marL="355600" indent="-355600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l-GR" altLang="el-GR" sz="3200">
                <a:latin typeface="Times New Roman" panose="02020603050405020304" pitchFamily="18" charset="0"/>
              </a:rPr>
              <a:t>Όταν η μπάλα είναι κάτω και διεκδικείται τότε τρέχουμε, την προστατεύουμε με το πόδι μας που περνά από πάνω της και στη συνέχεια αποκτούμε την κατοχή της</a:t>
            </a:r>
          </a:p>
        </p:txBody>
      </p:sp>
      <p:sp>
        <p:nvSpPr>
          <p:cNvPr id="9218" name="2 - Θέση αριθμού διαφάνειας">
            <a:extLst>
              <a:ext uri="{FF2B5EF4-FFF2-40B4-BE49-F238E27FC236}">
                <a16:creationId xmlns:a16="http://schemas.microsoft.com/office/drawing/2014/main" id="{97D6680C-E5F1-4A05-AA60-3A6836DD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828C1F-C787-4CD6-BAA5-4971B118DFD0}" type="slidenum">
              <a:rPr lang="el-GR" altLang="el-GR">
                <a:solidFill>
                  <a:srgbClr val="FFFFFF"/>
                </a:solidFill>
                <a:latin typeface="Calibri" panose="020F0502020204030204" pitchFamily="34" charset="0"/>
              </a:rPr>
              <a:pPr/>
              <a:t>3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99CA5EE9-6550-445E-BED5-BAE35731FE5A}"/>
              </a:ext>
            </a:extLst>
          </p:cNvPr>
          <p:cNvSpPr/>
          <p:nvPr/>
        </p:nvSpPr>
        <p:spPr>
          <a:xfrm>
            <a:off x="3575720" y="260648"/>
            <a:ext cx="48765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609600" indent="-609600" algn="ctr">
              <a:defRPr/>
            </a:pPr>
            <a:r>
              <a:rPr lang="el-GR" sz="2800" dirty="0">
                <a:solidFill>
                  <a:srgbClr val="003366"/>
                </a:solidFill>
                <a:latin typeface="Times New Roman" pitchFamily="18" charset="0"/>
              </a:rPr>
              <a:t>ΤΟ ΚΛΕΨΙΜΟ ΤΗΣ ΜΠΑΛΑΣ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7CFA886B-8748-49D3-A65C-7389323CEA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27251" y="836613"/>
            <a:ext cx="8145463" cy="52562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Είναι από τα βασικά που δεν επαναλαμβάνονται συχνά όπως το σουτ, η πάσα και η ντρίπλα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Οι περισσότερες κατοχές μπάλας προέρχονται από ρημπάουντ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Η ομάδα που ελέγχει τα ρημπάουντ συνήθως ελέγχει και το παιχνίδι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Τα αμυντικά ρημπάουντ περιορίζουν τον αντίπαλο σ’ ένα μόνο σουτ και δίνουν ευκαιρία για αιφνιδιασμό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Τα επιθετικά ρημπάουντ προσθέτουν ευκαιρίες για σκορ με υψηλά ποσοστά ευστοχίας (2ο σουτ)</a:t>
            </a:r>
            <a:endParaRPr lang="el-GR" altLang="el-GR">
              <a:latin typeface="Times New Roman" panose="02020603050405020304" pitchFamily="18" charset="0"/>
            </a:endParaRPr>
          </a:p>
        </p:txBody>
      </p:sp>
      <p:sp>
        <p:nvSpPr>
          <p:cNvPr id="10242" name="2 - Θέση αριθμού διαφάνειας">
            <a:extLst>
              <a:ext uri="{FF2B5EF4-FFF2-40B4-BE49-F238E27FC236}">
                <a16:creationId xmlns:a16="http://schemas.microsoft.com/office/drawing/2014/main" id="{6A6A3257-FBD6-419B-B9FC-06F5E152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8BBB33-2F83-492A-A157-E4A28D3CCB65}" type="slidenum">
              <a:rPr lang="el-GR" altLang="el-GR">
                <a:solidFill>
                  <a:srgbClr val="FFFFFF"/>
                </a:solidFill>
                <a:latin typeface="Calibri" panose="020F0502020204030204" pitchFamily="34" charset="0"/>
              </a:rPr>
              <a:pPr/>
              <a:t>4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CA19FB62-C927-4EAF-8EC1-C5D11B07DEF9}"/>
              </a:ext>
            </a:extLst>
          </p:cNvPr>
          <p:cNvSpPr/>
          <p:nvPr/>
        </p:nvSpPr>
        <p:spPr>
          <a:xfrm>
            <a:off x="4511824" y="116632"/>
            <a:ext cx="24491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l-GR" sz="2800" dirty="0">
                <a:solidFill>
                  <a:srgbClr val="003366"/>
                </a:solidFill>
                <a:latin typeface="Times New Roman" pitchFamily="18" charset="0"/>
              </a:rPr>
              <a:t>ΡΗΜΠΑΟΥΝΤ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B4EB41A5-099F-4159-BDB0-829CE75F80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27251" y="609600"/>
            <a:ext cx="8145463" cy="60579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Δεν παρακολουθούμε τη τροχιά της μπάλας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Όλα τα σουτ παίζονται σαν άστοχα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Κατοχή εσωτερικής θέσης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Να γνωρίζουμε τούς σουτέρ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Εκρηκτικότητα κινήσεων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Μαχητικότητα</a:t>
            </a:r>
            <a:r>
              <a:rPr lang="en-US" altLang="el-GR">
                <a:latin typeface="Times New Roman" panose="02020603050405020304" pitchFamily="18" charset="0"/>
              </a:rPr>
              <a:t> </a:t>
            </a:r>
            <a:r>
              <a:rPr lang="el-GR" altLang="el-GR">
                <a:latin typeface="Times New Roman" panose="02020603050405020304" pitchFamily="18" charset="0"/>
              </a:rPr>
              <a:t>(δίψα για να κερδίσεις τη μάχη)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Οξυδέρκεια (πρόβλεψη)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Συγχρονισμός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>
                <a:latin typeface="Times New Roman" panose="02020603050405020304" pitchFamily="18" charset="0"/>
              </a:rPr>
              <a:t>Εξάσκηση</a:t>
            </a:r>
          </a:p>
          <a:p>
            <a:pPr eaLnBrk="1" hangingPunct="1"/>
            <a:endParaRPr lang="el-GR" altLang="el-GR"/>
          </a:p>
        </p:txBody>
      </p:sp>
      <p:sp>
        <p:nvSpPr>
          <p:cNvPr id="12290" name="2 - Θέση αριθμού διαφάνειας">
            <a:extLst>
              <a:ext uri="{FF2B5EF4-FFF2-40B4-BE49-F238E27FC236}">
                <a16:creationId xmlns:a16="http://schemas.microsoft.com/office/drawing/2014/main" id="{FF030A30-6322-49B6-A562-5D9023F06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933AFD-2D25-402B-A026-3926BFA4A3A2}" type="slidenum">
              <a:rPr lang="el-GR" altLang="el-GR">
                <a:solidFill>
                  <a:srgbClr val="FFFFFF"/>
                </a:solidFill>
                <a:latin typeface="Calibri" panose="020F0502020204030204" pitchFamily="34" charset="0"/>
              </a:rPr>
              <a:pPr/>
              <a:t>5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BB954CA0-9C77-4A4A-B904-F5D83C83DD0E}"/>
              </a:ext>
            </a:extLst>
          </p:cNvPr>
          <p:cNvSpPr/>
          <p:nvPr/>
        </p:nvSpPr>
        <p:spPr>
          <a:xfrm>
            <a:off x="3791745" y="116633"/>
            <a:ext cx="438921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rgbClr val="003366"/>
                </a:solidFill>
                <a:latin typeface="Times New Roman" pitchFamily="18" charset="0"/>
              </a:rPr>
              <a:t>ΙΔΙΑΙΤΕΡΑ ΓΝΩΡΙΣΜΑΤΑ </a:t>
            </a:r>
            <a:r>
              <a:rPr lang="en-US" sz="2400" dirty="0">
                <a:solidFill>
                  <a:srgbClr val="003366"/>
                </a:solidFill>
                <a:latin typeface="Times New Roman" pitchFamily="18" charset="0"/>
              </a:rPr>
              <a:t>R/ER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676B8733-43B1-4BFD-B061-F1B9C1B851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412875"/>
            <a:ext cx="8229600" cy="467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Μπλοκ άουτ</a:t>
            </a:r>
            <a:endParaRPr lang="en-US" altLang="el-GR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Μετωπιαία στροφή (στον σουτέρ)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Ραχιαία στροφή      (σε παίκτη χωρίς μπάλα)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l-GR">
                <a:latin typeface="Times New Roman" panose="02020603050405020304" pitchFamily="18" charset="0"/>
              </a:rPr>
              <a:t>Check and go</a:t>
            </a:r>
            <a:r>
              <a:rPr lang="el-GR" altLang="el-GR">
                <a:latin typeface="Times New Roman" panose="02020603050405020304" pitchFamily="18" charset="0"/>
              </a:rPr>
              <a:t> (για γρήγορους και αλτικούς)</a:t>
            </a:r>
            <a:endParaRPr lang="en-US" altLang="el-GR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Εκτόπισμα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Πιάσιμο με δύο χέρια-προστασία μπάλας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Μεταβίβαση</a:t>
            </a:r>
            <a:endParaRPr lang="en-US" altLang="el-GR">
              <a:latin typeface="Times New Roman" panose="02020603050405020304" pitchFamily="18" charset="0"/>
            </a:endParaRPr>
          </a:p>
        </p:txBody>
      </p:sp>
      <p:sp>
        <p:nvSpPr>
          <p:cNvPr id="13314" name="2 - Θέση αριθμού διαφάνειας">
            <a:extLst>
              <a:ext uri="{FF2B5EF4-FFF2-40B4-BE49-F238E27FC236}">
                <a16:creationId xmlns:a16="http://schemas.microsoft.com/office/drawing/2014/main" id="{4AD7EF3C-6395-4C3B-A407-1B1724CC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D2033D-C2D8-4B11-A3D6-3846DEA3E921}" type="slidenum">
              <a:rPr lang="el-GR" altLang="el-GR">
                <a:solidFill>
                  <a:srgbClr val="FFFFFF"/>
                </a:solidFill>
                <a:latin typeface="Calibri" panose="020F0502020204030204" pitchFamily="34" charset="0"/>
              </a:rPr>
              <a:pPr/>
              <a:t>6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20A9C2BE-12C5-45A4-B644-A22861677975}"/>
              </a:ext>
            </a:extLst>
          </p:cNvPr>
          <p:cNvSpPr/>
          <p:nvPr/>
        </p:nvSpPr>
        <p:spPr>
          <a:xfrm>
            <a:off x="3312579" y="476672"/>
            <a:ext cx="447141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l-GR" sz="2800" dirty="0">
                <a:solidFill>
                  <a:srgbClr val="003366"/>
                </a:solidFill>
                <a:latin typeface="Times New Roman" pitchFamily="18" charset="0"/>
              </a:rPr>
              <a:t>ΑΜΥΝΤΙΚΟ ΡΗΜΠΑΟΥΝΤ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00ECCB52-4DD6-44F5-8B3E-4B85AEA56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5640" y="260649"/>
            <a:ext cx="5832648" cy="4905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el-GR" sz="3200" dirty="0">
                <a:solidFill>
                  <a:srgbClr val="003366"/>
                </a:solidFill>
                <a:latin typeface="Times New Roman" pitchFamily="18" charset="0"/>
              </a:rPr>
              <a:t>ΕΠΙΘΕΤΙΚΟ ΡΗΜΠΑΟΥΝΤ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3B6FC06E-F73E-481D-9BF9-342A6974B5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0050" y="836614"/>
            <a:ext cx="8890000" cy="49688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Ο επιθετικός </a:t>
            </a:r>
          </a:p>
          <a:p>
            <a:pPr eaLnBrk="1" hangingPunct="1"/>
            <a:r>
              <a:rPr lang="el-GR" altLang="el-GR" sz="2800">
                <a:latin typeface="Times New Roman" panose="02020603050405020304" pitchFamily="18" charset="0"/>
              </a:rPr>
              <a:t>Γνωρίζει πότε θα γίνει το σουτ</a:t>
            </a:r>
          </a:p>
          <a:p>
            <a:pPr eaLnBrk="1" hangingPunct="1"/>
            <a:r>
              <a:rPr lang="el-GR" altLang="el-GR" sz="2800">
                <a:latin typeface="Times New Roman" panose="02020603050405020304" pitchFamily="18" charset="0"/>
              </a:rPr>
              <a:t>Γνωρίζει τον σουτέρ</a:t>
            </a:r>
          </a:p>
          <a:p>
            <a:pPr eaLnBrk="1" hangingPunct="1"/>
            <a:r>
              <a:rPr lang="el-GR" altLang="el-GR" sz="2800">
                <a:latin typeface="Times New Roman" panose="02020603050405020304" pitchFamily="18" charset="0"/>
              </a:rPr>
              <a:t>Μπορεί να χρησιμοποιήσει </a:t>
            </a:r>
            <a:r>
              <a:rPr lang="en-US" altLang="el-GR" sz="2800">
                <a:latin typeface="Times New Roman" panose="02020603050405020304" pitchFamily="18" charset="0"/>
              </a:rPr>
              <a:t>tipping or follow</a:t>
            </a:r>
          </a:p>
          <a:p>
            <a:pPr eaLnBrk="1" hangingPunct="1"/>
            <a:r>
              <a:rPr lang="el-GR" altLang="el-GR" sz="2800">
                <a:latin typeface="Times New Roman" panose="02020603050405020304" pitchFamily="18" charset="0"/>
              </a:rPr>
              <a:t>Κίνηση για αποφυγή του μπλοκ άουτ</a:t>
            </a:r>
          </a:p>
          <a:p>
            <a:pPr lvl="1" eaLnBrk="1" hangingPunct="1"/>
            <a:r>
              <a:rPr lang="el-GR" altLang="el-GR">
                <a:latin typeface="Times New Roman" panose="02020603050405020304" pitchFamily="18" charset="0"/>
              </a:rPr>
              <a:t>Προσποίηση στη ραχιαία στροφή</a:t>
            </a:r>
            <a:r>
              <a:rPr lang="en-US" altLang="el-GR">
                <a:latin typeface="Times New Roman" panose="02020603050405020304" pitchFamily="18" charset="0"/>
              </a:rPr>
              <a:t> (fake and go)</a:t>
            </a:r>
            <a:endParaRPr lang="el-GR" altLang="el-GR">
              <a:latin typeface="Times New Roman" panose="02020603050405020304" pitchFamily="18" charset="0"/>
            </a:endParaRPr>
          </a:p>
          <a:p>
            <a:pPr lvl="1" eaLnBrk="1" hangingPunct="1"/>
            <a:r>
              <a:rPr lang="el-GR" altLang="el-GR">
                <a:latin typeface="Times New Roman" panose="02020603050405020304" pitchFamily="18" charset="0"/>
              </a:rPr>
              <a:t>Κίνηση προς το καλάθι στη μετωπιαία στροφή</a:t>
            </a:r>
            <a:r>
              <a:rPr lang="en-US" altLang="el-GR"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l-GR">
                <a:latin typeface="Times New Roman" panose="02020603050405020304" pitchFamily="18" charset="0"/>
              </a:rPr>
              <a:t>(straight cut)</a:t>
            </a:r>
            <a:endParaRPr lang="el-GR" altLang="el-GR">
              <a:latin typeface="Times New Roman" panose="02020603050405020304" pitchFamily="18" charset="0"/>
            </a:endParaRPr>
          </a:p>
          <a:p>
            <a:pPr lvl="1" eaLnBrk="1" hangingPunct="1"/>
            <a:r>
              <a:rPr lang="el-GR" altLang="el-GR">
                <a:latin typeface="Times New Roman" panose="02020603050405020304" pitchFamily="18" charset="0"/>
              </a:rPr>
              <a:t>Όταν έχει γίνει το μπλοκ </a:t>
            </a:r>
            <a:r>
              <a:rPr lang="en-US" altLang="el-GR">
                <a:latin typeface="Times New Roman" panose="02020603050405020304" pitchFamily="18" charset="0"/>
              </a:rPr>
              <a:t>reverse pivot </a:t>
            </a:r>
            <a:r>
              <a:rPr lang="el-GR" altLang="el-GR">
                <a:latin typeface="Times New Roman" panose="02020603050405020304" pitchFamily="18" charset="0"/>
              </a:rPr>
              <a:t>στο μπροστινό πόδι</a:t>
            </a:r>
            <a:r>
              <a:rPr lang="en-US" altLang="el-GR">
                <a:latin typeface="Times New Roman" panose="02020603050405020304" pitchFamily="18" charset="0"/>
              </a:rPr>
              <a:t> (spin)</a:t>
            </a:r>
            <a:endParaRPr lang="el-GR" altLang="el-GR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l-GR">
                <a:latin typeface="Times New Roman" panose="02020603050405020304" pitchFamily="18" charset="0"/>
              </a:rPr>
              <a:t>Step back</a:t>
            </a:r>
            <a:endParaRPr lang="el-GR" altLang="el-GR">
              <a:latin typeface="Times New Roman" panose="02020603050405020304" pitchFamily="18" charset="0"/>
            </a:endParaRPr>
          </a:p>
        </p:txBody>
      </p:sp>
      <p:sp>
        <p:nvSpPr>
          <p:cNvPr id="14341" name="3 - Θέση αριθμού διαφάνειας">
            <a:extLst>
              <a:ext uri="{FF2B5EF4-FFF2-40B4-BE49-F238E27FC236}">
                <a16:creationId xmlns:a16="http://schemas.microsoft.com/office/drawing/2014/main" id="{9A6D3C11-E0C9-47BE-9F4F-0F540D65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4DB94B-287A-4537-8FB2-28D04BBE3FFA}" type="slidenum">
              <a:rPr lang="el-GR" altLang="el-GR">
                <a:solidFill>
                  <a:srgbClr val="FFFFFF"/>
                </a:solidFill>
                <a:latin typeface="Calibri" panose="020F0502020204030204" pitchFamily="34" charset="0"/>
              </a:rPr>
              <a:pPr/>
              <a:t>7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>
            <a:extLst>
              <a:ext uri="{FF2B5EF4-FFF2-40B4-BE49-F238E27FC236}">
                <a16:creationId xmlns:a16="http://schemas.microsoft.com/office/drawing/2014/main" id="{098E9535-68C0-45D8-A40B-EBB2E2D446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1950" y="1490664"/>
            <a:ext cx="9036050" cy="4681537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>
                <a:latin typeface="Times New Roman" pitchFamily="18" charset="0"/>
              </a:rPr>
              <a:t>Να κινηθεί προς το καλάθι όταν η μπάλα φύγει από τα χέρια του σουτέρ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>
                <a:latin typeface="Times New Roman" pitchFamily="18" charset="0"/>
              </a:rPr>
              <a:t>Να μην επιτρέψει στον αμυντικό να έρθει σε επαφή για μπλοκ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>
                <a:latin typeface="Times New Roman" pitchFamily="18" charset="0"/>
              </a:rPr>
              <a:t>ΔΕΥΤΕΡΗ ΠΡΟΣΠΑΘΕΙΑ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l-GR" dirty="0">
              <a:latin typeface="Times New Roman" pitchFamily="18" charset="0"/>
            </a:endParaRP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>
              <a:latin typeface="Times New Roman" pitchFamily="18" charset="0"/>
            </a:endParaRP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l-GR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Το επιθετικό ριμπάουντ είναι 75% επιθυμία και 25% ικανότητα</a:t>
            </a:r>
          </a:p>
        </p:txBody>
      </p:sp>
      <p:sp>
        <p:nvSpPr>
          <p:cNvPr id="13314" name="3 - Θέση υποσέλιδου">
            <a:extLst>
              <a:ext uri="{FF2B5EF4-FFF2-40B4-BE49-F238E27FC236}">
                <a16:creationId xmlns:a16="http://schemas.microsoft.com/office/drawing/2014/main" id="{10000E09-05A3-45F6-BEAC-9060EE97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>
                <a:solidFill>
                  <a:schemeClr val="tx2"/>
                </a:solidFill>
              </a:rPr>
              <a:t>ΤΕΦΑΑ-ΕΚΠΑ-ΕΙΔΙΚΕΥΣΗ ΚΑΛΑΘΟΣΦΑΙΡΙΣΗΣ</a:t>
            </a:r>
          </a:p>
        </p:txBody>
      </p:sp>
      <p:sp>
        <p:nvSpPr>
          <p:cNvPr id="15363" name="2 - Θέση αριθμού διαφάνειας">
            <a:extLst>
              <a:ext uri="{FF2B5EF4-FFF2-40B4-BE49-F238E27FC236}">
                <a16:creationId xmlns:a16="http://schemas.microsoft.com/office/drawing/2014/main" id="{C1E4F887-DA06-4294-AF7D-628A3397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7E5E9E-7F2C-42AD-B1C1-A9FCA9C79DDA}" type="slidenum">
              <a:rPr lang="el-GR" altLang="el-GR">
                <a:solidFill>
                  <a:srgbClr val="FFFFFF"/>
                </a:solidFill>
                <a:latin typeface="Calibri" panose="020F0502020204030204" pitchFamily="34" charset="0"/>
              </a:rPr>
              <a:pPr/>
              <a:t>8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361</Words>
  <Application>Microsoft Office PowerPoint</Application>
  <PresentationFormat>Ευρεία οθόνη</PresentationFormat>
  <Paragraphs>64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Wingdings 2</vt:lpstr>
      <vt:lpstr>Θέμα του Office</vt:lpstr>
      <vt:lpstr>Παρουσίαση του PowerPoint</vt:lpstr>
      <vt:lpstr>ΔΙΕΚΔΙΚΗΣΗ  ΜΠΑΛΑΣ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ΕΠΙΘΕΤΙΚΟ ΡΗΜΠΑΟΥΝΤ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Jaycob Ammerman</dc:title>
  <dc:creator>Jaycob Ammerman</dc:creator>
  <cp:lastModifiedBy>napost</cp:lastModifiedBy>
  <cp:revision>29</cp:revision>
  <dcterms:created xsi:type="dcterms:W3CDTF">2020-03-23T19:20:30Z</dcterms:created>
  <dcterms:modified xsi:type="dcterms:W3CDTF">2020-09-29T07:22:26Z</dcterms:modified>
</cp:coreProperties>
</file>