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sldIdLst>
    <p:sldId id="271" r:id="rId2"/>
    <p:sldId id="259" r:id="rId3"/>
    <p:sldId id="260" r:id="rId4"/>
    <p:sldId id="261" r:id="rId5"/>
    <p:sldId id="262" r:id="rId6"/>
    <p:sldId id="263" r:id="rId7"/>
    <p:sldId id="264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640"/>
  </p:normalViewPr>
  <p:slideViewPr>
    <p:cSldViewPr snapToGrid="0" snapToObjects="1">
      <p:cViewPr varScale="1">
        <p:scale>
          <a:sx n="108" d="100"/>
          <a:sy n="108" d="100"/>
        </p:scale>
        <p:origin x="4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8D8DED-7003-4F9A-AF04-347169087B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824B0D7-6B3F-40CB-8C26-AC64F327B4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ADEFA6B-5077-425F-9F34-97E936242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0605754-7A7A-45C3-990C-ABE7FCE0D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E14C749-5C33-4833-B68B-CA70B196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58386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F893980-2D3A-4B2B-AC79-08A72FB26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0B9133B-B14C-46A3-BB30-4EE553D9A1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AAC62B1-DB4C-4C7E-9795-EF583001F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E0EBDB0-C4D0-436B-B460-227221892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1C1C683-A6F4-4E33-BEA1-DA86B9B4A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03115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2834F0F-3FCE-4714-81C4-5CC4FC9030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516B0B7-E548-47E4-8609-6921BED8D3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2796171-521C-4461-83E8-86EF6AE1F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414EBB9-A0CE-4A63-A04C-8A902680D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1BAA865-FF87-4BEA-ACE3-AFF99B9A9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21308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A63EFB1-B737-46D6-A2CF-C8B3A45B8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20F7125-E6D5-4439-A1DF-D2C5AA549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EE24601-9787-48E0-90A4-CDE246AE2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6B16E76-7257-46A0-B0FC-56BC6DCF3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9EC9659-BA07-4327-B699-4BEC33B2B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0995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09BD73E-9A04-4879-BC11-3A6A26FAA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51418D7-723C-4534-AA73-C26B2E8C7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FE50AFC-5694-4479-8117-A8679840F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CACC50B-C113-4CCF-9194-54ADDAC72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7AE5041-29DD-4A89-B2AD-14D29309B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94263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B9C07C4-72E7-4C9B-B723-78DA77580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6433DCE-1857-471F-AEB0-9CADD47530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8E0791E-E889-430B-9969-01A716B59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2236438-E042-4D63-B6AF-668B1F5D4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DC7EE1E-05FB-4631-BC2F-DD992DD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4F88B8D-55D6-464A-8514-EA18B5767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92318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C82DC52-0750-458F-91ED-A14049042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C38799D-341B-46FE-9507-2CCB51634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08474A0-B01D-4B56-A61C-EBDD5077C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488E281D-1554-4BD8-8735-BB0DEF4DAD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2115AF86-F4AB-438F-88DE-697349FAFA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314F886C-511D-4215-8121-557AC404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1685D077-930E-4F9A-A3D1-2B5C0DA84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2CD8E995-A957-4FFE-92F2-97D2896A6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64740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F823A07-05F9-419C-990B-6363DBADE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47721BA2-9458-4638-B360-685638B7B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9F5E6A20-D3A3-4541-A7F5-C38D7D68A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32CCC64-2D13-4F3A-B52B-DAD5CD400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3771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AFFCC45-9478-401C-92B9-DF0536383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84EC105B-0E57-4609-BAA0-0D13EEED9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A690B36-6393-404C-B12E-E3282FA78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6561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7517F0-59E1-4D16-9442-D85FEC10A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ECE56EB-A9D7-4127-9050-CFEC4446A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C1CBB68-43F9-4093-9766-C31E7C3AD9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F5219E2-8128-42A7-B81B-152B9C488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B37BEBB-4251-4E4C-A4FE-D31DBDF51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0270A02-2C8D-44CD-864C-BE71A5911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2433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FDF32A8-7B88-400E-819C-5A31F7010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226AF91D-D02A-43B7-B6E5-FDA88CE540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0ED1D4F-4B3D-4885-A9F2-5BAE0D5178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00839C0-B934-4B5A-B209-6A8644987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C513FCA-C2A5-4E20-8F47-331D3FA8A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6AF9E2E-34CB-4BF0-B0B1-E87D9E7F2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33143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DBA7CA9F-EC04-4F16-8B3D-EDE9FE724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CB2406B-DCEE-44FC-B98F-EB3270ED5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7197D17-61CF-444E-AF1A-2BC23A512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EC75C9A-011F-4BF2-9EB2-68710802AB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CE348AC-7FB2-495A-B679-A81E0E216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40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>
            <a:extLst>
              <a:ext uri="{FF2B5EF4-FFF2-40B4-BE49-F238E27FC236}">
                <a16:creationId xmlns:a16="http://schemas.microsoft.com/office/drawing/2014/main" id="{FB0A84F2-DD40-4420-9637-1F82148DE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789" y="2736851"/>
            <a:ext cx="52546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hlink"/>
              </a:buClr>
              <a:buSzTx/>
              <a:buFontTx/>
              <a:buNone/>
            </a:pPr>
            <a:r>
              <a:rPr lang="el-GR" altLang="el-GR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ΤΕΧΝΙΚΗ ΑΝΑΛΥΣΗ ΤΗΣ ΚΑΛΑΘΟΣΦΑΙΡΙΣΗΣ</a:t>
            </a:r>
            <a:endParaRPr lang="el-GR" altLang="el-GR" sz="1600">
              <a:latin typeface="Times New Roman" panose="02020603050405020304" pitchFamily="18" charset="0"/>
            </a:endParaRPr>
          </a:p>
        </p:txBody>
      </p:sp>
      <p:sp>
        <p:nvSpPr>
          <p:cNvPr id="8195" name="8 - TextBox">
            <a:extLst>
              <a:ext uri="{FF2B5EF4-FFF2-40B4-BE49-F238E27FC236}">
                <a16:creationId xmlns:a16="http://schemas.microsoft.com/office/drawing/2014/main" id="{B521FE02-EBE8-4E7C-8FAA-60E30791E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4225" y="3813175"/>
            <a:ext cx="4787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000"/>
              <a:t>Διάλεξη: Τεχνική ανάλυση της ντρίμπλας</a:t>
            </a:r>
          </a:p>
        </p:txBody>
      </p:sp>
      <p:sp>
        <p:nvSpPr>
          <p:cNvPr id="8196" name="9 - TextBox">
            <a:extLst>
              <a:ext uri="{FF2B5EF4-FFF2-40B4-BE49-F238E27FC236}">
                <a16:creationId xmlns:a16="http://schemas.microsoft.com/office/drawing/2014/main" id="{E8966353-39F6-4C49-8E61-2F2F9F739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837" y="5233989"/>
            <a:ext cx="54006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el-GR" altLang="el-GR" sz="1800" dirty="0"/>
              <a:t>Καθηγητής, Νικόλαος Αποστολίδης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FE9A0262-BFF7-44CB-AFA7-82C82EF50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2776" y="188913"/>
            <a:ext cx="8785225" cy="7561262"/>
          </a:xfrm>
        </p:spPr>
        <p:txBody>
          <a:bodyPr/>
          <a:lstStyle/>
          <a:p>
            <a:r>
              <a:rPr lang="el-GR" altLang="el-GR" sz="2800">
                <a:solidFill>
                  <a:srgbClr val="E36C0A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Με δυο μπάλες σε κίνηση</a:t>
            </a:r>
            <a:endParaRPr lang="el-GR" altLang="el-GR" sz="400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buFont typeface="Franklin Gothic Book" panose="020B0503020102020204" pitchFamily="34" charset="0"/>
              <a:buAutoNum type="arabicPeriod"/>
            </a:pPr>
            <a:r>
              <a:rPr lang="el-GR" altLang="el-GR" sz="28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Ταυτόχρονες ντρίπλες μέχρι την μέση περπατώντας</a:t>
            </a:r>
            <a:endParaRPr lang="el-GR" altLang="el-GR" sz="400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buFont typeface="Franklin Gothic Book" panose="020B0503020102020204" pitchFamily="34" charset="0"/>
              <a:buAutoNum type="arabicPeriod"/>
            </a:pPr>
            <a:r>
              <a:rPr lang="el-GR" altLang="el-GR" sz="28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Το ίδιο με </a:t>
            </a:r>
            <a:r>
              <a:rPr lang="en-US" altLang="el-GR" sz="28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Jogging</a:t>
            </a:r>
            <a:endParaRPr lang="el-GR" altLang="el-GR" sz="400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buFont typeface="Franklin Gothic Book" panose="020B0503020102020204" pitchFamily="34" charset="0"/>
              <a:buAutoNum type="arabicPeriod"/>
            </a:pPr>
            <a:r>
              <a:rPr lang="el-GR" altLang="el-GR" sz="28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Εναλλάξ ντρίπλες με περπάτημα</a:t>
            </a:r>
            <a:endParaRPr lang="el-GR" altLang="el-GR" sz="400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buFont typeface="Franklin Gothic Book" panose="020B0503020102020204" pitchFamily="34" charset="0"/>
              <a:buAutoNum type="arabicPeriod"/>
            </a:pPr>
            <a:r>
              <a:rPr lang="el-GR" altLang="el-GR" sz="28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Το ίδιο με </a:t>
            </a:r>
            <a:r>
              <a:rPr lang="en-US" altLang="el-GR" sz="28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Jogging</a:t>
            </a:r>
            <a:endParaRPr lang="el-GR" altLang="el-GR" sz="400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buFont typeface="Franklin Gothic Book" panose="020B0503020102020204" pitchFamily="34" charset="0"/>
              <a:buAutoNum type="arabicPeriod"/>
            </a:pPr>
            <a:r>
              <a:rPr lang="el-GR" altLang="el-GR" sz="28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Όλες τις αλλαγές χωρίς να αλλάζω χέρια στις μπάλες</a:t>
            </a:r>
            <a:endParaRPr lang="el-GR" altLang="el-GR" sz="400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buFont typeface="Franklin Gothic Book" panose="020B0503020102020204" pitchFamily="34" charset="0"/>
              <a:buAutoNum type="arabicPeriod"/>
            </a:pPr>
            <a:r>
              <a:rPr lang="el-GR" altLang="el-GR" sz="28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Όλες τις αλλαγές με εναλλαγή χεριού</a:t>
            </a:r>
            <a:endParaRPr lang="el-GR" altLang="el-GR" sz="400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buFont typeface="Franklin Gothic Book" panose="020B0503020102020204" pitchFamily="34" charset="0"/>
              <a:buAutoNum type="arabicPeriod"/>
            </a:pPr>
            <a:r>
              <a:rPr lang="el-GR" altLang="el-GR" sz="28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Σταυρωτή</a:t>
            </a:r>
            <a:r>
              <a:rPr lang="el-GR" altLang="el-GR" sz="40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l-GR" altLang="el-GR" sz="28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σταυρωτή-ραχιαία</a:t>
            </a:r>
            <a:r>
              <a:rPr lang="el-GR" altLang="el-GR" sz="40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l-GR" altLang="el-GR" sz="28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ραχιαία- κάτω από τα πόδια</a:t>
            </a:r>
            <a:r>
              <a:rPr lang="el-GR" altLang="el-GR" sz="40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l-GR" altLang="el-GR" sz="28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σταυρωτή- κάτω από τα πόδια</a:t>
            </a:r>
            <a:endParaRPr lang="el-GR" altLang="el-GR" sz="400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buFont typeface="Franklin Gothic Book" panose="020B0503020102020204" pitchFamily="34" charset="0"/>
              <a:buAutoNum type="arabicPeriod"/>
            </a:pPr>
            <a:r>
              <a:rPr lang="el-GR" altLang="el-GR" sz="28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Με το ένα χέρι ντριπλάρω και με το άλλο ρολάρω την μπάλα δίπλα από το πόδι</a:t>
            </a:r>
            <a:endParaRPr lang="el-GR" altLang="el-GR" sz="400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l-GR" alt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A6E323-6EFE-4DFC-A650-1025FAE14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ΤΕΦΑΑ-ΕΚΠΑ-ΕΙΔΙΚΕΥΣΗ ΚΑΛΑΘΟΣΦΑΙΡΙΣΗΣ</a:t>
            </a:r>
          </a:p>
        </p:txBody>
      </p:sp>
      <p:sp>
        <p:nvSpPr>
          <p:cNvPr id="17412" name="Slide Number Placeholder 4">
            <a:extLst>
              <a:ext uri="{FF2B5EF4-FFF2-40B4-BE49-F238E27FC236}">
                <a16:creationId xmlns:a16="http://schemas.microsoft.com/office/drawing/2014/main" id="{53F9DB94-B01F-41B0-B786-A464DCF34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38F0B62-8464-497D-81DF-3964DFD3D92D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61147846-E60E-44CA-83C5-191F02E40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851" y="260351"/>
            <a:ext cx="8640763" cy="6481763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el-GR" altLang="el-GR" sz="2800">
                <a:solidFill>
                  <a:srgbClr val="E36C0A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Ασκήσεις με μπάλα και μπαλάκι του τέννις</a:t>
            </a:r>
            <a:endParaRPr lang="el-GR" altLang="el-GR" sz="400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buFont typeface="Franklin Gothic Book" panose="020B0503020102020204" pitchFamily="34" charset="0"/>
              <a:buAutoNum type="arabicPeriod"/>
            </a:pPr>
            <a:r>
              <a:rPr lang="el-GR" altLang="el-GR" sz="28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Ντρίπλα ελεύθερα στον χώρο πετάω το μπαλάκι με το άλλο χέρι και το πιάνω χωρίς να σταματώ την ντρίπλα</a:t>
            </a:r>
            <a:endParaRPr lang="el-GR" altLang="el-GR" sz="400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buFont typeface="Franklin Gothic Book" panose="020B0503020102020204" pitchFamily="34" charset="0"/>
              <a:buAutoNum type="arabicPeriod"/>
            </a:pPr>
            <a:r>
              <a:rPr lang="el-GR" altLang="el-GR" sz="28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Πετάω ψηλά το μπαλάκι κάνω μια αλλαγή( σταυρωτή, </a:t>
            </a:r>
            <a:r>
              <a:rPr lang="en-US" altLang="el-GR" sz="28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reverse</a:t>
            </a:r>
            <a:r>
              <a:rPr lang="el-GR" altLang="el-GR" sz="28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, κάτω από τα πόδια, ραχιαία) και το πιάνω πριν πέσει κάτω</a:t>
            </a:r>
            <a:endParaRPr lang="el-GR" altLang="el-GR" sz="400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buFont typeface="Franklin Gothic Book" panose="020B0503020102020204" pitchFamily="34" charset="0"/>
              <a:buAutoNum type="arabicPeriod"/>
            </a:pPr>
            <a:r>
              <a:rPr lang="el-GR" altLang="el-GR" sz="28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Ντρίπλα με την μπάλα και με το μπαλάκι ταυτόχρονα</a:t>
            </a:r>
            <a:endParaRPr lang="el-GR" altLang="el-GR" sz="400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buFont typeface="Franklin Gothic Book" panose="020B0503020102020204" pitchFamily="34" charset="0"/>
              <a:buAutoNum type="arabicPeriod"/>
            </a:pPr>
            <a:r>
              <a:rPr lang="el-GR" altLang="el-GR" sz="28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Ντρίπλα με την μπάλα και το μπαλάκι εναλλάξ</a:t>
            </a:r>
            <a:endParaRPr lang="el-GR" altLang="el-GR" sz="400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buFont typeface="Franklin Gothic Book" panose="020B0503020102020204" pitchFamily="34" charset="0"/>
              <a:buAutoNum type="arabicPeriod"/>
            </a:pPr>
            <a:r>
              <a:rPr lang="el-GR" altLang="el-GR" sz="28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Σε ζευγάρια κάνουμε ντρίπλα και πετάμε με το ελεύθερο χέρι το μπαλάκι</a:t>
            </a:r>
            <a:endParaRPr lang="el-GR" altLang="el-GR" sz="400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l-GR" altLang="el-GR"/>
          </a:p>
        </p:txBody>
      </p:sp>
      <p:sp>
        <p:nvSpPr>
          <p:cNvPr id="18435" name="Slide Number Placeholder 4">
            <a:extLst>
              <a:ext uri="{FF2B5EF4-FFF2-40B4-BE49-F238E27FC236}">
                <a16:creationId xmlns:a16="http://schemas.microsoft.com/office/drawing/2014/main" id="{29D29B31-417A-43AC-A153-D1838BC5C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2348A5-AC80-466E-82B6-7A4F37814E24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2 - Θέση περιεχομένου">
            <a:extLst>
              <a:ext uri="{FF2B5EF4-FFF2-40B4-BE49-F238E27FC236}">
                <a16:creationId xmlns:a16="http://schemas.microsoft.com/office/drawing/2014/main" id="{2DB0A3EA-17C9-4B5D-A28C-A83E3B637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6" y="857251"/>
            <a:ext cx="8215313" cy="501967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l-GR" altLang="el-GR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Η ΕΙΔΙΚΗ ΜΕΘΟΔΟΛΟΓΙΑ ΤΗΣ ΝΤΡΙΜΠΛΑΣ</a:t>
            </a:r>
            <a:endParaRPr lang="el-GR" altLang="el-G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l-GR" altLang="el-GR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	Μετά την επίδειξη….</a:t>
            </a:r>
            <a:endParaRPr lang="el-GR" altLang="el-G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200000"/>
              </a:lnSpc>
              <a:buSzPct val="100000"/>
              <a:buFont typeface="Franklin Gothic Book" panose="020B0503020102020204" pitchFamily="34" charset="0"/>
              <a:buAutoNum type="arabicPeriod"/>
            </a:pPr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 επιτόπια  αναπήδηση της μπάλας με το “καλό” χέρι</a:t>
            </a:r>
            <a:endParaRPr lang="el-GR" altLang="el-G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200000"/>
              </a:lnSpc>
              <a:buSzPct val="100000"/>
              <a:buFont typeface="Franklin Gothic Book" panose="020B0503020102020204" pitchFamily="34" charset="0"/>
              <a:buAutoNum type="arabicPeriod"/>
            </a:pPr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 το ίδιο με το αδύνατο χέρι</a:t>
            </a:r>
            <a:endParaRPr lang="el-GR" altLang="el-G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200000"/>
              </a:lnSpc>
              <a:buSzPct val="100000"/>
              <a:buFont typeface="Franklin Gothic Book" panose="020B0503020102020204" pitchFamily="34" charset="0"/>
              <a:buAutoNum type="arabicPeriod"/>
            </a:pPr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 βασική στάση, επιτόπια ντρίμπλα (ψηλή-χαμηλή)</a:t>
            </a:r>
            <a:endParaRPr lang="el-GR" altLang="el-G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200000"/>
              </a:lnSpc>
              <a:buSzPct val="100000"/>
              <a:buFont typeface="Franklin Gothic Book" panose="020B0503020102020204" pitchFamily="34" charset="0"/>
              <a:buAutoNum type="arabicPeriod"/>
            </a:pPr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 ντρίμπλα περπατώντας</a:t>
            </a:r>
            <a:endParaRPr lang="el-GR" altLang="el-G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l-GR" altLang="el-G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8" name="3 - Θέση αριθμού διαφάνειας">
            <a:extLst>
              <a:ext uri="{FF2B5EF4-FFF2-40B4-BE49-F238E27FC236}">
                <a16:creationId xmlns:a16="http://schemas.microsoft.com/office/drawing/2014/main" id="{6A13E993-729F-4132-B2E4-01F1E30FB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2AC36C-060D-4BA0-B3EE-985089A5D02D}" type="slidenum">
              <a:rPr lang="el-GR" altLang="el-GR" sz="14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l-GR" altLang="el-GR" sz="14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2 - Θέση περιεχομένου">
            <a:extLst>
              <a:ext uri="{FF2B5EF4-FFF2-40B4-BE49-F238E27FC236}">
                <a16:creationId xmlns:a16="http://schemas.microsoft.com/office/drawing/2014/main" id="{40325D5B-683F-4327-9309-A8FCF952B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4063" y="785814"/>
            <a:ext cx="8183562" cy="5684837"/>
          </a:xfrm>
        </p:spPr>
        <p:txBody>
          <a:bodyPr/>
          <a:lstStyle/>
          <a:p>
            <a:pPr marL="796925" lvl="1" indent="-514350">
              <a:lnSpc>
                <a:spcPct val="150000"/>
              </a:lnSpc>
              <a:buSzPct val="110000"/>
              <a:buFont typeface="Franklin Gothic Book" panose="020B0503020102020204" pitchFamily="34" charset="0"/>
              <a:buAutoNum type="arabicPeriod" startAt="5"/>
            </a:pPr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ντρίμπλα με αργό τρέξιμο</a:t>
            </a:r>
            <a:endParaRPr lang="el-GR" altLang="el-G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6925" lvl="1" indent="-514350">
              <a:lnSpc>
                <a:spcPct val="150000"/>
              </a:lnSpc>
              <a:buSzPct val="110000"/>
              <a:buFont typeface="Franklin Gothic Book" panose="020B0503020102020204" pitchFamily="34" charset="0"/>
              <a:buAutoNum type="arabicPeriod" startAt="5"/>
            </a:pPr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ντρίμπλα, σταμάτημα κι επιτόπια ντρίμπλα σε συγκεκριμένα σημεία</a:t>
            </a:r>
            <a:endParaRPr lang="el-GR" altLang="el-G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6925" lvl="1" indent="-514350">
              <a:lnSpc>
                <a:spcPct val="150000"/>
              </a:lnSpc>
              <a:buSzPct val="110000"/>
              <a:buFont typeface="Franklin Gothic Book" panose="020B0503020102020204" pitchFamily="34" charset="0"/>
              <a:buAutoNum type="arabicPeriod" startAt="5"/>
            </a:pPr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το ίδιο με αλλαγή χεριού μετά το σταμάτημα</a:t>
            </a:r>
            <a:endParaRPr lang="el-GR" altLang="el-G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6925" lvl="1" indent="-514350">
              <a:lnSpc>
                <a:spcPct val="150000"/>
              </a:lnSpc>
              <a:buSzPct val="110000"/>
              <a:buFont typeface="Franklin Gothic Book" panose="020B0503020102020204" pitchFamily="34" charset="0"/>
              <a:buAutoNum type="arabicPeriod" startAt="5"/>
            </a:pPr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αυξομειώσεις ταχύτητας</a:t>
            </a:r>
            <a:endParaRPr lang="el-GR" altLang="el-G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35050" lvl="2" indent="-514350">
              <a:lnSpc>
                <a:spcPct val="150000"/>
              </a:lnSpc>
              <a:buSzPct val="110000"/>
              <a:buFont typeface="Wingdings" panose="05000000000000000000" pitchFamily="2" charset="2"/>
              <a:buChar char="Ø"/>
            </a:pPr>
            <a:r>
              <a:rPr lang="el-GR" altLang="el-GR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υψηλή, προωθητική ντρίμπλα</a:t>
            </a:r>
            <a:endParaRPr lang="el-GR" altLang="el-GR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35050" lvl="2" indent="-514350">
              <a:lnSpc>
                <a:spcPct val="150000"/>
              </a:lnSpc>
              <a:buSzPct val="110000"/>
              <a:buFont typeface="Wingdings" panose="05000000000000000000" pitchFamily="2" charset="2"/>
              <a:buChar char="Ø"/>
            </a:pPr>
            <a:r>
              <a:rPr lang="el-GR" altLang="el-GR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χαμηλή, ντρίμπλα ελέγχου</a:t>
            </a:r>
            <a:endParaRPr lang="el-GR" altLang="el-GR" sz="2800"/>
          </a:p>
        </p:txBody>
      </p:sp>
      <p:sp>
        <p:nvSpPr>
          <p:cNvPr id="20482" name="3 - Θέση αριθμού διαφάνειας">
            <a:extLst>
              <a:ext uri="{FF2B5EF4-FFF2-40B4-BE49-F238E27FC236}">
                <a16:creationId xmlns:a16="http://schemas.microsoft.com/office/drawing/2014/main" id="{197EBFE7-EB60-4931-9C40-0D9CF0C69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003D715-5C8B-4B37-945B-C304459D3425}" type="slidenum">
              <a:rPr lang="el-GR" altLang="el-GR" sz="14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l-GR" altLang="el-GR" sz="14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2 - Θέση περιεχομένου">
            <a:extLst>
              <a:ext uri="{FF2B5EF4-FFF2-40B4-BE49-F238E27FC236}">
                <a16:creationId xmlns:a16="http://schemas.microsoft.com/office/drawing/2014/main" id="{FA6922CF-F4E6-46E2-8930-F1700CA60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6" y="928688"/>
            <a:ext cx="8215313" cy="4786312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el-GR" altLang="el-GR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Σταυρωτή ντρίμπλα</a:t>
            </a:r>
            <a:endParaRPr lang="el-GR" altLang="el-GR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342900">
              <a:buFont typeface="Franklin Gothic Book" panose="020B0503020102020204" pitchFamily="34" charset="0"/>
              <a:buAutoNum type="arabicPeriod"/>
            </a:pPr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επιτόπια ντρίμπλα, διαγώνια κτυπήματα μπρος στο σώμα από το ένα χέρι στο άλλο</a:t>
            </a:r>
          </a:p>
          <a:p>
            <a:pPr marL="625475" lvl="1" indent="-342900">
              <a:buFont typeface="Franklin Gothic Book" panose="020B0503020102020204" pitchFamily="34" charset="0"/>
              <a:buAutoNum type="arabicPeriod"/>
            </a:pPr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το ίδιο περπατώντας</a:t>
            </a:r>
          </a:p>
          <a:p>
            <a:pPr marL="625475" lvl="1" indent="-342900">
              <a:buFont typeface="Franklin Gothic Book" panose="020B0503020102020204" pitchFamily="34" charset="0"/>
              <a:buAutoNum type="arabicPeriod"/>
            </a:pPr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το ίδιο τρέχοντας αργά</a:t>
            </a:r>
          </a:p>
          <a:p>
            <a:pPr marL="625475" lvl="1" indent="-342900">
              <a:buFont typeface="Franklin Gothic Book" panose="020B0503020102020204" pitchFamily="34" charset="0"/>
              <a:buAutoNum type="arabicPeriod"/>
            </a:pPr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τρέχοντας αργά, αλλαγή κατεύθυνσης με ταυτόχρονη  μεταφορά της μπάλας από το ένα χέρι στο άλλο  </a:t>
            </a:r>
          </a:p>
          <a:p>
            <a:pPr marL="625475" lvl="1" indent="-342900">
              <a:buFont typeface="Franklin Gothic Book" panose="020B0503020102020204" pitchFamily="34" charset="0"/>
              <a:buAutoNum type="arabicPeriod"/>
            </a:pPr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σταυρωτή ντρίμπλα μέσα σε καθορισμένο διάδρομο,  με διαγώνιο τρέξιμο (ζιγκ - ζαγκ)</a:t>
            </a:r>
          </a:p>
          <a:p>
            <a:pPr marL="625475" lvl="1" indent="-342900">
              <a:buFont typeface="Franklin Gothic Book" panose="020B0503020102020204" pitchFamily="34" charset="0"/>
              <a:buAutoNum type="arabicPeriod"/>
            </a:pPr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το ίδιο με μεγαλύτερη ταχύτητα</a:t>
            </a:r>
          </a:p>
          <a:p>
            <a:pPr marL="625475" lvl="1" indent="-342900">
              <a:buFont typeface="Franklin Gothic Book" panose="020B0503020102020204" pitchFamily="34" charset="0"/>
              <a:buAutoNum type="arabicPeriod"/>
            </a:pPr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με παρεμβολή αντίπαλου</a:t>
            </a:r>
          </a:p>
          <a:p>
            <a:pPr eaLnBrk="1" hangingPunct="1"/>
            <a:endParaRPr lang="el-GR" altLang="el-GR"/>
          </a:p>
        </p:txBody>
      </p:sp>
      <p:sp>
        <p:nvSpPr>
          <p:cNvPr id="21506" name="3 - Θέση αριθμού διαφάνειας">
            <a:extLst>
              <a:ext uri="{FF2B5EF4-FFF2-40B4-BE49-F238E27FC236}">
                <a16:creationId xmlns:a16="http://schemas.microsoft.com/office/drawing/2014/main" id="{06B9A93B-F14C-493B-82B9-2EB9CCF63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5B3B8A-B5F5-43DF-A33F-E350AFDF7F35}" type="slidenum">
              <a:rPr lang="el-GR" altLang="el-GR" sz="14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l-GR" altLang="el-GR" sz="14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2 - Θέση περιεχομένου">
            <a:extLst>
              <a:ext uri="{FF2B5EF4-FFF2-40B4-BE49-F238E27FC236}">
                <a16:creationId xmlns:a16="http://schemas.microsoft.com/office/drawing/2014/main" id="{23D63031-75E5-470B-926D-FDB22A362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189" y="428626"/>
            <a:ext cx="8358187" cy="642937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l-GR" altLang="el-GR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Αντίστροφη ντρίμπλα</a:t>
            </a:r>
            <a:endParaRPr lang="el-GR" altLang="el-G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342900">
              <a:lnSpc>
                <a:spcPct val="150000"/>
              </a:lnSpc>
              <a:buFont typeface="Franklin Gothic Book" panose="020B0503020102020204" pitchFamily="34" charset="0"/>
              <a:buAutoNum type="arabicPeriod"/>
            </a:pPr>
            <a:r>
              <a:rPr lang="el-GR" altLang="el-GR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κατά βούληση, ραχιαία στροφή και μεταφορά της μπάλας με δύο- τρεις αναπηδήσεις (αλλαγή χεριού κατά τη στροφή)</a:t>
            </a:r>
            <a:endParaRPr lang="el-GR" altLang="el-GR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342900">
              <a:lnSpc>
                <a:spcPct val="150000"/>
              </a:lnSpc>
              <a:buFont typeface="Franklin Gothic Book" panose="020B0503020102020204" pitchFamily="34" charset="0"/>
              <a:buAutoNum type="arabicPeriod"/>
            </a:pPr>
            <a:r>
              <a:rPr lang="el-GR" altLang="el-GR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το ίδιο με μία αναπήδηση και μεταφορά με το ίδιο χέρι  (αλλαγή χεριού μετά τη στροφή)</a:t>
            </a:r>
            <a:endParaRPr lang="el-GR" altLang="el-GR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342900">
              <a:lnSpc>
                <a:spcPct val="150000"/>
              </a:lnSpc>
              <a:buFont typeface="Franklin Gothic Book" panose="020B0503020102020204" pitchFamily="34" charset="0"/>
              <a:buAutoNum type="arabicPeriod"/>
            </a:pPr>
            <a:r>
              <a:rPr lang="el-GR" altLang="el-GR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ντρίμπλα και αντίστροφη στροφή σε συγκεκριμένο σημείο</a:t>
            </a:r>
            <a:endParaRPr lang="el-GR" altLang="el-GR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342900">
              <a:lnSpc>
                <a:spcPct val="150000"/>
              </a:lnSpc>
              <a:buFont typeface="Franklin Gothic Book" panose="020B0503020102020204" pitchFamily="34" charset="0"/>
              <a:buAutoNum type="arabicPeriod"/>
            </a:pPr>
            <a:r>
              <a:rPr lang="el-GR" altLang="el-GR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ντριμπλάροντας διαγώνια μέσα σε συγκεκριμένο διάδρομο, διαδοχικές αντίστροφες στροφές</a:t>
            </a:r>
            <a:endParaRPr lang="el-GR" altLang="el-GR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342900">
              <a:lnSpc>
                <a:spcPct val="150000"/>
              </a:lnSpc>
              <a:buFont typeface="Franklin Gothic Book" panose="020B0503020102020204" pitchFamily="34" charset="0"/>
              <a:buAutoNum type="arabicPeriod"/>
            </a:pPr>
            <a:r>
              <a:rPr lang="el-GR" altLang="el-GR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το ίδιο με μεγαλύτερη ταχύτητα</a:t>
            </a:r>
            <a:endParaRPr lang="el-GR" altLang="el-GR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342900">
              <a:lnSpc>
                <a:spcPct val="150000"/>
              </a:lnSpc>
              <a:buFont typeface="Franklin Gothic Book" panose="020B0503020102020204" pitchFamily="34" charset="0"/>
              <a:buAutoNum type="arabicPeriod"/>
            </a:pPr>
            <a:r>
              <a:rPr lang="el-GR" altLang="el-GR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με παρεμβολή αντίπαλου</a:t>
            </a:r>
            <a:endParaRPr lang="el-GR" altLang="el-GR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0" name="3 - Θέση αριθμού διαφάνειας">
            <a:extLst>
              <a:ext uri="{FF2B5EF4-FFF2-40B4-BE49-F238E27FC236}">
                <a16:creationId xmlns:a16="http://schemas.microsoft.com/office/drawing/2014/main" id="{47CA8AA2-CCCD-4629-97CD-E0E4D6DB4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7A9F4C4-A56F-49F9-A952-F0ADBFC77069}" type="slidenum">
              <a:rPr lang="el-GR" altLang="el-GR" sz="14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l-GR" altLang="el-GR" sz="14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2 - Θέση περιεχομένου">
            <a:extLst>
              <a:ext uri="{FF2B5EF4-FFF2-40B4-BE49-F238E27FC236}">
                <a16:creationId xmlns:a16="http://schemas.microsoft.com/office/drawing/2014/main" id="{6EDDD6D1-85B0-4F39-8580-B78AA3F35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6" y="333375"/>
            <a:ext cx="8893175" cy="579278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l-GR" altLang="el-GR" b="1" u="sng"/>
              <a:t>ΡΑΧΙΑΙΑ</a:t>
            </a:r>
            <a:endParaRPr lang="el-GR" altLang="el-GR"/>
          </a:p>
          <a:p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Προηγείται η εκμάθηση της ραχιαίας πάσας. </a:t>
            </a:r>
          </a:p>
          <a:p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Επιτόπια ραχιαία ντρίπλα</a:t>
            </a:r>
          </a:p>
          <a:p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Περπάτημα, ραχιαία ντρίπλα</a:t>
            </a:r>
          </a:p>
          <a:p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Το ίδιο τρέχοντας ελαφρά</a:t>
            </a:r>
          </a:p>
          <a:p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Ραχιαίες ντρίπλες στους διαδρόμους		</a:t>
            </a:r>
          </a:p>
          <a:p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Το ίδιο με μεγαλύτερη ταχύτητα			              </a:t>
            </a:r>
          </a:p>
          <a:p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Εφαρμογή με παρεμβολή αντιπάλου </a:t>
            </a:r>
          </a:p>
        </p:txBody>
      </p:sp>
      <p:sp>
        <p:nvSpPr>
          <p:cNvPr id="23555" name="3 - Θέση αριθμού διαφάνειας">
            <a:extLst>
              <a:ext uri="{FF2B5EF4-FFF2-40B4-BE49-F238E27FC236}">
                <a16:creationId xmlns:a16="http://schemas.microsoft.com/office/drawing/2014/main" id="{2B5CB2C7-02D8-4F84-ACDA-2EF4B2DD9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817C98E-A158-4ABA-B82D-49E9E016DA4F}" type="slidenum">
              <a:rPr lang="el-GR" altLang="el-GR" sz="14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l-GR" altLang="el-GR" sz="14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2 - Θέση περιεχομένου">
            <a:extLst>
              <a:ext uri="{FF2B5EF4-FFF2-40B4-BE49-F238E27FC236}">
                <a16:creationId xmlns:a16="http://schemas.microsoft.com/office/drawing/2014/main" id="{A1345852-46EB-4108-97BA-14D5E3DBD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0"/>
            <a:ext cx="8929688" cy="6237288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l-GR" altLang="el-GR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ΟΛΑ ΤΑ ΠΑΡΑΠΑΝΩ</a:t>
            </a:r>
            <a:endParaRPr lang="el-GR" altLang="el-G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342900">
              <a:buFont typeface="Wingdings" panose="05000000000000000000" pitchFamily="2" charset="2"/>
              <a:buChar char="Ø"/>
            </a:pPr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με αύξηση της επιβάρυνσης, όσον αφορά :</a:t>
            </a:r>
            <a:endParaRPr lang="el-GR" altLang="el-G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3600" lvl="2" indent="-342900">
              <a:buFont typeface="Wingdings" panose="05000000000000000000" pitchFamily="2" charset="2"/>
              <a:buChar char="ü"/>
            </a:pPr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την ταχύτητα εκτέλεσης</a:t>
            </a:r>
            <a:endParaRPr lang="el-GR" altLang="el-G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3600" lvl="2" indent="-342900">
              <a:buFont typeface="Wingdings" panose="05000000000000000000" pitchFamily="2" charset="2"/>
              <a:buChar char="ü"/>
            </a:pPr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την ταχύτητα αντίδρασης</a:t>
            </a:r>
            <a:endParaRPr lang="el-GR" altLang="el-G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3600" lvl="2" indent="-342900">
              <a:buFont typeface="Wingdings" panose="05000000000000000000" pitchFamily="2" charset="2"/>
              <a:buChar char="ü"/>
            </a:pPr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την επιλογή</a:t>
            </a:r>
            <a:endParaRPr lang="el-GR" altLang="el-G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342900">
              <a:buFont typeface="Wingdings" panose="05000000000000000000" pitchFamily="2" charset="2"/>
              <a:buChar char="Ø"/>
            </a:pPr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με συνδυασμό άλλων βασικών (</a:t>
            </a:r>
            <a:r>
              <a:rPr lang="en-US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pull up)</a:t>
            </a:r>
            <a:endParaRPr lang="el-GR" altLang="el-G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342900">
              <a:buFont typeface="Wingdings" panose="05000000000000000000" pitchFamily="2" charset="2"/>
              <a:buChar char="Ø"/>
            </a:pPr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με συμμετοχή συμπαικτών</a:t>
            </a:r>
            <a:r>
              <a:rPr lang="en-US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 (spacing) </a:t>
            </a:r>
            <a:endParaRPr lang="el-GR" altLang="el-G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342900">
              <a:buFont typeface="Wingdings" panose="05000000000000000000" pitchFamily="2" charset="2"/>
              <a:buChar char="Ø"/>
            </a:pPr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με συμμετοχή αντιπάλου</a:t>
            </a:r>
            <a:r>
              <a:rPr lang="en-US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 (1on1 </a:t>
            </a:r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πέρασμα </a:t>
            </a:r>
            <a:r>
              <a:rPr lang="en-US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cross step, direct - </a:t>
            </a:r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1παραλλαγή</a:t>
            </a:r>
            <a:r>
              <a:rPr lang="en-US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και πέρασμα – 2 παραλλαγές και πέρασμα)</a:t>
            </a:r>
            <a:endParaRPr lang="el-GR" altLang="el-G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342900">
              <a:buFont typeface="Wingdings" panose="05000000000000000000" pitchFamily="2" charset="2"/>
              <a:buChar char="Ø"/>
            </a:pPr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με συμμετοχή συμπαικτών και αντιπάλων</a:t>
            </a:r>
            <a:endParaRPr lang="el-GR" altLang="el-G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342900">
              <a:buFont typeface="Wingdings" panose="05000000000000000000" pitchFamily="2" charset="2"/>
              <a:buChar char="Ø"/>
            </a:pPr>
            <a:r>
              <a:rPr lang="el-GR" altLang="el-GR" b="1">
                <a:latin typeface="Times New Roman" panose="02020603050405020304" pitchFamily="18" charset="0"/>
                <a:cs typeface="Times New Roman" panose="02020603050405020304" pitchFamily="18" charset="0"/>
              </a:rPr>
              <a:t>με σύνθετες ασκήσεις κλιμακούμενης επιβάρυνσης</a:t>
            </a:r>
            <a:endParaRPr lang="el-GR" altLang="el-G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/>
          </a:p>
        </p:txBody>
      </p:sp>
      <p:sp>
        <p:nvSpPr>
          <p:cNvPr id="24578" name="3 - Θέση αριθμού διαφάνειας">
            <a:extLst>
              <a:ext uri="{FF2B5EF4-FFF2-40B4-BE49-F238E27FC236}">
                <a16:creationId xmlns:a16="http://schemas.microsoft.com/office/drawing/2014/main" id="{BDA1BC38-3F10-42E9-9A5C-8E38963BF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0465A6-8394-4B82-83F5-CFD41E0539E8}" type="slidenum">
              <a:rPr lang="el-GR" altLang="el-GR" sz="14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l-GR" altLang="el-GR" sz="14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E03F9D3A-B8EB-449D-B7F6-24439A0832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11624" y="404664"/>
            <a:ext cx="6912768" cy="638944"/>
          </a:xfrm>
          <a:ln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el-GR" dirty="0">
                <a:latin typeface="Times New Roman" pitchFamily="18" charset="0"/>
              </a:rPr>
              <a:t>ΧΡΗΣΙΜΟΠΟΙΗΣΗ  ΝΤΡΙΜΠΛΑΣ</a:t>
            </a:r>
          </a:p>
        </p:txBody>
      </p:sp>
      <p:sp>
        <p:nvSpPr>
          <p:cNvPr id="9222" name="Rectangle 3">
            <a:extLst>
              <a:ext uri="{FF2B5EF4-FFF2-40B4-BE49-F238E27FC236}">
                <a16:creationId xmlns:a16="http://schemas.microsoft.com/office/drawing/2014/main" id="{30A22598-FF9A-4ECE-8717-C35B6E8EE5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38400" y="1447801"/>
            <a:ext cx="7772400" cy="3781425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l-GR" altLang="el-GR" dirty="0">
                <a:latin typeface="Times New Roman" panose="02020603050405020304" pitchFamily="18" charset="0"/>
              </a:rPr>
              <a:t>Προώθηση μπάλας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l-GR" altLang="el-GR" dirty="0">
                <a:latin typeface="Times New Roman" panose="02020603050405020304" pitchFamily="18" charset="0"/>
              </a:rPr>
              <a:t>Διείσδυση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l-GR" altLang="el-GR" dirty="0">
                <a:latin typeface="Times New Roman" panose="02020603050405020304" pitchFamily="18" charset="0"/>
              </a:rPr>
              <a:t>Βελτίωση γωνίας πάσας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l-GR" altLang="el-GR" dirty="0">
                <a:latin typeface="Times New Roman" panose="02020603050405020304" pitchFamily="18" charset="0"/>
              </a:rPr>
              <a:t>Βελτίωση θέσης για σουτ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l-GR" altLang="el-GR" dirty="0">
                <a:latin typeface="Times New Roman" panose="02020603050405020304" pitchFamily="18" charset="0"/>
              </a:rPr>
              <a:t>Δημιουργία απόστασης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l-GR" altLang="el-GR" dirty="0">
                <a:latin typeface="Times New Roman" panose="02020603050405020304" pitchFamily="18" charset="0"/>
              </a:rPr>
              <a:t>Να αποφύγουμε μια δύσκολη κατάσταση (π.χ. διάσπαση </a:t>
            </a:r>
            <a:r>
              <a:rPr lang="en-US" altLang="el-GR" dirty="0">
                <a:latin typeface="Times New Roman" panose="02020603050405020304" pitchFamily="18" charset="0"/>
              </a:rPr>
              <a:t>press</a:t>
            </a:r>
            <a:r>
              <a:rPr lang="el-GR" altLang="el-GR" dirty="0">
                <a:latin typeface="Times New Roman" panose="02020603050405020304" pitchFamily="18" charset="0"/>
              </a:rPr>
              <a:t>)</a:t>
            </a:r>
            <a:endParaRPr lang="en-US" altLang="el-GR" dirty="0"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l-GR" altLang="el-GR" dirty="0">
                <a:latin typeface="Times New Roman" panose="02020603050405020304" pitchFamily="18" charset="0"/>
              </a:rPr>
              <a:t>Καθυστέρηση στο τέλος του αγώνα</a:t>
            </a:r>
          </a:p>
        </p:txBody>
      </p:sp>
      <p:sp>
        <p:nvSpPr>
          <p:cNvPr id="9221" name="3 - Θέση αριθμού διαφάνειας">
            <a:extLst>
              <a:ext uri="{FF2B5EF4-FFF2-40B4-BE49-F238E27FC236}">
                <a16:creationId xmlns:a16="http://schemas.microsoft.com/office/drawing/2014/main" id="{6EF92DDA-BE16-4A15-89CB-FF6797782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09F4559-9B21-4E84-B4EE-B4AAB58133B6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A31D65FE-855C-43A8-8446-50D669E81F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3592" y="620688"/>
            <a:ext cx="7200800" cy="652934"/>
          </a:xfrm>
          <a:ln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el-GR" dirty="0">
                <a:latin typeface="Times New Roman" pitchFamily="18" charset="0"/>
              </a:rPr>
              <a:t>ΠΛΕΟΝΕΚΤΗΜΑΤΑ ΝΤΡΙΜΠΛΑΣ</a:t>
            </a:r>
          </a:p>
        </p:txBody>
      </p:sp>
      <p:sp>
        <p:nvSpPr>
          <p:cNvPr id="10246" name="Rectangle 3">
            <a:extLst>
              <a:ext uri="{FF2B5EF4-FFF2-40B4-BE49-F238E27FC236}">
                <a16:creationId xmlns:a16="http://schemas.microsoft.com/office/drawing/2014/main" id="{E844436E-6A5A-4983-B302-3D14FACE61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92314" y="1628776"/>
            <a:ext cx="8218487" cy="4068763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l-GR" altLang="el-GR">
                <a:latin typeface="Times New Roman" panose="02020603050405020304" pitchFamily="18" charset="0"/>
              </a:rPr>
              <a:t>Η απειλή ντρίπλας αναγκάζει τον αμυνόμενο σε αυξημένη επιφυλακτικότητα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l-GR" altLang="el-GR">
                <a:latin typeface="Times New Roman" panose="02020603050405020304" pitchFamily="18" charset="0"/>
              </a:rPr>
              <a:t>Μετά από προσποίηση συνήθως ντριπλάρουμε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l-GR" altLang="el-GR">
                <a:latin typeface="Times New Roman" panose="02020603050405020304" pitchFamily="18" charset="0"/>
              </a:rPr>
              <a:t>Διείσδυση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l-GR" altLang="el-GR">
                <a:latin typeface="Times New Roman" panose="02020603050405020304" pitchFamily="18" charset="0"/>
              </a:rPr>
              <a:t>Προώθηση μπάλας α) Αιφνιδιασμός β) Διάσπαση </a:t>
            </a:r>
            <a:r>
              <a:rPr lang="en-US" altLang="el-GR">
                <a:latin typeface="Times New Roman" panose="02020603050405020304" pitchFamily="18" charset="0"/>
              </a:rPr>
              <a:t>Press</a:t>
            </a:r>
            <a:endParaRPr lang="el-GR" altLang="el-GR"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l-GR" altLang="el-GR">
                <a:latin typeface="Times New Roman" panose="02020603050405020304" pitchFamily="18" charset="0"/>
              </a:rPr>
              <a:t>Καθυστέρηση παιχνιδιού</a:t>
            </a:r>
            <a:endParaRPr lang="en-US" altLang="el-GR">
              <a:latin typeface="Times New Roman" panose="02020603050405020304" pitchFamily="18" charset="0"/>
            </a:endParaRPr>
          </a:p>
        </p:txBody>
      </p:sp>
      <p:sp>
        <p:nvSpPr>
          <p:cNvPr id="10245" name="3 - Θέση αριθμού διαφάνειας">
            <a:extLst>
              <a:ext uri="{FF2B5EF4-FFF2-40B4-BE49-F238E27FC236}">
                <a16:creationId xmlns:a16="http://schemas.microsoft.com/office/drawing/2014/main" id="{40A4B5AB-74B1-402D-9CE2-7ADF19132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108998-D831-4F99-89D5-DE5273F87BEA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62A9CC9E-1A1E-4078-ADED-C8576A3D28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620688"/>
            <a:ext cx="7185992" cy="652934"/>
          </a:xfrm>
          <a:ln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el-GR" dirty="0">
                <a:latin typeface="Times New Roman" pitchFamily="18" charset="0"/>
              </a:rPr>
              <a:t>ΜΕΙΟΝΕΚΤΗΜΑΤΑ  ΝΤΡΙΠΛΑΣ</a:t>
            </a:r>
          </a:p>
        </p:txBody>
      </p:sp>
      <p:sp>
        <p:nvSpPr>
          <p:cNvPr id="11270" name="Rectangle 3">
            <a:extLst>
              <a:ext uri="{FF2B5EF4-FFF2-40B4-BE49-F238E27FC236}">
                <a16:creationId xmlns:a16="http://schemas.microsoft.com/office/drawing/2014/main" id="{4FC86C01-61F2-4AE0-9A62-402B301833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l-GR" altLang="el-GR">
                <a:latin typeface="Times New Roman" panose="02020603050405020304" pitchFamily="18" charset="0"/>
              </a:rPr>
              <a:t>Η υπερβολική χρήση δημιουργεί:</a:t>
            </a:r>
          </a:p>
          <a:p>
            <a:pPr marL="990600" lvl="1" indent="-533400">
              <a:lnSpc>
                <a:spcPct val="150000"/>
              </a:lnSpc>
              <a:buFontTx/>
              <a:buChar char="•"/>
            </a:pPr>
            <a:r>
              <a:rPr lang="el-GR" altLang="el-GR">
                <a:latin typeface="Times New Roman" panose="02020603050405020304" pitchFamily="18" charset="0"/>
              </a:rPr>
              <a:t>Εκνευρισμό στους συμπαίκτες</a:t>
            </a:r>
          </a:p>
          <a:p>
            <a:pPr marL="990600" lvl="1" indent="-533400">
              <a:lnSpc>
                <a:spcPct val="150000"/>
              </a:lnSpc>
              <a:buFontTx/>
              <a:buChar char="•"/>
            </a:pPr>
            <a:r>
              <a:rPr lang="el-GR" altLang="el-GR">
                <a:latin typeface="Times New Roman" panose="02020603050405020304" pitchFamily="18" charset="0"/>
              </a:rPr>
              <a:t>Δίνει χρόνο στην άμυνα να οργανωθεί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l-GR" altLang="el-GR">
                <a:latin typeface="Times New Roman" panose="02020603050405020304" pitchFamily="18" charset="0"/>
              </a:rPr>
              <a:t>Η χρήση της ντρίπλας χωρίς επιλογή αμέσως μετά την υποδοχή της στερεί το δικαίωμα της ντρίπλας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l-GR" altLang="el-GR">
                <a:latin typeface="Times New Roman" panose="02020603050405020304" pitchFamily="18" charset="0"/>
              </a:rPr>
              <a:t>Το σταμάτημα της ντρίπλας χωρίς λόγο που «νεκρώνει» τον παίκτη</a:t>
            </a:r>
          </a:p>
          <a:p>
            <a:pPr marL="609600" indent="-609600"/>
            <a:endParaRPr lang="el-GR" altLang="el-GR">
              <a:latin typeface="Times New Roman" panose="02020603050405020304" pitchFamily="18" charset="0"/>
            </a:endParaRPr>
          </a:p>
        </p:txBody>
      </p:sp>
      <p:sp>
        <p:nvSpPr>
          <p:cNvPr id="11269" name="3 - Θέση αριθμού διαφάνειας">
            <a:extLst>
              <a:ext uri="{FF2B5EF4-FFF2-40B4-BE49-F238E27FC236}">
                <a16:creationId xmlns:a16="http://schemas.microsoft.com/office/drawing/2014/main" id="{6E03A753-01AD-4103-976F-96D94187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BB1E54-D3F6-4BBE-ACE7-54D979FFCD3D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18893149-D777-4832-AA86-E574F13C23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71664" y="332656"/>
            <a:ext cx="5472608" cy="633412"/>
          </a:xfrm>
          <a:ln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el-GR" sz="3600" dirty="0">
                <a:latin typeface="Times New Roman" pitchFamily="18" charset="0"/>
              </a:rPr>
              <a:t>ΒΑΣΙΚΕΣ ΑΡΧΕΣ ΝΤΡΙΠΛΑΣ</a:t>
            </a:r>
          </a:p>
        </p:txBody>
      </p:sp>
      <p:sp>
        <p:nvSpPr>
          <p:cNvPr id="12295" name="Rectangle 3">
            <a:extLst>
              <a:ext uri="{FF2B5EF4-FFF2-40B4-BE49-F238E27FC236}">
                <a16:creationId xmlns:a16="http://schemas.microsoft.com/office/drawing/2014/main" id="{DC064EE0-8458-4CF2-98AA-279078BF11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0" y="1196975"/>
            <a:ext cx="8229600" cy="4897438"/>
          </a:xfrm>
        </p:spPr>
        <p:txBody>
          <a:bodyPr>
            <a:normAutofit fontScale="85000" lnSpcReduction="10000"/>
          </a:bodyPr>
          <a:lstStyle/>
          <a:p>
            <a:pPr marL="609600" indent="-609600">
              <a:lnSpc>
                <a:spcPct val="150000"/>
              </a:lnSpc>
              <a:buFontTx/>
              <a:buAutoNum type="arabicPeriod"/>
              <a:defRPr/>
            </a:pPr>
            <a:r>
              <a:rPr lang="el-GR" altLang="el-GR" dirty="0">
                <a:latin typeface="Times New Roman" panose="02020603050405020304" pitchFamily="18" charset="0"/>
              </a:rPr>
              <a:t>Κιναισθητική επιδεξιότητα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  <a:defRPr/>
            </a:pPr>
            <a:r>
              <a:rPr lang="el-GR" altLang="el-GR" dirty="0">
                <a:latin typeface="Times New Roman" panose="02020603050405020304" pitchFamily="18" charset="0"/>
              </a:rPr>
              <a:t>Ψηλή ή χαμηλή ντρίπλα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  <a:defRPr/>
            </a:pPr>
            <a:r>
              <a:rPr lang="el-GR" altLang="el-GR" dirty="0">
                <a:latin typeface="Times New Roman" panose="02020603050405020304" pitchFamily="18" charset="0"/>
              </a:rPr>
              <a:t>Ώθηση μπάλας: Ψηλή: αγκώνας - καρπός – δάκτυλα 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l-GR" altLang="el-GR" dirty="0">
                <a:latin typeface="Times New Roman" panose="02020603050405020304" pitchFamily="18" charset="0"/>
              </a:rPr>
              <a:t>			Χαμηλή: καρπός - δάκτυλα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4"/>
              <a:defRPr/>
            </a:pPr>
            <a:r>
              <a:rPr lang="el-GR" altLang="el-GR" dirty="0">
                <a:latin typeface="Times New Roman" panose="02020603050405020304" pitchFamily="18" charset="0"/>
              </a:rPr>
              <a:t>Προστασία μπάλας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4"/>
              <a:defRPr/>
            </a:pPr>
            <a:r>
              <a:rPr lang="el-GR" altLang="el-GR" dirty="0">
                <a:latin typeface="Times New Roman" panose="02020603050405020304" pitchFamily="18" charset="0"/>
              </a:rPr>
              <a:t>Χειρισμός μπάλας και με τα δύο χέρια</a:t>
            </a:r>
            <a:r>
              <a:rPr lang="en-US" altLang="el-GR" dirty="0">
                <a:latin typeface="Times New Roman" panose="02020603050405020304" pitchFamily="18" charset="0"/>
              </a:rPr>
              <a:t> (</a:t>
            </a:r>
            <a:r>
              <a:rPr lang="el-GR" altLang="el-GR" dirty="0">
                <a:latin typeface="Times New Roman" panose="02020603050405020304" pitchFamily="18" charset="0"/>
              </a:rPr>
              <a:t>ισόχρονη εξάσκηση</a:t>
            </a:r>
            <a:r>
              <a:rPr lang="en-US" altLang="el-GR" dirty="0">
                <a:latin typeface="Times New Roman" panose="02020603050405020304" pitchFamily="18" charset="0"/>
              </a:rPr>
              <a:t>)</a:t>
            </a:r>
            <a:endParaRPr lang="el-GR" altLang="el-GR" dirty="0">
              <a:latin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 startAt="4"/>
              <a:defRPr/>
            </a:pPr>
            <a:r>
              <a:rPr lang="el-GR" altLang="el-GR" dirty="0">
                <a:latin typeface="Times New Roman" panose="02020603050405020304" pitchFamily="18" charset="0"/>
              </a:rPr>
              <a:t>Ικανότητα αυξομείωσης ταχύτητας</a:t>
            </a:r>
          </a:p>
          <a:p>
            <a:pPr marL="0" indent="0">
              <a:buNone/>
              <a:defRPr/>
            </a:pPr>
            <a:endParaRPr lang="el-GR" altLang="el-GR" dirty="0">
              <a:latin typeface="Times New Roman" panose="02020603050405020304" pitchFamily="18" charset="0"/>
            </a:endParaRPr>
          </a:p>
        </p:txBody>
      </p:sp>
      <p:sp>
        <p:nvSpPr>
          <p:cNvPr id="12293" name="3 - Θέση αριθμού διαφάνειας">
            <a:extLst>
              <a:ext uri="{FF2B5EF4-FFF2-40B4-BE49-F238E27FC236}">
                <a16:creationId xmlns:a16="http://schemas.microsoft.com/office/drawing/2014/main" id="{994E6199-06BA-4BF1-94DC-724E96C01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760BEF-B9CA-4169-9A7B-F3208EF9387E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BED41A13-E47A-48E6-A571-21F27614B2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91744" y="116633"/>
            <a:ext cx="3960440" cy="634553"/>
          </a:xfrm>
          <a:ln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el-GR" dirty="0">
                <a:latin typeface="Times New Roman" pitchFamily="18" charset="0"/>
              </a:rPr>
              <a:t>ΕΙΔΗ ΝΤΡΙΠΛΑΣ</a:t>
            </a:r>
          </a:p>
        </p:txBody>
      </p:sp>
      <p:sp>
        <p:nvSpPr>
          <p:cNvPr id="13318" name="Rectangle 3">
            <a:extLst>
              <a:ext uri="{FF2B5EF4-FFF2-40B4-BE49-F238E27FC236}">
                <a16:creationId xmlns:a16="http://schemas.microsoft.com/office/drawing/2014/main" id="{7B9E2326-B9C8-4776-A164-BFBFEF62B8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90714" y="485776"/>
            <a:ext cx="8435975" cy="61071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altLang="el-GR">
                <a:latin typeface="Times New Roman" panose="02020603050405020304" pitchFamily="18" charset="0"/>
              </a:rPr>
              <a:t>Ελέγχου </a:t>
            </a:r>
          </a:p>
          <a:p>
            <a:pPr lvl="1" eaLnBrk="1" hangingPunct="1">
              <a:lnSpc>
                <a:spcPct val="150000"/>
              </a:lnSpc>
            </a:pPr>
            <a:r>
              <a:rPr lang="el-GR" altLang="el-GR">
                <a:latin typeface="Times New Roman" panose="02020603050405020304" pitchFamily="18" charset="0"/>
              </a:rPr>
              <a:t>Κλειστά η μπάλα στο σώμα</a:t>
            </a:r>
          </a:p>
          <a:p>
            <a:pPr lvl="1" eaLnBrk="1" hangingPunct="1">
              <a:lnSpc>
                <a:spcPct val="150000"/>
              </a:lnSpc>
            </a:pPr>
            <a:r>
              <a:rPr lang="el-GR" altLang="el-GR">
                <a:latin typeface="Times New Roman" panose="02020603050405020304" pitchFamily="18" charset="0"/>
              </a:rPr>
              <a:t>Υποδοχή μπάλας μετά το κτύπημα στο ύψος του γόνατου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l-GR" altLang="el-GR" b="1" u="sng">
                <a:latin typeface="Times New Roman" panose="02020603050405020304" pitchFamily="18" charset="0"/>
              </a:rPr>
              <a:t>Λάθη </a:t>
            </a:r>
          </a:p>
          <a:p>
            <a:pPr lvl="1" eaLnBrk="1" hangingPunct="1">
              <a:lnSpc>
                <a:spcPct val="150000"/>
              </a:lnSpc>
            </a:pPr>
            <a:r>
              <a:rPr lang="el-GR" altLang="el-GR">
                <a:latin typeface="Times New Roman" panose="02020603050405020304" pitchFamily="18" charset="0"/>
              </a:rPr>
              <a:t>Να κοιτάς τη μπάλα</a:t>
            </a:r>
          </a:p>
          <a:p>
            <a:pPr lvl="1" eaLnBrk="1" hangingPunct="1">
              <a:lnSpc>
                <a:spcPct val="150000"/>
              </a:lnSpc>
            </a:pPr>
            <a:r>
              <a:rPr lang="el-GR" altLang="el-GR">
                <a:latin typeface="Times New Roman" panose="02020603050405020304" pitchFamily="18" charset="0"/>
              </a:rPr>
              <a:t>Να μην τη προστατεύεις</a:t>
            </a:r>
          </a:p>
          <a:p>
            <a:pPr lvl="1" eaLnBrk="1" hangingPunct="1">
              <a:lnSpc>
                <a:spcPct val="150000"/>
              </a:lnSpc>
            </a:pPr>
            <a:r>
              <a:rPr lang="el-GR" altLang="el-GR">
                <a:latin typeface="Times New Roman" panose="02020603050405020304" pitchFamily="18" charset="0"/>
              </a:rPr>
              <a:t>Να ντριπλάρεις ψηλά και μακριά από το σώμα</a:t>
            </a:r>
          </a:p>
          <a:p>
            <a:pPr lvl="1" eaLnBrk="1" hangingPunct="1">
              <a:lnSpc>
                <a:spcPct val="150000"/>
              </a:lnSpc>
            </a:pPr>
            <a:r>
              <a:rPr lang="el-GR" altLang="el-GR">
                <a:latin typeface="Times New Roman" panose="02020603050405020304" pitchFamily="18" charset="0"/>
              </a:rPr>
              <a:t>Να μη χτυπάς δυνατά τη μπάλα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altLang="el-GR">
                <a:latin typeface="Times New Roman" panose="02020603050405020304" pitchFamily="18" charset="0"/>
              </a:rPr>
              <a:t>Προωθητική </a:t>
            </a:r>
          </a:p>
          <a:p>
            <a:pPr lvl="1" eaLnBrk="1" hangingPunct="1">
              <a:lnSpc>
                <a:spcPct val="150000"/>
              </a:lnSpc>
            </a:pPr>
            <a:r>
              <a:rPr lang="el-GR" altLang="el-GR">
                <a:latin typeface="Times New Roman" panose="02020603050405020304" pitchFamily="18" charset="0"/>
              </a:rPr>
              <a:t>Υποδοχή μπάλας στο ύψος της μέσης</a:t>
            </a:r>
          </a:p>
        </p:txBody>
      </p:sp>
      <p:sp>
        <p:nvSpPr>
          <p:cNvPr id="13317" name="3 - Θέση αριθμού διαφάνειας">
            <a:extLst>
              <a:ext uri="{FF2B5EF4-FFF2-40B4-BE49-F238E27FC236}">
                <a16:creationId xmlns:a16="http://schemas.microsoft.com/office/drawing/2014/main" id="{1580B208-0AC4-412D-ABFF-DC51B499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AE40D00-99A5-4110-BAC2-6126E52EC4C3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F14B18D7-7055-4406-B685-5B3E442C7E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15680" y="188641"/>
            <a:ext cx="5040560" cy="561975"/>
          </a:xfrm>
          <a:ln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el-GR" sz="3600" dirty="0">
                <a:latin typeface="Times New Roman" pitchFamily="18" charset="0"/>
              </a:rPr>
              <a:t>ΠΑΡΑΛΛΑΓΕΣ ΝΤΡΙΠΛΑΣ</a:t>
            </a:r>
          </a:p>
        </p:txBody>
      </p:sp>
      <p:sp>
        <p:nvSpPr>
          <p:cNvPr id="14342" name="Rectangle 3">
            <a:extLst>
              <a:ext uri="{FF2B5EF4-FFF2-40B4-BE49-F238E27FC236}">
                <a16:creationId xmlns:a16="http://schemas.microsoft.com/office/drawing/2014/main" id="{7BA62C1F-D94E-49EA-BAE9-6A67792F04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79650" y="836613"/>
            <a:ext cx="8013700" cy="5688012"/>
          </a:xfrm>
        </p:spPr>
        <p:txBody>
          <a:bodyPr>
            <a:normAutofit lnSpcReduction="10000"/>
          </a:bodyPr>
          <a:lstStyle/>
          <a:p>
            <a:pPr marL="355600" indent="-355600">
              <a:lnSpc>
                <a:spcPct val="80000"/>
              </a:lnSpc>
              <a:buFontTx/>
              <a:buAutoNum type="arabicPeriod"/>
            </a:pPr>
            <a:r>
              <a:rPr lang="el-GR" altLang="el-GR" sz="2800" dirty="0">
                <a:latin typeface="Times New Roman" panose="02020603050405020304" pitchFamily="18" charset="0"/>
              </a:rPr>
              <a:t>Σταυρωτή   </a:t>
            </a:r>
          </a:p>
          <a:p>
            <a:pPr marL="355600" indent="-355600">
              <a:lnSpc>
                <a:spcPct val="80000"/>
              </a:lnSpc>
              <a:buFontTx/>
              <a:buAutoNum type="arabicPeriod"/>
            </a:pPr>
            <a:r>
              <a:rPr lang="el-GR" altLang="el-GR" sz="2800" dirty="0">
                <a:latin typeface="Times New Roman" panose="02020603050405020304" pitchFamily="18" charset="0"/>
              </a:rPr>
              <a:t>Ανάμεσα από τα πόδια </a:t>
            </a:r>
          </a:p>
          <a:p>
            <a:pPr marL="355600" indent="-355600">
              <a:lnSpc>
                <a:spcPct val="80000"/>
              </a:lnSpc>
              <a:buFontTx/>
              <a:buAutoNum type="arabicPeriod"/>
            </a:pPr>
            <a:r>
              <a:rPr lang="el-GR" altLang="el-GR" sz="2800" dirty="0">
                <a:latin typeface="Times New Roman" panose="02020603050405020304" pitchFamily="18" charset="0"/>
              </a:rPr>
              <a:t>Ραχιαία</a:t>
            </a:r>
          </a:p>
          <a:p>
            <a:pPr marL="355600" indent="-355600">
              <a:lnSpc>
                <a:spcPct val="80000"/>
              </a:lnSpc>
              <a:buFontTx/>
              <a:buAutoNum type="arabicPeriod"/>
            </a:pPr>
            <a:r>
              <a:rPr lang="el-GR" altLang="el-GR" sz="2800" dirty="0">
                <a:latin typeface="Times New Roman" panose="02020603050405020304" pitchFamily="18" charset="0"/>
              </a:rPr>
              <a:t>Αντίστροφη</a:t>
            </a:r>
          </a:p>
          <a:p>
            <a:pPr marL="355600" indent="-355600">
              <a:lnSpc>
                <a:spcPct val="80000"/>
              </a:lnSpc>
              <a:buFontTx/>
              <a:buAutoNum type="arabicPeriod"/>
            </a:pPr>
            <a:r>
              <a:rPr lang="el-GR" altLang="el-GR" sz="2800" dirty="0">
                <a:latin typeface="Times New Roman" panose="02020603050405020304" pitchFamily="18" charset="0"/>
              </a:rPr>
              <a:t>Δισταγμού</a:t>
            </a:r>
            <a:r>
              <a:rPr lang="en-US" altLang="el-GR" sz="2800" dirty="0">
                <a:latin typeface="Times New Roman" panose="02020603050405020304" pitchFamily="18" charset="0"/>
              </a:rPr>
              <a:t> </a:t>
            </a:r>
            <a:r>
              <a:rPr lang="el-GR" altLang="el-GR" sz="2800" dirty="0">
                <a:latin typeface="Times New Roman" panose="02020603050405020304" pitchFamily="18" charset="0"/>
              </a:rPr>
              <a:t>ή αλλαγή ταχύτητας </a:t>
            </a:r>
          </a:p>
          <a:p>
            <a:pPr marL="723900" lvl="1" indent="-266700">
              <a:lnSpc>
                <a:spcPct val="80000"/>
              </a:lnSpc>
              <a:buFontTx/>
              <a:buAutoNum type="arabicPeriod"/>
            </a:pPr>
            <a:r>
              <a:rPr lang="en-US" altLang="el-GR" dirty="0">
                <a:latin typeface="Times New Roman" panose="02020603050405020304" pitchFamily="18" charset="0"/>
              </a:rPr>
              <a:t>Speed-control-speed</a:t>
            </a:r>
            <a:endParaRPr lang="el-GR" altLang="el-GR" dirty="0">
              <a:latin typeface="Times New Roman" panose="02020603050405020304" pitchFamily="18" charset="0"/>
            </a:endParaRPr>
          </a:p>
          <a:p>
            <a:pPr marL="723900" lvl="1" indent="-266700">
              <a:lnSpc>
                <a:spcPct val="80000"/>
              </a:lnSpc>
              <a:buFontTx/>
              <a:buAutoNum type="arabicPeriod"/>
            </a:pPr>
            <a:r>
              <a:rPr lang="en-US" altLang="el-GR" dirty="0">
                <a:latin typeface="Times New Roman" panose="02020603050405020304" pitchFamily="18" charset="0"/>
              </a:rPr>
              <a:t>Stop and go</a:t>
            </a:r>
          </a:p>
          <a:p>
            <a:pPr marL="723900" lvl="1" indent="-266700">
              <a:lnSpc>
                <a:spcPct val="80000"/>
              </a:lnSpc>
              <a:buFontTx/>
              <a:buAutoNum type="arabicPeriod"/>
            </a:pPr>
            <a:r>
              <a:rPr lang="el-GR" altLang="el-GR" dirty="0">
                <a:latin typeface="Times New Roman" panose="02020603050405020304" pitchFamily="18" charset="0"/>
              </a:rPr>
              <a:t>Μέσα – έξω (</a:t>
            </a:r>
            <a:r>
              <a:rPr lang="en-US" altLang="el-GR" dirty="0">
                <a:latin typeface="Times New Roman" panose="02020603050405020304" pitchFamily="18" charset="0"/>
              </a:rPr>
              <a:t>inside-out</a:t>
            </a:r>
            <a:r>
              <a:rPr lang="el-GR" altLang="el-GR" dirty="0">
                <a:latin typeface="Times New Roman" panose="02020603050405020304" pitchFamily="18" charset="0"/>
              </a:rPr>
              <a:t>)</a:t>
            </a:r>
            <a:endParaRPr lang="en-US" altLang="el-GR" dirty="0">
              <a:latin typeface="Times New Roman" panose="02020603050405020304" pitchFamily="18" charset="0"/>
            </a:endParaRPr>
          </a:p>
          <a:p>
            <a:pPr marL="723900" lvl="1" indent="-266700">
              <a:lnSpc>
                <a:spcPct val="80000"/>
              </a:lnSpc>
              <a:buFontTx/>
              <a:buAutoNum type="arabicPeriod"/>
            </a:pPr>
            <a:r>
              <a:rPr lang="en-US" altLang="el-GR" dirty="0">
                <a:latin typeface="Times New Roman" panose="02020603050405020304" pitchFamily="18" charset="0"/>
              </a:rPr>
              <a:t>Stutter step</a:t>
            </a:r>
            <a:endParaRPr lang="el-GR" altLang="el-GR" dirty="0">
              <a:latin typeface="Times New Roman" panose="02020603050405020304" pitchFamily="18" charset="0"/>
            </a:endParaRPr>
          </a:p>
          <a:p>
            <a:pPr marL="723900" lvl="1" indent="-266700">
              <a:lnSpc>
                <a:spcPct val="80000"/>
              </a:lnSpc>
              <a:buFontTx/>
              <a:buAutoNum type="arabicPeriod"/>
            </a:pPr>
            <a:r>
              <a:rPr lang="en-US" altLang="el-GR" dirty="0">
                <a:latin typeface="Times New Roman" panose="02020603050405020304" pitchFamily="18" charset="0"/>
              </a:rPr>
              <a:t>Retreat dribble</a:t>
            </a:r>
            <a:r>
              <a:rPr lang="el-GR" altLang="el-GR" dirty="0">
                <a:latin typeface="Times New Roman" panose="02020603050405020304" pitchFamily="18" charset="0"/>
              </a:rPr>
              <a:t> </a:t>
            </a:r>
            <a:r>
              <a:rPr lang="en-US" altLang="el-GR" dirty="0">
                <a:latin typeface="Times New Roman" panose="02020603050405020304" pitchFamily="18" charset="0"/>
              </a:rPr>
              <a:t>(Control-retreat-speed)</a:t>
            </a:r>
            <a:endParaRPr lang="el-GR" altLang="el-GR" dirty="0">
              <a:latin typeface="Times New Roman" panose="02020603050405020304" pitchFamily="18" charset="0"/>
            </a:endParaRPr>
          </a:p>
          <a:p>
            <a:pPr marL="355600" indent="-355600">
              <a:lnSpc>
                <a:spcPct val="80000"/>
              </a:lnSpc>
              <a:buFontTx/>
              <a:buAutoNum type="arabicPeriod"/>
            </a:pPr>
            <a:r>
              <a:rPr lang="el-GR" altLang="el-GR" sz="2800" dirty="0">
                <a:latin typeface="Times New Roman" panose="02020603050405020304" pitchFamily="18" charset="0"/>
              </a:rPr>
              <a:t>Ντρίπλα με γλίστρημα</a:t>
            </a:r>
            <a:endParaRPr lang="en-US" altLang="el-GR" sz="2800" dirty="0">
              <a:latin typeface="Times New Roman" panose="02020603050405020304" pitchFamily="18" charset="0"/>
            </a:endParaRPr>
          </a:p>
          <a:p>
            <a:pPr marL="355600" indent="-355600">
              <a:lnSpc>
                <a:spcPct val="80000"/>
              </a:lnSpc>
              <a:buFontTx/>
              <a:buAutoNum type="arabicPeriod"/>
            </a:pPr>
            <a:r>
              <a:rPr lang="en-US" altLang="el-GR" sz="2800" dirty="0">
                <a:latin typeface="Times New Roman" panose="02020603050405020304" pitchFamily="18" charset="0"/>
              </a:rPr>
              <a:t>Bust out dribble</a:t>
            </a:r>
            <a:r>
              <a:rPr lang="el-GR" altLang="el-GR" sz="2800" dirty="0">
                <a:latin typeface="Times New Roman" panose="02020603050405020304" pitchFamily="18" charset="0"/>
              </a:rPr>
              <a:t>. Πέρασμα ανάμεσα από τους παίκτες της παγίδας</a:t>
            </a:r>
            <a:endParaRPr lang="en-US" altLang="el-GR" sz="2800" dirty="0">
              <a:latin typeface="Times New Roman" panose="02020603050405020304" pitchFamily="18" charset="0"/>
            </a:endParaRPr>
          </a:p>
          <a:p>
            <a:pPr marL="355600" indent="-355600">
              <a:lnSpc>
                <a:spcPct val="80000"/>
              </a:lnSpc>
              <a:buFontTx/>
              <a:buAutoNum type="arabicPeriod"/>
            </a:pPr>
            <a:r>
              <a:rPr lang="el-GR" altLang="el-GR" sz="2800" dirty="0">
                <a:latin typeface="Times New Roman" panose="02020603050405020304" pitchFamily="18" charset="0"/>
              </a:rPr>
              <a:t>Συνδυασμός των παραπάνω</a:t>
            </a:r>
          </a:p>
        </p:txBody>
      </p:sp>
      <p:sp>
        <p:nvSpPr>
          <p:cNvPr id="14341" name="3 - Θέση αριθμού διαφάνειας">
            <a:extLst>
              <a:ext uri="{FF2B5EF4-FFF2-40B4-BE49-F238E27FC236}">
                <a16:creationId xmlns:a16="http://schemas.microsoft.com/office/drawing/2014/main" id="{949C783C-9701-4693-80B1-CBC7C407C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8C301D2-E298-4EEE-8F20-A0DC67C182AE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0ACF888F-04EA-4586-B1E2-33626C419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7250" y="260350"/>
            <a:ext cx="8540750" cy="640873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l-GR" altLang="el-GR" sz="2800" b="1" u="sng" dirty="0">
                <a:solidFill>
                  <a:srgbClr val="E36C0A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Ασκήσεις ντρίμπλας</a:t>
            </a:r>
            <a:endParaRPr lang="el-GR" altLang="el-GR" sz="400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altLang="el-GR" sz="2800" i="1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Ball handing</a:t>
            </a:r>
            <a:endParaRPr lang="el-GR" altLang="el-GR" sz="2800" i="1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l-GR" altLang="el-GR" sz="2800" i="1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Ελέγχου ψηλά – χαμηλά/προστασία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l-GR" altLang="el-GR" sz="2800" i="1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Περπατώντας /όρθιος/δυνατό κτύπημα μπάλας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l-GR" altLang="el-GR" sz="2800" i="1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Συσπειρωμένος/περπατώντας/δυνατό κτύπημα μπάλας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l-GR" altLang="el-GR" sz="2800" i="1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Περπατώντας 2 ντρίπλες ψηλά/4 ντρίμπλες χαμηλά &amp; γρήγορα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l-GR" altLang="el-GR" sz="2800" i="1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Τρέχοντας προωθητική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l-GR" altLang="el-GR" sz="2800" i="1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Στατικά γωνιακά κτυπήματα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l-GR" altLang="el-GR" sz="2800" i="1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Σε κίνηση παραλλαγές ντρίμπλας. Μετά από κάθε παραλλαγή προωθητική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l-GR" altLang="el-GR" sz="2800" i="1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Δύο παραλλαγές/προωθητική</a:t>
            </a:r>
            <a:endParaRPr lang="el-GR" altLang="el-GR" sz="400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Font typeface="Symbol" panose="05050102010706020507" pitchFamily="18" charset="2"/>
              <a:buChar char=""/>
              <a:defRPr/>
            </a:pPr>
            <a:endParaRPr lang="el-GR" altLang="el-GR" sz="400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defRPr/>
            </a:pPr>
            <a:endParaRPr lang="el-GR" altLang="el-GR" dirty="0"/>
          </a:p>
        </p:txBody>
      </p:sp>
      <p:sp>
        <p:nvSpPr>
          <p:cNvPr id="15363" name="Slide Number Placeholder 4">
            <a:extLst>
              <a:ext uri="{FF2B5EF4-FFF2-40B4-BE49-F238E27FC236}">
                <a16:creationId xmlns:a16="http://schemas.microsoft.com/office/drawing/2014/main" id="{55612341-D6E1-4EEA-BEC3-0FAE71471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09FBAB4-A919-4085-81A0-29045850B24D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91F5D991-1EA3-49F7-8EDE-47424A8AE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389" y="333375"/>
            <a:ext cx="8785225" cy="5975350"/>
          </a:xfrm>
        </p:spPr>
        <p:txBody>
          <a:bodyPr/>
          <a:lstStyle/>
          <a:p>
            <a:pPr marL="514350" indent="-514350">
              <a:lnSpc>
                <a:spcPct val="115000"/>
              </a:lnSpc>
              <a:buFont typeface="Franklin Gothic Book" panose="020B0503020102020204" pitchFamily="34" charset="0"/>
              <a:buAutoNum type="arabicPeriod" startAt="10"/>
            </a:pPr>
            <a:r>
              <a:rPr lang="el-GR" altLang="el-GR" sz="28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Παίκτης με δύο μπάλες τρέχει κατά μήκος του γηπέδου ντριμπλάροντας τη μία μπάλα και πασάροντας την άλλη σε συμπαίκτη του που την επιστρέφει</a:t>
            </a:r>
          </a:p>
          <a:p>
            <a:pPr marL="514350" indent="-514350">
              <a:lnSpc>
                <a:spcPct val="115000"/>
              </a:lnSpc>
              <a:buFont typeface="Franklin Gothic Book" panose="020B0503020102020204" pitchFamily="34" charset="0"/>
              <a:buAutoNum type="arabicPeriod" startAt="10"/>
            </a:pPr>
            <a:r>
              <a:rPr lang="el-GR" altLang="el-GR" sz="28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Το ίδιο αλλά υποδέχεται τη μπάλα στο χέρι που ντριμπλάρει αλλάζοντας χέρι με σταυρωτή</a:t>
            </a:r>
          </a:p>
          <a:p>
            <a:pPr marL="514350" indent="-514350">
              <a:lnSpc>
                <a:spcPct val="115000"/>
              </a:lnSpc>
              <a:buFont typeface="Franklin Gothic Book" panose="020B0503020102020204" pitchFamily="34" charset="0"/>
              <a:buAutoNum type="arabicPeriod" startAt="10"/>
            </a:pPr>
            <a:r>
              <a:rPr lang="el-GR" altLang="el-GR" sz="280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Το ίδιο με την 10 αλλά από τη πάσα μέχρι την υποδοχή της εκτελεί σταυρωτή ντρίμπλα</a:t>
            </a:r>
          </a:p>
          <a:p>
            <a:pPr marL="514350" indent="-514350">
              <a:lnSpc>
                <a:spcPct val="115000"/>
              </a:lnSpc>
              <a:buFont typeface="Franklin Gothic Book" panose="020B0503020102020204" pitchFamily="34" charset="0"/>
              <a:buAutoNum type="arabicPeriod" startAt="10"/>
            </a:pPr>
            <a:endParaRPr lang="el-GR" altLang="el-GR" sz="280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6387" name="Slide Number Placeholder 4">
            <a:extLst>
              <a:ext uri="{FF2B5EF4-FFF2-40B4-BE49-F238E27FC236}">
                <a16:creationId xmlns:a16="http://schemas.microsoft.com/office/drawing/2014/main" id="{A716755F-AE1C-491F-B9CD-189525DA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388026C-6B3D-43A4-AACC-6DAC7C9734F3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1243</TotalTime>
  <Words>827</Words>
  <Application>Microsoft Office PowerPoint</Application>
  <PresentationFormat>Ευρεία οθόνη</PresentationFormat>
  <Paragraphs>146</Paragraphs>
  <Slides>17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9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Cambria</vt:lpstr>
      <vt:lpstr>Franklin Gothic Book</vt:lpstr>
      <vt:lpstr>Symbol</vt:lpstr>
      <vt:lpstr>Times New Roman</vt:lpstr>
      <vt:lpstr>Wingdings</vt:lpstr>
      <vt:lpstr>Wingdings 2</vt:lpstr>
      <vt:lpstr>Θέμα του Office</vt:lpstr>
      <vt:lpstr>Παρουσίαση του PowerPoint</vt:lpstr>
      <vt:lpstr>ΧΡΗΣΙΜΟΠΟΙΗΣΗ  ΝΤΡΙΜΠΛΑΣ</vt:lpstr>
      <vt:lpstr>ΠΛΕΟΝΕΚΤΗΜΑΤΑ ΝΤΡΙΜΠΛΑΣ</vt:lpstr>
      <vt:lpstr>ΜΕΙΟΝΕΚΤΗΜΑΤΑ  ΝΤΡΙΠΛΑΣ</vt:lpstr>
      <vt:lpstr>ΒΑΣΙΚΕΣ ΑΡΧΕΣ ΝΤΡΙΠΛΑΣ</vt:lpstr>
      <vt:lpstr>ΕΙΔΗ ΝΤΡΙΠΛΑΣ</vt:lpstr>
      <vt:lpstr>ΠΑΡΑΛΛΑΓΕΣ ΝΤΡΙΠΛΑΣ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Jaycob Ammerman</dc:title>
  <dc:creator>Jaycob Ammerman</dc:creator>
  <cp:lastModifiedBy>napost</cp:lastModifiedBy>
  <cp:revision>33</cp:revision>
  <dcterms:created xsi:type="dcterms:W3CDTF">2020-03-23T19:20:30Z</dcterms:created>
  <dcterms:modified xsi:type="dcterms:W3CDTF">2020-10-05T10:09:35Z</dcterms:modified>
</cp:coreProperties>
</file>