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3"/>
  </p:notesMasterIdLst>
  <p:sldIdLst>
    <p:sldId id="404" r:id="rId2"/>
    <p:sldId id="405" r:id="rId3"/>
    <p:sldId id="257" r:id="rId4"/>
    <p:sldId id="258" r:id="rId5"/>
    <p:sldId id="259" r:id="rId6"/>
    <p:sldId id="406" r:id="rId7"/>
    <p:sldId id="571" r:id="rId8"/>
    <p:sldId id="569" r:id="rId9"/>
    <p:sldId id="407" r:id="rId10"/>
    <p:sldId id="409" r:id="rId11"/>
    <p:sldId id="408" r:id="rId12"/>
    <p:sldId id="570" r:id="rId13"/>
    <p:sldId id="572" r:id="rId14"/>
    <p:sldId id="573" r:id="rId15"/>
    <p:sldId id="574" r:id="rId16"/>
    <p:sldId id="575" r:id="rId17"/>
    <p:sldId id="576" r:id="rId18"/>
    <p:sldId id="577" r:id="rId19"/>
    <p:sldId id="578" r:id="rId20"/>
    <p:sldId id="580" r:id="rId21"/>
    <p:sldId id="579" r:id="rId22"/>
    <p:sldId id="410" r:id="rId23"/>
    <p:sldId id="411" r:id="rId24"/>
    <p:sldId id="413" r:id="rId25"/>
    <p:sldId id="414" r:id="rId26"/>
    <p:sldId id="415" r:id="rId27"/>
    <p:sldId id="416" r:id="rId28"/>
    <p:sldId id="418" r:id="rId29"/>
    <p:sldId id="419" r:id="rId30"/>
    <p:sldId id="422" r:id="rId31"/>
    <p:sldId id="412" r:id="rId32"/>
    <p:sldId id="420" r:id="rId33"/>
    <p:sldId id="421" r:id="rId34"/>
    <p:sldId id="423" r:id="rId35"/>
    <p:sldId id="424" r:id="rId36"/>
    <p:sldId id="425" r:id="rId37"/>
    <p:sldId id="426" r:id="rId38"/>
    <p:sldId id="427" r:id="rId39"/>
    <p:sldId id="428" r:id="rId40"/>
    <p:sldId id="429" r:id="rId41"/>
    <p:sldId id="430" r:id="rId42"/>
    <p:sldId id="431" r:id="rId43"/>
    <p:sldId id="432" r:id="rId44"/>
    <p:sldId id="433" r:id="rId45"/>
    <p:sldId id="434" r:id="rId46"/>
    <p:sldId id="435" r:id="rId47"/>
    <p:sldId id="436" r:id="rId48"/>
    <p:sldId id="581" r:id="rId49"/>
    <p:sldId id="260" r:id="rId50"/>
    <p:sldId id="261" r:id="rId51"/>
    <p:sldId id="262" r:id="rId52"/>
    <p:sldId id="263" r:id="rId53"/>
    <p:sldId id="264" r:id="rId54"/>
    <p:sldId id="400" r:id="rId55"/>
    <p:sldId id="265" r:id="rId56"/>
    <p:sldId id="266" r:id="rId57"/>
    <p:sldId id="267" r:id="rId58"/>
    <p:sldId id="268" r:id="rId59"/>
    <p:sldId id="269" r:id="rId60"/>
    <p:sldId id="270" r:id="rId61"/>
    <p:sldId id="271" r:id="rId62"/>
    <p:sldId id="272" r:id="rId63"/>
    <p:sldId id="273" r:id="rId64"/>
    <p:sldId id="274" r:id="rId65"/>
    <p:sldId id="275" r:id="rId66"/>
    <p:sldId id="276" r:id="rId67"/>
    <p:sldId id="277" r:id="rId68"/>
    <p:sldId id="278" r:id="rId69"/>
    <p:sldId id="279" r:id="rId70"/>
    <p:sldId id="280" r:id="rId71"/>
    <p:sldId id="281" r:id="rId72"/>
    <p:sldId id="282" r:id="rId73"/>
    <p:sldId id="283" r:id="rId74"/>
    <p:sldId id="284" r:id="rId75"/>
    <p:sldId id="401" r:id="rId76"/>
    <p:sldId id="399" r:id="rId77"/>
    <p:sldId id="402" r:id="rId78"/>
    <p:sldId id="403" r:id="rId79"/>
    <p:sldId id="285" r:id="rId80"/>
    <p:sldId id="286" r:id="rId81"/>
    <p:sldId id="287" r:id="rId82"/>
    <p:sldId id="288" r:id="rId83"/>
    <p:sldId id="289" r:id="rId84"/>
    <p:sldId id="290" r:id="rId85"/>
    <p:sldId id="291" r:id="rId86"/>
    <p:sldId id="292" r:id="rId87"/>
    <p:sldId id="293" r:id="rId88"/>
    <p:sldId id="294" r:id="rId89"/>
    <p:sldId id="295" r:id="rId90"/>
    <p:sldId id="296" r:id="rId91"/>
    <p:sldId id="297" r:id="rId92"/>
    <p:sldId id="298" r:id="rId93"/>
    <p:sldId id="299" r:id="rId94"/>
    <p:sldId id="300" r:id="rId95"/>
    <p:sldId id="301" r:id="rId96"/>
    <p:sldId id="302" r:id="rId97"/>
    <p:sldId id="303" r:id="rId98"/>
    <p:sldId id="304" r:id="rId99"/>
    <p:sldId id="305" r:id="rId100"/>
    <p:sldId id="306" r:id="rId101"/>
    <p:sldId id="307" r:id="rId102"/>
    <p:sldId id="308" r:id="rId103"/>
    <p:sldId id="309" r:id="rId104"/>
    <p:sldId id="310" r:id="rId105"/>
    <p:sldId id="311" r:id="rId106"/>
    <p:sldId id="312" r:id="rId107"/>
    <p:sldId id="313" r:id="rId108"/>
    <p:sldId id="314" r:id="rId109"/>
    <p:sldId id="315" r:id="rId110"/>
    <p:sldId id="316" r:id="rId111"/>
    <p:sldId id="317" r:id="rId112"/>
    <p:sldId id="318" r:id="rId113"/>
    <p:sldId id="319" r:id="rId114"/>
    <p:sldId id="320" r:id="rId115"/>
    <p:sldId id="321" r:id="rId116"/>
    <p:sldId id="437" r:id="rId117"/>
    <p:sldId id="438" r:id="rId118"/>
    <p:sldId id="439" r:id="rId119"/>
    <p:sldId id="440" r:id="rId120"/>
    <p:sldId id="441" r:id="rId121"/>
    <p:sldId id="442" r:id="rId122"/>
    <p:sldId id="443" r:id="rId123"/>
    <p:sldId id="444" r:id="rId124"/>
    <p:sldId id="445" r:id="rId125"/>
    <p:sldId id="446" r:id="rId126"/>
    <p:sldId id="447" r:id="rId127"/>
    <p:sldId id="448" r:id="rId128"/>
    <p:sldId id="582" r:id="rId129"/>
    <p:sldId id="583" r:id="rId130"/>
    <p:sldId id="586" r:id="rId131"/>
    <p:sldId id="587" r:id="rId132"/>
    <p:sldId id="384" r:id="rId133"/>
    <p:sldId id="588" r:id="rId134"/>
    <p:sldId id="589" r:id="rId135"/>
    <p:sldId id="590" r:id="rId136"/>
    <p:sldId id="591" r:id="rId137"/>
    <p:sldId id="592" r:id="rId138"/>
    <p:sldId id="593" r:id="rId139"/>
    <p:sldId id="584" r:id="rId140"/>
    <p:sldId id="585" r:id="rId141"/>
    <p:sldId id="451" r:id="rId142"/>
    <p:sldId id="452" r:id="rId143"/>
    <p:sldId id="594" r:id="rId144"/>
    <p:sldId id="598" r:id="rId145"/>
    <p:sldId id="595" r:id="rId146"/>
    <p:sldId id="596" r:id="rId147"/>
    <p:sldId id="597" r:id="rId148"/>
    <p:sldId id="473" r:id="rId149"/>
    <p:sldId id="474" r:id="rId150"/>
    <p:sldId id="449" r:id="rId151"/>
    <p:sldId id="450" r:id="rId152"/>
    <p:sldId id="453" r:id="rId153"/>
    <p:sldId id="472" r:id="rId154"/>
    <p:sldId id="379" r:id="rId155"/>
    <p:sldId id="380" r:id="rId156"/>
    <p:sldId id="454" r:id="rId157"/>
    <p:sldId id="599" r:id="rId158"/>
    <p:sldId id="601" r:id="rId159"/>
    <p:sldId id="605" r:id="rId160"/>
    <p:sldId id="606" r:id="rId161"/>
    <p:sldId id="607" r:id="rId162"/>
    <p:sldId id="608" r:id="rId163"/>
    <p:sldId id="609" r:id="rId164"/>
    <p:sldId id="610" r:id="rId165"/>
    <p:sldId id="611" r:id="rId166"/>
    <p:sldId id="612" r:id="rId167"/>
    <p:sldId id="613" r:id="rId168"/>
    <p:sldId id="614" r:id="rId169"/>
    <p:sldId id="615" r:id="rId170"/>
    <p:sldId id="616" r:id="rId171"/>
    <p:sldId id="617" r:id="rId172"/>
    <p:sldId id="602" r:id="rId173"/>
    <p:sldId id="603" r:id="rId174"/>
    <p:sldId id="600" r:id="rId175"/>
    <p:sldId id="455" r:id="rId176"/>
    <p:sldId id="456" r:id="rId177"/>
    <p:sldId id="457" r:id="rId178"/>
    <p:sldId id="458" r:id="rId179"/>
    <p:sldId id="459" r:id="rId180"/>
    <p:sldId id="460" r:id="rId181"/>
    <p:sldId id="461" r:id="rId182"/>
    <p:sldId id="463" r:id="rId183"/>
    <p:sldId id="464" r:id="rId184"/>
    <p:sldId id="465" r:id="rId185"/>
    <p:sldId id="466" r:id="rId186"/>
    <p:sldId id="467" r:id="rId187"/>
    <p:sldId id="475" r:id="rId188"/>
    <p:sldId id="476" r:id="rId189"/>
    <p:sldId id="477" r:id="rId190"/>
    <p:sldId id="478" r:id="rId191"/>
    <p:sldId id="479" r:id="rId192"/>
    <p:sldId id="480" r:id="rId193"/>
    <p:sldId id="468" r:id="rId194"/>
    <p:sldId id="481" r:id="rId195"/>
    <p:sldId id="322" r:id="rId196"/>
    <p:sldId id="329" r:id="rId197"/>
    <p:sldId id="330" r:id="rId198"/>
    <p:sldId id="331" r:id="rId199"/>
    <p:sldId id="323" r:id="rId200"/>
    <p:sldId id="563" r:id="rId201"/>
    <p:sldId id="619" r:id="rId202"/>
    <p:sldId id="324" r:id="rId203"/>
    <p:sldId id="564" r:id="rId204"/>
    <p:sldId id="565" r:id="rId205"/>
    <p:sldId id="620" r:id="rId206"/>
    <p:sldId id="562" r:id="rId207"/>
    <p:sldId id="566" r:id="rId208"/>
    <p:sldId id="497" r:id="rId209"/>
    <p:sldId id="482" r:id="rId210"/>
    <p:sldId id="483" r:id="rId211"/>
    <p:sldId id="484" r:id="rId212"/>
    <p:sldId id="485" r:id="rId213"/>
    <p:sldId id="486" r:id="rId214"/>
    <p:sldId id="335" r:id="rId215"/>
    <p:sldId id="336" r:id="rId216"/>
    <p:sldId id="337" r:id="rId217"/>
    <p:sldId id="338" r:id="rId218"/>
    <p:sldId id="339" r:id="rId219"/>
    <p:sldId id="340" r:id="rId220"/>
    <p:sldId id="342" r:id="rId221"/>
    <p:sldId id="343" r:id="rId222"/>
    <p:sldId id="344" r:id="rId223"/>
    <p:sldId id="345" r:id="rId224"/>
    <p:sldId id="346" r:id="rId225"/>
    <p:sldId id="496" r:id="rId226"/>
    <p:sldId id="347" r:id="rId227"/>
    <p:sldId id="348" r:id="rId228"/>
    <p:sldId id="349" r:id="rId229"/>
    <p:sldId id="350" r:id="rId230"/>
    <p:sldId id="351" r:id="rId231"/>
    <p:sldId id="352" r:id="rId232"/>
    <p:sldId id="494" r:id="rId233"/>
    <p:sldId id="498" r:id="rId234"/>
    <p:sldId id="499" r:id="rId235"/>
    <p:sldId id="353" r:id="rId236"/>
    <p:sldId id="568" r:id="rId237"/>
    <p:sldId id="354" r:id="rId238"/>
    <p:sldId id="376" r:id="rId239"/>
    <p:sldId id="364" r:id="rId240"/>
    <p:sldId id="367" r:id="rId241"/>
    <p:sldId id="369" r:id="rId242"/>
    <p:sldId id="622" r:id="rId243"/>
    <p:sldId id="623" r:id="rId244"/>
    <p:sldId id="495" r:id="rId245"/>
    <p:sldId id="378" r:id="rId246"/>
    <p:sldId id="381" r:id="rId247"/>
    <p:sldId id="382" r:id="rId248"/>
    <p:sldId id="370" r:id="rId249"/>
    <p:sldId id="630" r:id="rId250"/>
    <p:sldId id="631" r:id="rId251"/>
    <p:sldId id="632" r:id="rId252"/>
    <p:sldId id="634" r:id="rId253"/>
    <p:sldId id="633" r:id="rId254"/>
    <p:sldId id="395" r:id="rId255"/>
    <p:sldId id="396" r:id="rId256"/>
    <p:sldId id="524" r:id="rId257"/>
    <p:sldId id="506" r:id="rId258"/>
    <p:sldId id="508" r:id="rId259"/>
    <p:sldId id="509" r:id="rId260"/>
    <p:sldId id="624" r:id="rId261"/>
    <p:sldId id="625" r:id="rId262"/>
    <p:sldId id="626" r:id="rId263"/>
    <p:sldId id="627" r:id="rId264"/>
    <p:sldId id="511" r:id="rId265"/>
    <p:sldId id="512" r:id="rId266"/>
    <p:sldId id="514" r:id="rId267"/>
    <p:sldId id="515" r:id="rId268"/>
    <p:sldId id="516" r:id="rId269"/>
    <p:sldId id="517" r:id="rId270"/>
    <p:sldId id="639" r:id="rId271"/>
    <p:sldId id="640" r:id="rId272"/>
    <p:sldId id="641" r:id="rId273"/>
    <p:sldId id="635" r:id="rId274"/>
    <p:sldId id="642" r:id="rId275"/>
    <p:sldId id="643" r:id="rId276"/>
    <p:sldId id="366" r:id="rId277"/>
    <p:sldId id="644" r:id="rId278"/>
    <p:sldId id="365" r:id="rId279"/>
    <p:sldId id="621" r:id="rId280"/>
    <p:sldId id="518" r:id="rId281"/>
    <p:sldId id="519" r:id="rId282"/>
    <p:sldId id="520" r:id="rId283"/>
    <p:sldId id="525" r:id="rId284"/>
    <p:sldId id="637" r:id="rId285"/>
    <p:sldId id="526" r:id="rId286"/>
    <p:sldId id="527" r:id="rId287"/>
    <p:sldId id="521" r:id="rId288"/>
    <p:sldId id="523" r:id="rId289"/>
    <p:sldId id="528" r:id="rId290"/>
    <p:sldId id="529" r:id="rId291"/>
    <p:sldId id="629" r:id="rId292"/>
    <p:sldId id="628" r:id="rId293"/>
    <p:sldId id="647" r:id="rId294"/>
    <p:sldId id="646" r:id="rId295"/>
    <p:sldId id="649" r:id="rId296"/>
    <p:sldId id="650" r:id="rId297"/>
    <p:sldId id="648" r:id="rId298"/>
    <p:sldId id="397" r:id="rId299"/>
    <p:sldId id="398" r:id="rId300"/>
    <p:sldId id="500" r:id="rId301"/>
    <p:sldId id="501" r:id="rId302"/>
    <p:sldId id="502" r:id="rId303"/>
    <p:sldId id="503" r:id="rId304"/>
    <p:sldId id="504" r:id="rId305"/>
    <p:sldId id="505" r:id="rId306"/>
    <p:sldId id="373" r:id="rId307"/>
    <p:sldId id="531" r:id="rId308"/>
    <p:sldId id="532" r:id="rId309"/>
    <p:sldId id="533" r:id="rId310"/>
    <p:sldId id="530" r:id="rId311"/>
    <p:sldId id="534" r:id="rId312"/>
    <p:sldId id="557" r:id="rId313"/>
    <p:sldId id="558" r:id="rId314"/>
    <p:sldId id="559" r:id="rId315"/>
    <p:sldId id="560" r:id="rId316"/>
    <p:sldId id="561" r:id="rId317"/>
    <p:sldId id="535" r:id="rId318"/>
    <p:sldId id="536" r:id="rId319"/>
    <p:sldId id="537" r:id="rId320"/>
    <p:sldId id="539" r:id="rId321"/>
    <p:sldId id="540" r:id="rId322"/>
    <p:sldId id="541" r:id="rId323"/>
    <p:sldId id="542" r:id="rId324"/>
    <p:sldId id="543" r:id="rId325"/>
    <p:sldId id="544" r:id="rId326"/>
    <p:sldId id="545" r:id="rId327"/>
    <p:sldId id="546" r:id="rId328"/>
    <p:sldId id="547" r:id="rId329"/>
    <p:sldId id="549" r:id="rId330"/>
    <p:sldId id="548" r:id="rId331"/>
    <p:sldId id="550" r:id="rId332"/>
    <p:sldId id="551" r:id="rId333"/>
    <p:sldId id="552" r:id="rId334"/>
    <p:sldId id="553" r:id="rId335"/>
    <p:sldId id="555" r:id="rId336"/>
    <p:sldId id="556" r:id="rId337"/>
    <p:sldId id="554" r:id="rId338"/>
    <p:sldId id="374" r:id="rId339"/>
    <p:sldId id="489" r:id="rId340"/>
    <p:sldId id="490" r:id="rId341"/>
    <p:sldId id="491" r:id="rId3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978" y="90"/>
      </p:cViewPr>
      <p:guideLst>
        <p:guide orient="horz" pos="2160"/>
        <p:guide pos="2880"/>
      </p:guideLst>
    </p:cSldViewPr>
  </p:slideViewPr>
  <p:notesTextViewPr>
    <p:cViewPr>
      <p:scale>
        <a:sx n="100" d="100"/>
        <a:sy n="100" d="100"/>
      </p:scale>
      <p:origin x="0" y="0"/>
    </p:cViewPr>
  </p:notesTextViewPr>
  <p:notesViewPr>
    <p:cSldViewPr>
      <p:cViewPr>
        <p:scale>
          <a:sx n="148" d="100"/>
          <a:sy n="148" d="100"/>
        </p:scale>
        <p:origin x="-858" y="46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theme" Target="theme/theme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viewProps" Target="viewProps.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tableStyles" Target="tableStyles.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allis\Documents\&#917;&#961;&#947;&#945;&#963;&#964;&#942;&#961;&#953;&#959;%20&#928;&#945;&#961;&#959;&#967;&#942;&#962;%20&#933;&#960;&#951;&#961;&#949;&#963;&#953;&#974;&#957;\cytotoxicity%2027-9-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BIOXTRA GEL</a:t>
            </a:r>
            <a:r>
              <a:rPr lang="en-US" baseline="0"/>
              <a:t> MOUTHSPRAY</a:t>
            </a:r>
            <a:endParaRPr lang="el-GR"/>
          </a:p>
        </c:rich>
      </c:tx>
      <c:overlay val="0"/>
    </c:title>
    <c:autoTitleDeleted val="0"/>
    <c:plotArea>
      <c:layout/>
      <c:lineChart>
        <c:grouping val="standard"/>
        <c:varyColors val="0"/>
        <c:ser>
          <c:idx val="0"/>
          <c:order val="0"/>
          <c:cat>
            <c:numRef>
              <c:f>Φύλλο1!$I$20:$I$25</c:f>
              <c:numCache>
                <c:formatCode>General</c:formatCode>
                <c:ptCount val="6"/>
                <c:pt idx="0">
                  <c:v>2.0000000000000052E-3</c:v>
                </c:pt>
                <c:pt idx="1">
                  <c:v>2.0000000000000052E-2</c:v>
                </c:pt>
                <c:pt idx="2">
                  <c:v>0.2</c:v>
                </c:pt>
                <c:pt idx="3">
                  <c:v>2</c:v>
                </c:pt>
                <c:pt idx="4">
                  <c:v>20</c:v>
                </c:pt>
                <c:pt idx="5">
                  <c:v>200</c:v>
                </c:pt>
              </c:numCache>
            </c:numRef>
          </c:cat>
          <c:val>
            <c:numRef>
              <c:f>Φύλλο1!$J$20:$J$25</c:f>
              <c:numCache>
                <c:formatCode>0%</c:formatCode>
                <c:ptCount val="6"/>
                <c:pt idx="0">
                  <c:v>1.029309654159418</c:v>
                </c:pt>
                <c:pt idx="1">
                  <c:v>1.021898784884484</c:v>
                </c:pt>
                <c:pt idx="2">
                  <c:v>1.0136867405528098</c:v>
                </c:pt>
                <c:pt idx="3">
                  <c:v>1.0305114167445588</c:v>
                </c:pt>
                <c:pt idx="4">
                  <c:v>0.96040859927894251</c:v>
                </c:pt>
                <c:pt idx="5">
                  <c:v>0.93276805982107103</c:v>
                </c:pt>
              </c:numCache>
            </c:numRef>
          </c:val>
          <c:smooth val="0"/>
          <c:extLst>
            <c:ext xmlns:c16="http://schemas.microsoft.com/office/drawing/2014/chart" uri="{C3380CC4-5D6E-409C-BE32-E72D297353CC}">
              <c16:uniqueId val="{00000000-9A89-48B2-9B44-FAB7214A6A06}"/>
            </c:ext>
          </c:extLst>
        </c:ser>
        <c:dLbls>
          <c:showLegendKey val="0"/>
          <c:showVal val="0"/>
          <c:showCatName val="0"/>
          <c:showSerName val="0"/>
          <c:showPercent val="0"/>
          <c:showBubbleSize val="0"/>
        </c:dLbls>
        <c:marker val="1"/>
        <c:smooth val="0"/>
        <c:axId val="75876608"/>
        <c:axId val="79270272"/>
      </c:lineChart>
      <c:catAx>
        <c:axId val="75876608"/>
        <c:scaling>
          <c:orientation val="minMax"/>
        </c:scaling>
        <c:delete val="0"/>
        <c:axPos val="b"/>
        <c:title>
          <c:tx>
            <c:rich>
              <a:bodyPr/>
              <a:lstStyle/>
              <a:p>
                <a:pPr>
                  <a:defRPr/>
                </a:pPr>
                <a:r>
                  <a:rPr lang="en-US"/>
                  <a:t>Concentration mg/mL</a:t>
                </a:r>
                <a:endParaRPr lang="el-GR"/>
              </a:p>
            </c:rich>
          </c:tx>
          <c:overlay val="0"/>
        </c:title>
        <c:numFmt formatCode="General" sourceLinked="1"/>
        <c:majorTickMark val="out"/>
        <c:minorTickMark val="none"/>
        <c:tickLblPos val="nextTo"/>
        <c:crossAx val="79270272"/>
        <c:crosses val="autoZero"/>
        <c:auto val="1"/>
        <c:lblAlgn val="ctr"/>
        <c:lblOffset val="100"/>
        <c:noMultiLvlLbl val="0"/>
      </c:catAx>
      <c:valAx>
        <c:axId val="79270272"/>
        <c:scaling>
          <c:orientation val="minMax"/>
          <c:min val="0"/>
        </c:scaling>
        <c:delete val="0"/>
        <c:axPos val="l"/>
        <c:majorGridlines/>
        <c:title>
          <c:tx>
            <c:rich>
              <a:bodyPr rot="-5400000" vert="horz"/>
              <a:lstStyle/>
              <a:p>
                <a:pPr>
                  <a:defRPr/>
                </a:pPr>
                <a:r>
                  <a:rPr lang="en-US"/>
                  <a:t>Viability %</a:t>
                </a:r>
                <a:endParaRPr lang="el-GR"/>
              </a:p>
            </c:rich>
          </c:tx>
          <c:overlay val="0"/>
        </c:title>
        <c:numFmt formatCode="0%" sourceLinked="1"/>
        <c:majorTickMark val="out"/>
        <c:minorTickMark val="none"/>
        <c:tickLblPos val="nextTo"/>
        <c:crossAx val="75876608"/>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B3DBAA-6542-4A3C-BBB7-43355EA4F78D}" type="datetimeFigureOut">
              <a:rPr lang="en-US" smtClean="0"/>
              <a:pPr/>
              <a:t>6/15/2023</a:t>
            </a:fld>
            <a:endParaRPr lang="en-US"/>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BC9D56-C2F5-4E72-B989-30B2BFD1B1EE}" type="slidenum">
              <a:rPr lang="en-US" smtClean="0"/>
              <a:pPr/>
              <a:t>‹#›</a:t>
            </a:fld>
            <a:endParaRPr lang="en-US"/>
          </a:p>
        </p:txBody>
      </p:sp>
    </p:spTree>
    <p:extLst>
      <p:ext uri="{BB962C8B-B14F-4D97-AF65-F5344CB8AC3E}">
        <p14:creationId xmlns:p14="http://schemas.microsoft.com/office/powerpoint/2010/main" val="425447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C9D56-C2F5-4E72-B989-30B2BFD1B1EE}" type="slidenum">
              <a:rPr lang="en-US" smtClean="0"/>
              <a:pPr/>
              <a:t>53</a:t>
            </a:fld>
            <a:endParaRPr lang="en-US"/>
          </a:p>
        </p:txBody>
      </p:sp>
    </p:spTree>
    <p:extLst>
      <p:ext uri="{BB962C8B-B14F-4D97-AF65-F5344CB8AC3E}">
        <p14:creationId xmlns:p14="http://schemas.microsoft.com/office/powerpoint/2010/main" val="1114026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498DA0A-1959-4CB4-8AEC-9D7CA63FF7F1}" type="slidenum">
              <a:rPr lang="el-GR" smtClean="0"/>
              <a:pPr/>
              <a:t>276</a:t>
            </a:fld>
            <a:endParaRPr lang="el-G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23C97CC-0CE2-4DC6-8431-BBFC98F1390C}" type="slidenum">
              <a:rPr lang="el-GR" smtClean="0"/>
              <a:pPr/>
              <a:t>278</a:t>
            </a:fld>
            <a:endParaRPr lang="el-G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p:txBody>
          <a:bodyPr/>
          <a:lstStyle/>
          <a:p>
            <a:pPr>
              <a:spcBef>
                <a:spcPct val="0"/>
              </a:spcBef>
            </a:pPr>
            <a:endParaRPr lang="en-GB"/>
          </a:p>
        </p:txBody>
      </p:sp>
      <p:sp>
        <p:nvSpPr>
          <p:cNvPr id="389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556934C-93AB-49B2-AB8A-99F10CECC03A}" type="slidenum">
              <a:rPr lang="en-GB" sz="1200">
                <a:latin typeface="Calibri" pitchFamily="34" charset="0"/>
              </a:rPr>
              <a:pPr algn="r"/>
              <a:t>58</a:t>
            </a:fld>
            <a:endParaRPr lang="en-GB"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Integration of in vitro and in vivo data as input for in silico models. A model’s ability to predict toxicity in humans is used as reference for further refinement of the model as well as of the experimental design (modified with permission from 91).
</a:t>
            </a: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 on behalf of the UK Environmental Mutagen Society.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B832E37B-CF81-4FDF-B122-C14D43B6A882}" type="slidenum">
              <a:rPr lang="en-US" altLang="en-US" sz="1200"/>
              <a:pPr marL="0" lvl="0" indent="0" algn="r" eaLnBrk="1" hangingPunct="1"/>
              <a:t>285</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p:spPr>
        <p:txBody>
          <a:bodyPr/>
          <a:lstStyle/>
          <a:p>
            <a:endParaRPr lang="en-US"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EB3D031F-DD7B-4DEB-869F-078870F95211}" type="slidenum">
              <a:rPr lang="el-GR" altLang="el-GR"/>
              <a:pPr/>
              <a:t>330</a:t>
            </a:fld>
            <a:endParaRPr lang="el-GR" altLang="el-GR"/>
          </a:p>
        </p:txBody>
      </p:sp>
      <p:sp>
        <p:nvSpPr>
          <p:cNvPr id="17409" name="Rectangle 1"/>
          <p:cNvSpPr txBox="1">
            <a:spLocks noGrp="1" noRot="1" noChangeAspect="1" noChangeArrowheads="1"/>
          </p:cNvSpPr>
          <p:nvPr>
            <p:ph type="sldImg"/>
          </p:nvPr>
        </p:nvSpPr>
        <p:spPr bwMode="auto">
          <a:xfrm>
            <a:off x="382588" y="695325"/>
            <a:ext cx="6089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Grp="1" noChangeArrowheads="1"/>
          </p:cNvSpPr>
          <p:nvPr>
            <p:ph type="body" idx="1"/>
          </p:nvPr>
        </p:nvSpPr>
        <p:spPr bwMode="auto">
          <a:xfrm>
            <a:off x="685512" y="4343231"/>
            <a:ext cx="5485536" cy="41137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el-GR" alt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CF728D49-2F57-4AA3-A17D-027D829AA52E}" type="slidenum">
              <a:rPr lang="el-GR" smtClean="0"/>
              <a:pPr/>
              <a:t>339</a:t>
            </a:fld>
            <a:endParaRPr lang="el-G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p:txBody>
          <a:bodyPr/>
          <a:lstStyle/>
          <a:p>
            <a:pPr>
              <a:spcBef>
                <a:spcPct val="0"/>
              </a:spcBef>
            </a:pPr>
            <a:endParaRPr lang="el-GR"/>
          </a:p>
          <a:p>
            <a:pPr>
              <a:spcBef>
                <a:spcPct val="0"/>
              </a:spcBef>
            </a:pPr>
            <a:endParaRPr lang="en-GB"/>
          </a:p>
        </p:txBody>
      </p:sp>
      <p:sp>
        <p:nvSpPr>
          <p:cNvPr id="4096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628DE51-B50B-4EF1-9CDA-697DEAB02878}" type="slidenum">
              <a:rPr lang="en-GB" sz="1200">
                <a:latin typeface="Calibri" pitchFamily="34" charset="0"/>
              </a:rPr>
              <a:pPr algn="r"/>
              <a:t>59</a:t>
            </a:fld>
            <a:endParaRPr lang="en-GB"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p:txBody>
          <a:bodyPr/>
          <a:lstStyle/>
          <a:p>
            <a:pPr>
              <a:spcBef>
                <a:spcPct val="0"/>
              </a:spcBef>
            </a:pPr>
            <a:endParaRPr lang="en-GB"/>
          </a:p>
        </p:txBody>
      </p:sp>
      <p:sp>
        <p:nvSpPr>
          <p:cNvPr id="430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0979A39-799B-47E6-9BEC-215B29321FC4}" type="slidenum">
              <a:rPr lang="en-GB" sz="1200">
                <a:latin typeface="Calibri" pitchFamily="34" charset="0"/>
              </a:rPr>
              <a:pPr algn="r"/>
              <a:t>61</a:t>
            </a:fld>
            <a:endParaRPr lang="en-GB"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US"/>
          </a:p>
        </p:txBody>
      </p:sp>
      <p:sp>
        <p:nvSpPr>
          <p:cNvPr id="4" name="3 - Θέση αριθμού διαφάνειας"/>
          <p:cNvSpPr>
            <a:spLocks noGrp="1"/>
          </p:cNvSpPr>
          <p:nvPr>
            <p:ph type="sldNum" sz="quarter" idx="10"/>
          </p:nvPr>
        </p:nvSpPr>
        <p:spPr/>
        <p:txBody>
          <a:bodyPr/>
          <a:lstStyle/>
          <a:p>
            <a:fld id="{93D69C45-59E2-4796-8BFA-A2A72315EACA}" type="slidenum">
              <a:rPr lang="el-GR" smtClean="0"/>
              <a:pPr/>
              <a:t>97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US" dirty="0"/>
          </a:p>
        </p:txBody>
      </p:sp>
      <p:sp>
        <p:nvSpPr>
          <p:cNvPr id="4" name="3 - Θέση αριθμού διαφάνειας"/>
          <p:cNvSpPr>
            <a:spLocks noGrp="1"/>
          </p:cNvSpPr>
          <p:nvPr>
            <p:ph type="sldNum" sz="quarter" idx="10"/>
          </p:nvPr>
        </p:nvSpPr>
        <p:spPr/>
        <p:txBody>
          <a:bodyPr/>
          <a:lstStyle/>
          <a:p>
            <a:fld id="{12BC9D56-C2F5-4E72-B989-30B2BFD1B1EE}" type="slidenum">
              <a:rPr lang="en-US" smtClean="0"/>
              <a:pPr/>
              <a:t>154</a:t>
            </a:fld>
            <a:endParaRPr lang="en-US"/>
          </a:p>
        </p:txBody>
      </p:sp>
    </p:spTree>
    <p:extLst>
      <p:ext uri="{BB962C8B-B14F-4D97-AF65-F5344CB8AC3E}">
        <p14:creationId xmlns:p14="http://schemas.microsoft.com/office/powerpoint/2010/main" val="403968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F5592F3-42C8-4662-91B0-787D5B214FA2}" type="slidenum">
              <a:rPr lang="el-GR" smtClean="0"/>
              <a:pPr/>
              <a:t>224</a:t>
            </a:fld>
            <a:endParaRPr lang="el-G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 Θέση εικόνας διαφάνειας"/>
          <p:cNvSpPr>
            <a:spLocks noGrp="1" noRot="1" noChangeAspect="1" noTextEdit="1"/>
          </p:cNvSpPr>
          <p:nvPr>
            <p:ph type="sldImg"/>
          </p:nvPr>
        </p:nvSpPr>
        <p:spPr>
          <a:ln/>
        </p:spPr>
      </p:sp>
      <p:sp>
        <p:nvSpPr>
          <p:cNvPr id="162819" name="2 - Θέση σημειώσεων"/>
          <p:cNvSpPr>
            <a:spLocks noGrp="1"/>
          </p:cNvSpPr>
          <p:nvPr>
            <p:ph type="body" idx="1"/>
          </p:nvPr>
        </p:nvSpPr>
        <p:spPr>
          <a:noFill/>
          <a:ln/>
        </p:spPr>
        <p:txBody>
          <a:bodyPr/>
          <a:lstStyle/>
          <a:p>
            <a:endParaRPr lang="en-US"/>
          </a:p>
        </p:txBody>
      </p:sp>
      <p:sp>
        <p:nvSpPr>
          <p:cNvPr id="162820" name="3 - Θέση αριθμού διαφάνειας"/>
          <p:cNvSpPr>
            <a:spLocks noGrp="1"/>
          </p:cNvSpPr>
          <p:nvPr>
            <p:ph type="sldNum" sz="quarter" idx="5"/>
          </p:nvPr>
        </p:nvSpPr>
        <p:spPr>
          <a:noFill/>
        </p:spPr>
        <p:txBody>
          <a:bodyPr/>
          <a:lstStyle/>
          <a:p>
            <a:fld id="{F1D3E1A6-9102-4A1D-94DE-E41C47FE8DD4}" type="slidenum">
              <a:rPr lang="el-GR" smtClean="0"/>
              <a:pPr/>
              <a:t>257</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endParaRPr lang="en-US"/>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a:p>
        </p:txBody>
      </p:sp>
      <p:sp>
        <p:nvSpPr>
          <p:cNvPr id="4" name="3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endParaRPr lang="en-US"/>
          </a:p>
        </p:txBody>
      </p:sp>
      <p:sp>
        <p:nvSpPr>
          <p:cNvPr id="3" name="2 - Θέση πίνακα"/>
          <p:cNvSpPr>
            <a:spLocks noGrp="1"/>
          </p:cNvSpPr>
          <p:nvPr>
            <p:ph type="tbl" idx="1"/>
          </p:nvPr>
        </p:nvSpPr>
        <p:spPr>
          <a:xfrm>
            <a:off x="457200" y="1600200"/>
            <a:ext cx="8229600" cy="4525963"/>
          </a:xfrm>
        </p:spPr>
        <p:txBody>
          <a:bodyPr/>
          <a:lstStyle/>
          <a:p>
            <a:endParaRPr lang="en-US"/>
          </a:p>
        </p:txBody>
      </p:sp>
      <p:sp>
        <p:nvSpPr>
          <p:cNvPr id="4" name="3 - Θέση ημερομηνίας"/>
          <p:cNvSpPr>
            <a:spLocks noGrp="1"/>
          </p:cNvSpPr>
          <p:nvPr>
            <p:ph type="dt" sz="half" idx="10"/>
          </p:nvPr>
        </p:nvSpPr>
        <p:spPr>
          <a:xfrm>
            <a:off x="457200" y="6356350"/>
            <a:ext cx="2133600" cy="365125"/>
          </a:xfrm>
        </p:spPr>
        <p:txBody>
          <a:bodyPr/>
          <a:lstStyle>
            <a:lvl1pPr>
              <a:defRPr/>
            </a:lvl1pPr>
          </a:lstStyle>
          <a:p>
            <a:pPr>
              <a:defRPr/>
            </a:pPr>
            <a:fld id="{5ABB7794-198B-48DC-B5A9-EF10585D01D6}" type="datetimeFigureOut">
              <a:rPr lang="en-US"/>
              <a:pPr>
                <a:defRPr/>
              </a:pPr>
              <a:t>6/15/2023</a:t>
            </a:fld>
            <a:endParaRPr lang="en-US"/>
          </a:p>
        </p:txBody>
      </p:sp>
      <p:sp>
        <p:nvSpPr>
          <p:cNvPr id="5" name="4 - Θέση υποσέλιδου"/>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6" name="5 - Θέση αριθμού διαφάνειας"/>
          <p:cNvSpPr>
            <a:spLocks noGrp="1"/>
          </p:cNvSpPr>
          <p:nvPr>
            <p:ph type="sldNum" sz="quarter" idx="12"/>
          </p:nvPr>
        </p:nvSpPr>
        <p:spPr>
          <a:xfrm>
            <a:off x="6553200" y="6356350"/>
            <a:ext cx="2133600" cy="365125"/>
          </a:xfrm>
        </p:spPr>
        <p:txBody>
          <a:bodyPr/>
          <a:lstStyle>
            <a:lvl1pPr>
              <a:defRPr/>
            </a:lvl1pPr>
          </a:lstStyle>
          <a:p>
            <a:pPr>
              <a:defRPr/>
            </a:pPr>
            <a:fld id="{63D21ECC-69A8-4708-9889-E3336F31879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301625" y="228600"/>
            <a:ext cx="8510588" cy="1325563"/>
          </a:xfrm>
        </p:spPr>
        <p:txBody>
          <a:bodyPr/>
          <a:lstStyle/>
          <a:p>
            <a:r>
              <a:rPr lang="el-GR"/>
              <a:t>Kλικ για επεξεργασία του τίτλου</a:t>
            </a:r>
            <a:endParaRPr lang="en-US"/>
          </a:p>
        </p:txBody>
      </p:sp>
      <p:sp>
        <p:nvSpPr>
          <p:cNvPr id="3" name="2 - Θέση κειμένου"/>
          <p:cNvSpPr>
            <a:spLocks noGrp="1"/>
          </p:cNvSpPr>
          <p:nvPr>
            <p:ph type="body" sz="half" idx="1"/>
          </p:nvPr>
        </p:nvSpPr>
        <p:spPr>
          <a:xfrm>
            <a:off x="301625" y="1676400"/>
            <a:ext cx="4194175" cy="44227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648200" y="1676400"/>
            <a:ext cx="4194175" cy="44227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A5E0AD05-E477-47EB-BA30-79535AEAA38A}"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Τίτλος και Κείμενο επάνω από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endParaRPr lang="en-US"/>
          </a:p>
        </p:txBody>
      </p:sp>
      <p:sp>
        <p:nvSpPr>
          <p:cNvPr id="3" name="2 - Θέση κειμένου"/>
          <p:cNvSpPr>
            <a:spLocks noGrp="1"/>
          </p:cNvSpPr>
          <p:nvPr>
            <p:ph type="body" sz="half" idx="1"/>
          </p:nvPr>
        </p:nvSpPr>
        <p:spPr>
          <a:xfrm>
            <a:off x="457200" y="1600200"/>
            <a:ext cx="82296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57200" y="3938588"/>
            <a:ext cx="82296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ημερομηνίας"/>
          <p:cNvSpPr>
            <a:spLocks noGrp="1"/>
          </p:cNvSpPr>
          <p:nvPr>
            <p:ph type="dt" sz="half" idx="10"/>
          </p:nvPr>
        </p:nvSpPr>
        <p:spPr>
          <a:xfrm>
            <a:off x="457200" y="6356350"/>
            <a:ext cx="2133600" cy="365125"/>
          </a:xfrm>
        </p:spPr>
        <p:txBody>
          <a:bodyPr/>
          <a:lstStyle>
            <a:lvl1pPr>
              <a:defRPr/>
            </a:lvl1pPr>
          </a:lstStyle>
          <a:p>
            <a:pPr>
              <a:defRPr/>
            </a:pPr>
            <a:fld id="{6AB58FA9-E7AC-4FDD-83AE-A53F698CB11D}" type="datetimeFigureOut">
              <a:rPr lang="en-US"/>
              <a:pPr>
                <a:defRPr/>
              </a:pPr>
              <a:t>6/15/2023</a:t>
            </a:fld>
            <a:endParaRPr lang="en-US"/>
          </a:p>
        </p:txBody>
      </p:sp>
      <p:sp>
        <p:nvSpPr>
          <p:cNvPr id="6" name="5 - Θέση υποσέλιδου"/>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6 - Θέση αριθμού διαφάνειας"/>
          <p:cNvSpPr>
            <a:spLocks noGrp="1"/>
          </p:cNvSpPr>
          <p:nvPr>
            <p:ph type="sldNum" sz="quarter" idx="12"/>
          </p:nvPr>
        </p:nvSpPr>
        <p:spPr>
          <a:xfrm>
            <a:off x="6553200" y="6356350"/>
            <a:ext cx="2133600" cy="365125"/>
          </a:xfrm>
        </p:spPr>
        <p:txBody>
          <a:bodyPr/>
          <a:lstStyle>
            <a:lvl1pPr>
              <a:defRPr/>
            </a:lvl1pPr>
          </a:lstStyle>
          <a:p>
            <a:pPr>
              <a:defRPr/>
            </a:pPr>
            <a:fld id="{CD53E521-F8D5-43B2-8B10-4E4D45B717F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a:t>Kλικ για επεξεργασία του τίτλου</a:t>
            </a:r>
          </a:p>
        </p:txBody>
      </p:sp>
      <p:sp>
        <p:nvSpPr>
          <p:cNvPr id="3" name="2 - Θέση ClipArt"/>
          <p:cNvSpPr>
            <a:spLocks noGrp="1"/>
          </p:cNvSpPr>
          <p:nvPr>
            <p:ph type="clipArt" sz="half" idx="1"/>
          </p:nvPr>
        </p:nvSpPr>
        <p:spPr>
          <a:xfrm>
            <a:off x="685800" y="1981200"/>
            <a:ext cx="3810000" cy="4114800"/>
          </a:xfrm>
        </p:spPr>
        <p:txBody>
          <a:bodyPr/>
          <a:lstStyle/>
          <a:p>
            <a:pPr lvl="0"/>
            <a:endParaRPr lang="el-GR" noProof="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6A87F34A-3BC4-4F99-BCBD-13FFE9E81722}"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endParaRPr lang="en-US"/>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6" name="5 - Θέση υποσέλιδου"/>
          <p:cNvSpPr>
            <a:spLocks noGrp="1"/>
          </p:cNvSpPr>
          <p:nvPr>
            <p:ph type="ftr" sz="quarter" idx="11"/>
          </p:nvPr>
        </p:nvSpPr>
        <p:spPr/>
        <p:txBody>
          <a:bodyPr/>
          <a:lstStyle/>
          <a:p>
            <a:endParaRPr lang="en-US"/>
          </a:p>
        </p:txBody>
      </p:sp>
      <p:sp>
        <p:nvSpPr>
          <p:cNvPr id="7" name="6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endParaRPr lang="en-US"/>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6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8" name="7 - Θέση υποσέλιδου"/>
          <p:cNvSpPr>
            <a:spLocks noGrp="1"/>
          </p:cNvSpPr>
          <p:nvPr>
            <p:ph type="ftr" sz="quarter" idx="11"/>
          </p:nvPr>
        </p:nvSpPr>
        <p:spPr/>
        <p:txBody>
          <a:bodyPr/>
          <a:lstStyle/>
          <a:p>
            <a:endParaRPr lang="en-US"/>
          </a:p>
        </p:txBody>
      </p:sp>
      <p:sp>
        <p:nvSpPr>
          <p:cNvPr id="9" name="8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4" name="3 - Θέση υποσέλιδου"/>
          <p:cNvSpPr>
            <a:spLocks noGrp="1"/>
          </p:cNvSpPr>
          <p:nvPr>
            <p:ph type="ftr" sz="quarter" idx="11"/>
          </p:nvPr>
        </p:nvSpPr>
        <p:spPr/>
        <p:txBody>
          <a:bodyPr/>
          <a:lstStyle/>
          <a:p>
            <a:endParaRPr lang="en-US"/>
          </a:p>
        </p:txBody>
      </p:sp>
      <p:sp>
        <p:nvSpPr>
          <p:cNvPr id="5" name="4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3" name="2 - Θέση υποσέλιδου"/>
          <p:cNvSpPr>
            <a:spLocks noGrp="1"/>
          </p:cNvSpPr>
          <p:nvPr>
            <p:ph type="ftr" sz="quarter" idx="11"/>
          </p:nvPr>
        </p:nvSpPr>
        <p:spPr/>
        <p:txBody>
          <a:bodyPr/>
          <a:lstStyle/>
          <a:p>
            <a:endParaRPr lang="en-US"/>
          </a:p>
        </p:txBody>
      </p:sp>
      <p:sp>
        <p:nvSpPr>
          <p:cNvPr id="4" name="3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endParaRPr lang="en-US"/>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6" name="5 - Θέση υποσέλιδου"/>
          <p:cNvSpPr>
            <a:spLocks noGrp="1"/>
          </p:cNvSpPr>
          <p:nvPr>
            <p:ph type="ftr" sz="quarter" idx="11"/>
          </p:nvPr>
        </p:nvSpPr>
        <p:spPr/>
        <p:txBody>
          <a:bodyPr/>
          <a:lstStyle/>
          <a:p>
            <a:endParaRPr lang="en-US"/>
          </a:p>
        </p:txBody>
      </p:sp>
      <p:sp>
        <p:nvSpPr>
          <p:cNvPr id="7" name="6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endParaRPr lang="en-US"/>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3E68486-1CDA-4368-B0DC-A45FB5DEC2B3}" type="datetimeFigureOut">
              <a:rPr lang="en-US" smtClean="0"/>
              <a:pPr/>
              <a:t>6/15/2023</a:t>
            </a:fld>
            <a:endParaRPr lang="en-US"/>
          </a:p>
        </p:txBody>
      </p:sp>
      <p:sp>
        <p:nvSpPr>
          <p:cNvPr id="6" name="5 - Θέση υποσέλιδου"/>
          <p:cNvSpPr>
            <a:spLocks noGrp="1"/>
          </p:cNvSpPr>
          <p:nvPr>
            <p:ph type="ftr" sz="quarter" idx="11"/>
          </p:nvPr>
        </p:nvSpPr>
        <p:spPr/>
        <p:txBody>
          <a:bodyPr/>
          <a:lstStyle/>
          <a:p>
            <a:endParaRPr lang="en-US"/>
          </a:p>
        </p:txBody>
      </p:sp>
      <p:sp>
        <p:nvSpPr>
          <p:cNvPr id="7" name="6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endParaRPr lang="en-US"/>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68486-1CDA-4368-B0DC-A45FB5DEC2B3}" type="datetimeFigureOut">
              <a:rPr lang="en-US" smtClean="0"/>
              <a:pPr/>
              <a:t>6/15/2023</a:t>
            </a:fld>
            <a:endParaRPr lang="en-US"/>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66622-70A8-423C-9B89-D53581FF439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ec.europa.eu/health/scientific_committees/cnsumer_safety/statements/inex_en.htm"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ec.europa.eu/health/scientific_committees/consumer_safety_el"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hyperlink" Target="https://eur-lex.europa.eu/legal-content/EN/TXT/?uri=celex:32004R0726"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hyperlink" Target="https://doi.org/10.1093/mutage/gev081"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37.jpeg"/><Relationship Id="rId4" Type="http://schemas.openxmlformats.org/officeDocument/2006/relationships/image" Target="../media/image36.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hyperlink" Target="https://image.slidesharecdn.com/toxicology-180429132207/95/assignment-on-toxicology-56-638.jpg?cb=1525143604" TargetMode="Externa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3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6.xml"/><Relationship Id="rId5" Type="http://schemas.openxmlformats.org/officeDocument/2006/relationships/image" Target="../media/image45.jpeg"/><Relationship Id="rId4" Type="http://schemas.openxmlformats.org/officeDocument/2006/relationships/image" Target="../media/image44.pn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31.xml.rels><?xml version="1.0" encoding="UTF-8" standalone="yes"?>
<Relationships xmlns="http://schemas.openxmlformats.org/package/2006/relationships"><Relationship Id="rId13" Type="http://schemas.openxmlformats.org/officeDocument/2006/relationships/image" Target="../media/image70.jpeg"/><Relationship Id="rId18" Type="http://schemas.openxmlformats.org/officeDocument/2006/relationships/image" Target="../media/image75.jpeg"/><Relationship Id="rId26" Type="http://schemas.openxmlformats.org/officeDocument/2006/relationships/image" Target="../media/image83.jpeg"/><Relationship Id="rId39" Type="http://schemas.openxmlformats.org/officeDocument/2006/relationships/image" Target="../media/image96.jpeg"/><Relationship Id="rId21" Type="http://schemas.openxmlformats.org/officeDocument/2006/relationships/image" Target="../media/image78.jpeg"/><Relationship Id="rId34" Type="http://schemas.openxmlformats.org/officeDocument/2006/relationships/image" Target="../media/image91.jpeg"/><Relationship Id="rId7" Type="http://schemas.openxmlformats.org/officeDocument/2006/relationships/image" Target="../media/image64.jpeg"/><Relationship Id="rId12" Type="http://schemas.openxmlformats.org/officeDocument/2006/relationships/image" Target="../media/image69.jpeg"/><Relationship Id="rId17" Type="http://schemas.openxmlformats.org/officeDocument/2006/relationships/image" Target="../media/image74.jpeg"/><Relationship Id="rId25" Type="http://schemas.openxmlformats.org/officeDocument/2006/relationships/image" Target="../media/image82.jpeg"/><Relationship Id="rId33" Type="http://schemas.openxmlformats.org/officeDocument/2006/relationships/image" Target="../media/image90.jpeg"/><Relationship Id="rId38" Type="http://schemas.openxmlformats.org/officeDocument/2006/relationships/image" Target="../media/image95.jpeg"/><Relationship Id="rId2" Type="http://schemas.openxmlformats.org/officeDocument/2006/relationships/image" Target="../media/image59.jpeg"/><Relationship Id="rId16" Type="http://schemas.openxmlformats.org/officeDocument/2006/relationships/image" Target="../media/image73.jpeg"/><Relationship Id="rId20" Type="http://schemas.openxmlformats.org/officeDocument/2006/relationships/image" Target="../media/image77.jpeg"/><Relationship Id="rId29"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24" Type="http://schemas.openxmlformats.org/officeDocument/2006/relationships/image" Target="../media/image81.jpeg"/><Relationship Id="rId32" Type="http://schemas.openxmlformats.org/officeDocument/2006/relationships/image" Target="../media/image89.jpeg"/><Relationship Id="rId37" Type="http://schemas.openxmlformats.org/officeDocument/2006/relationships/image" Target="../media/image94.jpeg"/><Relationship Id="rId40" Type="http://schemas.openxmlformats.org/officeDocument/2006/relationships/image" Target="../media/image97.jpeg"/><Relationship Id="rId5" Type="http://schemas.openxmlformats.org/officeDocument/2006/relationships/image" Target="../media/image62.jpeg"/><Relationship Id="rId15" Type="http://schemas.openxmlformats.org/officeDocument/2006/relationships/image" Target="../media/image72.jpeg"/><Relationship Id="rId23" Type="http://schemas.openxmlformats.org/officeDocument/2006/relationships/image" Target="../media/image80.jpeg"/><Relationship Id="rId28" Type="http://schemas.openxmlformats.org/officeDocument/2006/relationships/image" Target="../media/image85.jpeg"/><Relationship Id="rId36" Type="http://schemas.openxmlformats.org/officeDocument/2006/relationships/image" Target="../media/image93.jpeg"/><Relationship Id="rId10" Type="http://schemas.openxmlformats.org/officeDocument/2006/relationships/image" Target="../media/image67.jpeg"/><Relationship Id="rId19" Type="http://schemas.openxmlformats.org/officeDocument/2006/relationships/image" Target="../media/image76.jpeg"/><Relationship Id="rId31" Type="http://schemas.openxmlformats.org/officeDocument/2006/relationships/image" Target="../media/image88.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 Id="rId22" Type="http://schemas.openxmlformats.org/officeDocument/2006/relationships/image" Target="../media/image79.jpeg"/><Relationship Id="rId27" Type="http://schemas.openxmlformats.org/officeDocument/2006/relationships/image" Target="../media/image84.jpeg"/><Relationship Id="rId30" Type="http://schemas.openxmlformats.org/officeDocument/2006/relationships/image" Target="../media/image87.jpeg"/><Relationship Id="rId35" Type="http://schemas.openxmlformats.org/officeDocument/2006/relationships/image" Target="../media/image92.jpeg"/><Relationship Id="rId8" Type="http://schemas.openxmlformats.org/officeDocument/2006/relationships/image" Target="../media/image65.jpeg"/><Relationship Id="rId3" Type="http://schemas.openxmlformats.org/officeDocument/2006/relationships/image" Target="../media/image60.jpeg"/></Relationships>
</file>

<file path=ppt/slides/_rels/slide3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google.com/url?sa=t&amp;rct=j&amp;q=&amp;esrc=s&amp;source=web&amp;cd=1&amp;cad=rja&amp;uact=8&amp;ved=2ahUKEwj0paCzjo3oAhU88KYKHTM3CloQFjAAegQIARAB&amp;url=https://iupac.org/&amp;usg=AOvVaw3M8dj-vR8FPCRmfQ8wbPeN"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eur-lex.europa.eu/EL/legal-content/glossary/internal-market.html" TargetMode="External"/><Relationship Id="rId2" Type="http://schemas.openxmlformats.org/officeDocument/2006/relationships/hyperlink" Target="http://eur-lex.europa.eu/EL/legal-content/glossary/european-union.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ilpi.com/msds/ref/reach.htm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9742"/>
            <a:ext cx="9209315" cy="6977742"/>
          </a:xfrm>
        </p:spPr>
        <p:txBody>
          <a:bodyPr anchor="t">
            <a:normAutofit/>
          </a:bodyPr>
          <a:lstStyle/>
          <a:p>
            <a:pPr>
              <a:lnSpc>
                <a:spcPct val="150000"/>
              </a:lnSpc>
            </a:pPr>
            <a:r>
              <a:rPr lang="el-GR" sz="2400" dirty="0">
                <a:latin typeface="Arial Black" panose="020B0A04020102020204" pitchFamily="34" charset="0"/>
              </a:rPr>
              <a:t>	ΕΛΕΓΧΟΣ ΚΑΙ ΑΞΙΟΛΟΓΗΣΗ ΤΟΠΙΚΩΝ ΠΡΟΪΟΝΤΩΝ</a:t>
            </a:r>
            <a:br>
              <a:rPr lang="el-GR" sz="2400" dirty="0">
                <a:latin typeface="Arial Black" panose="020B0A04020102020204" pitchFamily="34" charset="0"/>
              </a:rPr>
            </a:br>
            <a:r>
              <a:rPr lang="el-GR" sz="2400" dirty="0">
                <a:latin typeface="Arial Black" panose="020B0A04020102020204" pitchFamily="34" charset="0"/>
              </a:rPr>
              <a:t>Δύο Ερωτήσεις Κλειδιά : Τι είναι, γιατί το κάνουμε;</a:t>
            </a:r>
            <a:br>
              <a:rPr lang="el-GR" sz="2400" dirty="0">
                <a:latin typeface="Arial Black" panose="020B0A04020102020204" pitchFamily="34" charset="0"/>
              </a:rPr>
            </a:br>
            <a:r>
              <a:rPr lang="el-GR" sz="2400" dirty="0">
                <a:latin typeface="Arial Black" panose="020B0A04020102020204" pitchFamily="34" charset="0"/>
              </a:rPr>
              <a:t>Τα φαινόμενα, η ζωή μας είναι πολυπαραμετρικά</a:t>
            </a:r>
            <a:br>
              <a:rPr lang="el-GR" sz="2400" dirty="0">
                <a:latin typeface="Arial Black" panose="020B0A04020102020204" pitchFamily="34" charset="0"/>
              </a:rPr>
            </a:br>
            <a:endParaRPr lang="el-GR" sz="2400" dirty="0">
              <a:latin typeface="Arial Black" panose="020B0A04020102020204" pitchFamily="34" charset="0"/>
            </a:endParaRPr>
          </a:p>
        </p:txBody>
      </p:sp>
    </p:spTree>
    <p:extLst>
      <p:ext uri="{BB962C8B-B14F-4D97-AF65-F5344CB8AC3E}">
        <p14:creationId xmlns:p14="http://schemas.microsoft.com/office/powerpoint/2010/main" val="1069954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ΝΟΜΟΘΕΣΙΑ ΚΑΛΛΥΝΤΙΚΩΝ</a:t>
            </a:r>
            <a:endParaRPr lang="en-US" b="1" dirty="0"/>
          </a:p>
        </p:txBody>
      </p:sp>
      <p:sp>
        <p:nvSpPr>
          <p:cNvPr id="3" name="2 - Θέση περιεχομένου"/>
          <p:cNvSpPr>
            <a:spLocks noGrp="1"/>
          </p:cNvSpPr>
          <p:nvPr>
            <p:ph idx="1"/>
          </p:nvPr>
        </p:nvSpPr>
        <p:spPr>
          <a:xfrm>
            <a:off x="0" y="1600200"/>
            <a:ext cx="9144000" cy="5257800"/>
          </a:xfrm>
        </p:spPr>
        <p:txBody>
          <a:bodyPr>
            <a:normAutofit/>
          </a:bodyPr>
          <a:lstStyle/>
          <a:p>
            <a:pPr>
              <a:buNone/>
            </a:pPr>
            <a:r>
              <a:rPr lang="el-GR" b="1" i="1" dirty="0"/>
              <a:t>	Ο κανονισμός θεσπίζει κανόνες με τους οποίους πρέπει να συμμορφώνεται κάθε καλλυντικό προϊόν που διατίθεται στην αγορά, ώστε να εξασφαλίζεται η λειτουργία της εσωτερικής αγοράς και υψηλό επίπεδο προστασίας της υγείας του ανθρώπου</a:t>
            </a:r>
          </a:p>
          <a:p>
            <a:pPr>
              <a:buNone/>
            </a:pP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p:nvPr>
        </p:nvSpPr>
        <p:spPr/>
        <p:txBody>
          <a:bodyPr>
            <a:normAutofit fontScale="90000"/>
          </a:bodyPr>
          <a:lstStyle/>
          <a:p>
            <a:r>
              <a:rPr lang="el-GR" sz="4000" b="1">
                <a:solidFill>
                  <a:schemeClr val="tx2"/>
                </a:solidFill>
              </a:rPr>
              <a:t>EC/1223/2009, Article 17</a:t>
            </a:r>
            <a:br>
              <a:rPr lang="el-GR" sz="4000" b="1">
                <a:solidFill>
                  <a:schemeClr val="tx2"/>
                </a:solidFill>
              </a:rPr>
            </a:br>
            <a:r>
              <a:rPr lang="el-GR" sz="4000" b="1">
                <a:solidFill>
                  <a:schemeClr val="tx2"/>
                </a:solidFill>
              </a:rPr>
              <a:t>Traces of prohibited substances</a:t>
            </a:r>
          </a:p>
        </p:txBody>
      </p:sp>
      <p:sp>
        <p:nvSpPr>
          <p:cNvPr id="101379" name="Rectangle 3"/>
          <p:cNvSpPr>
            <a:spLocks noGrp="1"/>
          </p:cNvSpPr>
          <p:nvPr>
            <p:ph type="body" idx="1"/>
          </p:nvPr>
        </p:nvSpPr>
        <p:spPr/>
        <p:txBody>
          <a:bodyPr/>
          <a:lstStyle/>
          <a:p>
            <a:pPr>
              <a:lnSpc>
                <a:spcPct val="80000"/>
              </a:lnSpc>
              <a:buFont typeface="Arial" charset="0"/>
              <a:buNone/>
            </a:pPr>
            <a:endParaRPr lang="el-GR" sz="2800"/>
          </a:p>
          <a:p>
            <a:pPr>
              <a:lnSpc>
                <a:spcPct val="80000"/>
              </a:lnSpc>
            </a:pPr>
            <a:r>
              <a:rPr lang="el-GR" sz="2800"/>
              <a:t> The non-intended presence of a small quantity of a</a:t>
            </a:r>
          </a:p>
          <a:p>
            <a:pPr>
              <a:lnSpc>
                <a:spcPct val="80000"/>
              </a:lnSpc>
              <a:buFont typeface="Arial" charset="0"/>
              <a:buNone/>
            </a:pPr>
            <a:r>
              <a:rPr lang="el-GR" sz="2800"/>
              <a:t>prohibited substance, which is technically</a:t>
            </a:r>
          </a:p>
          <a:p>
            <a:pPr>
              <a:lnSpc>
                <a:spcPct val="80000"/>
              </a:lnSpc>
              <a:buFont typeface="Arial" charset="0"/>
              <a:buNone/>
            </a:pPr>
            <a:r>
              <a:rPr lang="el-GR" sz="2800"/>
              <a:t>unavoidable in good manufacturing practice, shall be</a:t>
            </a:r>
          </a:p>
          <a:p>
            <a:pPr>
              <a:lnSpc>
                <a:spcPct val="80000"/>
              </a:lnSpc>
              <a:buFont typeface="Arial" charset="0"/>
              <a:buNone/>
            </a:pPr>
            <a:r>
              <a:rPr lang="el-GR" sz="2800"/>
              <a:t>permitted provided that such presence is in</a:t>
            </a:r>
          </a:p>
          <a:p>
            <a:pPr>
              <a:lnSpc>
                <a:spcPct val="80000"/>
              </a:lnSpc>
              <a:buFont typeface="Arial" charset="0"/>
              <a:buNone/>
            </a:pPr>
            <a:r>
              <a:rPr lang="el-GR" sz="2800"/>
              <a:t>conformity with product safety.</a:t>
            </a:r>
          </a:p>
          <a:p>
            <a:pPr>
              <a:lnSpc>
                <a:spcPct val="80000"/>
              </a:lnSpc>
            </a:pPr>
            <a:r>
              <a:rPr lang="el-GR" sz="2800"/>
              <a:t> Origin</a:t>
            </a:r>
          </a:p>
          <a:p>
            <a:pPr lvl="1">
              <a:lnSpc>
                <a:spcPct val="80000"/>
              </a:lnSpc>
            </a:pPr>
            <a:r>
              <a:rPr lang="el-GR" sz="2400"/>
              <a:t> impurities of natural or synthetic ingredients,</a:t>
            </a:r>
          </a:p>
          <a:p>
            <a:pPr lvl="1">
              <a:lnSpc>
                <a:spcPct val="80000"/>
              </a:lnSpc>
            </a:pPr>
            <a:r>
              <a:rPr lang="el-GR" sz="2400"/>
              <a:t> the manufacturing process,</a:t>
            </a:r>
          </a:p>
          <a:p>
            <a:pPr lvl="1">
              <a:lnSpc>
                <a:spcPct val="80000"/>
              </a:lnSpc>
            </a:pPr>
            <a:r>
              <a:rPr lang="el-GR" sz="2400"/>
              <a:t> storage,</a:t>
            </a:r>
          </a:p>
          <a:p>
            <a:pPr lvl="1">
              <a:lnSpc>
                <a:spcPct val="80000"/>
              </a:lnSpc>
            </a:pPr>
            <a:r>
              <a:rPr lang="el-GR" sz="2400"/>
              <a:t> migration from packaging,</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a:xfrm>
            <a:off x="457200" y="274638"/>
            <a:ext cx="8229600" cy="715962"/>
          </a:xfrm>
        </p:spPr>
        <p:txBody>
          <a:bodyPr>
            <a:normAutofit fontScale="90000"/>
          </a:bodyPr>
          <a:lstStyle/>
          <a:p>
            <a:r>
              <a:rPr lang="el-GR" sz="2800" b="1">
                <a:solidFill>
                  <a:schemeClr val="tx2"/>
                </a:solidFill>
              </a:rPr>
              <a:t>EC/1223/2009, </a:t>
            </a:r>
            <a:r>
              <a:rPr lang="el-GR" sz="2800" b="1" i="1">
                <a:solidFill>
                  <a:schemeClr val="tx2"/>
                </a:solidFill>
              </a:rPr>
              <a:t>ANNEX II</a:t>
            </a:r>
            <a:br>
              <a:rPr lang="el-GR" sz="2800" b="1" i="1">
                <a:solidFill>
                  <a:schemeClr val="tx2"/>
                </a:solidFill>
              </a:rPr>
            </a:br>
            <a:r>
              <a:rPr lang="el-GR" sz="2800" b="1" i="1">
                <a:solidFill>
                  <a:schemeClr val="tx2"/>
                </a:solidFill>
              </a:rPr>
              <a:t>Substances Prohibited in Cosmetics</a:t>
            </a:r>
          </a:p>
        </p:txBody>
      </p:sp>
      <p:graphicFrame>
        <p:nvGraphicFramePr>
          <p:cNvPr id="96259" name="Group 3"/>
          <p:cNvGraphicFramePr>
            <a:graphicFrameLocks noGrp="1"/>
          </p:cNvGraphicFramePr>
          <p:nvPr>
            <p:ph type="tbl" idx="1"/>
          </p:nvPr>
        </p:nvGraphicFramePr>
        <p:xfrm>
          <a:off x="457200" y="1143000"/>
          <a:ext cx="8229600" cy="4392486"/>
        </p:xfrm>
        <a:graphic>
          <a:graphicData uri="http://schemas.openxmlformats.org/drawingml/2006/table">
            <a:tbl>
              <a:tblPr/>
              <a:tblGrid>
                <a:gridCol w="9144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56515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1" i="0" u="none" strike="noStrike" cap="none" normalizeH="0" baseline="0">
                          <a:ln>
                            <a:noFill/>
                          </a:ln>
                          <a:solidFill>
                            <a:schemeClr val="tx1"/>
                          </a:solidFill>
                          <a:effectLst/>
                          <a:latin typeface="Calibri" pitchFamily="34"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1" i="0" u="none" strike="noStrike" cap="none" normalizeH="0" baseline="0">
                          <a:ln>
                            <a:noFill/>
                          </a:ln>
                          <a:solidFill>
                            <a:schemeClr val="tx1"/>
                          </a:solidFill>
                          <a:effectLst/>
                          <a:latin typeface="Calibri" pitchFamily="34" charset="0"/>
                        </a:rPr>
                        <a:t>Chemical 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1" i="0" u="none" strike="noStrike" cap="none" normalizeH="0" baseline="0">
                          <a:ln>
                            <a:noFill/>
                          </a:ln>
                          <a:solidFill>
                            <a:schemeClr val="tx1"/>
                          </a:solidFill>
                          <a:effectLst/>
                          <a:latin typeface="Calibri" pitchFamily="34" charset="0"/>
                        </a:rPr>
                        <a:t>CAS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1" i="0" u="none" strike="noStrike" cap="none" normalizeH="0" baseline="0">
                          <a:ln>
                            <a:noFill/>
                          </a:ln>
                          <a:solidFill>
                            <a:schemeClr val="tx1"/>
                          </a:solidFill>
                          <a:effectLst/>
                          <a:latin typeface="Calibri" pitchFamily="34" charset="0"/>
                        </a:rPr>
                        <a:t>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25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Chromium; chromic acid and its salts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7440-47-3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231-157-5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89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Lead and its compounds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7439-92-1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231-100-4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43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Arsenic and its compounds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7440-38-2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231-148-6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221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Mercury and its compounds, except those special cases included in Annex V</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(preservative 0,007 % (of Hg)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7439-97-6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231-106-7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68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Cadmium and its compounds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7440-43-9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7440-43-9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08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40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Antimony and its compounds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7440-36-0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231-146-5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6515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Selenium and its compounds with the exception of selenium disulphide under</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the conditions set out under reference No 49 in Annex III (antidandruff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7782-49-2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231-957-4</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l-GR" sz="1600" b="0" i="0" u="none" strike="noStrike" cap="none" normalizeH="0" baseline="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6306" name="Rectangle 50"/>
          <p:cNvSpPr>
            <a:spLocks noChangeArrowheads="1"/>
          </p:cNvSpPr>
          <p:nvPr/>
        </p:nvSpPr>
        <p:spPr bwMode="auto">
          <a:xfrm>
            <a:off x="3733800" y="5715000"/>
            <a:ext cx="1149350" cy="366713"/>
          </a:xfrm>
          <a:prstGeom prst="rect">
            <a:avLst/>
          </a:prstGeom>
          <a:noFill/>
          <a:ln w="9525">
            <a:noFill/>
            <a:miter lim="800000"/>
            <a:headEnd/>
            <a:tailEnd/>
          </a:ln>
          <a:effectLst/>
        </p:spPr>
        <p:txBody>
          <a:bodyPr wrap="none">
            <a:spAutoFit/>
          </a:bodyPr>
          <a:lstStyle/>
          <a:p>
            <a:r>
              <a:rPr lang="el-GR" b="1"/>
              <a:t>No limits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p:cNvSpPr>
          <p:nvPr>
            <p:ph type="title"/>
          </p:nvPr>
        </p:nvSpPr>
        <p:spPr/>
        <p:txBody>
          <a:bodyPr/>
          <a:lstStyle/>
          <a:p>
            <a:r>
              <a:rPr lang="el-GR" b="1">
                <a:solidFill>
                  <a:schemeClr val="tx2"/>
                </a:solidFill>
              </a:rPr>
              <a:t>DIR95/45/EC (*)</a:t>
            </a:r>
          </a:p>
        </p:txBody>
      </p:sp>
      <p:sp>
        <p:nvSpPr>
          <p:cNvPr id="97283" name="Rectangle 3"/>
          <p:cNvSpPr>
            <a:spLocks noGrp="1"/>
          </p:cNvSpPr>
          <p:nvPr>
            <p:ph type="body" idx="1"/>
          </p:nvPr>
        </p:nvSpPr>
        <p:spPr/>
        <p:txBody>
          <a:bodyPr/>
          <a:lstStyle/>
          <a:p>
            <a:r>
              <a:rPr lang="el-GR" sz="2800"/>
              <a:t> Arsenic Not more than 3 mg/kg</a:t>
            </a:r>
          </a:p>
          <a:p>
            <a:r>
              <a:rPr lang="el-GR" sz="2800"/>
              <a:t> Lead Not more than 10 mg/kg</a:t>
            </a:r>
          </a:p>
          <a:p>
            <a:r>
              <a:rPr lang="el-GR" sz="2800"/>
              <a:t> Mercury Not more than 1 mg/kg</a:t>
            </a:r>
          </a:p>
          <a:p>
            <a:r>
              <a:rPr lang="el-GR" sz="2800"/>
              <a:t> Cadmium Not more than 1 mg/kg</a:t>
            </a:r>
          </a:p>
          <a:p>
            <a:r>
              <a:rPr lang="el-GR" sz="2800"/>
              <a:t> Heavy metals (as Pb) Not more than 40 mg/kg</a:t>
            </a:r>
          </a:p>
          <a:p>
            <a:pPr>
              <a:buFont typeface="Arial" charset="0"/>
              <a:buNone/>
            </a:pPr>
            <a:r>
              <a:rPr lang="el-GR" sz="2800" b="1"/>
              <a:t>(*) on purity criteria concerning colours for</a:t>
            </a:r>
          </a:p>
          <a:p>
            <a:pPr>
              <a:buFont typeface="Arial" charset="0"/>
              <a:buNone/>
            </a:pPr>
            <a:r>
              <a:rPr lang="el-GR" sz="2800" b="1"/>
              <a:t>use in foodstuffs, which is sited in the Annexes</a:t>
            </a:r>
          </a:p>
          <a:p>
            <a:pPr>
              <a:buFont typeface="Arial" charset="0"/>
              <a:buNone/>
            </a:pPr>
            <a:r>
              <a:rPr lang="el-GR" sz="2800" b="1"/>
              <a:t>of the EC/1223/2009 Cosmetics Regulation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p:cNvSpPr>
          <p:nvPr>
            <p:ph type="title"/>
          </p:nvPr>
        </p:nvSpPr>
        <p:spPr/>
        <p:txBody>
          <a:bodyPr/>
          <a:lstStyle/>
          <a:p>
            <a:r>
              <a:rPr lang="el-GR" b="1">
                <a:solidFill>
                  <a:schemeClr val="tx2"/>
                </a:solidFill>
              </a:rPr>
              <a:t>Resolution ResAP(2008)1 (*)</a:t>
            </a:r>
          </a:p>
        </p:txBody>
      </p:sp>
      <p:sp>
        <p:nvSpPr>
          <p:cNvPr id="98307" name="Rectangle 3"/>
          <p:cNvSpPr>
            <a:spLocks noGrp="1"/>
          </p:cNvSpPr>
          <p:nvPr>
            <p:ph type="body" idx="1"/>
          </p:nvPr>
        </p:nvSpPr>
        <p:spPr>
          <a:xfrm>
            <a:off x="457200" y="1600200"/>
            <a:ext cx="8229600" cy="4953000"/>
          </a:xfrm>
        </p:spPr>
        <p:txBody>
          <a:bodyPr/>
          <a:lstStyle/>
          <a:p>
            <a:pPr>
              <a:lnSpc>
                <a:spcPct val="80000"/>
              </a:lnSpc>
              <a:buFont typeface="Arial" charset="0"/>
              <a:buNone/>
            </a:pPr>
            <a:r>
              <a:rPr lang="el-GR" sz="1800" b="1">
                <a:latin typeface="Arial" charset="0"/>
              </a:rPr>
              <a:t>Maximum allowed concentrations of impurities in products for tattoos</a:t>
            </a:r>
          </a:p>
          <a:p>
            <a:pPr>
              <a:lnSpc>
                <a:spcPct val="80000"/>
              </a:lnSpc>
              <a:buFont typeface="Arial" charset="0"/>
              <a:buNone/>
            </a:pPr>
            <a:r>
              <a:rPr lang="el-GR" sz="1800" b="1">
                <a:latin typeface="Arial" charset="0"/>
              </a:rPr>
              <a:t>And PMU (Permanent Make Up)</a:t>
            </a:r>
          </a:p>
          <a:p>
            <a:pPr>
              <a:lnSpc>
                <a:spcPct val="80000"/>
              </a:lnSpc>
            </a:pPr>
            <a:r>
              <a:rPr lang="el-GR" sz="1800">
                <a:latin typeface="Arial" charset="0"/>
              </a:rPr>
              <a:t> Arsenic (As) 2 ppm</a:t>
            </a:r>
          </a:p>
          <a:p>
            <a:pPr>
              <a:lnSpc>
                <a:spcPct val="80000"/>
              </a:lnSpc>
            </a:pPr>
            <a:r>
              <a:rPr lang="el-GR" sz="1800">
                <a:latin typeface="Arial" charset="0"/>
              </a:rPr>
              <a:t> Barium (Ba) 50 ppm</a:t>
            </a:r>
          </a:p>
          <a:p>
            <a:pPr>
              <a:lnSpc>
                <a:spcPct val="80000"/>
              </a:lnSpc>
            </a:pPr>
            <a:r>
              <a:rPr lang="el-GR" sz="1800">
                <a:latin typeface="Arial" charset="0"/>
              </a:rPr>
              <a:t> Cadmium (Cd) 0.2 ppm</a:t>
            </a:r>
          </a:p>
          <a:p>
            <a:pPr>
              <a:lnSpc>
                <a:spcPct val="80000"/>
              </a:lnSpc>
            </a:pPr>
            <a:r>
              <a:rPr lang="el-GR" sz="1800">
                <a:latin typeface="Arial" charset="0"/>
              </a:rPr>
              <a:t> Cobalt (Co) 25 ppm</a:t>
            </a:r>
          </a:p>
          <a:p>
            <a:pPr>
              <a:lnSpc>
                <a:spcPct val="80000"/>
              </a:lnSpc>
            </a:pPr>
            <a:r>
              <a:rPr lang="el-GR" sz="1800">
                <a:latin typeface="Arial" charset="0"/>
              </a:rPr>
              <a:t> Chromium (Cr) (VI)6 0.2 ppm</a:t>
            </a:r>
          </a:p>
          <a:p>
            <a:pPr>
              <a:lnSpc>
                <a:spcPct val="80000"/>
              </a:lnSpc>
            </a:pPr>
            <a:r>
              <a:rPr lang="el-GR" sz="1800">
                <a:latin typeface="Arial" charset="0"/>
              </a:rPr>
              <a:t> Mercury (Hg) 0.2 ppm</a:t>
            </a:r>
          </a:p>
          <a:p>
            <a:pPr>
              <a:lnSpc>
                <a:spcPct val="80000"/>
              </a:lnSpc>
            </a:pPr>
            <a:r>
              <a:rPr lang="el-GR" sz="1800">
                <a:latin typeface="Arial" charset="0"/>
              </a:rPr>
              <a:t> Nickel (Ni)8 As low as technically achievable</a:t>
            </a:r>
          </a:p>
          <a:p>
            <a:pPr>
              <a:lnSpc>
                <a:spcPct val="80000"/>
              </a:lnSpc>
            </a:pPr>
            <a:r>
              <a:rPr lang="el-GR" sz="1800">
                <a:latin typeface="Arial" charset="0"/>
              </a:rPr>
              <a:t> Lead (Pb) 2 ppm</a:t>
            </a:r>
          </a:p>
          <a:p>
            <a:pPr>
              <a:lnSpc>
                <a:spcPct val="80000"/>
              </a:lnSpc>
            </a:pPr>
            <a:r>
              <a:rPr lang="el-GR" sz="1800">
                <a:latin typeface="Arial" charset="0"/>
              </a:rPr>
              <a:t> Selenium (Se) 2 ppm</a:t>
            </a:r>
          </a:p>
          <a:p>
            <a:pPr>
              <a:lnSpc>
                <a:spcPct val="80000"/>
              </a:lnSpc>
            </a:pPr>
            <a:r>
              <a:rPr lang="el-GR" sz="1800">
                <a:latin typeface="Arial" charset="0"/>
              </a:rPr>
              <a:t> Antimony (Sb) 2 ppm</a:t>
            </a:r>
          </a:p>
          <a:p>
            <a:pPr>
              <a:lnSpc>
                <a:spcPct val="80000"/>
              </a:lnSpc>
            </a:pPr>
            <a:r>
              <a:rPr lang="el-GR" sz="1800">
                <a:latin typeface="Arial" charset="0"/>
              </a:rPr>
              <a:t> Policyclic aromatic hydrocarbons (PAH) 0.5</a:t>
            </a:r>
          </a:p>
          <a:p>
            <a:pPr>
              <a:lnSpc>
                <a:spcPct val="80000"/>
              </a:lnSpc>
            </a:pPr>
            <a:r>
              <a:rPr lang="el-GR" sz="1800">
                <a:latin typeface="Arial" charset="0"/>
              </a:rPr>
              <a:t> Benzene-a-pyrene (BaP) 5 </a:t>
            </a:r>
            <a:r>
              <a:rPr lang="el-GR" sz="1800" b="1">
                <a:latin typeface="Arial" charset="0"/>
              </a:rPr>
              <a:t>ppb</a:t>
            </a:r>
          </a:p>
          <a:p>
            <a:pPr>
              <a:lnSpc>
                <a:spcPct val="80000"/>
              </a:lnSpc>
              <a:buFont typeface="Arial" charset="0"/>
              <a:buNone/>
            </a:pPr>
            <a:r>
              <a:rPr lang="el-GR" sz="1800" b="1">
                <a:latin typeface="Arial" charset="0"/>
              </a:rPr>
              <a:t>(*) For guidance</a:t>
            </a:r>
          </a:p>
          <a:p>
            <a:pPr>
              <a:lnSpc>
                <a:spcPct val="80000"/>
              </a:lnSpc>
              <a:buFont typeface="Arial" charset="0"/>
              <a:buNone/>
            </a:pPr>
            <a:r>
              <a:rPr lang="el-GR" sz="1800" b="1" i="1">
                <a:latin typeface="Arial" charset="0"/>
              </a:rPr>
              <a:t>(Adopted by the Committee of Ministers on 20 February 2008</a:t>
            </a:r>
            <a:r>
              <a:rPr lang="el-GR" sz="1800" b="1">
                <a:latin typeface="Arial" charset="0"/>
              </a:rPr>
              <a:t> )</a:t>
            </a:r>
            <a:br>
              <a:rPr lang="el-GR" sz="1800" b="1">
                <a:latin typeface="Arial" charset="0"/>
              </a:rPr>
            </a:br>
            <a:endParaRPr lang="el-GR" sz="1800" b="1">
              <a:latin typeface="Arial"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p:cNvSpPr>
          <p:nvPr>
            <p:ph type="title"/>
          </p:nvPr>
        </p:nvSpPr>
        <p:spPr/>
        <p:txBody>
          <a:bodyPr/>
          <a:lstStyle/>
          <a:p>
            <a:r>
              <a:rPr lang="el-GR" b="1">
                <a:solidFill>
                  <a:schemeClr val="tx2"/>
                </a:solidFill>
              </a:rPr>
              <a:t>Levels technically avoidable</a:t>
            </a:r>
          </a:p>
        </p:txBody>
      </p:sp>
      <p:sp>
        <p:nvSpPr>
          <p:cNvPr id="99331" name="Rectangle 3"/>
          <p:cNvSpPr>
            <a:spLocks noGrp="1"/>
          </p:cNvSpPr>
          <p:nvPr>
            <p:ph type="body" idx="1"/>
          </p:nvPr>
        </p:nvSpPr>
        <p:spPr/>
        <p:txBody>
          <a:bodyPr/>
          <a:lstStyle/>
          <a:p>
            <a:pPr>
              <a:lnSpc>
                <a:spcPct val="80000"/>
              </a:lnSpc>
            </a:pPr>
            <a:r>
              <a:rPr lang="el-GR" sz="2000">
                <a:latin typeface="Arial" charset="0"/>
              </a:rPr>
              <a:t>There are currently </a:t>
            </a:r>
            <a:r>
              <a:rPr lang="el-GR" sz="2000" b="1">
                <a:latin typeface="Arial" charset="0"/>
              </a:rPr>
              <a:t>no international standards </a:t>
            </a:r>
            <a:r>
              <a:rPr lang="el-GR" sz="2000">
                <a:latin typeface="Arial" charset="0"/>
              </a:rPr>
              <a:t>for impurities in cosmetics. Limits have been established in Germany. Rather than taking a risk-based approach, the </a:t>
            </a:r>
            <a:r>
              <a:rPr lang="el-GR" sz="2000" b="1">
                <a:latin typeface="Arial" charset="0"/>
              </a:rPr>
              <a:t>German limits </a:t>
            </a:r>
            <a:r>
              <a:rPr lang="el-GR" sz="2000">
                <a:latin typeface="Arial" charset="0"/>
              </a:rPr>
              <a:t>are based on levels that could be technically avoided. Thus, heavy metal impurities were limited to anything above normal background levels.</a:t>
            </a:r>
          </a:p>
          <a:p>
            <a:pPr>
              <a:lnSpc>
                <a:spcPct val="80000"/>
              </a:lnSpc>
            </a:pPr>
            <a:endParaRPr lang="el-GR" sz="2000">
              <a:latin typeface="Arial" charset="0"/>
            </a:endParaRPr>
          </a:p>
          <a:p>
            <a:pPr>
              <a:lnSpc>
                <a:spcPct val="80000"/>
              </a:lnSpc>
            </a:pPr>
            <a:r>
              <a:rPr lang="el-GR" sz="2000">
                <a:latin typeface="Arial" charset="0"/>
              </a:rPr>
              <a:t> The German Federal Government conducted tests to determine background levels of heavy metal contents in toothpastes and other cosmetic products (note that in Canada, most toothpastes are classified as natural health products). Based on their studies, it was determined that heavy metal levels in cosmetic products above the values listed below are </a:t>
            </a:r>
            <a:r>
              <a:rPr lang="el-GR" sz="2000" b="1">
                <a:latin typeface="Arial" charset="0"/>
              </a:rPr>
              <a:t>considered technically avoidable</a:t>
            </a:r>
          </a:p>
          <a:p>
            <a:pPr>
              <a:lnSpc>
                <a:spcPct val="80000"/>
              </a:lnSpc>
              <a:buFont typeface="Arial" charset="0"/>
              <a:buNone/>
            </a:pPr>
            <a:endParaRPr lang="el-GR" sz="2000" b="1">
              <a:latin typeface="Arial" charset="0"/>
            </a:endParaRPr>
          </a:p>
          <a:p>
            <a:pPr>
              <a:lnSpc>
                <a:spcPct val="80000"/>
              </a:lnSpc>
              <a:buFont typeface="Arial" charset="0"/>
              <a:buNone/>
            </a:pPr>
            <a:r>
              <a:rPr lang="el-GR" sz="2000" b="1">
                <a:latin typeface="Arial" charset="0"/>
              </a:rPr>
              <a:t>www.hc-sc.gc.ca</a:t>
            </a:r>
          </a:p>
          <a:p>
            <a:pPr>
              <a:lnSpc>
                <a:spcPct val="80000"/>
              </a:lnSpc>
              <a:buFont typeface="Arial" charset="0"/>
              <a:buNone/>
            </a:pPr>
            <a:r>
              <a:rPr lang="el-GR" sz="2000" b="1">
                <a:latin typeface="Arial" charset="0"/>
              </a:rPr>
              <a:t>Health Canada</a:t>
            </a:r>
          </a:p>
          <a:p>
            <a:pPr>
              <a:lnSpc>
                <a:spcPct val="80000"/>
              </a:lnSpc>
              <a:buFont typeface="Arial" charset="0"/>
              <a:buNone/>
            </a:pPr>
            <a:r>
              <a:rPr lang="el-GR" sz="2000" b="1">
                <a:latin typeface="Arial" charset="0"/>
              </a:rPr>
              <a:t>Draft Guidance on Heavy Metal Impurities in Cosmetics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p:txBody>
          <a:bodyPr>
            <a:normAutofit fontScale="90000"/>
          </a:bodyPr>
          <a:lstStyle/>
          <a:p>
            <a:r>
              <a:rPr lang="el-GR" sz="4000" b="1">
                <a:solidFill>
                  <a:schemeClr val="tx2"/>
                </a:solidFill>
              </a:rPr>
              <a:t>Regulation on cosmetic products</a:t>
            </a:r>
            <a:br>
              <a:rPr lang="el-GR" sz="4000" b="1">
                <a:solidFill>
                  <a:schemeClr val="tx2"/>
                </a:solidFill>
              </a:rPr>
            </a:br>
            <a:r>
              <a:rPr lang="el-GR" sz="4000" b="1">
                <a:solidFill>
                  <a:schemeClr val="tx2"/>
                </a:solidFill>
              </a:rPr>
              <a:t>(Germany)</a:t>
            </a:r>
          </a:p>
        </p:txBody>
      </p:sp>
      <p:sp>
        <p:nvSpPr>
          <p:cNvPr id="100355" name="Rectangle 3"/>
          <p:cNvSpPr>
            <a:spLocks noGrp="1"/>
          </p:cNvSpPr>
          <p:nvPr>
            <p:ph type="body" idx="1"/>
          </p:nvPr>
        </p:nvSpPr>
        <p:spPr/>
        <p:txBody>
          <a:bodyPr/>
          <a:lstStyle/>
          <a:p>
            <a:pPr>
              <a:lnSpc>
                <a:spcPct val="80000"/>
              </a:lnSpc>
            </a:pPr>
            <a:r>
              <a:rPr lang="el-GR" sz="1800"/>
              <a:t> Arsen (As) max. 5 mg/kg</a:t>
            </a:r>
          </a:p>
          <a:p>
            <a:pPr>
              <a:lnSpc>
                <a:spcPct val="80000"/>
              </a:lnSpc>
            </a:pPr>
            <a:r>
              <a:rPr lang="el-GR" sz="1800"/>
              <a:t> Blei (Pb) max. 20 mg/kg</a:t>
            </a:r>
          </a:p>
          <a:p>
            <a:pPr>
              <a:lnSpc>
                <a:spcPct val="80000"/>
              </a:lnSpc>
            </a:pPr>
            <a:r>
              <a:rPr lang="el-GR" sz="1800"/>
              <a:t> Antimon (Sb), max. 100 mg/kg</a:t>
            </a:r>
          </a:p>
          <a:p>
            <a:pPr>
              <a:lnSpc>
                <a:spcPct val="80000"/>
              </a:lnSpc>
            </a:pPr>
            <a:r>
              <a:rPr lang="el-GR" sz="1800"/>
              <a:t> Kupfer (Cu), max. 100 mg/kg</a:t>
            </a:r>
          </a:p>
          <a:p>
            <a:pPr>
              <a:lnSpc>
                <a:spcPct val="80000"/>
              </a:lnSpc>
            </a:pPr>
            <a:r>
              <a:rPr lang="el-GR" sz="1800"/>
              <a:t> Chrom (Cr) max. 100 mg/kg</a:t>
            </a:r>
          </a:p>
          <a:p>
            <a:pPr>
              <a:lnSpc>
                <a:spcPct val="80000"/>
              </a:lnSpc>
            </a:pPr>
            <a:r>
              <a:rPr lang="el-GR" sz="1800"/>
              <a:t> Zink (Zn), Bariumsulfat (BaSO4)(together) max. 200 mg/kg</a:t>
            </a:r>
          </a:p>
          <a:p>
            <a:pPr>
              <a:lnSpc>
                <a:spcPct val="80000"/>
              </a:lnSpc>
            </a:pPr>
            <a:r>
              <a:rPr lang="el-GR" sz="1800"/>
              <a:t> Cadmium (Cd), max. 5 mg/kg</a:t>
            </a:r>
          </a:p>
          <a:p>
            <a:pPr>
              <a:lnSpc>
                <a:spcPct val="80000"/>
              </a:lnSpc>
            </a:pPr>
            <a:r>
              <a:rPr lang="el-GR" sz="1800"/>
              <a:t> Quecksilber (Hg), not detectable</a:t>
            </a:r>
          </a:p>
          <a:p>
            <a:pPr>
              <a:lnSpc>
                <a:spcPct val="80000"/>
              </a:lnSpc>
            </a:pPr>
            <a:r>
              <a:rPr lang="el-GR" sz="1800"/>
              <a:t> Selen (Se), not detectable</a:t>
            </a:r>
          </a:p>
          <a:p>
            <a:pPr>
              <a:lnSpc>
                <a:spcPct val="80000"/>
              </a:lnSpc>
            </a:pPr>
            <a:r>
              <a:rPr lang="el-GR" sz="1800"/>
              <a:t> Tellur (Te), not detectable</a:t>
            </a:r>
          </a:p>
          <a:p>
            <a:pPr>
              <a:lnSpc>
                <a:spcPct val="80000"/>
              </a:lnSpc>
            </a:pPr>
            <a:r>
              <a:rPr lang="el-GR" sz="1800"/>
              <a:t> Thallium (Tl), not detectable</a:t>
            </a:r>
          </a:p>
          <a:p>
            <a:pPr>
              <a:lnSpc>
                <a:spcPct val="80000"/>
              </a:lnSpc>
            </a:pPr>
            <a:r>
              <a:rPr lang="el-GR" sz="1800"/>
              <a:t> Uran (U), not detectable</a:t>
            </a:r>
          </a:p>
          <a:p>
            <a:pPr>
              <a:lnSpc>
                <a:spcPct val="80000"/>
              </a:lnSpc>
            </a:pPr>
            <a:r>
              <a:rPr lang="el-GR" sz="1800"/>
              <a:t> Chromat (Chromate) not detectable</a:t>
            </a:r>
          </a:p>
          <a:p>
            <a:pPr>
              <a:lnSpc>
                <a:spcPct val="80000"/>
              </a:lnSpc>
            </a:pPr>
            <a:r>
              <a:rPr lang="el-GR" sz="1800"/>
              <a:t> HCl soluble Barium not detectable</a:t>
            </a:r>
          </a:p>
          <a:p>
            <a:pPr>
              <a:lnSpc>
                <a:spcPct val="80000"/>
              </a:lnSpc>
              <a:buFont typeface="Arial" charset="0"/>
              <a:buNone/>
            </a:pPr>
            <a:r>
              <a:rPr lang="el-GR" sz="1800" b="1"/>
              <a:t>Bundesgesundheitsblatt (Federal Health Journal,</a:t>
            </a:r>
          </a:p>
          <a:p>
            <a:pPr>
              <a:lnSpc>
                <a:spcPct val="80000"/>
              </a:lnSpc>
              <a:buFont typeface="Arial" charset="0"/>
              <a:buNone/>
            </a:pPr>
            <a:r>
              <a:rPr lang="el-GR" sz="1800" b="1"/>
              <a:t>Germany), 28, 1985, Nr. 7, 216.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p:nvPr>
        </p:nvSpPr>
        <p:spPr/>
        <p:txBody>
          <a:bodyPr/>
          <a:lstStyle/>
          <a:p>
            <a:r>
              <a:rPr lang="el-GR" sz="2800" b="1">
                <a:solidFill>
                  <a:schemeClr val="tx2"/>
                </a:solidFill>
                <a:latin typeface="Arial" charset="0"/>
              </a:rPr>
              <a:t>ΠΑΡΑΔΕΙΓΜΑ =&gt;Παρουσια μολυβδου στα κραγιον</a:t>
            </a:r>
          </a:p>
        </p:txBody>
      </p:sp>
      <p:sp>
        <p:nvSpPr>
          <p:cNvPr id="114692" name="Rectangle 4"/>
          <p:cNvSpPr>
            <a:spLocks noGrp="1" noChangeArrowheads="1"/>
          </p:cNvSpPr>
          <p:nvPr>
            <p:ph type="body" idx="1"/>
          </p:nvPr>
        </p:nvSpPr>
        <p:spPr>
          <a:xfrm>
            <a:off x="457200" y="1219200"/>
            <a:ext cx="8229600" cy="4906963"/>
          </a:xfrm>
          <a:noFill/>
          <a:ln/>
        </p:spPr>
        <p:txBody>
          <a:bodyPr>
            <a:normAutofit lnSpcReduction="10000"/>
          </a:bodyPr>
          <a:lstStyle/>
          <a:p>
            <a:pPr>
              <a:lnSpc>
                <a:spcPct val="80000"/>
              </a:lnSpc>
              <a:buFont typeface="Arial" charset="0"/>
              <a:buNone/>
            </a:pPr>
            <a:r>
              <a:rPr lang="el-GR" sz="1800"/>
              <a:t>Αμερικανικη εκθεση σχετικα με περιεκτικοτητα μολυβδου σε</a:t>
            </a:r>
            <a:r>
              <a:rPr lang="en-US" sz="1800"/>
              <a:t> </a:t>
            </a:r>
            <a:r>
              <a:rPr lang="el-GR" sz="1800"/>
              <a:t>κραγιον.</a:t>
            </a:r>
          </a:p>
          <a:p>
            <a:pPr>
              <a:lnSpc>
                <a:spcPct val="80000"/>
              </a:lnSpc>
              <a:buFont typeface="Arial" charset="0"/>
              <a:buNone/>
            </a:pPr>
            <a:r>
              <a:rPr lang="el-GR" sz="1800"/>
              <a:t>Χρηση μολυβδου σε καλυντικα απαγορευεται αυστηρα στη Ε.Ε..</a:t>
            </a:r>
          </a:p>
          <a:p>
            <a:pPr>
              <a:lnSpc>
                <a:spcPct val="80000"/>
              </a:lnSpc>
              <a:buFont typeface="Arial" charset="0"/>
              <a:buNone/>
            </a:pPr>
            <a:r>
              <a:rPr lang="el-GR" sz="1800"/>
              <a:t>Ο μολυβδος ειναι φυσικο στοιχειο και βρισκεται παντου στο περιβαλλον.</a:t>
            </a:r>
          </a:p>
          <a:p>
            <a:pPr>
              <a:lnSpc>
                <a:spcPct val="80000"/>
              </a:lnSpc>
              <a:buFont typeface="Arial" charset="0"/>
              <a:buNone/>
            </a:pPr>
            <a:r>
              <a:rPr lang="el-GR" sz="1800"/>
              <a:t>Αναποφευκτη η παρουσια ιχνων μολυβδου απο το περιβαλλον και  λογω</a:t>
            </a:r>
          </a:p>
          <a:p>
            <a:pPr>
              <a:lnSpc>
                <a:spcPct val="80000"/>
              </a:lnSpc>
              <a:buFont typeface="Arial" charset="0"/>
              <a:buNone/>
            </a:pPr>
            <a:r>
              <a:rPr lang="el-GR" sz="1800"/>
              <a:t>προσμειξεων απο τις α΄υλες ...</a:t>
            </a:r>
            <a:endParaRPr lang="en-US" sz="1800"/>
          </a:p>
          <a:p>
            <a:pPr>
              <a:lnSpc>
                <a:spcPct val="80000"/>
              </a:lnSpc>
              <a:buFont typeface="Arial" charset="0"/>
              <a:buNone/>
            </a:pPr>
            <a:endParaRPr lang="el-GR" sz="1800"/>
          </a:p>
          <a:p>
            <a:pPr>
              <a:lnSpc>
                <a:spcPct val="80000"/>
              </a:lnSpc>
              <a:buFont typeface="Arial" charset="0"/>
              <a:buNone/>
            </a:pPr>
            <a:r>
              <a:rPr lang="el-GR" sz="1800"/>
              <a:t>Η Ευρωπαικη Νομοθεσια σχετικα με την ποιοτητα του ποσιμου νερου θετει</a:t>
            </a:r>
          </a:p>
          <a:p>
            <a:pPr>
              <a:lnSpc>
                <a:spcPct val="80000"/>
              </a:lnSpc>
              <a:buFont typeface="Arial" charset="0"/>
              <a:buNone/>
            </a:pPr>
            <a:r>
              <a:rPr lang="el-GR" sz="1800"/>
              <a:t>ορια 25 </a:t>
            </a:r>
            <a:r>
              <a:rPr lang="en-US" sz="1800"/>
              <a:t>ppb </a:t>
            </a:r>
            <a:r>
              <a:rPr lang="el-GR" sz="1800"/>
              <a:t>και ημερησια ασφαλη καταναλωση 50μ</a:t>
            </a:r>
            <a:r>
              <a:rPr lang="en-US" sz="1800"/>
              <a:t>g Pb. </a:t>
            </a:r>
            <a:r>
              <a:rPr lang="el-GR" sz="1800"/>
              <a:t>Δηλαδη για ενα κραγιον</a:t>
            </a:r>
          </a:p>
          <a:p>
            <a:pPr>
              <a:lnSpc>
                <a:spcPct val="80000"/>
              </a:lnSpc>
              <a:buFont typeface="Arial" charset="0"/>
              <a:buNone/>
            </a:pPr>
            <a:r>
              <a:rPr lang="el-GR" sz="1800"/>
              <a:t>που περιεχει 0,65</a:t>
            </a:r>
            <a:r>
              <a:rPr lang="en-US" sz="1800"/>
              <a:t>ppm Pb </a:t>
            </a:r>
            <a:r>
              <a:rPr lang="el-GR" sz="1800"/>
              <a:t>η μεγιστη ημερησια καταναλωση ειναι 0,033μ</a:t>
            </a:r>
            <a:r>
              <a:rPr lang="en-US" sz="1800"/>
              <a:t>g.</a:t>
            </a:r>
            <a:endParaRPr lang="el-GR" sz="1800"/>
          </a:p>
          <a:p>
            <a:pPr>
              <a:lnSpc>
                <a:spcPct val="80000"/>
              </a:lnSpc>
              <a:buFont typeface="Arial" charset="0"/>
              <a:buNone/>
            </a:pPr>
            <a:endParaRPr lang="el-GR" sz="1800"/>
          </a:p>
          <a:p>
            <a:pPr>
              <a:lnSpc>
                <a:spcPct val="80000"/>
              </a:lnSpc>
              <a:buFont typeface="Arial" charset="0"/>
              <a:buNone/>
            </a:pPr>
            <a:r>
              <a:rPr lang="el-GR" sz="1800"/>
              <a:t>Οι εταιριες κανουν πολυ αυστηρους ελεγχους για τον ακριβη  ελεγχο των βαρεων</a:t>
            </a:r>
          </a:p>
          <a:p>
            <a:pPr>
              <a:lnSpc>
                <a:spcPct val="80000"/>
              </a:lnSpc>
              <a:buFont typeface="Arial" charset="0"/>
              <a:buNone/>
            </a:pPr>
            <a:r>
              <a:rPr lang="el-GR" sz="1800"/>
              <a:t>μεταλλων για να διασφαλιζουν τα χαμηλα επιπεδα περιεκτικοτητας στα καλλυντικα</a:t>
            </a:r>
          </a:p>
          <a:p>
            <a:pPr>
              <a:lnSpc>
                <a:spcPct val="80000"/>
              </a:lnSpc>
              <a:buFont typeface="Arial" charset="0"/>
              <a:buNone/>
            </a:pPr>
            <a:r>
              <a:rPr lang="el-GR" sz="1800"/>
              <a:t>ωστε να μην θετουν σε κινδυνο την ασφαλεια του καταναλωτη.</a:t>
            </a:r>
          </a:p>
          <a:p>
            <a:pPr>
              <a:lnSpc>
                <a:spcPct val="80000"/>
              </a:lnSpc>
              <a:buFont typeface="Arial" charset="0"/>
              <a:buNone/>
            </a:pPr>
            <a:endParaRPr lang="el-GR" sz="1800"/>
          </a:p>
          <a:p>
            <a:pPr>
              <a:lnSpc>
                <a:spcPct val="80000"/>
              </a:lnSpc>
              <a:buFont typeface="Arial" charset="0"/>
              <a:buNone/>
            </a:pPr>
            <a:r>
              <a:rPr lang="el-GR" sz="1800"/>
              <a:t>Το </a:t>
            </a:r>
            <a:r>
              <a:rPr lang="en-US" sz="1800"/>
              <a:t>CTFA </a:t>
            </a:r>
            <a:r>
              <a:rPr lang="el-GR" sz="1800"/>
              <a:t>εχει εκδωσει σχετικη ανακοινωση που αναφερεται στα ανωτερω.</a:t>
            </a:r>
          </a:p>
          <a:p>
            <a:pPr>
              <a:lnSpc>
                <a:spcPct val="80000"/>
              </a:lnSpc>
            </a:pPr>
            <a:endParaRPr lang="el-GR" sz="1800"/>
          </a:p>
          <a:p>
            <a:pPr>
              <a:lnSpc>
                <a:spcPct val="80000"/>
              </a:lnSpc>
              <a:buFont typeface="Arial" charset="0"/>
              <a:buNone/>
            </a:pPr>
            <a:r>
              <a:rPr lang="el-GR" sz="1800"/>
              <a:t>Εχει γινει μεγαλο θεμα από τα ΜΜΕ (παρουσιαζεται το τεστ με τη βερα)</a:t>
            </a:r>
          </a:p>
          <a:p>
            <a:pPr>
              <a:lnSpc>
                <a:spcPct val="80000"/>
              </a:lnSpc>
              <a:buFont typeface="Arial" charset="0"/>
              <a:buNone/>
            </a:pPr>
            <a:endParaRPr lang="el-GR" sz="1800"/>
          </a:p>
          <a:p>
            <a:pPr>
              <a:lnSpc>
                <a:spcPct val="80000"/>
              </a:lnSpc>
              <a:buFont typeface="Arial" charset="0"/>
              <a:buNone/>
            </a:pPr>
            <a:r>
              <a:rPr lang="el-GR" sz="18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 calcmode="lin" valueType="num">
                                      <p:cBhvr>
                                        <p:cTn id="7" dur="1000" fill="hold"/>
                                        <p:tgtEl>
                                          <p:spTgt spid="11469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469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469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4692">
                                            <p:txEl>
                                              <p:pRg st="1" end="1"/>
                                            </p:txEl>
                                          </p:spTgt>
                                        </p:tgtEl>
                                        <p:attrNameLst>
                                          <p:attrName>style.visibility</p:attrName>
                                        </p:attrNameLst>
                                      </p:cBhvr>
                                      <p:to>
                                        <p:strVal val="visible"/>
                                      </p:to>
                                    </p:set>
                                    <p:anim calcmode="lin" valueType="num">
                                      <p:cBhvr>
                                        <p:cTn id="14" dur="1000" fill="hold"/>
                                        <p:tgtEl>
                                          <p:spTgt spid="114692">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1469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469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14692">
                                            <p:txEl>
                                              <p:pRg st="2" end="2"/>
                                            </p:txEl>
                                          </p:spTgt>
                                        </p:tgtEl>
                                        <p:attrNameLst>
                                          <p:attrName>style.visibility</p:attrName>
                                        </p:attrNameLst>
                                      </p:cBhvr>
                                      <p:to>
                                        <p:strVal val="visible"/>
                                      </p:to>
                                    </p:set>
                                    <p:anim calcmode="lin" valueType="num">
                                      <p:cBhvr>
                                        <p:cTn id="21" dur="1000" fill="hold"/>
                                        <p:tgtEl>
                                          <p:spTgt spid="114692">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1469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1469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14692">
                                            <p:txEl>
                                              <p:pRg st="3" end="3"/>
                                            </p:txEl>
                                          </p:spTgt>
                                        </p:tgtEl>
                                        <p:attrNameLst>
                                          <p:attrName>style.visibility</p:attrName>
                                        </p:attrNameLst>
                                      </p:cBhvr>
                                      <p:to>
                                        <p:strVal val="visible"/>
                                      </p:to>
                                    </p:set>
                                    <p:anim calcmode="lin" valueType="num">
                                      <p:cBhvr>
                                        <p:cTn id="28" dur="1000" fill="hold"/>
                                        <p:tgtEl>
                                          <p:spTgt spid="114692">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11469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1469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14692">
                                            <p:txEl>
                                              <p:pRg st="4" end="4"/>
                                            </p:txEl>
                                          </p:spTgt>
                                        </p:tgtEl>
                                        <p:attrNameLst>
                                          <p:attrName>style.visibility</p:attrName>
                                        </p:attrNameLst>
                                      </p:cBhvr>
                                      <p:to>
                                        <p:strVal val="visible"/>
                                      </p:to>
                                    </p:set>
                                    <p:anim calcmode="lin" valueType="num">
                                      <p:cBhvr>
                                        <p:cTn id="35" dur="1000" fill="hold"/>
                                        <p:tgtEl>
                                          <p:spTgt spid="114692">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11469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1469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14692">
                                            <p:txEl>
                                              <p:pRg st="6" end="6"/>
                                            </p:txEl>
                                          </p:spTgt>
                                        </p:tgtEl>
                                        <p:attrNameLst>
                                          <p:attrName>style.visibility</p:attrName>
                                        </p:attrNameLst>
                                      </p:cBhvr>
                                      <p:to>
                                        <p:strVal val="visible"/>
                                      </p:to>
                                    </p:set>
                                    <p:anim calcmode="lin" valueType="num">
                                      <p:cBhvr>
                                        <p:cTn id="42" dur="1000" fill="hold"/>
                                        <p:tgtEl>
                                          <p:spTgt spid="114692">
                                            <p:txEl>
                                              <p:pRg st="6" end="6"/>
                                            </p:txEl>
                                          </p:spTgt>
                                        </p:tgtEl>
                                        <p:attrNameLst>
                                          <p:attrName>ppt_w</p:attrName>
                                        </p:attrNameLst>
                                      </p:cBhvr>
                                      <p:tavLst>
                                        <p:tav tm="0">
                                          <p:val>
                                            <p:strVal val="#ppt_w+.3"/>
                                          </p:val>
                                        </p:tav>
                                        <p:tav tm="100000">
                                          <p:val>
                                            <p:strVal val="#ppt_w"/>
                                          </p:val>
                                        </p:tav>
                                      </p:tavLst>
                                    </p:anim>
                                    <p:anim calcmode="lin" valueType="num">
                                      <p:cBhvr>
                                        <p:cTn id="43" dur="1000" fill="hold"/>
                                        <p:tgtEl>
                                          <p:spTgt spid="114692">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11469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14692">
                                            <p:txEl>
                                              <p:pRg st="7" end="7"/>
                                            </p:txEl>
                                          </p:spTgt>
                                        </p:tgtEl>
                                        <p:attrNameLst>
                                          <p:attrName>style.visibility</p:attrName>
                                        </p:attrNameLst>
                                      </p:cBhvr>
                                      <p:to>
                                        <p:strVal val="visible"/>
                                      </p:to>
                                    </p:set>
                                    <p:anim calcmode="lin" valueType="num">
                                      <p:cBhvr>
                                        <p:cTn id="49" dur="1000" fill="hold"/>
                                        <p:tgtEl>
                                          <p:spTgt spid="114692">
                                            <p:txEl>
                                              <p:pRg st="7" end="7"/>
                                            </p:txEl>
                                          </p:spTgt>
                                        </p:tgtEl>
                                        <p:attrNameLst>
                                          <p:attrName>ppt_w</p:attrName>
                                        </p:attrNameLst>
                                      </p:cBhvr>
                                      <p:tavLst>
                                        <p:tav tm="0">
                                          <p:val>
                                            <p:strVal val="#ppt_w+.3"/>
                                          </p:val>
                                        </p:tav>
                                        <p:tav tm="100000">
                                          <p:val>
                                            <p:strVal val="#ppt_w"/>
                                          </p:val>
                                        </p:tav>
                                      </p:tavLst>
                                    </p:anim>
                                    <p:anim calcmode="lin" valueType="num">
                                      <p:cBhvr>
                                        <p:cTn id="50" dur="1000" fill="hold"/>
                                        <p:tgtEl>
                                          <p:spTgt spid="114692">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11469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114692">
                                            <p:txEl>
                                              <p:pRg st="8" end="8"/>
                                            </p:txEl>
                                          </p:spTgt>
                                        </p:tgtEl>
                                        <p:attrNameLst>
                                          <p:attrName>style.visibility</p:attrName>
                                        </p:attrNameLst>
                                      </p:cBhvr>
                                      <p:to>
                                        <p:strVal val="visible"/>
                                      </p:to>
                                    </p:set>
                                    <p:anim calcmode="lin" valueType="num">
                                      <p:cBhvr>
                                        <p:cTn id="56" dur="1000" fill="hold"/>
                                        <p:tgtEl>
                                          <p:spTgt spid="114692">
                                            <p:txEl>
                                              <p:pRg st="8" end="8"/>
                                            </p:txEl>
                                          </p:spTgt>
                                        </p:tgtEl>
                                        <p:attrNameLst>
                                          <p:attrName>ppt_w</p:attrName>
                                        </p:attrNameLst>
                                      </p:cBhvr>
                                      <p:tavLst>
                                        <p:tav tm="0">
                                          <p:val>
                                            <p:strVal val="#ppt_w+.3"/>
                                          </p:val>
                                        </p:tav>
                                        <p:tav tm="100000">
                                          <p:val>
                                            <p:strVal val="#ppt_w"/>
                                          </p:val>
                                        </p:tav>
                                      </p:tavLst>
                                    </p:anim>
                                    <p:anim calcmode="lin" valueType="num">
                                      <p:cBhvr>
                                        <p:cTn id="57" dur="1000" fill="hold"/>
                                        <p:tgtEl>
                                          <p:spTgt spid="114692">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11469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114692">
                                            <p:txEl>
                                              <p:pRg st="10" end="10"/>
                                            </p:txEl>
                                          </p:spTgt>
                                        </p:tgtEl>
                                        <p:attrNameLst>
                                          <p:attrName>style.visibility</p:attrName>
                                        </p:attrNameLst>
                                      </p:cBhvr>
                                      <p:to>
                                        <p:strVal val="visible"/>
                                      </p:to>
                                    </p:set>
                                    <p:anim calcmode="lin" valueType="num">
                                      <p:cBhvr>
                                        <p:cTn id="63" dur="1000" fill="hold"/>
                                        <p:tgtEl>
                                          <p:spTgt spid="114692">
                                            <p:txEl>
                                              <p:pRg st="10" end="10"/>
                                            </p:txEl>
                                          </p:spTgt>
                                        </p:tgtEl>
                                        <p:attrNameLst>
                                          <p:attrName>ppt_w</p:attrName>
                                        </p:attrNameLst>
                                      </p:cBhvr>
                                      <p:tavLst>
                                        <p:tav tm="0">
                                          <p:val>
                                            <p:strVal val="#ppt_w+.3"/>
                                          </p:val>
                                        </p:tav>
                                        <p:tav tm="100000">
                                          <p:val>
                                            <p:strVal val="#ppt_w"/>
                                          </p:val>
                                        </p:tav>
                                      </p:tavLst>
                                    </p:anim>
                                    <p:anim calcmode="lin" valueType="num">
                                      <p:cBhvr>
                                        <p:cTn id="64" dur="1000" fill="hold"/>
                                        <p:tgtEl>
                                          <p:spTgt spid="114692">
                                            <p:txEl>
                                              <p:pRg st="10" end="10"/>
                                            </p:txEl>
                                          </p:spTgt>
                                        </p:tgtEl>
                                        <p:attrNameLst>
                                          <p:attrName>ppt_h</p:attrName>
                                        </p:attrNameLst>
                                      </p:cBhvr>
                                      <p:tavLst>
                                        <p:tav tm="0">
                                          <p:val>
                                            <p:strVal val="#ppt_h"/>
                                          </p:val>
                                        </p:tav>
                                        <p:tav tm="100000">
                                          <p:val>
                                            <p:strVal val="#ppt_h"/>
                                          </p:val>
                                        </p:tav>
                                      </p:tavLst>
                                    </p:anim>
                                    <p:animEffect transition="in" filter="fade">
                                      <p:cBhvr>
                                        <p:cTn id="65" dur="1000"/>
                                        <p:tgtEl>
                                          <p:spTgt spid="114692">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14692">
                                            <p:txEl>
                                              <p:pRg st="11" end="11"/>
                                            </p:txEl>
                                          </p:spTgt>
                                        </p:tgtEl>
                                        <p:attrNameLst>
                                          <p:attrName>style.visibility</p:attrName>
                                        </p:attrNameLst>
                                      </p:cBhvr>
                                      <p:to>
                                        <p:strVal val="visible"/>
                                      </p:to>
                                    </p:set>
                                    <p:anim calcmode="lin" valueType="num">
                                      <p:cBhvr>
                                        <p:cTn id="70" dur="1000" fill="hold"/>
                                        <p:tgtEl>
                                          <p:spTgt spid="114692">
                                            <p:txEl>
                                              <p:pRg st="11" end="11"/>
                                            </p:txEl>
                                          </p:spTgt>
                                        </p:tgtEl>
                                        <p:attrNameLst>
                                          <p:attrName>ppt_w</p:attrName>
                                        </p:attrNameLst>
                                      </p:cBhvr>
                                      <p:tavLst>
                                        <p:tav tm="0">
                                          <p:val>
                                            <p:strVal val="#ppt_w+.3"/>
                                          </p:val>
                                        </p:tav>
                                        <p:tav tm="100000">
                                          <p:val>
                                            <p:strVal val="#ppt_w"/>
                                          </p:val>
                                        </p:tav>
                                      </p:tavLst>
                                    </p:anim>
                                    <p:anim calcmode="lin" valueType="num">
                                      <p:cBhvr>
                                        <p:cTn id="71" dur="1000" fill="hold"/>
                                        <p:tgtEl>
                                          <p:spTgt spid="114692">
                                            <p:txEl>
                                              <p:pRg st="11" end="11"/>
                                            </p:txEl>
                                          </p:spTgt>
                                        </p:tgtEl>
                                        <p:attrNameLst>
                                          <p:attrName>ppt_h</p:attrName>
                                        </p:attrNameLst>
                                      </p:cBhvr>
                                      <p:tavLst>
                                        <p:tav tm="0">
                                          <p:val>
                                            <p:strVal val="#ppt_h"/>
                                          </p:val>
                                        </p:tav>
                                        <p:tav tm="100000">
                                          <p:val>
                                            <p:strVal val="#ppt_h"/>
                                          </p:val>
                                        </p:tav>
                                      </p:tavLst>
                                    </p:anim>
                                    <p:animEffect transition="in" filter="fade">
                                      <p:cBhvr>
                                        <p:cTn id="72" dur="1000"/>
                                        <p:tgtEl>
                                          <p:spTgt spid="114692">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grpId="0" nodeType="clickEffect">
                                  <p:stCondLst>
                                    <p:cond delay="0"/>
                                  </p:stCondLst>
                                  <p:childTnLst>
                                    <p:set>
                                      <p:cBhvr>
                                        <p:cTn id="76" dur="1" fill="hold">
                                          <p:stCondLst>
                                            <p:cond delay="0"/>
                                          </p:stCondLst>
                                        </p:cTn>
                                        <p:tgtEl>
                                          <p:spTgt spid="114692">
                                            <p:txEl>
                                              <p:pRg st="12" end="12"/>
                                            </p:txEl>
                                          </p:spTgt>
                                        </p:tgtEl>
                                        <p:attrNameLst>
                                          <p:attrName>style.visibility</p:attrName>
                                        </p:attrNameLst>
                                      </p:cBhvr>
                                      <p:to>
                                        <p:strVal val="visible"/>
                                      </p:to>
                                    </p:set>
                                    <p:anim calcmode="lin" valueType="num">
                                      <p:cBhvr>
                                        <p:cTn id="77" dur="1000" fill="hold"/>
                                        <p:tgtEl>
                                          <p:spTgt spid="114692">
                                            <p:txEl>
                                              <p:pRg st="12" end="12"/>
                                            </p:txEl>
                                          </p:spTgt>
                                        </p:tgtEl>
                                        <p:attrNameLst>
                                          <p:attrName>ppt_w</p:attrName>
                                        </p:attrNameLst>
                                      </p:cBhvr>
                                      <p:tavLst>
                                        <p:tav tm="0">
                                          <p:val>
                                            <p:strVal val="#ppt_w+.3"/>
                                          </p:val>
                                        </p:tav>
                                        <p:tav tm="100000">
                                          <p:val>
                                            <p:strVal val="#ppt_w"/>
                                          </p:val>
                                        </p:tav>
                                      </p:tavLst>
                                    </p:anim>
                                    <p:anim calcmode="lin" valueType="num">
                                      <p:cBhvr>
                                        <p:cTn id="78" dur="1000" fill="hold"/>
                                        <p:tgtEl>
                                          <p:spTgt spid="114692">
                                            <p:txEl>
                                              <p:pRg st="12" end="12"/>
                                            </p:txEl>
                                          </p:spTgt>
                                        </p:tgtEl>
                                        <p:attrNameLst>
                                          <p:attrName>ppt_h</p:attrName>
                                        </p:attrNameLst>
                                      </p:cBhvr>
                                      <p:tavLst>
                                        <p:tav tm="0">
                                          <p:val>
                                            <p:strVal val="#ppt_h"/>
                                          </p:val>
                                        </p:tav>
                                        <p:tav tm="100000">
                                          <p:val>
                                            <p:strVal val="#ppt_h"/>
                                          </p:val>
                                        </p:tav>
                                      </p:tavLst>
                                    </p:anim>
                                    <p:animEffect transition="in" filter="fade">
                                      <p:cBhvr>
                                        <p:cTn id="79" dur="1000"/>
                                        <p:tgtEl>
                                          <p:spTgt spid="114692">
                                            <p:txEl>
                                              <p:pRg st="12" end="1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grpId="0" nodeType="clickEffect">
                                  <p:stCondLst>
                                    <p:cond delay="0"/>
                                  </p:stCondLst>
                                  <p:childTnLst>
                                    <p:set>
                                      <p:cBhvr>
                                        <p:cTn id="83" dur="1" fill="hold">
                                          <p:stCondLst>
                                            <p:cond delay="0"/>
                                          </p:stCondLst>
                                        </p:cTn>
                                        <p:tgtEl>
                                          <p:spTgt spid="114692">
                                            <p:txEl>
                                              <p:pRg st="14" end="14"/>
                                            </p:txEl>
                                          </p:spTgt>
                                        </p:tgtEl>
                                        <p:attrNameLst>
                                          <p:attrName>style.visibility</p:attrName>
                                        </p:attrNameLst>
                                      </p:cBhvr>
                                      <p:to>
                                        <p:strVal val="visible"/>
                                      </p:to>
                                    </p:set>
                                    <p:anim calcmode="lin" valueType="num">
                                      <p:cBhvr>
                                        <p:cTn id="84" dur="1000" fill="hold"/>
                                        <p:tgtEl>
                                          <p:spTgt spid="114692">
                                            <p:txEl>
                                              <p:pRg st="14" end="14"/>
                                            </p:txEl>
                                          </p:spTgt>
                                        </p:tgtEl>
                                        <p:attrNameLst>
                                          <p:attrName>ppt_w</p:attrName>
                                        </p:attrNameLst>
                                      </p:cBhvr>
                                      <p:tavLst>
                                        <p:tav tm="0">
                                          <p:val>
                                            <p:strVal val="#ppt_w+.3"/>
                                          </p:val>
                                        </p:tav>
                                        <p:tav tm="100000">
                                          <p:val>
                                            <p:strVal val="#ppt_w"/>
                                          </p:val>
                                        </p:tav>
                                      </p:tavLst>
                                    </p:anim>
                                    <p:anim calcmode="lin" valueType="num">
                                      <p:cBhvr>
                                        <p:cTn id="85" dur="1000" fill="hold"/>
                                        <p:tgtEl>
                                          <p:spTgt spid="114692">
                                            <p:txEl>
                                              <p:pRg st="14" end="14"/>
                                            </p:txEl>
                                          </p:spTgt>
                                        </p:tgtEl>
                                        <p:attrNameLst>
                                          <p:attrName>ppt_h</p:attrName>
                                        </p:attrNameLst>
                                      </p:cBhvr>
                                      <p:tavLst>
                                        <p:tav tm="0">
                                          <p:val>
                                            <p:strVal val="#ppt_h"/>
                                          </p:val>
                                        </p:tav>
                                        <p:tav tm="100000">
                                          <p:val>
                                            <p:strVal val="#ppt_h"/>
                                          </p:val>
                                        </p:tav>
                                      </p:tavLst>
                                    </p:anim>
                                    <p:animEffect transition="in" filter="fade">
                                      <p:cBhvr>
                                        <p:cTn id="86" dur="1000"/>
                                        <p:tgtEl>
                                          <p:spTgt spid="114692">
                                            <p:txEl>
                                              <p:pRg st="14" end="1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0" presetClass="entr" presetSubtype="0" decel="100000" fill="hold" grpId="0" nodeType="clickEffect">
                                  <p:stCondLst>
                                    <p:cond delay="0"/>
                                  </p:stCondLst>
                                  <p:childTnLst>
                                    <p:set>
                                      <p:cBhvr>
                                        <p:cTn id="90" dur="1" fill="hold">
                                          <p:stCondLst>
                                            <p:cond delay="0"/>
                                          </p:stCondLst>
                                        </p:cTn>
                                        <p:tgtEl>
                                          <p:spTgt spid="114692">
                                            <p:txEl>
                                              <p:pRg st="16" end="16"/>
                                            </p:txEl>
                                          </p:spTgt>
                                        </p:tgtEl>
                                        <p:attrNameLst>
                                          <p:attrName>style.visibility</p:attrName>
                                        </p:attrNameLst>
                                      </p:cBhvr>
                                      <p:to>
                                        <p:strVal val="visible"/>
                                      </p:to>
                                    </p:set>
                                    <p:anim calcmode="lin" valueType="num">
                                      <p:cBhvr>
                                        <p:cTn id="91" dur="1000" fill="hold"/>
                                        <p:tgtEl>
                                          <p:spTgt spid="114692">
                                            <p:txEl>
                                              <p:pRg st="16" end="16"/>
                                            </p:txEl>
                                          </p:spTgt>
                                        </p:tgtEl>
                                        <p:attrNameLst>
                                          <p:attrName>ppt_w</p:attrName>
                                        </p:attrNameLst>
                                      </p:cBhvr>
                                      <p:tavLst>
                                        <p:tav tm="0">
                                          <p:val>
                                            <p:strVal val="#ppt_w+.3"/>
                                          </p:val>
                                        </p:tav>
                                        <p:tav tm="100000">
                                          <p:val>
                                            <p:strVal val="#ppt_w"/>
                                          </p:val>
                                        </p:tav>
                                      </p:tavLst>
                                    </p:anim>
                                    <p:anim calcmode="lin" valueType="num">
                                      <p:cBhvr>
                                        <p:cTn id="92" dur="1000" fill="hold"/>
                                        <p:tgtEl>
                                          <p:spTgt spid="114692">
                                            <p:txEl>
                                              <p:pRg st="16" end="16"/>
                                            </p:txEl>
                                          </p:spTgt>
                                        </p:tgtEl>
                                        <p:attrNameLst>
                                          <p:attrName>ppt_h</p:attrName>
                                        </p:attrNameLst>
                                      </p:cBhvr>
                                      <p:tavLst>
                                        <p:tav tm="0">
                                          <p:val>
                                            <p:strVal val="#ppt_h"/>
                                          </p:val>
                                        </p:tav>
                                        <p:tav tm="100000">
                                          <p:val>
                                            <p:strVal val="#ppt_h"/>
                                          </p:val>
                                        </p:tav>
                                      </p:tavLst>
                                    </p:anim>
                                    <p:animEffect transition="in" filter="fade">
                                      <p:cBhvr>
                                        <p:cTn id="93" dur="1000"/>
                                        <p:tgtEl>
                                          <p:spTgt spid="114692">
                                            <p:txEl>
                                              <p:pRg st="16" end="16"/>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50" presetClass="entr" presetSubtype="0" decel="100000" fill="hold" grpId="0" nodeType="clickEffect">
                                  <p:stCondLst>
                                    <p:cond delay="0"/>
                                  </p:stCondLst>
                                  <p:childTnLst>
                                    <p:set>
                                      <p:cBhvr>
                                        <p:cTn id="97" dur="1" fill="hold">
                                          <p:stCondLst>
                                            <p:cond delay="0"/>
                                          </p:stCondLst>
                                        </p:cTn>
                                        <p:tgtEl>
                                          <p:spTgt spid="114692">
                                            <p:txEl>
                                              <p:pRg st="18" end="18"/>
                                            </p:txEl>
                                          </p:spTgt>
                                        </p:tgtEl>
                                        <p:attrNameLst>
                                          <p:attrName>style.visibility</p:attrName>
                                        </p:attrNameLst>
                                      </p:cBhvr>
                                      <p:to>
                                        <p:strVal val="visible"/>
                                      </p:to>
                                    </p:set>
                                    <p:anim calcmode="lin" valueType="num">
                                      <p:cBhvr>
                                        <p:cTn id="98" dur="1000" fill="hold"/>
                                        <p:tgtEl>
                                          <p:spTgt spid="114692">
                                            <p:txEl>
                                              <p:pRg st="18" end="18"/>
                                            </p:txEl>
                                          </p:spTgt>
                                        </p:tgtEl>
                                        <p:attrNameLst>
                                          <p:attrName>ppt_w</p:attrName>
                                        </p:attrNameLst>
                                      </p:cBhvr>
                                      <p:tavLst>
                                        <p:tav tm="0">
                                          <p:val>
                                            <p:strVal val="#ppt_w+.3"/>
                                          </p:val>
                                        </p:tav>
                                        <p:tav tm="100000">
                                          <p:val>
                                            <p:strVal val="#ppt_w"/>
                                          </p:val>
                                        </p:tav>
                                      </p:tavLst>
                                    </p:anim>
                                    <p:anim calcmode="lin" valueType="num">
                                      <p:cBhvr>
                                        <p:cTn id="99" dur="1000" fill="hold"/>
                                        <p:tgtEl>
                                          <p:spTgt spid="114692">
                                            <p:txEl>
                                              <p:pRg st="18" end="18"/>
                                            </p:txEl>
                                          </p:spTgt>
                                        </p:tgtEl>
                                        <p:attrNameLst>
                                          <p:attrName>ppt_h</p:attrName>
                                        </p:attrNameLst>
                                      </p:cBhvr>
                                      <p:tavLst>
                                        <p:tav tm="0">
                                          <p:val>
                                            <p:strVal val="#ppt_h"/>
                                          </p:val>
                                        </p:tav>
                                        <p:tav tm="100000">
                                          <p:val>
                                            <p:strVal val="#ppt_h"/>
                                          </p:val>
                                        </p:tav>
                                      </p:tavLst>
                                    </p:anim>
                                    <p:animEffect transition="in" filter="fade">
                                      <p:cBhvr>
                                        <p:cTn id="100" dur="1000"/>
                                        <p:tgtEl>
                                          <p:spTgt spid="11469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09600" y="333375"/>
            <a:ext cx="8139113" cy="733425"/>
          </a:xfrm>
          <a:noFill/>
          <a:ln/>
        </p:spPr>
        <p:txBody>
          <a:bodyPr/>
          <a:lstStyle/>
          <a:p>
            <a:pPr algn="l"/>
            <a:r>
              <a:rPr lang="el-GR" sz="3600" b="1">
                <a:solidFill>
                  <a:schemeClr val="tx2"/>
                </a:solidFill>
              </a:rPr>
              <a:t>Ο ρολος του </a:t>
            </a:r>
            <a:r>
              <a:rPr lang="en-US" sz="3600" b="1">
                <a:solidFill>
                  <a:schemeClr val="tx2"/>
                </a:solidFill>
              </a:rPr>
              <a:t>SCCP </a:t>
            </a:r>
            <a:r>
              <a:rPr lang="el-GR" sz="3600" b="1">
                <a:solidFill>
                  <a:schemeClr val="tx2"/>
                </a:solidFill>
              </a:rPr>
              <a:t>και της </a:t>
            </a:r>
            <a:r>
              <a:rPr lang="en-US" sz="3600" b="1">
                <a:solidFill>
                  <a:schemeClr val="tx2"/>
                </a:solidFill>
              </a:rPr>
              <a:t>Commission</a:t>
            </a:r>
            <a:endParaRPr lang="el-GR" sz="3600" b="1">
              <a:solidFill>
                <a:schemeClr val="tx2"/>
              </a:solidFill>
            </a:endParaRPr>
          </a:p>
        </p:txBody>
      </p:sp>
      <p:sp>
        <p:nvSpPr>
          <p:cNvPr id="116739" name="Rectangle 3"/>
          <p:cNvSpPr>
            <a:spLocks noGrp="1" noChangeArrowheads="1"/>
          </p:cNvSpPr>
          <p:nvPr>
            <p:ph type="body" sz="half" idx="1"/>
          </p:nvPr>
        </p:nvSpPr>
        <p:spPr>
          <a:xfrm>
            <a:off x="762000" y="1066800"/>
            <a:ext cx="8001000" cy="5257800"/>
          </a:xfrm>
          <a:noFill/>
          <a:ln/>
        </p:spPr>
        <p:txBody>
          <a:bodyPr/>
          <a:lstStyle/>
          <a:p>
            <a:pPr>
              <a:lnSpc>
                <a:spcPct val="80000"/>
              </a:lnSpc>
              <a:buFont typeface="Arial" charset="0"/>
              <a:buNone/>
            </a:pPr>
            <a:r>
              <a:rPr lang="en-US" sz="2000" b="1">
                <a:solidFill>
                  <a:schemeClr val="tx2"/>
                </a:solidFill>
                <a:latin typeface="Arial" charset="0"/>
              </a:rPr>
              <a:t>EUROPEAN COMMISSION</a:t>
            </a:r>
          </a:p>
          <a:p>
            <a:pPr>
              <a:lnSpc>
                <a:spcPct val="80000"/>
              </a:lnSpc>
              <a:buFont typeface="Arial" charset="0"/>
              <a:buNone/>
            </a:pPr>
            <a:r>
              <a:rPr lang="en-US" sz="1600" b="1">
                <a:solidFill>
                  <a:schemeClr val="tx2"/>
                </a:solidFill>
                <a:latin typeface="Arial" charset="0"/>
              </a:rPr>
              <a:t>HEALTH &amp;CONSUMER PROTECTION DIRECTORATE GENERAL</a:t>
            </a:r>
            <a:r>
              <a:rPr lang="en-US" sz="2000" b="1">
                <a:solidFill>
                  <a:schemeClr val="tx2"/>
                </a:solidFill>
                <a:latin typeface="Arial" charset="0"/>
              </a:rPr>
              <a:t> </a:t>
            </a:r>
          </a:p>
          <a:p>
            <a:pPr>
              <a:lnSpc>
                <a:spcPct val="80000"/>
              </a:lnSpc>
              <a:buFont typeface="Arial" charset="0"/>
              <a:buNone/>
            </a:pPr>
            <a:r>
              <a:rPr lang="en-US" sz="2000" b="1">
                <a:solidFill>
                  <a:schemeClr val="tx2"/>
                </a:solidFill>
                <a:latin typeface="Arial" charset="0"/>
              </a:rPr>
              <a:t>SCCP=Scientific Committee on Consumer Products</a:t>
            </a:r>
            <a:endParaRPr lang="el-GR" sz="2000" b="1">
              <a:solidFill>
                <a:schemeClr val="tx2"/>
              </a:solidFill>
              <a:latin typeface="Arial" charset="0"/>
            </a:endParaRPr>
          </a:p>
          <a:p>
            <a:pPr>
              <a:lnSpc>
                <a:spcPct val="80000"/>
              </a:lnSpc>
              <a:buFont typeface="Arial" charset="0"/>
              <a:buNone/>
            </a:pPr>
            <a:r>
              <a:rPr lang="el-GR" sz="2000">
                <a:latin typeface="Arial" charset="0"/>
              </a:rPr>
              <a:t>Για τις ουσιες που χρησιμοποιουνται στα προιοντα και για καθε νεα</a:t>
            </a:r>
          </a:p>
          <a:p>
            <a:pPr>
              <a:lnSpc>
                <a:spcPct val="80000"/>
              </a:lnSpc>
              <a:buFont typeface="Arial" charset="0"/>
              <a:buNone/>
            </a:pPr>
            <a:r>
              <a:rPr lang="el-GR" sz="2000">
                <a:latin typeface="Arial" charset="0"/>
              </a:rPr>
              <a:t>ουσια ,πριν μπει στην λιστα των εγκεκριμμενων ουσιων διενεργει</a:t>
            </a:r>
          </a:p>
          <a:p>
            <a:pPr>
              <a:lnSpc>
                <a:spcPct val="80000"/>
              </a:lnSpc>
              <a:buFont typeface="Arial" charset="0"/>
              <a:buNone/>
            </a:pPr>
            <a:r>
              <a:rPr lang="el-GR" sz="2000">
                <a:latin typeface="Arial" charset="0"/>
              </a:rPr>
              <a:t>αξιολογηση βασιζομενο σε</a:t>
            </a:r>
            <a:r>
              <a:rPr lang="en-US" sz="2000">
                <a:latin typeface="Arial" charset="0"/>
              </a:rPr>
              <a:t>:</a:t>
            </a:r>
          </a:p>
          <a:p>
            <a:pPr>
              <a:lnSpc>
                <a:spcPct val="80000"/>
              </a:lnSpc>
            </a:pPr>
            <a:r>
              <a:rPr lang="en-US" sz="2000">
                <a:latin typeface="Arial" charset="0"/>
              </a:rPr>
              <a:t>M</a:t>
            </a:r>
            <a:r>
              <a:rPr lang="el-GR" sz="2000">
                <a:latin typeface="Arial" charset="0"/>
              </a:rPr>
              <a:t>ελετες τοξικοτητας (οξεια, χρονια...)</a:t>
            </a:r>
          </a:p>
          <a:p>
            <a:pPr>
              <a:lnSpc>
                <a:spcPct val="80000"/>
              </a:lnSpc>
            </a:pPr>
            <a:r>
              <a:rPr lang="el-GR" sz="2000">
                <a:latin typeface="Arial" charset="0"/>
              </a:rPr>
              <a:t>Καρκινογενεση</a:t>
            </a:r>
          </a:p>
          <a:p>
            <a:pPr>
              <a:lnSpc>
                <a:spcPct val="80000"/>
              </a:lnSpc>
            </a:pPr>
            <a:r>
              <a:rPr lang="el-GR" sz="2000">
                <a:latin typeface="Arial" charset="0"/>
              </a:rPr>
              <a:t>Μεταλλαξιογενεση</a:t>
            </a:r>
          </a:p>
          <a:p>
            <a:pPr>
              <a:lnSpc>
                <a:spcPct val="80000"/>
              </a:lnSpc>
            </a:pPr>
            <a:r>
              <a:rPr lang="el-GR" sz="2000">
                <a:latin typeface="Arial" charset="0"/>
              </a:rPr>
              <a:t>Τοξικοτητα στην αναπαραγωγη</a:t>
            </a:r>
          </a:p>
          <a:p>
            <a:pPr>
              <a:lnSpc>
                <a:spcPct val="80000"/>
              </a:lnSpc>
            </a:pPr>
            <a:r>
              <a:rPr lang="el-GR" sz="2000">
                <a:latin typeface="Arial" charset="0"/>
              </a:rPr>
              <a:t>.....</a:t>
            </a:r>
          </a:p>
          <a:p>
            <a:pPr>
              <a:lnSpc>
                <a:spcPct val="80000"/>
              </a:lnSpc>
              <a:buFont typeface="Arial" charset="0"/>
              <a:buNone/>
            </a:pPr>
            <a:r>
              <a:rPr lang="el-GR" sz="2000">
                <a:latin typeface="Arial" charset="0"/>
              </a:rPr>
              <a:t>Συμπερασμα-Ειναι/δεν ειναι ασφαλες στην χρηση</a:t>
            </a:r>
          </a:p>
          <a:p>
            <a:pPr>
              <a:lnSpc>
                <a:spcPct val="80000"/>
              </a:lnSpc>
              <a:buFont typeface="Arial" charset="0"/>
              <a:buNone/>
            </a:pPr>
            <a:endParaRPr lang="el-GR" sz="2000" b="1">
              <a:solidFill>
                <a:schemeClr val="accent2"/>
              </a:solidFill>
              <a:latin typeface="Arial" charset="0"/>
            </a:endParaRPr>
          </a:p>
          <a:p>
            <a:pPr>
              <a:lnSpc>
                <a:spcPct val="80000"/>
              </a:lnSpc>
              <a:buFont typeface="Arial" charset="0"/>
              <a:buNone/>
            </a:pPr>
            <a:r>
              <a:rPr lang="en-US" sz="2000" b="1">
                <a:solidFill>
                  <a:schemeClr val="tx2"/>
                </a:solidFill>
                <a:latin typeface="Arial" charset="0"/>
              </a:rPr>
              <a:t>K</a:t>
            </a:r>
            <a:r>
              <a:rPr lang="el-GR" sz="2000" b="1">
                <a:solidFill>
                  <a:schemeClr val="tx2"/>
                </a:solidFill>
                <a:latin typeface="Arial" charset="0"/>
              </a:rPr>
              <a:t>ατηγορουνται πρωτες υλες απο </a:t>
            </a:r>
            <a:r>
              <a:rPr lang="en-US" sz="2000" b="1">
                <a:solidFill>
                  <a:schemeClr val="tx2"/>
                </a:solidFill>
                <a:latin typeface="Arial" charset="0"/>
              </a:rPr>
              <a:t>Internet-</a:t>
            </a:r>
            <a:r>
              <a:rPr lang="el-GR" sz="2000" b="1">
                <a:solidFill>
                  <a:schemeClr val="tx2"/>
                </a:solidFill>
                <a:latin typeface="Arial" charset="0"/>
              </a:rPr>
              <a:t>ΜΜΕ </a:t>
            </a:r>
            <a:r>
              <a:rPr lang="en-US" sz="2000" b="1">
                <a:solidFill>
                  <a:schemeClr val="tx2"/>
                </a:solidFill>
                <a:latin typeface="Arial" charset="0"/>
              </a:rPr>
              <a:t>.</a:t>
            </a:r>
            <a:endParaRPr lang="el-GR" sz="2000" b="1">
              <a:solidFill>
                <a:schemeClr val="tx2"/>
              </a:solidFill>
              <a:latin typeface="Arial" charset="0"/>
            </a:endParaRPr>
          </a:p>
          <a:p>
            <a:pPr>
              <a:lnSpc>
                <a:spcPct val="80000"/>
              </a:lnSpc>
              <a:buFont typeface="Arial" charset="0"/>
              <a:buNone/>
            </a:pPr>
            <a:r>
              <a:rPr lang="en-US" sz="2000" b="1">
                <a:solidFill>
                  <a:schemeClr val="tx2"/>
                </a:solidFill>
                <a:latin typeface="Arial" charset="0"/>
              </a:rPr>
              <a:t>H Colipa</a:t>
            </a:r>
            <a:r>
              <a:rPr lang="el-GR" sz="2000" b="1">
                <a:solidFill>
                  <a:schemeClr val="tx2"/>
                </a:solidFill>
                <a:latin typeface="Arial" charset="0"/>
              </a:rPr>
              <a:t> </a:t>
            </a:r>
            <a:r>
              <a:rPr lang="en-US" sz="2000" b="1">
                <a:solidFill>
                  <a:schemeClr val="tx2"/>
                </a:solidFill>
                <a:latin typeface="Arial" charset="0"/>
              </a:rPr>
              <a:t>Media Alerts</a:t>
            </a:r>
            <a:r>
              <a:rPr lang="el-GR" sz="2000" b="1">
                <a:solidFill>
                  <a:schemeClr val="tx2"/>
                </a:solidFill>
                <a:latin typeface="Arial" charset="0"/>
              </a:rPr>
              <a:t>.</a:t>
            </a:r>
            <a:r>
              <a:rPr lang="en-US" sz="2000" b="1">
                <a:solidFill>
                  <a:schemeClr val="tx2"/>
                </a:solidFill>
                <a:latin typeface="Arial" charset="0"/>
              </a:rPr>
              <a:t> </a:t>
            </a:r>
            <a:endParaRPr lang="el-GR" sz="2000" b="1">
              <a:solidFill>
                <a:schemeClr val="tx2"/>
              </a:solidFill>
              <a:latin typeface="Arial" charset="0"/>
            </a:endParaRPr>
          </a:p>
          <a:p>
            <a:pPr>
              <a:lnSpc>
                <a:spcPct val="80000"/>
              </a:lnSpc>
              <a:buFont typeface="Arial" charset="0"/>
              <a:buNone/>
            </a:pPr>
            <a:r>
              <a:rPr lang="el-GR" sz="2000" b="1">
                <a:solidFill>
                  <a:schemeClr val="tx2"/>
                </a:solidFill>
                <a:latin typeface="Arial" charset="0"/>
              </a:rPr>
              <a:t>ΠΣΒΑΚ ανακοινωσεις του στο </a:t>
            </a:r>
            <a:r>
              <a:rPr lang="en-US" sz="2000" b="1">
                <a:solidFill>
                  <a:schemeClr val="tx2"/>
                </a:solidFill>
                <a:latin typeface="Arial" charset="0"/>
              </a:rPr>
              <a:t>site </a:t>
            </a:r>
            <a:r>
              <a:rPr lang="el-GR" sz="2000" b="1">
                <a:solidFill>
                  <a:schemeClr val="tx2"/>
                </a:solidFill>
                <a:latin typeface="Arial" charset="0"/>
              </a:rPr>
              <a:t>του.</a:t>
            </a:r>
          </a:p>
          <a:p>
            <a:pPr>
              <a:lnSpc>
                <a:spcPct val="80000"/>
              </a:lnSpc>
            </a:pPr>
            <a:endParaRPr lang="el-GR" sz="2000" b="1">
              <a:solidFill>
                <a:schemeClr val="tx2"/>
              </a:solidFill>
              <a:latin typeface="Arial"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p:cNvSpPr>
          <p:nvPr>
            <p:ph type="title"/>
          </p:nvPr>
        </p:nvSpPr>
        <p:spPr/>
        <p:txBody>
          <a:bodyPr>
            <a:normAutofit fontScale="90000"/>
          </a:bodyPr>
          <a:lstStyle/>
          <a:p>
            <a:r>
              <a:rPr lang="el-GR" sz="4000" b="1">
                <a:solidFill>
                  <a:schemeClr val="tx2"/>
                </a:solidFill>
              </a:rPr>
              <a:t>SAFETY EVALUATION OF COSMETICS</a:t>
            </a:r>
            <a:br>
              <a:rPr lang="el-GR" sz="4000" b="1"/>
            </a:br>
            <a:endParaRPr lang="el-GR" sz="4000" b="1"/>
          </a:p>
        </p:txBody>
      </p:sp>
      <p:sp>
        <p:nvSpPr>
          <p:cNvPr id="135171" name="Rectangle 3"/>
          <p:cNvSpPr>
            <a:spLocks noGrp="1"/>
          </p:cNvSpPr>
          <p:nvPr>
            <p:ph type="body" idx="1"/>
          </p:nvPr>
        </p:nvSpPr>
        <p:spPr/>
        <p:txBody>
          <a:bodyPr/>
          <a:lstStyle/>
          <a:p>
            <a:pPr>
              <a:buFont typeface="Arial" charset="0"/>
              <a:buNone/>
            </a:pPr>
            <a:r>
              <a:rPr lang="el-GR" sz="2800" b="1"/>
              <a:t>PRINCIPLES OF SAFETY EVALUATION OF COSMETIC</a:t>
            </a:r>
          </a:p>
          <a:p>
            <a:pPr>
              <a:buFont typeface="Arial" charset="0"/>
              <a:buNone/>
            </a:pPr>
            <a:r>
              <a:rPr lang="el-GR" sz="2800" b="1"/>
              <a:t>INGREDIENTS ARE GIVEN IN</a:t>
            </a:r>
          </a:p>
          <a:p>
            <a:pPr>
              <a:buFont typeface="Arial" charset="0"/>
              <a:buNone/>
            </a:pPr>
            <a:r>
              <a:rPr lang="el-GR" sz="2800" b="1"/>
              <a:t>‘‘The SCCS Notes of Guidance for the testing of</a:t>
            </a:r>
          </a:p>
          <a:p>
            <a:pPr>
              <a:buFont typeface="Arial" charset="0"/>
              <a:buNone/>
            </a:pPr>
            <a:r>
              <a:rPr lang="el-GR" sz="2800" b="1"/>
              <a:t>cosmetic ingredients and their safety evaluation’’</a:t>
            </a:r>
          </a:p>
          <a:p>
            <a:pPr>
              <a:buFont typeface="Arial" charset="0"/>
              <a:buNone/>
            </a:pPr>
            <a:r>
              <a:rPr lang="el-GR" sz="2800" b="1"/>
              <a:t>(7th Revision, SCCS/1416/11 FINAL)</a:t>
            </a:r>
          </a:p>
          <a:p>
            <a:pPr>
              <a:buFont typeface="Arial" charset="0"/>
              <a:buNone/>
            </a:pPr>
            <a:endParaRPr lang="el-GR" sz="2800" b="1"/>
          </a:p>
          <a:p>
            <a:pPr>
              <a:buFont typeface="Arial" charset="0"/>
              <a:buNone/>
            </a:pPr>
            <a:r>
              <a:rPr lang="el-GR" sz="2800" b="1"/>
              <a:t>Available on the website :</a:t>
            </a:r>
          </a:p>
          <a:p>
            <a:pPr>
              <a:buFont typeface="Arial" charset="0"/>
              <a:buNone/>
            </a:pPr>
            <a:r>
              <a:rPr lang="el-GR" sz="1600" b="1">
                <a:hlinkClick r:id="rId2"/>
              </a:rPr>
              <a:t>http://ec.europa.eu/health/scientific_committees/cnsumer_safety/statements/inex_en.htm</a:t>
            </a:r>
            <a:endParaRPr lang="el-GR" sz="1600" b="1"/>
          </a:p>
          <a:p>
            <a:pPr>
              <a:buFont typeface="Arial" charset="0"/>
              <a:buNone/>
            </a:pPr>
            <a:endParaRPr lang="el-GR" sz="1600" b="1"/>
          </a:p>
          <a:p>
            <a:pPr>
              <a:buFont typeface="Arial" charset="0"/>
              <a:buNone/>
            </a:pPr>
            <a:endParaRPr lang="el-GR" sz="1600" b="1"/>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p:cNvSpPr>
          <p:nvPr>
            <p:ph type="body" idx="1"/>
          </p:nvPr>
        </p:nvSpPr>
        <p:spPr/>
        <p:txBody>
          <a:bodyPr/>
          <a:lstStyle/>
          <a:p>
            <a:pPr algn="ctr">
              <a:buFont typeface="Arial" charset="0"/>
              <a:buNone/>
            </a:pPr>
            <a:r>
              <a:rPr lang="el-GR" sz="4800" b="1">
                <a:solidFill>
                  <a:schemeClr val="tx2"/>
                </a:solidFill>
              </a:rPr>
              <a:t>ΤΟΞΙΚΟΤΗΤΑ ΠΡΩΤΩΝ ΥΛΩΝ</a:t>
            </a:r>
            <a:br>
              <a:rPr lang="el-GR" sz="4800" b="1">
                <a:solidFill>
                  <a:schemeClr val="tx2"/>
                </a:solidFill>
              </a:rPr>
            </a:br>
            <a:r>
              <a:rPr lang="el-GR" sz="4800" b="1">
                <a:solidFill>
                  <a:schemeClr val="tx2"/>
                </a:solidFill>
              </a:rPr>
              <a:t> </a:t>
            </a:r>
            <a:r>
              <a:rPr lang="en-US" sz="4800" b="1">
                <a:solidFill>
                  <a:schemeClr val="tx2"/>
                </a:solidFill>
              </a:rPr>
              <a:t>PARABENS</a:t>
            </a:r>
            <a:endParaRPr lang="el-GR" sz="4800" b="1">
              <a:solidFill>
                <a:schemeClr val="tx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15962"/>
          </a:xfrm>
        </p:spPr>
        <p:txBody>
          <a:bodyPr>
            <a:normAutofit fontScale="90000"/>
          </a:bodyPr>
          <a:lstStyle/>
          <a:p>
            <a:r>
              <a:rPr lang="el-GR" b="1" dirty="0"/>
              <a:t>Επιστημονική Επιτροπή για την Ασφάλεια των Καταναλωτών (ΕΕΑΚ)</a:t>
            </a:r>
            <a:endParaRPr lang="en-US" b="1" dirty="0"/>
          </a:p>
        </p:txBody>
      </p:sp>
      <p:sp>
        <p:nvSpPr>
          <p:cNvPr id="3" name="2 - Θέση περιεχομένου"/>
          <p:cNvSpPr>
            <a:spLocks noGrp="1"/>
          </p:cNvSpPr>
          <p:nvPr>
            <p:ph idx="1"/>
          </p:nvPr>
        </p:nvSpPr>
        <p:spPr>
          <a:xfrm>
            <a:off x="0" y="1219200"/>
            <a:ext cx="8686800" cy="5638800"/>
          </a:xfrm>
        </p:spPr>
        <p:txBody>
          <a:bodyPr/>
          <a:lstStyle/>
          <a:p>
            <a:r>
              <a:rPr lang="el-GR" dirty="0"/>
              <a:t>Συμβάλλει Σημαντικά στις Νομοθετικές Ρυθμίσεις</a:t>
            </a:r>
            <a:endParaRPr lang="en-US" dirty="0"/>
          </a:p>
          <a:p>
            <a:r>
              <a:rPr lang="el-GR" dirty="0">
                <a:hlinkClick r:id="rId2"/>
              </a:rPr>
              <a:t>https://ec.europa.eu/health/scientific_committees/consumer_safety_el</a:t>
            </a:r>
            <a:endParaRPr lang="en-US" dirty="0"/>
          </a:p>
          <a:p>
            <a:r>
              <a:rPr lang="el-GR" dirty="0"/>
              <a:t>Αναρτώνται τα πορίσματα της ΕΕΑΚ τα οποία είναι ελεύθερα </a:t>
            </a:r>
            <a:r>
              <a:rPr lang="el-GR" dirty="0" err="1"/>
              <a:t>προσβάσιμα</a:t>
            </a:r>
            <a:endParaRPr lang="el-GR" dirty="0"/>
          </a:p>
          <a:p>
            <a:pPr>
              <a:buNone/>
            </a:pP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noFill/>
          <a:ln/>
        </p:spPr>
        <p:txBody>
          <a:bodyPr/>
          <a:lstStyle/>
          <a:p>
            <a:pPr algn="l"/>
            <a:r>
              <a:rPr lang="en-US" sz="3200" b="1">
                <a:solidFill>
                  <a:schemeClr val="tx2"/>
                </a:solidFill>
              </a:rPr>
              <a:t>PARABENS</a:t>
            </a:r>
            <a:r>
              <a:rPr lang="el-GR" sz="3200" b="1">
                <a:solidFill>
                  <a:schemeClr val="tx2"/>
                </a:solidFill>
              </a:rPr>
              <a:t>- ΣΥΝΤΗΡΗΤΙΚΑ ΥΠΟ ΑΜΦΙΣΒΗΤΙΣΗ</a:t>
            </a:r>
          </a:p>
        </p:txBody>
      </p:sp>
      <p:sp>
        <p:nvSpPr>
          <p:cNvPr id="115715" name="Rectangle 3"/>
          <p:cNvSpPr>
            <a:spLocks noGrp="1" noChangeArrowheads="1"/>
          </p:cNvSpPr>
          <p:nvPr>
            <p:ph type="body" sz="half" idx="1"/>
          </p:nvPr>
        </p:nvSpPr>
        <p:spPr>
          <a:xfrm>
            <a:off x="685800" y="1219200"/>
            <a:ext cx="6019800" cy="2566988"/>
          </a:xfrm>
          <a:noFill/>
          <a:ln/>
        </p:spPr>
        <p:txBody>
          <a:bodyPr>
            <a:normAutofit fontScale="70000" lnSpcReduction="20000"/>
          </a:bodyPr>
          <a:lstStyle/>
          <a:p>
            <a:pPr>
              <a:buFont typeface="Arial" charset="0"/>
              <a:buNone/>
            </a:pPr>
            <a:r>
              <a:rPr lang="el-GR" sz="1600"/>
              <a:t>Ειναι εστερες του παρα-υδροξυ βενζοικου οξεος.</a:t>
            </a:r>
          </a:p>
          <a:p>
            <a:pPr>
              <a:buFont typeface="Arial" charset="0"/>
              <a:buNone/>
            </a:pPr>
            <a:r>
              <a:rPr lang="en-US" sz="1600"/>
              <a:t>Methylparaben ( E218)</a:t>
            </a:r>
            <a:endParaRPr lang="el-GR" sz="1600"/>
          </a:p>
          <a:p>
            <a:pPr>
              <a:buFont typeface="Arial" charset="0"/>
              <a:buNone/>
            </a:pPr>
            <a:r>
              <a:rPr lang="en-US" sz="1600"/>
              <a:t>Ethylparaben ( E214)</a:t>
            </a:r>
          </a:p>
          <a:p>
            <a:pPr>
              <a:buFont typeface="Arial" charset="0"/>
              <a:buNone/>
            </a:pPr>
            <a:r>
              <a:rPr lang="en-US" sz="1600"/>
              <a:t>Propylparaben ( E216)</a:t>
            </a:r>
          </a:p>
          <a:p>
            <a:pPr>
              <a:buFont typeface="Arial" charset="0"/>
              <a:buNone/>
            </a:pPr>
            <a:r>
              <a:rPr lang="en-US" sz="1600"/>
              <a:t>Butyparaben</a:t>
            </a:r>
          </a:p>
          <a:p>
            <a:pPr>
              <a:buFont typeface="Arial" charset="0"/>
              <a:buNone/>
            </a:pPr>
            <a:r>
              <a:rPr lang="el-GR" sz="1600"/>
              <a:t>Σπανιοτερα </a:t>
            </a:r>
            <a:r>
              <a:rPr lang="en-US" sz="1600"/>
              <a:t>isopropylparaben,isobutylparaben,benzylparaben </a:t>
            </a:r>
            <a:endParaRPr lang="el-GR" sz="1600"/>
          </a:p>
          <a:p>
            <a:pPr>
              <a:buFont typeface="Arial" charset="0"/>
              <a:buNone/>
            </a:pPr>
            <a:r>
              <a:rPr lang="el-GR" sz="1600"/>
              <a:t>και τα αλατα τους.</a:t>
            </a:r>
          </a:p>
          <a:p>
            <a:pPr>
              <a:buFont typeface="Arial" charset="0"/>
              <a:buNone/>
            </a:pPr>
            <a:r>
              <a:rPr lang="el-GR" sz="1600" b="1"/>
              <a:t>Γιατι εχουν κατηγορηθει.</a:t>
            </a:r>
          </a:p>
          <a:p>
            <a:pPr>
              <a:buFont typeface="Arial" charset="0"/>
              <a:buNone/>
            </a:pPr>
            <a:r>
              <a:rPr lang="el-GR" sz="1600"/>
              <a:t>	-καρκινος του στηθους (αποσμητικα προιοντα)</a:t>
            </a:r>
          </a:p>
          <a:p>
            <a:pPr>
              <a:buFont typeface="Arial" charset="0"/>
              <a:buNone/>
            </a:pPr>
            <a:r>
              <a:rPr lang="el-GR" sz="1600"/>
              <a:t>	</a:t>
            </a:r>
            <a:r>
              <a:rPr lang="en-US" sz="1600"/>
              <a:t>SCCP </a:t>
            </a:r>
            <a:r>
              <a:rPr lang="el-GR" sz="1600"/>
              <a:t>ανακοινωση 2006, επιτρεπει την χρηση τους εως 0,4%</a:t>
            </a:r>
          </a:p>
          <a:p>
            <a:pPr>
              <a:buFont typeface="Arial" charset="0"/>
              <a:buNone/>
            </a:pPr>
            <a:r>
              <a:rPr lang="el-GR" sz="1600"/>
              <a:t>	Παρολαυτα οργανώσεις καταναλωτων και το </a:t>
            </a:r>
            <a:r>
              <a:rPr lang="en-US" sz="1600"/>
              <a:t>internet </a:t>
            </a:r>
            <a:r>
              <a:rPr lang="el-GR" sz="1600"/>
              <a:t>καλουν τους καταναλωτες να αποφευγουν την χρηση τους.</a:t>
            </a:r>
          </a:p>
          <a:p>
            <a:pPr>
              <a:buFont typeface="Arial" charset="0"/>
              <a:buNone/>
            </a:pPr>
            <a:endParaRPr lang="el-GR" sz="1600" b="1"/>
          </a:p>
          <a:p>
            <a:pPr>
              <a:buFont typeface="Arial" charset="0"/>
              <a:buNone/>
            </a:pPr>
            <a:r>
              <a:rPr lang="el-GR" sz="1600" b="1"/>
              <a:t>Ποια η αντιδραση των εταιριων.</a:t>
            </a:r>
          </a:p>
          <a:p>
            <a:pPr>
              <a:buFont typeface="Arial" charset="0"/>
              <a:buNone/>
            </a:pPr>
            <a:r>
              <a:rPr lang="el-GR" sz="1600" b="1"/>
              <a:t>Ποια τα προβληματα απο την μη χρηση τους.</a:t>
            </a:r>
            <a:endParaRPr lang="en-US" sz="1600" b="1"/>
          </a:p>
          <a:p>
            <a:pPr>
              <a:buFont typeface="Arial" charset="0"/>
              <a:buNone/>
            </a:pPr>
            <a:endParaRPr lang="el-GR" sz="1600" b="1"/>
          </a:p>
        </p:txBody>
      </p:sp>
      <p:pic>
        <p:nvPicPr>
          <p:cNvPr id="115716" name="Picture 4"/>
          <p:cNvPicPr>
            <a:picLocks noChangeAspect="1" noChangeArrowheads="1"/>
          </p:cNvPicPr>
          <p:nvPr/>
        </p:nvPicPr>
        <p:blipFill>
          <a:blip r:embed="rId2" cstate="print"/>
          <a:srcRect/>
          <a:stretch>
            <a:fillRect/>
          </a:stretch>
        </p:blipFill>
        <p:spPr bwMode="auto">
          <a:xfrm>
            <a:off x="7239000" y="1219200"/>
            <a:ext cx="792163" cy="1296988"/>
          </a:xfrm>
          <a:prstGeom prst="rect">
            <a:avLst/>
          </a:prstGeom>
          <a:noFill/>
          <a:ln w="9525">
            <a:noFill/>
            <a:miter lim="800000"/>
            <a:headEnd/>
            <a:tailEnd/>
          </a:ln>
          <a:effectLst/>
        </p:spPr>
      </p:pic>
      <p:sp>
        <p:nvSpPr>
          <p:cNvPr id="115718" name="Rectangle 6"/>
          <p:cNvSpPr>
            <a:spLocks noChangeArrowheads="1"/>
          </p:cNvSpPr>
          <p:nvPr/>
        </p:nvSpPr>
        <p:spPr bwMode="auto">
          <a:xfrm>
            <a:off x="6019800" y="5181600"/>
            <a:ext cx="2819400" cy="1368425"/>
          </a:xfrm>
          <a:prstGeom prst="rect">
            <a:avLst/>
          </a:prstGeom>
          <a:noFill/>
          <a:ln w="9525">
            <a:noFill/>
            <a:miter lim="800000"/>
            <a:headEnd/>
            <a:tailEnd/>
          </a:ln>
          <a:effectLst/>
        </p:spPr>
        <p:txBody>
          <a:bodyPr>
            <a:spAutoFit/>
          </a:bodyPr>
          <a:lstStyle/>
          <a:p>
            <a:r>
              <a:rPr lang="el-GR" sz="1400"/>
              <a:t>Parabens</a:t>
            </a:r>
          </a:p>
          <a:p>
            <a:r>
              <a:rPr lang="el-GR" sz="1400"/>
              <a:t>• Ethyl, methyl –0.4% each</a:t>
            </a:r>
          </a:p>
          <a:p>
            <a:r>
              <a:rPr lang="el-GR" sz="1400"/>
              <a:t>• Butyl, propyl – up to total of 0.19%</a:t>
            </a:r>
          </a:p>
          <a:p>
            <a:r>
              <a:rPr lang="el-GR" sz="1400"/>
              <a:t>• Isopropyl, isobutyl, phenyl</a:t>
            </a:r>
          </a:p>
          <a:p>
            <a:r>
              <a:rPr lang="el-GR" sz="1400"/>
              <a:t>– no information</a:t>
            </a:r>
          </a:p>
        </p:txBody>
      </p:sp>
      <p:graphicFrame>
        <p:nvGraphicFramePr>
          <p:cNvPr id="115727" name="Group 15"/>
          <p:cNvGraphicFramePr>
            <a:graphicFrameLocks noGrp="1"/>
          </p:cNvGraphicFramePr>
          <p:nvPr/>
        </p:nvGraphicFramePr>
        <p:xfrm>
          <a:off x="5867400" y="5029200"/>
          <a:ext cx="3048000" cy="1676400"/>
        </p:xfrm>
        <a:graphic>
          <a:graphicData uri="http://schemas.openxmlformats.org/drawingml/2006/table">
            <a:tbl>
              <a:tblPr/>
              <a:tblGrid>
                <a:gridCol w="3048000">
                  <a:extLst>
                    <a:ext uri="{9D8B030D-6E8A-4147-A177-3AD203B41FA5}">
                      <a16:colId xmlns:a16="http://schemas.microsoft.com/office/drawing/2014/main" val="20000"/>
                    </a:ext>
                  </a:extLst>
                </a:gridCol>
              </a:tblGrid>
              <a:tr h="16764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l-GR" sz="2800" b="0" i="0" u="none" strike="noStrike" cap="none" normalizeH="0" baseline="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p:cNvSpPr>
          <p:nvPr>
            <p:ph type="body" idx="1"/>
          </p:nvPr>
        </p:nvSpPr>
        <p:spPr/>
        <p:txBody>
          <a:bodyPr/>
          <a:lstStyle/>
          <a:p>
            <a:pPr algn="ctr">
              <a:buFont typeface="Arial" charset="0"/>
              <a:buNone/>
            </a:pPr>
            <a:r>
              <a:rPr lang="el-GR" sz="4800" b="1">
                <a:solidFill>
                  <a:schemeClr val="tx2"/>
                </a:solidFill>
              </a:rPr>
              <a:t>ΤΟΞΙΚΟΤΗΤΑ ΠΡΩΤΩΝ ΥΛΩΝ</a:t>
            </a:r>
            <a:br>
              <a:rPr lang="el-GR" sz="4800" b="1">
                <a:solidFill>
                  <a:schemeClr val="tx2"/>
                </a:solidFill>
              </a:rPr>
            </a:br>
            <a:r>
              <a:rPr lang="el-GR" sz="4800" b="1">
                <a:solidFill>
                  <a:schemeClr val="tx2"/>
                </a:solidFill>
              </a:rPr>
              <a:t> </a:t>
            </a:r>
            <a:r>
              <a:rPr lang="en-US" sz="4800" b="1">
                <a:solidFill>
                  <a:schemeClr val="tx2"/>
                </a:solidFill>
              </a:rPr>
              <a:t>HAIR DYES</a:t>
            </a:r>
            <a:endParaRPr lang="el-GR" sz="4800" b="1">
              <a:solidFill>
                <a:schemeClr val="tx2"/>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a:ln/>
        </p:spPr>
        <p:txBody>
          <a:bodyPr/>
          <a:lstStyle/>
          <a:p>
            <a:r>
              <a:rPr lang="el-GR" sz="4800" b="1">
                <a:solidFill>
                  <a:schemeClr val="tx2"/>
                </a:solidFill>
              </a:rPr>
              <a:t>Η περιπτωση των Βαφων</a:t>
            </a:r>
          </a:p>
        </p:txBody>
      </p:sp>
      <p:sp>
        <p:nvSpPr>
          <p:cNvPr id="117763" name="Rectangle 3"/>
          <p:cNvSpPr>
            <a:spLocks noGrp="1" noChangeArrowheads="1"/>
          </p:cNvSpPr>
          <p:nvPr>
            <p:ph type="body" sz="half" idx="1"/>
          </p:nvPr>
        </p:nvSpPr>
        <p:spPr>
          <a:xfrm>
            <a:off x="533400" y="1371600"/>
            <a:ext cx="8359775" cy="5105400"/>
          </a:xfrm>
          <a:noFill/>
          <a:ln/>
        </p:spPr>
        <p:txBody>
          <a:bodyPr/>
          <a:lstStyle/>
          <a:p>
            <a:pPr>
              <a:lnSpc>
                <a:spcPct val="80000"/>
              </a:lnSpc>
              <a:buFont typeface="Arial" charset="0"/>
              <a:buNone/>
            </a:pPr>
            <a:endParaRPr lang="el-GR" sz="1400"/>
          </a:p>
          <a:p>
            <a:pPr>
              <a:lnSpc>
                <a:spcPct val="80000"/>
              </a:lnSpc>
              <a:buFont typeface="Arial" charset="0"/>
              <a:buNone/>
            </a:pPr>
            <a:r>
              <a:rPr lang="el-GR" sz="1600">
                <a:latin typeface="Arial" charset="0"/>
              </a:rPr>
              <a:t>Οι βαφες  ειναι τα πιο εξονυχιστικα μελετημενα προιοντα που</a:t>
            </a:r>
            <a:r>
              <a:rPr lang="en-US" sz="1600">
                <a:latin typeface="Arial" charset="0"/>
              </a:rPr>
              <a:t> </a:t>
            </a:r>
            <a:r>
              <a:rPr lang="el-GR" sz="1600">
                <a:latin typeface="Arial" charset="0"/>
              </a:rPr>
              <a:t>κυκλοφορουν δεδομενου ότι</a:t>
            </a:r>
            <a:endParaRPr lang="en-US" sz="1600">
              <a:latin typeface="Arial" charset="0"/>
            </a:endParaRPr>
          </a:p>
          <a:p>
            <a:pPr>
              <a:lnSpc>
                <a:spcPct val="80000"/>
              </a:lnSpc>
              <a:buFont typeface="Arial" charset="0"/>
              <a:buNone/>
            </a:pPr>
            <a:r>
              <a:rPr lang="el-GR" sz="1600">
                <a:latin typeface="Arial" charset="0"/>
              </a:rPr>
              <a:t>γινεται </a:t>
            </a:r>
            <a:r>
              <a:rPr lang="el-GR" sz="1600" b="1" u="sng">
                <a:solidFill>
                  <a:schemeClr val="accent2"/>
                </a:solidFill>
                <a:latin typeface="Arial" charset="0"/>
              </a:rPr>
              <a:t>ΕΤΗΣΙΑ</a:t>
            </a:r>
            <a:r>
              <a:rPr lang="en-US" sz="1600" b="1" u="sng">
                <a:solidFill>
                  <a:schemeClr val="accent2"/>
                </a:solidFill>
                <a:latin typeface="Arial" charset="0"/>
              </a:rPr>
              <a:t> </a:t>
            </a:r>
            <a:r>
              <a:rPr lang="el-GR" sz="1600" b="1" u="sng">
                <a:solidFill>
                  <a:schemeClr val="accent2"/>
                </a:solidFill>
                <a:latin typeface="Arial" charset="0"/>
              </a:rPr>
              <a:t> ΑΞΙΟΛΟΓΗΣΗ  ΟΛΩΝ</a:t>
            </a:r>
            <a:r>
              <a:rPr lang="en-US" sz="1600" b="1" u="sng">
                <a:solidFill>
                  <a:schemeClr val="accent2"/>
                </a:solidFill>
                <a:latin typeface="Arial" charset="0"/>
              </a:rPr>
              <a:t> </a:t>
            </a:r>
            <a:r>
              <a:rPr lang="el-GR" sz="1600" b="1" u="sng">
                <a:solidFill>
                  <a:schemeClr val="accent2"/>
                </a:solidFill>
                <a:latin typeface="Arial" charset="0"/>
              </a:rPr>
              <a:t>ΑΝΕΞΑΙΡΕΤΩΣ  ΤΩΝ  ΧΡΩΣΤΙΚΩΝ ΤΩΝ </a:t>
            </a:r>
            <a:endParaRPr lang="en-US" sz="1600" b="1" u="sng">
              <a:solidFill>
                <a:schemeClr val="accent2"/>
              </a:solidFill>
              <a:latin typeface="Arial" charset="0"/>
            </a:endParaRPr>
          </a:p>
          <a:p>
            <a:pPr>
              <a:lnSpc>
                <a:spcPct val="80000"/>
              </a:lnSpc>
              <a:buFont typeface="Arial" charset="0"/>
              <a:buNone/>
            </a:pPr>
            <a:r>
              <a:rPr lang="el-GR" sz="1600" b="1" u="sng">
                <a:solidFill>
                  <a:schemeClr val="accent2"/>
                </a:solidFill>
                <a:latin typeface="Arial" charset="0"/>
              </a:rPr>
              <a:t>ΒΑΦΩΝ</a:t>
            </a:r>
            <a:r>
              <a:rPr lang="el-GR" sz="1600">
                <a:latin typeface="Arial" charset="0"/>
              </a:rPr>
              <a:t> απο το </a:t>
            </a:r>
            <a:r>
              <a:rPr lang="en-US" sz="1600" b="1">
                <a:solidFill>
                  <a:schemeClr val="accent2"/>
                </a:solidFill>
                <a:latin typeface="Arial" charset="0"/>
              </a:rPr>
              <a:t>SCCP</a:t>
            </a:r>
            <a:r>
              <a:rPr lang="en-US" sz="1600" b="1">
                <a:latin typeface="Arial" charset="0"/>
              </a:rPr>
              <a:t>.</a:t>
            </a:r>
          </a:p>
          <a:p>
            <a:pPr>
              <a:lnSpc>
                <a:spcPct val="80000"/>
              </a:lnSpc>
              <a:buFont typeface="Arial" charset="0"/>
              <a:buNone/>
            </a:pPr>
            <a:endParaRPr lang="en-US" sz="1600">
              <a:latin typeface="Arial" charset="0"/>
            </a:endParaRPr>
          </a:p>
          <a:p>
            <a:pPr>
              <a:lnSpc>
                <a:spcPct val="80000"/>
              </a:lnSpc>
              <a:buFont typeface="Arial" charset="0"/>
              <a:buNone/>
            </a:pPr>
            <a:r>
              <a:rPr lang="el-GR" sz="1600">
                <a:latin typeface="Arial" charset="0"/>
              </a:rPr>
              <a:t>Απο την αρχη του μετρου αξιολολογηθηκαν ολες οι χρωστικες.</a:t>
            </a:r>
          </a:p>
          <a:p>
            <a:pPr>
              <a:lnSpc>
                <a:spcPct val="80000"/>
              </a:lnSpc>
              <a:buFont typeface="Arial" charset="0"/>
              <a:buNone/>
            </a:pPr>
            <a:r>
              <a:rPr lang="el-GR" sz="1600">
                <a:latin typeface="Arial" charset="0"/>
              </a:rPr>
              <a:t>Για τις 22 χρωστικες βαφων για τις οποιες δεν ειχαν κατατεθει φακελλοι</a:t>
            </a:r>
            <a:r>
              <a:rPr lang="en-US" sz="1600">
                <a:latin typeface="Arial" charset="0"/>
              </a:rPr>
              <a:t> </a:t>
            </a:r>
            <a:r>
              <a:rPr lang="el-GR" sz="1600">
                <a:latin typeface="Arial" charset="0"/>
              </a:rPr>
              <a:t>Ασφαλειας η Ε.Ε</a:t>
            </a:r>
            <a:endParaRPr lang="en-US" sz="1600">
              <a:latin typeface="Arial" charset="0"/>
            </a:endParaRPr>
          </a:p>
          <a:p>
            <a:pPr>
              <a:lnSpc>
                <a:spcPct val="80000"/>
              </a:lnSpc>
              <a:buFont typeface="Arial" charset="0"/>
              <a:buNone/>
            </a:pPr>
            <a:r>
              <a:rPr lang="el-GR" sz="1600">
                <a:latin typeface="Arial" charset="0"/>
              </a:rPr>
              <a:t>προχωρησε σε απαγορευση τους τον Ιουλιο 2006. </a:t>
            </a:r>
            <a:endParaRPr lang="en-US" sz="1600">
              <a:latin typeface="Arial" charset="0"/>
            </a:endParaRPr>
          </a:p>
          <a:p>
            <a:pPr>
              <a:lnSpc>
                <a:spcPct val="80000"/>
              </a:lnSpc>
              <a:buFont typeface="Arial" charset="0"/>
              <a:buNone/>
            </a:pPr>
            <a:r>
              <a:rPr lang="en-US" sz="1600">
                <a:latin typeface="Arial" charset="0"/>
              </a:rPr>
              <a:t>To</a:t>
            </a:r>
            <a:r>
              <a:rPr lang="el-GR" sz="1600">
                <a:latin typeface="Arial" charset="0"/>
              </a:rPr>
              <a:t>ν Αυγουστο 2007  προστεθηκαν 85 ουσιες (και τα άλατά τους) στο</a:t>
            </a:r>
            <a:r>
              <a:rPr lang="en-US" sz="1600">
                <a:latin typeface="Arial" charset="0"/>
              </a:rPr>
              <a:t> </a:t>
            </a:r>
            <a:r>
              <a:rPr lang="el-GR" sz="1600">
                <a:latin typeface="Arial" charset="0"/>
              </a:rPr>
              <a:t>παράρτημα ΙΙ</a:t>
            </a:r>
            <a:endParaRPr lang="en-US" sz="1600">
              <a:latin typeface="Arial" charset="0"/>
            </a:endParaRPr>
          </a:p>
          <a:p>
            <a:pPr>
              <a:lnSpc>
                <a:spcPct val="80000"/>
              </a:lnSpc>
              <a:buFont typeface="Arial" charset="0"/>
              <a:buNone/>
            </a:pPr>
            <a:r>
              <a:rPr lang="el-GR" sz="1600">
                <a:latin typeface="Arial" charset="0"/>
              </a:rPr>
              <a:t>(στααπαγορευμένα) όταν χρησιμοποιούνται ως βαφές</a:t>
            </a:r>
            <a:r>
              <a:rPr lang="en-US" sz="1600">
                <a:latin typeface="Arial" charset="0"/>
              </a:rPr>
              <a:t> </a:t>
            </a:r>
            <a:r>
              <a:rPr lang="el-GR" sz="1600">
                <a:latin typeface="Arial" charset="0"/>
              </a:rPr>
              <a:t>μαλλιών.</a:t>
            </a:r>
          </a:p>
          <a:p>
            <a:pPr>
              <a:lnSpc>
                <a:spcPct val="80000"/>
              </a:lnSpc>
            </a:pPr>
            <a:endParaRPr lang="el-GR" sz="1600">
              <a:latin typeface="Arial" charset="0"/>
            </a:endParaRPr>
          </a:p>
          <a:p>
            <a:pPr>
              <a:lnSpc>
                <a:spcPct val="80000"/>
              </a:lnSpc>
              <a:buFont typeface="Arial" charset="0"/>
              <a:buNone/>
            </a:pPr>
            <a:r>
              <a:rPr lang="el-GR" sz="1600">
                <a:latin typeface="Arial" charset="0"/>
              </a:rPr>
              <a:t>Επίσης η Commission ξεκίνησε στο διαδίκτυο δημόσια διαβούλευση για</a:t>
            </a:r>
            <a:r>
              <a:rPr lang="en-US" sz="1600">
                <a:latin typeface="Arial" charset="0"/>
              </a:rPr>
              <a:t> </a:t>
            </a:r>
            <a:r>
              <a:rPr lang="el-GR" sz="1600">
                <a:latin typeface="Arial" charset="0"/>
              </a:rPr>
              <a:t>την απαγόρευση</a:t>
            </a:r>
            <a:endParaRPr lang="en-US" sz="1600">
              <a:latin typeface="Arial" charset="0"/>
            </a:endParaRPr>
          </a:p>
          <a:p>
            <a:pPr>
              <a:lnSpc>
                <a:spcPct val="80000"/>
              </a:lnSpc>
              <a:buFont typeface="Arial" charset="0"/>
              <a:buNone/>
            </a:pPr>
            <a:r>
              <a:rPr lang="el-GR" sz="1600">
                <a:latin typeface="Arial" charset="0"/>
              </a:rPr>
              <a:t>και άλλων 49 χρωστικών που δεν υποστηρίζονται για</a:t>
            </a:r>
            <a:r>
              <a:rPr lang="en-US" sz="1600">
                <a:latin typeface="Arial" charset="0"/>
              </a:rPr>
              <a:t> </a:t>
            </a:r>
            <a:r>
              <a:rPr lang="el-GR" sz="1600">
                <a:latin typeface="Arial" charset="0"/>
              </a:rPr>
              <a:t>την χρήση τους στις βαφές</a:t>
            </a:r>
            <a:endParaRPr lang="en-US" sz="1600">
              <a:latin typeface="Arial" charset="0"/>
            </a:endParaRPr>
          </a:p>
          <a:p>
            <a:pPr>
              <a:lnSpc>
                <a:spcPct val="80000"/>
              </a:lnSpc>
              <a:buFont typeface="Arial" charset="0"/>
              <a:buNone/>
            </a:pPr>
            <a:r>
              <a:rPr lang="el-GR" sz="1600">
                <a:latin typeface="Arial" charset="0"/>
              </a:rPr>
              <a:t>μαλλιών.  </a:t>
            </a:r>
          </a:p>
          <a:p>
            <a:pPr>
              <a:lnSpc>
                <a:spcPct val="80000"/>
              </a:lnSpc>
              <a:buFont typeface="Arial" charset="0"/>
              <a:buNone/>
            </a:pPr>
            <a:r>
              <a:rPr lang="el-GR" sz="1600">
                <a:latin typeface="Arial" charset="0"/>
              </a:rPr>
              <a:t>Στην περίπτωση αυτή η διαφορά είναι ότι η Commission προτείνει την</a:t>
            </a:r>
            <a:r>
              <a:rPr lang="en-US" sz="1600">
                <a:latin typeface="Arial" charset="0"/>
              </a:rPr>
              <a:t> </a:t>
            </a:r>
            <a:r>
              <a:rPr lang="el-GR" sz="1600">
                <a:latin typeface="Arial" charset="0"/>
              </a:rPr>
              <a:t>απαγόρευση τους</a:t>
            </a:r>
            <a:endParaRPr lang="en-US" sz="1600">
              <a:latin typeface="Arial" charset="0"/>
            </a:endParaRPr>
          </a:p>
          <a:p>
            <a:pPr>
              <a:lnSpc>
                <a:spcPct val="80000"/>
              </a:lnSpc>
              <a:buFont typeface="Arial" charset="0"/>
              <a:buNone/>
            </a:pPr>
            <a:r>
              <a:rPr lang="el-GR" sz="1600">
                <a:latin typeface="Arial" charset="0"/>
              </a:rPr>
              <a:t>σε όλα τα καλλυντικά προϊόντα και όχι μόνο στιςβαφές μαλλιών.</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body" sz="half" idx="1"/>
          </p:nvPr>
        </p:nvSpPr>
        <p:spPr>
          <a:xfrm>
            <a:off x="685800" y="1371600"/>
            <a:ext cx="8153400" cy="4953000"/>
          </a:xfrm>
          <a:noFill/>
          <a:ln/>
        </p:spPr>
        <p:txBody>
          <a:bodyPr/>
          <a:lstStyle/>
          <a:p>
            <a:pPr>
              <a:lnSpc>
                <a:spcPct val="80000"/>
              </a:lnSpc>
            </a:pPr>
            <a:endParaRPr lang="el-GR" sz="1400"/>
          </a:p>
          <a:p>
            <a:pPr>
              <a:lnSpc>
                <a:spcPct val="80000"/>
              </a:lnSpc>
              <a:buFont typeface="Arial" charset="0"/>
              <a:buNone/>
            </a:pPr>
            <a:r>
              <a:rPr lang="el-GR" sz="2400"/>
              <a:t>Η συνδεση βαφων οπως</a:t>
            </a:r>
            <a:r>
              <a:rPr lang="en-US" sz="2400"/>
              <a:t>:</a:t>
            </a:r>
          </a:p>
          <a:p>
            <a:pPr>
              <a:lnSpc>
                <a:spcPct val="80000"/>
              </a:lnSpc>
            </a:pPr>
            <a:r>
              <a:rPr lang="en-US" sz="2400"/>
              <a:t>p-phenylenediamine </a:t>
            </a:r>
            <a:r>
              <a:rPr lang="el-GR" sz="2400"/>
              <a:t>και </a:t>
            </a:r>
          </a:p>
          <a:p>
            <a:pPr>
              <a:lnSpc>
                <a:spcPct val="80000"/>
              </a:lnSpc>
            </a:pPr>
            <a:r>
              <a:rPr lang="en-US" sz="2400"/>
              <a:t>2 amino-4 Hydroxyethylamino</a:t>
            </a:r>
            <a:r>
              <a:rPr lang="el-GR" sz="2400"/>
              <a:t> </a:t>
            </a:r>
            <a:r>
              <a:rPr lang="en-US" sz="2400"/>
              <a:t>anisole </a:t>
            </a:r>
            <a:r>
              <a:rPr lang="el-GR" sz="2400"/>
              <a:t> </a:t>
            </a:r>
          </a:p>
          <a:p>
            <a:pPr>
              <a:lnSpc>
                <a:spcPct val="80000"/>
              </a:lnSpc>
              <a:buFont typeface="Arial" charset="0"/>
              <a:buNone/>
            </a:pPr>
            <a:r>
              <a:rPr lang="el-GR" sz="2400"/>
              <a:t>με</a:t>
            </a:r>
            <a:r>
              <a:rPr lang="en-US" sz="2400"/>
              <a:t> </a:t>
            </a:r>
            <a:r>
              <a:rPr lang="el-GR" sz="2400"/>
              <a:t>ορισμενες μορφες</a:t>
            </a:r>
            <a:r>
              <a:rPr lang="en-US" sz="2400"/>
              <a:t> </a:t>
            </a:r>
            <a:r>
              <a:rPr lang="el-GR" sz="2400"/>
              <a:t>καρκινου ,εχει</a:t>
            </a:r>
            <a:r>
              <a:rPr lang="en-US" sz="2400"/>
              <a:t> </a:t>
            </a:r>
            <a:r>
              <a:rPr lang="el-GR" sz="2400"/>
              <a:t>αποτελεσει</a:t>
            </a:r>
            <a:r>
              <a:rPr lang="en-US" sz="2400"/>
              <a:t> </a:t>
            </a:r>
            <a:r>
              <a:rPr lang="el-GR" sz="2400"/>
              <a:t>αντικειμενο</a:t>
            </a:r>
            <a:endParaRPr lang="en-US" sz="2400"/>
          </a:p>
          <a:p>
            <a:pPr>
              <a:lnSpc>
                <a:spcPct val="80000"/>
              </a:lnSpc>
              <a:buFont typeface="Arial" charset="0"/>
              <a:buNone/>
            </a:pPr>
            <a:r>
              <a:rPr lang="el-GR" sz="2400"/>
              <a:t>εκτεταμενης</a:t>
            </a:r>
            <a:r>
              <a:rPr lang="en-US" sz="2400"/>
              <a:t> </a:t>
            </a:r>
            <a:r>
              <a:rPr lang="el-GR" sz="2400"/>
              <a:t>ερευνας</a:t>
            </a:r>
            <a:r>
              <a:rPr lang="en-US" sz="2400"/>
              <a:t> </a:t>
            </a:r>
            <a:r>
              <a:rPr lang="el-GR" sz="2400"/>
              <a:t>χωρις να εχει τεκμηριωθει με στοιχεια</a:t>
            </a:r>
          </a:p>
          <a:p>
            <a:pPr>
              <a:lnSpc>
                <a:spcPct val="80000"/>
              </a:lnSpc>
              <a:buFont typeface="Arial" charset="0"/>
              <a:buNone/>
            </a:pPr>
            <a:r>
              <a:rPr lang="el-GR" sz="2400"/>
              <a:t>αποδεκτα</a:t>
            </a:r>
            <a:r>
              <a:rPr lang="en-US" sz="2400"/>
              <a:t> </a:t>
            </a:r>
            <a:r>
              <a:rPr lang="el-GR" sz="2400"/>
              <a:t>απο την παγκοσμια Επιστημονικη</a:t>
            </a:r>
            <a:r>
              <a:rPr lang="en-US" sz="2400"/>
              <a:t> </a:t>
            </a:r>
            <a:r>
              <a:rPr lang="el-GR" sz="2400"/>
              <a:t>Κοινοτητα. </a:t>
            </a:r>
            <a:endParaRPr lang="en-US" sz="2400"/>
          </a:p>
          <a:p>
            <a:pPr>
              <a:lnSpc>
                <a:spcPct val="80000"/>
              </a:lnSpc>
              <a:buFont typeface="Arial" charset="0"/>
              <a:buNone/>
            </a:pPr>
            <a:r>
              <a:rPr lang="el-GR" sz="2400"/>
              <a:t>Για αυτο το λογο και δεν εχει</a:t>
            </a:r>
            <a:r>
              <a:rPr lang="en-US" sz="2400"/>
              <a:t> </a:t>
            </a:r>
            <a:r>
              <a:rPr lang="el-GR" sz="2400"/>
              <a:t>απαγορευθει η</a:t>
            </a:r>
            <a:r>
              <a:rPr lang="en-US" sz="2400"/>
              <a:t> </a:t>
            </a:r>
            <a:r>
              <a:rPr lang="el-GR" sz="2400"/>
              <a:t>χρηση τους</a:t>
            </a:r>
            <a:r>
              <a:rPr lang="en-US" sz="2400"/>
              <a:t> </a:t>
            </a:r>
            <a:r>
              <a:rPr lang="el-GR" sz="2400"/>
              <a:t>από</a:t>
            </a:r>
            <a:endParaRPr lang="en-US" sz="2400"/>
          </a:p>
          <a:p>
            <a:pPr>
              <a:lnSpc>
                <a:spcPct val="80000"/>
              </a:lnSpc>
              <a:buFont typeface="Arial" charset="0"/>
              <a:buNone/>
            </a:pPr>
            <a:r>
              <a:rPr lang="el-GR" sz="2400"/>
              <a:t>την Ε.Ε.</a:t>
            </a:r>
            <a:endParaRPr lang="en-US" sz="2400"/>
          </a:p>
          <a:p>
            <a:pPr>
              <a:lnSpc>
                <a:spcPct val="80000"/>
              </a:lnSpc>
              <a:buFont typeface="Arial" charset="0"/>
              <a:buNone/>
            </a:pPr>
            <a:endParaRPr lang="en-US" sz="2400"/>
          </a:p>
          <a:p>
            <a:pPr>
              <a:lnSpc>
                <a:spcPct val="80000"/>
              </a:lnSpc>
              <a:buFont typeface="Arial" charset="0"/>
              <a:buNone/>
            </a:pPr>
            <a:r>
              <a:rPr lang="el-GR" sz="2400"/>
              <a:t>Μεγαλυτερο προβλημα αποτελουν οι σοβαρες  ςλλεργικες</a:t>
            </a:r>
          </a:p>
          <a:p>
            <a:pPr>
              <a:lnSpc>
                <a:spcPct val="80000"/>
              </a:lnSpc>
              <a:buFont typeface="Arial" charset="0"/>
              <a:buNone/>
            </a:pPr>
            <a:r>
              <a:rPr lang="el-GR" sz="2400"/>
              <a:t>αντιδρασεις</a:t>
            </a:r>
          </a:p>
          <a:p>
            <a:pPr>
              <a:lnSpc>
                <a:spcPct val="80000"/>
              </a:lnSpc>
              <a:buFont typeface="Arial" charset="0"/>
              <a:buNone/>
            </a:pPr>
            <a:endParaRPr lang="el-GR" sz="2400"/>
          </a:p>
          <a:p>
            <a:pPr>
              <a:lnSpc>
                <a:spcPct val="80000"/>
              </a:lnSpc>
              <a:buFont typeface="Arial" charset="0"/>
              <a:buNone/>
            </a:pPr>
            <a:r>
              <a:rPr lang="el-GR" sz="1600"/>
              <a:t>.</a:t>
            </a:r>
          </a:p>
        </p:txBody>
      </p:sp>
      <p:sp>
        <p:nvSpPr>
          <p:cNvPr id="118789" name="Rectangle 5"/>
          <p:cNvSpPr>
            <a:spLocks noChangeArrowheads="1"/>
          </p:cNvSpPr>
          <p:nvPr/>
        </p:nvSpPr>
        <p:spPr bwMode="auto">
          <a:xfrm>
            <a:off x="609600" y="304800"/>
            <a:ext cx="8229600" cy="1143000"/>
          </a:xfrm>
          <a:prstGeom prst="rect">
            <a:avLst/>
          </a:prstGeom>
          <a:noFill/>
          <a:ln w="9525">
            <a:noFill/>
            <a:miter lim="800000"/>
            <a:headEnd/>
            <a:tailEnd/>
          </a:ln>
          <a:effectLst/>
        </p:spPr>
        <p:txBody>
          <a:bodyPr anchor="ctr"/>
          <a:lstStyle/>
          <a:p>
            <a:pPr algn="ctr"/>
            <a:r>
              <a:rPr lang="el-GR" sz="4800" b="1">
                <a:solidFill>
                  <a:schemeClr val="tx2"/>
                </a:solidFill>
                <a:latin typeface="Calibri" pitchFamily="34" charset="0"/>
              </a:rPr>
              <a:t>Η περιπτωση των Βαφων</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sz="half" idx="2"/>
          </p:nvPr>
        </p:nvSpPr>
        <p:spPr>
          <a:xfrm>
            <a:off x="0" y="0"/>
            <a:ext cx="9144000" cy="6858000"/>
          </a:xfrm>
        </p:spPr>
        <p:txBody>
          <a:bodyPr/>
          <a:lstStyle/>
          <a:p>
            <a:pPr>
              <a:buNone/>
            </a:pPr>
            <a:r>
              <a:rPr lang="el-GR" sz="2400" b="1" dirty="0"/>
              <a:t>Πώς διενεργείται η επιτήρηση του Νομοθετικού Πλαισίου;</a:t>
            </a:r>
          </a:p>
          <a:p>
            <a:r>
              <a:rPr lang="el-GR" sz="2400" dirty="0"/>
              <a:t>Όλα τα εργαστήρια και εργοστάσια παραγωγής </a:t>
            </a:r>
            <a:r>
              <a:rPr lang="el-GR" sz="2400" dirty="0" err="1"/>
              <a:t>Καλλυ</a:t>
            </a:r>
            <a:r>
              <a:rPr lang="el-GR" sz="2400" dirty="0"/>
              <a:t>-</a:t>
            </a:r>
          </a:p>
          <a:p>
            <a:pPr>
              <a:buNone/>
            </a:pPr>
            <a:r>
              <a:rPr lang="el-GR" sz="2400" dirty="0" err="1"/>
              <a:t>ντικών</a:t>
            </a:r>
            <a:r>
              <a:rPr lang="el-GR" sz="2400" dirty="0"/>
              <a:t> εφαρμόζουν σαφείς οδηγίες παραγωγής ( GMP ),</a:t>
            </a:r>
          </a:p>
          <a:p>
            <a:r>
              <a:rPr lang="el-GR" sz="2400" dirty="0"/>
              <a:t>Κανόνες Καλής Παρασκευής Καλλυντικών προϊόντων με</a:t>
            </a:r>
          </a:p>
          <a:p>
            <a:pPr>
              <a:buNone/>
            </a:pPr>
            <a:r>
              <a:rPr lang="el-GR" sz="2400" dirty="0"/>
              <a:t>Υπεύθυνο Πρόσωπο Παραγωγής</a:t>
            </a:r>
          </a:p>
          <a:p>
            <a:r>
              <a:rPr lang="el-GR" sz="2400" dirty="0"/>
              <a:t>Υπεύθυνο Κυκλοφορίας</a:t>
            </a:r>
          </a:p>
          <a:p>
            <a:r>
              <a:rPr lang="el-GR" sz="2400" dirty="0"/>
              <a:t>Εργαστήριο με Άδεια Λειτουργίας από ΕΟΦ</a:t>
            </a:r>
          </a:p>
          <a:p>
            <a:r>
              <a:rPr lang="el-GR" sz="2400" dirty="0"/>
              <a:t>Ολοκληρωμένο Σύστημα ελέγχου</a:t>
            </a:r>
            <a:endParaRPr lang="en-US" sz="24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sz="half" idx="2"/>
          </p:nvPr>
        </p:nvSpPr>
        <p:spPr>
          <a:xfrm>
            <a:off x="0" y="0"/>
            <a:ext cx="9144000" cy="6858000"/>
          </a:xfrm>
        </p:spPr>
        <p:txBody>
          <a:bodyPr/>
          <a:lstStyle/>
          <a:p>
            <a:pPr>
              <a:buNone/>
            </a:pPr>
            <a:r>
              <a:rPr lang="el-GR" dirty="0"/>
              <a:t>ΣΥΜΠΕΡΑΣΜΑΤΙΚΑ Ο ΣΤΟΧΟΣ ΤΗΣ ΝΟΜΟΘΕΣΙΑΣ ΤΩΝ ΚΑΛΛΥΝΤΙΚΩΝ ΕΊΝΑΙ: </a:t>
            </a:r>
          </a:p>
          <a:p>
            <a:pPr>
              <a:buNone/>
            </a:pPr>
            <a:r>
              <a:rPr lang="el-GR" sz="2400" dirty="0"/>
              <a:t>1) Περισσότερα στοιχεία </a:t>
            </a:r>
            <a:r>
              <a:rPr lang="el-GR" sz="2400" dirty="0" err="1"/>
              <a:t>Φακέλλου</a:t>
            </a:r>
            <a:r>
              <a:rPr lang="el-GR" sz="2400" dirty="0"/>
              <a:t> Πληροφοριών και</a:t>
            </a:r>
          </a:p>
          <a:p>
            <a:pPr>
              <a:buNone/>
            </a:pPr>
            <a:r>
              <a:rPr lang="el-GR" sz="2400" dirty="0"/>
              <a:t>τεκμηρίωση αυτών</a:t>
            </a:r>
          </a:p>
          <a:p>
            <a:pPr>
              <a:buNone/>
            </a:pPr>
            <a:r>
              <a:rPr lang="el-GR" sz="2400" dirty="0"/>
              <a:t>2) Επισήμανση για </a:t>
            </a:r>
            <a:r>
              <a:rPr lang="el-GR" sz="2400" dirty="0" err="1"/>
              <a:t>Νανουλικά</a:t>
            </a:r>
            <a:endParaRPr lang="el-GR" sz="2400" dirty="0"/>
          </a:p>
          <a:p>
            <a:pPr>
              <a:buNone/>
            </a:pPr>
            <a:r>
              <a:rPr lang="el-GR" sz="2400" dirty="0"/>
              <a:t>3) Ελεγχόμενους Ισχυρισμούς</a:t>
            </a:r>
          </a:p>
          <a:p>
            <a:pPr>
              <a:buNone/>
            </a:pPr>
            <a:r>
              <a:rPr lang="el-GR" sz="2400" dirty="0"/>
              <a:t>4) Ανεπιθύμητες ενέργειες σε Αρχείο, κωδικοποιημένες</a:t>
            </a:r>
          </a:p>
          <a:p>
            <a:pPr>
              <a:buNone/>
            </a:pPr>
            <a:r>
              <a:rPr lang="el-GR" sz="2400" dirty="0"/>
              <a:t>και στη διάθεση των καταναλωτών</a:t>
            </a:r>
          </a:p>
          <a:p>
            <a:pPr>
              <a:buNone/>
            </a:pPr>
            <a:r>
              <a:rPr lang="el-GR" sz="2400" dirty="0"/>
              <a:t>5) Λεπτομερή και εκτεταμένη γνωστοποίηση</a:t>
            </a:r>
          </a:p>
          <a:p>
            <a:pPr>
              <a:buNone/>
            </a:pPr>
            <a:r>
              <a:rPr lang="el-GR" sz="2400" dirty="0"/>
              <a:t>Πιστεύεται ότι έτσι επιτυγχάνεται η Ενιαία Εσωτερική</a:t>
            </a:r>
          </a:p>
          <a:p>
            <a:pPr>
              <a:buNone/>
            </a:pPr>
            <a:r>
              <a:rPr lang="el-GR" sz="2400" dirty="0"/>
              <a:t>Αγορά και εξασφαλίζεται Υψηλό Επίπεδο Προστασίας</a:t>
            </a:r>
          </a:p>
          <a:p>
            <a:pPr>
              <a:buNone/>
            </a:pPr>
            <a:r>
              <a:rPr lang="el-GR" sz="2400" dirty="0"/>
              <a:t>της Υγείας του Ευρωπαίου Καταναλωτή.</a:t>
            </a:r>
          </a:p>
          <a:p>
            <a:pPr>
              <a:buNone/>
            </a:pPr>
            <a:endParaRPr lang="en-US" sz="24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0" y="0"/>
            <a:ext cx="9144000" cy="838200"/>
          </a:xfrm>
        </p:spPr>
        <p:txBody>
          <a:bodyPr>
            <a:normAutofit fontScale="90000"/>
          </a:bodyPr>
          <a:lstStyle/>
          <a:p>
            <a:r>
              <a:rPr lang="el-GR" dirty="0"/>
              <a:t>ΝΟΜΟΘΕΣΙΑ ΙΑΤΡΟΤΕΧΝΟΛΟΓΙΚΩΝ ΠΡΟΪΟΝΤΩΝ</a:t>
            </a:r>
            <a:endParaRPr lang="en-US" dirty="0"/>
          </a:p>
        </p:txBody>
      </p:sp>
      <p:sp>
        <p:nvSpPr>
          <p:cNvPr id="6" name="5 - Θέση περιεχομένου"/>
          <p:cNvSpPr>
            <a:spLocks noGrp="1"/>
          </p:cNvSpPr>
          <p:nvPr>
            <p:ph idx="1"/>
          </p:nvPr>
        </p:nvSpPr>
        <p:spPr>
          <a:xfrm>
            <a:off x="0" y="838200"/>
            <a:ext cx="9144000" cy="6019800"/>
          </a:xfrm>
        </p:spPr>
        <p:txBody>
          <a:bodyPr>
            <a:normAutofit lnSpcReduction="10000"/>
          </a:bodyPr>
          <a:lstStyle/>
          <a:p>
            <a:pPr>
              <a:buNone/>
            </a:pPr>
            <a:r>
              <a:rPr lang="el-GR" i="1" dirty="0"/>
              <a:t>Τα </a:t>
            </a:r>
            <a:r>
              <a:rPr lang="el-GR" i="1" dirty="0" err="1"/>
              <a:t>ιατροτεχνολογικά</a:t>
            </a:r>
            <a:r>
              <a:rPr lang="el-GR" i="1" dirty="0"/>
              <a:t> προϊόντα (Ι/Π) έχουν θεμελιώδη ρόλο για την ανθρώπινη ζωή παρέχοντας καινοτόμες λύσεις υγειονομικής περίθαλψης για τη διάγνωση, την πρόληψη, την παρακολούθηση, την πρόβλεψη, την πρόγνωση, τη θεραπεία ή την ανακούφιση των ασθενειών. </a:t>
            </a:r>
          </a:p>
          <a:p>
            <a:pPr>
              <a:buNone/>
            </a:pPr>
            <a:r>
              <a:rPr lang="el-GR" i="1" dirty="0"/>
              <a:t>Αποτελούν μη φαρμακευτικά προϊόντα που προορίζονται από τον κατασκευαστή τους για να χρησιμοποιούνται στον άνθρωπο για συγκεκριμένο ιατρικό σκοπό όπως η θεραπεία μιας ασθένειας, η επανόρθωση μιας αναπηρίας ή η διερεύνηση μιας παθολογικής κατάστασης</a:t>
            </a:r>
            <a:endParaRPr 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85800"/>
            <a:ext cx="9144000" cy="6172200"/>
          </a:xfrm>
        </p:spPr>
        <p:txBody>
          <a:bodyPr>
            <a:normAutofit fontScale="77500" lnSpcReduction="20000"/>
          </a:bodyPr>
          <a:lstStyle/>
          <a:p>
            <a:r>
              <a:rPr lang="el-GR" dirty="0"/>
              <a:t>ΟΔΗΓΙΕΣ – ΝΟΜΟΙ ΣΤΗΝ ΕΥΡΩΠΗ</a:t>
            </a:r>
          </a:p>
          <a:p>
            <a:pPr>
              <a:buNone/>
            </a:pPr>
            <a:r>
              <a:rPr lang="el-GR" i="1" dirty="0"/>
              <a:t>    Η πρώτη ευρωπαϊκή οδηγία για τα  </a:t>
            </a:r>
            <a:r>
              <a:rPr lang="el-GR" i="1" dirty="0" err="1"/>
              <a:t>ιατροτεχνολογικά</a:t>
            </a:r>
            <a:r>
              <a:rPr lang="el-GR" i="1" dirty="0"/>
              <a:t> προϊόντα δημοσιεύτηκε  το 1990 και αφορούσε στα ενεργά </a:t>
            </a:r>
            <a:r>
              <a:rPr lang="el-GR" i="1" dirty="0" err="1"/>
              <a:t>εμφυτεύσιμα</a:t>
            </a:r>
            <a:r>
              <a:rPr lang="el-GR" i="1" dirty="0"/>
              <a:t> ιατρικά βοηθήματα (90/385/ΕΟΚ) . Ακολούθησε το 1993, η οδηγία περί των </a:t>
            </a:r>
            <a:r>
              <a:rPr lang="el-GR" i="1" dirty="0" err="1"/>
              <a:t>ιατροτεχνολογικών</a:t>
            </a:r>
            <a:r>
              <a:rPr lang="el-GR" i="1" dirty="0"/>
              <a:t> προϊόντων (93/42/ΕΟΚ), και το 1998, η οδηγία για τα </a:t>
            </a:r>
            <a:r>
              <a:rPr lang="el-GR" i="1" dirty="0" err="1"/>
              <a:t>ιατροτεχνολογικά</a:t>
            </a:r>
            <a:r>
              <a:rPr lang="el-GR" i="1" dirty="0"/>
              <a:t> βοηθήματα που χρησιμοποιούνται στη διάγνωση </a:t>
            </a:r>
            <a:r>
              <a:rPr lang="el-GR" i="1" dirty="0" err="1"/>
              <a:t>in</a:t>
            </a:r>
            <a:r>
              <a:rPr lang="el-GR" i="1" dirty="0"/>
              <a:t> </a:t>
            </a:r>
            <a:r>
              <a:rPr lang="el-GR" i="1" dirty="0" err="1"/>
              <a:t>vitro</a:t>
            </a:r>
            <a:r>
              <a:rPr lang="el-GR" i="1" dirty="0"/>
              <a:t> (98/79/ΕΚ).</a:t>
            </a:r>
            <a:r>
              <a:rPr lang="en-US" dirty="0"/>
              <a:t> </a:t>
            </a:r>
            <a:br>
              <a:rPr lang="el-GR" i="1" dirty="0"/>
            </a:br>
            <a:r>
              <a:rPr lang="el-GR" i="1" dirty="0"/>
              <a:t>Η ισχύουσα νομοθεσία για τα </a:t>
            </a:r>
            <a:r>
              <a:rPr lang="el-GR" i="1" dirty="0" err="1"/>
              <a:t>ιατροτεχνολογικά</a:t>
            </a:r>
            <a:r>
              <a:rPr lang="el-GR" i="1" dirty="0"/>
              <a:t> προϊόντα είναι ο κανονισμός (ΕΕ) 2017/745 του Ευρωπαϊκού Κοινοβουλίου και του Συμβουλίου, της 5ης Απριλίου 2017 ενώ για τα για τα </a:t>
            </a:r>
            <a:r>
              <a:rPr lang="el-GR" i="1" dirty="0" err="1"/>
              <a:t>in</a:t>
            </a:r>
            <a:r>
              <a:rPr lang="el-GR" i="1" dirty="0"/>
              <a:t> </a:t>
            </a:r>
            <a:r>
              <a:rPr lang="el-GR" i="1" dirty="0" err="1"/>
              <a:t>vitro</a:t>
            </a:r>
            <a:r>
              <a:rPr lang="el-GR" i="1" dirty="0"/>
              <a:t> διαγνωστικά </a:t>
            </a:r>
            <a:r>
              <a:rPr lang="el-GR" i="1" dirty="0" err="1"/>
              <a:t>ιατροτεχνολογικά</a:t>
            </a:r>
            <a:r>
              <a:rPr lang="el-GR" i="1" dirty="0"/>
              <a:t> προϊόντα, η οδηγία 98/79/ΕΚ που θα αντικατασταθεί από τον κανονισμό (ΕΕ) 2017/746, στις 26/05/2022.</a:t>
            </a:r>
            <a:endParaRPr lang="en-US" dirty="0"/>
          </a:p>
          <a:p>
            <a:r>
              <a:rPr lang="el-GR" dirty="0"/>
              <a:t>https://eur-lex.europa.eu/legal-content/EL/TXT/PDF/?uri=CELEX:32017R0745&amp;from=EL</a:t>
            </a:r>
            <a:endParaRPr lang="en-US" dirty="0"/>
          </a:p>
          <a:p>
            <a:r>
              <a:rPr lang="el-GR" dirty="0"/>
              <a:t>https://eur-lex.europa.eu/legal-content/EL/TXT/PDF/?uri=CELEX:02017R0746-20170505&amp;from=EN</a:t>
            </a:r>
            <a:endParaRPr lang="en-US" dirty="0"/>
          </a:p>
          <a:p>
            <a:pPr>
              <a:buNone/>
            </a:pP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20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762000"/>
            <a:ext cx="9144000" cy="6096000"/>
          </a:xfrm>
        </p:spPr>
        <p:txBody>
          <a:bodyPr/>
          <a:lstStyle/>
          <a:p>
            <a:r>
              <a:rPr lang="el-GR" i="1" dirty="0"/>
              <a:t>Τα </a:t>
            </a:r>
            <a:r>
              <a:rPr lang="el-GR" i="1" dirty="0" err="1"/>
              <a:t>ιατροτεχνολογικά</a:t>
            </a:r>
            <a:r>
              <a:rPr lang="el-GR" i="1" dirty="0"/>
              <a:t>, ανήκουν στα προϊόντα εκείνα που για να μπορούν να διατεθούν στην αγορά της ΕΕ πρέπει να φέρουν σήμανση CE</a:t>
            </a:r>
          </a:p>
          <a:p>
            <a:r>
              <a:rPr lang="el-GR" i="1" dirty="0"/>
              <a:t>CE δείχνει ότι το προϊόν πληροί τις ευρωπαϊκές προδιαγραφές ως προς την ασφάλεια και την προστασία της υγείας και του περιβάλλοντος</a:t>
            </a: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144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normAutofit lnSpcReduction="10000"/>
          </a:bodyPr>
          <a:lstStyle/>
          <a:p>
            <a:r>
              <a:rPr lang="el-GR" i="1" dirty="0"/>
              <a:t>Τα </a:t>
            </a:r>
            <a:r>
              <a:rPr lang="el-GR" i="1" dirty="0" err="1"/>
              <a:t>ιατροτεχνολογικά</a:t>
            </a:r>
            <a:r>
              <a:rPr lang="el-GR" i="1" dirty="0"/>
              <a:t> προϊόντα που εγκυμονούν  τους  λιγότερους  κινδύνους,  δεν  απαιτούν  τη  συμμετοχή  κοινοποιημένου οργανισμού για τη θέση τους σε κυκλοφορία. </a:t>
            </a:r>
            <a:endParaRPr lang="en-US" dirty="0"/>
          </a:p>
          <a:p>
            <a:r>
              <a:rPr lang="el-GR" i="1" dirty="0"/>
              <a:t>Αν χρειάζεται η παρέμβαση κοινοποιημένου οργανισμού, το σήμα CE πρέπει να συνοδεύεται από τον αναγνωριστικό αριθμό του εν λόγω οργανισμού.  </a:t>
            </a:r>
            <a:endParaRPr lang="en-US" dirty="0"/>
          </a:p>
          <a:p>
            <a:r>
              <a:rPr lang="el-GR" i="1" dirty="0"/>
              <a:t>Ένας κοινοποιημένος οργανισμός είναι ένας οργανισμός που ορίζεται από ένα κράτος μέλος της ΕΕ (ή από άλλες χώρες βάσει ειδικών συμφωνιών) για να εκτιμήσει τη συμμόρφωση ορισμένων προϊόντων προτού διατεθούν στην αγορά</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7B2B-D6A3-3770-86A1-5DD8B6A80DA6}"/>
              </a:ext>
            </a:extLst>
          </p:cNvPr>
          <p:cNvSpPr>
            <a:spLocks noGrp="1"/>
          </p:cNvSpPr>
          <p:nvPr>
            <p:ph type="title"/>
          </p:nvPr>
        </p:nvSpPr>
        <p:spPr/>
        <p:txBody>
          <a:bodyPr>
            <a:normAutofit fontScale="90000"/>
          </a:bodyPr>
          <a:lstStyle/>
          <a:p>
            <a:r>
              <a:rPr lang="el-GR" b="1" dirty="0"/>
              <a:t>ΒΑΣΙΚΑ ΣΗΜΕΙΑ ΤΟΥ ΚΑΝΟΝΙΣΜΟΥ 1223/2009 </a:t>
            </a:r>
            <a:endParaRPr lang="en-US" b="1" dirty="0"/>
          </a:p>
        </p:txBody>
      </p:sp>
      <p:sp>
        <p:nvSpPr>
          <p:cNvPr id="3" name="Content Placeholder 2">
            <a:extLst>
              <a:ext uri="{FF2B5EF4-FFF2-40B4-BE49-F238E27FC236}">
                <a16:creationId xmlns:a16="http://schemas.microsoft.com/office/drawing/2014/main" id="{8ED4E112-17FD-6AE3-926B-F814BAAD6342}"/>
              </a:ext>
            </a:extLst>
          </p:cNvPr>
          <p:cNvSpPr>
            <a:spLocks noGrp="1"/>
          </p:cNvSpPr>
          <p:nvPr>
            <p:ph idx="1"/>
          </p:nvPr>
        </p:nvSpPr>
        <p:spPr>
          <a:xfrm>
            <a:off x="0" y="1417638"/>
            <a:ext cx="9144000" cy="5440362"/>
          </a:xfrm>
        </p:spPr>
        <p:txBody>
          <a:bodyPr>
            <a:noAutofit/>
          </a:bodyPr>
          <a:lstStyle/>
          <a:p>
            <a:r>
              <a:rPr lang="el-GR" sz="1800" dirty="0"/>
              <a:t>Πριν τη διάθεση στην αγορά, απαιτείται μια </a:t>
            </a:r>
            <a:r>
              <a:rPr lang="el-GR" sz="1800" b="1" dirty="0"/>
              <a:t>έκθεση ασφάλειας </a:t>
            </a:r>
            <a:r>
              <a:rPr lang="el-GR" sz="1800" dirty="0"/>
              <a:t>για όλα τα καλλυντικά προϊόντα.</a:t>
            </a:r>
          </a:p>
          <a:p>
            <a:r>
              <a:rPr lang="el-GR" sz="1800" dirty="0"/>
              <a:t>Πρέπει να ορίζεται «</a:t>
            </a:r>
            <a:r>
              <a:rPr lang="el-GR" sz="1800" b="1" dirty="0"/>
              <a:t>υπεύθυνο πρόσωπο</a:t>
            </a:r>
            <a:r>
              <a:rPr lang="el-GR" sz="1800" dirty="0"/>
              <a:t>» για κάθε προϊόν:</a:t>
            </a:r>
          </a:p>
          <a:p>
            <a:pPr>
              <a:buAutoNum type="arabicPeriod"/>
            </a:pPr>
            <a:r>
              <a:rPr lang="el-GR" sz="1800" dirty="0"/>
              <a:t>Οι επιχειρήσεις μπορούν να πωλούν στην ΕΕ μόνο καλλυντικά προϊόντα για τα οποία έχει     </a:t>
            </a:r>
          </a:p>
          <a:p>
            <a:pPr marL="0" indent="0">
              <a:buNone/>
            </a:pPr>
            <a:r>
              <a:rPr lang="el-GR" sz="1800" dirty="0"/>
              <a:t>      οριστεί ένα νομικό ή φυσικό πρόσωπο εντός της Ένωσης ως «υπεύθυνο πρόσωπο»·</a:t>
            </a:r>
          </a:p>
          <a:p>
            <a:pPr marL="0" indent="0">
              <a:buNone/>
            </a:pPr>
            <a:r>
              <a:rPr lang="el-GR" sz="1800" dirty="0"/>
              <a:t>2.    το υπεύθυνο πρόσωπο πρέπει να διασφαλίζει ότι το προϊόν πληροί όλες τις σχετικές   </a:t>
            </a:r>
          </a:p>
          <a:p>
            <a:pPr marL="0" indent="0">
              <a:buNone/>
            </a:pPr>
            <a:r>
              <a:rPr lang="el-GR" sz="1800" dirty="0"/>
              <a:t>      απαιτήσεις ασφάλειας σύμφωνα με τον κανονισμό (ΕΚ) αριθ. 1223/2009.</a:t>
            </a:r>
          </a:p>
          <a:p>
            <a:r>
              <a:rPr lang="el-GR" sz="1800" dirty="0"/>
              <a:t>Όλα τα καλλυντικά προϊόντα πρέπει να καταχωρούνται μόνο μία φορά στην Πύλη κοινοποίησης για καλλυντικά προϊόντα της ΕΕ </a:t>
            </a:r>
            <a:r>
              <a:rPr lang="en-US" sz="1800" dirty="0"/>
              <a:t>(</a:t>
            </a:r>
            <a:r>
              <a:rPr lang="en-US" sz="1800" b="1" dirty="0"/>
              <a:t>CPNP</a:t>
            </a:r>
            <a:r>
              <a:rPr lang="en-US" sz="1800" dirty="0"/>
              <a:t>).</a:t>
            </a:r>
            <a:endParaRPr lang="el-GR" sz="1800" dirty="0"/>
          </a:p>
          <a:p>
            <a:r>
              <a:rPr lang="el-GR" sz="1800" dirty="0"/>
              <a:t>Υπάρχει πλέον ειδική απαίτηση για την αναφορά σοβαρών ανεπιθύμητων ενεργειών - </a:t>
            </a:r>
            <a:r>
              <a:rPr lang="el-GR" sz="1800" b="1" dirty="0"/>
              <a:t>Καλλυντικοεπαγρύπνηση</a:t>
            </a:r>
          </a:p>
          <a:p>
            <a:pPr>
              <a:buAutoNum type="arabicPeriod"/>
            </a:pPr>
            <a:r>
              <a:rPr lang="el-GR" sz="1800" dirty="0"/>
              <a:t>τα υπεύθυνα πρόσωπα και οι διανομείς απαιτείται να αναφέρουν τέτοιου είδους   </a:t>
            </a:r>
          </a:p>
          <a:p>
            <a:pPr marL="0" indent="0">
              <a:buNone/>
            </a:pPr>
            <a:r>
              <a:rPr lang="el-GR" sz="1800" dirty="0"/>
              <a:t>       ανεπιθύμητες ενέργειες στις εθνικές αρμόδιες αρχές·</a:t>
            </a:r>
          </a:p>
          <a:p>
            <a:pPr>
              <a:buAutoNum type="arabicPeriod" startAt="2"/>
            </a:pPr>
            <a:r>
              <a:rPr lang="el-GR" sz="1800" dirty="0"/>
              <a:t>οι εθνικές αρχές πρέπει στη συνέχεια να μοιράζονται αυτές τις πληροφορίες —μαζί με </a:t>
            </a:r>
          </a:p>
          <a:p>
            <a:pPr marL="0" indent="0">
              <a:buNone/>
            </a:pPr>
            <a:r>
              <a:rPr lang="el-GR" sz="1800" dirty="0"/>
              <a:t>      τυχόν άλλες πληροφορίες που λαμβάνουν από άλλες πηγές (όπως χρήστες, επαγγελματίες  </a:t>
            </a:r>
          </a:p>
          <a:p>
            <a:pPr marL="0" indent="0">
              <a:buNone/>
            </a:pPr>
            <a:r>
              <a:rPr lang="el-GR" sz="1800" dirty="0"/>
              <a:t>      υγείας)— με τις αντίστοιχες αρχές σε άλλα κράτη μέλη της ΕΕ.</a:t>
            </a:r>
            <a:endParaRPr lang="en-US" sz="1800" dirty="0"/>
          </a:p>
        </p:txBody>
      </p:sp>
    </p:spTree>
    <p:extLst>
      <p:ext uri="{BB962C8B-B14F-4D97-AF65-F5344CB8AC3E}">
        <p14:creationId xmlns:p14="http://schemas.microsoft.com/office/powerpoint/2010/main" val="688841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normAutofit fontScale="92500"/>
          </a:bodyPr>
          <a:lstStyle/>
          <a:p>
            <a:r>
              <a:rPr lang="el-GR" i="1" dirty="0" err="1"/>
              <a:t>Ιατροτεχνολογικό</a:t>
            </a:r>
            <a:r>
              <a:rPr lang="el-GR" i="1" dirty="0"/>
              <a:t> Προϊόν» είναι κάθε όργανο, συσκευή, εξοπλισμός, λογισμικό, εμφύτευμα, αντιδραστήριο, υλικό ή άλλο αντικείμενο το οποίο προορίζεται από τον κατασκευαστή να χρησιμοποιηθεί στον άνθρωπο για έναν ή περισσότερους από τους ακόλουθους συγκεκριμένους ιατρικούς σκοπούς: </a:t>
            </a:r>
            <a:endParaRPr lang="en-US" dirty="0"/>
          </a:p>
          <a:p>
            <a:pPr>
              <a:buNone/>
            </a:pPr>
            <a:r>
              <a:rPr lang="el-GR" i="1" dirty="0"/>
              <a:t>— διάγνωση, πρόληψη, παρακολούθηση, πρόβλεψη, πρόγνωση, θεραπεία ή ανακούφιση ασθένειας</a:t>
            </a:r>
          </a:p>
          <a:p>
            <a:pPr>
              <a:buNone/>
            </a:pPr>
            <a:r>
              <a:rPr lang="el-GR" i="1" dirty="0"/>
              <a:t>του οποίου η κύρια επιδιωκόμενη δράση, εντός ή επί του ανθρώπινου σώματος, δεν επιτυγχάνεται με φαρμακολογικά ή ανοσολογικά μέσα ούτε μέσω του μεταβολισμού αλλά του οποίου η λειτουργία μπορεί να υποβοηθείται από τέτοια μέσα</a:t>
            </a:r>
            <a:endParaRPr lang="en-US" dirty="0"/>
          </a:p>
          <a:p>
            <a:pPr>
              <a:buNone/>
            </a:pP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14400"/>
          </a:xfrm>
        </p:spPr>
        <p:txBody>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85800"/>
            <a:ext cx="9144000" cy="6172200"/>
          </a:xfrm>
        </p:spPr>
        <p:txBody>
          <a:bodyPr>
            <a:normAutofit fontScale="92500" lnSpcReduction="10000"/>
          </a:bodyPr>
          <a:lstStyle/>
          <a:p>
            <a:pPr>
              <a:buNone/>
            </a:pPr>
            <a:r>
              <a:rPr lang="el-GR" dirty="0"/>
              <a:t>ΤΑΞΙΝΟΜΗΣΗ ΙΑΤΡΟΤΕΧΝΟΛΟΓΙΚΩΝ</a:t>
            </a:r>
          </a:p>
          <a:p>
            <a:r>
              <a:rPr lang="el-GR" i="1" dirty="0"/>
              <a:t>Τα τεχνολογικά προϊόντα κατατάσσονται στις κατηγορίες I, </a:t>
            </a:r>
            <a:r>
              <a:rPr lang="el-GR" i="1" dirty="0" err="1"/>
              <a:t>IIα</a:t>
            </a:r>
            <a:r>
              <a:rPr lang="el-GR" i="1" dirty="0"/>
              <a:t>, </a:t>
            </a:r>
            <a:r>
              <a:rPr lang="el-GR" i="1" dirty="0" err="1"/>
              <a:t>IIβ</a:t>
            </a:r>
            <a:r>
              <a:rPr lang="el-GR" i="1" dirty="0"/>
              <a:t> και III, λαμβάνοντας υπόψη την προβλεπόμενη χρήση και τους εγγενείς κινδύνους τους</a:t>
            </a:r>
            <a:endParaRPr lang="en-US" dirty="0"/>
          </a:p>
          <a:p>
            <a:pPr>
              <a:buNone/>
            </a:pPr>
            <a:r>
              <a:rPr lang="el-GR" i="1" dirty="0"/>
              <a:t>  Η ταξινόμηση του προϊόντος γίνεται αρχικά από τον κατασκευαστή, ο οποίος πρέπει να λάβει υπόψη όλα τα χαρακτηριστικά του προϊόντος, την προοριζόμενη χρήση του, όλους τους κανόνες κατάταξης, καθώς και κάθε άλλη σχετική νομοθεσία που ενδέχεται να επηρεάσει την κατάταξη </a:t>
            </a:r>
            <a:endParaRPr lang="en-US" dirty="0"/>
          </a:p>
          <a:p>
            <a:pPr>
              <a:buNone/>
            </a:pPr>
            <a:r>
              <a:rPr lang="el-GR" i="1" dirty="0"/>
              <a:t>    (όπως την οδηγία 2001/83/EΚ για τα φάρμακα ή τον κανονισμό (ΕΚ) αριθ. 1223/2009 για τα καλλυντικά προϊόντα).</a:t>
            </a:r>
            <a:endParaRPr lang="en-US" dirty="0"/>
          </a:p>
          <a:p>
            <a:pPr>
              <a:buNone/>
            </a:pP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lstStyle/>
          <a:p>
            <a:r>
              <a:rPr lang="el-GR" i="1" dirty="0"/>
              <a:t>ΚΡΙΤΗΡΙΑ ΚΑΤΑΤΑΞΕΩΣ</a:t>
            </a:r>
          </a:p>
          <a:p>
            <a:pPr>
              <a:buNone/>
            </a:pPr>
            <a:r>
              <a:rPr lang="el-GR" i="1" dirty="0"/>
              <a:t>Τα «τοπικά» </a:t>
            </a:r>
            <a:r>
              <a:rPr lang="el-GR" i="1" dirty="0" err="1"/>
              <a:t>ιατροτεχνολογικά</a:t>
            </a:r>
            <a:r>
              <a:rPr lang="el-GR" i="1" dirty="0"/>
              <a:t>  μπορεί να αποτελούν προϊόντα  «μη επεμβατικής» αλλά και «επεμβατικής τεχνολογίας» που διεισδύουν δηλαδή εν </a:t>
            </a:r>
            <a:r>
              <a:rPr lang="el-GR" i="1" dirty="0" err="1"/>
              <a:t>όλω</a:t>
            </a:r>
            <a:r>
              <a:rPr lang="el-GR" i="1" dirty="0"/>
              <a:t> ή εν μέρει στο εσωτερικό του σώματος μέσω σωματικής κοιλότητας ή μέσω της επιφάνειας του σώματος. </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906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762000"/>
            <a:ext cx="9144000" cy="6096000"/>
          </a:xfrm>
        </p:spPr>
        <p:txBody>
          <a:bodyPr/>
          <a:lstStyle/>
          <a:p>
            <a:r>
              <a:rPr lang="el-GR" dirty="0"/>
              <a:t>ΚΡΙΤΗΡΙΑ ΚΑΤΑΤΑΞΕΩΣ ΤΟΠΙΚΩΝ ΠΡΟΪΟΝΤΩΝ</a:t>
            </a:r>
          </a:p>
          <a:p>
            <a:pPr>
              <a:buNone/>
            </a:pPr>
            <a:r>
              <a:rPr lang="el-GR" i="1" dirty="0"/>
              <a:t>Κανόνας 4 </a:t>
            </a:r>
            <a:endParaRPr lang="en-US" dirty="0"/>
          </a:p>
          <a:p>
            <a:pPr>
              <a:buNone/>
            </a:pPr>
            <a:r>
              <a:rPr lang="el-GR" i="1" dirty="0"/>
              <a:t>	Αφορά σε προϊόντα μη επεμβατικής τεχνολογίας που έρχονται σε επαφή με προσβεβλημένο δέρμα ή βλεννογόνο και στα προϊόντα επεμβατικής τεχνολογίας που έρχονται σε επαφή με προσβεβλημένη βλεννογόνο. Αυτός ο κανόνας προορίζεται κυρίως για να καλύψει πρωτίστως τα προϊόντα που προορίζονται για το τραυματισμένο δέρμα όπως τα επιθέματα των πληγών. </a:t>
            </a:r>
            <a:endParaRPr lang="en-US" dirty="0"/>
          </a:p>
          <a:p>
            <a:pPr>
              <a:buNone/>
            </a:pPr>
            <a:endParaRPr lang="el-GR" dirty="0"/>
          </a:p>
          <a:p>
            <a:pPr>
              <a:buNone/>
            </a:pP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144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85800"/>
            <a:ext cx="9144000" cy="6172200"/>
          </a:xfrm>
        </p:spPr>
        <p:txBody>
          <a:bodyPr>
            <a:normAutofit fontScale="92500"/>
          </a:bodyPr>
          <a:lstStyle/>
          <a:p>
            <a:r>
              <a:rPr lang="el-GR" i="1" dirty="0"/>
              <a:t>ΚΡΙΤΗΡΙΑ ΚΑΤΑΤΑΞΕΩΣ ΤΟΠΙΚΩΝ</a:t>
            </a:r>
          </a:p>
          <a:p>
            <a:pPr>
              <a:buNone/>
            </a:pPr>
            <a:r>
              <a:rPr lang="el-GR" i="1" dirty="0"/>
              <a:t>Κανόνας 5</a:t>
            </a:r>
            <a:endParaRPr lang="en-US" dirty="0"/>
          </a:p>
          <a:p>
            <a:pPr>
              <a:buNone/>
            </a:pPr>
            <a:r>
              <a:rPr lang="el-GR" i="1" dirty="0"/>
              <a:t>	Αφορά σε προϊόντα επεμβατικής τεχνολογίας που αφορούν τις σωματικές κοιλότητες π.χ. στοματική κοιλότητα μέχρι τον φάρυγγα, στον ακουστικό πόρο του αυτιού μέχρι το τύμπανο ή στη ρινική κοιλότητα. </a:t>
            </a:r>
            <a:endParaRPr lang="en-US" dirty="0"/>
          </a:p>
          <a:p>
            <a:pPr>
              <a:buNone/>
            </a:pPr>
            <a:r>
              <a:rPr lang="el-GR" i="1" dirty="0"/>
              <a:t>Κανόνας 14</a:t>
            </a:r>
            <a:endParaRPr lang="en-US" dirty="0"/>
          </a:p>
          <a:p>
            <a:pPr>
              <a:buNone/>
            </a:pPr>
            <a:r>
              <a:rPr lang="el-GR" i="1" dirty="0"/>
              <a:t>Αφορά σε προϊόντα στα οποία ενσωματώνεται ως αναπόσπαστο μέρος τους φαρμακευτική ουσία (σύμφωνα με την οδηγία 2001/83/ΕΚ)  η οποία δρα </a:t>
            </a:r>
            <a:r>
              <a:rPr lang="el-GR" b="1" i="1" dirty="0"/>
              <a:t>βοηθητικά</a:t>
            </a:r>
            <a:r>
              <a:rPr lang="el-GR" i="1" dirty="0"/>
              <a:t> προς τα εν λόγω προϊόντα και ταξινομούνται στην κατηγορία ΙΙΙ. </a:t>
            </a:r>
            <a:endParaRPr lang="en-US" dirty="0"/>
          </a:p>
          <a:p>
            <a:pPr>
              <a:buNone/>
            </a:pPr>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90600"/>
          </a:xfrm>
        </p:spPr>
        <p:txBody>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762000"/>
            <a:ext cx="9144000" cy="6096000"/>
          </a:xfrm>
        </p:spPr>
        <p:txBody>
          <a:bodyPr/>
          <a:lstStyle/>
          <a:p>
            <a:r>
              <a:rPr lang="el-GR" dirty="0"/>
              <a:t>ΚΡΙΤΗΡΙΑ ΚΑΤΑΤΑΞΕΩΣ ΤΟΠΙΚΩΝ</a:t>
            </a:r>
          </a:p>
          <a:p>
            <a:pPr>
              <a:buNone/>
            </a:pPr>
            <a:r>
              <a:rPr lang="el-GR" i="1" dirty="0"/>
              <a:t>Κανόνας 18 </a:t>
            </a:r>
            <a:endParaRPr lang="en-US" dirty="0"/>
          </a:p>
          <a:p>
            <a:r>
              <a:rPr lang="el-GR" i="1" dirty="0"/>
              <a:t>Αφορά σε προϊόντα που κατασκευάζονται με τη χρήση (μη βιώσιμων) ιστών ή κυττάρων ζωικής ή ανθρώπινης προέλευσης ή των παραγώγων τους και ταξινομούνται στην κατηγορία ΙΙΙ, εκτός αν κατασκευάζονται με τη χρήση (μη βιώσιμων) ζωικών ή ανθρώπινων ιστών ή κυττάρων ή των παραγώγων τους και αποτελούν προϊόντα που προορίζονται να έρθουν σε επαφή μόνο με ανέπαφη επιδερμίδα.</a:t>
            </a:r>
            <a:endParaRPr lang="en-US" dirty="0"/>
          </a:p>
          <a:p>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lstStyle/>
          <a:p>
            <a:pPr>
              <a:buNone/>
            </a:pPr>
            <a:r>
              <a:rPr lang="el-GR" dirty="0"/>
              <a:t>ΚΡΙΤΗΡΙΑ ΚΑΤΑΤΑΞΕΩΣ ΤΟΠΙΚΩΝ</a:t>
            </a:r>
          </a:p>
          <a:p>
            <a:pPr>
              <a:buNone/>
            </a:pPr>
            <a:r>
              <a:rPr lang="el-GR" i="1" dirty="0"/>
              <a:t>Κανόνας 19</a:t>
            </a:r>
            <a:endParaRPr lang="en-US" dirty="0"/>
          </a:p>
          <a:p>
            <a:pPr>
              <a:buNone/>
            </a:pPr>
            <a:r>
              <a:rPr lang="el-GR" i="1" dirty="0"/>
              <a:t>	Αφορά σε προϊόντα που έχουν ενσωματωμένο </a:t>
            </a:r>
            <a:r>
              <a:rPr lang="el-GR" i="1" dirty="0" err="1"/>
              <a:t>νανοϋλικό</a:t>
            </a:r>
            <a:r>
              <a:rPr lang="el-GR" i="1" dirty="0"/>
              <a:t> ή αποτελούνται από </a:t>
            </a:r>
            <a:r>
              <a:rPr lang="el-GR" i="1" dirty="0" err="1"/>
              <a:t>νανοϋλικό</a:t>
            </a:r>
            <a:r>
              <a:rPr lang="el-GR" i="1" dirty="0"/>
              <a:t>.</a:t>
            </a:r>
            <a:endParaRPr lang="en-US" dirty="0"/>
          </a:p>
          <a:p>
            <a:pPr>
              <a:buNone/>
            </a:pPr>
            <a:r>
              <a:rPr lang="el-GR" i="1" dirty="0"/>
              <a:t>Κανόνας 21</a:t>
            </a:r>
            <a:endParaRPr lang="en-US" dirty="0"/>
          </a:p>
          <a:p>
            <a:pPr>
              <a:buNone/>
            </a:pPr>
            <a:r>
              <a:rPr lang="el-GR" i="1" dirty="0"/>
              <a:t>	Αφορά σε προϊόντα τα οποία αποτελούνται από ουσίες ή συνδυασμούς ουσιών που προορίζονται να εισαχθούν στο ανθρώπινο σώμα μέσω σωματικής κοιλότητας ή να εφαρμοστούν στο δέρμα και απορροφώνται από το ανθρώπινο σώμα ή διαχέονται τοπικά σε αυτό. </a:t>
            </a:r>
            <a:endParaRPr lang="en-US" dirty="0"/>
          </a:p>
          <a:p>
            <a:pPr>
              <a:buNone/>
            </a:pP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20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lstStyle/>
          <a:p>
            <a:pPr>
              <a:buNone/>
            </a:pPr>
            <a:r>
              <a:rPr lang="el-GR" dirty="0"/>
              <a:t>ΚΡΙΤΗΡΙΑ ΚΑΤΑΤΑΞΕΩΣ ΤΟΠΙΚΩΝ</a:t>
            </a:r>
          </a:p>
          <a:p>
            <a:pPr>
              <a:buNone/>
            </a:pPr>
            <a:r>
              <a:rPr lang="el-GR" i="1" dirty="0"/>
              <a:t>	Για την κατάταξη των προϊόντων, εκτός των παραπάνω κανόνων εξετάζονται και οι κατευθυντήριες οδηγίες που συντάσσονται από τις υπηρεσίες της Επιτροπής και τις αρμόδιες αρχές σε συνεργασία με όλους τους ενδιαφερόμενους φορείς </a:t>
            </a:r>
          </a:p>
          <a:p>
            <a:pPr>
              <a:buNone/>
            </a:pPr>
            <a:r>
              <a:rPr lang="el-GR" i="1" dirty="0"/>
              <a:t>Για την ταξινόμηση των </a:t>
            </a:r>
            <a:r>
              <a:rPr lang="el-GR" i="1" dirty="0" err="1"/>
              <a:t>ιατροτεχνολογικών</a:t>
            </a:r>
            <a:r>
              <a:rPr lang="el-GR" i="1" dirty="0"/>
              <a:t> προϊόντων εξετάζονται ιδίως  η</a:t>
            </a:r>
            <a:r>
              <a:rPr lang="el-GR" dirty="0"/>
              <a:t> </a:t>
            </a:r>
            <a:r>
              <a:rPr lang="el-GR" i="1" dirty="0"/>
              <a:t>κατευθυντήρια οδηγία</a:t>
            </a:r>
            <a:r>
              <a:rPr lang="el-GR" dirty="0"/>
              <a:t> </a:t>
            </a:r>
            <a:r>
              <a:rPr lang="el-GR" i="1" dirty="0"/>
              <a:t>MEDDEV 2. </a:t>
            </a:r>
            <a:r>
              <a:rPr lang="en-US" i="1" dirty="0"/>
              <a:t>4/1 Rev. 9 June 2010 «Classification of medical devices» &amp; </a:t>
            </a:r>
            <a:r>
              <a:rPr lang="el-GR" i="1" dirty="0"/>
              <a:t>η κατευθυντήρια οδηγία</a:t>
            </a:r>
            <a:r>
              <a:rPr lang="en-US" i="1" dirty="0"/>
              <a:t> MEDDEV 2. 1/3 rev. 3 «Borderline products</a:t>
            </a:r>
            <a:r>
              <a:rPr lang="el-GR" i="1" dirty="0"/>
              <a:t>»</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42020-DA65-5602-B71B-4D652D775CBA}"/>
              </a:ext>
            </a:extLst>
          </p:cNvPr>
          <p:cNvSpPr>
            <a:spLocks noGrp="1"/>
          </p:cNvSpPr>
          <p:nvPr>
            <p:ph type="title"/>
          </p:nvPr>
        </p:nvSpPr>
        <p:spPr>
          <a:xfrm>
            <a:off x="0" y="0"/>
            <a:ext cx="9144000" cy="731837"/>
          </a:xfrm>
        </p:spPr>
        <p:txBody>
          <a:bodyPr>
            <a:normAutofit fontScale="90000"/>
          </a:bodyPr>
          <a:lstStyle/>
          <a:p>
            <a:r>
              <a:rPr lang="el-GR" b="1" dirty="0"/>
              <a:t>ΙΣΧΥΡΙΣΜΟΙ</a:t>
            </a:r>
            <a:endParaRPr lang="en-US" b="1" dirty="0"/>
          </a:p>
        </p:txBody>
      </p:sp>
      <p:sp>
        <p:nvSpPr>
          <p:cNvPr id="3" name="Content Placeholder 2">
            <a:extLst>
              <a:ext uri="{FF2B5EF4-FFF2-40B4-BE49-F238E27FC236}">
                <a16:creationId xmlns:a16="http://schemas.microsoft.com/office/drawing/2014/main" id="{CB070860-87E3-2C7F-F771-2BB82D726C97}"/>
              </a:ext>
            </a:extLst>
          </p:cNvPr>
          <p:cNvSpPr>
            <a:spLocks noGrp="1"/>
          </p:cNvSpPr>
          <p:nvPr>
            <p:ph idx="1"/>
          </p:nvPr>
        </p:nvSpPr>
        <p:spPr>
          <a:xfrm>
            <a:off x="0" y="731838"/>
            <a:ext cx="9144000" cy="6126162"/>
          </a:xfrm>
        </p:spPr>
        <p:txBody>
          <a:bodyPr>
            <a:normAutofit fontScale="85000" lnSpcReduction="20000"/>
          </a:bodyPr>
          <a:lstStyle/>
          <a:p>
            <a:pPr marL="0" indent="0">
              <a:buNone/>
            </a:pPr>
            <a:r>
              <a:rPr lang="el-GR" dirty="0"/>
              <a:t>Στην επισήμανση, στις οδηγίες χρήσης, κατά τη διάθεση, κατά τη θέση σε χρήση και στις διαφημίσεις τεχνολογικών προϊόντων, απαγορεύεται η χρήση κειμένου, ονομασιών, εμπορικών σημάτων, εικόνων και παραστατικών ή άλλων συμβόλων που μπορεί να παραπλανήσουν τον χρήστη ή τον ασθενή όσον αφορά την προβλεπόμενη χρήση, την ασφάλεια και τις επιδόσεις του τεχνολογικού προϊόντος: α) αποδίδοντας στο τεχνολογικό προϊόν λειτουργίες και ιδιότητες που δεν έχει, β) δημιουργώντας ψευδή εντύπωση όσον αφορά τη θεραπεία ή τη διάγνωση και λειτουργίες ή ιδιότητες που δεν έχει το τεχνολογικό προϊόν, γ) μην ενημερώνοντας τον χρήστη ή τον ασθενή σχετικά με πιθανούς κινδύνους που συνδέονται με τη χρήση του τεχνολογικού προϊόντος σύμφωνα με την προβλεπόμενη χρήση του, δ) προτείνοντας χρήσεις του τεχνολογικού προϊόντος πέραν όσων δηλώθηκαν μεταξύ των προβλεπόμενων χρήσεων για τις οποίες διενεργήθηκε η εκτίμηση συμμόρφωσης. </a:t>
            </a:r>
            <a:endParaRPr lang="en-US" dirty="0"/>
          </a:p>
        </p:txBody>
      </p:sp>
    </p:spTree>
    <p:extLst>
      <p:ext uri="{BB962C8B-B14F-4D97-AF65-F5344CB8AC3E}">
        <p14:creationId xmlns:p14="http://schemas.microsoft.com/office/powerpoint/2010/main" val="19485196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DEED0E6-4F43-0A04-575C-38D4F3A05684}"/>
              </a:ext>
            </a:extLst>
          </p:cNvPr>
          <p:cNvSpPr txBox="1"/>
          <p:nvPr/>
        </p:nvSpPr>
        <p:spPr>
          <a:xfrm>
            <a:off x="6246" y="-29980"/>
            <a:ext cx="9144000" cy="6124754"/>
          </a:xfrm>
          <a:prstGeom prst="rect">
            <a:avLst/>
          </a:prstGeom>
          <a:noFill/>
        </p:spPr>
        <p:txBody>
          <a:bodyPr wrap="square">
            <a:spAutoFit/>
          </a:bodyPr>
          <a:lstStyle/>
          <a:p>
            <a:pPr algn="ctr"/>
            <a:r>
              <a:rPr lang="el-GR" sz="1400" b="1" i="0" u="none" strike="noStrike" baseline="0" dirty="0">
                <a:solidFill>
                  <a:srgbClr val="000000"/>
                </a:solidFill>
                <a:latin typeface="EUAlbertina-Bold"/>
              </a:rPr>
              <a:t>Γενικές υποχρεώσεις των κατασκευαστών</a:t>
            </a:r>
          </a:p>
          <a:p>
            <a:r>
              <a:rPr lang="el-GR" sz="1400" b="1" i="0" u="none" strike="noStrike" baseline="0" dirty="0">
                <a:solidFill>
                  <a:srgbClr val="000000"/>
                </a:solidFill>
                <a:latin typeface="EUAlbertina-Bold"/>
              </a:rPr>
              <a:t> </a:t>
            </a:r>
            <a:r>
              <a:rPr lang="el-GR" sz="1400" b="0" i="0" u="none" strike="noStrike" baseline="0" dirty="0">
                <a:solidFill>
                  <a:srgbClr val="000000"/>
                </a:solidFill>
                <a:latin typeface="EUAlbertina"/>
              </a:rPr>
              <a:t>1.Οι κατασκευαστές, όταν θέτουν τα τεχνολογικά προϊόντα τους σε κυκλοφορία ή σε χρήση, εξασφαλίζουν ότι είναι σχεδιασμένα και κατασκευασμένα σύμφωνα με τις απαιτήσεις του παρόντος κανονισμού. 2.Οι κατασκευαστές καταρτίζουν, τεκμηριώνουν, εφαρμόζουν και συντηρούν σύστημα διαχείρισης κινδύνου όπως περιγράφεται στο παράρτημα Ι τμήμα 3. 3.Οι κατασκευαστές διενεργούν κλινική αξιολόγηση σύμφωνα με τις απαιτήσεις που ορίζονται στο άρθρο 61 και στο παράρτημα XIV, συμπεριλαμβανομένης της ΚΠΜΔΑ. 4.Οι κατασκευαστές τεχνολογικών προϊόντων εκτός των επί παραγγελία τεχνολογικών προϊόντων καταρτίζουν και επικαιροποιούν τεχνικό φάκελο για τα εν λόγω τεχνολογικά προϊόντα. Ο τεχνικός φάκελος είναι τέτοιος που να μπορεί να εκτιμάται η συμμόρφωση του τεχνολογικού προϊόντος με τις απαιτήσεις του παρόντος κανονισμού. Ο τεχνικός φάκελος περιλαμβάνει τα στοιχεία που καθορίζονται στα παραρτήματα ΙΙ και ΙΙI. Ανατίθεται στην Επιτροπή η εξουσία να εκδίδει κατ' εξουσιοδότηση πράξεις σύμφωνα με το άρθρο 115 για να τροποποιεί, βάσει της τεχνικής προόδου, τα παραρτήματα ΙΙ και ΙΙI. 5.Οι κατασκευαστές επί παραγγελία τεχνολογικών προϊόντων καταρτίζουν, επικαιροποιούν και διατηρούν στη διάθεση των αρμόδιων αρχών τον τεχνικό φάκελο σύμφωνα με το παράρτημα XIII τμήμα 2. 6.Όταν η συμμόρφωση με τις ισχύουσες απαιτήσεις έχει αποδειχθεί με την ισχύουσα διαδικασία εκτίμησης της συμμόρφωσης, οι κατασκευαστές των τεχνολογικών προϊόντων, με εξαίρεση τα επί παραγγελία ή υπό έρευνα τεχνολογικά προϊόντα, καταρτίζουν δήλωση συμμόρφωσης ΕΕ σύμφωνα με το άρθρο 19 και τοποθετούν τη σήμανση συμμόρφωσης CE σύμφωνα με το άρθρο 20. 7.Οι κατασκευαστές τηρούν τις σχετικές με το σύστημα UDI υποχρεώσεις που προβλέπονται στο άρθρο 27 και τις υποχρεώσεις καταχώρισης που αναφέρονται στα άρθρα 29 και 31. 8.Οι κατασκευαστές διατηρούν τον τεχνικό φάκελο, τη δήλωση συμμόρφωσης ΕΕ και, κατά περίπτωση, αντίγραφο οποιουδήποτε σχετικού πιστοποιητικού, καθώς και τροποποιητικά και συμπληρωματικά έγγραφα που εκδίδονται σύμφωνα με το άρθρο 56, στη διάθεση των αρμόδιων αρχών για διάστημα τουλάχιστον 10 ετών από την ημερομηνία που τέθηκε σε κυκλοφορία το τελευταίο τεχνολογικό προϊόν που καλύπτεται από τη δήλωση συμμόρφωσης ΕΕ. Στην περίπτωση των εμφυτεύσιμων τεχνολογικών προϊόντων, η περίοδος αυτή είναι τουλάχιστον 15 έτη από την ημερομηνία που τέθηκε σε κυκλοφορία το τελευταίο τεχνολογικό προϊόν. Κατόπιν αιτήματος αρμόδιας αρχής, ο κατασκευαστής υποβάλλει, όπως του ζητείται από την εν λόγω αρχή, τον εν λόγω τεχνικό φάκελο είτε στο σύνολό του είτε σε μορφή περίληψης. Οι κατασκευαστές με καταστατική έδρα εκτός της Ένωσης διασφαλίζουν ότι ο εξουσιοδοτημένος αντιπρόσωπός τους, για να μπορεί να εκτελεί τα καθήκοντα που αναφέρονται στο άρθρο 11 παράγραφος 3, έχει επί μονίμου βάσεως στη διάθεσή του τα αναγκαία έγγραφα. 5.5.2017 L 117/23 Επίσημη Εφημερίδα της Ευρωπαϊκής Ένωσης EL </a:t>
            </a:r>
            <a:endParaRPr lang="en-US" sz="1400" dirty="0"/>
          </a:p>
        </p:txBody>
      </p:sp>
    </p:spTree>
    <p:extLst>
      <p:ext uri="{BB962C8B-B14F-4D97-AF65-F5344CB8AC3E}">
        <p14:creationId xmlns:p14="http://schemas.microsoft.com/office/powerpoint/2010/main" val="1974781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EC02-5DBE-9419-2AB8-201953A5CFD0}"/>
              </a:ext>
            </a:extLst>
          </p:cNvPr>
          <p:cNvSpPr>
            <a:spLocks noGrp="1"/>
          </p:cNvSpPr>
          <p:nvPr>
            <p:ph type="title"/>
          </p:nvPr>
        </p:nvSpPr>
        <p:spPr/>
        <p:txBody>
          <a:bodyPr>
            <a:normAutofit fontScale="90000"/>
          </a:bodyPr>
          <a:lstStyle/>
          <a:p>
            <a:r>
              <a:rPr lang="el-GR" b="1" dirty="0"/>
              <a:t>ΒΑΣΙΚΑ ΣΗΜΕΙΑ ΤΟΥ ΚΑΝΟΝΙΣΜΟΥ 1223/2009 </a:t>
            </a:r>
            <a:endParaRPr lang="en-US" dirty="0"/>
          </a:p>
        </p:txBody>
      </p:sp>
      <p:sp>
        <p:nvSpPr>
          <p:cNvPr id="3" name="Content Placeholder 2">
            <a:extLst>
              <a:ext uri="{FF2B5EF4-FFF2-40B4-BE49-F238E27FC236}">
                <a16:creationId xmlns:a16="http://schemas.microsoft.com/office/drawing/2014/main" id="{FE11A647-9599-3151-B11E-55EEA1440746}"/>
              </a:ext>
            </a:extLst>
          </p:cNvPr>
          <p:cNvSpPr>
            <a:spLocks noGrp="1"/>
          </p:cNvSpPr>
          <p:nvPr>
            <p:ph idx="1"/>
          </p:nvPr>
        </p:nvSpPr>
        <p:spPr>
          <a:xfrm>
            <a:off x="0" y="1295400"/>
            <a:ext cx="9144000" cy="5562600"/>
          </a:xfrm>
        </p:spPr>
        <p:txBody>
          <a:bodyPr>
            <a:normAutofit fontScale="92500" lnSpcReduction="20000"/>
          </a:bodyPr>
          <a:lstStyle/>
          <a:p>
            <a:pPr marL="0" indent="0">
              <a:buNone/>
            </a:pPr>
            <a:r>
              <a:rPr lang="el-GR" dirty="0"/>
              <a:t>Στη </a:t>
            </a:r>
            <a:r>
              <a:rPr lang="el-GR" b="1" dirty="0"/>
              <a:t>συσκευασία πρέπει να αναγράφονται διάφορες πληροφορίες</a:t>
            </a:r>
            <a:r>
              <a:rPr lang="el-GR" dirty="0"/>
              <a:t>, συμπεριλαμβανομένων του ονόματος και της διεύθυνσης του υπεύθυνου προσώπου, των περιεχομένων, των προφυλάξεων κατά τη χρήση και του καταλόγου των συστατικών.</a:t>
            </a:r>
          </a:p>
          <a:p>
            <a:pPr marL="0" indent="0">
              <a:buNone/>
            </a:pPr>
            <a:r>
              <a:rPr lang="el-GR" dirty="0"/>
              <a:t>Ο κανονισμός θεσπίζει κανόνες για τη χρήση </a:t>
            </a:r>
            <a:r>
              <a:rPr lang="el-GR" b="1" dirty="0"/>
              <a:t>νανοϋλικών</a:t>
            </a:r>
            <a:r>
              <a:rPr lang="el-GR" dirty="0"/>
              <a:t>.</a:t>
            </a:r>
          </a:p>
          <a:p>
            <a:pPr marL="0" indent="0">
              <a:buNone/>
            </a:pPr>
            <a:r>
              <a:rPr lang="el-GR" dirty="0"/>
              <a:t>Περιλαμβάνει επίσης </a:t>
            </a:r>
            <a:r>
              <a:rPr lang="el-GR" b="1" dirty="0"/>
              <a:t>καταλόγους απαγορευμένων ουσιών</a:t>
            </a:r>
            <a:r>
              <a:rPr lang="el-GR" dirty="0"/>
              <a:t>, ουσιών με περιορισμό χρήσης ή ουσιών των οποίων η χρήση επιτρέπεται στα καλλυντικά προϊόντα.</a:t>
            </a:r>
          </a:p>
          <a:p>
            <a:pPr marL="0" indent="0">
              <a:buNone/>
            </a:pPr>
            <a:r>
              <a:rPr lang="el-GR" dirty="0"/>
              <a:t>Οι διανομείς πρέπει να εξακριβώνουν εάν υπάρχουν όλες οι </a:t>
            </a:r>
            <a:r>
              <a:rPr lang="el-GR" b="1" dirty="0"/>
              <a:t>πληροφορίες επισήμανσης</a:t>
            </a:r>
            <a:r>
              <a:rPr lang="el-GR" dirty="0"/>
              <a:t>, συμπεριλαμβανομένης της ημερομηνίας λήξης, και εάν τηρούνται όλες οι απαιτήσεις περί γλώσσας.</a:t>
            </a:r>
            <a:endParaRPr lang="en-US" dirty="0"/>
          </a:p>
        </p:txBody>
      </p:sp>
    </p:spTree>
    <p:extLst>
      <p:ext uri="{BB962C8B-B14F-4D97-AF65-F5344CB8AC3E}">
        <p14:creationId xmlns:p14="http://schemas.microsoft.com/office/powerpoint/2010/main" val="41353151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85CAA7-E89E-8841-CD40-58FF22E64281}"/>
              </a:ext>
            </a:extLst>
          </p:cNvPr>
          <p:cNvSpPr txBox="1"/>
          <p:nvPr/>
        </p:nvSpPr>
        <p:spPr>
          <a:xfrm>
            <a:off x="-7495" y="0"/>
            <a:ext cx="9144000" cy="5078313"/>
          </a:xfrm>
          <a:prstGeom prst="rect">
            <a:avLst/>
          </a:prstGeom>
          <a:noFill/>
        </p:spPr>
        <p:txBody>
          <a:bodyPr wrap="square">
            <a:spAutoFit/>
          </a:bodyPr>
          <a:lstStyle/>
          <a:p>
            <a:pPr algn="ctr"/>
            <a:r>
              <a:rPr lang="el-GR" sz="2400" b="1" i="0" u="none" strike="noStrike" baseline="0" dirty="0">
                <a:solidFill>
                  <a:srgbClr val="000000"/>
                </a:solidFill>
                <a:latin typeface="EUAlbertina-Bold"/>
              </a:rPr>
              <a:t>Σύστημα αποκλειστικής ταυτοποίησης τεχνολογικού προϊόντος</a:t>
            </a:r>
            <a:endParaRPr lang="en-US" sz="2400" b="1" i="0" u="none" strike="noStrike" baseline="0" dirty="0">
              <a:solidFill>
                <a:srgbClr val="000000"/>
              </a:solidFill>
              <a:latin typeface="EUAlbertina-Bold"/>
            </a:endParaRPr>
          </a:p>
          <a:p>
            <a:r>
              <a:rPr lang="el-GR" sz="2000" b="1" i="0" u="none" strike="noStrike" baseline="0" dirty="0">
                <a:solidFill>
                  <a:srgbClr val="000000"/>
                </a:solidFill>
                <a:latin typeface="EUAlbertina-Bold"/>
              </a:rPr>
              <a:t> </a:t>
            </a:r>
            <a:r>
              <a:rPr lang="el-GR" sz="2000" b="0" i="0" u="none" strike="noStrike" baseline="0" dirty="0">
                <a:solidFill>
                  <a:srgbClr val="000000"/>
                </a:solidFill>
                <a:latin typeface="EUAlbertina"/>
              </a:rPr>
              <a:t>1.Το σύστημα αποκλειστικής ταυτοποίησης τεχνολογικού προϊόντος («σύστημα UDI») που περιγράφεται στο παράρτημα VI μέρος Γ επιτρέπει την ταυτοποίηση και διευκολύνει την ιχνηλασιμότητα των τεχνολογικών προϊόντων, εκτός των επί παραγγελία και υπό έρευνα τεχνολογικών προϊόντων, συνίσταται δε στα ακόλουθα: α) δημιουργία UDI που περιλαμβάνει τα ακόλουθα: i) αναγνωριστικό τεχνολογικού προϊόντος UDI («UDI-DI») που παραπέμπει σε συγκεκριμένο κατασκευαστή και προϊόν και το οποίο παρέχει πρόσβαση στις πληροφορίες που ορίζονται στο παράρτημα VI μέρος Β, ii) αναγνωριστικό παραγωγής UDI («UDI-PI») που ταυτοποιεί τη μονάδα παραγωγής του τεχνολογικού προϊόντος και, κατά περίπτωση, τα συσκευασμένα τεχνολογικά προϊόντα, όπως προσδιορίζονται στο παράρτημα VI μέρος Γ, β) τοποθέτηση του UDI στην επισήμανση ή τη συσκευασία του τεχνολογικού προϊόντος, γ) αποθήκευση του UDI από οικονομικούς φορείς, μονάδες υγείας και επαγγελματίες υγείας, σύμφωνα με τους όρους των παραγράφων 8 και 9 του παρόντος άρθρου αντιστοίχως, δ) δημιουργία ηλεκτρονικού συστήματος για την αποκλειστική ταυτοποίηση τεχνολογικού προϊόντος («βάση δεδομένων UDI») </a:t>
            </a:r>
            <a:endParaRPr lang="en-US" sz="2000" dirty="0"/>
          </a:p>
        </p:txBody>
      </p:sp>
    </p:spTree>
    <p:extLst>
      <p:ext uri="{BB962C8B-B14F-4D97-AF65-F5344CB8AC3E}">
        <p14:creationId xmlns:p14="http://schemas.microsoft.com/office/powerpoint/2010/main" val="18770337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49C04-6426-2F5A-C69C-AD7F86EF9C45}"/>
              </a:ext>
            </a:extLst>
          </p:cNvPr>
          <p:cNvSpPr txBox="1"/>
          <p:nvPr/>
        </p:nvSpPr>
        <p:spPr>
          <a:xfrm>
            <a:off x="0" y="-83401"/>
            <a:ext cx="9144000" cy="4955203"/>
          </a:xfrm>
          <a:prstGeom prst="rect">
            <a:avLst/>
          </a:prstGeom>
          <a:noFill/>
        </p:spPr>
        <p:txBody>
          <a:bodyPr wrap="square">
            <a:spAutoFit/>
          </a:bodyPr>
          <a:lstStyle/>
          <a:p>
            <a:pPr algn="ctr"/>
            <a:r>
              <a:rPr lang="el-GR" sz="2800" b="1" i="0" u="none" strike="noStrike" baseline="0" dirty="0">
                <a:solidFill>
                  <a:srgbClr val="000000"/>
                </a:solidFill>
                <a:latin typeface="EUAlbertina-Bold"/>
              </a:rPr>
              <a:t>Περίληψη των χαρακτηριστικών ασφάλειας και των κλινικών επιδόσεων</a:t>
            </a:r>
            <a:endParaRPr lang="en-US" sz="2800" b="1" i="0" u="none" strike="noStrike" baseline="0" dirty="0">
              <a:solidFill>
                <a:srgbClr val="000000"/>
              </a:solidFill>
              <a:latin typeface="EUAlbertina-Bold"/>
            </a:endParaRPr>
          </a:p>
          <a:p>
            <a:r>
              <a:rPr lang="el-GR" sz="1800" b="1" i="0" u="none" strike="noStrike" baseline="0" dirty="0">
                <a:solidFill>
                  <a:srgbClr val="000000"/>
                </a:solidFill>
                <a:latin typeface="EUAlbertina-Bold"/>
              </a:rPr>
              <a:t> </a:t>
            </a:r>
            <a:r>
              <a:rPr lang="el-GR" sz="2000" b="0" i="0" u="none" strike="noStrike" baseline="0" dirty="0">
                <a:solidFill>
                  <a:srgbClr val="000000"/>
                </a:solidFill>
                <a:latin typeface="EUAlbertina"/>
              </a:rPr>
              <a:t>1.Για τα εμφυτεύσιμα τεχνολογικά προϊόντα και τα τεχνολογικά προϊόντα της κατηγορίας ΙΙΙ, εκτός των τεχνολογικών προϊόντων επί παραγγελία ή υπό έρευνα, ο κατασκευαστής συντάσσει περίληψη των χαρακτηριστικών ασφάλειας και των κλινικών επιδόσεων. Η περίληψη των χαρακτηριστικών ασφάλειας και των κλινικών επιδόσεων συντάσσεται με τέτοιο τρόπο ώστε να είναι σαφής για τον προβλεπόμενο χρήστη και, κατά περίπτωση, τον ασθενή, τίθεται δε στη διάθεση του κοινού μέσω της Eudamed. Το σχέδιο της περίληψης των χαρακτηριστικών ασφάλειας και των κλινικών επιδόσεων περιλαμβάνεται στον φάκελο που υποβάλλεται στον κοινοποιημένο οργανισμό ο οποίος ασχολείται με την εκτίμηση της συμμόρφωσης, σύμφωνα με το άρθρο 52, και επικυρώνεται από τον εν λόγω οργανισμό. Αφού την επικυρώσει, ο κοινοποιημένος οργανισμός αναφορτώνει την περίληψη στην Eudamed. Ο κατασκευαστής αναγράφει στην επισήμανση ή στις οδηγίες χρήσης τη διεύθυνση στην οποία είναι διαθέσιμη </a:t>
            </a:r>
            <a:r>
              <a:rPr lang="el-GR" sz="2000" dirty="0">
                <a:solidFill>
                  <a:srgbClr val="000000"/>
                </a:solidFill>
                <a:latin typeface="EUAlbertina"/>
              </a:rPr>
              <a:t>η περίληψη.</a:t>
            </a:r>
            <a:endParaRPr lang="en-US" sz="2000" dirty="0"/>
          </a:p>
        </p:txBody>
      </p:sp>
    </p:spTree>
    <p:extLst>
      <p:ext uri="{BB962C8B-B14F-4D97-AF65-F5344CB8AC3E}">
        <p14:creationId xmlns:p14="http://schemas.microsoft.com/office/powerpoint/2010/main" val="25797087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ΠΛΗΡΟΦΟΡΙΕΣ ΥΠΟΒΑΛΛΟΜΕΝΕΣ ΜΕ ΤΗΝ ΚΑΤΑΧΩΡΗΣΗ ΤΟΥ ΙΑΤΡΟΤΕΧΝΟΛΟΓΙΚΟΥ</a:t>
            </a:r>
            <a:endParaRPr lang="en-US" dirty="0"/>
          </a:p>
        </p:txBody>
      </p:sp>
      <p:sp>
        <p:nvSpPr>
          <p:cNvPr id="3" name="2 - Θέση περιεχομένου"/>
          <p:cNvSpPr>
            <a:spLocks noGrp="1"/>
          </p:cNvSpPr>
          <p:nvPr>
            <p:ph idx="1"/>
          </p:nvPr>
        </p:nvSpPr>
        <p:spPr>
          <a:xfrm>
            <a:off x="0" y="1828800"/>
            <a:ext cx="9144000" cy="5029200"/>
          </a:xfrm>
        </p:spPr>
        <p:txBody>
          <a:bodyPr>
            <a:normAutofit fontScale="92500" lnSpcReduction="10000"/>
          </a:bodyPr>
          <a:lstStyle/>
          <a:p>
            <a:pPr>
              <a:buNone/>
            </a:pPr>
            <a:r>
              <a:rPr lang="el-GR" dirty="0"/>
              <a:t>Στοιχεία Οικονομικού Φορέα</a:t>
            </a:r>
          </a:p>
          <a:p>
            <a:pPr>
              <a:buNone/>
            </a:pPr>
            <a:r>
              <a:rPr lang="en-US" dirty="0"/>
              <a:t>UDI (Unique Device Identification)</a:t>
            </a:r>
          </a:p>
          <a:p>
            <a:pPr>
              <a:buNone/>
            </a:pPr>
            <a:r>
              <a:rPr lang="el-GR" dirty="0"/>
              <a:t>Πιστοποιητικό Κοινοποιημένου Οργανισμού</a:t>
            </a:r>
          </a:p>
          <a:p>
            <a:pPr>
              <a:buNone/>
            </a:pPr>
            <a:r>
              <a:rPr lang="el-GR" dirty="0"/>
              <a:t>Κράτος Κυκλοφορίας στην ΕΕ</a:t>
            </a:r>
          </a:p>
          <a:p>
            <a:pPr>
              <a:buNone/>
            </a:pPr>
            <a:r>
              <a:rPr lang="el-GR" dirty="0"/>
              <a:t>Για </a:t>
            </a:r>
            <a:r>
              <a:rPr lang="el-GR" dirty="0" err="1"/>
              <a:t>ΙΙα</a:t>
            </a:r>
            <a:r>
              <a:rPr lang="el-GR" dirty="0"/>
              <a:t>, </a:t>
            </a:r>
            <a:r>
              <a:rPr lang="el-GR" dirty="0" err="1"/>
              <a:t>ΙΙβ</a:t>
            </a:r>
            <a:r>
              <a:rPr lang="el-GR" dirty="0"/>
              <a:t> και ΙΙΙ άλλα κράτη που κυκλοφορεί</a:t>
            </a:r>
          </a:p>
          <a:p>
            <a:pPr>
              <a:buNone/>
            </a:pPr>
            <a:r>
              <a:rPr lang="el-GR" dirty="0"/>
              <a:t>Κατηγορία κινδύνου</a:t>
            </a:r>
          </a:p>
          <a:p>
            <a:pPr>
              <a:buNone/>
            </a:pPr>
            <a:r>
              <a:rPr lang="el-GR" dirty="0"/>
              <a:t>Παρουσία φαρμάκου</a:t>
            </a:r>
          </a:p>
          <a:p>
            <a:pPr>
              <a:buNone/>
            </a:pPr>
            <a:r>
              <a:rPr lang="el-GR" dirty="0"/>
              <a:t>Παρουσία ιστών ή παραγώγων</a:t>
            </a:r>
          </a:p>
          <a:p>
            <a:pPr>
              <a:buNone/>
            </a:pPr>
            <a:r>
              <a:rPr lang="el-GR" dirty="0"/>
              <a:t>Για προϊόν κατηγορίας ΙΙΙ ή </a:t>
            </a:r>
            <a:r>
              <a:rPr lang="el-GR" dirty="0" err="1"/>
              <a:t>εμφυτεύσιμο</a:t>
            </a:r>
            <a:r>
              <a:rPr lang="el-GR" dirty="0"/>
              <a:t>, περίληψη ασφαλείας και κλινικών επιδόσεων</a:t>
            </a:r>
            <a:endParaRPr lang="en-US" dirty="0"/>
          </a:p>
        </p:txBody>
      </p:sp>
    </p:spTree>
    <p:extLst>
      <p:ext uri="{BB962C8B-B14F-4D97-AF65-F5344CB8AC3E}">
        <p14:creationId xmlns:p14="http://schemas.microsoft.com/office/powerpoint/2010/main" val="30003194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024A4E-2975-D8BE-3C85-EA059F3CE488}"/>
              </a:ext>
            </a:extLst>
          </p:cNvPr>
          <p:cNvSpPr txBox="1"/>
          <p:nvPr/>
        </p:nvSpPr>
        <p:spPr>
          <a:xfrm>
            <a:off x="0" y="0"/>
            <a:ext cx="9144000" cy="6001643"/>
          </a:xfrm>
          <a:prstGeom prst="rect">
            <a:avLst/>
          </a:prstGeom>
          <a:noFill/>
        </p:spPr>
        <p:txBody>
          <a:bodyPr wrap="square">
            <a:spAutoFit/>
          </a:bodyPr>
          <a:lstStyle/>
          <a:p>
            <a:pPr algn="ctr"/>
            <a:r>
              <a:rPr lang="el-GR" sz="2400" b="1" i="0" u="none" strike="noStrike" baseline="0" dirty="0">
                <a:solidFill>
                  <a:srgbClr val="000000"/>
                </a:solidFill>
                <a:latin typeface="EUAlbertina-Bold"/>
              </a:rPr>
              <a:t>Ευρωπαϊκή βάση δεδομένων για ιατροτεχνολογικά προϊόντα </a:t>
            </a:r>
          </a:p>
          <a:p>
            <a:r>
              <a:rPr lang="el-GR" sz="2000" b="0" i="0" u="none" strike="noStrike" baseline="0" dirty="0">
                <a:solidFill>
                  <a:srgbClr val="000000"/>
                </a:solidFill>
                <a:latin typeface="EUAlbertina"/>
              </a:rPr>
              <a:t>1.Η Επιτροπή, αφού ζητήσει τη γνώμη του ΣΟΙΠ, αναπτύσσει, συντηρεί και διαχειρίζεται την ευρωπαϊκή βάση δεδομένων για ιατροτεχνολογικά προϊόντα («Eudamed») με τους ακόλουθους στόχους: α) τη δυνατότητα κατάλληλης ενημέρωσης του κοινού σχετικά με τα τεχνολογικά προϊόντα που τίθενται σε κυκλοφορία, με τα αντίστοιχα πιστοποιητικά που εκδίδονται από τους κοινοποιημένους οργανισμούς και με τους οικείους οικονομικούς φορείς, 5.5.2017 L 117/38 Επίσημη Εφημερίδα της Ευρωπαϊκής Ένωσης EL β) τη δυνατότητα αποκλειστικής ταυτοποίησης των τεχνολογικών προϊόντων στο πλαίσιο της εσωτερικής αγοράς και τη διευκόλυνση της ιχνηλασιμότητάς τους, γ) τη δυνατότητα κατάλληλης ενημέρωσης του κοινού σχετικά με τις κλινικές έρευνες και τη διευκόλυνση των χορηγών των κλινικών ερευνών να εκπληρώνουν τις υποχρεώσεις τους βάσει των άρθρων 62 έως 80, του άρθρου 82 και τυχόν πράξεων που εκδίδονται δυνάμει του άρθρου 81, δ) τη διευκόλυνση των κατασκευαστών να εκπληρώνουν τις υποχρεώσεις τους σχετικά με την παροχή πληροφοριών όπως ορίζονται στα άρθρα 87 έως 90 ή σε τυχόν πράξεις που εκδίδονται δυνάμει του άρθρου 91, ε) τη διευκόλυνση των αρμοδίων αρχών των κρατών μελών και της Επιτροπής να εκτελούν τα δυνάμει του κανονισμού καθήκοντά τους βάσει ορθής ενημέρωσης και την ενίσχυση της μεταξύ τους συνεργασίας. </a:t>
            </a:r>
            <a:endParaRPr lang="en-US" sz="2000" dirty="0"/>
          </a:p>
        </p:txBody>
      </p:sp>
    </p:spTree>
    <p:extLst>
      <p:ext uri="{BB962C8B-B14F-4D97-AF65-F5344CB8AC3E}">
        <p14:creationId xmlns:p14="http://schemas.microsoft.com/office/powerpoint/2010/main" val="37106273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9A1C5B-27D3-D1C6-56CC-0045F17448E2}"/>
              </a:ext>
            </a:extLst>
          </p:cNvPr>
          <p:cNvSpPr txBox="1"/>
          <p:nvPr/>
        </p:nvSpPr>
        <p:spPr>
          <a:xfrm>
            <a:off x="0" y="14990"/>
            <a:ext cx="9144000" cy="5693866"/>
          </a:xfrm>
          <a:prstGeom prst="rect">
            <a:avLst/>
          </a:prstGeom>
          <a:noFill/>
        </p:spPr>
        <p:txBody>
          <a:bodyPr wrap="square">
            <a:spAutoFit/>
          </a:bodyPr>
          <a:lstStyle/>
          <a:p>
            <a:pPr algn="ctr"/>
            <a:r>
              <a:rPr lang="el-GR" sz="2400" b="1" i="0" u="none" strike="noStrike" baseline="0" dirty="0">
                <a:solidFill>
                  <a:srgbClr val="000000"/>
                </a:solidFill>
                <a:latin typeface="EUAlbertina-Bold"/>
              </a:rPr>
              <a:t>Αρχές αρμόδιες για τους κοινοποιημένους οργανισμούς</a:t>
            </a:r>
          </a:p>
          <a:p>
            <a:r>
              <a:rPr lang="el-GR" sz="1800" b="1" i="0" u="none" strike="noStrike" baseline="0" dirty="0">
                <a:solidFill>
                  <a:srgbClr val="000000"/>
                </a:solidFill>
                <a:latin typeface="EUAlbertina-Bold"/>
              </a:rPr>
              <a:t> </a:t>
            </a:r>
            <a:r>
              <a:rPr lang="el-GR" sz="2000" b="0" i="0" u="none" strike="noStrike" baseline="0" dirty="0">
                <a:solidFill>
                  <a:srgbClr val="000000"/>
                </a:solidFill>
                <a:latin typeface="EUAlbertina"/>
              </a:rPr>
              <a:t>1.Κάθε κράτος μέλος που σκοπεύει να ορίσει οργανισμό εκτίμησης της συμμόρφωσης ως κοινοποιημένο οργανισμό ή έχει ορίσει κοινοποιημένο οργανισμό, για την εκτέλεση δραστηριοτήτων αξιολόγησης της συμμόρφωσης δυνάμει του παρόντος κανονισμού, ορίζει συγκεκριμένη αρχή («αρμόδια για τους κοινοποιημένους οργανισμούς αρχή»), η οποία μπορεί να συνίσταται από χωριστές οντότητες δυνάμει του εθνικού δικαίου και είναι αρμόδια για την οργάνωση και εκτέλεση των απαραίτητων διαδικασιών εκτίμησης, ορισμού και κοινοποίησης των οργανισμών εκτίμησης της συμμόρφωσης και για την παρακολούθηση των κοινοποιημένων οργανισμών, συμπεριλαμβανομένων των υπεργολάβων και των θυγατρικών αυτών των οργανισμών. 2.Η αρμόδια για τους κοινοποιημένους οργανισμούς αρχή συγκροτείται, οργανώνεται και λειτουργεί με τέτοιο τρόπο ώστε να διαφυλάσσεται η αντικειμενικότητα και η αμεροληψία των δραστηριοτήτων της και να αποφεύγονται τυχόν συγκρούσεις συμφερόντων με οργανισμούς εκτίμησης της συμμόρφωσης. 3.Η αρμόδια για τους κοινοποιημένους οργανισμούς εθνική αρχή οργανώνεται με τέτοιο τρόπο ώστε κάθε απόφαση που συνδέεται με ορισμό ή κοινοποίηση να λαμβάνεται από προσωπικό διαφορετικό εκείνου που διενήργησε την εκτίμηση. </a:t>
            </a:r>
            <a:endParaRPr lang="en-US" sz="2000" dirty="0"/>
          </a:p>
        </p:txBody>
      </p:sp>
    </p:spTree>
    <p:extLst>
      <p:ext uri="{BB962C8B-B14F-4D97-AF65-F5344CB8AC3E}">
        <p14:creationId xmlns:p14="http://schemas.microsoft.com/office/powerpoint/2010/main" val="4262006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F3D383-35EC-1F97-095B-DF5438B67EC4}"/>
              </a:ext>
            </a:extLst>
          </p:cNvPr>
          <p:cNvSpPr txBox="1"/>
          <p:nvPr/>
        </p:nvSpPr>
        <p:spPr>
          <a:xfrm>
            <a:off x="0" y="89941"/>
            <a:ext cx="9144000" cy="6432530"/>
          </a:xfrm>
          <a:prstGeom prst="rect">
            <a:avLst/>
          </a:prstGeom>
          <a:noFill/>
        </p:spPr>
        <p:txBody>
          <a:bodyPr wrap="square">
            <a:spAutoFit/>
          </a:bodyPr>
          <a:lstStyle/>
          <a:p>
            <a:pPr algn="ctr"/>
            <a:r>
              <a:rPr lang="el-GR" sz="2800" b="1" i="0" u="none" strike="noStrike" baseline="0" dirty="0">
                <a:solidFill>
                  <a:srgbClr val="000000"/>
                </a:solidFill>
                <a:latin typeface="EUAlbertina-Bold"/>
              </a:rPr>
              <a:t>Εκτίμηση της αίτησης</a:t>
            </a:r>
          </a:p>
          <a:p>
            <a:r>
              <a:rPr lang="el-GR" sz="1800" b="1" i="0" u="none" strike="noStrike" baseline="0" dirty="0">
                <a:solidFill>
                  <a:srgbClr val="000000"/>
                </a:solidFill>
                <a:latin typeface="EUAlbertina-Bold"/>
              </a:rPr>
              <a:t> </a:t>
            </a:r>
            <a:r>
              <a:rPr lang="el-GR" sz="3200" b="0" i="0" u="none" strike="noStrike" baseline="0" dirty="0">
                <a:solidFill>
                  <a:srgbClr val="000000"/>
                </a:solidFill>
                <a:latin typeface="EUAlbertina"/>
              </a:rPr>
              <a:t>1.Η αρμόδια για τους κοινοποιημένους οργανισμούς αρχή ελέγχει, εντός 30 ημερών, αν είναι πλήρης η αίτηση που αναφέρεται στο άρθρο 38 και ζητεί από τον αιτούντα να παράσχει όσες πληροφορίες λείπουν. Όταν η αίτηση είναι πλήρης, η εν λόγω αρχή την αποστέλλει στην Επιτροπή. Η αρμόδια για τους κοινοποιημένους οργανισμούς αρχή εξετάζει την αίτηση και τα συνοδευτικά έγγραφα σύμφωνα με τις δικές της διαδικασίες και συντάσσει προκαταρκτική έκθεση εκτίμησης. 2.Η αρμόδια για τους κοινοποιημένους οργανισμούς αρχή υποβάλλει την προκαταρκτική έκθεση εκτίμησης στην Επιτροπή </a:t>
            </a:r>
            <a:endParaRPr lang="en-US" sz="3200" dirty="0"/>
          </a:p>
        </p:txBody>
      </p:sp>
    </p:spTree>
    <p:extLst>
      <p:ext uri="{BB962C8B-B14F-4D97-AF65-F5344CB8AC3E}">
        <p14:creationId xmlns:p14="http://schemas.microsoft.com/office/powerpoint/2010/main" val="4140778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CB0659-6705-0EAC-CA2C-91C49FF660E5}"/>
              </a:ext>
            </a:extLst>
          </p:cNvPr>
          <p:cNvSpPr txBox="1"/>
          <p:nvPr/>
        </p:nvSpPr>
        <p:spPr>
          <a:xfrm>
            <a:off x="0" y="-76200"/>
            <a:ext cx="9144000" cy="5755422"/>
          </a:xfrm>
          <a:prstGeom prst="rect">
            <a:avLst/>
          </a:prstGeom>
          <a:noFill/>
        </p:spPr>
        <p:txBody>
          <a:bodyPr wrap="square">
            <a:spAutoFit/>
          </a:bodyPr>
          <a:lstStyle/>
          <a:p>
            <a:pPr algn="ctr"/>
            <a:r>
              <a:rPr lang="el-GR" sz="2800" b="1" i="0" u="none" strike="noStrike" baseline="0" dirty="0">
                <a:solidFill>
                  <a:srgbClr val="000000"/>
                </a:solidFill>
                <a:latin typeface="EUAlbertina-Bold"/>
              </a:rPr>
              <a:t>Σύστημα του κατασκευαστή για εποπτεία μετά τη διάθεση στην αγορά </a:t>
            </a:r>
          </a:p>
          <a:p>
            <a:r>
              <a:rPr lang="el-GR" sz="2400" b="0" i="0" u="none" strike="noStrike" baseline="0" dirty="0">
                <a:solidFill>
                  <a:srgbClr val="000000"/>
                </a:solidFill>
                <a:latin typeface="EUAlbertina"/>
              </a:rPr>
              <a:t>α) την επικαιροποίηση του προσδιορισμού οφέλους/κινδύνου και τη βελτίωση της διαχείρισης κινδύνου όπως αναφέρεται στο παράρτημα Ι κεφάλαιο Ι, β) την επικαιροποίηση των πληροφοριών σχεδιασμού και κατασκευής, των οδηγιών χρήσης και της επισήμανσης, γ) την επικαιροποίηση της κλινικής αξιολόγησης, δ) την επικαιροποίηση της περίληψης των χαρακτηριστικών ασφάλειας και των κλινικών επιδόσεων που αναφέρονται στο άρθρο 32, ε) τον εντοπισμό των επιλογών για προληπτικά, διορθωτικά και διορθωτικά μέτρα ασφάλειας κατά τη χρήση, στ) την ανάδειξη των επιλογών για τη βελτίωση της χρηστικότητας, των επιδόσεων και της ασφάλειας του τεχνολογικού προϊόντος, ζ) εφόσον ενδείκνυται, τη βελτίωση της εποπτείας μετά τη διάθεση στην αγορά και άλλων τεχνολογικών προϊόντων και η) τον εντοπισμό και την αναφορά τάσεων σύμφωνα </a:t>
            </a:r>
            <a:endParaRPr lang="en-US" sz="2400" dirty="0"/>
          </a:p>
        </p:txBody>
      </p:sp>
    </p:spTree>
    <p:extLst>
      <p:ext uri="{BB962C8B-B14F-4D97-AF65-F5344CB8AC3E}">
        <p14:creationId xmlns:p14="http://schemas.microsoft.com/office/powerpoint/2010/main" val="30082003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44D2E3-35FB-3433-628B-D5D04BFF1520}"/>
              </a:ext>
            </a:extLst>
          </p:cNvPr>
          <p:cNvSpPr txBox="1"/>
          <p:nvPr/>
        </p:nvSpPr>
        <p:spPr>
          <a:xfrm>
            <a:off x="0" y="0"/>
            <a:ext cx="9144000" cy="6647974"/>
          </a:xfrm>
          <a:prstGeom prst="rect">
            <a:avLst/>
          </a:prstGeom>
          <a:noFill/>
        </p:spPr>
        <p:txBody>
          <a:bodyPr wrap="square">
            <a:spAutoFit/>
          </a:bodyPr>
          <a:lstStyle/>
          <a:p>
            <a:pPr algn="ctr"/>
            <a:r>
              <a:rPr lang="el-GR" b="1" i="0" u="none" strike="noStrike" baseline="0" dirty="0">
                <a:solidFill>
                  <a:srgbClr val="000000"/>
                </a:solidFill>
                <a:latin typeface="EUAlbertina-Bold"/>
              </a:rPr>
              <a:t>Αναφορά σοβαρών περιστατικών και διορθωτικών μέτρων ασφάλειας κατά τη χρήση</a:t>
            </a:r>
          </a:p>
          <a:p>
            <a:r>
              <a:rPr lang="el-GR" sz="2400" b="1" i="0" u="none" strike="noStrike" baseline="0" dirty="0">
                <a:solidFill>
                  <a:srgbClr val="000000"/>
                </a:solidFill>
                <a:latin typeface="EUAlbertina-Bold"/>
              </a:rPr>
              <a:t> </a:t>
            </a:r>
            <a:r>
              <a:rPr lang="el-GR" sz="2400" b="0" i="0" u="none" strike="noStrike" baseline="0" dirty="0">
                <a:solidFill>
                  <a:srgbClr val="000000"/>
                </a:solidFill>
                <a:latin typeface="EUAlbertina"/>
              </a:rPr>
              <a:t>1.Οι κατασκευαστές τεχνολογικών προϊόντων τα οποία διατίθενται στην αγορά της Ένωσης, εκτός των υπό έρευνα τεχνολογικών προϊόντων, αναφέρουν στις σχετικές αρμόδιες αρχές, σύμφωνα με το άρθρο 92 παράγραφοι 5 και 7, τα ακόλουθα: α) κάθε σοβαρό περιστατικό στο οποίο ενέχονται τεχνολογικά προϊόντα που διατίθενται στην αγορά της Ένωσης, εκτός των αναμενόμενων παρενεργειών τα οποία τεκμηριώνονται με σαφήνεια και προσδιορίζονται ποσοτικά στις πληροφορίες για το προϊόν και στον τεχνικό φάκελο και τα οποία υπόκεινται σε αναφορά τάσεων δυνάμει του άρθρου 88, β) κάθε διορθωτικό μέτρο ασφάλειας κατά τη χρήση σε σχέση με τεχνολογικά προϊόντα που διατίθενται στην αγορά της Ένωσης, συμπεριλαμβανομένου κάθε διορθωτικού μέτρου ασφάλειας κατά τη χρήση που λαμβάνεται σε μια τρίτη χώρα σε σχέση με τεχνολογικό προϊόν το οποίο επίσης διατίθεται νόμιμα στην αγορά της Ένωσης, αν ο λόγος που δικαιολογεί τη λήψη του διορθωτικού μέτρου ασφάλειας κατά τη χρήση δεν αφορά αποκλειστικά το τεχνολογικό προϊόν που διατίθεται στην τρίτη χώρα</a:t>
            </a:r>
            <a:r>
              <a:rPr lang="el-GR" sz="900" b="0" i="0" u="none" strike="noStrike" baseline="0" dirty="0">
                <a:solidFill>
                  <a:srgbClr val="000000"/>
                </a:solidFill>
                <a:latin typeface="EUAlbertina"/>
              </a:rPr>
              <a:t>. </a:t>
            </a:r>
            <a:endParaRPr lang="en-US" dirty="0"/>
          </a:p>
        </p:txBody>
      </p:sp>
    </p:spTree>
    <p:extLst>
      <p:ext uri="{BB962C8B-B14F-4D97-AF65-F5344CB8AC3E}">
        <p14:creationId xmlns:p14="http://schemas.microsoft.com/office/powerpoint/2010/main" val="25226473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5CCF2-7B1E-3336-8C9C-0AFAB3381D42}"/>
              </a:ext>
            </a:extLst>
          </p:cNvPr>
          <p:cNvSpPr txBox="1"/>
          <p:nvPr/>
        </p:nvSpPr>
        <p:spPr>
          <a:xfrm>
            <a:off x="-76200" y="0"/>
            <a:ext cx="9220200" cy="5262979"/>
          </a:xfrm>
          <a:prstGeom prst="rect">
            <a:avLst/>
          </a:prstGeom>
          <a:noFill/>
        </p:spPr>
        <p:txBody>
          <a:bodyPr wrap="square">
            <a:spAutoFit/>
          </a:bodyPr>
          <a:lstStyle/>
          <a:p>
            <a:pPr algn="ctr"/>
            <a:r>
              <a:rPr lang="el-GR" sz="2800" b="1" i="0" u="none" strike="noStrike" baseline="0" dirty="0">
                <a:solidFill>
                  <a:srgbClr val="000000"/>
                </a:solidFill>
                <a:latin typeface="EUAlbertina-Bold"/>
              </a:rPr>
              <a:t>Συντονιστικό Όργανο Ιατροτεχνολογικών Προϊόντων </a:t>
            </a:r>
          </a:p>
          <a:p>
            <a:r>
              <a:rPr lang="el-GR" sz="2800" b="0" i="0" u="none" strike="noStrike" baseline="0" dirty="0">
                <a:solidFill>
                  <a:srgbClr val="000000"/>
                </a:solidFill>
                <a:latin typeface="EUAlbertina"/>
              </a:rPr>
              <a:t>1.Συγκροτείται Συντονιστικό Όργανο Ιατροτεχνολογικών Προϊόντων («ΣΟΙΠ»). 2.Κάθε κράτος μέλος διορίζει στο ΣΟΙΠ, για τριετή ανανεώσιμη θητεία, ένα τακτικό και ένα αναπληρωματικό μέλος που να διαθέτουν και οι δύο εμπειρογνωμοσύνη στον τομέα των ιατροτεχνολογικών προϊόντων, καθώς και ένα τακτικό και ένα αναπληρωματικό μέλος με εμπειρογνωμοσύνη στον τομέα των in vitro διαγνωστικών ιατροτεχνολογικών προϊόντων. Ένα κράτος μέλος μπορεί να επιλέξει να διορίσει μόνον ένα τακτικό και ένα αναπληρωματικό μέλος που να διαθέτουν και οι δύο εμπειρογνωμοσύνη σε αμφοτέρους τους τομείς. </a:t>
            </a:r>
            <a:endParaRPr lang="en-US" sz="2800" dirty="0"/>
          </a:p>
        </p:txBody>
      </p:sp>
    </p:spTree>
    <p:extLst>
      <p:ext uri="{BB962C8B-B14F-4D97-AF65-F5344CB8AC3E}">
        <p14:creationId xmlns:p14="http://schemas.microsoft.com/office/powerpoint/2010/main" val="9124391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F32BF0-78F1-256E-2FC9-7CC3EE0EF912}"/>
              </a:ext>
            </a:extLst>
          </p:cNvPr>
          <p:cNvSpPr txBox="1"/>
          <p:nvPr/>
        </p:nvSpPr>
        <p:spPr>
          <a:xfrm>
            <a:off x="0" y="0"/>
            <a:ext cx="9144000" cy="6494085"/>
          </a:xfrm>
          <a:prstGeom prst="rect">
            <a:avLst/>
          </a:prstGeom>
          <a:noFill/>
        </p:spPr>
        <p:txBody>
          <a:bodyPr wrap="square">
            <a:spAutoFit/>
          </a:bodyPr>
          <a:lstStyle/>
          <a:p>
            <a:r>
              <a:rPr lang="el-GR" sz="2400" b="1" i="0" u="none" strike="noStrike" baseline="0" dirty="0">
                <a:solidFill>
                  <a:srgbClr val="000000"/>
                </a:solidFill>
                <a:latin typeface="EUAlbertina-Bold"/>
              </a:rPr>
              <a:t>Εξουσιοδοτημένος αντιπρόσωπος</a:t>
            </a:r>
          </a:p>
          <a:p>
            <a:r>
              <a:rPr lang="el-GR" sz="2800" b="0" i="0" u="none" strike="noStrike" baseline="0" dirty="0">
                <a:solidFill>
                  <a:srgbClr val="000000"/>
                </a:solidFill>
                <a:latin typeface="EUAlbertina"/>
              </a:rPr>
              <a:t>1.Εφόσον ο κατασκευαστής τεχνολογικού προϊόντος δεν έχει την καταστατική του έδρα σε κράτος μέλος, το τεχνολογικό προϊόν μπορεί να τεθεί σε κυκλοφορία στην αγορά της Ένωσης μόνο εάν ο κατασκευαστής ορίσει αποκλειστικό εξουσιοδοτημένο αντιπρόσωπο. 2.Ο ορισμός αποτελεί την εντολή του εξουσιοδοτημένου αντιπροσώπου, είναι έγκυρος μόνον εφόσον γίνεται αποδεκτός εγγράφως από τον εξουσιοδοτημένο αντιπρόσωπο και ισχύει τουλάχιστον για όλα τα τεχνολογικά προϊόντα της ίδιας ομάδας τεχνολογικών προϊόντων κοινόχρηστης ονομασίας. 3.Ο εξουσιοδοτημένος αντιπρόσωπος εκτελεί τα καθήκοντα που ορίζονται σε εντολή που αποτελεί αντικείμενο συμφωνίας μεταξύ του ιδίου και του κατασκευαστή. Ο εξουσιοδοτημένος αντιπρόσωπος υποβάλλει αντίγραφο της εντολής στην αρμόδια </a:t>
            </a:r>
            <a:endParaRPr lang="en-US" sz="2800" dirty="0"/>
          </a:p>
        </p:txBody>
      </p:sp>
    </p:spTree>
    <p:extLst>
      <p:ext uri="{BB962C8B-B14F-4D97-AF65-F5344CB8AC3E}">
        <p14:creationId xmlns:p14="http://schemas.microsoft.com/office/powerpoint/2010/main" val="4191430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039C-BC58-DA1A-E556-91466032299D}"/>
              </a:ext>
            </a:extLst>
          </p:cNvPr>
          <p:cNvSpPr>
            <a:spLocks noGrp="1"/>
          </p:cNvSpPr>
          <p:nvPr>
            <p:ph type="title"/>
          </p:nvPr>
        </p:nvSpPr>
        <p:spPr>
          <a:xfrm>
            <a:off x="457200" y="34977"/>
            <a:ext cx="8229600" cy="1143000"/>
          </a:xfrm>
        </p:spPr>
        <p:txBody>
          <a:bodyPr>
            <a:normAutofit fontScale="90000"/>
          </a:bodyPr>
          <a:lstStyle/>
          <a:p>
            <a:r>
              <a:rPr lang="el-GR" b="1" dirty="0"/>
              <a:t>ΒΑΣΙΚΑ ΣΗΜΕΙΑ ΤΟΥ ΚΑΝΟΝΙΣΜΟΥ 1223/2009 </a:t>
            </a:r>
            <a:endParaRPr lang="en-US" dirty="0"/>
          </a:p>
        </p:txBody>
      </p:sp>
      <p:sp>
        <p:nvSpPr>
          <p:cNvPr id="3" name="Content Placeholder 2">
            <a:extLst>
              <a:ext uri="{FF2B5EF4-FFF2-40B4-BE49-F238E27FC236}">
                <a16:creationId xmlns:a16="http://schemas.microsoft.com/office/drawing/2014/main" id="{4FB0CCA7-47FE-0202-937E-97913060A403}"/>
              </a:ext>
            </a:extLst>
          </p:cNvPr>
          <p:cNvSpPr>
            <a:spLocks noGrp="1"/>
          </p:cNvSpPr>
          <p:nvPr>
            <p:ph idx="1"/>
          </p:nvPr>
        </p:nvSpPr>
        <p:spPr>
          <a:xfrm>
            <a:off x="0" y="1177977"/>
            <a:ext cx="9144000" cy="5680023"/>
          </a:xfrm>
        </p:spPr>
        <p:txBody>
          <a:bodyPr/>
          <a:lstStyle/>
          <a:p>
            <a:pPr marL="0" indent="0">
              <a:buNone/>
            </a:pPr>
            <a:r>
              <a:rPr lang="el-GR" dirty="0"/>
              <a:t>Οι πληροφορίες επισήμανσης των καλλυντικών προϊόντων πρέπει να περιλαμβάνουν έναν κατάλογο συστατικών· τα συστατικά πρέπει να αποτυπώνονται χρησιμοποιώντας κοινές ονομασίες συστατικών όπως καθορίζονται σε γλωσσάριο που καταρτίζεται και ενημερώνεται από την Ευρωπαϊκή Επιτροπή. Το </a:t>
            </a:r>
            <a:r>
              <a:rPr lang="el-GR" b="1" dirty="0"/>
              <a:t>γλωσσάρι</a:t>
            </a:r>
            <a:r>
              <a:rPr lang="el-GR" dirty="0"/>
              <a:t> που παρατίθεται στο παράρτημα της εκτελεστικής απόφασης (ΕΕ) 2022/677 πρέπει να λαμβάνει υπόψη τις διεθνώς αναγνωρισμένες ονοματολογίες, συμπεριλαμβανομένης της </a:t>
            </a:r>
            <a:r>
              <a:rPr lang="el-GR" b="1" dirty="0"/>
              <a:t>Διεθνούς Ονοματολογίας Συστατικών Καλλυντικών.</a:t>
            </a:r>
            <a:endParaRPr lang="en-US" b="1" dirty="0"/>
          </a:p>
        </p:txBody>
      </p:sp>
    </p:spTree>
    <p:extLst>
      <p:ext uri="{BB962C8B-B14F-4D97-AF65-F5344CB8AC3E}">
        <p14:creationId xmlns:p14="http://schemas.microsoft.com/office/powerpoint/2010/main" val="23073889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BA4234-76F8-D729-E9E0-33342966A3DD}"/>
              </a:ext>
            </a:extLst>
          </p:cNvPr>
          <p:cNvSpPr txBox="1"/>
          <p:nvPr/>
        </p:nvSpPr>
        <p:spPr>
          <a:xfrm>
            <a:off x="0" y="0"/>
            <a:ext cx="9144000" cy="5324535"/>
          </a:xfrm>
          <a:prstGeom prst="rect">
            <a:avLst/>
          </a:prstGeom>
          <a:noFill/>
        </p:spPr>
        <p:txBody>
          <a:bodyPr wrap="square">
            <a:spAutoFit/>
          </a:bodyPr>
          <a:lstStyle/>
          <a:p>
            <a:r>
              <a:rPr lang="el-GR" sz="2000" b="1" i="0" u="none" strike="noStrike" baseline="0" dirty="0">
                <a:solidFill>
                  <a:srgbClr val="000000"/>
                </a:solidFill>
                <a:latin typeface="EUAlbertina-Bold"/>
              </a:rPr>
              <a:t>Σήμανση συμμόρφωσης CE </a:t>
            </a:r>
          </a:p>
          <a:p>
            <a:r>
              <a:rPr lang="el-GR" sz="2000" b="0" i="0" u="none" strike="noStrike" baseline="0" dirty="0">
                <a:solidFill>
                  <a:srgbClr val="000000"/>
                </a:solidFill>
                <a:latin typeface="EUAlbertina"/>
              </a:rPr>
              <a:t>1.Τα τεχνολογικά προϊόντα, εκτός των τεχνολογικών προϊόντων επί παραγγελία ή υπό έρευνα, τα οποία θεωρούνται σύμφωνα προς τις διατάξεις του παρόντος κανονισμού φέρουν τη σήμανση συμμόρφωσης CE, όπως παρουσιάζεται στο παράρτημα V. 2.H σήμανση CE διέπεται από τις γενικές αρχές του άρθρου 30 του κανονισμού (ΕΚ) αριθ. 765/2008. 3.Η σήμανση CE τοποθετείται κατά τρόπο εμφανή, ευανάγνωστο και ανεξίτηλο στο τεχνολογικό προϊόν ή στην αποστειρωμένη συσκευασία του. Όταν αυτό δεν είναι δυνατό ή δεν δικαιολογείται λόγω της φύσης του τεχνολογικού προϊόντος, η σήμανση CE τοποθετείται στη συσκευασία. Η σήμανση CE εμφανίζεται επίσης στις τυχόν οδηγίες χρήσης και συσκευασίες πώλησης. 4.Η σήμανση CE τοποθετείται προτού τεθεί σε κυκλοφορία το τεχνολογικό προϊόν. Μπορεί να συνοδεύεται από εικονόγραμμα ή τυχόν άλλο σήμα που υποδεικνύει ειδικό κίνδυνο ή χρήση. 5.Κατά περίπτωση, η σήμανση CE συνοδεύεται από τον αριθμό αναγνώρισης του κοινοποιημένου οργανισμού που είναι αρμόδιος για τις διαδικασίες εκτίμησης της συμμόρφωσης οι οποίες ορίζονται στο άρθρο 52. Ο αριθμός αναγνώρισης αναγράφεται επίσης σε κάθε διαφημιστικό υλικό στο οποίο αναφέρεται ότι το τεχνολογικό προϊόν πληροί τις απαιτήσεις για τη σήμανση </a:t>
            </a:r>
            <a:r>
              <a:rPr lang="en-US" sz="2000" b="0" i="0" u="none" strike="noStrike" baseline="0" dirty="0">
                <a:solidFill>
                  <a:srgbClr val="000000"/>
                </a:solidFill>
                <a:latin typeface="EUAlbertina"/>
              </a:rPr>
              <a:t>CE.</a:t>
            </a:r>
            <a:endParaRPr lang="en-US" sz="2000" dirty="0"/>
          </a:p>
        </p:txBody>
      </p:sp>
    </p:spTree>
    <p:extLst>
      <p:ext uri="{BB962C8B-B14F-4D97-AF65-F5344CB8AC3E}">
        <p14:creationId xmlns:p14="http://schemas.microsoft.com/office/powerpoint/2010/main" val="14865485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85800"/>
            <a:ext cx="9144000" cy="6172200"/>
          </a:xfrm>
        </p:spPr>
        <p:txBody>
          <a:bodyPr/>
          <a:lstStyle/>
          <a:p>
            <a:pPr>
              <a:buNone/>
            </a:pPr>
            <a:r>
              <a:rPr lang="el-GR" b="1" i="1" dirty="0"/>
              <a:t>Τεχνικός Φάκελος (Παραρτήματα ΙΙ &amp; ΙΙΙ)</a:t>
            </a:r>
            <a:r>
              <a:rPr lang="en-US" dirty="0"/>
              <a:t> </a:t>
            </a:r>
            <a:r>
              <a:rPr lang="el-GR" i="1" dirty="0"/>
              <a:t> </a:t>
            </a:r>
            <a:endParaRPr lang="en-US" dirty="0"/>
          </a:p>
          <a:p>
            <a:pPr>
              <a:buNone/>
            </a:pPr>
            <a:r>
              <a:rPr lang="el-GR" i="1" dirty="0"/>
              <a:t>Οι κατασκευαστές τεχνολογικών προϊόντων καταρτίζουν και </a:t>
            </a:r>
            <a:r>
              <a:rPr lang="el-GR" i="1" dirty="0" err="1"/>
              <a:t>επικαιροποιούν</a:t>
            </a:r>
            <a:r>
              <a:rPr lang="el-GR" i="1" dirty="0"/>
              <a:t> τεχνικό φάκελο για τα προϊόντα. </a:t>
            </a:r>
            <a:endParaRPr lang="en-US" dirty="0"/>
          </a:p>
          <a:p>
            <a:pPr>
              <a:buNone/>
            </a:pPr>
            <a:r>
              <a:rPr lang="el-GR" i="1" dirty="0"/>
              <a:t>Ο τεχνικός φάκελος περιλαμβάνει τα στοιχεία που καθορίζονται στα παραρτήματα ΙΙ (Τεχνικός φάκελος) και ΙΙI (Τεχνικός φάκελος σχετικά με την εποπτεία μετά τη διάθεση στην αγορά) του Καν. 745/2017.</a:t>
            </a:r>
            <a:endParaRPr lang="en-US" dirty="0"/>
          </a:p>
          <a:p>
            <a:pPr>
              <a:buNone/>
            </a:pPr>
            <a:endParaRPr lang="en-US" dirty="0"/>
          </a:p>
        </p:txBody>
      </p:sp>
    </p:spTree>
    <p:extLst>
      <p:ext uri="{BB962C8B-B14F-4D97-AF65-F5344CB8AC3E}">
        <p14:creationId xmlns:p14="http://schemas.microsoft.com/office/powerpoint/2010/main" val="30100220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66800"/>
          </a:xfrm>
        </p:spPr>
        <p:txBody>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762000"/>
            <a:ext cx="9144000" cy="6096000"/>
          </a:xfrm>
        </p:spPr>
        <p:txBody>
          <a:bodyPr>
            <a:normAutofit fontScale="62500" lnSpcReduction="20000"/>
          </a:bodyPr>
          <a:lstStyle/>
          <a:p>
            <a:r>
              <a:rPr lang="el-GR" b="1" i="1" dirty="0"/>
              <a:t>Ο τεχνικός φάκελος πρέπει να περιλαμβάνει τουλάχιστον:</a:t>
            </a:r>
            <a:endParaRPr lang="en-US" b="1" dirty="0"/>
          </a:p>
          <a:p>
            <a:r>
              <a:rPr lang="el-GR" i="1" dirty="0"/>
              <a:t> </a:t>
            </a:r>
            <a:endParaRPr lang="en-US" dirty="0"/>
          </a:p>
          <a:p>
            <a:r>
              <a:rPr lang="el-GR" i="1" dirty="0"/>
              <a:t>    -το όνομα και τη διεύθυνσή του Κατασκευαστή, ή το όνομα και τη διεύθυνση ενδεχόμενων εξουσιοδοτημένων αντιπροσώπων του</a:t>
            </a:r>
            <a:endParaRPr lang="en-US" dirty="0"/>
          </a:p>
          <a:p>
            <a:r>
              <a:rPr lang="el-GR" i="1" dirty="0"/>
              <a:t>    -συνοπτική περιγραφή του προϊόντος</a:t>
            </a:r>
            <a:endParaRPr lang="en-US" dirty="0"/>
          </a:p>
          <a:p>
            <a:r>
              <a:rPr lang="el-GR" i="1" dirty="0"/>
              <a:t>    -ταυτοποίηση του προϊόντος, π.χ. τον αριθμό σειράς του προϊόντος</a:t>
            </a:r>
            <a:endParaRPr lang="en-US" dirty="0"/>
          </a:p>
          <a:p>
            <a:r>
              <a:rPr lang="el-GR" i="1" dirty="0"/>
              <a:t>    -την/τις ονομασία/-ες και διεύθυνση/-εις των εγκαταστάσεων που συμμετέχουν στον σχεδιασμό και την κατασκευή του προϊόντος</a:t>
            </a:r>
            <a:endParaRPr lang="en-US" dirty="0"/>
          </a:p>
          <a:p>
            <a:r>
              <a:rPr lang="el-GR" i="1" dirty="0"/>
              <a:t>    ﻿-την ονομασία και τη διεύθυνση οποιουδήποτε κοινοποιημένου οργανισμού συμμετέχει στην εκτίμηση της συμμόρφωσης του προϊόντος</a:t>
            </a:r>
            <a:endParaRPr lang="en-US" dirty="0"/>
          </a:p>
          <a:p>
            <a:r>
              <a:rPr lang="el-GR" i="1" dirty="0"/>
              <a:t>    -δήλωση της διαδικασίας εκτίμησης της συμμόρφωσης που ακολουθήθηκε</a:t>
            </a:r>
            <a:endParaRPr lang="en-US" dirty="0"/>
          </a:p>
          <a:p>
            <a:r>
              <a:rPr lang="el-GR" i="1" dirty="0"/>
              <a:t>    -τη δήλωση συμμόρφωσης ΕΕ</a:t>
            </a:r>
            <a:endParaRPr lang="en-US" dirty="0"/>
          </a:p>
          <a:p>
            <a:r>
              <a:rPr lang="el-GR" i="1" dirty="0"/>
              <a:t>    -την επισήμανση και τις οδηγίες χρήσης</a:t>
            </a:r>
            <a:endParaRPr lang="en-US" dirty="0"/>
          </a:p>
          <a:p>
            <a:r>
              <a:rPr lang="el-GR" i="1" dirty="0"/>
              <a:t>    -δήλωση των σχετικών κανονισμών με τους οποίους συμμορφώνεται το προϊόν</a:t>
            </a:r>
            <a:endParaRPr lang="en-US" dirty="0"/>
          </a:p>
          <a:p>
            <a:r>
              <a:rPr lang="el-GR" i="1" dirty="0"/>
              <a:t>    -προσδιορισμό των τεχνικών προτύπων τα οποία χρησιμοποιούνται για να αποδειχθεί η συμμόρφωση του προϊόντος</a:t>
            </a:r>
            <a:endParaRPr lang="en-US" dirty="0"/>
          </a:p>
          <a:p>
            <a:r>
              <a:rPr lang="el-GR" i="1" dirty="0"/>
              <a:t>    - κατάλογο εξαρτημάτων</a:t>
            </a:r>
            <a:endParaRPr lang="en-US" dirty="0"/>
          </a:p>
          <a:p>
            <a:r>
              <a:rPr lang="el-GR" i="1" dirty="0"/>
              <a:t>    - ανάλυση οφέλους/κινδύνου και διαχείριση κινδύνου</a:t>
            </a:r>
            <a:r>
              <a:rPr lang="el-GR" dirty="0"/>
              <a:t> </a:t>
            </a:r>
            <a:r>
              <a:rPr lang="el-GR" i="1" dirty="0"/>
              <a:t>  </a:t>
            </a:r>
            <a:endParaRPr lang="en-US" dirty="0"/>
          </a:p>
          <a:p>
            <a:r>
              <a:rPr lang="el-GR" i="1" dirty="0"/>
              <a:t>    -</a:t>
            </a:r>
            <a:r>
              <a:rPr lang="el-GR" dirty="0"/>
              <a:t> </a:t>
            </a:r>
            <a:r>
              <a:rPr lang="el-GR" i="1" dirty="0"/>
              <a:t>επαλήθευση και επικύρωση προϊόντος - αποτελέσματα δοκιμών</a:t>
            </a:r>
            <a:br>
              <a:rPr lang="el-GR" i="1" dirty="0"/>
            </a:br>
            <a:r>
              <a:rPr lang="el-GR" i="1" dirty="0"/>
              <a:t>    - σχέδιο εποπτείας μετά τη διάθεση στην αγορά</a:t>
            </a:r>
            <a:endParaRPr lang="en-US" dirty="0"/>
          </a:p>
          <a:p>
            <a:pPr>
              <a:buNone/>
            </a:pPr>
            <a:endParaRPr lang="en-US" dirty="0"/>
          </a:p>
        </p:txBody>
      </p:sp>
    </p:spTree>
    <p:extLst>
      <p:ext uri="{BB962C8B-B14F-4D97-AF65-F5344CB8AC3E}">
        <p14:creationId xmlns:p14="http://schemas.microsoft.com/office/powerpoint/2010/main" val="7046284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E45-0D12-0F77-0A1D-DF4728082743}"/>
              </a:ext>
            </a:extLst>
          </p:cNvPr>
          <p:cNvSpPr>
            <a:spLocks noGrp="1"/>
          </p:cNvSpPr>
          <p:nvPr>
            <p:ph type="title"/>
          </p:nvPr>
        </p:nvSpPr>
        <p:spPr>
          <a:xfrm>
            <a:off x="0" y="0"/>
            <a:ext cx="9144000" cy="731837"/>
          </a:xfrm>
        </p:spPr>
        <p:txBody>
          <a:bodyPr>
            <a:normAutofit fontScale="90000"/>
          </a:bodyPr>
          <a:lstStyle/>
          <a:p>
            <a:r>
              <a:rPr lang="el-GR" b="1" dirty="0"/>
              <a:t>ΤΕΧΝΙΚΟΣ ΦΑΚΕΛΛΟΣ</a:t>
            </a:r>
            <a:endParaRPr lang="en-US" b="1" dirty="0"/>
          </a:p>
        </p:txBody>
      </p:sp>
      <p:sp>
        <p:nvSpPr>
          <p:cNvPr id="3" name="Content Placeholder 2">
            <a:extLst>
              <a:ext uri="{FF2B5EF4-FFF2-40B4-BE49-F238E27FC236}">
                <a16:creationId xmlns:a16="http://schemas.microsoft.com/office/drawing/2014/main" id="{06135A04-CD90-0E92-195D-B92284FAD88F}"/>
              </a:ext>
            </a:extLst>
          </p:cNvPr>
          <p:cNvSpPr>
            <a:spLocks noGrp="1"/>
          </p:cNvSpPr>
          <p:nvPr>
            <p:ph idx="1"/>
          </p:nvPr>
        </p:nvSpPr>
        <p:spPr>
          <a:xfrm>
            <a:off x="0" y="731838"/>
            <a:ext cx="9144000" cy="6126162"/>
          </a:xfrm>
        </p:spPr>
        <p:txBody>
          <a:bodyPr>
            <a:normAutofit lnSpcReduction="10000"/>
          </a:bodyPr>
          <a:lstStyle/>
          <a:p>
            <a:r>
              <a:rPr lang="el-GR" dirty="0"/>
              <a:t>ΠΕΡΙΓΡΑΦΗ ΚΑΙ ΠΡΟΔΙΑΓΡΑΦΕΣ ΤΟΥ ΤΕΧΝΟΛΟΓΙΚΟΥ ΠΡΟΪΟΝΤΟΣ, ΣΥΜΠΕΡΙΛΑΜΒΑΝΟΜΕΝΩΝ ΤΩΝ ΠΑΡΑΛΛΑΓΩΝ ΚΑΙ ΤΩΝ ΕΞΑΡΤΗΜΑΤΩΝ</a:t>
            </a:r>
          </a:p>
          <a:p>
            <a:pPr marL="0" indent="0">
              <a:buNone/>
            </a:pPr>
            <a:r>
              <a:rPr lang="el-GR" dirty="0"/>
              <a:t>(Εάν αφορά τοπικό σκεύασμα όλα τα απαραίτητα φυσικοχημικά, μικροβιολογικά  χαρακτηριστικά και σταθερότητα)</a:t>
            </a:r>
          </a:p>
          <a:p>
            <a:r>
              <a:rPr lang="el-GR" dirty="0"/>
              <a:t>ΕΠΙΣΗΜΑΝΣΗ – ΟΔΗΓΙΕΣ</a:t>
            </a:r>
          </a:p>
          <a:p>
            <a:r>
              <a:rPr lang="el-GR" dirty="0"/>
              <a:t>ΑΣΦΑΛΕΙΑ – ΕΠΙΔΟΣΕΙΣ</a:t>
            </a:r>
          </a:p>
          <a:p>
            <a:r>
              <a:rPr lang="el-GR" dirty="0"/>
              <a:t>ΟΦΕΛΟΣ – ΚΙΝΔΥΝΟΣ : Ανάλυση</a:t>
            </a:r>
          </a:p>
          <a:p>
            <a:r>
              <a:rPr lang="el-GR" dirty="0"/>
              <a:t>ΠΡΟΚΛΙΝΙΚΑ – ΚΛΙΝΙΚΑ ΔΕΔΟΜΕΝΑ</a:t>
            </a:r>
          </a:p>
          <a:p>
            <a:r>
              <a:rPr lang="el-GR" dirty="0"/>
              <a:t>ΣΥΜΠΛΗΡΩΜΑΤΙΚΕΣ ΠΛΗΡΟΦΟΡΙΕΣ (μεταβολισμός, απορρόφηση, τοπική ανοχή…)</a:t>
            </a:r>
            <a:endParaRPr lang="en-US" dirty="0"/>
          </a:p>
        </p:txBody>
      </p:sp>
    </p:spTree>
    <p:extLst>
      <p:ext uri="{BB962C8B-B14F-4D97-AF65-F5344CB8AC3E}">
        <p14:creationId xmlns:p14="http://schemas.microsoft.com/office/powerpoint/2010/main" val="25847966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EEE9-3B0B-FB78-CC95-AAC344DD9C71}"/>
              </a:ext>
            </a:extLst>
          </p:cNvPr>
          <p:cNvSpPr>
            <a:spLocks noGrp="1"/>
          </p:cNvSpPr>
          <p:nvPr>
            <p:ph type="title"/>
          </p:nvPr>
        </p:nvSpPr>
        <p:spPr>
          <a:xfrm>
            <a:off x="457200" y="274638"/>
            <a:ext cx="8229600" cy="334962"/>
          </a:xfrm>
        </p:spPr>
        <p:txBody>
          <a:bodyPr>
            <a:normAutofit fontScale="90000"/>
          </a:bodyPr>
          <a:lstStyle/>
          <a:p>
            <a:r>
              <a:rPr lang="el-GR" dirty="0"/>
              <a:t>ΚΑΝΟΝΕΣ ΤΑΞΙΝΟΜΗΣΕΩΣ </a:t>
            </a:r>
            <a:endParaRPr lang="en-US" dirty="0"/>
          </a:p>
        </p:txBody>
      </p:sp>
      <p:sp>
        <p:nvSpPr>
          <p:cNvPr id="3" name="Content Placeholder 2">
            <a:extLst>
              <a:ext uri="{FF2B5EF4-FFF2-40B4-BE49-F238E27FC236}">
                <a16:creationId xmlns:a16="http://schemas.microsoft.com/office/drawing/2014/main" id="{B8D7FFC2-4701-D086-CEEC-786D00ACC8C3}"/>
              </a:ext>
            </a:extLst>
          </p:cNvPr>
          <p:cNvSpPr>
            <a:spLocks noGrp="1"/>
          </p:cNvSpPr>
          <p:nvPr>
            <p:ph idx="1"/>
          </p:nvPr>
        </p:nvSpPr>
        <p:spPr>
          <a:xfrm>
            <a:off x="457200" y="609600"/>
            <a:ext cx="8229600" cy="6248400"/>
          </a:xfrm>
        </p:spPr>
        <p:txBody>
          <a:bodyPr>
            <a:normAutofit fontScale="92500" lnSpcReduction="20000"/>
          </a:bodyPr>
          <a:lstStyle/>
          <a:p>
            <a:r>
              <a:rPr lang="el-GR" sz="2800" b="1" i="0" u="none" strike="noStrike" baseline="0" dirty="0">
                <a:solidFill>
                  <a:srgbClr val="000000"/>
                </a:solidFill>
                <a:latin typeface="EUAlbertina-Bold"/>
              </a:rPr>
              <a:t>ΕΙΔΙΚΟΙ ΟΡΙΣΜΟΙ ΣΧΕΤΙΚΑ ΜΕ ΤΟΥΣ ΚΑΝΟΝΕΣ ΤΑΞΙΝΟΜΗΣΗΣ </a:t>
            </a:r>
          </a:p>
          <a:p>
            <a:r>
              <a:rPr lang="el-GR" sz="3200" b="0" i="0" u="none" strike="noStrike" baseline="0" dirty="0">
                <a:solidFill>
                  <a:srgbClr val="000000"/>
                </a:solidFill>
                <a:latin typeface="EUAlbertina"/>
              </a:rPr>
              <a:t>1. </a:t>
            </a:r>
            <a:r>
              <a:rPr lang="el-GR" sz="2800" b="0" i="0" u="none" strike="noStrike" baseline="0" dirty="0">
                <a:solidFill>
                  <a:srgbClr val="000000"/>
                </a:solidFill>
                <a:latin typeface="EUAlbertina"/>
              </a:rPr>
              <a:t>ΔΙΑΡΚΕΙΑ ΧΡΗΣΗΣ </a:t>
            </a:r>
            <a:r>
              <a:rPr lang="el-GR" sz="3200" b="0" i="0" u="none" strike="noStrike" baseline="0" dirty="0">
                <a:solidFill>
                  <a:srgbClr val="000000"/>
                </a:solidFill>
                <a:latin typeface="EUAlbertina"/>
              </a:rPr>
              <a:t>1.1. Ως «προσωρινό» νοείται εκείνο που κανονικά προορίζεται για συνεχή χρήση διάρκειας μικρότερης των 60 λεπτών. 1.2. Ως «βραχυχρόνιο» νοείται εκείνο που κανονικά προορίζεται για συνεχή χρήση διάρκειας μεγαλύτερης των 60 λεπτών και μικρότερης των 30 ημερών. 1.3. Ως «μακροχρόνιο» νοείται εκείνο που κανονικά προορίζεται για συνεχή χρήση διάρκειας μεγαλύτερης των 30 ημερών. </a:t>
            </a:r>
          </a:p>
          <a:p>
            <a:r>
              <a:rPr lang="el-GR" sz="3200" b="0" i="0" u="none" strike="noStrike" baseline="0" dirty="0">
                <a:solidFill>
                  <a:srgbClr val="000000"/>
                </a:solidFill>
                <a:latin typeface="EUAlbertina"/>
              </a:rPr>
              <a:t>2. </a:t>
            </a:r>
            <a:r>
              <a:rPr lang="el-GR" sz="2800" b="0" i="0" u="none" strike="noStrike" baseline="0" dirty="0">
                <a:solidFill>
                  <a:srgbClr val="000000"/>
                </a:solidFill>
                <a:latin typeface="EUAlbertina"/>
              </a:rPr>
              <a:t>ΕΠΕΜΒΑΤΙΚΑ ΚΑΙ ΕΝΕΡΓΑ ΤΕΧΝΟΛΟΓΙΚΑ ΠΡΟΪΟΝΤΑ Ως «προσβεβλημένο δέρμα ή προσβεβλημένος βλεννογόνος» νοείται περιοχή δέρματος ή βλεννογόνου που παρουσιάζει παθολογική αλλοίωση ή αλλοίωση κατόπιν νόσου ή τραύματος.</a:t>
            </a:r>
          </a:p>
          <a:p>
            <a:endParaRPr lang="en-US" dirty="0"/>
          </a:p>
        </p:txBody>
      </p:sp>
    </p:spTree>
    <p:extLst>
      <p:ext uri="{BB962C8B-B14F-4D97-AF65-F5344CB8AC3E}">
        <p14:creationId xmlns:p14="http://schemas.microsoft.com/office/powerpoint/2010/main" val="967841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08AFED-956F-0286-DD96-4E21C4CFAB17}"/>
              </a:ext>
            </a:extLst>
          </p:cNvPr>
          <p:cNvSpPr txBox="1"/>
          <p:nvPr/>
        </p:nvSpPr>
        <p:spPr>
          <a:xfrm>
            <a:off x="0" y="26233"/>
            <a:ext cx="9144000" cy="6432530"/>
          </a:xfrm>
          <a:prstGeom prst="rect">
            <a:avLst/>
          </a:prstGeom>
          <a:noFill/>
        </p:spPr>
        <p:txBody>
          <a:bodyPr wrap="square">
            <a:spAutoFit/>
          </a:bodyPr>
          <a:lstStyle/>
          <a:p>
            <a:pPr algn="ctr"/>
            <a:r>
              <a:rPr lang="el-GR" sz="2800" b="1" i="0" u="none" strike="noStrike" baseline="0" dirty="0">
                <a:solidFill>
                  <a:srgbClr val="000000"/>
                </a:solidFill>
                <a:latin typeface="EUAlbertina-Bold"/>
              </a:rPr>
              <a:t>ΚΑΝΟΝΕΣ ΤΑΞΙΝΟΜΗΣΗΣ</a:t>
            </a:r>
          </a:p>
          <a:p>
            <a:r>
              <a:rPr lang="el-GR" sz="2400" b="1" i="0" u="none" strike="noStrike" baseline="0" dirty="0">
                <a:solidFill>
                  <a:srgbClr val="000000"/>
                </a:solidFill>
                <a:latin typeface="EUAlbertina-Bold"/>
              </a:rPr>
              <a:t> </a:t>
            </a:r>
            <a:r>
              <a:rPr lang="el-GR" sz="2400" b="0" i="0" u="none" strike="noStrike" baseline="0" dirty="0">
                <a:solidFill>
                  <a:srgbClr val="000000"/>
                </a:solidFill>
                <a:latin typeface="EUAlbertina"/>
              </a:rPr>
              <a:t> ΤΕΧΝΟΛΟΓΙΚΑ ΠΡΟΪOΝΤΑ ΜΗ ΕΠΕΜΒΑΤΙΚHΣ ΤΕΧΝΟΛΟΓIΑΣ </a:t>
            </a:r>
            <a:endParaRPr lang="el-GR" sz="2400" dirty="0">
              <a:solidFill>
                <a:srgbClr val="000000"/>
              </a:solidFill>
              <a:latin typeface="EUAlbertina"/>
            </a:endParaRPr>
          </a:p>
          <a:p>
            <a:r>
              <a:rPr lang="el-GR" sz="2400" b="0" i="0" u="none" strike="noStrike" baseline="0" dirty="0">
                <a:solidFill>
                  <a:srgbClr val="000000"/>
                </a:solidFill>
                <a:latin typeface="EUAlbertina"/>
              </a:rPr>
              <a:t>Κανόνας 1 Όλα τα τεχνολογικά προϊόντα μη επεμβατικής τεχνολογίας ταξινομούνται στην κατηγορία Ι, εκτός εάν ισχύει ένας από τους ακόλουθους κανόνες. </a:t>
            </a:r>
            <a:endParaRPr lang="el-GR" sz="2400" dirty="0">
              <a:solidFill>
                <a:srgbClr val="000000"/>
              </a:solidFill>
              <a:latin typeface="EUAlbertina"/>
            </a:endParaRPr>
          </a:p>
          <a:p>
            <a:r>
              <a:rPr lang="el-GR" sz="2400" b="0" i="0" u="none" strike="noStrike" baseline="0" dirty="0">
                <a:solidFill>
                  <a:srgbClr val="000000"/>
                </a:solidFill>
                <a:latin typeface="EUAlbertina"/>
              </a:rPr>
              <a:t> Κανόνας 2 Όλα τα τεχνολογικά προϊόντα μη επεμβατικής τεχνολογίας που προορίζονται για τη μετάγγιση ή την αποθήκευση αίματος, σωματικών υγρών, κυττάρων ή ιστών, υγρών ή αερίων, με σκοπό την ενδεχόμενη έκχυση, χορήγηση ή εισαγωγή εντός του σώματος ταξινομούνται στην κατηγορία ΙΙα: — εφόσον συνδέονται με ενεργό τεχνολογικό προϊόν της κατηγορίας ΙΙα, ΙΙβ ή III ή — εφόσον προορίζονται να χρησιμοποιηθούν για τη μετάγγιση ή την αποθήκευση αίματος ή άλλων σωματικών υγρών ή την αποθήκευση οργάνων, τμημάτων οργάνων ή σωματικών κυττάρων και ιστών, πλην των ασκών αίματος· οι ασκοί αίματος ταξινομούνται στην κατηγορία ΙΙβ. Σε όλες τις άλλες περιπτώσεις, τα εν λόγω τεχνολογικά προϊόντα ταξινομούνται στην κατηγορία Ι. </a:t>
            </a:r>
            <a:endParaRPr lang="en-US" sz="2400" dirty="0"/>
          </a:p>
        </p:txBody>
      </p:sp>
    </p:spTree>
    <p:extLst>
      <p:ext uri="{BB962C8B-B14F-4D97-AF65-F5344CB8AC3E}">
        <p14:creationId xmlns:p14="http://schemas.microsoft.com/office/powerpoint/2010/main" val="31148622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264E1F-7020-92D4-941E-FA279ECAC678}"/>
              </a:ext>
            </a:extLst>
          </p:cNvPr>
          <p:cNvSpPr txBox="1"/>
          <p:nvPr/>
        </p:nvSpPr>
        <p:spPr>
          <a:xfrm>
            <a:off x="33728" y="0"/>
            <a:ext cx="9144000" cy="6124754"/>
          </a:xfrm>
          <a:prstGeom prst="rect">
            <a:avLst/>
          </a:prstGeom>
          <a:noFill/>
        </p:spPr>
        <p:txBody>
          <a:bodyPr wrap="square">
            <a:spAutoFit/>
          </a:bodyPr>
          <a:lstStyle/>
          <a:p>
            <a:r>
              <a:rPr lang="el-GR" sz="2800" b="0" i="0" u="none" strike="noStrike" baseline="0" dirty="0">
                <a:solidFill>
                  <a:srgbClr val="000000"/>
                </a:solidFill>
                <a:latin typeface="EUAlbertina"/>
              </a:rPr>
              <a:t>Όλα τα τεχνολογικά προϊόντα μη επεμβατικής τεχνολογίας που έρχονται σε επαφή με προσβεβλημένο δέρμα ή βλεννογόνο ταξινομούνται: — στην κατηγορία Ι αν προορίζονται να χρησιμοποιηθούν ως μηχανικός φραγμός, για τη συμπίεση ή την απορρόφηση των εξιδρωμάτων, — στην κατηγορία ΙΙβ αν προορίζονται να χρησιμοποιηθούν κατά κύριο λόγο για τραυματισμούς στο δέρμα που έχουν διαρρήξει το χόριον ή βλεννογόνο και μπορούν να επουλωθούν μόνον από μέσα προς τα έξω, 5.5.2017 L 117/141 Επίσημη Εφημερίδα της Ευρωπαϊκής Ένωσης EL —στην κατηγορία ΙΙα, αν προορίζονται κατά κύριο λόγο να χρησιμοποιηθούν για τη διαχείριση του μικροπεριβάλλοντος προσβεβλημένου δέρματος ή βλεννογόνου, και — στην κατηγορία ΙΙα σε όλες τις άλλες περιπτώσεις. </a:t>
            </a:r>
            <a:endParaRPr lang="en-US" sz="2800" dirty="0"/>
          </a:p>
        </p:txBody>
      </p:sp>
    </p:spTree>
    <p:extLst>
      <p:ext uri="{BB962C8B-B14F-4D97-AF65-F5344CB8AC3E}">
        <p14:creationId xmlns:p14="http://schemas.microsoft.com/office/powerpoint/2010/main" val="23682443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FB320-1244-DD20-83C9-F85BC03A5B45}"/>
              </a:ext>
            </a:extLst>
          </p:cNvPr>
          <p:cNvSpPr txBox="1"/>
          <p:nvPr/>
        </p:nvSpPr>
        <p:spPr>
          <a:xfrm>
            <a:off x="0" y="-17489"/>
            <a:ext cx="9144000" cy="5632311"/>
          </a:xfrm>
          <a:prstGeom prst="rect">
            <a:avLst/>
          </a:prstGeom>
          <a:noFill/>
        </p:spPr>
        <p:txBody>
          <a:bodyPr wrap="square">
            <a:spAutoFit/>
          </a:bodyPr>
          <a:lstStyle/>
          <a:p>
            <a:r>
              <a:rPr lang="el-GR" sz="2400" b="0" i="0" u="none" strike="noStrike" baseline="0" dirty="0">
                <a:solidFill>
                  <a:srgbClr val="000000"/>
                </a:solidFill>
                <a:latin typeface="EUAlbertina"/>
              </a:rPr>
              <a:t>Τα τεχνολογικά προϊόντα τα οποία αποτελούνται από ουσίες ή συνδυασμούς ουσιών που προορίζονται να εισαχθούν στο ανθρώπινο σώμα μέσω σωματικής κοιλότητας ή να εφαρμοστούν στο δέρμα και απορροφώνται από το ανθρώπινο σώμα ή διαχέονται τοπικά σε αυτό ταξινομούνται: — στην κατηγορία ΙΙΙ, εάν τα ίδια ή τα προϊόντα του μεταβολισμού τους απορροφώνται συστηματικά από το ανθρώπινο σώμα προκειμένου να επιτευχθεί η προβλεπόμενη χρήση, — στην κατηγορία ΙΙΙ, εάν επιτυγχάνουν την προβλεπόμενη χρήση τους στο στομάχι ή στον κατώτερο γαστρεντερικό σωλήνα και τα ίδια ή τα προϊόντα του μεταβολισμού τους απορροφώνται συστηματικά από το ανθρώπινο σώμα, — στην κατηγορία ΙΙα, εάν εφαρμόζονται στο δέρμα ή εάν εφαρμόζονται στη ρινική ή στοματική κοιλότητα μέχρι τον φάρυγγα και επιτυγχάνουν την προβλεπόμενη χρήση τους σε αυτές τις κοιλότητες, και — υπάγονται στην κατηγορία ΙΙβ σε όλες τις άλλες περιπτώσεις. </a:t>
            </a:r>
            <a:endParaRPr lang="en-US" sz="2400" dirty="0"/>
          </a:p>
        </p:txBody>
      </p:sp>
    </p:spTree>
    <p:extLst>
      <p:ext uri="{BB962C8B-B14F-4D97-AF65-F5344CB8AC3E}">
        <p14:creationId xmlns:p14="http://schemas.microsoft.com/office/powerpoint/2010/main" val="12712360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None/>
            </a:pPr>
            <a:r>
              <a:rPr lang="el-GR" sz="2400" b="1" u="sng" dirty="0"/>
              <a:t>ΚΑΤΑΤΑΞΗ ΙΑΤΡΟΤΕΧΝΟΛΟΓΙΚΩΝ ΠΡΟΪΟΝΤΩΝ</a:t>
            </a:r>
          </a:p>
          <a:p>
            <a:pPr>
              <a:buNone/>
            </a:pPr>
            <a:r>
              <a:rPr lang="el-GR" sz="2000" b="1" dirty="0"/>
              <a:t>Κατηγορίες : Ι, ΙΙΑ, ΙΙΒ, ΙΙΙ</a:t>
            </a:r>
          </a:p>
          <a:p>
            <a:pPr>
              <a:buNone/>
            </a:pPr>
            <a:r>
              <a:rPr lang="el-GR" sz="2000" b="1" u="sng" dirty="0"/>
              <a:t>ΚΡΙΤΗΡΙΑ </a:t>
            </a:r>
            <a:r>
              <a:rPr lang="el-GR" sz="2000" b="1" dirty="0"/>
              <a:t>:</a:t>
            </a:r>
          </a:p>
          <a:p>
            <a:pPr marL="457200" indent="-457200">
              <a:buAutoNum type="arabicPeriod"/>
            </a:pPr>
            <a:r>
              <a:rPr lang="el-GR" sz="2000" b="1" dirty="0"/>
              <a:t>Διάρκεια : </a:t>
            </a:r>
          </a:p>
          <a:p>
            <a:pPr marL="457200" indent="-457200">
              <a:buNone/>
            </a:pPr>
            <a:r>
              <a:rPr lang="el-GR" sz="2000" b="1" dirty="0"/>
              <a:t>α. Προσωρινή (λιγότερο των 60 λεπτών), β. Βραχυπρόθεσμη (συνεχής χρήση μέχρι 30 ημέρες), Μακροπρόθεσμη (&gt;30 ημερών)</a:t>
            </a:r>
          </a:p>
          <a:p>
            <a:pPr marL="457200" indent="-457200">
              <a:buNone/>
            </a:pPr>
            <a:r>
              <a:rPr lang="el-GR" sz="2000" b="1" dirty="0"/>
              <a:t>β. Επεμβατικά χαρακτηριστικά :</a:t>
            </a:r>
          </a:p>
          <a:p>
            <a:pPr marL="457200" indent="-457200">
              <a:buNone/>
            </a:pPr>
            <a:r>
              <a:rPr lang="el-GR" sz="2000" b="1" dirty="0"/>
              <a:t>Διεισδύει ολικώς ή μερικώς, Χρησιμοποιείται στα πλαίσια χειρουργικής επεμβάσεως,  </a:t>
            </a:r>
            <a:r>
              <a:rPr lang="el-GR" sz="2000" b="1" dirty="0" err="1"/>
              <a:t>εμφυτεύσιμο</a:t>
            </a:r>
            <a:r>
              <a:rPr lang="el-GR" sz="2000" b="1" dirty="0"/>
              <a:t>.</a:t>
            </a:r>
          </a:p>
          <a:p>
            <a:pPr marL="457200" indent="-457200">
              <a:buNone/>
            </a:pPr>
            <a:r>
              <a:rPr lang="el-GR" sz="2000" b="1" dirty="0"/>
              <a:t>γ. Ενεργό (εξαρτάται από πηγή ενέργειας)</a:t>
            </a:r>
          </a:p>
          <a:p>
            <a:pPr marL="457200" indent="-457200">
              <a:buNone/>
            </a:pPr>
            <a:r>
              <a:rPr lang="el-GR" sz="2000" b="1" dirty="0"/>
              <a:t>δ. Θεραπευτικό ενεργό</a:t>
            </a:r>
          </a:p>
          <a:p>
            <a:pPr marL="457200" indent="-457200">
              <a:buNone/>
            </a:pPr>
            <a:r>
              <a:rPr lang="el-GR" sz="2000" b="1" dirty="0"/>
              <a:t>ε. Διαγνωστικό</a:t>
            </a:r>
          </a:p>
          <a:p>
            <a:pPr marL="457200" indent="-457200">
              <a:buNone/>
            </a:pPr>
            <a:r>
              <a:rPr lang="el-GR" sz="2000" b="1" dirty="0"/>
              <a:t>2. Κανόνες :</a:t>
            </a:r>
          </a:p>
          <a:p>
            <a:pPr marL="457200" indent="-457200">
              <a:buNone/>
            </a:pPr>
            <a:r>
              <a:rPr lang="el-GR" sz="2000" b="1" dirty="0"/>
              <a:t>α. Προοριζόμενη χρήση</a:t>
            </a:r>
          </a:p>
          <a:p>
            <a:pPr marL="457200" indent="-457200">
              <a:buNone/>
            </a:pPr>
            <a:r>
              <a:rPr lang="el-GR" sz="2000" b="1" dirty="0"/>
              <a:t>β. Συνδυασμός</a:t>
            </a:r>
          </a:p>
          <a:p>
            <a:pPr marL="457200" indent="-457200">
              <a:buNone/>
            </a:pPr>
            <a:r>
              <a:rPr lang="el-GR" sz="2000" b="1" dirty="0"/>
              <a:t>γ. Κρίσιμη ειδική χρήση</a:t>
            </a:r>
          </a:p>
          <a:p>
            <a:pPr marL="457200" indent="-457200">
              <a:buNone/>
            </a:pPr>
            <a:r>
              <a:rPr lang="el-GR" sz="2000" b="1" dirty="0"/>
              <a:t>δ.  Εφαρμογή των αυστηρότερων κανόνων</a:t>
            </a:r>
          </a:p>
          <a:p>
            <a:pPr marL="457200" indent="-457200">
              <a:buNone/>
            </a:pPr>
            <a:r>
              <a:rPr lang="el-GR" sz="2000" b="1" dirty="0"/>
              <a:t>ε  . Χρήση πανομοιότυπων προϊόντων</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lnSpcReduction="10000"/>
          </a:bodyPr>
          <a:lstStyle/>
          <a:p>
            <a:pPr>
              <a:buNone/>
            </a:pPr>
            <a:r>
              <a:rPr lang="el-GR" sz="2000" b="1" dirty="0"/>
              <a:t>3. </a:t>
            </a:r>
            <a:r>
              <a:rPr lang="el-GR" sz="2000" b="1" u="sng" dirty="0"/>
              <a:t>Κατάταξη</a:t>
            </a:r>
          </a:p>
          <a:p>
            <a:pPr>
              <a:buNone/>
            </a:pPr>
            <a:r>
              <a:rPr lang="el-GR" sz="2000" b="1" dirty="0"/>
              <a:t>Α. Μη επεμβατικής τεχνολογίας</a:t>
            </a:r>
          </a:p>
          <a:p>
            <a:pPr>
              <a:buNone/>
            </a:pPr>
            <a:r>
              <a:rPr lang="el-GR" sz="2000" b="1" dirty="0"/>
              <a:t>1.1 Κατηγορία  Ι </a:t>
            </a:r>
          </a:p>
          <a:p>
            <a:pPr>
              <a:buNone/>
            </a:pPr>
            <a:r>
              <a:rPr lang="el-GR" sz="2000" b="1" dirty="0"/>
              <a:t>ΕΚΤΟΣ : </a:t>
            </a:r>
          </a:p>
          <a:p>
            <a:pPr>
              <a:buNone/>
            </a:pPr>
            <a:r>
              <a:rPr lang="el-GR" sz="2000" b="1" dirty="0"/>
              <a:t>1.2 Εάν συνδέονται με </a:t>
            </a:r>
            <a:r>
              <a:rPr lang="el-GR" sz="2000" b="1" dirty="0" err="1"/>
              <a:t>ιατροτεχνολογικό</a:t>
            </a:r>
            <a:r>
              <a:rPr lang="el-GR" sz="2000" b="1" dirty="0"/>
              <a:t> προϊόν ΙΙΑ</a:t>
            </a:r>
          </a:p>
          <a:p>
            <a:pPr>
              <a:buNone/>
            </a:pPr>
            <a:r>
              <a:rPr lang="el-GR" sz="2000" b="1" dirty="0"/>
              <a:t>1.3 Επαφή με τραυματισμένο δέρμα :</a:t>
            </a:r>
          </a:p>
          <a:p>
            <a:pPr>
              <a:buNone/>
            </a:pPr>
            <a:r>
              <a:rPr lang="el-GR" sz="2000" b="1" dirty="0"/>
              <a:t>1.3.1 Κατηγορία Ι ως μηχανικός φραγμός ή απορρόφηση εξιδρωμάτων</a:t>
            </a:r>
          </a:p>
          <a:p>
            <a:pPr>
              <a:buNone/>
            </a:pPr>
            <a:r>
              <a:rPr lang="el-GR" sz="2000" b="1" dirty="0"/>
              <a:t>1.3.2 </a:t>
            </a:r>
            <a:r>
              <a:rPr lang="el-GR" sz="2000" b="1" dirty="0" err="1"/>
              <a:t>ΙΙβ</a:t>
            </a:r>
            <a:r>
              <a:rPr lang="el-GR" sz="2000" b="1" dirty="0"/>
              <a:t> τραύματα με διάρρηξη </a:t>
            </a:r>
            <a:r>
              <a:rPr lang="el-GR" sz="2000" b="1" dirty="0" err="1"/>
              <a:t>δερμίδας</a:t>
            </a:r>
            <a:r>
              <a:rPr lang="el-GR" sz="2000" b="1" dirty="0"/>
              <a:t> και επούλωση από μέσα προς τα έξω</a:t>
            </a:r>
          </a:p>
          <a:p>
            <a:pPr>
              <a:buNone/>
            </a:pPr>
            <a:r>
              <a:rPr lang="el-GR" sz="2000" b="1" dirty="0"/>
              <a:t>1.3.3 </a:t>
            </a:r>
            <a:r>
              <a:rPr lang="el-GR" sz="2000" b="1" dirty="0" err="1"/>
              <a:t>Ιια</a:t>
            </a:r>
            <a:r>
              <a:rPr lang="el-GR" sz="2000" b="1" dirty="0"/>
              <a:t>  τα υπόλοιπα καθώς και αυτά για την διαχείριση του </a:t>
            </a:r>
            <a:r>
              <a:rPr lang="el-GR" sz="2000" b="1" dirty="0" err="1"/>
              <a:t>μικροπεριβάλλοντος</a:t>
            </a:r>
            <a:r>
              <a:rPr lang="el-GR" sz="2000" b="1" dirty="0"/>
              <a:t> των τραυμάτων</a:t>
            </a:r>
          </a:p>
          <a:p>
            <a:pPr>
              <a:buNone/>
            </a:pPr>
            <a:r>
              <a:rPr lang="el-GR" sz="2000" b="1" dirty="0"/>
              <a:t>Β. Επεμβατικής Τεχνολογίας</a:t>
            </a:r>
          </a:p>
          <a:p>
            <a:pPr>
              <a:buNone/>
            </a:pPr>
            <a:r>
              <a:rPr lang="el-GR" sz="2000" b="1" dirty="0"/>
              <a:t>1.1 Ι για προσωρινή χρήση</a:t>
            </a:r>
          </a:p>
          <a:p>
            <a:pPr>
              <a:buNone/>
            </a:pPr>
            <a:r>
              <a:rPr lang="el-GR" sz="2000" b="1" dirty="0"/>
              <a:t>1.2. </a:t>
            </a:r>
            <a:r>
              <a:rPr lang="el-GR" sz="2000" b="1" dirty="0" err="1"/>
              <a:t>ΙΙα</a:t>
            </a:r>
            <a:r>
              <a:rPr lang="el-GR" sz="2000" b="1" dirty="0"/>
              <a:t> βραχυπρόθεσμη χρήση (εκτός της στοματικής οπότε κατηγορία Ι)</a:t>
            </a:r>
          </a:p>
          <a:p>
            <a:pPr>
              <a:buNone/>
            </a:pPr>
            <a:r>
              <a:rPr lang="el-GR" sz="2000" b="1" dirty="0"/>
              <a:t>1.3 </a:t>
            </a:r>
            <a:r>
              <a:rPr lang="el-GR" sz="2000" b="1" dirty="0" err="1"/>
              <a:t>ΙΙβ</a:t>
            </a:r>
            <a:r>
              <a:rPr lang="el-GR" sz="2000" b="1" dirty="0"/>
              <a:t> για μακροπρόθεσμη χρήση (εκτός στοματικής οπότε </a:t>
            </a:r>
            <a:r>
              <a:rPr lang="el-GR" sz="2000" b="1" dirty="0" err="1"/>
              <a:t>ΙΙα</a:t>
            </a:r>
            <a:r>
              <a:rPr lang="el-GR" sz="2000" b="1" dirty="0"/>
              <a:t>)</a:t>
            </a:r>
          </a:p>
          <a:p>
            <a:pPr>
              <a:buNone/>
            </a:pPr>
            <a:r>
              <a:rPr lang="el-GR" sz="2000" b="1" dirty="0"/>
              <a:t>Ενεργά Θεραπευτικά </a:t>
            </a:r>
            <a:r>
              <a:rPr lang="el-GR" sz="2000" b="1" dirty="0" err="1"/>
              <a:t>ΙΙα</a:t>
            </a:r>
            <a:endParaRPr lang="el-GR" sz="2000" b="1" dirty="0"/>
          </a:p>
          <a:p>
            <a:pPr>
              <a:buNone/>
            </a:pPr>
            <a:r>
              <a:rPr lang="el-GR" sz="2000" b="1" dirty="0"/>
              <a:t>Πλήρης Απορρόφηση : Κατηγορία ΙΙΙ</a:t>
            </a:r>
          </a:p>
          <a:p>
            <a:pPr>
              <a:buNone/>
            </a:pPr>
            <a:r>
              <a:rPr lang="el-GR" sz="2000" b="1" dirty="0"/>
              <a:t>Ενσωμάτωση Φαρμακευτικής Ουσίας (ή και χωριστά) : Κατηγορία ΙΙΙ , Θεωρείται ως συμπληρωματική δράση</a:t>
            </a:r>
          </a:p>
          <a:p>
            <a:pPr>
              <a:buNone/>
            </a:pPr>
            <a:r>
              <a:rPr lang="el-GR" sz="2000" b="1" dirty="0" err="1"/>
              <a:t>Ζωϊκοί</a:t>
            </a:r>
            <a:r>
              <a:rPr lang="el-GR" sz="2000" b="1" dirty="0"/>
              <a:t> ιστοί – παράγωγα κατηγορία ΙΙΙ, εκτός εάν έρχονται σε επαφή με ανέπαφη επιδερμίδα</a:t>
            </a:r>
          </a:p>
          <a:p>
            <a:pPr>
              <a:buNone/>
            </a:pPr>
            <a:endParaRPr lang="el-GR" sz="2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D21A-9FE0-ACBB-3B44-71B05AFD1623}"/>
              </a:ext>
            </a:extLst>
          </p:cNvPr>
          <p:cNvSpPr>
            <a:spLocks noGrp="1"/>
          </p:cNvSpPr>
          <p:nvPr>
            <p:ph type="title"/>
          </p:nvPr>
        </p:nvSpPr>
        <p:spPr>
          <a:xfrm>
            <a:off x="457200" y="-26233"/>
            <a:ext cx="8229600" cy="1143000"/>
          </a:xfrm>
        </p:spPr>
        <p:txBody>
          <a:bodyPr>
            <a:normAutofit fontScale="90000"/>
          </a:bodyPr>
          <a:lstStyle/>
          <a:p>
            <a:r>
              <a:rPr lang="el-GR" b="1" dirty="0"/>
              <a:t>ΠΑΡΑΔΕΙΓΜΑΤΑ ΚΟΙΝΗΣ ΟΝΟΜΑΣΙΑΣ</a:t>
            </a:r>
            <a:endParaRPr lang="en-US" b="1" dirty="0"/>
          </a:p>
        </p:txBody>
      </p:sp>
      <p:sp>
        <p:nvSpPr>
          <p:cNvPr id="3" name="Content Placeholder 2">
            <a:extLst>
              <a:ext uri="{FF2B5EF4-FFF2-40B4-BE49-F238E27FC236}">
                <a16:creationId xmlns:a16="http://schemas.microsoft.com/office/drawing/2014/main" id="{8221B0D4-F45A-AD60-4178-B575EDADCC2D}"/>
              </a:ext>
            </a:extLst>
          </p:cNvPr>
          <p:cNvSpPr>
            <a:spLocks noGrp="1"/>
          </p:cNvSpPr>
          <p:nvPr>
            <p:ph idx="1"/>
          </p:nvPr>
        </p:nvSpPr>
        <p:spPr>
          <a:xfrm>
            <a:off x="-76200" y="685800"/>
            <a:ext cx="9296400" cy="6172200"/>
          </a:xfrm>
        </p:spPr>
        <p:txBody>
          <a:bodyPr/>
          <a:lstStyle/>
          <a:p>
            <a:pPr marL="0" indent="0">
              <a:buNone/>
            </a:pPr>
            <a:r>
              <a:rPr lang="en-US" dirty="0"/>
              <a:t>MATRICARIA CHAMOMILLA) FLOWER EXTRACT</a:t>
            </a:r>
            <a:endParaRPr lang="el-GR" dirty="0"/>
          </a:p>
          <a:p>
            <a:pPr marL="0" indent="0">
              <a:buNone/>
            </a:pPr>
            <a:r>
              <a:rPr lang="en-US" dirty="0"/>
              <a:t>3-O-ETHYL ASCORBIC ACID</a:t>
            </a:r>
            <a:endParaRPr lang="el-GR" dirty="0"/>
          </a:p>
          <a:p>
            <a:pPr marL="0" indent="0">
              <a:buNone/>
            </a:pPr>
            <a:r>
              <a:rPr lang="el-GR" dirty="0"/>
              <a:t>4</a:t>
            </a:r>
            <a:r>
              <a:rPr lang="en-US" dirty="0"/>
              <a:t>,4'-DIAMINODIPHENYLAMINE</a:t>
            </a:r>
            <a:endParaRPr lang="el-GR" dirty="0"/>
          </a:p>
          <a:p>
            <a:pPr marL="0" indent="0">
              <a:buNone/>
            </a:pPr>
            <a:r>
              <a:rPr lang="el-GR" dirty="0"/>
              <a:t>4</a:t>
            </a:r>
            <a:r>
              <a:rPr lang="en-US" dirty="0"/>
              <a:t>-PCA</a:t>
            </a:r>
            <a:endParaRPr lang="el-GR" dirty="0"/>
          </a:p>
          <a:p>
            <a:pPr marL="0" indent="0">
              <a:buNone/>
            </a:pPr>
            <a:r>
              <a:rPr lang="en-US" dirty="0"/>
              <a:t>5-AMINO-4-CHLORO-O-CRESOL</a:t>
            </a:r>
          </a:p>
        </p:txBody>
      </p:sp>
    </p:spTree>
    <p:extLst>
      <p:ext uri="{BB962C8B-B14F-4D97-AF65-F5344CB8AC3E}">
        <p14:creationId xmlns:p14="http://schemas.microsoft.com/office/powerpoint/2010/main" val="36646234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0"/>
            <a:ext cx="8229600" cy="609600"/>
          </a:xfrm>
        </p:spPr>
        <p:txBody>
          <a:bodyPr>
            <a:normAutofit fontScale="90000"/>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533400"/>
            <a:ext cx="9144000" cy="6324600"/>
          </a:xfrm>
        </p:spPr>
        <p:txBody>
          <a:bodyPr/>
          <a:lstStyle/>
          <a:p>
            <a:pPr>
              <a:buNone/>
            </a:pPr>
            <a:r>
              <a:rPr lang="el-GR" b="1" i="1" dirty="0"/>
              <a:t>Εκτίμηση της συμμόρφωσης  </a:t>
            </a:r>
          </a:p>
          <a:p>
            <a:pPr>
              <a:buNone/>
            </a:pPr>
            <a:r>
              <a:rPr lang="el-GR" i="1" dirty="0"/>
              <a:t>Η εκτίμηση της συμμόρφωσης του προϊόντος για σήμανση CE ποικίλλει ανάλογα με την κατηγορία κινδύνου και τα ιδιαίτερα χαρακτηριστικά ορισμένων προϊόντων. Η παρέμβαση κοινοποιημένου οργανισμού απαιτείται για όλα τα προϊόντα των κατηγοριών </a:t>
            </a:r>
            <a:r>
              <a:rPr lang="el-GR" i="1" dirty="0" err="1"/>
              <a:t>ΙΙα</a:t>
            </a:r>
            <a:r>
              <a:rPr lang="el-GR" i="1" dirty="0"/>
              <a:t>, </a:t>
            </a:r>
            <a:r>
              <a:rPr lang="el-GR" i="1" dirty="0" err="1"/>
              <a:t>ΙΙβ</a:t>
            </a:r>
            <a:r>
              <a:rPr lang="el-GR" i="1" dirty="0"/>
              <a:t> και ΙΙΙ, καθώς και για συγκεκριμένα προϊόντα της κατηγορίας Ι. </a:t>
            </a:r>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lstStyle/>
          <a:p>
            <a:pPr>
              <a:buNone/>
            </a:pPr>
            <a:r>
              <a:rPr lang="el-GR" b="1" i="1" dirty="0"/>
              <a:t>Κλινικές απαιτήσεις  </a:t>
            </a:r>
          </a:p>
          <a:p>
            <a:pPr>
              <a:buNone/>
            </a:pPr>
            <a:r>
              <a:rPr lang="el-GR" i="1" dirty="0"/>
              <a:t>Ο κανονισμός 745/2017 ενισχύει τις απαιτήσεις κλινικής αξιολόγησης σε σχέση με το προηγούμενο καθεστώς και περιλαμβάνει τη συλλογή κλινικών δεδομένων που είναι ήδη διαθέσιμα στη βιβλιογραφία αλλά και την προετοιμασία των κλινικών ερευνών που τυχόν χρειάζονται. Η έννοια της ισοδυναμίας με άλλα προϊόντα για τα οποία ήδη υπάρχουν κλινικά δεδομένα μπορεί να χρησιμοποιηθεί, αλλά μόνο σε περιορισμένο αριθμό περιπτώσεων.</a:t>
            </a:r>
            <a:endParaRPr lang="en-US"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66800"/>
          </a:xfrm>
        </p:spPr>
        <p:txBody>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762000"/>
            <a:ext cx="9144000" cy="6096000"/>
          </a:xfrm>
        </p:spPr>
        <p:txBody>
          <a:bodyPr>
            <a:normAutofit fontScale="92500" lnSpcReduction="20000"/>
          </a:bodyPr>
          <a:lstStyle/>
          <a:p>
            <a:r>
              <a:rPr lang="el-GR" b="1" i="1" dirty="0"/>
              <a:t>Ο κατάλογος των ομάδων προϊόντων χωρίς προβλεπόμενη ιατρική χρήση περιλαμβάνει τις παρακάτω κατηγορίες</a:t>
            </a:r>
            <a:r>
              <a:rPr lang="el-GR" i="1" dirty="0"/>
              <a:t>: </a:t>
            </a:r>
          </a:p>
          <a:p>
            <a:pPr>
              <a:buNone/>
            </a:pPr>
            <a:r>
              <a:rPr lang="el-GR" i="1" dirty="0"/>
              <a:t>	Φακούς επαφής ή άλλα αντικείμενα που προορίζονται να εισαχθούν μέσα ή επάνω στο </a:t>
            </a:r>
            <a:r>
              <a:rPr lang="el-GR" i="1" dirty="0" err="1"/>
              <a:t>μάτι.Προϊόντα</a:t>
            </a:r>
            <a:r>
              <a:rPr lang="el-GR" i="1" dirty="0"/>
              <a:t> που προορίζονται να εισαχθούν εξ ολοκλήρου ή εν μέρει στο ανθρώπινο σώμα με επεμβατικά μέσα χειρουργικού τύπου για τον σκοπό της τροποποίησης της ανατομίας ή τη στερέωση μερών του σώματος με εξαίρεση τα προϊόντα δερματοστιξίας (τατουάζ) και τα </a:t>
            </a:r>
            <a:r>
              <a:rPr lang="el-GR" i="1" dirty="0" err="1"/>
              <a:t>πίρσινγκ</a:t>
            </a:r>
            <a:r>
              <a:rPr lang="el-GR" i="1" dirty="0"/>
              <a:t>. Ουσίες, συνδυασμούς ουσιών ή αντικείμενα που προορίζονται να χρησιμοποιηθούν για εφαρμογή στο πρόσωπο ή άλλο δέρμα ή βλεννογόνο με υποδόρια, </a:t>
            </a:r>
            <a:r>
              <a:rPr lang="el-GR" i="1" dirty="0" err="1"/>
              <a:t>υποβλεννογόνια</a:t>
            </a:r>
            <a:r>
              <a:rPr lang="el-GR" i="1" dirty="0"/>
              <a:t> ή ενδοδερμική ένεση ή άλλη εισαγωγή, πλην εκείνων που χρησιμοποιούνται για δερματοστιξία (τατουάζ). </a:t>
            </a:r>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372600" cy="6858000"/>
          </a:xfrm>
        </p:spPr>
        <p:txBody>
          <a:bodyPr>
            <a:normAutofit/>
          </a:bodyPr>
          <a:lstStyle/>
          <a:p>
            <a:pPr>
              <a:buNone/>
            </a:pPr>
            <a:r>
              <a:rPr lang="en-US" sz="2400" b="1" dirty="0" err="1"/>
              <a:t>Euramed</a:t>
            </a:r>
            <a:r>
              <a:rPr lang="en-US" sz="2400" b="1" dirty="0"/>
              <a:t> </a:t>
            </a:r>
            <a:r>
              <a:rPr lang="el-GR" sz="2400" b="1" dirty="0"/>
              <a:t>βάση δεδομένων για τα </a:t>
            </a:r>
            <a:r>
              <a:rPr lang="el-GR" sz="2400" b="1" dirty="0" err="1"/>
              <a:t>ιατροτεχνολογικά</a:t>
            </a:r>
            <a:r>
              <a:rPr lang="el-GR" sz="2400" b="1"/>
              <a:t> </a:t>
            </a:r>
          </a:p>
          <a:p>
            <a:pPr>
              <a:buNone/>
            </a:pPr>
            <a:endParaRPr lang="en-US" sz="2400" b="1"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a:t>ETIKETA IAT</a:t>
            </a:r>
            <a:r>
              <a:rPr lang="el-GR" dirty="0"/>
              <a:t>ΡΟΤΕΧΝΟΛΟΓΙΚΟΥ ΠΡΟΪΟΝΤΟΣ</a:t>
            </a:r>
            <a:endParaRPr lang="en-US" dirty="0"/>
          </a:p>
        </p:txBody>
      </p:sp>
      <p:pic>
        <p:nvPicPr>
          <p:cNvPr id="51202" name="Picture 2"/>
          <p:cNvPicPr>
            <a:picLocks noGrp="1" noChangeAspect="1" noChangeArrowheads="1"/>
          </p:cNvPicPr>
          <p:nvPr>
            <p:ph idx="1"/>
          </p:nvPr>
        </p:nvPicPr>
        <p:blipFill>
          <a:blip r:embed="rId3" cstate="print"/>
          <a:srcRect/>
          <a:stretch>
            <a:fillRect/>
          </a:stretch>
        </p:blipFill>
        <p:spPr bwMode="auto">
          <a:xfrm>
            <a:off x="304800" y="1447800"/>
            <a:ext cx="7848600" cy="5029199"/>
          </a:xfrm>
          <a:prstGeom prst="rect">
            <a:avLst/>
          </a:prstGeom>
          <a:noFill/>
          <a:ln w="9525">
            <a:noFill/>
            <a:miter lim="800000"/>
            <a:headEnd/>
            <a:tailEnd/>
          </a:ln>
          <a:effectLst/>
        </p:spPr>
      </p:pic>
    </p:spTree>
    <p:extLst>
      <p:ext uri="{BB962C8B-B14F-4D97-AF65-F5344CB8AC3E}">
        <p14:creationId xmlns:p14="http://schemas.microsoft.com/office/powerpoint/2010/main" val="2038050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ΟΔΗΓΙΕΣ ΧΡΗΣΕΩΣ</a:t>
            </a:r>
            <a:endParaRPr lang="en-US" dirty="0"/>
          </a:p>
        </p:txBody>
      </p:sp>
      <p:pic>
        <p:nvPicPr>
          <p:cNvPr id="52226" name="Picture 2"/>
          <p:cNvPicPr>
            <a:picLocks noGrp="1" noChangeAspect="1" noChangeArrowheads="1"/>
          </p:cNvPicPr>
          <p:nvPr>
            <p:ph idx="1"/>
          </p:nvPr>
        </p:nvPicPr>
        <p:blipFill>
          <a:blip r:embed="rId2" cstate="print"/>
          <a:srcRect/>
          <a:stretch>
            <a:fillRect/>
          </a:stretch>
        </p:blipFill>
        <p:spPr bwMode="auto">
          <a:xfrm>
            <a:off x="533401" y="1219201"/>
            <a:ext cx="7772400" cy="5638800"/>
          </a:xfrm>
          <a:prstGeom prst="rect">
            <a:avLst/>
          </a:prstGeom>
          <a:noFill/>
          <a:ln w="9525">
            <a:noFill/>
            <a:miter lim="800000"/>
            <a:headEnd/>
            <a:tailEnd/>
          </a:ln>
          <a:effectLst/>
        </p:spPr>
      </p:pic>
    </p:spTree>
    <p:extLst>
      <p:ext uri="{BB962C8B-B14F-4D97-AF65-F5344CB8AC3E}">
        <p14:creationId xmlns:p14="http://schemas.microsoft.com/office/powerpoint/2010/main" val="12134425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2000"/>
          </a:xfrm>
        </p:spPr>
        <p:txBody>
          <a:bodyPr>
            <a:normAutofit/>
          </a:bodyPr>
          <a:lstStyle/>
          <a:p>
            <a:r>
              <a:rPr lang="el-GR" dirty="0"/>
              <a:t>ΟΡΙΑΚΑ ΠΡΟΪΟΝΤΑ</a:t>
            </a:r>
            <a:endParaRPr lang="en-US" dirty="0"/>
          </a:p>
        </p:txBody>
      </p:sp>
      <p:sp>
        <p:nvSpPr>
          <p:cNvPr id="3" name="2 - Θέση περιεχομένου"/>
          <p:cNvSpPr>
            <a:spLocks noGrp="1"/>
          </p:cNvSpPr>
          <p:nvPr>
            <p:ph idx="1"/>
          </p:nvPr>
        </p:nvSpPr>
        <p:spPr>
          <a:xfrm>
            <a:off x="0" y="533400"/>
            <a:ext cx="9144000" cy="6324600"/>
          </a:xfrm>
        </p:spPr>
        <p:txBody>
          <a:bodyPr/>
          <a:lstStyle/>
          <a:p>
            <a:r>
              <a:rPr lang="el-GR" b="1" i="1" dirty="0"/>
              <a:t>Οριακά προϊόντα (</a:t>
            </a:r>
            <a:r>
              <a:rPr lang="el-GR" b="1" i="1" dirty="0" err="1"/>
              <a:t>Borderline</a:t>
            </a:r>
            <a:r>
              <a:rPr lang="el-GR" b="1" i="1" dirty="0"/>
              <a:t>)</a:t>
            </a:r>
            <a:endParaRPr lang="en-US" dirty="0"/>
          </a:p>
          <a:p>
            <a:endParaRPr lang="en-US" dirty="0"/>
          </a:p>
          <a:p>
            <a:pPr>
              <a:buNone/>
            </a:pPr>
            <a:r>
              <a:rPr lang="el-GR" i="1"/>
              <a:t>	Ειδική </a:t>
            </a:r>
            <a:r>
              <a:rPr lang="el-GR" i="1" dirty="0"/>
              <a:t>μνεία πρέπει να γίνει στα λεγόμενα οριακά προϊόντα, τα οποία είναι εκείνα για τα οποία δεν είναι σαφές εξαρχής εάν εμπίπτουν στη νομοθεσία περί </a:t>
            </a:r>
            <a:r>
              <a:rPr lang="el-GR" i="1" dirty="0" err="1"/>
              <a:t>ιατροτεχνολογικών</a:t>
            </a:r>
            <a:r>
              <a:rPr lang="el-GR" i="1" dirty="0"/>
              <a:t> προϊόντων ή σε άλλη </a:t>
            </a:r>
            <a:r>
              <a:rPr lang="el-GR" i="1" dirty="0" err="1"/>
              <a:t>ενωσιακή</a:t>
            </a:r>
            <a:r>
              <a:rPr lang="el-GR" i="1" dirty="0"/>
              <a:t> νομοθεσία εναρμόνισης που αφορά προϊόντα, όπως τα φάρμακα, τα καλλυντικά ή  τα </a:t>
            </a:r>
            <a:r>
              <a:rPr lang="el-GR" i="1" dirty="0" err="1"/>
              <a:t>βιοκτόνα</a:t>
            </a:r>
            <a:r>
              <a:rPr lang="el-GR" i="1" dirty="0"/>
              <a:t>.</a:t>
            </a:r>
            <a:endParaRPr lang="en-US" dirty="0"/>
          </a:p>
          <a:p>
            <a:pPr>
              <a:buNone/>
            </a:pPr>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AB13-A9A3-62F6-869D-6AE784809908}"/>
              </a:ext>
            </a:extLst>
          </p:cNvPr>
          <p:cNvSpPr>
            <a:spLocks noGrp="1"/>
          </p:cNvSpPr>
          <p:nvPr>
            <p:ph type="title"/>
          </p:nvPr>
        </p:nvSpPr>
        <p:spPr/>
        <p:txBody>
          <a:bodyPr/>
          <a:lstStyle/>
          <a:p>
            <a:r>
              <a:rPr lang="el-GR" b="1" dirty="0"/>
              <a:t>ΝΟΜΟΘΕΣΙΑ ΦΑΡΜΑΚΩΝ </a:t>
            </a:r>
            <a:endParaRPr lang="en-US" b="1" dirty="0"/>
          </a:p>
        </p:txBody>
      </p:sp>
      <p:sp>
        <p:nvSpPr>
          <p:cNvPr id="3" name="Content Placeholder 2">
            <a:extLst>
              <a:ext uri="{FF2B5EF4-FFF2-40B4-BE49-F238E27FC236}">
                <a16:creationId xmlns:a16="http://schemas.microsoft.com/office/drawing/2014/main" id="{AEDF7513-2E21-6B55-4BDE-6892BE2CB0C3}"/>
              </a:ext>
            </a:extLst>
          </p:cNvPr>
          <p:cNvSpPr>
            <a:spLocks noGrp="1"/>
          </p:cNvSpPr>
          <p:nvPr>
            <p:ph idx="1"/>
          </p:nvPr>
        </p:nvSpPr>
        <p:spPr/>
        <p:txBody>
          <a:bodyPr/>
          <a:lstStyle/>
          <a:p>
            <a:pPr marL="0" indent="0">
              <a:buNone/>
            </a:pPr>
            <a:r>
              <a:rPr lang="el-GR" dirty="0"/>
              <a:t>«Καταστροφή» θαλιδομίδης  (τέλη δεκαετίας 1950)</a:t>
            </a:r>
          </a:p>
          <a:p>
            <a:pPr marL="0" indent="0">
              <a:buNone/>
            </a:pPr>
            <a:r>
              <a:rPr lang="el-GR" dirty="0"/>
              <a:t>Οδηγία</a:t>
            </a:r>
            <a:r>
              <a:rPr lang="en-US" dirty="0"/>
              <a:t> 2001/83/</a:t>
            </a:r>
            <a:r>
              <a:rPr lang="el-GR" dirty="0"/>
              <a:t>ΕΟΚ</a:t>
            </a:r>
          </a:p>
          <a:p>
            <a:pPr marL="0" indent="0">
              <a:buNone/>
            </a:pPr>
            <a:r>
              <a:rPr lang="el-GR" dirty="0">
                <a:hlinkClick r:id="rId2">
                  <a:extLst>
                    <a:ext uri="{A12FA001-AC4F-418D-AE19-62706E023703}">
                      <ahyp:hlinkClr xmlns:ahyp="http://schemas.microsoft.com/office/drawing/2018/hyperlinkcolor" val="tx"/>
                    </a:ext>
                  </a:extLst>
                </a:hlinkClick>
              </a:rPr>
              <a:t>Κανονισμός </a:t>
            </a:r>
            <a:r>
              <a:rPr lang="en-US" dirty="0">
                <a:hlinkClick r:id="rId2">
                  <a:extLst>
                    <a:ext uri="{A12FA001-AC4F-418D-AE19-62706E023703}">
                      <ahyp:hlinkClr xmlns:ahyp="http://schemas.microsoft.com/office/drawing/2018/hyperlinkcolor" val="tx"/>
                    </a:ext>
                  </a:extLst>
                </a:hlinkClick>
              </a:rPr>
              <a:t>(EC) No 726/2004</a:t>
            </a:r>
            <a:endParaRPr lang="el-GR" dirty="0"/>
          </a:p>
          <a:p>
            <a:pPr marL="0" indent="0">
              <a:buNone/>
            </a:pPr>
            <a:endParaRPr lang="el-GR" dirty="0"/>
          </a:p>
          <a:p>
            <a:pPr marL="0" indent="0">
              <a:buNone/>
            </a:pPr>
            <a:endParaRPr lang="en-US" dirty="0"/>
          </a:p>
        </p:txBody>
      </p:sp>
    </p:spTree>
    <p:extLst>
      <p:ext uri="{BB962C8B-B14F-4D97-AF65-F5344CB8AC3E}">
        <p14:creationId xmlns:p14="http://schemas.microsoft.com/office/powerpoint/2010/main" val="38171719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931F-4A18-4B74-8D3E-932CD34D356F}"/>
              </a:ext>
            </a:extLst>
          </p:cNvPr>
          <p:cNvSpPr>
            <a:spLocks noGrp="1"/>
          </p:cNvSpPr>
          <p:nvPr>
            <p:ph type="title"/>
          </p:nvPr>
        </p:nvSpPr>
        <p:spPr>
          <a:xfrm>
            <a:off x="457200" y="0"/>
            <a:ext cx="8229600" cy="731837"/>
          </a:xfrm>
        </p:spPr>
        <p:txBody>
          <a:bodyPr>
            <a:normAutofit fontScale="90000"/>
          </a:bodyPr>
          <a:lstStyle/>
          <a:p>
            <a:r>
              <a:rPr lang="el-GR" b="1" dirty="0"/>
              <a:t>ΝΟΜΟΘΕΣΙΑ ΦΑΡΜΑΚΩΝ </a:t>
            </a:r>
            <a:endParaRPr lang="en-US" b="1" dirty="0"/>
          </a:p>
        </p:txBody>
      </p:sp>
      <p:sp>
        <p:nvSpPr>
          <p:cNvPr id="3" name="Content Placeholder 2">
            <a:extLst>
              <a:ext uri="{FF2B5EF4-FFF2-40B4-BE49-F238E27FC236}">
                <a16:creationId xmlns:a16="http://schemas.microsoft.com/office/drawing/2014/main" id="{82108562-760C-62ED-2FE7-4D07F4EB533E}"/>
              </a:ext>
            </a:extLst>
          </p:cNvPr>
          <p:cNvSpPr>
            <a:spLocks noGrp="1"/>
          </p:cNvSpPr>
          <p:nvPr>
            <p:ph idx="1"/>
          </p:nvPr>
        </p:nvSpPr>
        <p:spPr>
          <a:xfrm>
            <a:off x="0" y="533400"/>
            <a:ext cx="9144000" cy="6324600"/>
          </a:xfrm>
        </p:spPr>
        <p:txBody>
          <a:bodyPr>
            <a:normAutofit fontScale="85000" lnSpcReduction="20000"/>
          </a:bodyPr>
          <a:lstStyle/>
          <a:p>
            <a:pPr marL="0" indent="0" algn="l">
              <a:buNone/>
            </a:pPr>
            <a:r>
              <a:rPr lang="el-GR" sz="4400" dirty="0"/>
              <a:t>ΚΆΘΕ ΟΥΣΙΑ Η ΣΥΝΘΕΣΗ ΟΥΣΙΩΝ ΜΕ ΘΕΡΑΠΕΥΤΙΚΕΣ Η ΠΡΟΛΗΠΤΙΚΕΣ ΙΔΙΟΤΗΤΕΣ ΕΝΑΝΤΙ ΑΝΘΡΩΠΙΝΩΝ ΑΣΘΕΝΕΙΩΝ </a:t>
            </a:r>
            <a:endParaRPr lang="en-US" sz="4400" dirty="0"/>
          </a:p>
          <a:p>
            <a:pPr marL="0" indent="0">
              <a:buNone/>
            </a:pPr>
            <a:r>
              <a:rPr lang="el-GR" sz="4400" dirty="0"/>
              <a:t>Θεωρείται, ομοίως, ως φάρμακο, κάθε ουσία ή σύνθεση ουσιών που δύναται να χορηγηθεί σε άνθρωπο, προς το σκοπό να γίνει ιατρική διάγνωση ή να αποκατασταθούν, να βελτιωθούν ή να τροποποιηθούν φυσιολογικές λειτουργίες στον άνθρωπο.</a:t>
            </a:r>
            <a:endParaRPr lang="en-US" sz="6600" b="0" i="0" u="none" strike="noStrike" dirty="0"/>
          </a:p>
          <a:p>
            <a:pPr marL="0" indent="0" algn="l">
              <a:buNone/>
            </a:pPr>
            <a:endParaRPr lang="el-GR" sz="4400" dirty="0"/>
          </a:p>
          <a:p>
            <a:pPr marL="0" indent="0" algn="l">
              <a:buNone/>
            </a:pPr>
            <a:r>
              <a:rPr lang="el-GR" sz="4400" b="0" i="0" u="none" strike="noStrike" dirty="0"/>
              <a:t> Ουσίες : Φυσικές, Χημικές, Ανθρώπινες , Ζωϊκές</a:t>
            </a:r>
          </a:p>
        </p:txBody>
      </p:sp>
    </p:spTree>
    <p:extLst>
      <p:ext uri="{BB962C8B-B14F-4D97-AF65-F5344CB8AC3E}">
        <p14:creationId xmlns:p14="http://schemas.microsoft.com/office/powerpoint/2010/main" val="4032731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4CB7-69BF-797B-A733-E5A557C7BE53}"/>
              </a:ext>
            </a:extLst>
          </p:cNvPr>
          <p:cNvSpPr>
            <a:spLocks noGrp="1"/>
          </p:cNvSpPr>
          <p:nvPr>
            <p:ph type="title"/>
          </p:nvPr>
        </p:nvSpPr>
        <p:spPr>
          <a:xfrm>
            <a:off x="457200" y="0"/>
            <a:ext cx="8229600" cy="990600"/>
          </a:xfrm>
        </p:spPr>
        <p:txBody>
          <a:bodyPr>
            <a:normAutofit/>
          </a:bodyPr>
          <a:lstStyle/>
          <a:p>
            <a:r>
              <a:rPr lang="el-GR" b="1" dirty="0"/>
              <a:t>ΝΟΜΟΘΕΣΙΑ ΦΑΡΜΑΚΩΝ</a:t>
            </a:r>
            <a:endParaRPr lang="en-US" b="1" dirty="0"/>
          </a:p>
        </p:txBody>
      </p:sp>
      <p:sp>
        <p:nvSpPr>
          <p:cNvPr id="3" name="Content Placeholder 2">
            <a:extLst>
              <a:ext uri="{FF2B5EF4-FFF2-40B4-BE49-F238E27FC236}">
                <a16:creationId xmlns:a16="http://schemas.microsoft.com/office/drawing/2014/main" id="{1A49AD9A-671B-ECCD-8EF0-0D17CDA5B7BB}"/>
              </a:ext>
            </a:extLst>
          </p:cNvPr>
          <p:cNvSpPr>
            <a:spLocks noGrp="1"/>
          </p:cNvSpPr>
          <p:nvPr>
            <p:ph idx="1"/>
          </p:nvPr>
        </p:nvSpPr>
        <p:spPr>
          <a:xfrm>
            <a:off x="0" y="685800"/>
            <a:ext cx="9144000" cy="6172200"/>
          </a:xfrm>
        </p:spPr>
        <p:txBody>
          <a:bodyPr>
            <a:normAutofit fontScale="92500" lnSpcReduction="10000"/>
          </a:bodyPr>
          <a:lstStyle/>
          <a:p>
            <a:r>
              <a:rPr lang="el-GR" b="1" dirty="0"/>
              <a:t>Ουσία </a:t>
            </a:r>
            <a:r>
              <a:rPr lang="el-GR" dirty="0"/>
              <a:t>θεωρείται :</a:t>
            </a:r>
            <a:endParaRPr lang="el-GR" b="1" dirty="0"/>
          </a:p>
          <a:p>
            <a:r>
              <a:rPr lang="el-GR" b="1" dirty="0"/>
              <a:t>ανθρώπινη</a:t>
            </a:r>
            <a:r>
              <a:rPr lang="el-GR" dirty="0"/>
              <a:t>, όπως το ανθρώπινο αίμα και τα παράγωγα του ανθρωπίνου αίματος,</a:t>
            </a:r>
          </a:p>
          <a:p>
            <a:r>
              <a:rPr lang="el-GR" b="1" dirty="0"/>
              <a:t>ζωική</a:t>
            </a:r>
            <a:r>
              <a:rPr lang="el-GR" dirty="0"/>
              <a:t>, όπως οι μικροοργανισμοί, ολόκληρα ζώα, τμήματα οργάνων, ζωικές εκκρίσεις, τοξίνες, ουσίες λαμβανόμενες δι' εκχυλίσματος, παράγωγα του αίματος</a:t>
            </a:r>
          </a:p>
          <a:p>
            <a:r>
              <a:rPr lang="el-GR" b="1" dirty="0"/>
              <a:t>φυτική</a:t>
            </a:r>
            <a:r>
              <a:rPr lang="el-GR" dirty="0"/>
              <a:t>, όπως μικροοργανισμοί, φυτά, τμήματα φυτών, φυτικές εκκρίσεις, ουσίες λαμβανόμενες δι'εκχυλίσεως,</a:t>
            </a:r>
          </a:p>
          <a:p>
            <a:r>
              <a:rPr lang="el-GR" b="1" dirty="0"/>
              <a:t>χημική</a:t>
            </a:r>
            <a:r>
              <a:rPr lang="el-GR" dirty="0"/>
              <a:t>, όπως χημικά στοιχεία, φυσικά, χημικές ύλες και χημικά προϊόντα λαμβανόμενα εκ μετατροπής και συνθέσεως.</a:t>
            </a:r>
          </a:p>
          <a:p>
            <a:endParaRPr lang="en-US" dirty="0"/>
          </a:p>
        </p:txBody>
      </p:sp>
    </p:spTree>
    <p:extLst>
      <p:ext uri="{BB962C8B-B14F-4D97-AF65-F5344CB8AC3E}">
        <p14:creationId xmlns:p14="http://schemas.microsoft.com/office/powerpoint/2010/main" val="2095510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0D8CB-AED8-D39C-8CE2-AAEB509B5676}"/>
              </a:ext>
            </a:extLst>
          </p:cNvPr>
          <p:cNvSpPr>
            <a:spLocks noGrp="1"/>
          </p:cNvSpPr>
          <p:nvPr>
            <p:ph type="title"/>
          </p:nvPr>
        </p:nvSpPr>
        <p:spPr>
          <a:xfrm>
            <a:off x="457200" y="0"/>
            <a:ext cx="8229600" cy="990600"/>
          </a:xfrm>
        </p:spPr>
        <p:txBody>
          <a:bodyPr>
            <a:normAutofit fontScale="90000"/>
          </a:bodyPr>
          <a:lstStyle/>
          <a:p>
            <a:r>
              <a:rPr lang="el-GR" b="1" dirty="0"/>
              <a:t>ΒΑΣΙΚΑ ΣΗΜΕΙΑ ΤΟΥ ΚΑΝΟΝΙΣΜΟΥ 1223/2009 </a:t>
            </a:r>
            <a:endParaRPr lang="en-US" dirty="0"/>
          </a:p>
        </p:txBody>
      </p:sp>
      <p:sp>
        <p:nvSpPr>
          <p:cNvPr id="3" name="Content Placeholder 2">
            <a:extLst>
              <a:ext uri="{FF2B5EF4-FFF2-40B4-BE49-F238E27FC236}">
                <a16:creationId xmlns:a16="http://schemas.microsoft.com/office/drawing/2014/main" id="{4EF4661A-1626-2C85-5E89-A2B2591BD8E9}"/>
              </a:ext>
            </a:extLst>
          </p:cNvPr>
          <p:cNvSpPr>
            <a:spLocks noGrp="1"/>
          </p:cNvSpPr>
          <p:nvPr>
            <p:ph idx="1"/>
          </p:nvPr>
        </p:nvSpPr>
        <p:spPr>
          <a:xfrm>
            <a:off x="0" y="990600"/>
            <a:ext cx="9144000" cy="5867400"/>
          </a:xfrm>
        </p:spPr>
        <p:txBody>
          <a:bodyPr>
            <a:normAutofit fontScale="92500" lnSpcReduction="20000"/>
          </a:bodyPr>
          <a:lstStyle/>
          <a:p>
            <a:r>
              <a:rPr lang="el-GR" dirty="0"/>
              <a:t>Τα διάφορα παραρτήματα του κανονισμού έχουν ενημερωθεί πολλές φορές. Αυτές οι αλλαγές έχουν ενσωματωθεί στην ενοποιημένη έκδοση του κανονισμού.</a:t>
            </a:r>
          </a:p>
          <a:p>
            <a:r>
              <a:rPr lang="el-GR" dirty="0"/>
              <a:t>Επιπλέον, καθώς σε ορισμένες περιπτώσεις είναι δύσκολο να γίνει διάκριση μεταξύ ιατροτεχνολογικών και καλλυντικών προϊόντων, το άρθρο 119 του κανονισμού (ΕΕ) 2017/745 (βλ. σύνοψη) τροποποιεί τον κανονισμό (ΕΚ) αριθ. 1223/2009 καθιστώντας εφικτή τη λήψη απόφασης σε επίπεδο ΕΕ σχετικά με το κανονιστικό καθεστώς ενός προϊόντος. Από τις 26 Μαΐου 2021, η Επιτροπή μπορεί, κατ’ αίτημα κράτους μέλους ή ιδία πρωτοβουλία, να καθορίσει αν συγκεκριμένο προϊόν ή ομάδα προϊόντων εμπίπτει ή όχι στον ορισμό ενός «καλλυντικού προϊόντος».</a:t>
            </a:r>
            <a:endParaRPr lang="en-US" dirty="0"/>
          </a:p>
        </p:txBody>
      </p:sp>
    </p:spTree>
    <p:extLst>
      <p:ext uri="{BB962C8B-B14F-4D97-AF65-F5344CB8AC3E}">
        <p14:creationId xmlns:p14="http://schemas.microsoft.com/office/powerpoint/2010/main" val="40167183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E2C8-BD15-96EB-E618-6DAA4BEE93DF}"/>
              </a:ext>
            </a:extLst>
          </p:cNvPr>
          <p:cNvSpPr>
            <a:spLocks noGrp="1"/>
          </p:cNvSpPr>
          <p:nvPr>
            <p:ph type="title"/>
          </p:nvPr>
        </p:nvSpPr>
        <p:spPr>
          <a:xfrm>
            <a:off x="457200" y="0"/>
            <a:ext cx="8229600" cy="731837"/>
          </a:xfrm>
        </p:spPr>
        <p:txBody>
          <a:bodyPr>
            <a:normAutofit fontScale="90000"/>
          </a:bodyPr>
          <a:lstStyle/>
          <a:p>
            <a:r>
              <a:rPr lang="el-GR" dirty="0"/>
              <a:t>ΥΠΟΒΑΛΛΟΜΕΝΑ ΣΤΟΙΧΕΙΑ</a:t>
            </a:r>
            <a:endParaRPr lang="en-US" dirty="0"/>
          </a:p>
        </p:txBody>
      </p:sp>
      <p:sp>
        <p:nvSpPr>
          <p:cNvPr id="3" name="Content Placeholder 2">
            <a:extLst>
              <a:ext uri="{FF2B5EF4-FFF2-40B4-BE49-F238E27FC236}">
                <a16:creationId xmlns:a16="http://schemas.microsoft.com/office/drawing/2014/main" id="{0276FAD2-578B-5109-0D1F-38405B472676}"/>
              </a:ext>
            </a:extLst>
          </p:cNvPr>
          <p:cNvSpPr>
            <a:spLocks noGrp="1"/>
          </p:cNvSpPr>
          <p:nvPr>
            <p:ph idx="1"/>
          </p:nvPr>
        </p:nvSpPr>
        <p:spPr>
          <a:xfrm>
            <a:off x="0" y="533400"/>
            <a:ext cx="9144000" cy="6324600"/>
          </a:xfrm>
        </p:spPr>
        <p:txBody>
          <a:bodyPr>
            <a:normAutofit fontScale="47500" lnSpcReduction="20000"/>
          </a:bodyPr>
          <a:lstStyle/>
          <a:p>
            <a:r>
              <a:rPr lang="el-GR" dirty="0"/>
              <a:t>α) Όνομα ή εταιρική επωνυμία και κατοικία ή έδρα της εταιρείας του αιτούντος και, κατά περίπτωση, του παρασκευαστή.</a:t>
            </a:r>
          </a:p>
          <a:p>
            <a:r>
              <a:rPr lang="el-GR" dirty="0"/>
              <a:t>β) Ονομασία του φαρμάκου.</a:t>
            </a:r>
          </a:p>
          <a:p>
            <a:r>
              <a:rPr lang="el-GR" dirty="0"/>
              <a:t>γ) Σύνθεση, ποιοτική και ποσοτική, όλων των συστατικών του φαρμάκου με όρους της συνήθους ορολογίας, χωρίς εμπειρικούς χημικούς τύπους και με την κοινή διεθνή ονομασία που συνιστά η Παγκόσμια Οργάνωση Υγείας, εφόσον τέτοια ονομασία υφίσταται.</a:t>
            </a:r>
          </a:p>
          <a:p>
            <a:r>
              <a:rPr lang="el-GR" dirty="0"/>
              <a:t>δ) Περιγραφή του τρόπου παρασκευής.</a:t>
            </a:r>
          </a:p>
          <a:p>
            <a:r>
              <a:rPr lang="el-GR" dirty="0"/>
              <a:t>ε) Θεραπευτικές ενδείξεις, αντενδείξεις και παρενέργειες.</a:t>
            </a:r>
          </a:p>
          <a:p>
            <a:r>
              <a:rPr lang="el-GR" dirty="0"/>
              <a:t>στ) Δοσολογία, φαρμακευτική μορφή, τρόπος και οδός χορήγησης και αναμενόμενη διάρκεια ζωής του φαρμάκου.</a:t>
            </a:r>
          </a:p>
          <a:p>
            <a:r>
              <a:rPr lang="el-GR" dirty="0"/>
              <a:t>ζ) Εφόσον απαιτείται, επεξηγήσεις για κάθε μέτρο προφύλαξης και ασφάλειας που πρέπει να λαμβάνεται κατά την αποθήκευση του φαρμάκου, τη χορήγησή του στον ασθενή καθώς και για τη διάθεση των υπολειμμάτων, μαζί με υπόδειξη των πιθανών κινδύνων που παρουσιάζει το φάρμακο για το περιβάλλον.</a:t>
            </a:r>
          </a:p>
          <a:p>
            <a:r>
              <a:rPr lang="el-GR" dirty="0"/>
              <a:t>η) Περιγραφή των μεθόδων ελέγχου που χρησιμοποιούνται από τον παραγωγό (ποιοτική και ποσοτική ανάλυση των συστατικών και του τελικού προϊόντος, ειδικές δοκιμές, παραδείγματος χάρη δοκιμές αποστειρώσεως, δοκιμές για την έρευνα πυρετογόνων ουσιών, έρευνα που αφορά τα βαρέα μέταλλα, δοκιμές σταθερότητας, δοκιμές βιολογικές και τοξικής δράσεως, έλεγχοι στα ενδιάμεσα προϊόντα παραγωγής).</a:t>
            </a:r>
          </a:p>
          <a:p>
            <a:r>
              <a:rPr lang="el-GR" dirty="0"/>
              <a:t>θ) Αποτελέσματα των:</a:t>
            </a:r>
          </a:p>
          <a:p>
            <a:r>
              <a:rPr lang="el-GR" dirty="0"/>
              <a:t>- φυσικοχημικών, βιολογικών ή μικροβιολογικών δοκιμών,</a:t>
            </a:r>
          </a:p>
          <a:p>
            <a:r>
              <a:rPr lang="el-GR" dirty="0"/>
              <a:t>- τοξικολογικών και φαρμακολογικών δοκιμών,</a:t>
            </a:r>
          </a:p>
          <a:p>
            <a:r>
              <a:rPr lang="el-GR" dirty="0"/>
              <a:t>- κλινικών δοκιμών.</a:t>
            </a:r>
          </a:p>
          <a:p>
            <a:r>
              <a:rPr lang="el-GR" dirty="0"/>
              <a:t>ι) Συνοπτική περιγραφή των χαρακτηριστικών του προϊόντος, σύμφωνα με το άρθρο 11, ένα ή περισσότερα δείγματα ή ομοιώματα της εξωτερικής ή στοιχειώδους συσκευασίας του φαρμάκου καθώς και το πληροφοριακό έντυπο.</a:t>
            </a:r>
          </a:p>
          <a:p>
            <a:r>
              <a:rPr lang="el-GR" dirty="0"/>
              <a:t>ια) Πιστοποιητικό από το οποίο να προκύπτει ότι ο παρασκευαστής έχει λάβει στην χώρα του άδεια να παράγει φάρμακα.</a:t>
            </a:r>
          </a:p>
          <a:p>
            <a:r>
              <a:rPr lang="el-GR" dirty="0"/>
              <a:t>ιβ) Αντίγραφο κάθε άδειας κυκλοφορίας του φαρμάκου που έχει χορηγηθεί σε άλλο κράτος μέλος ή σε τρίτη χώρα,</a:t>
            </a:r>
          </a:p>
          <a:p>
            <a:endParaRPr lang="en-US" dirty="0"/>
          </a:p>
        </p:txBody>
      </p:sp>
    </p:spTree>
    <p:extLst>
      <p:ext uri="{BB962C8B-B14F-4D97-AF65-F5344CB8AC3E}">
        <p14:creationId xmlns:p14="http://schemas.microsoft.com/office/powerpoint/2010/main" val="22614698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B9B65-0A69-7836-1CD6-2D0F1FD4B433}"/>
              </a:ext>
            </a:extLst>
          </p:cNvPr>
          <p:cNvSpPr>
            <a:spLocks noGrp="1"/>
          </p:cNvSpPr>
          <p:nvPr>
            <p:ph type="title"/>
          </p:nvPr>
        </p:nvSpPr>
        <p:spPr>
          <a:xfrm>
            <a:off x="457200" y="19987"/>
            <a:ext cx="8229600" cy="563562"/>
          </a:xfrm>
        </p:spPr>
        <p:txBody>
          <a:bodyPr>
            <a:normAutofit fontScale="90000"/>
          </a:bodyPr>
          <a:lstStyle/>
          <a:p>
            <a:r>
              <a:rPr lang="el-GR" dirty="0"/>
              <a:t>ΣΥΝΟΠΤΙΚΑ ΧΑΡΑΚΤΗΡΙΣΤΙΚΑ</a:t>
            </a:r>
            <a:endParaRPr lang="en-US" dirty="0"/>
          </a:p>
        </p:txBody>
      </p:sp>
      <p:sp>
        <p:nvSpPr>
          <p:cNvPr id="3" name="Content Placeholder 2">
            <a:extLst>
              <a:ext uri="{FF2B5EF4-FFF2-40B4-BE49-F238E27FC236}">
                <a16:creationId xmlns:a16="http://schemas.microsoft.com/office/drawing/2014/main" id="{5693E022-AE56-4EDD-A27D-82DA1C9537EC}"/>
              </a:ext>
            </a:extLst>
          </p:cNvPr>
          <p:cNvSpPr>
            <a:spLocks noGrp="1"/>
          </p:cNvSpPr>
          <p:nvPr>
            <p:ph idx="1"/>
          </p:nvPr>
        </p:nvSpPr>
        <p:spPr>
          <a:xfrm>
            <a:off x="0" y="583550"/>
            <a:ext cx="9144000" cy="6274450"/>
          </a:xfrm>
        </p:spPr>
        <p:txBody>
          <a:bodyPr>
            <a:normAutofit fontScale="40000" lnSpcReduction="20000"/>
          </a:bodyPr>
          <a:lstStyle/>
          <a:p>
            <a:r>
              <a:rPr lang="el-GR" sz="3500" dirty="0"/>
              <a:t>1. Ονομασία του φαρμάκου.</a:t>
            </a:r>
          </a:p>
          <a:p>
            <a:r>
              <a:rPr lang="el-GR" sz="3500" dirty="0"/>
              <a:t>2. Ποιοτική και ποσοτική σύνθεση σε δραστικές ουσίες και σε συστατικά του εκδόχου, των οποίων η γνώση είναι απαραίτητη για τη σωστή χορήγηση του φαρμάκου· χρησιμοποιούνται οι κοινές ονομασίες ή οι χημικές ονομασίες.</a:t>
            </a:r>
          </a:p>
          <a:p>
            <a:r>
              <a:rPr lang="el-GR" sz="3500" dirty="0"/>
              <a:t>3. Φαρμακευτική μορφή.</a:t>
            </a:r>
          </a:p>
          <a:p>
            <a:r>
              <a:rPr lang="el-GR" sz="3500" dirty="0"/>
              <a:t>4. Φαρμακολογικές ιδιότητες και, στο μέτρο που οι πληροφορίες αυτές είναι χρήσιμες για τη θεραπευτική αγωγή, στοιχεία φαρμακοκινητικής.</a:t>
            </a:r>
          </a:p>
          <a:p>
            <a:r>
              <a:rPr lang="el-GR" sz="3500" dirty="0"/>
              <a:t>5. Κλινικές πληροφορίες:</a:t>
            </a:r>
          </a:p>
          <a:p>
            <a:r>
              <a:rPr lang="el-GR" sz="3500" dirty="0"/>
              <a:t>5.1. θεραπευτικές ενδείξεις,</a:t>
            </a:r>
          </a:p>
          <a:p>
            <a:r>
              <a:rPr lang="el-GR" sz="3500" dirty="0"/>
              <a:t>5.2. αντενδείξεις,</a:t>
            </a:r>
          </a:p>
          <a:p>
            <a:r>
              <a:rPr lang="el-GR" sz="3500" dirty="0"/>
              <a:t>5.3. παρενέργειες (συχνότητα και βαρύτητα),</a:t>
            </a:r>
          </a:p>
          <a:p>
            <a:r>
              <a:rPr lang="el-GR" sz="3500" dirty="0"/>
              <a:t>5.4. ιδιαίτερες προφυλάξεις κατά τη χρήση, και για τα ανοσολογικά φάρμακα, ιδιαίτερες προφυλάξεις που πρέπει να λαμβάνουν τα άτομα που χειρίζονται το ανοσολογικό φάρμακο και το χορηγούν σε ασθενείς και προφυλάξεις που πρέπει ενδεχομένως να ληφθούν από τον ασθενή,</a:t>
            </a:r>
          </a:p>
          <a:p>
            <a:r>
              <a:rPr lang="el-GR" sz="3500" dirty="0"/>
              <a:t>5.5. χορήγηση σε περιπτώσεις εγκυμοσύνης και θηλασμού,</a:t>
            </a:r>
          </a:p>
          <a:p>
            <a:r>
              <a:rPr lang="el-GR" sz="3500" dirty="0"/>
              <a:t>5.6. αλληλεπιδράσεις με άλλα φάρμακα και ουσίες,</a:t>
            </a:r>
          </a:p>
          <a:p>
            <a:r>
              <a:rPr lang="el-GR" sz="3500" dirty="0"/>
              <a:t>5.7. δοσολογία και τρόπος χορήγησης για τους ενήλικες, καθώς επίσης, στο μέτρο του αναγκαίου για τα παιδιά,</a:t>
            </a:r>
          </a:p>
          <a:p>
            <a:r>
              <a:rPr lang="el-GR" sz="3500" dirty="0"/>
              <a:t>5.8. υπέρβαση της δοσολογίας (συμπτώματα, επείγουσες ενέργειες, αντίδοτα),</a:t>
            </a:r>
          </a:p>
          <a:p>
            <a:r>
              <a:rPr lang="el-GR" sz="3500" dirty="0"/>
              <a:t>5.9. ειδικές προειδοποιήσεις,</a:t>
            </a:r>
          </a:p>
          <a:p>
            <a:r>
              <a:rPr lang="el-GR" sz="3500" dirty="0"/>
              <a:t>5.10. επιδράσεις στην ικανότητα οδήγησης και χρήσης μηχανών.</a:t>
            </a:r>
          </a:p>
          <a:p>
            <a:r>
              <a:rPr lang="el-GR" sz="3500" dirty="0"/>
              <a:t>6. Φαρμακευτικές πληροφορίες:</a:t>
            </a:r>
          </a:p>
          <a:p>
            <a:r>
              <a:rPr lang="el-GR" sz="3500" dirty="0"/>
              <a:t>6.1. ασυμβατότητες σοβαρές,</a:t>
            </a:r>
          </a:p>
          <a:p>
            <a:r>
              <a:rPr lang="el-GR" sz="3500" dirty="0"/>
              <a:t>6.2. διάρκεια σταθερότητας, εάν είναι απαραίτητο μετά την ανασύσταση του φαρμάκου ή αφού έχει πρωτοανοιχτεί η στοιχειώδης συσκευασία,</a:t>
            </a:r>
          </a:p>
          <a:p>
            <a:r>
              <a:rPr lang="el-GR" sz="3500" dirty="0"/>
              <a:t>6.3. ιδιαίτερες προφυλάξεις διατήρησης,</a:t>
            </a:r>
          </a:p>
          <a:p>
            <a:r>
              <a:rPr lang="el-GR" sz="3500" dirty="0"/>
              <a:t>6.4. φύση και περιεχόμενο της στοιχειώδους συσκευασίας,</a:t>
            </a:r>
          </a:p>
          <a:p>
            <a:r>
              <a:rPr lang="el-GR" sz="3500" dirty="0"/>
              <a:t>6.5. ειδικές προφυλάξεις για την εξάλειψη των μη χρησιμοποιημένων φαρμάκων ή των αποβλήτων των φαρμάκων αυτών, εφόσον συντρέχει λόγος.</a:t>
            </a:r>
          </a:p>
          <a:p>
            <a:r>
              <a:rPr lang="el-GR" sz="3500" dirty="0"/>
              <a:t>7. Όνομα ή εταιρική επωνυμία και κατοικία ή εταιρική έδρα του κατόχου της άδειας κυκλοφορίας και/ή του κατασκευαστή</a:t>
            </a:r>
          </a:p>
          <a:p>
            <a:endParaRPr lang="en-US" dirty="0"/>
          </a:p>
        </p:txBody>
      </p:sp>
    </p:spTree>
    <p:extLst>
      <p:ext uri="{BB962C8B-B14F-4D97-AF65-F5344CB8AC3E}">
        <p14:creationId xmlns:p14="http://schemas.microsoft.com/office/powerpoint/2010/main" val="184159683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F2E2-AEBF-4B03-9AD2-31A941CDE3E6}"/>
              </a:ext>
            </a:extLst>
          </p:cNvPr>
          <p:cNvSpPr>
            <a:spLocks noGrp="1"/>
          </p:cNvSpPr>
          <p:nvPr>
            <p:ph type="title"/>
          </p:nvPr>
        </p:nvSpPr>
        <p:spPr>
          <a:xfrm>
            <a:off x="457200" y="15875"/>
            <a:ext cx="8229600" cy="715962"/>
          </a:xfrm>
        </p:spPr>
        <p:txBody>
          <a:bodyPr>
            <a:normAutofit fontScale="90000"/>
          </a:bodyPr>
          <a:lstStyle/>
          <a:p>
            <a:r>
              <a:rPr lang="el-GR" dirty="0"/>
              <a:t>ΕΜΠΕΙΡΟΓΝΩΜΟΝΕΣ</a:t>
            </a:r>
            <a:endParaRPr lang="en-US" dirty="0"/>
          </a:p>
        </p:txBody>
      </p:sp>
      <p:sp>
        <p:nvSpPr>
          <p:cNvPr id="3" name="Content Placeholder 2">
            <a:extLst>
              <a:ext uri="{FF2B5EF4-FFF2-40B4-BE49-F238E27FC236}">
                <a16:creationId xmlns:a16="http://schemas.microsoft.com/office/drawing/2014/main" id="{3DD8664A-DE8F-4DDF-2FDE-99538F925FFD}"/>
              </a:ext>
            </a:extLst>
          </p:cNvPr>
          <p:cNvSpPr>
            <a:spLocks noGrp="1"/>
          </p:cNvSpPr>
          <p:nvPr>
            <p:ph idx="1"/>
          </p:nvPr>
        </p:nvSpPr>
        <p:spPr>
          <a:xfrm>
            <a:off x="0" y="533400"/>
            <a:ext cx="9144000" cy="6324600"/>
          </a:xfrm>
        </p:spPr>
        <p:txBody>
          <a:bodyPr>
            <a:normAutofit fontScale="62500" lnSpcReduction="20000"/>
          </a:bodyPr>
          <a:lstStyle/>
          <a:p>
            <a:pPr marL="0" indent="0">
              <a:buNone/>
            </a:pPr>
            <a:r>
              <a:rPr lang="el-GR" dirty="0"/>
              <a:t>Η Σύνταξη των Εγγράφων Πρέπει να Γίνεται από Εμπειρογνώμονες</a:t>
            </a:r>
          </a:p>
          <a:p>
            <a:r>
              <a:rPr lang="el-GR" dirty="0"/>
              <a:t>ο ρόλος των εμπειρογνωμόνων είναι:</a:t>
            </a:r>
          </a:p>
          <a:p>
            <a:r>
              <a:rPr lang="el-GR" dirty="0"/>
              <a:t>α) να προβαίνουν στις εργασίες τις σχετικές με την ειδικότητά τους (ανάλυση, φαρμακολογία και ανάλογες πειραματικές επιστήμες, κλινική) και να περιγράφουν αντικειμενικά τα προκύπτοντα αποτελέσματα (ποιοτικά και ποσοτικά)·</a:t>
            </a:r>
          </a:p>
          <a:p>
            <a:r>
              <a:rPr lang="el-GR" dirty="0"/>
              <a:t>β) να περιγράφουν τις διαπιστώσεις που έχουν κάνει σύμφωνα με το παράρτημα Ι, και ιδίως ν' αναφέρουν:</a:t>
            </a:r>
          </a:p>
          <a:p>
            <a:r>
              <a:rPr lang="el-GR" dirty="0"/>
              <a:t>- ο αναλυτής: αν το φάρμακο ανταποκρίνεται στην σύνθεση, η οποία δηλώθηκε, υποβάλλοντας κάθε δικαιολογητικό περί των μεθόδων ελέγχου που χρησιμοποιήθηκαν από τον παραγωγό,</a:t>
            </a:r>
          </a:p>
          <a:p>
            <a:r>
              <a:rPr lang="el-GR" dirty="0"/>
              <a:t>- ο φαρμακολόγος ή ο ειδικός που έχει ανάλογη πειραματική αρμοδιότητα: ποια είναι η τοξική δράση του φαρμάκου και ποιες φαρμακολογικές ιδιότητες έχουν διαπιστωθεί,</a:t>
            </a:r>
          </a:p>
          <a:p>
            <a:r>
              <a:rPr lang="el-GR" dirty="0"/>
              <a:t>- ο κλινικός: αν είχε την δυνατότητα να διαπιστώσει στα άτομα, τα οποία υπεβλήθησαν σε θεραπεία με το φάρμακο, τα αποτελέσματα που ανταποκρίνονται στα πληροφοριακά στοιχεία που υπέβαλε ο αιτών κατ' εφαρμογή των άρθρων 8 και 10, αν το φάρμακο είναι καλώς ανεκτό, ποια δοσολογία συνιστά και ποιες είναι οι ενδεχόμενες αντενδείξεις και παρενέργειες·</a:t>
            </a:r>
          </a:p>
          <a:p>
            <a:r>
              <a:rPr lang="el-GR" dirty="0"/>
              <a:t>γ) να αιτιολογούν, την ενδεχόμενη προσφυγή στην βιβλιογραφία</a:t>
            </a:r>
          </a:p>
          <a:p>
            <a:r>
              <a:rPr lang="el-GR" dirty="0"/>
              <a:t>3. Οι λεπτομερείς εκθέσεις των εμπειρογνωμόνων αποτελούν τμήμα του φακέλου που ο αιτών υποβάλλει στις αρμόδιες αρχές.</a:t>
            </a:r>
          </a:p>
          <a:p>
            <a:pPr marL="0" indent="0">
              <a:buNone/>
            </a:pPr>
            <a:endParaRPr lang="en-US" dirty="0"/>
          </a:p>
        </p:txBody>
      </p:sp>
    </p:spTree>
    <p:extLst>
      <p:ext uri="{BB962C8B-B14F-4D97-AF65-F5344CB8AC3E}">
        <p14:creationId xmlns:p14="http://schemas.microsoft.com/office/powerpoint/2010/main" val="342353508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C28D-A93D-183A-0BDD-A4FB2C76790D}"/>
              </a:ext>
            </a:extLst>
          </p:cNvPr>
          <p:cNvSpPr>
            <a:spLocks noGrp="1"/>
          </p:cNvSpPr>
          <p:nvPr>
            <p:ph type="title"/>
          </p:nvPr>
        </p:nvSpPr>
        <p:spPr>
          <a:xfrm>
            <a:off x="457200" y="3748"/>
            <a:ext cx="8229600" cy="639762"/>
          </a:xfrm>
        </p:spPr>
        <p:txBody>
          <a:bodyPr>
            <a:normAutofit fontScale="90000"/>
          </a:bodyPr>
          <a:lstStyle/>
          <a:p>
            <a:r>
              <a:rPr lang="el-GR" dirty="0"/>
              <a:t>ΕΙΔΙΚΕΥΜΕΝΟ ΠΡΟΣΩΠΟ</a:t>
            </a:r>
            <a:endParaRPr lang="en-US" dirty="0"/>
          </a:p>
        </p:txBody>
      </p:sp>
      <p:sp>
        <p:nvSpPr>
          <p:cNvPr id="3" name="Content Placeholder 2">
            <a:extLst>
              <a:ext uri="{FF2B5EF4-FFF2-40B4-BE49-F238E27FC236}">
                <a16:creationId xmlns:a16="http://schemas.microsoft.com/office/drawing/2014/main" id="{B1634757-7AD6-2969-E26F-19BBBE2EB43F}"/>
              </a:ext>
            </a:extLst>
          </p:cNvPr>
          <p:cNvSpPr>
            <a:spLocks noGrp="1"/>
          </p:cNvSpPr>
          <p:nvPr>
            <p:ph idx="1"/>
          </p:nvPr>
        </p:nvSpPr>
        <p:spPr>
          <a:xfrm>
            <a:off x="0" y="457200"/>
            <a:ext cx="9144000" cy="6400800"/>
          </a:xfrm>
        </p:spPr>
        <p:txBody>
          <a:bodyPr/>
          <a:lstStyle/>
          <a:p>
            <a:r>
              <a:rPr lang="el-GR" dirty="0"/>
              <a:t>φαρμακευτική, ιατρική, κτηνιατρική, χημεία, φαρμακευτική χημεία και φαρμακευτική τεχνολογία, βιολογία</a:t>
            </a:r>
            <a:endParaRPr lang="en-US" dirty="0"/>
          </a:p>
        </p:txBody>
      </p:sp>
    </p:spTree>
    <p:extLst>
      <p:ext uri="{BB962C8B-B14F-4D97-AF65-F5344CB8AC3E}">
        <p14:creationId xmlns:p14="http://schemas.microsoft.com/office/powerpoint/2010/main" val="25019921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5B2A-5297-101D-9880-62E8446D29A7}"/>
              </a:ext>
            </a:extLst>
          </p:cNvPr>
          <p:cNvSpPr>
            <a:spLocks noGrp="1"/>
          </p:cNvSpPr>
          <p:nvPr>
            <p:ph type="title"/>
          </p:nvPr>
        </p:nvSpPr>
        <p:spPr>
          <a:xfrm>
            <a:off x="457200" y="34977"/>
            <a:ext cx="8229600" cy="334962"/>
          </a:xfrm>
        </p:spPr>
        <p:txBody>
          <a:bodyPr>
            <a:normAutofit fontScale="90000"/>
          </a:bodyPr>
          <a:lstStyle/>
          <a:p>
            <a:r>
              <a:rPr lang="el-GR" dirty="0"/>
              <a:t>ΕΠΙΣΗΜΑΝΣΗ – ΦΥΛΛΟ ΟΔΗΓΙΩΝ</a:t>
            </a:r>
            <a:endParaRPr lang="en-US" dirty="0"/>
          </a:p>
        </p:txBody>
      </p:sp>
      <p:sp>
        <p:nvSpPr>
          <p:cNvPr id="3" name="Content Placeholder 2">
            <a:extLst>
              <a:ext uri="{FF2B5EF4-FFF2-40B4-BE49-F238E27FC236}">
                <a16:creationId xmlns:a16="http://schemas.microsoft.com/office/drawing/2014/main" id="{51A2B74B-8BB9-26CF-57C1-72D5DF5F250B}"/>
              </a:ext>
            </a:extLst>
          </p:cNvPr>
          <p:cNvSpPr>
            <a:spLocks noGrp="1"/>
          </p:cNvSpPr>
          <p:nvPr>
            <p:ph idx="1"/>
          </p:nvPr>
        </p:nvSpPr>
        <p:spPr>
          <a:xfrm>
            <a:off x="0" y="369940"/>
            <a:ext cx="9144000" cy="6488060"/>
          </a:xfrm>
        </p:spPr>
        <p:txBody>
          <a:bodyPr>
            <a:normAutofit fontScale="32500" lnSpcReduction="20000"/>
          </a:bodyPr>
          <a:lstStyle/>
          <a:p>
            <a:r>
              <a:rPr lang="el-GR" sz="5500" dirty="0"/>
              <a:t>α) την ονομασία του φαρμάκου. Εάν  ένα φάρμακο κυκλοφορεί υπό πολλές φαρμακευτικές μορφές ή και διαφορετικές Η συσκευασία κάθε φαρμάκου, πρέπει να φέρει τις ακόλουθες ενδείξεις:</a:t>
            </a:r>
          </a:p>
          <a:p>
            <a:r>
              <a:rPr lang="el-GR" sz="5500" dirty="0"/>
              <a:t>δοσολογίες, η φαρμακευτική μορφή ή και η δοσολογία (ενδεχομένως για βρέφη, παιδιά, ενήλικες) πρέπει να αναγράφονται στην ονομασία του φαρμάκου·</a:t>
            </a:r>
          </a:p>
          <a:p>
            <a:r>
              <a:rPr lang="el-GR" sz="5500" dirty="0"/>
              <a:t>β) την ποιοτική και ποσοτική σύνθεση σε δραστικές ουσίες </a:t>
            </a:r>
          </a:p>
          <a:p>
            <a:r>
              <a:rPr lang="el-GR" sz="5500" dirty="0"/>
              <a:t>γ) τη φαρμακευτική μορφή και το περιεχόμενο σε βάρος, σε όγκο ή σε μονάδες λήψης·</a:t>
            </a:r>
          </a:p>
          <a:p>
            <a:r>
              <a:rPr lang="el-GR" sz="5500" dirty="0"/>
              <a:t>δ) κατάλογο των εκδόχων </a:t>
            </a:r>
          </a:p>
          <a:p>
            <a:r>
              <a:rPr lang="el-GR" sz="5500" dirty="0"/>
              <a:t>ε) τον τρόπο χορήγησης και, αν είναι αναγκαίο, την οδό χορήγησης·</a:t>
            </a:r>
          </a:p>
          <a:p>
            <a:r>
              <a:rPr lang="el-GR" sz="5500" dirty="0"/>
              <a:t>στ) ειδική προειδοποίηση σύμφωνα με την οποία το φάρμακο πρέπει να φυλάγεται μακριά από παιδιά·</a:t>
            </a:r>
          </a:p>
          <a:p>
            <a:r>
              <a:rPr lang="el-GR" sz="5500" dirty="0"/>
              <a:t>ζ) ειδική προειδοποίηση, αν είναι απαραίτητη, για το φάρμακο·</a:t>
            </a:r>
          </a:p>
          <a:p>
            <a:r>
              <a:rPr lang="el-GR" sz="5500" dirty="0"/>
              <a:t>η) την ημερομηνία λήξης με τρόπο σαφή (μήνας/έτος)·</a:t>
            </a:r>
          </a:p>
          <a:p>
            <a:r>
              <a:rPr lang="el-GR" sz="5500" dirty="0"/>
              <a:t>θ) τις ειδικές προφυλάξεις για τη διατήρηση του φαρμάκου, εφόσον απαιτείται·</a:t>
            </a:r>
          </a:p>
          <a:p>
            <a:r>
              <a:rPr lang="el-GR" sz="5500" dirty="0"/>
              <a:t>ι) τις ιδιαίτερες προφυλάξεις για την εξάλειψη των μη χρησιμοποιούμενων φαρμάκων ή των υπολειμμάτων που προέρχονται από τα φάρμακα, εφόσον απαιτείται·</a:t>
            </a:r>
          </a:p>
          <a:p>
            <a:r>
              <a:rPr lang="el-GR" sz="5500" dirty="0"/>
              <a:t>ια) το όνομα και τη διεύθυνση του κατόχου της άδειας κυκλοφορίας·</a:t>
            </a:r>
          </a:p>
          <a:p>
            <a:r>
              <a:rPr lang="el-GR" sz="5500" dirty="0"/>
              <a:t>ιβ) τον αριθμό της άδειας κυκλοφορίας·</a:t>
            </a:r>
          </a:p>
          <a:p>
            <a:r>
              <a:rPr lang="el-GR" sz="5500" dirty="0"/>
              <a:t>ιγ) τον αριθμό της παρτίδας παρασκευής·</a:t>
            </a:r>
          </a:p>
          <a:p>
            <a:r>
              <a:rPr lang="el-GR" sz="5500" dirty="0"/>
              <a:t>ιδ) όταν πρόκειται για φάρμακα αυτοθεραπείας, πρέπει να αναγράφονται και οι ενδείξεις χρήσεως.</a:t>
            </a:r>
          </a:p>
          <a:p>
            <a:pPr marL="0" indent="0">
              <a:buNone/>
            </a:pPr>
            <a:endParaRPr lang="en-US" dirty="0"/>
          </a:p>
        </p:txBody>
      </p:sp>
    </p:spTree>
    <p:extLst>
      <p:ext uri="{BB962C8B-B14F-4D97-AF65-F5344CB8AC3E}">
        <p14:creationId xmlns:p14="http://schemas.microsoft.com/office/powerpoint/2010/main" val="408538490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811A-9FFB-A31F-3307-BDF21DDD10DD}"/>
              </a:ext>
            </a:extLst>
          </p:cNvPr>
          <p:cNvSpPr>
            <a:spLocks noGrp="1"/>
          </p:cNvSpPr>
          <p:nvPr>
            <p:ph type="title"/>
          </p:nvPr>
        </p:nvSpPr>
        <p:spPr>
          <a:xfrm>
            <a:off x="449705" y="0"/>
            <a:ext cx="8229600" cy="457199"/>
          </a:xfrm>
        </p:spPr>
        <p:txBody>
          <a:bodyPr>
            <a:normAutofit fontScale="90000"/>
          </a:bodyPr>
          <a:lstStyle/>
          <a:p>
            <a:r>
              <a:rPr lang="el-GR" b="1" dirty="0"/>
              <a:t>ΦΥΛΛΟ ΟΔΗΓΙΩΝ</a:t>
            </a:r>
            <a:endParaRPr lang="en-US" b="1" dirty="0"/>
          </a:p>
        </p:txBody>
      </p:sp>
      <p:sp>
        <p:nvSpPr>
          <p:cNvPr id="3" name="Content Placeholder 2">
            <a:extLst>
              <a:ext uri="{FF2B5EF4-FFF2-40B4-BE49-F238E27FC236}">
                <a16:creationId xmlns:a16="http://schemas.microsoft.com/office/drawing/2014/main" id="{2FA80030-5C32-734D-3C06-07AB1D48F0ED}"/>
              </a:ext>
            </a:extLst>
          </p:cNvPr>
          <p:cNvSpPr>
            <a:spLocks noGrp="1"/>
          </p:cNvSpPr>
          <p:nvPr>
            <p:ph idx="1"/>
          </p:nvPr>
        </p:nvSpPr>
        <p:spPr>
          <a:xfrm>
            <a:off x="0" y="457200"/>
            <a:ext cx="9144000" cy="6400800"/>
          </a:xfrm>
        </p:spPr>
        <p:txBody>
          <a:bodyPr>
            <a:normAutofit fontScale="32500" lnSpcReduction="20000"/>
          </a:bodyPr>
          <a:lstStyle/>
          <a:p>
            <a:r>
              <a:rPr lang="el-GR" sz="3400" dirty="0"/>
              <a:t>την ονομασία του φαρμάκου</a:t>
            </a:r>
          </a:p>
          <a:p>
            <a:r>
              <a:rPr lang="el-GR" sz="3400" dirty="0"/>
              <a:t>- την πλήρη ποιοτική σύνθεση (σε δραστικές ουσίες και έκδοχα) καθώς και την ποσοτική σύνθεση σε δραστικές ουσίες, με χρήση των κοινών ονομασιών, για κάθε παρουσίαση του φαρμάκου,</a:t>
            </a:r>
          </a:p>
          <a:p>
            <a:r>
              <a:rPr lang="el-GR" sz="3400" dirty="0"/>
              <a:t>- τη φαρμακευτική μορφή και το περιεχόμενο σε βάρος, όγκο ή μονάδα λήψης, για κάθε παρουσίαση του φαρμάκου,</a:t>
            </a:r>
          </a:p>
          <a:p>
            <a:r>
              <a:rPr lang="el-GR" sz="3400" dirty="0"/>
              <a:t>- τη φαρμακοθεραπευτική κατηγορία ή τον τύπο δραστηριότητας, σε διατύπωση εύκολα κατανοητή για τον ασθενή,</a:t>
            </a:r>
          </a:p>
          <a:p>
            <a:r>
              <a:rPr lang="el-GR" sz="3400" dirty="0"/>
              <a:t>- όνομα και διεύθυνση του κατόχου της άδειας κυκλοφορίας και του παρασκευαστή·</a:t>
            </a:r>
          </a:p>
          <a:p>
            <a:r>
              <a:rPr lang="el-GR" sz="3400" dirty="0"/>
              <a:t>β) τις θεραπευτικές ενδείξεις·</a:t>
            </a:r>
          </a:p>
          <a:p>
            <a:r>
              <a:rPr lang="el-GR" sz="3400" dirty="0"/>
              <a:t>γ) απαρίθμηση των πληροφοριών που είναι απαραίτητες πριν από τη λήψη του φαρμάκου:</a:t>
            </a:r>
          </a:p>
          <a:p>
            <a:r>
              <a:rPr lang="el-GR" sz="3400" dirty="0"/>
              <a:t>- αντενδείξεις,</a:t>
            </a:r>
          </a:p>
          <a:p>
            <a:r>
              <a:rPr lang="el-GR" sz="3400" dirty="0"/>
              <a:t>- κατάλληλες προφυλάξεις κατά τη χρήση,</a:t>
            </a:r>
          </a:p>
          <a:p>
            <a:r>
              <a:rPr lang="el-GR" sz="3400" dirty="0"/>
              <a:t>- φαρμακευτικές και άλλες αλληλεπιδράσεις</a:t>
            </a:r>
          </a:p>
          <a:p>
            <a:r>
              <a:rPr lang="el-GR" sz="3400" dirty="0"/>
              <a:t>(π.χ. οινόπνευμα, καπνός, τρόφιμα) που μπορεί να επηρεάσουν τη δράση του φαρμάκου,</a:t>
            </a:r>
          </a:p>
          <a:p>
            <a:r>
              <a:rPr lang="el-GR" sz="3400" dirty="0"/>
              <a:t>- ειδικές προειδοποιήσεις.</a:t>
            </a:r>
          </a:p>
          <a:p>
            <a:r>
              <a:rPr lang="el-GR" sz="3400" dirty="0"/>
              <a:t>Στην απαρίθμηση αυτή πρέπει:</a:t>
            </a:r>
          </a:p>
          <a:p>
            <a:r>
              <a:rPr lang="el-GR" sz="3400" dirty="0"/>
              <a:t>- να λαμβάνεται υπόψη η ιδιαίτερη κατάσταση ορισμένων κατηγοριών χρηστών (παιδιά, εγκυμονούσες ή θηλάζουσες γυναίκες, ηλικιωμένα πρόσωπα, πρόσωπα που εμφανίζουν κάποια ειδική παθολογία),</a:t>
            </a:r>
          </a:p>
          <a:p>
            <a:r>
              <a:rPr lang="el-GR" sz="3400" dirty="0"/>
              <a:t>- να γίνεται μνεία, εφόσον απαιτείται, των πιθανών συνεπειών της θεραπείας ως προς την ικανότητα του ατόμου να οδηγεί αυτοκίνητο ή να χειρίζεται ορισμένες μηχανές,</a:t>
            </a:r>
          </a:p>
          <a:p>
            <a:r>
              <a:rPr lang="el-GR" sz="3400" dirty="0"/>
              <a:t>- να γίνεται μνεία των εκδόχων των οποίων η γνώση είναι αναγκαία για την αποτελεσματική και ακίνδυνη χρήση του φαρμάκου, η οποία προβλέπεται από τις κατευθυντήριες γραμμές τις δημοσιευόμενες βάσει του άρθρου 65·</a:t>
            </a:r>
          </a:p>
          <a:p>
            <a:r>
              <a:rPr lang="el-GR" sz="3400" dirty="0"/>
              <a:t>δ) τις αναγκαίες και συνήθεις οδηγίες για τη σωστή χρήση, ιδίως:</a:t>
            </a:r>
          </a:p>
          <a:p>
            <a:r>
              <a:rPr lang="el-GR" sz="3400" dirty="0"/>
              <a:t>- την ποσολογία,</a:t>
            </a:r>
          </a:p>
          <a:p>
            <a:r>
              <a:rPr lang="el-GR" sz="3400" dirty="0"/>
              <a:t>- τον τρόπο και, αν απαιτείται, την οδό χορήγησης,</a:t>
            </a:r>
          </a:p>
          <a:p>
            <a:r>
              <a:rPr lang="el-GR" sz="3400" dirty="0"/>
              <a:t>- τη συχνότητα χορήγησης, καθορίζοντας, αν είναι αναγκαίο, και τη χρονική στιγμή στην οποία μπορεί ή πρέπει να χορηγείται το φάρμακο,</a:t>
            </a:r>
          </a:p>
          <a:p>
            <a:r>
              <a:rPr lang="el-GR" sz="3400" dirty="0"/>
              <a:t>και, κατά περίπτωση, ανάλογα με τη φύση του προϊόντος:</a:t>
            </a:r>
          </a:p>
          <a:p>
            <a:r>
              <a:rPr lang="el-GR" sz="3400" dirty="0"/>
              <a:t>- τη διάρκεια της θεραπείας, όταν πρέπει να είναι περιορισμένη,</a:t>
            </a:r>
          </a:p>
          <a:p>
            <a:r>
              <a:rPr lang="el-GR" sz="3400" dirty="0"/>
              <a:t>- τις ενέργειες που πρέπει να γίνονται σε περίπτωση υπέρβασης της δοσολογίας (επί παραδείγματι συμπτώματα, αγωγή επείγουσας ανάγκης),</a:t>
            </a:r>
          </a:p>
          <a:p>
            <a:r>
              <a:rPr lang="el-GR" sz="3400" dirty="0"/>
              <a:t>- τη στάση που πρέπει να τηρηθεί σε περίπτωση που παραληφθεί η χορήγηση μιας ή περισσότερων δόσεων,</a:t>
            </a:r>
          </a:p>
          <a:p>
            <a:r>
              <a:rPr lang="el-GR" sz="3400" dirty="0"/>
              <a:t>- ένδειξη, εφόσον είναι αναγκαίο, του κινδύνου να προκληθεί σύνδρομο αποστέρησης·</a:t>
            </a:r>
          </a:p>
          <a:p>
            <a:r>
              <a:rPr lang="el-GR" sz="3400" dirty="0"/>
              <a:t>ε) περιγραφή των παρενεργειών που μπορεί να παρατηρηθούν κατά τη κανονική χρήση του φαρμάκου και, κατά περίπτωση, των ενεργειών που πρέπει να γίνουν· ο ασθενής να καλείται ρητά να γνωστοποιεί στο γιατρό ή στο φαρμακοποιό του κάθε παρενέργεια που δεν αναφέρεται στο φύλλο οδηγιών·</a:t>
            </a:r>
          </a:p>
          <a:p>
            <a:r>
              <a:rPr lang="el-GR" sz="3400" dirty="0"/>
              <a:t>στ) παραπομπή στην ημερομηνία λήξης που αναγράφεται στη συσκευασία, με:</a:t>
            </a:r>
          </a:p>
          <a:p>
            <a:r>
              <a:rPr lang="el-GR" sz="3400" dirty="0"/>
              <a:t>- προειδοποίηση για την περίπτωση υπέρβασης της ημερομηνίας αυτής,</a:t>
            </a:r>
          </a:p>
          <a:p>
            <a:r>
              <a:rPr lang="el-GR" sz="3400" dirty="0"/>
              <a:t>- εφόσον απαιτείται, τις ιδιαίτερες προφυλάξεις για τη διατήρηση του φαρμάκου,</a:t>
            </a:r>
          </a:p>
          <a:p>
            <a:r>
              <a:rPr lang="el-GR" sz="3400" dirty="0"/>
              <a:t>- κατά περίπτωση, προειδοποίηση για ορισμένα ορατά σημεία φθοράς·</a:t>
            </a:r>
          </a:p>
          <a:p>
            <a:r>
              <a:rPr lang="el-GR" sz="3400" dirty="0"/>
              <a:t>ζ) την ημερομηνία της τελευταίας αναθεώρησης του φύλλου οδηγιών.</a:t>
            </a:r>
          </a:p>
          <a:p>
            <a:endParaRPr lang="en-US" dirty="0"/>
          </a:p>
        </p:txBody>
      </p:sp>
    </p:spTree>
    <p:extLst>
      <p:ext uri="{BB962C8B-B14F-4D97-AF65-F5344CB8AC3E}">
        <p14:creationId xmlns:p14="http://schemas.microsoft.com/office/powerpoint/2010/main" val="423832922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28E0-EFB6-749D-E358-082004604735}"/>
              </a:ext>
            </a:extLst>
          </p:cNvPr>
          <p:cNvSpPr>
            <a:spLocks noGrp="1"/>
          </p:cNvSpPr>
          <p:nvPr>
            <p:ph type="title"/>
          </p:nvPr>
        </p:nvSpPr>
        <p:spPr>
          <a:xfrm>
            <a:off x="457200" y="4997"/>
            <a:ext cx="8229600" cy="563562"/>
          </a:xfrm>
        </p:spPr>
        <p:txBody>
          <a:bodyPr>
            <a:normAutofit fontScale="90000"/>
          </a:bodyPr>
          <a:lstStyle/>
          <a:p>
            <a:r>
              <a:rPr lang="el-GR" b="1" dirty="0"/>
              <a:t>ΚΑΤΑΤΑΞΗ ΤΩΝ ΦΑΡΜΑΚΩΝ</a:t>
            </a:r>
            <a:endParaRPr lang="en-US" b="1" dirty="0"/>
          </a:p>
        </p:txBody>
      </p:sp>
      <p:sp>
        <p:nvSpPr>
          <p:cNvPr id="3" name="Content Placeholder 2">
            <a:extLst>
              <a:ext uri="{FF2B5EF4-FFF2-40B4-BE49-F238E27FC236}">
                <a16:creationId xmlns:a16="http://schemas.microsoft.com/office/drawing/2014/main" id="{CE990A6E-A8A6-3015-D4C8-9C2FDE3425E5}"/>
              </a:ext>
            </a:extLst>
          </p:cNvPr>
          <p:cNvSpPr>
            <a:spLocks noGrp="1"/>
          </p:cNvSpPr>
          <p:nvPr>
            <p:ph idx="1"/>
          </p:nvPr>
        </p:nvSpPr>
        <p:spPr>
          <a:xfrm>
            <a:off x="0" y="568560"/>
            <a:ext cx="9144000" cy="6289440"/>
          </a:xfrm>
        </p:spPr>
        <p:txBody>
          <a:bodyPr>
            <a:normAutofit fontScale="92500" lnSpcReduction="20000"/>
          </a:bodyPr>
          <a:lstStyle/>
          <a:p>
            <a:r>
              <a:rPr lang="el-GR" dirty="0"/>
              <a:t>- φάρμακα για τα οποία απαιτείται ιατρική συνταγή,</a:t>
            </a:r>
          </a:p>
          <a:p>
            <a:r>
              <a:rPr lang="el-GR" dirty="0"/>
              <a:t>- φάρμακα για τα οποία δεν απαιτείται ιατρική συνταγή.</a:t>
            </a:r>
          </a:p>
          <a:p>
            <a:r>
              <a:rPr lang="el-GR" dirty="0"/>
              <a:t>Οι αρμόδιες αρχές μπορούν να καθορίζουν υποκατηγορίες για τα φάρμακα που μπορούν να χορηγούνται μόνον με ιατρική συνταγή. Στην περίπτωση αυτή, αναφέρονται στην ακόλουθη κατάταξη:</a:t>
            </a:r>
          </a:p>
          <a:p>
            <a:r>
              <a:rPr lang="el-GR" dirty="0"/>
              <a:t>α) φάρμακα που χορηγούνται με ιατρική συνταγή, ανανεώσιμη ή όχι·</a:t>
            </a:r>
          </a:p>
          <a:p>
            <a:r>
              <a:rPr lang="el-GR" dirty="0"/>
              <a:t>β) φάρμακα που χορηγούνται με ειδική ιατρική συνταγή·</a:t>
            </a:r>
          </a:p>
          <a:p>
            <a:r>
              <a:rPr lang="el-GR" dirty="0"/>
              <a:t>γ) φάρμακα που χορηγούνται με περιορισμένη ιατρική συνταγή και που προορίζονται να χρησιμοποιηθούν σε ειδικευμένο περιβάλλον.</a:t>
            </a:r>
          </a:p>
          <a:p>
            <a:endParaRPr lang="en-US" dirty="0"/>
          </a:p>
        </p:txBody>
      </p:sp>
    </p:spTree>
    <p:extLst>
      <p:ext uri="{BB962C8B-B14F-4D97-AF65-F5344CB8AC3E}">
        <p14:creationId xmlns:p14="http://schemas.microsoft.com/office/powerpoint/2010/main" val="30861202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24CC-6365-F466-4849-E0D77BBBB7F0}"/>
              </a:ext>
            </a:extLst>
          </p:cNvPr>
          <p:cNvSpPr>
            <a:spLocks noGrp="1"/>
          </p:cNvSpPr>
          <p:nvPr>
            <p:ph type="title"/>
          </p:nvPr>
        </p:nvSpPr>
        <p:spPr>
          <a:xfrm>
            <a:off x="457200" y="0"/>
            <a:ext cx="8229600" cy="533400"/>
          </a:xfrm>
        </p:spPr>
        <p:txBody>
          <a:bodyPr>
            <a:normAutofit fontScale="90000"/>
          </a:bodyPr>
          <a:lstStyle/>
          <a:p>
            <a:r>
              <a:rPr lang="el-GR" dirty="0"/>
              <a:t>ΕΙΔΙΚΕΣ ΙΑΤΡΙΚΕΣ ΣΥΝΤΑΓΕΣ</a:t>
            </a:r>
            <a:endParaRPr lang="en-US" dirty="0"/>
          </a:p>
        </p:txBody>
      </p:sp>
      <p:sp>
        <p:nvSpPr>
          <p:cNvPr id="3" name="Content Placeholder 2">
            <a:extLst>
              <a:ext uri="{FF2B5EF4-FFF2-40B4-BE49-F238E27FC236}">
                <a16:creationId xmlns:a16="http://schemas.microsoft.com/office/drawing/2014/main" id="{4742963E-1571-EB87-D756-050A46E882E5}"/>
              </a:ext>
            </a:extLst>
          </p:cNvPr>
          <p:cNvSpPr>
            <a:spLocks noGrp="1"/>
          </p:cNvSpPr>
          <p:nvPr>
            <p:ph idx="1"/>
          </p:nvPr>
        </p:nvSpPr>
        <p:spPr>
          <a:xfrm>
            <a:off x="0" y="457200"/>
            <a:ext cx="9144000" cy="6400800"/>
          </a:xfrm>
        </p:spPr>
        <p:txBody>
          <a:bodyPr>
            <a:normAutofit fontScale="92500" lnSpcReduction="20000"/>
          </a:bodyPr>
          <a:lstStyle/>
          <a:p>
            <a:r>
              <a:rPr lang="el-GR" dirty="0"/>
              <a:t>το φάρμακο περιέχει, πέραν μιας επιτρεπτής δόσης, μια ουσία που έχει χαρακτηριστεί ως ναρκωτικό ή ψυχοτρόπο κατά την έννοια των διεθνών συμβάσεων (όπως η σύμβαση των Ηνωμένων Εθνών του 1961 και του 1971),</a:t>
            </a:r>
          </a:p>
          <a:p>
            <a:r>
              <a:rPr lang="el-GR" dirty="0"/>
              <a:t>ή</a:t>
            </a:r>
          </a:p>
          <a:p>
            <a:r>
              <a:rPr lang="el-GR" dirty="0"/>
              <a:t>- το φάρμακο ενδέχεται, σε περίπτωση μη κανονικής χρήσης, να αποτελεί σημαντικό κίνδυνο φαρμακευτικών καταχρήσεων, να προκαλεί εξάρτηση ή να παρεκτραπεί η χρήση του για παράνομους σκοπούς,</a:t>
            </a:r>
          </a:p>
          <a:p>
            <a:r>
              <a:rPr lang="el-GR" dirty="0"/>
              <a:t>ή</a:t>
            </a:r>
          </a:p>
          <a:p>
            <a:r>
              <a:rPr lang="el-GR" dirty="0"/>
              <a:t>- το φάρμακο περιέχει ουσία η οποία, επειδή είναι νέα ή έχει ορισμένες ιδιότητες, θα μπορούσε, για λόγους προφύλαξης, να θεωρηθεί ότι ανήκει στην ομάδα που αναφέρεται στη δεύτερη περίπτωση.</a:t>
            </a:r>
          </a:p>
          <a:p>
            <a:endParaRPr lang="en-US" dirty="0"/>
          </a:p>
        </p:txBody>
      </p:sp>
    </p:spTree>
    <p:extLst>
      <p:ext uri="{BB962C8B-B14F-4D97-AF65-F5344CB8AC3E}">
        <p14:creationId xmlns:p14="http://schemas.microsoft.com/office/powerpoint/2010/main" val="348764100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B969-D41A-AAAA-0427-E1D028DD61C7}"/>
              </a:ext>
            </a:extLst>
          </p:cNvPr>
          <p:cNvSpPr>
            <a:spLocks noGrp="1"/>
          </p:cNvSpPr>
          <p:nvPr>
            <p:ph type="title"/>
          </p:nvPr>
        </p:nvSpPr>
        <p:spPr>
          <a:xfrm>
            <a:off x="457200" y="0"/>
            <a:ext cx="8229600" cy="731837"/>
          </a:xfrm>
        </p:spPr>
        <p:txBody>
          <a:bodyPr>
            <a:normAutofit fontScale="90000"/>
          </a:bodyPr>
          <a:lstStyle/>
          <a:p>
            <a:r>
              <a:rPr lang="el-GR" dirty="0"/>
              <a:t>ΠΕΡΙΟΡΙΣΜΕΝΗ ΙΑΤΡΙΚΗ ΣΥΝΤΑΓΗ</a:t>
            </a:r>
            <a:endParaRPr lang="en-US" dirty="0"/>
          </a:p>
        </p:txBody>
      </p:sp>
      <p:sp>
        <p:nvSpPr>
          <p:cNvPr id="3" name="Content Placeholder 2">
            <a:extLst>
              <a:ext uri="{FF2B5EF4-FFF2-40B4-BE49-F238E27FC236}">
                <a16:creationId xmlns:a16="http://schemas.microsoft.com/office/drawing/2014/main" id="{B3CB1DE1-84DD-55D3-34B2-4F5B84201CB5}"/>
              </a:ext>
            </a:extLst>
          </p:cNvPr>
          <p:cNvSpPr>
            <a:spLocks noGrp="1"/>
          </p:cNvSpPr>
          <p:nvPr>
            <p:ph idx="1"/>
          </p:nvPr>
        </p:nvSpPr>
        <p:spPr>
          <a:xfrm>
            <a:off x="0" y="731838"/>
            <a:ext cx="9144000" cy="6126162"/>
          </a:xfrm>
        </p:spPr>
        <p:txBody>
          <a:bodyPr>
            <a:normAutofit fontScale="85000" lnSpcReduction="10000"/>
          </a:bodyPr>
          <a:lstStyle/>
          <a:p>
            <a:r>
              <a:rPr lang="el-GR" dirty="0"/>
              <a:t>- το φάρμακο, λόγω φαρμακευτικών του χαρακτηριστικών ή λόγω του ότι είναι νέο φάρμακο ή για λόγους προστασίας της δημόσιας υγείας, χρησιμοποιείται αποκλειστικά για αγωγή που μπορεί να γίνει μόνον σε νοσοκομείο,</a:t>
            </a:r>
          </a:p>
          <a:p>
            <a:r>
              <a:rPr lang="el-GR" dirty="0"/>
              <a:t>- το φάρμακο χρησιμοποιείται για τη θεραπεία ασθενειών των οποίων η διάγνωση πρέπει να γίνεται σε νοσοκομείο ή σε ιδρύματα με κατάλληλα διαγνωστικά μέσα, αλλά η χορήγησή του και η παρακολούθηση των ασθενών μπορεί να γίνεται εκτός νοσοκομείου, ή</a:t>
            </a:r>
          </a:p>
          <a:p>
            <a:r>
              <a:rPr lang="el-GR" dirty="0"/>
              <a:t>- το φάρμακο προορίζεται για περιπατητικούς ασθενείς αλλά η χρήση του μπορεί να έχει πολύ σοβαρές παρενέργειες και συνεπώς απαιτείται συνταγή χορηγούμενη εν ανάγκη από ειδικό, καθώς και ειδική παρακολούθηση κατά τη διάρκεια της αγωγής.</a:t>
            </a:r>
          </a:p>
          <a:p>
            <a:endParaRPr lang="en-US" dirty="0"/>
          </a:p>
        </p:txBody>
      </p:sp>
    </p:spTree>
    <p:extLst>
      <p:ext uri="{BB962C8B-B14F-4D97-AF65-F5344CB8AC3E}">
        <p14:creationId xmlns:p14="http://schemas.microsoft.com/office/powerpoint/2010/main" val="47669662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C61C-6955-7741-25F4-F4DF6E53E099}"/>
              </a:ext>
            </a:extLst>
          </p:cNvPr>
          <p:cNvSpPr>
            <a:spLocks noGrp="1"/>
          </p:cNvSpPr>
          <p:nvPr>
            <p:ph type="title"/>
          </p:nvPr>
        </p:nvSpPr>
        <p:spPr>
          <a:xfrm>
            <a:off x="482184" y="34795"/>
            <a:ext cx="8229600" cy="498605"/>
          </a:xfrm>
        </p:spPr>
        <p:txBody>
          <a:bodyPr>
            <a:normAutofit fontScale="90000"/>
          </a:bodyPr>
          <a:lstStyle/>
          <a:p>
            <a:r>
              <a:rPr lang="el-GR" dirty="0"/>
              <a:t>ΦΑΡΜΑΚΟΕΠΑΓΡΥΠΝΗΣΗ </a:t>
            </a:r>
            <a:endParaRPr lang="en-US" dirty="0"/>
          </a:p>
        </p:txBody>
      </p:sp>
      <p:sp>
        <p:nvSpPr>
          <p:cNvPr id="3" name="Content Placeholder 2">
            <a:extLst>
              <a:ext uri="{FF2B5EF4-FFF2-40B4-BE49-F238E27FC236}">
                <a16:creationId xmlns:a16="http://schemas.microsoft.com/office/drawing/2014/main" id="{36107538-BA67-B8C3-E303-C9906F7F1D0C}"/>
              </a:ext>
            </a:extLst>
          </p:cNvPr>
          <p:cNvSpPr>
            <a:spLocks noGrp="1"/>
          </p:cNvSpPr>
          <p:nvPr>
            <p:ph idx="1"/>
          </p:nvPr>
        </p:nvSpPr>
        <p:spPr>
          <a:xfrm>
            <a:off x="0" y="533400"/>
            <a:ext cx="9144000" cy="6324600"/>
          </a:xfrm>
        </p:spPr>
        <p:txBody>
          <a:bodyPr/>
          <a:lstStyle/>
          <a:p>
            <a:r>
              <a:rPr lang="el-GR" dirty="0"/>
              <a:t>να ενθαρρυνθούν οι γιατροί και οι άλλοι επαγγελματίες του τομέα της υγείας να γνωστοποιούν τις πιθανολογούμενες παρενέργειες στις αρμόδιες αρχές (Κίτρινη Κάρτα).</a:t>
            </a:r>
          </a:p>
          <a:p>
            <a:r>
              <a:rPr lang="el-GR" dirty="0"/>
              <a:t>Τα κράτη μέλη μπορούν να επιβάλουν ειδικές υποχρεώσεις στους ιατρούς και άλλους απασχολούμενους στον τομέα της υγειονομικής περίθαλψης, όσον αφορά τη γνωστοποίηση ύποπτων σοβαρών ή απροσδόκητων παρενεργειών, ιδίως όταν η γνωστοποίηση αυτή αποτελεί όρο της άδειας κυκλοφορίας.</a:t>
            </a:r>
          </a:p>
          <a:p>
            <a:endParaRPr lang="en-US" dirty="0"/>
          </a:p>
        </p:txBody>
      </p:sp>
    </p:spTree>
    <p:extLst>
      <p:ext uri="{BB962C8B-B14F-4D97-AF65-F5344CB8AC3E}">
        <p14:creationId xmlns:p14="http://schemas.microsoft.com/office/powerpoint/2010/main" val="3256321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93CC-9313-F2DD-9B67-4A4E2D6531D5}"/>
              </a:ext>
            </a:extLst>
          </p:cNvPr>
          <p:cNvSpPr>
            <a:spLocks noGrp="1"/>
          </p:cNvSpPr>
          <p:nvPr>
            <p:ph type="title"/>
          </p:nvPr>
        </p:nvSpPr>
        <p:spPr/>
        <p:txBody>
          <a:bodyPr>
            <a:normAutofit fontScale="90000"/>
          </a:bodyPr>
          <a:lstStyle/>
          <a:p>
            <a:r>
              <a:rPr lang="el-GR" b="1" dirty="0"/>
              <a:t>ΗΜΕΡΟΜΗΝΙΑ ΕΝΑΡΞΕΩΣ ΕΦΑΡΜΟΓΗΣ ΤΟΥ ΚΑΝΟΝΙΣΜΟΥ</a:t>
            </a:r>
            <a:endParaRPr lang="en-US" b="1" dirty="0"/>
          </a:p>
        </p:txBody>
      </p:sp>
      <p:sp>
        <p:nvSpPr>
          <p:cNvPr id="3" name="Content Placeholder 2">
            <a:extLst>
              <a:ext uri="{FF2B5EF4-FFF2-40B4-BE49-F238E27FC236}">
                <a16:creationId xmlns:a16="http://schemas.microsoft.com/office/drawing/2014/main" id="{8D9F2B2B-ECFA-1144-4A65-0E41F399A37F}"/>
              </a:ext>
            </a:extLst>
          </p:cNvPr>
          <p:cNvSpPr>
            <a:spLocks noGrp="1"/>
          </p:cNvSpPr>
          <p:nvPr>
            <p:ph idx="1"/>
          </p:nvPr>
        </p:nvSpPr>
        <p:spPr>
          <a:xfrm>
            <a:off x="0" y="1219200"/>
            <a:ext cx="9144000" cy="5638800"/>
          </a:xfrm>
        </p:spPr>
        <p:txBody>
          <a:bodyPr/>
          <a:lstStyle/>
          <a:p>
            <a:r>
              <a:rPr lang="el-GR" dirty="0"/>
              <a:t>Ο κανονισμός εφαρμόζεται από την 11η Ιουλίου 2013</a:t>
            </a:r>
            <a:endParaRPr lang="en-US" dirty="0"/>
          </a:p>
        </p:txBody>
      </p:sp>
    </p:spTree>
    <p:extLst>
      <p:ext uri="{BB962C8B-B14F-4D97-AF65-F5344CB8AC3E}">
        <p14:creationId xmlns:p14="http://schemas.microsoft.com/office/powerpoint/2010/main" val="18176087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B644F-C11B-111E-4B77-B7FD5E066631}"/>
              </a:ext>
            </a:extLst>
          </p:cNvPr>
          <p:cNvSpPr>
            <a:spLocks noGrp="1"/>
          </p:cNvSpPr>
          <p:nvPr>
            <p:ph type="title"/>
          </p:nvPr>
        </p:nvSpPr>
        <p:spPr>
          <a:xfrm>
            <a:off x="457200" y="19987"/>
            <a:ext cx="8229600" cy="457199"/>
          </a:xfrm>
        </p:spPr>
        <p:txBody>
          <a:bodyPr>
            <a:normAutofit fontScale="90000"/>
          </a:bodyPr>
          <a:lstStyle/>
          <a:p>
            <a:r>
              <a:rPr lang="el-GR" dirty="0"/>
              <a:t>ΦΑΡΜΑΚΟΕΠΑΓΡΥΠΝΗΣΗ</a:t>
            </a:r>
            <a:endParaRPr lang="en-US" dirty="0"/>
          </a:p>
        </p:txBody>
      </p:sp>
      <p:sp>
        <p:nvSpPr>
          <p:cNvPr id="3" name="Content Placeholder 2">
            <a:extLst>
              <a:ext uri="{FF2B5EF4-FFF2-40B4-BE49-F238E27FC236}">
                <a16:creationId xmlns:a16="http://schemas.microsoft.com/office/drawing/2014/main" id="{985502FF-82A5-3B4A-E308-AA61EFCDEBB0}"/>
              </a:ext>
            </a:extLst>
          </p:cNvPr>
          <p:cNvSpPr>
            <a:spLocks noGrp="1"/>
          </p:cNvSpPr>
          <p:nvPr>
            <p:ph idx="1"/>
          </p:nvPr>
        </p:nvSpPr>
        <p:spPr>
          <a:xfrm>
            <a:off x="0" y="304800"/>
            <a:ext cx="9144000" cy="6781800"/>
          </a:xfrm>
        </p:spPr>
        <p:txBody>
          <a:bodyPr/>
          <a:lstStyle/>
          <a:p>
            <a:r>
              <a:rPr lang="el-GR" dirty="0"/>
              <a:t>Η επιτροπή φαρμάκων για ανθρώπινη χρήση γνωμοδοτεί, όπου ενδείκνυται, για τα αναγκαία μέτρα. Αυτές οι γνώμες καθίστανται</a:t>
            </a:r>
          </a:p>
          <a:p>
            <a:pPr marL="0" indent="0">
              <a:buNone/>
            </a:pPr>
            <a:r>
              <a:rPr lang="el-GR" dirty="0"/>
              <a:t>    προσπελάσιμες από το κοινό.</a:t>
            </a:r>
          </a:p>
          <a:p>
            <a:pPr algn="l"/>
            <a:r>
              <a:rPr lang="el-GR" sz="2400" b="0" i="0" u="none" strike="noStrike" baseline="0" dirty="0"/>
              <a:t>Ο κάτοχος της άδειας κυκλοφορίας φαρμάκου για ανθρώπινη</a:t>
            </a:r>
          </a:p>
          <a:p>
            <a:pPr algn="l"/>
            <a:r>
              <a:rPr lang="el-GR" sz="2400" b="0" i="0" u="none" strike="noStrike" baseline="0" dirty="0"/>
              <a:t>χρήση εξασφαλίζει ότι κάθε εικαζόμενη σοβαρή και απροσδόκητη</a:t>
            </a:r>
          </a:p>
          <a:p>
            <a:pPr algn="l"/>
            <a:r>
              <a:rPr lang="el-GR" sz="2400" b="0" i="0" u="none" strike="noStrike" baseline="0" dirty="0"/>
              <a:t>ανεπιθύμητη ενέργεια, καθώς και κάθε εικαζόμενη μετάδοση μολυ-</a:t>
            </a:r>
          </a:p>
          <a:p>
            <a:pPr algn="l"/>
            <a:r>
              <a:rPr lang="el-GR" sz="2400" b="0" i="0" u="none" strike="noStrike" baseline="0" dirty="0"/>
              <a:t>σματικού παράγοντα μέσω φαρμάκου παρατηρούμενη στο έδαφος</a:t>
            </a:r>
          </a:p>
          <a:p>
            <a:pPr algn="l"/>
            <a:r>
              <a:rPr lang="el-GR" sz="2400" b="0" i="0" u="none" strike="noStrike" baseline="0" dirty="0"/>
              <a:t>τρίτης χώρας, γνωστοποιείται ταχέως στα κράτη μέλη και στον</a:t>
            </a:r>
          </a:p>
          <a:p>
            <a:pPr algn="l"/>
            <a:r>
              <a:rPr lang="el-GR" sz="2400" b="0" i="0" u="none" strike="noStrike" baseline="0" dirty="0"/>
              <a:t>Οργανισμό, εντός δεκαπέντε ημερών το αργότερο από τη λήψη</a:t>
            </a:r>
          </a:p>
          <a:p>
            <a:pPr algn="l"/>
            <a:r>
              <a:rPr lang="el-GR" sz="2400" b="0" i="0" u="none" strike="noStrike" baseline="0" dirty="0"/>
              <a:t>της πληροφορίας</a:t>
            </a:r>
            <a:r>
              <a:rPr lang="el-GR" sz="1800" b="0" i="0" u="none" strike="noStrike" baseline="0" dirty="0">
                <a:latin typeface="EUAlbertinaGR-Regu"/>
              </a:rPr>
              <a:t>.</a:t>
            </a:r>
            <a:endParaRPr lang="en-US" dirty="0"/>
          </a:p>
        </p:txBody>
      </p:sp>
    </p:spTree>
    <p:extLst>
      <p:ext uri="{BB962C8B-B14F-4D97-AF65-F5344CB8AC3E}">
        <p14:creationId xmlns:p14="http://schemas.microsoft.com/office/powerpoint/2010/main" val="145963305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55C8-A2B1-406D-46A8-23E7D938D721}"/>
              </a:ext>
            </a:extLst>
          </p:cNvPr>
          <p:cNvSpPr>
            <a:spLocks noGrp="1"/>
          </p:cNvSpPr>
          <p:nvPr>
            <p:ph type="title"/>
          </p:nvPr>
        </p:nvSpPr>
        <p:spPr>
          <a:xfrm>
            <a:off x="457200" y="0"/>
            <a:ext cx="8229600" cy="457199"/>
          </a:xfrm>
        </p:spPr>
        <p:txBody>
          <a:bodyPr>
            <a:normAutofit fontScale="90000"/>
          </a:bodyPr>
          <a:lstStyle/>
          <a:p>
            <a:br>
              <a:rPr lang="el-GR" dirty="0"/>
            </a:br>
            <a:r>
              <a:rPr lang="el-GR" dirty="0"/>
              <a:t>ΦΑΡΜΑΚΟΕΠΑΓΡΥΠΝΗΣΗ</a:t>
            </a:r>
            <a:br>
              <a:rPr lang="el-GR" dirty="0"/>
            </a:br>
            <a:endParaRPr lang="en-US" dirty="0"/>
          </a:p>
        </p:txBody>
      </p:sp>
      <p:sp>
        <p:nvSpPr>
          <p:cNvPr id="3" name="Content Placeholder 2">
            <a:extLst>
              <a:ext uri="{FF2B5EF4-FFF2-40B4-BE49-F238E27FC236}">
                <a16:creationId xmlns:a16="http://schemas.microsoft.com/office/drawing/2014/main" id="{9C14ADD1-D6C6-D9C0-8C14-BB6B319ED0B5}"/>
              </a:ext>
            </a:extLst>
          </p:cNvPr>
          <p:cNvSpPr>
            <a:spLocks noGrp="1"/>
          </p:cNvSpPr>
          <p:nvPr>
            <p:ph idx="1"/>
          </p:nvPr>
        </p:nvSpPr>
        <p:spPr>
          <a:xfrm>
            <a:off x="0" y="457200"/>
            <a:ext cx="9144000" cy="6553200"/>
          </a:xfrm>
        </p:spPr>
        <p:txBody>
          <a:bodyPr>
            <a:normAutofit/>
          </a:bodyPr>
          <a:lstStyle/>
          <a:p>
            <a:pPr algn="l"/>
            <a:r>
              <a:rPr lang="el-GR" sz="2800" b="0" i="0" u="none" strike="noStrike" baseline="0" dirty="0"/>
              <a:t>Οι περιοδικές επικαιροποιημένες εκθέσεις σχετικά με την ασφάλεια υποβάλλονται επίσης</a:t>
            </a:r>
          </a:p>
          <a:p>
            <a:pPr algn="l"/>
            <a:r>
              <a:rPr lang="el-GR" sz="2800" b="0" i="0" u="none" strike="noStrike" baseline="0" dirty="0"/>
              <a:t>αμέσως μόλις ζητηθούν ή τουλάχιστον κάθε έξι μήνες κατά τα δύο πρώτα έτη μετά την πρώτη κυκλοφορία στην κοινοτική αγορά και μία φορά το χρόνο στα δύο επόμενα έτη. </a:t>
            </a:r>
          </a:p>
          <a:p>
            <a:pPr algn="l"/>
            <a:r>
              <a:rPr lang="el-GR" sz="2800" b="0" i="0" u="none" strike="noStrike" baseline="0" dirty="0"/>
              <a:t>Στη συνέχεια, οι εκθέσεις υποβάλλονται ανά τριετία ή αμέσως μόλις ζητηθούν.</a:t>
            </a:r>
          </a:p>
          <a:p>
            <a:pPr algn="l"/>
            <a:r>
              <a:rPr lang="el-GR" sz="2800" b="0" i="0" u="none" strike="noStrike" baseline="0" dirty="0"/>
              <a:t>Οι εκθέσεις αυτές συνοδεύονται από επιστημονική αξιολόγηση, ιδίως της σχέσης κινδύνου-οφέλους του φαρμάκου.</a:t>
            </a:r>
            <a:endParaRPr lang="en-US" sz="2800" dirty="0"/>
          </a:p>
        </p:txBody>
      </p:sp>
    </p:spTree>
    <p:extLst>
      <p:ext uri="{BB962C8B-B14F-4D97-AF65-F5344CB8AC3E}">
        <p14:creationId xmlns:p14="http://schemas.microsoft.com/office/powerpoint/2010/main" val="35570150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16D4-9025-31E8-1696-50B80C51D600}"/>
              </a:ext>
            </a:extLst>
          </p:cNvPr>
          <p:cNvSpPr>
            <a:spLocks noGrp="1"/>
          </p:cNvSpPr>
          <p:nvPr>
            <p:ph type="title"/>
          </p:nvPr>
        </p:nvSpPr>
        <p:spPr/>
        <p:txBody>
          <a:bodyPr/>
          <a:lstStyle/>
          <a:p>
            <a:r>
              <a:rPr lang="el-GR" dirty="0"/>
              <a:t>ΠΑΡΕΝΕΡΓΕΙΕΣ ΦΑΡΜΑΚΩΝ </a:t>
            </a:r>
            <a:endParaRPr lang="en-US" dirty="0"/>
          </a:p>
        </p:txBody>
      </p:sp>
      <p:sp>
        <p:nvSpPr>
          <p:cNvPr id="3" name="Content Placeholder 2">
            <a:extLst>
              <a:ext uri="{FF2B5EF4-FFF2-40B4-BE49-F238E27FC236}">
                <a16:creationId xmlns:a16="http://schemas.microsoft.com/office/drawing/2014/main" id="{294DEF35-98E0-5AFC-9918-8B7699096BDB}"/>
              </a:ext>
            </a:extLst>
          </p:cNvPr>
          <p:cNvSpPr>
            <a:spLocks noGrp="1"/>
          </p:cNvSpPr>
          <p:nvPr>
            <p:ph idx="1"/>
          </p:nvPr>
        </p:nvSpPr>
        <p:spPr>
          <a:xfrm>
            <a:off x="0" y="1600200"/>
            <a:ext cx="9144000" cy="5257800"/>
          </a:xfrm>
        </p:spPr>
        <p:txBody>
          <a:bodyPr>
            <a:normAutofit/>
          </a:bodyPr>
          <a:lstStyle/>
          <a:p>
            <a:r>
              <a:rPr lang="el-GR" sz="4000" dirty="0"/>
              <a:t>ΠΑΡΕΝΕΡΓΕΙΑ </a:t>
            </a:r>
          </a:p>
          <a:p>
            <a:r>
              <a:rPr lang="el-GR" sz="4000" dirty="0"/>
              <a:t>ΣΟΒΑΡΗ ΠΑΡΕΝΕΡΓΕΙΑ</a:t>
            </a:r>
          </a:p>
          <a:p>
            <a:r>
              <a:rPr lang="el-GR" sz="4000" dirty="0"/>
              <a:t>ΑΠΡΟΣΔΟΚΗΤΗ ΠΑΡΕΝΕΡΓΕΙΑ </a:t>
            </a:r>
            <a:endParaRPr lang="en-US" sz="4000" dirty="0"/>
          </a:p>
        </p:txBody>
      </p:sp>
    </p:spTree>
    <p:extLst>
      <p:ext uri="{BB962C8B-B14F-4D97-AF65-F5344CB8AC3E}">
        <p14:creationId xmlns:p14="http://schemas.microsoft.com/office/powerpoint/2010/main" val="19821450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C3CA-B638-B303-AD66-662D8799FA58}"/>
              </a:ext>
            </a:extLst>
          </p:cNvPr>
          <p:cNvSpPr>
            <a:spLocks noGrp="1"/>
          </p:cNvSpPr>
          <p:nvPr>
            <p:ph type="title"/>
          </p:nvPr>
        </p:nvSpPr>
        <p:spPr>
          <a:xfrm>
            <a:off x="457200" y="0"/>
            <a:ext cx="8229600" cy="639762"/>
          </a:xfrm>
        </p:spPr>
        <p:txBody>
          <a:bodyPr>
            <a:normAutofit fontScale="90000"/>
          </a:bodyPr>
          <a:lstStyle/>
          <a:p>
            <a:r>
              <a:rPr lang="el-GR" dirty="0"/>
              <a:t>ΝΟΜΟΘΕΣΙΑ ΦΑΡΜΑΚΩΝ </a:t>
            </a:r>
            <a:endParaRPr lang="en-US" dirty="0"/>
          </a:p>
        </p:txBody>
      </p:sp>
      <p:sp>
        <p:nvSpPr>
          <p:cNvPr id="3" name="Content Placeholder 2">
            <a:extLst>
              <a:ext uri="{FF2B5EF4-FFF2-40B4-BE49-F238E27FC236}">
                <a16:creationId xmlns:a16="http://schemas.microsoft.com/office/drawing/2014/main" id="{0516C853-AF5F-67DE-2DAC-B7B6A9CB1AF6}"/>
              </a:ext>
            </a:extLst>
          </p:cNvPr>
          <p:cNvSpPr>
            <a:spLocks noGrp="1"/>
          </p:cNvSpPr>
          <p:nvPr>
            <p:ph idx="1"/>
          </p:nvPr>
        </p:nvSpPr>
        <p:spPr>
          <a:xfrm>
            <a:off x="0" y="639762"/>
            <a:ext cx="9144000" cy="6446838"/>
          </a:xfrm>
        </p:spPr>
        <p:txBody>
          <a:bodyPr>
            <a:normAutofit fontScale="77500" lnSpcReduction="20000"/>
          </a:bodyPr>
          <a:lstStyle/>
          <a:p>
            <a:r>
              <a:rPr lang="el-GR" dirty="0"/>
              <a:t>Η οδηγία δεν εφαρμόζεται:</a:t>
            </a:r>
          </a:p>
          <a:p>
            <a:r>
              <a:rPr lang="el-GR" dirty="0"/>
              <a:t>1. στα φάρμακα που παρασκευάζονται στο φαρμακείο σύμφωνα με συνταγή προορισμένη για συγκεκριμένο ασθενή (κοινώς αποκαλούμενο: γαληνικό σκεύασμα εκτός φαρμακοποιίας)·</a:t>
            </a:r>
          </a:p>
          <a:p>
            <a:r>
              <a:rPr lang="el-GR" dirty="0"/>
              <a:t>2. στα φάρμακα που παρασκευάζονται στο φαρμακείο σύμφωνα με τις ενδείξεις φαρμακοποιίας και προορίζονται να χορηγηθούν απευθείας στους ασθενείς που προμηθεύονται φάρμακα από το φαρμακείο αυτό (κοινώς αποκαλούμενο: γαληνικό σκεύασμα της (ισχύουσας) φαρμακοποιίας)·</a:t>
            </a:r>
          </a:p>
          <a:p>
            <a:r>
              <a:rPr lang="el-GR" dirty="0"/>
              <a:t>3. στα φάρμακα που προορίζονται για πειράματα που σχετίζονται με την έρευνα και την ανάπτυξη·</a:t>
            </a:r>
          </a:p>
          <a:p>
            <a:r>
              <a:rPr lang="el-GR" dirty="0"/>
              <a:t>4. στα ενδιάμεσα προϊόντα που προορίζονται για μεταγενέστερη βιομηχανική επεξεργασία από τον εγκεκριμένο παρασκευαστή·</a:t>
            </a:r>
          </a:p>
          <a:p>
            <a:r>
              <a:rPr lang="el-GR" dirty="0"/>
              <a:t>5. στα ραδιονουκλεΐδια που χρησιμοποιούνται υπό μορφή κλειστής πηγής·</a:t>
            </a:r>
          </a:p>
          <a:p>
            <a:r>
              <a:rPr lang="el-GR" dirty="0"/>
              <a:t>6. στο πλήρες αίμα, το πλάσμα ή τα αιμοσφαίρια ανθρώπινης προέλευσης</a:t>
            </a:r>
          </a:p>
          <a:p>
            <a:endParaRPr lang="en-US" dirty="0"/>
          </a:p>
        </p:txBody>
      </p:sp>
    </p:spTree>
    <p:extLst>
      <p:ext uri="{BB962C8B-B14F-4D97-AF65-F5344CB8AC3E}">
        <p14:creationId xmlns:p14="http://schemas.microsoft.com/office/powerpoint/2010/main" val="242621778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EA55-2276-D182-365B-6A9599825080}"/>
              </a:ext>
            </a:extLst>
          </p:cNvPr>
          <p:cNvSpPr>
            <a:spLocks noGrp="1"/>
          </p:cNvSpPr>
          <p:nvPr>
            <p:ph type="title"/>
          </p:nvPr>
        </p:nvSpPr>
        <p:spPr>
          <a:xfrm>
            <a:off x="457200" y="160337"/>
            <a:ext cx="8229600" cy="571500"/>
          </a:xfrm>
        </p:spPr>
        <p:txBody>
          <a:bodyPr>
            <a:normAutofit fontScale="90000"/>
          </a:bodyPr>
          <a:lstStyle/>
          <a:p>
            <a:r>
              <a:rPr lang="el-GR" b="1" dirty="0"/>
              <a:t>ΝΟΜΟΘΕΣΙΑ ΦΑΡΜΑΚΩΝ </a:t>
            </a:r>
            <a:endParaRPr lang="en-US" b="1" dirty="0"/>
          </a:p>
        </p:txBody>
      </p:sp>
      <p:sp>
        <p:nvSpPr>
          <p:cNvPr id="3" name="Content Placeholder 2">
            <a:extLst>
              <a:ext uri="{FF2B5EF4-FFF2-40B4-BE49-F238E27FC236}">
                <a16:creationId xmlns:a16="http://schemas.microsoft.com/office/drawing/2014/main" id="{949CD9FC-FBFD-110C-E97D-EEC3F2A0A45D}"/>
              </a:ext>
            </a:extLst>
          </p:cNvPr>
          <p:cNvSpPr>
            <a:spLocks noGrp="1"/>
          </p:cNvSpPr>
          <p:nvPr>
            <p:ph idx="1"/>
          </p:nvPr>
        </p:nvSpPr>
        <p:spPr>
          <a:xfrm>
            <a:off x="0" y="533400"/>
            <a:ext cx="9144000" cy="6324600"/>
          </a:xfrm>
        </p:spPr>
        <p:txBody>
          <a:bodyPr/>
          <a:lstStyle/>
          <a:p>
            <a:pPr algn="l"/>
            <a:r>
              <a:rPr lang="el-GR" sz="1800" b="0" i="0" u="none" strike="noStrike" baseline="0" dirty="0">
                <a:latin typeface="EUAlbertinaGR-Regu"/>
              </a:rPr>
              <a:t>Κανένα φάρμακο που αναφέρεται στο παράρτημα δεν επιτρέ-</a:t>
            </a:r>
          </a:p>
          <a:p>
            <a:pPr algn="l"/>
            <a:r>
              <a:rPr lang="el-GR" sz="1800" b="0" i="0" u="none" strike="noStrike" baseline="0" dirty="0">
                <a:latin typeface="EUAlbertinaGR-Regu"/>
              </a:rPr>
              <a:t>πετα να κυκλοφορεί εντός της αγοράς της Κοινότητας χωρίς να</a:t>
            </a:r>
          </a:p>
          <a:p>
            <a:pPr algn="l"/>
            <a:r>
              <a:rPr lang="el-GR" sz="1800" b="0" i="0" u="none" strike="noStrike" baseline="0" dirty="0">
                <a:latin typeface="EUAlbertinaGR-Regu"/>
              </a:rPr>
              <a:t>έχει λάβει από την Κοινότητα άδεια κυκλοφορίας, βάσει του παρό</a:t>
            </a:r>
            <a:r>
              <a:rPr lang="el-GR" sz="1800" b="0" i="0" u="none" strike="noStrike" baseline="0" dirty="0">
                <a:latin typeface="EUAlbertina-Regu"/>
              </a:rPr>
              <a:t>-</a:t>
            </a:r>
          </a:p>
          <a:p>
            <a:pPr algn="l"/>
            <a:r>
              <a:rPr lang="el-GR" sz="1800" b="0" i="0" u="none" strike="noStrike" baseline="0" dirty="0">
                <a:latin typeface="EUAlbertinaGR-Regu"/>
              </a:rPr>
              <a:t>ντος κανονισμού.</a:t>
            </a:r>
          </a:p>
          <a:p>
            <a:pPr algn="l"/>
            <a:r>
              <a:rPr lang="el-GR" sz="1800" b="0" i="0" u="none" strike="noStrike" baseline="0" dirty="0">
                <a:latin typeface="EUAlbertina-Regu"/>
              </a:rPr>
              <a:t>2. </a:t>
            </a:r>
            <a:r>
              <a:rPr lang="el-GR" sz="1800" b="0" i="0" u="none" strike="noStrike" baseline="0" dirty="0">
                <a:latin typeface="EUAlbertinaGR-Regu"/>
              </a:rPr>
              <a:t>Σε κάθε φάρμακο που δεν αναφέρεται στο παράρτημα είναι</a:t>
            </a:r>
          </a:p>
          <a:p>
            <a:pPr algn="l"/>
            <a:r>
              <a:rPr lang="el-GR" sz="1800" b="0" i="0" u="none" strike="noStrike" baseline="0" dirty="0">
                <a:latin typeface="EUAlbertinaGR-Regu"/>
              </a:rPr>
              <a:t>δυνατόν να χορηγείται άδεια κυκλοφορίας από την Κοινότητα βάσει</a:t>
            </a:r>
          </a:p>
          <a:p>
            <a:pPr algn="l"/>
            <a:r>
              <a:rPr lang="el-GR" sz="1800" b="0" i="0" u="none" strike="noStrike" baseline="0" dirty="0">
                <a:latin typeface="EUAlbertinaGR-Regu"/>
              </a:rPr>
              <a:t>του παρόντος κανονισμού, εφόσον:</a:t>
            </a:r>
          </a:p>
          <a:p>
            <a:pPr algn="l"/>
            <a:r>
              <a:rPr lang="el-GR" sz="1800" b="0" i="0" u="none" strike="noStrike" baseline="0" dirty="0">
                <a:latin typeface="EUAlbertinaGR-Regu"/>
              </a:rPr>
              <a:t>α) το φάρμακο περιέχει νέα δραστική ουσία η οποία, κατά την</a:t>
            </a:r>
          </a:p>
          <a:p>
            <a:pPr algn="l"/>
            <a:r>
              <a:rPr lang="el-GR" sz="1800" b="0" i="0" u="none" strike="noStrike" baseline="0" dirty="0">
                <a:latin typeface="EUAlbertinaGR-Regu"/>
              </a:rPr>
              <a:t>ημερομηνία έναρξης ισχύος του παρόντος κανονισμού, δεν</a:t>
            </a:r>
          </a:p>
          <a:p>
            <a:pPr algn="l"/>
            <a:r>
              <a:rPr lang="el-GR" sz="1800" b="0" i="0" u="none" strike="noStrike" baseline="0" dirty="0">
                <a:latin typeface="EUAlbertinaGR-Regu"/>
              </a:rPr>
              <a:t>έχει εγκριθεί στην Κοινότητα, ή</a:t>
            </a:r>
          </a:p>
          <a:p>
            <a:pPr algn="l"/>
            <a:r>
              <a:rPr lang="el-GR" sz="1800" b="0" i="0" u="none" strike="noStrike" baseline="0" dirty="0">
                <a:latin typeface="EUAlbertinaGR-Regu"/>
              </a:rPr>
              <a:t>β) ο αιτών καταδεικνύει ότι το εν λόγω φάρμακο αντιπροσωπεύει</a:t>
            </a:r>
          </a:p>
          <a:p>
            <a:pPr algn="l"/>
            <a:r>
              <a:rPr lang="el-GR" sz="1800" b="0" i="0" u="none" strike="noStrike" baseline="0" dirty="0">
                <a:latin typeface="EUAlbertinaGR-Regu"/>
              </a:rPr>
              <a:t>σημαντική καινοτομία στο θεραπευτικό, επιστημονικό ή τεχνικό</a:t>
            </a:r>
          </a:p>
          <a:p>
            <a:pPr algn="l"/>
            <a:r>
              <a:rPr lang="el-GR" sz="1800" b="0" i="0" u="none" strike="noStrike" baseline="0" dirty="0">
                <a:latin typeface="EUAlbertinaGR-Regu"/>
              </a:rPr>
              <a:t>επίπεδο ή ότι η χορήγηση άδειας κυκλοφορίας κατά τον</a:t>
            </a:r>
          </a:p>
          <a:p>
            <a:pPr algn="l"/>
            <a:r>
              <a:rPr lang="el-GR" sz="1800" b="0" i="0" u="none" strike="noStrike" baseline="0" dirty="0">
                <a:latin typeface="EUAlbertinaGR-Regu"/>
              </a:rPr>
              <a:t>παρόντα κανονισμό παρουσιάζει ενδιαφέρον για την υγεία των</a:t>
            </a:r>
          </a:p>
          <a:p>
            <a:pPr algn="l"/>
            <a:r>
              <a:rPr lang="el-GR" sz="1800" b="0" i="0" u="none" strike="noStrike" baseline="0" dirty="0">
                <a:latin typeface="EUAlbertinaGR-Regu"/>
              </a:rPr>
              <a:t>ασθενών ή για την υγεία των ζώων σε κοινοτικό επίπεδο.</a:t>
            </a:r>
          </a:p>
          <a:p>
            <a:pPr algn="l"/>
            <a:r>
              <a:rPr lang="el-GR" sz="1800" b="0" i="0" u="none" strike="noStrike" baseline="0" dirty="0">
                <a:latin typeface="EUAlbertinaGR-Regu"/>
              </a:rPr>
              <a:t>Άδεια κυκλοφορίας μπορεί να χορηγείται και για τα κτηνιατρικά</a:t>
            </a:r>
          </a:p>
          <a:p>
            <a:pPr algn="l"/>
            <a:r>
              <a:rPr lang="el-GR" sz="1800" b="0" i="0" u="none" strike="noStrike" baseline="0" dirty="0">
                <a:latin typeface="EUAlbertinaGR-Regu"/>
              </a:rPr>
              <a:t>ανοσολογικά φάρμακα για την αντιμετώπιση νόσων των ζώων οι</a:t>
            </a:r>
          </a:p>
          <a:p>
            <a:pPr algn="l"/>
            <a:r>
              <a:rPr lang="el-GR" sz="1800" b="0" i="0" u="none" strike="noStrike" baseline="0" dirty="0">
                <a:latin typeface="EUAlbertinaGR-Regu"/>
              </a:rPr>
              <a:t>οποίες υπόκεινται σε κοινοτικά μέτρα προφύλαξης.</a:t>
            </a:r>
            <a:endParaRPr lang="en-US" dirty="0"/>
          </a:p>
        </p:txBody>
      </p:sp>
    </p:spTree>
    <p:extLst>
      <p:ext uri="{BB962C8B-B14F-4D97-AF65-F5344CB8AC3E}">
        <p14:creationId xmlns:p14="http://schemas.microsoft.com/office/powerpoint/2010/main" val="40883767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None/>
            </a:pPr>
            <a:r>
              <a:rPr lang="el-GR" b="1" dirty="0"/>
              <a:t>Φάρμακα - Τοπικά Φάρμακα</a:t>
            </a:r>
            <a:endParaRPr lang="en-US" b="1" dirty="0"/>
          </a:p>
          <a:p>
            <a:pPr algn="ctr">
              <a:buNone/>
            </a:pPr>
            <a:endParaRPr lang="el-GR" b="1" dirty="0"/>
          </a:p>
          <a:p>
            <a:pPr>
              <a:buNone/>
            </a:pPr>
            <a:r>
              <a:rPr lang="el-GR" sz="2000" b="1" dirty="0"/>
              <a:t>Ουσία ή σύνθεση ουσιών τοπικά εφαρμοζόμενο έχουσα θεραπευτικές ή προληπτικές έναντι ασθενειών ιδιότητες</a:t>
            </a:r>
          </a:p>
          <a:p>
            <a:pPr>
              <a:buNone/>
            </a:pPr>
            <a:endParaRPr lang="el-GR" sz="2000" dirty="0"/>
          </a:p>
          <a:p>
            <a:pPr>
              <a:buNone/>
            </a:pPr>
            <a:r>
              <a:rPr lang="el-GR" sz="2000" dirty="0"/>
              <a:t>Τα παρακάτω ισχύουν για τα βιομηχανικά φάρμακα</a:t>
            </a:r>
          </a:p>
          <a:p>
            <a:pPr>
              <a:buNone/>
            </a:pPr>
            <a:endParaRPr lang="el-GR" sz="2000" dirty="0"/>
          </a:p>
          <a:p>
            <a:pPr>
              <a:buNone/>
            </a:pPr>
            <a:r>
              <a:rPr lang="el-GR" sz="2000" dirty="0"/>
              <a:t>Άδεια κυκλοφορίας ΕΟΦ (κοινοτική)</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lnSpcReduction="10000"/>
          </a:bodyPr>
          <a:lstStyle/>
          <a:p>
            <a:pPr>
              <a:buNone/>
            </a:pPr>
            <a:r>
              <a:rPr lang="el-GR" dirty="0"/>
              <a:t>Ονομασία</a:t>
            </a:r>
          </a:p>
          <a:p>
            <a:pPr>
              <a:buNone/>
            </a:pPr>
            <a:r>
              <a:rPr lang="el-GR" dirty="0"/>
              <a:t>Σύνθεση (ποιοτική-</a:t>
            </a:r>
            <a:r>
              <a:rPr lang="el-GR" dirty="0" err="1"/>
              <a:t>ποσοτική</a:t>
            </a:r>
            <a:r>
              <a:rPr lang="el-GR" dirty="0"/>
              <a:t>)</a:t>
            </a:r>
          </a:p>
          <a:p>
            <a:pPr>
              <a:buNone/>
            </a:pPr>
            <a:r>
              <a:rPr lang="el-GR" dirty="0"/>
              <a:t>Τρόπος Παρασκευής</a:t>
            </a:r>
          </a:p>
          <a:p>
            <a:pPr>
              <a:buNone/>
            </a:pPr>
            <a:r>
              <a:rPr lang="el-GR" dirty="0"/>
              <a:t>Θεραπευτικές Ενδείξεις, Αντενδείξεις, Παρενέργειες</a:t>
            </a:r>
          </a:p>
          <a:p>
            <a:pPr>
              <a:buNone/>
            </a:pPr>
            <a:r>
              <a:rPr lang="el-GR" dirty="0"/>
              <a:t>Δοσολογία</a:t>
            </a:r>
          </a:p>
          <a:p>
            <a:pPr>
              <a:buNone/>
            </a:pPr>
            <a:r>
              <a:rPr lang="el-GR" dirty="0"/>
              <a:t>Αναμενόμενη ζωή</a:t>
            </a:r>
          </a:p>
          <a:p>
            <a:pPr>
              <a:buNone/>
            </a:pPr>
            <a:r>
              <a:rPr lang="el-GR" dirty="0"/>
              <a:t>Αποθήκευση</a:t>
            </a:r>
          </a:p>
          <a:p>
            <a:pPr>
              <a:buNone/>
            </a:pPr>
            <a:r>
              <a:rPr lang="el-GR" dirty="0"/>
              <a:t>Μέθοδοι Ελέγχου(ποιοτική, ποσοτική ανάλυση συστατικών και τελικού προϊόντος, σταθερότητα, μικροβιολογικές, δοκιμές βιολογικές και τοξικολογικές)</a:t>
            </a:r>
          </a:p>
          <a:p>
            <a:pPr>
              <a:buNone/>
            </a:pPr>
            <a:r>
              <a:rPr lang="el-GR" dirty="0"/>
              <a:t>Αποτελέσματα δοκιμών (μικροβιολογικές, τοξικολογικές, </a:t>
            </a:r>
            <a:r>
              <a:rPr lang="el-GR" dirty="0" err="1"/>
              <a:t>προκλινικές</a:t>
            </a:r>
            <a:r>
              <a:rPr lang="el-GR" dirty="0"/>
              <a:t> –κλινικές)</a:t>
            </a:r>
          </a:p>
          <a:p>
            <a:pPr>
              <a:buNone/>
            </a:pPr>
            <a:endParaRPr lang="el-GR" dirty="0"/>
          </a:p>
          <a:p>
            <a:pPr>
              <a:buNone/>
            </a:pPr>
            <a:endParaRPr lang="el-GR" dirty="0"/>
          </a:p>
          <a:p>
            <a:pPr>
              <a:buNone/>
            </a:pPr>
            <a:endParaRPr 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ΓΕΝΟΣΗΜΑ ΦΑΡΜΑΚΑ</a:t>
            </a:r>
            <a:endParaRPr lang="en-US" dirty="0"/>
          </a:p>
        </p:txBody>
      </p:sp>
      <p:sp>
        <p:nvSpPr>
          <p:cNvPr id="3" name="2 - Θέση περιεχομένου"/>
          <p:cNvSpPr>
            <a:spLocks noGrp="1"/>
          </p:cNvSpPr>
          <p:nvPr>
            <p:ph idx="1"/>
          </p:nvPr>
        </p:nvSpPr>
        <p:spPr/>
        <p:txBody>
          <a:bodyPr/>
          <a:lstStyle/>
          <a:p>
            <a:pPr>
              <a:buNone/>
            </a:pPr>
            <a:r>
              <a:rPr lang="el-GR" dirty="0"/>
              <a:t>Μειωμένες πληροφορίες</a:t>
            </a:r>
          </a:p>
          <a:p>
            <a:pPr>
              <a:buNone/>
            </a:pPr>
            <a:r>
              <a:rPr lang="el-GR" dirty="0" err="1"/>
              <a:t>Βιοϊσοδυναμία</a:t>
            </a:r>
            <a:r>
              <a:rPr lang="el-GR" dirty="0"/>
              <a:t> – θεραπευτική ισοδυναμία</a:t>
            </a:r>
            <a:endParaRPr lang="en-US"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Άδεια Κυκλοφορίας</a:t>
            </a:r>
            <a:endParaRPr lang="en-US" dirty="0"/>
          </a:p>
        </p:txBody>
      </p:sp>
      <p:sp>
        <p:nvSpPr>
          <p:cNvPr id="3" name="2 - Θέση περιεχομένου"/>
          <p:cNvSpPr>
            <a:spLocks noGrp="1"/>
          </p:cNvSpPr>
          <p:nvPr>
            <p:ph idx="1"/>
          </p:nvPr>
        </p:nvSpPr>
        <p:spPr/>
        <p:txBody>
          <a:bodyPr/>
          <a:lstStyle/>
          <a:p>
            <a:pPr>
              <a:buNone/>
            </a:pPr>
            <a:r>
              <a:rPr lang="el-GR" dirty="0"/>
              <a:t>Μπορεί να ζητηθούν συμπληρωματικές μελέτες μετά την έκδοση</a:t>
            </a:r>
          </a:p>
          <a:p>
            <a:pPr>
              <a:buNone/>
            </a:pPr>
            <a:r>
              <a:rPr lang="el-GR" dirty="0"/>
              <a:t>Κοινοποίηση </a:t>
            </a:r>
            <a:r>
              <a:rPr lang="el-GR" dirty="0" err="1"/>
              <a:t>παρανεργειών</a:t>
            </a:r>
            <a:endParaRPr lang="el-GR" dirty="0"/>
          </a:p>
          <a:p>
            <a:pPr>
              <a:buNone/>
            </a:pPr>
            <a:r>
              <a:rPr lang="el-GR" dirty="0"/>
              <a:t>Ισχύει για 5 έτη (ανανεώσιμη με στοιχεία </a:t>
            </a:r>
            <a:r>
              <a:rPr lang="el-GR" dirty="0" err="1"/>
              <a:t>φαρμακοεπαγρύπνησης</a:t>
            </a:r>
            <a:r>
              <a:rPr lang="el-GR" dirty="0"/>
              <a:t> )</a:t>
            </a:r>
            <a:endParaRPr lang="en-US"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Άδεια Παρασκευής</a:t>
            </a:r>
            <a:endParaRPr lang="en-US" dirty="0"/>
          </a:p>
        </p:txBody>
      </p:sp>
      <p:sp>
        <p:nvSpPr>
          <p:cNvPr id="3" name="2 - Θέση περιεχομένου"/>
          <p:cNvSpPr>
            <a:spLocks noGrp="1"/>
          </p:cNvSpPr>
          <p:nvPr>
            <p:ph idx="1"/>
          </p:nvPr>
        </p:nvSpPr>
        <p:spPr/>
        <p:txBody>
          <a:bodyPr/>
          <a:lstStyle/>
          <a:p>
            <a:pPr>
              <a:buNone/>
            </a:pPr>
            <a:r>
              <a:rPr lang="el-GR" dirty="0"/>
              <a:t>Αφορά και την συσκευασία</a:t>
            </a:r>
          </a:p>
          <a:p>
            <a:pPr>
              <a:buNone/>
            </a:pPr>
            <a:r>
              <a:rPr lang="el-GR" dirty="0" err="1"/>
              <a:t>Πληρεί</a:t>
            </a:r>
            <a:r>
              <a:rPr lang="el-GR" dirty="0"/>
              <a:t> τις συνθήκες ορθής παρασκευαστικής</a:t>
            </a:r>
          </a:p>
          <a:p>
            <a:pPr>
              <a:buNone/>
            </a:pPr>
            <a:r>
              <a:rPr lang="el-GR" dirty="0"/>
              <a:t>πρακτικής ο παραγωγός</a:t>
            </a:r>
          </a:p>
          <a:p>
            <a:pPr>
              <a:buNone/>
            </a:pPr>
            <a:r>
              <a:rPr lang="el-GR" dirty="0"/>
              <a:t>Προσωπικό με πτυχία : φαρμακευτικής, ιατρικής, κτηνιατρικής, χημείας, βιολογίας</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A643D-91F1-5816-31FC-9942870E3721}"/>
              </a:ext>
            </a:extLst>
          </p:cNvPr>
          <p:cNvSpPr>
            <a:spLocks noGrp="1"/>
          </p:cNvSpPr>
          <p:nvPr>
            <p:ph type="title"/>
          </p:nvPr>
        </p:nvSpPr>
        <p:spPr>
          <a:xfrm>
            <a:off x="457200" y="-26233"/>
            <a:ext cx="8229600" cy="1143000"/>
          </a:xfrm>
        </p:spPr>
        <p:txBody>
          <a:bodyPr>
            <a:normAutofit fontScale="90000"/>
          </a:bodyPr>
          <a:lstStyle/>
          <a:p>
            <a:r>
              <a:rPr lang="el-GR" b="1" dirty="0"/>
              <a:t>ΒΑΣΙΚΟ ΚΕΙΜΕΝΟ - ΤΡΟΠΟΠΟΙΗΣΕΙΣ</a:t>
            </a:r>
            <a:endParaRPr lang="en-US" b="1" dirty="0"/>
          </a:p>
        </p:txBody>
      </p:sp>
      <p:sp>
        <p:nvSpPr>
          <p:cNvPr id="3" name="Content Placeholder 2">
            <a:extLst>
              <a:ext uri="{FF2B5EF4-FFF2-40B4-BE49-F238E27FC236}">
                <a16:creationId xmlns:a16="http://schemas.microsoft.com/office/drawing/2014/main" id="{E5310EE3-A42A-CB38-B879-470E46E8B651}"/>
              </a:ext>
            </a:extLst>
          </p:cNvPr>
          <p:cNvSpPr>
            <a:spLocks noGrp="1"/>
          </p:cNvSpPr>
          <p:nvPr>
            <p:ph idx="1"/>
          </p:nvPr>
        </p:nvSpPr>
        <p:spPr>
          <a:xfrm>
            <a:off x="0" y="685800"/>
            <a:ext cx="9144000" cy="6172200"/>
          </a:xfrm>
        </p:spPr>
        <p:txBody>
          <a:bodyPr>
            <a:normAutofit lnSpcReduction="10000"/>
          </a:bodyPr>
          <a:lstStyle/>
          <a:p>
            <a:r>
              <a:rPr lang="el-GR" dirty="0"/>
              <a:t>Κανονισμός (ΕΚ) αριθ. 1223/2009 του Ευρωπαϊκού Κοινοβουλίου και του Συμβουλίου, της 30ής Νοεμβρίου 2009, για τα καλλυντικά προϊόντα (αναδιατύπωση) (ΕΕ L 342 της 22.12.2009, σ. 59-209).</a:t>
            </a:r>
          </a:p>
          <a:p>
            <a:endParaRPr lang="el-GR" dirty="0"/>
          </a:p>
          <a:p>
            <a:r>
              <a:rPr lang="el-GR" dirty="0"/>
              <a:t>Οι διαδοχικές τροποποιήσεις του κανονισμού (ΕK) αριθ. 1223/2009 έχουν ενσωματωθεί στο αρχικό κείμενο. Αυτή η ενοποιημένη απόδοση αποτελεί απλώς εργαλείο τεκμηρίωσης</a:t>
            </a:r>
          </a:p>
          <a:p>
            <a:r>
              <a:rPr lang="el-GR" dirty="0"/>
              <a:t>37 τροποποιήσεις από το 2013 έως το 2020 και 10 διορθώσεις</a:t>
            </a:r>
            <a:endParaRPr lang="en-US" dirty="0"/>
          </a:p>
        </p:txBody>
      </p:sp>
    </p:spTree>
    <p:extLst>
      <p:ext uri="{BB962C8B-B14F-4D97-AF65-F5344CB8AC3E}">
        <p14:creationId xmlns:p14="http://schemas.microsoft.com/office/powerpoint/2010/main" val="33069012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ΕΠΙΣΗΜΑΝΣΗ – ΦΥΛΛΟ ΟΔΗΓΙΩΝ</a:t>
            </a:r>
            <a:endParaRPr lang="en-US" dirty="0"/>
          </a:p>
        </p:txBody>
      </p:sp>
      <p:sp>
        <p:nvSpPr>
          <p:cNvPr id="3" name="2 - Θέση περιεχομένου"/>
          <p:cNvSpPr>
            <a:spLocks noGrp="1"/>
          </p:cNvSpPr>
          <p:nvPr>
            <p:ph idx="1"/>
          </p:nvPr>
        </p:nvSpPr>
        <p:spPr>
          <a:xfrm>
            <a:off x="0" y="1600200"/>
            <a:ext cx="9144000" cy="5257800"/>
          </a:xfrm>
        </p:spPr>
        <p:txBody>
          <a:bodyPr>
            <a:normAutofit fontScale="92500"/>
          </a:bodyPr>
          <a:lstStyle/>
          <a:p>
            <a:pPr>
              <a:buNone/>
            </a:pPr>
            <a:r>
              <a:rPr lang="el-GR" dirty="0"/>
              <a:t>Συσκευασία – ονομασία – ποιοτική ποσοτική σε δραστικές, κατάλογος εκδόχων, περιεχόμενο σε βάρος ή όγκο, ειδικές προειδοποιήσεις (παιδιά..)</a:t>
            </a:r>
          </a:p>
          <a:p>
            <a:pPr>
              <a:buNone/>
            </a:pPr>
            <a:r>
              <a:rPr lang="el-GR" dirty="0"/>
              <a:t>Ημερομηνία λήξεως, προφυλάξεις, κάτοχος κυκλοφορίας, αρ. παρτίδας, , τιμή, αρ, ταυτοποίησης-γνησιότητα</a:t>
            </a:r>
          </a:p>
          <a:p>
            <a:pPr>
              <a:buNone/>
            </a:pPr>
            <a:r>
              <a:rPr lang="el-GR" dirty="0"/>
              <a:t>Το φύλλο οδηγιών περιλαμβάνει συνοπτική περιγραφή χαρακτηριστικών, ενδείξεις, αντενδείξεις, προφυλάξεις, αλληλεπιδράσεις, οδηγίες, δοσολογία, </a:t>
            </a:r>
            <a:r>
              <a:rPr lang="el-GR" dirty="0" err="1"/>
              <a:t>τρόπς</a:t>
            </a:r>
            <a:r>
              <a:rPr lang="el-GR" dirty="0"/>
              <a:t>, συχνότητα χορήγησης, παρενέργειες.</a:t>
            </a:r>
          </a:p>
          <a:p>
            <a:pPr>
              <a:buNone/>
            </a:pPr>
            <a:r>
              <a:rPr lang="el-GR" dirty="0"/>
              <a:t>ΓΛΩΣΣΑ ΚΑΤΑΝΟΗΤΗ στην επίσημη του κράτους μέλους </a:t>
            </a:r>
            <a:endParaRPr lang="en-US"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Κατάταξη – Πώληση - Διαφήμιση</a:t>
            </a:r>
            <a:endParaRPr lang="en-US" dirty="0"/>
          </a:p>
        </p:txBody>
      </p:sp>
      <p:sp>
        <p:nvSpPr>
          <p:cNvPr id="3" name="2 - Θέση περιεχομένου"/>
          <p:cNvSpPr>
            <a:spLocks noGrp="1"/>
          </p:cNvSpPr>
          <p:nvPr>
            <p:ph idx="1"/>
          </p:nvPr>
        </p:nvSpPr>
        <p:spPr>
          <a:xfrm>
            <a:off x="0" y="1600200"/>
            <a:ext cx="9144000" cy="5257800"/>
          </a:xfrm>
        </p:spPr>
        <p:txBody>
          <a:bodyPr>
            <a:normAutofit lnSpcReduction="10000"/>
          </a:bodyPr>
          <a:lstStyle/>
          <a:p>
            <a:pPr>
              <a:buNone/>
            </a:pPr>
            <a:r>
              <a:rPr lang="el-GR" dirty="0"/>
              <a:t>Συνταγή ή μη </a:t>
            </a:r>
          </a:p>
          <a:p>
            <a:pPr>
              <a:buNone/>
            </a:pPr>
            <a:r>
              <a:rPr lang="el-GR" dirty="0"/>
              <a:t>Η διαφήμιση απαγορεύεται για λοιμώδεις νόσους, καρκίνο, διαβήτη και νόσους μεταβολισμού, φυματίωση, σεξουαλικά μεταδιδόμενες καθώς και για όλα τα φάρμακα τα οποία προκαλούν εξάρτηση</a:t>
            </a:r>
          </a:p>
          <a:p>
            <a:pPr>
              <a:buNone/>
            </a:pPr>
            <a:r>
              <a:rPr lang="el-GR" dirty="0"/>
              <a:t>Τα κράτη μέλη έχουν δικαίωμα απαγορεύσεως στα καλυπτόμενα από ασφαλιστικά ταμεία φάρμακα</a:t>
            </a:r>
          </a:p>
          <a:p>
            <a:pPr>
              <a:buNone/>
            </a:pPr>
            <a:r>
              <a:rPr lang="el-GR" dirty="0"/>
              <a:t>Απαγόρευση να εξομοιώνει το φάρμακο με το καλλυντικό ή το συμπλήρωμα, να </a:t>
            </a:r>
            <a:r>
              <a:rPr lang="el-GR" dirty="0" err="1"/>
              <a:t>υπαινίσεται</a:t>
            </a:r>
            <a:r>
              <a:rPr lang="el-GR" dirty="0"/>
              <a:t> βελτίωση της υγείας με την χρήση του, περιττή την ιατρική παρακολούθηση….</a:t>
            </a:r>
            <a:endParaRPr lang="en-US"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ΦΑΚΕΛΛΟΣ</a:t>
            </a:r>
            <a:endParaRPr lang="en-US" dirty="0"/>
          </a:p>
        </p:txBody>
      </p:sp>
      <p:sp>
        <p:nvSpPr>
          <p:cNvPr id="3" name="2 - Θέση περιεχομένου"/>
          <p:cNvSpPr>
            <a:spLocks noGrp="1"/>
          </p:cNvSpPr>
          <p:nvPr>
            <p:ph idx="1"/>
          </p:nvPr>
        </p:nvSpPr>
        <p:spPr>
          <a:xfrm>
            <a:off x="0" y="1143000"/>
            <a:ext cx="9144000" cy="5715000"/>
          </a:xfrm>
        </p:spPr>
        <p:txBody>
          <a:bodyPr/>
          <a:lstStyle/>
          <a:p>
            <a:pPr>
              <a:buNone/>
            </a:pPr>
            <a:r>
              <a:rPr lang="el-GR" dirty="0"/>
              <a:t>Ποιοτική-Ποσοτική Σύνθεση</a:t>
            </a:r>
          </a:p>
          <a:p>
            <a:pPr>
              <a:buNone/>
            </a:pPr>
            <a:r>
              <a:rPr lang="el-GR" dirty="0"/>
              <a:t>Τρόπος Παρασκευής</a:t>
            </a:r>
          </a:p>
          <a:p>
            <a:pPr>
              <a:buNone/>
            </a:pPr>
            <a:r>
              <a:rPr lang="el-GR" dirty="0" err="1"/>
              <a:t>Ελεγχος</a:t>
            </a:r>
            <a:r>
              <a:rPr lang="el-GR" dirty="0"/>
              <a:t> Πρώτων Υλών (</a:t>
            </a:r>
            <a:r>
              <a:rPr lang="el-GR" dirty="0" err="1"/>
              <a:t>εγγεγραμένες</a:t>
            </a:r>
            <a:r>
              <a:rPr lang="el-GR" dirty="0"/>
              <a:t> και μη σε </a:t>
            </a:r>
            <a:r>
              <a:rPr lang="el-GR" dirty="0" err="1"/>
              <a:t>φαρμακοποιΐα</a:t>
            </a:r>
            <a:r>
              <a:rPr lang="el-GR" dirty="0"/>
              <a:t>)</a:t>
            </a:r>
          </a:p>
          <a:p>
            <a:pPr>
              <a:buNone/>
            </a:pPr>
            <a:r>
              <a:rPr lang="el-GR" dirty="0"/>
              <a:t>Έλεγχος Ενδιαμέσων Προϊόντων</a:t>
            </a:r>
          </a:p>
          <a:p>
            <a:pPr>
              <a:buNone/>
            </a:pPr>
            <a:r>
              <a:rPr lang="el-GR" dirty="0"/>
              <a:t>Έλεγχος Τελικού Προϊόντος</a:t>
            </a:r>
          </a:p>
          <a:p>
            <a:pPr>
              <a:buNone/>
            </a:pPr>
            <a:r>
              <a:rPr lang="el-GR" dirty="0"/>
              <a:t>Σταθερότητα</a:t>
            </a:r>
          </a:p>
          <a:p>
            <a:pPr>
              <a:buNone/>
            </a:pPr>
            <a:r>
              <a:rPr lang="el-GR" dirty="0"/>
              <a:t>ΤΟΞΙΚΟΛΟΓΙΚΕΣ – ΦΑΡΜΑΚΟΛΟΓΙΚΕΣ ΔΟΚΙΜΑΣΙΕΣ</a:t>
            </a:r>
            <a:endParaRPr lang="en-US"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ΤΟΞΙΚΟΤΗΤΑ</a:t>
            </a:r>
            <a:endParaRPr lang="en-US" dirty="0"/>
          </a:p>
        </p:txBody>
      </p:sp>
      <p:sp>
        <p:nvSpPr>
          <p:cNvPr id="3" name="2 - Θέση περιεχομένου"/>
          <p:cNvSpPr>
            <a:spLocks noGrp="1"/>
          </p:cNvSpPr>
          <p:nvPr>
            <p:ph idx="1"/>
          </p:nvPr>
        </p:nvSpPr>
        <p:spPr>
          <a:xfrm>
            <a:off x="0" y="1600200"/>
            <a:ext cx="9372600" cy="5257800"/>
          </a:xfrm>
        </p:spPr>
        <p:txBody>
          <a:bodyPr/>
          <a:lstStyle/>
          <a:p>
            <a:pPr marL="514350" indent="-514350">
              <a:buAutoNum type="arabicPeriod"/>
            </a:pPr>
            <a:r>
              <a:rPr lang="el-GR" dirty="0"/>
              <a:t>Εφάπαξ χορήγηση</a:t>
            </a:r>
          </a:p>
          <a:p>
            <a:pPr marL="514350" indent="-514350">
              <a:buAutoNum type="arabicPeriod"/>
            </a:pPr>
            <a:r>
              <a:rPr lang="el-GR" dirty="0"/>
              <a:t>Επανειλημμένη χορήγηση </a:t>
            </a:r>
          </a:p>
          <a:p>
            <a:pPr marL="514350" indent="-514350">
              <a:buAutoNum type="arabicPeriod"/>
            </a:pPr>
            <a:r>
              <a:rPr lang="el-GR" dirty="0"/>
              <a:t>Αναπαραγωγική Λειτουργία</a:t>
            </a:r>
          </a:p>
          <a:p>
            <a:pPr marL="514350" indent="-514350">
              <a:buAutoNum type="arabicPeriod"/>
            </a:pPr>
            <a:r>
              <a:rPr lang="el-GR" dirty="0"/>
              <a:t>Εμβρυακή Τοξικότητα</a:t>
            </a:r>
          </a:p>
          <a:p>
            <a:pPr marL="514350" indent="-514350">
              <a:buAutoNum type="arabicPeriod"/>
            </a:pPr>
            <a:r>
              <a:rPr lang="el-GR" dirty="0"/>
              <a:t>Μεταλλάξεις</a:t>
            </a:r>
          </a:p>
          <a:p>
            <a:pPr marL="514350" indent="-514350">
              <a:buAutoNum type="arabicPeriod"/>
            </a:pPr>
            <a:r>
              <a:rPr lang="el-GR" dirty="0"/>
              <a:t>Καρκινογένεση</a:t>
            </a:r>
          </a:p>
          <a:p>
            <a:pPr marL="514350" indent="-514350">
              <a:buAutoNum type="arabicPeriod"/>
            </a:pPr>
            <a:r>
              <a:rPr lang="el-GR" dirty="0"/>
              <a:t>Φαρμακοδυναμική (επίδραση στα οργανικά συστήματα)</a:t>
            </a:r>
          </a:p>
          <a:p>
            <a:pPr marL="514350" indent="-514350">
              <a:buAutoNum type="arabicPeriod"/>
            </a:pPr>
            <a:r>
              <a:rPr lang="el-GR" dirty="0"/>
              <a:t>Φαρμακοκινητική</a:t>
            </a:r>
            <a:r>
              <a:rPr lang="en-US" dirty="0"/>
              <a:t> (</a:t>
            </a:r>
            <a:r>
              <a:rPr lang="el-GR" dirty="0"/>
              <a:t>Τοξικοκινητική)</a:t>
            </a:r>
          </a:p>
          <a:p>
            <a:pPr marL="514350" indent="-514350">
              <a:buNone/>
            </a:pPr>
            <a:endParaRPr lang="el-GR" dirty="0"/>
          </a:p>
          <a:p>
            <a:pPr marL="514350" indent="-514350">
              <a:buAutoNum type="arabicPeriod"/>
            </a:pPr>
            <a:endParaRPr lang="el-GR" dirty="0"/>
          </a:p>
          <a:p>
            <a:pPr marL="514350" indent="-514350">
              <a:buAutoNum type="arabicPeriod"/>
            </a:pP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ΤΟΞΙΚΟΤΗΤΑ</a:t>
            </a:r>
            <a:endParaRPr lang="en-US" dirty="0"/>
          </a:p>
        </p:txBody>
      </p:sp>
      <p:sp>
        <p:nvSpPr>
          <p:cNvPr id="3" name="2 - Θέση περιεχομένου"/>
          <p:cNvSpPr>
            <a:spLocks noGrp="1"/>
          </p:cNvSpPr>
          <p:nvPr>
            <p:ph idx="1"/>
          </p:nvPr>
        </p:nvSpPr>
        <p:spPr/>
        <p:txBody>
          <a:bodyPr/>
          <a:lstStyle/>
          <a:p>
            <a:pPr>
              <a:buNone/>
            </a:pPr>
            <a:r>
              <a:rPr lang="el-GR" dirty="0"/>
              <a:t>9. Τοπική Ανοχή</a:t>
            </a:r>
          </a:p>
          <a:p>
            <a:pPr>
              <a:buNone/>
            </a:pPr>
            <a:r>
              <a:rPr lang="el-GR" dirty="0"/>
              <a:t>10. Καθιερωμένη Ιατρική Χρήση</a:t>
            </a:r>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ΚΛΙΝΙΚΗ ΤΕΚΜΗΡΙΩΣΗ</a:t>
            </a:r>
            <a:endParaRPr lang="en-US" dirty="0"/>
          </a:p>
        </p:txBody>
      </p:sp>
      <p:sp>
        <p:nvSpPr>
          <p:cNvPr id="3" name="2 - Θέση περιεχομένου"/>
          <p:cNvSpPr>
            <a:spLocks noGrp="1"/>
          </p:cNvSpPr>
          <p:nvPr>
            <p:ph idx="1"/>
          </p:nvPr>
        </p:nvSpPr>
        <p:spPr>
          <a:xfrm>
            <a:off x="457200" y="1600200"/>
            <a:ext cx="8229600" cy="5257800"/>
          </a:xfrm>
        </p:spPr>
        <p:txBody>
          <a:bodyPr>
            <a:normAutofit/>
          </a:bodyPr>
          <a:lstStyle/>
          <a:p>
            <a:pPr>
              <a:buNone/>
            </a:pPr>
            <a:r>
              <a:rPr lang="el-GR" dirty="0"/>
              <a:t>ΟΡΘΗ ΚΛΙΝΙΚΗ ΠΡΑΚΤΙΚΗ</a:t>
            </a:r>
          </a:p>
          <a:p>
            <a:pPr>
              <a:buNone/>
            </a:pPr>
            <a:r>
              <a:rPr lang="el-GR" dirty="0"/>
              <a:t>ΑΡΧΕΙΑ-ΑΠΟΤΕΛΕΣΜΑΤΑ</a:t>
            </a:r>
          </a:p>
          <a:p>
            <a:pPr>
              <a:buNone/>
            </a:pPr>
            <a:r>
              <a:rPr lang="el-GR" dirty="0"/>
              <a:t>ΚΛΙΝΙΚΗ ΦΑΡΜΑΚΟΛΟΓΙΑ:</a:t>
            </a:r>
          </a:p>
          <a:p>
            <a:pPr marL="514350" indent="-514350">
              <a:buAutoNum type="arabicPeriod"/>
            </a:pPr>
            <a:r>
              <a:rPr lang="el-GR" dirty="0"/>
              <a:t>Φαρμακοδυναμική (δόση- απόκριση, μηχανισμός)</a:t>
            </a:r>
          </a:p>
          <a:p>
            <a:pPr marL="514350" indent="-514350">
              <a:buAutoNum type="arabicPeriod"/>
            </a:pPr>
            <a:r>
              <a:rPr lang="el-GR" dirty="0" err="1"/>
              <a:t>Φαρμακοκινητική</a:t>
            </a:r>
            <a:endParaRPr lang="el-GR" dirty="0"/>
          </a:p>
          <a:p>
            <a:pPr marL="514350" indent="-514350">
              <a:buAutoNum type="arabicPeriod"/>
            </a:pPr>
            <a:r>
              <a:rPr lang="el-GR" dirty="0"/>
              <a:t>Αλληλεπιδράσεις</a:t>
            </a:r>
          </a:p>
          <a:p>
            <a:pPr marL="514350" indent="-514350">
              <a:buNone/>
            </a:pPr>
            <a:r>
              <a:rPr lang="el-GR" dirty="0"/>
              <a:t>ΒΙΟΔΙΑΘΕΣΙΜΟΤΗΤΑ</a:t>
            </a:r>
          </a:p>
          <a:p>
            <a:pPr marL="514350" indent="-514350">
              <a:buNone/>
            </a:pPr>
            <a:r>
              <a:rPr lang="el-GR" dirty="0"/>
              <a:t>ΚΛΙΝΙΚΉ ΑΠΟΤΕΛΕΣΜΑΤΙΚΟΤΗΤΑ-ΑΣΦΑΛΕΙΑ</a:t>
            </a:r>
          </a:p>
          <a:p>
            <a:pPr marL="514350" indent="-514350">
              <a:buNone/>
            </a:pPr>
            <a:endParaRPr lang="el-GR" dirty="0"/>
          </a:p>
          <a:p>
            <a:pPr marL="514350" indent="-514350">
              <a:buAutoNum type="arabicPeriod"/>
            </a:pPr>
            <a:endParaRPr lang="en-US"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ΚΛΙΝΙΚΗ ΤΕΚΜΗΡΙΩΣΗ</a:t>
            </a:r>
            <a:endParaRPr lang="en-US" dirty="0"/>
          </a:p>
        </p:txBody>
      </p:sp>
      <p:sp>
        <p:nvSpPr>
          <p:cNvPr id="3" name="2 - Θέση περιεχομένου"/>
          <p:cNvSpPr>
            <a:spLocks noGrp="1"/>
          </p:cNvSpPr>
          <p:nvPr>
            <p:ph idx="1"/>
          </p:nvPr>
        </p:nvSpPr>
        <p:spPr/>
        <p:txBody>
          <a:bodyPr/>
          <a:lstStyle/>
          <a:p>
            <a:pPr>
              <a:buNone/>
            </a:pPr>
            <a:r>
              <a:rPr lang="el-GR" dirty="0"/>
              <a:t>ΕΜΠΕΙΡΙΑ ΜΕΤΑ ΤΗΝ ΚΥΚΛΟΦΟΡΙΑ</a:t>
            </a:r>
          </a:p>
          <a:p>
            <a:pPr>
              <a:buNone/>
            </a:pPr>
            <a:r>
              <a:rPr lang="el-GR" dirty="0"/>
              <a:t>ΚΑΘΙΕΡΩΜΕΝΗ ΙΑΤΡΙΚΗ ΧΡΗΣΗ</a:t>
            </a:r>
            <a:endParaRPr lang="en-US"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ΚΛΙΝΙΚΕΣ ΜΕΛΕΤΕΣ</a:t>
            </a:r>
            <a:endParaRPr lang="en-US" dirty="0"/>
          </a:p>
        </p:txBody>
      </p:sp>
      <p:sp>
        <p:nvSpPr>
          <p:cNvPr id="3" name="2 - Θέση περιεχομένου"/>
          <p:cNvSpPr>
            <a:spLocks noGrp="1"/>
          </p:cNvSpPr>
          <p:nvPr>
            <p:ph idx="1"/>
          </p:nvPr>
        </p:nvSpPr>
        <p:spPr/>
        <p:txBody>
          <a:bodyPr>
            <a:normAutofit lnSpcReduction="10000"/>
          </a:bodyPr>
          <a:lstStyle/>
          <a:p>
            <a:pPr>
              <a:buNone/>
            </a:pPr>
            <a:r>
              <a:rPr lang="el-GR" dirty="0"/>
              <a:t>	Οι κλινικές μελέτες είναι ερευνητικές μελέτες για ένα νέο φάρμακο ή θεραπεία ή </a:t>
            </a:r>
            <a:r>
              <a:rPr lang="el-GR" dirty="0" err="1"/>
              <a:t>ιατροτεχνολογικό</a:t>
            </a:r>
            <a:r>
              <a:rPr lang="el-GR" dirty="0"/>
              <a:t> βοήθημα ή συσκευή που διεξάγονται σε εθελοντές ασθενείς για να προσδιοριστεί η θεραπευτική δόση, η αποτελεσματικότητα και η ασφάλεια τους. Παράλληλα, δεδομένα από τις μελέτες αυτές συχνά βοηθούν τους επιστήμονες να κατανοήσουν σε βάθος </a:t>
            </a:r>
            <a:r>
              <a:rPr lang="el-GR" dirty="0" err="1"/>
              <a:t>παθοφυσιολογικούς</a:t>
            </a:r>
            <a:r>
              <a:rPr lang="el-GR" dirty="0"/>
              <a:t> μηχανισμούς της νόσου. </a:t>
            </a:r>
          </a:p>
          <a:p>
            <a:endParaRPr lang="en-US"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ΦΑΣΕΙΣ ΚΛΙΝΙΚΩΝ ΜΕΛΕΤΩΝ </a:t>
            </a:r>
            <a:endParaRPr lang="en-US" dirty="0"/>
          </a:p>
        </p:txBody>
      </p:sp>
      <p:sp>
        <p:nvSpPr>
          <p:cNvPr id="3" name="2 - Θέση περιεχομένου"/>
          <p:cNvSpPr>
            <a:spLocks noGrp="1"/>
          </p:cNvSpPr>
          <p:nvPr>
            <p:ph idx="1"/>
          </p:nvPr>
        </p:nvSpPr>
        <p:spPr>
          <a:xfrm>
            <a:off x="0" y="1066800"/>
            <a:ext cx="9144000" cy="5791200"/>
          </a:xfrm>
        </p:spPr>
        <p:txBody>
          <a:bodyPr/>
          <a:lstStyle/>
          <a:p>
            <a:r>
              <a:rPr lang="el-GR" dirty="0"/>
              <a:t>Στις </a:t>
            </a:r>
            <a:r>
              <a:rPr lang="el-GR" b="1" dirty="0"/>
              <a:t>Μελέτες Φάσης Ι, </a:t>
            </a:r>
            <a:r>
              <a:rPr lang="el-GR" dirty="0"/>
              <a:t>οι ερευνητές χορηγούν το νέο φάρμακο ή τη θεραπεία σε ένα μικρό αριθμό ατόμων (20-80), για να εκτιμήσουν την ασφάλεια, να συλλέξουν δεδομένα για το εύρος δοσολογίας και να έχουν μια αρχική εκτίμηση για τις ανεπιθύμητες ενέργειες.</a:t>
            </a:r>
          </a:p>
          <a:p>
            <a:r>
              <a:rPr lang="el-GR" dirty="0"/>
              <a:t>Στις </a:t>
            </a:r>
            <a:r>
              <a:rPr lang="el-GR" b="1" dirty="0"/>
              <a:t>Μελέτες Φάσης ΙΙ,</a:t>
            </a:r>
            <a:r>
              <a:rPr lang="el-GR" dirty="0"/>
              <a:t> το φάρμακο ερευνάται σε μια μεγαλύτερη ομάδα ασθενών (100-300), ώστε να διαπιστωθεί η αποτελεσματικότητα και να αξιολογηθεί περαιτέρω η ασφάλεια.</a:t>
            </a:r>
            <a:endParaRPr lang="en-US"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14400"/>
          </a:xfrm>
        </p:spPr>
        <p:txBody>
          <a:bodyPr/>
          <a:lstStyle/>
          <a:p>
            <a:r>
              <a:rPr lang="el-GR" dirty="0"/>
              <a:t>ΦΑΣΕΙΣ ΚΛΙΝΙΚΩΝ ΜΕΛΕΤΩΝ</a:t>
            </a:r>
            <a:endParaRPr lang="en-US" dirty="0"/>
          </a:p>
        </p:txBody>
      </p:sp>
      <p:sp>
        <p:nvSpPr>
          <p:cNvPr id="3" name="2 - Θέση περιεχομένου"/>
          <p:cNvSpPr>
            <a:spLocks noGrp="1"/>
          </p:cNvSpPr>
          <p:nvPr>
            <p:ph idx="1"/>
          </p:nvPr>
        </p:nvSpPr>
        <p:spPr>
          <a:xfrm>
            <a:off x="0" y="685800"/>
            <a:ext cx="9144000" cy="6172200"/>
          </a:xfrm>
        </p:spPr>
        <p:txBody>
          <a:bodyPr>
            <a:normAutofit fontScale="92500" lnSpcReduction="20000"/>
          </a:bodyPr>
          <a:lstStyle/>
          <a:p>
            <a:r>
              <a:rPr lang="el-GR" b="1" dirty="0"/>
              <a:t>Μελέτες Φάσης ΙΙΙ,</a:t>
            </a:r>
            <a:r>
              <a:rPr lang="el-GR" dirty="0"/>
              <a:t> αποτελούν το τελευταίο βήμα για τη σχεδιασμένη αξιολόγηση του νέου φαρμακευτικού προϊόντος, προτού κατατεθεί προς αξιολόγηση της άδειας κυκλοφορίας του από τον οργανισμό Τροφίμων στις ΗΠΑ και τον Ευρωπαϊκό Οργανισμό Φαρμάκων. Το υπό μελέτη φάρμακο χορηγείται σε μεγάλες ομάδες ασθενών (1 000-3 000) ώστε να επιβεβαιωθεί η αποτελεσματικότητα σε σχέση με τις υπάρχουσες καθιερωμένες θεραπείες και/ή το εικονικό φάρμακο (</a:t>
            </a:r>
            <a:r>
              <a:rPr lang="el-GR" dirty="0" err="1"/>
              <a:t>placebo</a:t>
            </a:r>
            <a:r>
              <a:rPr lang="el-GR" dirty="0"/>
              <a:t>), να παρακολουθηθούν οι ανεπιθύμητες ενέργειες και να συλλεχθούν πληροφορίες που θα επιτρέψουν την ασφαλή χρήση του φαρμάκου ή της θεραπείας. Τα φαρμακευτικά προϊόντα που ολοκληρώνουν επιτυχώς τις κλινικές μελέτες Φάσης ΙΙΙ, εφόσον αξιολογηθούν θετικά από τις Εγκριτικές Αρχές, λαμβάνουν την έγκριση κυκλοφορίας.</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63412-4258-BF9F-E18A-35F7FFD96259}"/>
              </a:ext>
            </a:extLst>
          </p:cNvPr>
          <p:cNvSpPr>
            <a:spLocks noGrp="1"/>
          </p:cNvSpPr>
          <p:nvPr>
            <p:ph type="title"/>
          </p:nvPr>
        </p:nvSpPr>
        <p:spPr>
          <a:xfrm>
            <a:off x="457200" y="33728"/>
            <a:ext cx="8229600" cy="1143000"/>
          </a:xfrm>
        </p:spPr>
        <p:txBody>
          <a:bodyPr/>
          <a:lstStyle/>
          <a:p>
            <a:r>
              <a:rPr lang="el-GR" b="1" dirty="0"/>
              <a:t>ΟΡΙΣΜΟΙ ΒΑΣΕΙ ΝΟΜΟΘΕΣΙΑΣ</a:t>
            </a:r>
            <a:endParaRPr lang="en-US" b="1" dirty="0"/>
          </a:p>
        </p:txBody>
      </p:sp>
      <p:sp>
        <p:nvSpPr>
          <p:cNvPr id="3" name="Content Placeholder 2">
            <a:extLst>
              <a:ext uri="{FF2B5EF4-FFF2-40B4-BE49-F238E27FC236}">
                <a16:creationId xmlns:a16="http://schemas.microsoft.com/office/drawing/2014/main" id="{00FC93E2-D7AC-E9E4-2A5E-516059D0EEF1}"/>
              </a:ext>
            </a:extLst>
          </p:cNvPr>
          <p:cNvSpPr>
            <a:spLocks noGrp="1"/>
          </p:cNvSpPr>
          <p:nvPr>
            <p:ph idx="1"/>
          </p:nvPr>
        </p:nvSpPr>
        <p:spPr>
          <a:xfrm>
            <a:off x="0" y="838200"/>
            <a:ext cx="9144000" cy="6019800"/>
          </a:xfrm>
        </p:spPr>
        <p:txBody>
          <a:bodyPr/>
          <a:lstStyle/>
          <a:p>
            <a:pPr marL="0" indent="0">
              <a:buNone/>
            </a:pPr>
            <a:r>
              <a:rPr lang="el-GR" dirty="0"/>
              <a:t>Καλλυντικό Προϊόν</a:t>
            </a:r>
          </a:p>
          <a:p>
            <a:r>
              <a:rPr lang="el-GR" dirty="0"/>
              <a:t>Ουσία :  νοείται ένα χημικό στοιχείο και οι ενώσεις αυτού σε φυσική κατάσταση ή έχοντας προκύψει από διαδικασία παρασκευής, συμπεριλαμβανομένων των αναγκαίων για τη σταθερότητά του προσθηκών και των προσμείξεων που προέκυψαν από την διαδικασία αλλά εξαιρουμένων των διαλυτών που μπορούν να απομακρυνθούν χωρίς να θιγεί η σταθερότητα ή να αλλάξει η σύνθεση της ουσίας·</a:t>
            </a:r>
          </a:p>
          <a:p>
            <a:pPr marL="0" indent="0">
              <a:buNone/>
            </a:pPr>
            <a:endParaRPr lang="el-GR" dirty="0"/>
          </a:p>
          <a:p>
            <a:pPr marL="0" indent="0">
              <a:buNone/>
            </a:pPr>
            <a:endParaRPr lang="en-US" dirty="0"/>
          </a:p>
        </p:txBody>
      </p:sp>
    </p:spTree>
    <p:extLst>
      <p:ext uri="{BB962C8B-B14F-4D97-AF65-F5344CB8AC3E}">
        <p14:creationId xmlns:p14="http://schemas.microsoft.com/office/powerpoint/2010/main" val="28063177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90600"/>
          </a:xfrm>
        </p:spPr>
        <p:txBody>
          <a:bodyPr/>
          <a:lstStyle/>
          <a:p>
            <a:r>
              <a:rPr lang="el-GR" dirty="0"/>
              <a:t>ΦΑΣΕΙΣ ΚΛΙΝΙΚΩΝ ΜΕΛΕΤΩΝ </a:t>
            </a:r>
            <a:endParaRPr lang="en-US" dirty="0"/>
          </a:p>
        </p:txBody>
      </p:sp>
      <p:sp>
        <p:nvSpPr>
          <p:cNvPr id="3" name="2 - Θέση περιεχομένου"/>
          <p:cNvSpPr>
            <a:spLocks noGrp="1"/>
          </p:cNvSpPr>
          <p:nvPr>
            <p:ph idx="1"/>
          </p:nvPr>
        </p:nvSpPr>
        <p:spPr>
          <a:xfrm>
            <a:off x="0" y="685800"/>
            <a:ext cx="9144000" cy="6172200"/>
          </a:xfrm>
        </p:spPr>
        <p:txBody>
          <a:bodyPr/>
          <a:lstStyle/>
          <a:p>
            <a:pPr>
              <a:buNone/>
            </a:pPr>
            <a:r>
              <a:rPr lang="el-GR" dirty="0"/>
              <a:t>Στις </a:t>
            </a:r>
            <a:r>
              <a:rPr lang="el-GR" b="1" dirty="0"/>
              <a:t>Μελέτες Φάσης ΙV </a:t>
            </a:r>
            <a:r>
              <a:rPr lang="el-GR" dirty="0"/>
              <a:t>(</a:t>
            </a:r>
            <a:r>
              <a:rPr lang="el-GR" dirty="0" err="1"/>
              <a:t>μετεγκριτικές</a:t>
            </a:r>
            <a:r>
              <a:rPr lang="el-GR" dirty="0"/>
              <a:t> μελέτες) που αφορούν σκευάσματα τα οποία έχουν ήδη κυκλοφορήσει και ενταχθεί στην κλινική πράξη, καταγράφονται πρόσθετες πληροφορίες ασφάλειας από την καθημερινή κλινική εφαρμογή και την μακροχρόνια χρήση τους.</a:t>
            </a:r>
            <a:endParaRPr lang="en-US"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0"/>
            <a:ext cx="8229600" cy="1143000"/>
          </a:xfrm>
        </p:spPr>
        <p:txBody>
          <a:bodyPr/>
          <a:lstStyle/>
          <a:p>
            <a:r>
              <a:rPr lang="el-GR" dirty="0"/>
              <a:t>ΒΙΟΗΘΙΚΗ ΚΛΙΝΙΚΩΝ ΜΕΛΕΤΩΝ </a:t>
            </a:r>
            <a:endParaRPr lang="en-US" dirty="0"/>
          </a:p>
        </p:txBody>
      </p:sp>
      <p:sp>
        <p:nvSpPr>
          <p:cNvPr id="3" name="2 - Θέση περιεχομένου"/>
          <p:cNvSpPr>
            <a:spLocks noGrp="1"/>
          </p:cNvSpPr>
          <p:nvPr>
            <p:ph idx="1"/>
          </p:nvPr>
        </p:nvSpPr>
        <p:spPr>
          <a:xfrm>
            <a:off x="0" y="838200"/>
            <a:ext cx="9144000" cy="6019800"/>
          </a:xfrm>
        </p:spPr>
        <p:txBody>
          <a:bodyPr>
            <a:normAutofit fontScale="77500" lnSpcReduction="20000"/>
          </a:bodyPr>
          <a:lstStyle/>
          <a:p>
            <a:r>
              <a:rPr lang="el-GR" dirty="0"/>
              <a:t>Το έντυπο πληροφόρησης και συγκατάθεσης κατόπιν ενημέρωσης παρέχει στους ασθενείς σφαιρική πληροφόρηση για τα οφέλη και τους κινδύνους από την συμμετοχή στην  μελέτη. Εγκρίνεται πριν την έναρξη της μελέτης από τους εγκριτικούς οργανισμούς και την εγχώρια Εθνική Επιτροπή Δεοντολογίας (ΕΕΔ), μία ομάδα ατόμων, αποτελούμενη συνήθως από ιατρούς, άλλους επιστήμονες και μη- ιατρικά μέλη (συμπεριλαμβανομένων κληρικών), που στόχο έχει να διασφαλίσει την προστασία των συμμετεχόντων στη μελέτη και την διεξαγωγή της μελέτης σύμφωνα με τους ηθικούς και νομικούς κώδικες που διέπουν τις ιατρικές πρακτικές στην χώρα. Το έγγραφο εξηγεί το σκοπό της μελέτης, τα προσδοκώμενα οφέλη, τους γνωστούς κινδύνους και τις ευθύνες του ασθενούς. Οι ασθενείς, αν επιθυμούν να ενταχθούν σε μία μελέτη, πρέπει να μελετήσουν προσεκτικά και αφού λύσουν όλες τις απορίες τους με τον ερευνητή να υπογράψουν το έγγραφο συγκατάθεσης</a:t>
            </a:r>
            <a:endParaRPr lang="en-US"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14400"/>
          </a:xfrm>
        </p:spPr>
        <p:txBody>
          <a:bodyPr>
            <a:normAutofit/>
          </a:bodyPr>
          <a:lstStyle/>
          <a:p>
            <a:r>
              <a:rPr lang="el-GR" dirty="0"/>
              <a:t>ΒΙΟΗΘΙΚΗ ΚΛΙΝΙΚΩΝ ΜΕΛΕΤΩΝ</a:t>
            </a:r>
            <a:endParaRPr lang="en-US" dirty="0"/>
          </a:p>
        </p:txBody>
      </p:sp>
      <p:sp>
        <p:nvSpPr>
          <p:cNvPr id="3" name="2 - Θέση περιεχομένου"/>
          <p:cNvSpPr>
            <a:spLocks noGrp="1"/>
          </p:cNvSpPr>
          <p:nvPr>
            <p:ph idx="1"/>
          </p:nvPr>
        </p:nvSpPr>
        <p:spPr>
          <a:xfrm>
            <a:off x="0" y="914400"/>
            <a:ext cx="9144000" cy="5943600"/>
          </a:xfrm>
        </p:spPr>
        <p:txBody>
          <a:bodyPr/>
          <a:lstStyle/>
          <a:p>
            <a:r>
              <a:rPr lang="el-GR" dirty="0"/>
              <a:t>Η διεξαγωγή των κλινικών μελετών ενσωματώνει επίσης τη Διακήρυξη του Ελσίνκι, η οποία αναγνωρίζεται διεθνώς ως η βάση για τα ηθικά ζητήματα τα οποία προκύπτουν κατά τη διεξαγωγή μελετών σε ανθρώπινους πληθυσμούς καθώς και τη Διακήρυξη του Ελσίνκι, για τα δικαιώματα των ασθενών.</a:t>
            </a:r>
            <a:endParaRPr lang="en-US"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0"/>
            <a:ext cx="8229600" cy="6126163"/>
          </a:xfrm>
        </p:spPr>
        <p:txBody>
          <a:bodyPr>
            <a:normAutofit fontScale="92500" lnSpcReduction="10000"/>
          </a:bodyPr>
          <a:lstStyle/>
          <a:p>
            <a:pPr>
              <a:buNone/>
            </a:pPr>
            <a:r>
              <a:rPr lang="el-GR" dirty="0" err="1"/>
              <a:t>Προκλινικό</a:t>
            </a:r>
            <a:r>
              <a:rPr lang="el-GR" dirty="0"/>
              <a:t>  και Κλινικό Στάδιο </a:t>
            </a:r>
          </a:p>
          <a:p>
            <a:pPr>
              <a:buNone/>
            </a:pPr>
            <a:r>
              <a:rPr lang="el-GR" dirty="0"/>
              <a:t>Φάσεις Ι, ΙΙ, ΙΙΙ</a:t>
            </a:r>
          </a:p>
          <a:p>
            <a:pPr>
              <a:buNone/>
            </a:pPr>
            <a:r>
              <a:rPr lang="el-GR" dirty="0"/>
              <a:t>Τοξικολογική Κατατομή</a:t>
            </a:r>
          </a:p>
          <a:p>
            <a:pPr>
              <a:buNone/>
            </a:pPr>
            <a:r>
              <a:rPr lang="el-GR" dirty="0"/>
              <a:t>Οξεία Τοξικότητα, </a:t>
            </a:r>
            <a:r>
              <a:rPr lang="el-GR" dirty="0" err="1"/>
              <a:t>Υποξεία</a:t>
            </a:r>
            <a:r>
              <a:rPr lang="el-GR" dirty="0"/>
              <a:t> Τοξικότητα</a:t>
            </a:r>
          </a:p>
          <a:p>
            <a:pPr>
              <a:buNone/>
            </a:pPr>
            <a:r>
              <a:rPr lang="el-GR" dirty="0"/>
              <a:t>Απορρόφηση στο Δέρμα και Συστηματική κυκλοφορία</a:t>
            </a:r>
          </a:p>
          <a:p>
            <a:pPr>
              <a:buNone/>
            </a:pPr>
            <a:r>
              <a:rPr lang="el-GR" dirty="0"/>
              <a:t>Ερεθιστικότητα - Ευαισθητοποίηση</a:t>
            </a:r>
          </a:p>
          <a:p>
            <a:pPr>
              <a:buNone/>
            </a:pPr>
            <a:r>
              <a:rPr lang="el-GR" dirty="0"/>
              <a:t>Επίδραση στην Αναπαραγωγή</a:t>
            </a:r>
          </a:p>
          <a:p>
            <a:pPr>
              <a:buNone/>
            </a:pPr>
            <a:r>
              <a:rPr lang="el-GR" dirty="0" err="1"/>
              <a:t>Μεταλλαξιογόνο</a:t>
            </a:r>
            <a:r>
              <a:rPr lang="el-GR" dirty="0"/>
              <a:t>, Καρκινογόνο, Τερατογόνο</a:t>
            </a:r>
          </a:p>
          <a:p>
            <a:pPr>
              <a:buNone/>
            </a:pPr>
            <a:r>
              <a:rPr lang="el-GR" dirty="0"/>
              <a:t>Καταγραφή </a:t>
            </a:r>
            <a:r>
              <a:rPr lang="el-GR" dirty="0" err="1"/>
              <a:t>Ανεπιθυμήτων</a:t>
            </a:r>
            <a:r>
              <a:rPr lang="el-GR" dirty="0"/>
              <a:t> Ενεργειών κατά την Χρήση (</a:t>
            </a:r>
            <a:r>
              <a:rPr lang="el-GR" dirty="0" err="1"/>
              <a:t>Φαρμακοεπεγρύπνηση</a:t>
            </a:r>
            <a:r>
              <a:rPr lang="el-GR" dirty="0"/>
              <a:t>, </a:t>
            </a:r>
            <a:r>
              <a:rPr lang="el-GR" dirty="0" err="1"/>
              <a:t>καλλυντικοεπαγρύπνηση</a:t>
            </a:r>
            <a:r>
              <a:rPr lang="el-GR" dirty="0"/>
              <a:t>)</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ΔΟΚΙΜΑΣΙΕΣ ΤΟΞΙΚΟΤΗΤΑΣ </a:t>
            </a:r>
            <a:endParaRPr lang="en-US" b="1" dirty="0"/>
          </a:p>
        </p:txBody>
      </p:sp>
      <p:sp>
        <p:nvSpPr>
          <p:cNvPr id="3" name="2 - Θέση περιεχομένου"/>
          <p:cNvSpPr>
            <a:spLocks noGrp="1"/>
          </p:cNvSpPr>
          <p:nvPr>
            <p:ph idx="1"/>
          </p:nvPr>
        </p:nvSpPr>
        <p:spPr/>
        <p:txBody>
          <a:bodyPr/>
          <a:lstStyle/>
          <a:p>
            <a:pPr>
              <a:buNone/>
            </a:pPr>
            <a:r>
              <a:rPr lang="el-GR" b="1" dirty="0"/>
              <a:t>Α. ΚΑΛΛΥΝΤΙΚΑ</a:t>
            </a:r>
            <a:endParaRPr lang="en-US" b="1" dirty="0"/>
          </a:p>
          <a:p>
            <a:pPr>
              <a:buNone/>
            </a:pPr>
            <a:r>
              <a:rPr lang="el-GR" dirty="0"/>
              <a:t>Ευρώπη, Ασία</a:t>
            </a:r>
          </a:p>
          <a:p>
            <a:pPr>
              <a:buNone/>
            </a:pPr>
            <a:r>
              <a:rPr lang="el-GR" dirty="0"/>
              <a:t>Το θέμα δεν είναι στα τελικά προϊόντα αλλά στις</a:t>
            </a:r>
          </a:p>
          <a:p>
            <a:pPr>
              <a:buNone/>
            </a:pPr>
            <a:r>
              <a:rPr lang="el-GR" dirty="0"/>
              <a:t>Πρώτες ύλες τις εισαγόμενες μετά το 2013. </a:t>
            </a:r>
            <a:endParaRPr lang="en-US"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0" y="0"/>
            <a:ext cx="9144000" cy="6858000"/>
          </a:xfrm>
        </p:spPr>
        <p:txBody>
          <a:bodyPr>
            <a:normAutofit fontScale="92500" lnSpcReduction="10000"/>
          </a:bodyPr>
          <a:lstStyle/>
          <a:p>
            <a:pPr>
              <a:defRPr/>
            </a:pPr>
            <a:r>
              <a:rPr lang="el-GR" b="1" dirty="0">
                <a:solidFill>
                  <a:schemeClr val="tx1"/>
                </a:solidFill>
              </a:rPr>
              <a:t>ΕΛΕΓΧΟΙ ΤΟΞΙΚΟΤΗΤΑΣ ΚΑΛΛΥΝΤΙΚΩΝ</a:t>
            </a:r>
          </a:p>
          <a:p>
            <a:pPr algn="l">
              <a:defRPr/>
            </a:pPr>
            <a:r>
              <a:rPr lang="el-GR" b="1" dirty="0">
                <a:solidFill>
                  <a:schemeClr val="tx1"/>
                </a:solidFill>
              </a:rPr>
              <a:t>ΠΡΩΤΕΣ ΥΛΕΣ</a:t>
            </a:r>
          </a:p>
          <a:p>
            <a:pPr>
              <a:defRPr/>
            </a:pPr>
            <a:r>
              <a:rPr lang="el-GR" sz="2400" b="1" dirty="0">
                <a:solidFill>
                  <a:schemeClr val="tx1"/>
                </a:solidFill>
              </a:rPr>
              <a:t>-Οξεία εκ του στόματος τοξικότητα</a:t>
            </a:r>
          </a:p>
          <a:p>
            <a:pPr>
              <a:defRPr/>
            </a:pPr>
            <a:r>
              <a:rPr lang="el-GR" sz="2400" b="1" dirty="0">
                <a:solidFill>
                  <a:schemeClr val="tx1"/>
                </a:solidFill>
              </a:rPr>
              <a:t>-Δερματική Απορρόφηση</a:t>
            </a:r>
          </a:p>
          <a:p>
            <a:pPr>
              <a:defRPr/>
            </a:pPr>
            <a:r>
              <a:rPr lang="el-GR" sz="2400" b="1" dirty="0">
                <a:solidFill>
                  <a:schemeClr val="tx1"/>
                </a:solidFill>
              </a:rPr>
              <a:t>-Δερματική ερεθιστικότητα</a:t>
            </a:r>
          </a:p>
          <a:p>
            <a:pPr>
              <a:defRPr/>
            </a:pPr>
            <a:r>
              <a:rPr lang="el-GR" sz="2400" b="1" dirty="0">
                <a:solidFill>
                  <a:schemeClr val="tx1"/>
                </a:solidFill>
              </a:rPr>
              <a:t>-Οφθαλμική ερεθιστικότητα</a:t>
            </a:r>
          </a:p>
          <a:p>
            <a:pPr>
              <a:defRPr/>
            </a:pPr>
            <a:r>
              <a:rPr lang="el-GR" sz="2400" b="1" dirty="0">
                <a:solidFill>
                  <a:schemeClr val="tx1"/>
                </a:solidFill>
              </a:rPr>
              <a:t>-Ευαισθητοποίηση του δέρματος</a:t>
            </a:r>
          </a:p>
          <a:p>
            <a:pPr>
              <a:defRPr/>
            </a:pPr>
            <a:r>
              <a:rPr lang="el-GR" sz="2400" b="1" dirty="0">
                <a:solidFill>
                  <a:schemeClr val="tx1"/>
                </a:solidFill>
              </a:rPr>
              <a:t>-Χρόνια Τοξικότητα</a:t>
            </a:r>
          </a:p>
          <a:p>
            <a:pPr>
              <a:defRPr/>
            </a:pPr>
            <a:r>
              <a:rPr lang="el-GR" sz="2400" b="1" dirty="0">
                <a:solidFill>
                  <a:schemeClr val="tx1"/>
                </a:solidFill>
              </a:rPr>
              <a:t>-</a:t>
            </a:r>
            <a:r>
              <a:rPr lang="el-GR" sz="2400" b="1" dirty="0" err="1">
                <a:solidFill>
                  <a:schemeClr val="tx1"/>
                </a:solidFill>
              </a:rPr>
              <a:t>Γονοτοξικότητα</a:t>
            </a:r>
            <a:endParaRPr lang="el-GR" sz="2400" b="1" dirty="0">
              <a:solidFill>
                <a:schemeClr val="tx1"/>
              </a:solidFill>
            </a:endParaRPr>
          </a:p>
          <a:p>
            <a:pPr>
              <a:defRPr/>
            </a:pPr>
            <a:r>
              <a:rPr lang="el-GR" sz="2400" b="1" dirty="0">
                <a:solidFill>
                  <a:schemeClr val="tx1"/>
                </a:solidFill>
              </a:rPr>
              <a:t>-</a:t>
            </a:r>
            <a:r>
              <a:rPr lang="el-GR" sz="2400" b="1" dirty="0" err="1">
                <a:solidFill>
                  <a:schemeClr val="tx1"/>
                </a:solidFill>
              </a:rPr>
              <a:t>Φωτοτοξικότητα</a:t>
            </a:r>
            <a:r>
              <a:rPr lang="el-GR" sz="2400" b="1" dirty="0">
                <a:solidFill>
                  <a:schemeClr val="tx1"/>
                </a:solidFill>
              </a:rPr>
              <a:t> (εφόσον έρχεται σε επαφή  με το υπεριώδες φως)</a:t>
            </a:r>
          </a:p>
          <a:p>
            <a:pPr>
              <a:defRPr/>
            </a:pPr>
            <a:r>
              <a:rPr lang="el-GR" sz="2400" b="1" dirty="0">
                <a:solidFill>
                  <a:schemeClr val="tx1"/>
                </a:solidFill>
              </a:rPr>
              <a:t>-Δεδομένα Τοξικότητας στον Άνθρωπο</a:t>
            </a:r>
          </a:p>
          <a:p>
            <a:pPr>
              <a:defRPr/>
            </a:pPr>
            <a:r>
              <a:rPr lang="el-GR" sz="2400" b="1" dirty="0">
                <a:solidFill>
                  <a:schemeClr val="tx1"/>
                </a:solidFill>
              </a:rPr>
              <a:t>Όταν μία πρώτη ύλη λαμβάνεται από το στόμα σε σημαντικό βαθμό ή όταν η συστηματική απορρόφηση μετά από δερματική χορήγηση είναι σημαντική τότε είναι δυνατόν επιπλέον να ζητηθούν στοιχεία όπως :</a:t>
            </a:r>
          </a:p>
          <a:p>
            <a:pPr>
              <a:defRPr/>
            </a:pPr>
            <a:r>
              <a:rPr lang="el-GR" sz="2400" b="1" dirty="0">
                <a:solidFill>
                  <a:schemeClr val="tx1"/>
                </a:solidFill>
              </a:rPr>
              <a:t>-</a:t>
            </a:r>
            <a:r>
              <a:rPr lang="el-GR" sz="2400" b="1" dirty="0" err="1">
                <a:solidFill>
                  <a:schemeClr val="tx1"/>
                </a:solidFill>
              </a:rPr>
              <a:t>Τοξικοκινητική</a:t>
            </a:r>
            <a:endParaRPr lang="el-GR" sz="2400" b="1" dirty="0">
              <a:solidFill>
                <a:schemeClr val="tx1"/>
              </a:solidFill>
            </a:endParaRPr>
          </a:p>
          <a:p>
            <a:pPr>
              <a:defRPr/>
            </a:pPr>
            <a:r>
              <a:rPr lang="el-GR" sz="2400" b="1" dirty="0">
                <a:solidFill>
                  <a:schemeClr val="tx1"/>
                </a:solidFill>
              </a:rPr>
              <a:t>-Καρκινογένεση, τερατογένεση</a:t>
            </a:r>
            <a:r>
              <a:rPr lang="en-US" sz="2400" b="1" dirty="0">
                <a:solidFill>
                  <a:schemeClr val="tx1"/>
                </a:solidFill>
              </a:rPr>
              <a:t>, </a:t>
            </a:r>
            <a:r>
              <a:rPr lang="el-GR" sz="2400" b="1" dirty="0">
                <a:solidFill>
                  <a:schemeClr val="tx1"/>
                </a:solidFill>
              </a:rPr>
              <a:t>αναπαραγωγή, επιπλέον στοιχεία γονοτοξικότητας</a:t>
            </a:r>
          </a:p>
          <a:p>
            <a:pPr algn="l">
              <a:defRPr/>
            </a:pPr>
            <a:endParaRPr lang="el-GR" sz="2400" b="1"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defRPr/>
            </a:pPr>
            <a:endParaRPr lang="el-GR" dirty="0"/>
          </a:p>
          <a:p>
            <a:pPr>
              <a:defRPr/>
            </a:pPr>
            <a:endParaRPr lang="el-GR" dirty="0"/>
          </a:p>
        </p:txBody>
      </p:sp>
      <p:sp>
        <p:nvSpPr>
          <p:cNvPr id="6" name="5 - Ορθογώνιο"/>
          <p:cNvSpPr/>
          <p:nvPr/>
        </p:nvSpPr>
        <p:spPr>
          <a:xfrm>
            <a:off x="0" y="0"/>
            <a:ext cx="9144000" cy="5186363"/>
          </a:xfrm>
          <a:prstGeom prst="rect">
            <a:avLst/>
          </a:prstGeom>
        </p:spPr>
        <p:txBody>
          <a:bodyPr>
            <a:spAutoFit/>
          </a:bodyPr>
          <a:lstStyle/>
          <a:p>
            <a:pPr marL="347472" indent="-347472" eaLnBrk="0" hangingPunct="0">
              <a:spcBef>
                <a:spcPts val="576"/>
              </a:spcBef>
              <a:spcAft>
                <a:spcPts val="0"/>
              </a:spcAft>
              <a:defRPr/>
            </a:pPr>
            <a:r>
              <a:rPr lang="el-GR" b="1" dirty="0">
                <a:effectLst>
                  <a:outerShdw blurRad="50800" dist="38100" algn="tr" rotWithShape="0">
                    <a:prstClr val="black">
                      <a:alpha val="40000"/>
                    </a:prstClr>
                  </a:outerShdw>
                </a:effectLst>
                <a:latin typeface="Arial"/>
                <a:cs typeface="Arial"/>
              </a:rPr>
              <a:t>Δερματική Απορρόφηση</a:t>
            </a:r>
          </a:p>
          <a:p>
            <a:pPr marL="347472" indent="-347472" eaLnBrk="0" hangingPunct="0">
              <a:spcBef>
                <a:spcPts val="576"/>
              </a:spcBef>
              <a:spcAft>
                <a:spcPts val="0"/>
              </a:spcAft>
              <a:defRPr/>
            </a:pPr>
            <a:r>
              <a:rPr lang="el-GR" dirty="0"/>
              <a:t>Γίνεται στο ανθρώπινο ή χοίρειο δέρμα ή δέρμα </a:t>
            </a:r>
            <a:r>
              <a:rPr lang="el-GR" dirty="0" err="1"/>
              <a:t>επίμυος</a:t>
            </a:r>
            <a:r>
              <a:rPr lang="el-GR" dirty="0"/>
              <a:t>, </a:t>
            </a:r>
            <a:r>
              <a:rPr lang="en-US" dirty="0"/>
              <a:t>in vitro  </a:t>
            </a:r>
            <a:r>
              <a:rPr lang="el-GR" dirty="0"/>
              <a:t>στα κύτταρα του </a:t>
            </a:r>
            <a:r>
              <a:rPr lang="en-US" dirty="0"/>
              <a:t>Franz</a:t>
            </a:r>
            <a:r>
              <a:rPr lang="el-GR" dirty="0"/>
              <a:t>.</a:t>
            </a:r>
            <a:endParaRPr lang="el-GR" b="1" dirty="0">
              <a:effectLst>
                <a:outerShdw blurRad="50800" dist="38100" algn="tr" rotWithShape="0">
                  <a:prstClr val="black">
                    <a:alpha val="40000"/>
                  </a:prstClr>
                </a:outerShdw>
              </a:effectLst>
              <a:latin typeface="Arial"/>
              <a:cs typeface="Arial"/>
            </a:endParaRPr>
          </a:p>
          <a:p>
            <a:pPr marL="347472" indent="-347472" eaLnBrk="0" hangingPunct="0">
              <a:spcBef>
                <a:spcPts val="576"/>
              </a:spcBef>
              <a:spcAft>
                <a:spcPts val="0"/>
              </a:spcAft>
              <a:defRPr/>
            </a:pPr>
            <a:r>
              <a:rPr lang="el-GR" b="1" dirty="0">
                <a:effectLst>
                  <a:outerShdw blurRad="50800" dist="38100" algn="tr" rotWithShape="0">
                    <a:prstClr val="black">
                      <a:alpha val="40000"/>
                    </a:prstClr>
                  </a:outerShdw>
                </a:effectLst>
                <a:latin typeface="Arial"/>
                <a:cs typeface="Arial"/>
              </a:rPr>
              <a:t>Χρόνια Τοξικότητα</a:t>
            </a:r>
          </a:p>
          <a:p>
            <a:pPr>
              <a:defRPr/>
            </a:pPr>
            <a:r>
              <a:rPr lang="en-US" dirty="0">
                <a:latin typeface="Times New Roman"/>
              </a:rPr>
              <a:t>In</a:t>
            </a:r>
            <a:r>
              <a:rPr lang="el-GR" dirty="0">
                <a:latin typeface="Times New Roman"/>
              </a:rPr>
              <a:t> </a:t>
            </a:r>
            <a:r>
              <a:rPr lang="en-US" dirty="0">
                <a:latin typeface="Times New Roman"/>
              </a:rPr>
              <a:t>vivo</a:t>
            </a:r>
            <a:r>
              <a:rPr lang="el-GR" dirty="0">
                <a:latin typeface="Times New Roman"/>
              </a:rPr>
              <a:t>  υπάρχουν δύο πρωτόκολλα. Ένα διαρκείας ενός μηνός και ένα τριών μηνών. Η χορήγηση γίνεται είτε  από το στόμα είτε/και με εισπνοή είτε /και από το δέρμα. Παίζει ιδιαίτερο ρόλο διότι και αυτή μπαίνει στον τύπο αξιολογήσεως των ορίων ασφαλείας της πρώτης ύλης.</a:t>
            </a:r>
          </a:p>
          <a:p>
            <a:pPr>
              <a:defRPr/>
            </a:pPr>
            <a:r>
              <a:rPr lang="el-GR" dirty="0">
                <a:latin typeface="Times New Roman"/>
              </a:rPr>
              <a:t>Σήμερα δεν υπάρχει αξιολογημένη αποδεκτή μέθοδος υποκαταστάσεως. Σύμφωνα με την Ευρωπαϊκή Επιτροπή Αξιολογήσεως (</a:t>
            </a:r>
            <a:r>
              <a:rPr lang="en-US" dirty="0">
                <a:latin typeface="Times New Roman"/>
              </a:rPr>
              <a:t>SCCS</a:t>
            </a:r>
            <a:r>
              <a:rPr lang="el-GR" dirty="0">
                <a:latin typeface="Times New Roman"/>
              </a:rPr>
              <a:t>) η αξιολόγηση σε πειραματόζωα σε ορισμένες  περιπτώσεις παραμένει μία αναγκαιότητα.</a:t>
            </a:r>
          </a:p>
          <a:p>
            <a:pPr marL="347472" indent="-347472" eaLnBrk="0" hangingPunct="0">
              <a:spcBef>
                <a:spcPts val="576"/>
              </a:spcBef>
              <a:spcAft>
                <a:spcPts val="0"/>
              </a:spcAft>
              <a:defRPr/>
            </a:pPr>
            <a:endParaRPr lang="el-GR" dirty="0"/>
          </a:p>
          <a:p>
            <a:pPr marL="347472" indent="-347472" eaLnBrk="0" hangingPunct="0">
              <a:spcBef>
                <a:spcPts val="576"/>
              </a:spcBef>
              <a:spcAft>
                <a:spcPts val="0"/>
              </a:spcAft>
              <a:defRPr/>
            </a:pPr>
            <a:r>
              <a:rPr lang="el-GR" b="1" dirty="0">
                <a:effectLst>
                  <a:outerShdw blurRad="50800" dist="38100" algn="tr" rotWithShape="0">
                    <a:prstClr val="black">
                      <a:alpha val="40000"/>
                    </a:prstClr>
                  </a:outerShdw>
                </a:effectLst>
                <a:latin typeface="Arial"/>
                <a:cs typeface="Arial"/>
              </a:rPr>
              <a:t>Τοξικότητα  Αναπαραγωγής</a:t>
            </a:r>
          </a:p>
          <a:p>
            <a:pPr>
              <a:defRPr/>
            </a:pPr>
            <a:r>
              <a:rPr lang="en-US" dirty="0">
                <a:latin typeface="Times New Roman"/>
              </a:rPr>
              <a:t>In</a:t>
            </a:r>
            <a:r>
              <a:rPr lang="el-GR" dirty="0">
                <a:latin typeface="Times New Roman"/>
              </a:rPr>
              <a:t> </a:t>
            </a:r>
            <a:r>
              <a:rPr lang="en-US" dirty="0">
                <a:latin typeface="Times New Roman"/>
              </a:rPr>
              <a:t>vivo</a:t>
            </a:r>
            <a:r>
              <a:rPr lang="el-GR" dirty="0">
                <a:latin typeface="Times New Roman"/>
              </a:rPr>
              <a:t> ισχύει η αναπαραγωγή σε δύο γενιές και η </a:t>
            </a:r>
            <a:r>
              <a:rPr lang="el-GR" dirty="0" err="1">
                <a:latin typeface="Times New Roman"/>
              </a:rPr>
              <a:t>τερατογένεση</a:t>
            </a:r>
            <a:r>
              <a:rPr lang="el-GR" dirty="0">
                <a:latin typeface="Times New Roman"/>
              </a:rPr>
              <a:t> σε τρωκτικά και σε μη τρωκτικά. Εναλλακτικά έχουν αναπτυχθεί τρεις μέθοδοι. Αυτή με τα </a:t>
            </a:r>
            <a:r>
              <a:rPr lang="el-GR" dirty="0" err="1">
                <a:latin typeface="Times New Roman"/>
              </a:rPr>
              <a:t>εμβρυονικά</a:t>
            </a:r>
            <a:r>
              <a:rPr lang="el-GR" dirty="0">
                <a:latin typeface="Times New Roman"/>
              </a:rPr>
              <a:t> </a:t>
            </a:r>
            <a:r>
              <a:rPr lang="el-GR" dirty="0" err="1">
                <a:latin typeface="Times New Roman"/>
              </a:rPr>
              <a:t>βλαστοκύτταρα</a:t>
            </a:r>
            <a:r>
              <a:rPr lang="el-GR" dirty="0">
                <a:latin typeface="Times New Roman"/>
              </a:rPr>
              <a:t> φαίνεται ενδιαφέρουσα αλλά χρειάζεται επιπλέον έρευνα. Ίσως και οι τρείς να μπορούν να χρησιμοποιηθούν σαν μέθοδοι πρώτης εξετάσεως, επιλογής ( </a:t>
            </a:r>
            <a:r>
              <a:rPr lang="en-US" dirty="0">
                <a:latin typeface="Times New Roman"/>
              </a:rPr>
              <a:t>screening</a:t>
            </a:r>
            <a:r>
              <a:rPr lang="el-GR" dirty="0">
                <a:latin typeface="Times New Roman"/>
              </a:rPr>
              <a:t>). </a:t>
            </a:r>
            <a:r>
              <a:rPr lang="en-US" dirty="0">
                <a:latin typeface="Times New Roman"/>
              </a:rPr>
              <a:t>O</a:t>
            </a:r>
            <a:r>
              <a:rPr lang="el-GR" dirty="0">
                <a:latin typeface="Times New Roman"/>
              </a:rPr>
              <a:t>ι μέθοδοι </a:t>
            </a:r>
            <a:r>
              <a:rPr lang="en-US" dirty="0">
                <a:latin typeface="Times New Roman"/>
              </a:rPr>
              <a:t>in</a:t>
            </a:r>
            <a:r>
              <a:rPr lang="el-GR" dirty="0">
                <a:latin typeface="Times New Roman"/>
              </a:rPr>
              <a:t> </a:t>
            </a:r>
            <a:r>
              <a:rPr lang="en-US" dirty="0">
                <a:latin typeface="Times New Roman"/>
              </a:rPr>
              <a:t>vivo</a:t>
            </a:r>
            <a:r>
              <a:rPr lang="el-GR" dirty="0">
                <a:latin typeface="Times New Roman"/>
              </a:rPr>
              <a:t>  σύμφωνα με την επιτροπή δεν μπορούν ακόμη να υποκατασταθούν.</a:t>
            </a:r>
          </a:p>
          <a:p>
            <a:pPr marL="347472" indent="-347472" eaLnBrk="0" hangingPunct="0">
              <a:spcBef>
                <a:spcPts val="576"/>
              </a:spcBef>
              <a:spcAft>
                <a:spcPts val="0"/>
              </a:spcAft>
              <a:defRPr/>
            </a:pPr>
            <a:endParaRPr lang="el-GR"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7472" indent="-347472">
              <a:spcBef>
                <a:spcPts val="576"/>
              </a:spcBef>
              <a:spcAft>
                <a:spcPts val="0"/>
              </a:spcAft>
              <a:defRPr/>
            </a:pPr>
            <a:r>
              <a:rPr lang="el-GR" sz="2000" b="1" dirty="0" err="1">
                <a:effectLst>
                  <a:outerShdw blurRad="50800" dist="38100" algn="tr" rotWithShape="0">
                    <a:prstClr val="black">
                      <a:alpha val="40000"/>
                    </a:prstClr>
                  </a:outerShdw>
                </a:effectLst>
              </a:rPr>
              <a:t>Μεταλλαξιμότητα</a:t>
            </a:r>
            <a:endParaRPr lang="el-GR" sz="2000" b="1" dirty="0">
              <a:effectLst>
                <a:outerShdw blurRad="50800" dist="38100" algn="tr" rotWithShape="0">
                  <a:prstClr val="black">
                    <a:alpha val="40000"/>
                  </a:prstClr>
                </a:outerShdw>
              </a:effectLst>
            </a:endParaRPr>
          </a:p>
          <a:p>
            <a:pPr marL="347472" indent="-347472">
              <a:spcBef>
                <a:spcPts val="576"/>
              </a:spcBef>
              <a:spcAft>
                <a:spcPts val="0"/>
              </a:spcAft>
              <a:buFont typeface="Wingdings" pitchFamily="2" charset="2"/>
              <a:buNone/>
              <a:defRPr/>
            </a:pPr>
            <a:r>
              <a:rPr lang="el-GR" sz="2000" dirty="0">
                <a:latin typeface="Times New Roman"/>
              </a:rPr>
              <a:t>Γίνεται σε βακτήρια τύπου </a:t>
            </a:r>
            <a:r>
              <a:rPr lang="el-GR" sz="2000" dirty="0" err="1">
                <a:latin typeface="Times New Roman"/>
              </a:rPr>
              <a:t>σαλμονέλλας</a:t>
            </a:r>
            <a:r>
              <a:rPr lang="el-GR" sz="2000" dirty="0">
                <a:latin typeface="Times New Roman"/>
              </a:rPr>
              <a:t> </a:t>
            </a:r>
            <a:r>
              <a:rPr lang="en-US" sz="2000" dirty="0" err="1">
                <a:latin typeface="Times New Roman"/>
              </a:rPr>
              <a:t>Typhimurium</a:t>
            </a:r>
            <a:endParaRPr lang="el-GR" sz="2000" b="1" dirty="0">
              <a:effectLst>
                <a:outerShdw blurRad="50800" dist="38100" algn="tr" rotWithShape="0">
                  <a:prstClr val="black">
                    <a:alpha val="40000"/>
                  </a:prstClr>
                </a:outerShdw>
              </a:effectLst>
            </a:endParaRPr>
          </a:p>
          <a:p>
            <a:pPr marL="347472" indent="-347472">
              <a:spcBef>
                <a:spcPts val="576"/>
              </a:spcBef>
              <a:spcAft>
                <a:spcPts val="0"/>
              </a:spcAft>
              <a:defRPr/>
            </a:pPr>
            <a:r>
              <a:rPr lang="el-GR" sz="2000" b="1" dirty="0">
                <a:effectLst>
                  <a:outerShdw blurRad="50800" dist="38100" algn="tr" rotWithShape="0">
                    <a:prstClr val="black">
                      <a:alpha val="40000"/>
                    </a:prstClr>
                  </a:outerShdw>
                </a:effectLst>
              </a:rPr>
              <a:t>Καρκινογένεση</a:t>
            </a:r>
          </a:p>
          <a:p>
            <a:pPr>
              <a:defRPr/>
            </a:pPr>
            <a:r>
              <a:rPr lang="en-US" sz="2000" dirty="0">
                <a:latin typeface="Times New Roman"/>
              </a:rPr>
              <a:t>In</a:t>
            </a:r>
            <a:r>
              <a:rPr lang="el-GR" sz="2000" dirty="0">
                <a:latin typeface="Times New Roman"/>
              </a:rPr>
              <a:t> </a:t>
            </a:r>
            <a:r>
              <a:rPr lang="en-US" sz="2000" dirty="0">
                <a:latin typeface="Times New Roman"/>
              </a:rPr>
              <a:t>vitro</a:t>
            </a:r>
            <a:r>
              <a:rPr lang="el-GR" sz="2000" dirty="0">
                <a:latin typeface="Times New Roman"/>
              </a:rPr>
              <a:t>  μελέτες χρησιμεύουν σαν μελέτες πρώτης διαλογής – επιλογής </a:t>
            </a:r>
          </a:p>
          <a:p>
            <a:pPr>
              <a:buFont typeface="Wingdings" pitchFamily="2" charset="2"/>
              <a:buNone/>
              <a:defRPr/>
            </a:pPr>
            <a:r>
              <a:rPr lang="el-GR" sz="2000" dirty="0">
                <a:latin typeface="Times New Roman"/>
              </a:rPr>
              <a:t>(</a:t>
            </a:r>
            <a:r>
              <a:rPr lang="en-US" sz="2000" dirty="0">
                <a:latin typeface="Times New Roman"/>
              </a:rPr>
              <a:t>screening</a:t>
            </a:r>
            <a:r>
              <a:rPr lang="el-GR" sz="2000" dirty="0">
                <a:latin typeface="Times New Roman"/>
              </a:rPr>
              <a:t>) και γίνονται  συνήθως είτε στους </a:t>
            </a:r>
            <a:r>
              <a:rPr lang="el-GR" sz="2000" dirty="0" err="1">
                <a:latin typeface="Times New Roman"/>
              </a:rPr>
              <a:t>ινοβλάστες</a:t>
            </a:r>
            <a:r>
              <a:rPr lang="el-GR" sz="2000" dirty="0">
                <a:latin typeface="Times New Roman"/>
              </a:rPr>
              <a:t> Β</a:t>
            </a:r>
            <a:r>
              <a:rPr lang="en-US" sz="2000" dirty="0">
                <a:latin typeface="Times New Roman"/>
              </a:rPr>
              <a:t>alb</a:t>
            </a:r>
            <a:r>
              <a:rPr lang="el-GR" sz="2000" dirty="0">
                <a:latin typeface="Times New Roman"/>
              </a:rPr>
              <a:t>/</a:t>
            </a:r>
            <a:r>
              <a:rPr lang="en-US" sz="2000" dirty="0">
                <a:latin typeface="Times New Roman"/>
              </a:rPr>
              <a:t>c</a:t>
            </a:r>
            <a:r>
              <a:rPr lang="el-GR" sz="2000" dirty="0">
                <a:latin typeface="Times New Roman"/>
              </a:rPr>
              <a:t> 3Τ3,  είτε στα εμβρυϊκά κύτταρα του Συριακού ινδικού χοιριδίου όπου παρατηρούνται οι μετατροπές -  αλλαγές στα ανωτέρω κύτταρα.  Δεν έχουν πάντως ακόμη επικυρωθεί ούτε επαρκώς αξιολογηθεί ώστε να γίνει δυνατή η υποκατάσταση των </a:t>
            </a:r>
            <a:r>
              <a:rPr lang="en-US" sz="2000" dirty="0">
                <a:latin typeface="Times New Roman"/>
              </a:rPr>
              <a:t>in</a:t>
            </a:r>
            <a:r>
              <a:rPr lang="el-GR" sz="2000" dirty="0">
                <a:latin typeface="Times New Roman"/>
              </a:rPr>
              <a:t> </a:t>
            </a:r>
            <a:r>
              <a:rPr lang="en-US" sz="2000" dirty="0">
                <a:latin typeface="Times New Roman"/>
              </a:rPr>
              <a:t>vivo</a:t>
            </a:r>
            <a:r>
              <a:rPr lang="el-GR" sz="2000" dirty="0">
                <a:latin typeface="Times New Roman"/>
              </a:rPr>
              <a:t>  μεθόδων.</a:t>
            </a:r>
            <a:endParaRPr lang="el-GR" sz="2000" dirty="0"/>
          </a:p>
          <a:p>
            <a:pPr marL="347472" indent="-347472">
              <a:spcBef>
                <a:spcPts val="576"/>
              </a:spcBef>
              <a:spcAft>
                <a:spcPts val="0"/>
              </a:spcAft>
              <a:defRPr/>
            </a:pPr>
            <a:r>
              <a:rPr lang="el-GR" sz="2000" b="1" dirty="0" err="1">
                <a:effectLst>
                  <a:outerShdw blurRad="50800" dist="38100" algn="tr" rotWithShape="0">
                    <a:prstClr val="black">
                      <a:alpha val="40000"/>
                    </a:prstClr>
                  </a:outerShdw>
                </a:effectLst>
              </a:rPr>
              <a:t>Τοξικοκινητικές</a:t>
            </a:r>
            <a:r>
              <a:rPr lang="el-GR" sz="2000" b="1" dirty="0">
                <a:effectLst>
                  <a:outerShdw blurRad="50800" dist="38100" algn="tr" rotWithShape="0">
                    <a:prstClr val="black">
                      <a:alpha val="40000"/>
                    </a:prstClr>
                  </a:outerShdw>
                </a:effectLst>
              </a:rPr>
              <a:t> Μελέτες</a:t>
            </a:r>
          </a:p>
          <a:p>
            <a:pPr>
              <a:defRPr/>
            </a:pPr>
            <a:r>
              <a:rPr lang="el-GR" sz="2000" dirty="0">
                <a:latin typeface="Times New Roman"/>
              </a:rPr>
              <a:t>Αφορούν την κινητική, σε σχέση με τον χρόνο της απορροφήσεως, του μεταβολισμού, της συγγενείας με ιστούς και του ρυθμού απεκκρίσεως των ουσιών. Αν και </a:t>
            </a:r>
            <a:r>
              <a:rPr lang="en-US" sz="2000" dirty="0">
                <a:latin typeface="Times New Roman"/>
              </a:rPr>
              <a:t>in</a:t>
            </a:r>
            <a:r>
              <a:rPr lang="el-GR" sz="2000" dirty="0">
                <a:latin typeface="Times New Roman"/>
              </a:rPr>
              <a:t> </a:t>
            </a:r>
            <a:r>
              <a:rPr lang="en-US" sz="2000" dirty="0">
                <a:latin typeface="Times New Roman"/>
              </a:rPr>
              <a:t>vitro</a:t>
            </a:r>
            <a:r>
              <a:rPr lang="el-GR" sz="2000" dirty="0">
                <a:latin typeface="Times New Roman"/>
              </a:rPr>
              <a:t> μελέτες σε κύτταρα,   δείχνουν να είναι αρκετά χρήσιμες. Για παράδειγμα οι μελέτες των ουσιών στα </a:t>
            </a:r>
            <a:r>
              <a:rPr lang="el-GR" sz="2000" dirty="0" err="1">
                <a:latin typeface="Times New Roman"/>
              </a:rPr>
              <a:t>ηπατοκύτταρα</a:t>
            </a:r>
            <a:r>
              <a:rPr lang="el-GR" sz="2000" dirty="0">
                <a:latin typeface="Times New Roman"/>
              </a:rPr>
              <a:t> όπου τα στοιχεία τα οποία λαμβάνονται είναι  σημαντικά ως προς τον μεταβολισμό των ουσιών. Το συμπέρασμα εν τούτοις  της επιτροπής είναι  ότι οι  </a:t>
            </a:r>
            <a:r>
              <a:rPr lang="en-US" sz="2000" dirty="0">
                <a:latin typeface="Times New Roman"/>
              </a:rPr>
              <a:t>in</a:t>
            </a:r>
            <a:r>
              <a:rPr lang="el-GR" sz="2000" dirty="0">
                <a:latin typeface="Times New Roman"/>
              </a:rPr>
              <a:t> </a:t>
            </a:r>
            <a:r>
              <a:rPr lang="en-US" sz="2000" dirty="0">
                <a:latin typeface="Times New Roman"/>
              </a:rPr>
              <a:t>vivo</a:t>
            </a:r>
            <a:r>
              <a:rPr lang="el-GR" sz="2000" dirty="0">
                <a:latin typeface="Times New Roman"/>
              </a:rPr>
              <a:t> μελέτες παραμένουν απαραίτητες  και προς στιγμήν  αναντικατάστατες.</a:t>
            </a:r>
          </a:p>
          <a:p>
            <a:pPr marL="347472" indent="-347472">
              <a:spcBef>
                <a:spcPts val="576"/>
              </a:spcBef>
              <a:spcAft>
                <a:spcPts val="0"/>
              </a:spcAft>
              <a:buFont typeface="Wingdings" pitchFamily="2" charset="2"/>
              <a:buNone/>
              <a:defRPr/>
            </a:pPr>
            <a:endParaRPr lang="el-GR" sz="2400" b="1" dirty="0">
              <a:effectLst>
                <a:outerShdw blurRad="50800" dist="38100" algn="tr" rotWithShape="0">
                  <a:prstClr val="black">
                    <a:alpha val="40000"/>
                  </a:prstClr>
                </a:outerShdw>
              </a:effectLst>
            </a:endParaRPr>
          </a:p>
          <a:p>
            <a:pPr marL="347472" indent="-347472">
              <a:spcBef>
                <a:spcPts val="576"/>
              </a:spcBef>
              <a:spcAft>
                <a:spcPts val="0"/>
              </a:spcAft>
              <a:buFont typeface="Wingdings" pitchFamily="2" charset="2"/>
              <a:buNone/>
              <a:defRPr/>
            </a:pPr>
            <a:endParaRPr lang="el-GR" dirty="0"/>
          </a:p>
          <a:p>
            <a:pPr>
              <a:buFont typeface="Wingdings" pitchFamily="2" charset="2"/>
              <a:buNone/>
              <a:defRPr/>
            </a:pPr>
            <a:endParaRPr lang="el-GR"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Font typeface="Wingdings" pitchFamily="2" charset="2"/>
              <a:buNone/>
              <a:defRPr/>
            </a:pPr>
            <a:r>
              <a:rPr lang="el-GR" sz="2000" b="1" dirty="0" err="1"/>
              <a:t>Φωτοτοξικότητα</a:t>
            </a:r>
            <a:r>
              <a:rPr lang="el-GR" sz="2000" b="1" dirty="0"/>
              <a:t> – </a:t>
            </a:r>
            <a:r>
              <a:rPr lang="el-GR" sz="2000" b="1" dirty="0" err="1"/>
              <a:t>Φωτοευαισθητοποίηση</a:t>
            </a:r>
            <a:endParaRPr lang="el-GR" sz="2000" b="1" dirty="0"/>
          </a:p>
          <a:p>
            <a:pPr>
              <a:buFont typeface="Wingdings" pitchFamily="2" charset="2"/>
              <a:buNone/>
              <a:defRPr/>
            </a:pPr>
            <a:r>
              <a:rPr lang="el-GR" sz="2000" b="1" dirty="0"/>
              <a:t>Μελέτες στον Άνθρωπο</a:t>
            </a:r>
          </a:p>
          <a:p>
            <a:pPr>
              <a:buFont typeface="Wingdings" pitchFamily="2" charset="2"/>
              <a:buNone/>
              <a:defRPr/>
            </a:pPr>
            <a:r>
              <a:rPr lang="en-US" sz="2000" b="1" dirty="0"/>
              <a:t>In </a:t>
            </a:r>
            <a:r>
              <a:rPr lang="en-US" sz="2000" b="1" dirty="0" err="1"/>
              <a:t>Silico</a:t>
            </a:r>
            <a:endParaRPr lang="en-US" sz="2000" b="1" dirty="0"/>
          </a:p>
          <a:p>
            <a:pPr>
              <a:buFont typeface="Wingdings" pitchFamily="2" charset="2"/>
              <a:buNone/>
              <a:defRPr/>
            </a:pPr>
            <a:r>
              <a:rPr lang="el-GR" sz="2000" b="1"/>
              <a:t>Προσμίξεις</a:t>
            </a:r>
            <a:endParaRPr lang="el-GR" sz="2000" b="1"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Font typeface="Wingdings" pitchFamily="2" charset="2"/>
              <a:buNone/>
              <a:defRPr/>
            </a:pPr>
            <a:endParaRPr lang="en-US" sz="2400" b="1" dirty="0">
              <a:latin typeface="Times New Roman"/>
            </a:endParaRPr>
          </a:p>
          <a:p>
            <a:pPr>
              <a:buFont typeface="Wingdings" pitchFamily="2" charset="2"/>
              <a:buNone/>
              <a:defRPr/>
            </a:pPr>
            <a:endParaRPr lang="en-US" sz="2400" b="1" dirty="0">
              <a:latin typeface="Times New Roman"/>
            </a:endParaRPr>
          </a:p>
          <a:p>
            <a:pPr>
              <a:buFont typeface="Wingdings" pitchFamily="2" charset="2"/>
              <a:buNone/>
              <a:defRPr/>
            </a:pPr>
            <a:r>
              <a:rPr lang="en-US" sz="2400" b="1" dirty="0">
                <a:latin typeface="Times New Roman"/>
              </a:rPr>
              <a:t>H</a:t>
            </a:r>
            <a:r>
              <a:rPr lang="el-GR" sz="2400" b="1" dirty="0">
                <a:latin typeface="Times New Roman"/>
              </a:rPr>
              <a:t> Ευρωπαϊκή Ένωση   συνέστησε επιτροπές  στους τομείς της </a:t>
            </a:r>
            <a:r>
              <a:rPr lang="el-GR" sz="2400" b="1" dirty="0" err="1">
                <a:latin typeface="Times New Roman"/>
              </a:rPr>
              <a:t>τοξικοκινητικής</a:t>
            </a:r>
            <a:r>
              <a:rPr lang="el-GR" sz="2400" b="1" dirty="0">
                <a:latin typeface="Times New Roman"/>
              </a:rPr>
              <a:t>, χρόνιας  τοξικότητας, καρκινογενέσεως, δερματικής  ευαισθητοποιήσεως και αναπαραγωγικής τοξικότητας. Οι ειδικοί </a:t>
            </a:r>
            <a:r>
              <a:rPr lang="el-GR" sz="2400" b="1" dirty="0" err="1">
                <a:latin typeface="Times New Roman"/>
              </a:rPr>
              <a:t>απέφανθησαν</a:t>
            </a:r>
            <a:r>
              <a:rPr lang="el-GR" sz="2400" b="1" dirty="0">
                <a:latin typeface="Times New Roman"/>
              </a:rPr>
              <a:t> πως στην καλύτερη περίπτωση θα </a:t>
            </a:r>
            <a:r>
              <a:rPr lang="el-GR" sz="2400" b="1" dirty="0" err="1">
                <a:latin typeface="Times New Roman"/>
              </a:rPr>
              <a:t>χρειάζοταν</a:t>
            </a:r>
            <a:r>
              <a:rPr lang="el-GR" sz="2400" b="1" dirty="0">
                <a:latin typeface="Times New Roman"/>
              </a:rPr>
              <a:t> 5-7 χρόνια για να αναπτυχθούν τα μοντέλα και ακόμη περισσότερο να μπορέσει να υπάρξει η υποκατάσταση (</a:t>
            </a:r>
            <a:r>
              <a:rPr lang="el-GR" sz="2400" b="1" dirty="0" err="1">
                <a:latin typeface="Times New Roman"/>
              </a:rPr>
              <a:t>τοξικοκινητική</a:t>
            </a:r>
            <a:r>
              <a:rPr lang="el-GR" sz="2400" b="1" dirty="0">
                <a:latin typeface="Times New Roman"/>
              </a:rPr>
              <a:t>) στην  περίπτωση της ευαισθητοποιήσεως 7-9 χρόνια αντίστοιχα ενώ σε αυτές της αναπαραγωγής, καρκινογενέσεως και χρόνιας τοξικότητας δεν μπορούσαν καν να προβλέψουν τον πιθανό αριθμό των αναγκαίων  ετών για την  ανάπτυξη σχετικών μεθόδων</a:t>
            </a:r>
            <a:endParaRPr lang="el-GR" sz="2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945086"/>
          </a:xfrm>
        </p:spPr>
        <p:txBody>
          <a:bodyPr>
            <a:normAutofit/>
          </a:bodyPr>
          <a:lstStyle/>
          <a:p>
            <a:pPr marL="0" indent="0" algn="ctr">
              <a:buNone/>
            </a:pPr>
            <a:r>
              <a:rPr lang="el-GR" sz="2400" dirty="0">
                <a:latin typeface="Arial Black" panose="020B0A04020102020204" pitchFamily="34" charset="0"/>
              </a:rPr>
              <a:t>ΤΙ ΠΕΡΙΛΑΜΒΑΝΕΙ</a:t>
            </a:r>
          </a:p>
          <a:p>
            <a:pPr marL="0" indent="0">
              <a:buNone/>
            </a:pPr>
            <a:r>
              <a:rPr lang="el-GR" sz="1800" dirty="0">
                <a:latin typeface="Arial Black" panose="020B0A04020102020204" pitchFamily="34" charset="0"/>
              </a:rPr>
              <a:t>1. ΝΟΜΟΘΕΣΙΑ ΚΑΛΛΥΝΤΙΚΩΝ, ΤΟΠΙΚΩΝ ΦΑΡΜΑΚΩΝ, ΙΑΤΡΟΤΕΧΝΟΛΟΓΙΚΩΝ ΣΚΕΥΑΣΜΑΤΩΝ</a:t>
            </a:r>
          </a:p>
          <a:p>
            <a:pPr marL="0" indent="0">
              <a:buNone/>
            </a:pPr>
            <a:r>
              <a:rPr lang="el-GR" sz="1800" dirty="0">
                <a:latin typeface="Arial Black" panose="020B0A04020102020204" pitchFamily="34" charset="0"/>
              </a:rPr>
              <a:t>2. ΕΛΕΓΧΟΥΣ</a:t>
            </a:r>
          </a:p>
          <a:p>
            <a:pPr marL="0" indent="0">
              <a:buNone/>
            </a:pPr>
            <a:r>
              <a:rPr lang="el-GR" sz="1800" dirty="0">
                <a:latin typeface="Arial Black" panose="020B0A04020102020204" pitchFamily="34" charset="0"/>
              </a:rPr>
              <a:t>Α. ΦΥΣΙΚΟΧΗΜΙΚΟΥΣ  -  ΣΤΑΘΕΡΟΤΗΤΑ</a:t>
            </a:r>
          </a:p>
          <a:p>
            <a:pPr marL="0" indent="0">
              <a:buNone/>
            </a:pPr>
            <a:r>
              <a:rPr lang="el-GR" sz="1800" dirty="0">
                <a:latin typeface="Arial Black" panose="020B0A04020102020204" pitchFamily="34" charset="0"/>
              </a:rPr>
              <a:t>Β. ΜΙΚΡΟΒΙΟΛΟΓΙΚΟΥΣ  </a:t>
            </a:r>
          </a:p>
          <a:p>
            <a:pPr marL="0" indent="0">
              <a:buNone/>
            </a:pPr>
            <a:r>
              <a:rPr lang="el-GR" sz="1800" dirty="0">
                <a:latin typeface="Arial Black" panose="020B0A04020102020204" pitchFamily="34" charset="0"/>
              </a:rPr>
              <a:t>Γ. ΤΟΞΙΚΟΤΗΤΑΣ</a:t>
            </a:r>
          </a:p>
          <a:p>
            <a:pPr marL="0" indent="0">
              <a:buNone/>
            </a:pPr>
            <a:r>
              <a:rPr lang="el-GR" sz="1800" dirty="0">
                <a:latin typeface="Arial Black" panose="020B0A04020102020204" pitchFamily="34" charset="0"/>
              </a:rPr>
              <a:t>Δ. ΔΡΑΣΕΩΣ</a:t>
            </a:r>
          </a:p>
          <a:p>
            <a:r>
              <a:rPr lang="el-GR" sz="1800" dirty="0">
                <a:latin typeface="Arial Black" panose="020B0A04020102020204" pitchFamily="34" charset="0"/>
              </a:rPr>
              <a:t>ΠΡΟΚΛΙΝΙΚΗ ΑΞΙΟΛΟΓΗΣΗ </a:t>
            </a:r>
          </a:p>
          <a:p>
            <a:r>
              <a:rPr lang="el-GR" sz="1800" dirty="0">
                <a:latin typeface="Arial Black" panose="020B0A04020102020204" pitchFamily="34" charset="0"/>
              </a:rPr>
              <a:t>ΚΛΙΝΙΚΗ ΑΞΙΟΛΟΓΗΣΗ</a:t>
            </a:r>
          </a:p>
          <a:p>
            <a:pPr marL="0" indent="0">
              <a:buNone/>
            </a:pPr>
            <a:r>
              <a:rPr lang="el-GR" sz="1800" dirty="0">
                <a:latin typeface="Arial Black" panose="020B0A04020102020204" pitchFamily="34" charset="0"/>
              </a:rPr>
              <a:t>Ε. ΔΗΜΙΟΥΡΓΙΑ ΦΑΚΕΛΛΟΥ ΠΡΟΪΟΝΤΟΣ </a:t>
            </a:r>
          </a:p>
          <a:p>
            <a:pPr marL="0" indent="0">
              <a:buNone/>
            </a:pPr>
            <a:endParaRPr lang="el-GR" sz="1800" dirty="0">
              <a:latin typeface="Arial Black" panose="020B0A04020102020204" pitchFamily="34" charset="0"/>
            </a:endParaRPr>
          </a:p>
        </p:txBody>
      </p:sp>
    </p:spTree>
    <p:extLst>
      <p:ext uri="{BB962C8B-B14F-4D97-AF65-F5344CB8AC3E}">
        <p14:creationId xmlns:p14="http://schemas.microsoft.com/office/powerpoint/2010/main" val="202805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63412-4258-BF9F-E18A-35F7FFD96259}"/>
              </a:ext>
            </a:extLst>
          </p:cNvPr>
          <p:cNvSpPr>
            <a:spLocks noGrp="1"/>
          </p:cNvSpPr>
          <p:nvPr>
            <p:ph type="title"/>
          </p:nvPr>
        </p:nvSpPr>
        <p:spPr>
          <a:xfrm>
            <a:off x="457200" y="33728"/>
            <a:ext cx="8229600" cy="1143000"/>
          </a:xfrm>
        </p:spPr>
        <p:txBody>
          <a:bodyPr/>
          <a:lstStyle/>
          <a:p>
            <a:r>
              <a:rPr lang="el-GR" b="1" dirty="0"/>
              <a:t>ΟΡΙΣΜΟΙ ΒΑΣΕΙ ΝΟΜΟΘΕΣΙΑΣ</a:t>
            </a:r>
            <a:endParaRPr lang="en-US" b="1" dirty="0"/>
          </a:p>
        </p:txBody>
      </p:sp>
      <p:sp>
        <p:nvSpPr>
          <p:cNvPr id="3" name="Content Placeholder 2">
            <a:extLst>
              <a:ext uri="{FF2B5EF4-FFF2-40B4-BE49-F238E27FC236}">
                <a16:creationId xmlns:a16="http://schemas.microsoft.com/office/drawing/2014/main" id="{00FC93E2-D7AC-E9E4-2A5E-516059D0EEF1}"/>
              </a:ext>
            </a:extLst>
          </p:cNvPr>
          <p:cNvSpPr>
            <a:spLocks noGrp="1"/>
          </p:cNvSpPr>
          <p:nvPr>
            <p:ph idx="1"/>
          </p:nvPr>
        </p:nvSpPr>
        <p:spPr>
          <a:xfrm>
            <a:off x="0" y="838200"/>
            <a:ext cx="9144000" cy="6019800"/>
          </a:xfrm>
        </p:spPr>
        <p:txBody>
          <a:bodyPr>
            <a:normAutofit fontScale="77500" lnSpcReduction="20000"/>
          </a:bodyPr>
          <a:lstStyle/>
          <a:p>
            <a:pPr marL="0" indent="0">
              <a:buNone/>
            </a:pPr>
            <a:r>
              <a:rPr lang="el-GR" dirty="0"/>
              <a:t> «νανοϋλικό» νοείται ένα αδιάλυτο ή βιοανθεκτικό και σκοπίμως παρασκευαζόμενο υλικό με μία ή περισσότερες εξωτερικές διαστάσεις, ή εσωτερική δομή, κλίμακας 1 έως 100 νανομέτρων ·</a:t>
            </a:r>
          </a:p>
          <a:p>
            <a:pPr marL="0" indent="0">
              <a:buNone/>
            </a:pPr>
            <a:r>
              <a:rPr lang="el-GR" dirty="0"/>
              <a:t> ως «συντηρητικά» νοούνται ουσίες που προορίζονται αποκλειστικά ή κατά κύριο λόγο για την αναστολή της ανάπτυξης μικροοργανισμών στο καλλυντικό προϊόν·</a:t>
            </a:r>
          </a:p>
          <a:p>
            <a:pPr marL="0" indent="0">
              <a:buNone/>
            </a:pPr>
            <a:r>
              <a:rPr lang="el-GR" dirty="0"/>
              <a:t>ως «χρωστικές» νοούνται ουσίες που προορίζονται αποκλειστικά ή κατά κύριο λόγο για τη χρώση του καλλυντικού προϊόντος, του σώματος στο σύνολό του ή ορισμένων περιοχών του, με απορρόφηση ή αντανάκλαση του ορατού φωτός· επιπρόσθετα, ως χρωστικές θεωρούνται και οι πρόδρομοι οξειδωτικών χρωστικών για τα μαλλιά·</a:t>
            </a:r>
          </a:p>
          <a:p>
            <a:pPr marL="0" indent="0">
              <a:buNone/>
            </a:pPr>
            <a:r>
              <a:rPr lang="el-GR" dirty="0"/>
              <a:t>ως «φίλτρα υπεριωδών» νοούνται οι ουσίες που προορίζονται αποκλειστικά ή κατά κύριο λόγο για την προστασία του δέρματος από ορισμένες υπεριώδεις ακτινοβολίες, με απορρόφηση, αντανάκλαση ή διάχυση της υπεριώδους ακτινοβολίας·</a:t>
            </a:r>
          </a:p>
          <a:p>
            <a:pPr marL="0" indent="0">
              <a:buNone/>
            </a:pPr>
            <a:endParaRPr lang="el-GR" dirty="0"/>
          </a:p>
          <a:p>
            <a:pPr marL="0" indent="0">
              <a:buNone/>
            </a:pPr>
            <a:endParaRPr lang="en-US" dirty="0"/>
          </a:p>
        </p:txBody>
      </p:sp>
    </p:spTree>
    <p:extLst>
      <p:ext uri="{BB962C8B-B14F-4D97-AF65-F5344CB8AC3E}">
        <p14:creationId xmlns:p14="http://schemas.microsoft.com/office/powerpoint/2010/main" val="343299111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E5E3-E7B4-4A26-BC6D-1ABE6E19605B}"/>
              </a:ext>
            </a:extLst>
          </p:cNvPr>
          <p:cNvSpPr>
            <a:spLocks noGrp="1"/>
          </p:cNvSpPr>
          <p:nvPr>
            <p:ph type="title"/>
          </p:nvPr>
        </p:nvSpPr>
        <p:spPr>
          <a:xfrm>
            <a:off x="457200" y="274638"/>
            <a:ext cx="8229600" cy="792162"/>
          </a:xfrm>
        </p:spPr>
        <p:txBody>
          <a:bodyPr/>
          <a:lstStyle/>
          <a:p>
            <a:r>
              <a:rPr lang="el-GR" dirty="0"/>
              <a:t>ΠΡΩΤΕΣ ΥΛΕΣ ΚΑΛΛΥΝΤΙΚΩΝ</a:t>
            </a:r>
            <a:endParaRPr lang="en-US" dirty="0"/>
          </a:p>
        </p:txBody>
      </p:sp>
      <p:sp>
        <p:nvSpPr>
          <p:cNvPr id="3" name="Content Placeholder 2">
            <a:extLst>
              <a:ext uri="{FF2B5EF4-FFF2-40B4-BE49-F238E27FC236}">
                <a16:creationId xmlns:a16="http://schemas.microsoft.com/office/drawing/2014/main" id="{51004612-67A4-41ED-A900-31983EF8A1B9}"/>
              </a:ext>
            </a:extLst>
          </p:cNvPr>
          <p:cNvSpPr>
            <a:spLocks noGrp="1"/>
          </p:cNvSpPr>
          <p:nvPr>
            <p:ph idx="1"/>
          </p:nvPr>
        </p:nvSpPr>
        <p:spPr>
          <a:xfrm>
            <a:off x="0" y="762000"/>
            <a:ext cx="9144000" cy="6096000"/>
          </a:xfrm>
        </p:spPr>
        <p:txBody>
          <a:bodyPr/>
          <a:lstStyle/>
          <a:p>
            <a:pPr algn="l"/>
            <a:endParaRPr lang="en-US" sz="1800" b="0" i="0" u="none" strike="noStrike" baseline="0" dirty="0">
              <a:solidFill>
                <a:srgbClr val="000000"/>
              </a:solidFill>
              <a:latin typeface="Verdana" panose="020B0604030504040204" pitchFamily="34" charset="0"/>
            </a:endParaRPr>
          </a:p>
          <a:p>
            <a:pPr marL="0" indent="0">
              <a:buNone/>
            </a:pPr>
            <a:r>
              <a:rPr lang="el-GR" sz="2400" b="0" i="0" u="none" strike="noStrike" baseline="0" dirty="0">
                <a:latin typeface="Verdana" panose="020B0604030504040204" pitchFamily="34" charset="0"/>
              </a:rPr>
              <a:t>Σχετικά με την απαγόρευση χρήσεως των ζώων στην δοκιμασίες τοξικότητας των πρώτων υλάν οι οποίες χρησιμοποιούνται στα καλλυντικά δύο κύριες οδοί για την κατάρτιση του φακέλλου ασφαλείας είναι δυνατές: </a:t>
            </a:r>
            <a:r>
              <a:rPr lang="en-US" sz="2400" b="0" i="0" u="none" strike="noStrike" baseline="0" dirty="0">
                <a:latin typeface="Verdana" panose="020B0604030504040204" pitchFamily="34" charset="0"/>
              </a:rPr>
              <a:t> </a:t>
            </a:r>
          </a:p>
          <a:p>
            <a:pPr marL="0" indent="0">
              <a:buNone/>
            </a:pPr>
            <a:r>
              <a:rPr lang="el-GR" sz="2400" dirty="0">
                <a:latin typeface="Times New Roman" panose="02020603050405020304" pitchFamily="18" charset="0"/>
              </a:rPr>
              <a:t>1. Σε περίπτωση όπου νέο συστατικό έχει αναπτυχθεί μετά το 2013 για χρήση στα καλλυντικά τα δεδομένα ασφαλείας του πρέπει να προκύψουν από μελέτες με χρήση εναλλακτικών μεθόδων</a:t>
            </a:r>
            <a:r>
              <a:rPr lang="en-US" sz="2400" b="0" i="0" u="none" strike="noStrike" baseline="0" dirty="0">
                <a:latin typeface="Verdana" panose="020B0604030504040204" pitchFamily="34" charset="0"/>
              </a:rPr>
              <a:t>. </a:t>
            </a:r>
          </a:p>
          <a:p>
            <a:pPr marL="0" indent="0">
              <a:buNone/>
            </a:pPr>
            <a:r>
              <a:rPr lang="el-GR" sz="2400" b="0" i="0" u="none" strike="noStrike" baseline="0" dirty="0">
                <a:latin typeface="Times New Roman" panose="02020603050405020304" pitchFamily="18" charset="0"/>
              </a:rPr>
              <a:t>2. Εάν ένα συστατικό έχει δεδομένα ασφαλείας από χρήση πειραματοζώων πριν το 2013 αυτό μπορεί να χρησιμοποιείται. Δεδομένα σε ζώα από χημικές ουσίες οι οποίες χρησιμοποιούνται εκτός των καλλυντικών (τρόφιμα, φάρμακα, βιοκτόνα, ιατροτεχνολογικα…)μπορούν επίσης να χρησιμοποιηθούν στην υποστήριξη της αξιολογήσεως της ασφάλειας συστατικού το οποίο σκοπεύεται να χρησιμοποιηθεί σε καλλυντικά. </a:t>
            </a:r>
          </a:p>
          <a:p>
            <a:pPr marL="0" indent="0">
              <a:buNone/>
            </a:pPr>
            <a:endParaRPr lang="en-US" dirty="0"/>
          </a:p>
        </p:txBody>
      </p:sp>
    </p:spTree>
    <p:extLst>
      <p:ext uri="{BB962C8B-B14F-4D97-AF65-F5344CB8AC3E}">
        <p14:creationId xmlns:p14="http://schemas.microsoft.com/office/powerpoint/2010/main" val="118886758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DC10-B6BF-4601-7C15-6773E4D4A6E7}"/>
              </a:ext>
            </a:extLst>
          </p:cNvPr>
          <p:cNvSpPr>
            <a:spLocks noGrp="1"/>
          </p:cNvSpPr>
          <p:nvPr>
            <p:ph type="title"/>
          </p:nvPr>
        </p:nvSpPr>
        <p:spPr>
          <a:xfrm>
            <a:off x="457200" y="0"/>
            <a:ext cx="8229600" cy="731837"/>
          </a:xfrm>
        </p:spPr>
        <p:txBody>
          <a:bodyPr>
            <a:normAutofit fontScale="90000"/>
          </a:bodyPr>
          <a:lstStyle/>
          <a:p>
            <a:r>
              <a:rPr lang="el-GR" dirty="0"/>
              <a:t>ΠΡΩΤΕΣ ΥΛΕΣ ΚΑΛΛΥΝΤΙΚΩΝ </a:t>
            </a:r>
            <a:endParaRPr lang="en-US" dirty="0"/>
          </a:p>
        </p:txBody>
      </p:sp>
      <p:sp>
        <p:nvSpPr>
          <p:cNvPr id="3" name="Content Placeholder 2">
            <a:extLst>
              <a:ext uri="{FF2B5EF4-FFF2-40B4-BE49-F238E27FC236}">
                <a16:creationId xmlns:a16="http://schemas.microsoft.com/office/drawing/2014/main" id="{DFB081EE-FFED-0306-045D-E4538964DDA1}"/>
              </a:ext>
            </a:extLst>
          </p:cNvPr>
          <p:cNvSpPr>
            <a:spLocks noGrp="1"/>
          </p:cNvSpPr>
          <p:nvPr>
            <p:ph idx="1"/>
          </p:nvPr>
        </p:nvSpPr>
        <p:spPr>
          <a:xfrm>
            <a:off x="0" y="533400"/>
            <a:ext cx="9144000" cy="6324600"/>
          </a:xfrm>
        </p:spPr>
        <p:txBody>
          <a:bodyPr/>
          <a:lstStyle/>
          <a:p>
            <a:pPr marL="0" indent="0" algn="l">
              <a:buNone/>
            </a:pPr>
            <a:endParaRPr lang="el-GR" b="0" i="0" u="none" strike="noStrike" baseline="0" dirty="0">
              <a:latin typeface="Arial" panose="020B0604020202020204" pitchFamily="34" charset="0"/>
            </a:endParaRPr>
          </a:p>
          <a:p>
            <a:pPr marL="0" indent="0">
              <a:buNone/>
            </a:pPr>
            <a:r>
              <a:rPr lang="en-US" dirty="0">
                <a:latin typeface="Arial" panose="020B0604020202020204" pitchFamily="34" charset="0"/>
              </a:rPr>
              <a:t>There may be instances in which it does not appear to be necessary, or it is not</a:t>
            </a:r>
            <a:r>
              <a:rPr lang="el-GR" dirty="0">
                <a:latin typeface="Arial" panose="020B0604020202020204" pitchFamily="34" charset="0"/>
              </a:rPr>
              <a:t> </a:t>
            </a:r>
            <a:r>
              <a:rPr lang="en-US" dirty="0">
                <a:latin typeface="Arial" panose="020B0604020202020204" pitchFamily="34" charset="0"/>
              </a:rPr>
              <a:t>technically possible to provide the information: in such cases, scientific justification</a:t>
            </a:r>
            <a:r>
              <a:rPr lang="el-GR" dirty="0">
                <a:latin typeface="Arial" panose="020B0604020202020204" pitchFamily="34" charset="0"/>
              </a:rPr>
              <a:t> </a:t>
            </a:r>
            <a:r>
              <a:rPr lang="en-US" dirty="0">
                <a:latin typeface="Arial" panose="020B0604020202020204" pitchFamily="34" charset="0"/>
              </a:rPr>
              <a:t>needs to be given</a:t>
            </a:r>
            <a:endParaRPr lang="el-GR" dirty="0">
              <a:latin typeface="Arial" panose="020B0604020202020204" pitchFamily="34" charset="0"/>
            </a:endParaRPr>
          </a:p>
          <a:p>
            <a:pPr marL="0" indent="0" algn="l">
              <a:buNone/>
            </a:pPr>
            <a:r>
              <a:rPr lang="en-US" sz="1800" b="0" i="0" u="none" strike="noStrike" baseline="0" dirty="0">
                <a:latin typeface="Arial" panose="020B0604020202020204" pitchFamily="34" charset="0"/>
              </a:rPr>
              <a:t>.</a:t>
            </a:r>
            <a:endParaRPr lang="en-US" dirty="0"/>
          </a:p>
        </p:txBody>
      </p:sp>
    </p:spTree>
    <p:extLst>
      <p:ext uri="{BB962C8B-B14F-4D97-AF65-F5344CB8AC3E}">
        <p14:creationId xmlns:p14="http://schemas.microsoft.com/office/powerpoint/2010/main" val="187734719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92500" lnSpcReduction="20000"/>
          </a:bodyPr>
          <a:lstStyle/>
          <a:p>
            <a:pPr>
              <a:buFont typeface="Wingdings" pitchFamily="2" charset="2"/>
              <a:buNone/>
              <a:defRPr/>
            </a:pPr>
            <a:r>
              <a:rPr lang="el-GR" sz="2400" b="1" dirty="0"/>
              <a:t>Επιτροπές</a:t>
            </a:r>
            <a:r>
              <a:rPr lang="en-US" sz="2400" b="1" dirty="0"/>
              <a:t>  : SCCP</a:t>
            </a:r>
          </a:p>
          <a:p>
            <a:pPr>
              <a:buFont typeface="Wingdings" pitchFamily="2" charset="2"/>
              <a:buNone/>
              <a:defRPr/>
            </a:pPr>
            <a:r>
              <a:rPr lang="el-GR" sz="2400" b="1" dirty="0"/>
              <a:t>Οξεία  Τοξικότητα </a:t>
            </a:r>
          </a:p>
          <a:p>
            <a:pPr>
              <a:defRPr/>
            </a:pPr>
            <a:r>
              <a:rPr lang="el-GR" sz="2400" dirty="0"/>
              <a:t>Στην ουσία δεν βρέθηκε, ούτε για το από του στόματος ή ρινός ή δέρματος χορήγηση, ικανοποιητική εναλλακτική  μέθοδος. </a:t>
            </a:r>
          </a:p>
          <a:p>
            <a:pPr>
              <a:defRPr/>
            </a:pPr>
            <a:r>
              <a:rPr lang="el-GR" sz="2400" dirty="0"/>
              <a:t>Η μόνη που κάπως πλησίασε ήταν της </a:t>
            </a:r>
            <a:r>
              <a:rPr lang="el-GR" sz="2400" dirty="0" err="1"/>
              <a:t>κυτταροτοξικότητας</a:t>
            </a:r>
            <a:r>
              <a:rPr lang="el-GR" sz="2400" dirty="0"/>
              <a:t> στους </a:t>
            </a:r>
            <a:r>
              <a:rPr lang="el-GR" sz="2400" dirty="0" err="1"/>
              <a:t>ινοβλάστες</a:t>
            </a:r>
            <a:r>
              <a:rPr lang="el-GR" sz="2400" dirty="0"/>
              <a:t> </a:t>
            </a:r>
            <a:endParaRPr lang="en-US" sz="2400" dirty="0"/>
          </a:p>
          <a:p>
            <a:pPr>
              <a:buFont typeface="Wingdings" pitchFamily="2" charset="2"/>
              <a:buNone/>
              <a:defRPr/>
            </a:pPr>
            <a:r>
              <a:rPr lang="en-US" sz="2400" b="1" dirty="0"/>
              <a:t>O</a:t>
            </a:r>
            <a:r>
              <a:rPr lang="el-GR" sz="2400" b="1" dirty="0" err="1"/>
              <a:t>φθαλμικός</a:t>
            </a:r>
            <a:r>
              <a:rPr lang="el-GR" sz="2400" b="1" dirty="0"/>
              <a:t> Ερεθισμός</a:t>
            </a:r>
            <a:endParaRPr lang="en-US" sz="2400" b="1" dirty="0"/>
          </a:p>
          <a:p>
            <a:pPr>
              <a:buFont typeface="Wingdings" pitchFamily="2" charset="2"/>
              <a:buNone/>
              <a:defRPr/>
            </a:pPr>
            <a:r>
              <a:rPr lang="en-US" sz="2400" b="1" dirty="0"/>
              <a:t>B</a:t>
            </a:r>
            <a:r>
              <a:rPr lang="el-GR" sz="2400" b="1" dirty="0" err="1"/>
              <a:t>όειος</a:t>
            </a:r>
            <a:r>
              <a:rPr lang="el-GR" sz="2400" b="1" dirty="0"/>
              <a:t> οφθαλμός, μάτι όρνιθας, </a:t>
            </a:r>
            <a:r>
              <a:rPr lang="el-GR" sz="2400" b="1" dirty="0" err="1"/>
              <a:t>Χοριο</a:t>
            </a:r>
            <a:r>
              <a:rPr lang="el-GR" sz="2400" b="1" dirty="0"/>
              <a:t>-</a:t>
            </a:r>
            <a:r>
              <a:rPr lang="el-GR" sz="2400" b="1" dirty="0" err="1"/>
              <a:t>αλλαντοϊκή</a:t>
            </a:r>
            <a:r>
              <a:rPr lang="el-GR" sz="2400" b="1" dirty="0"/>
              <a:t> μεμβράνη, 3Τ3 </a:t>
            </a:r>
            <a:r>
              <a:rPr lang="el-GR" sz="2400" b="1" dirty="0" err="1"/>
              <a:t>ινοβλάστες</a:t>
            </a:r>
            <a:r>
              <a:rPr lang="el-GR" sz="2400" b="1" dirty="0"/>
              <a:t> </a:t>
            </a:r>
          </a:p>
          <a:p>
            <a:pPr>
              <a:buFont typeface="Wingdings" pitchFamily="2" charset="2"/>
              <a:buNone/>
              <a:defRPr/>
            </a:pPr>
            <a:r>
              <a:rPr lang="el-GR" sz="2400" b="1" dirty="0"/>
              <a:t>Δερματικός Ερεθισμός – Διάβρωση</a:t>
            </a:r>
          </a:p>
          <a:p>
            <a:pPr>
              <a:defRPr/>
            </a:pPr>
            <a:r>
              <a:rPr lang="el-GR" sz="2400" dirty="0">
                <a:latin typeface="Times New Roman"/>
              </a:rPr>
              <a:t>Ως</a:t>
            </a:r>
            <a:r>
              <a:rPr lang="en-US" sz="2400" dirty="0">
                <a:latin typeface="Times New Roman"/>
              </a:rPr>
              <a:t> </a:t>
            </a:r>
            <a:r>
              <a:rPr lang="el-GR" sz="2400" dirty="0">
                <a:latin typeface="Times New Roman"/>
              </a:rPr>
              <a:t>προς</a:t>
            </a:r>
            <a:r>
              <a:rPr lang="en-US" sz="2400" dirty="0">
                <a:latin typeface="Times New Roman"/>
              </a:rPr>
              <a:t> </a:t>
            </a:r>
            <a:r>
              <a:rPr lang="el-GR" sz="2400" dirty="0">
                <a:latin typeface="Times New Roman"/>
              </a:rPr>
              <a:t>τον</a:t>
            </a:r>
            <a:r>
              <a:rPr lang="en-US" sz="2400" dirty="0">
                <a:latin typeface="Times New Roman"/>
              </a:rPr>
              <a:t> </a:t>
            </a:r>
            <a:r>
              <a:rPr lang="el-GR" sz="2400" dirty="0">
                <a:latin typeface="Times New Roman"/>
              </a:rPr>
              <a:t>δερματικό</a:t>
            </a:r>
            <a:r>
              <a:rPr lang="en-US" sz="2400" dirty="0">
                <a:latin typeface="Times New Roman"/>
              </a:rPr>
              <a:t> </a:t>
            </a:r>
            <a:r>
              <a:rPr lang="el-GR" sz="2400" dirty="0">
                <a:latin typeface="Times New Roman"/>
              </a:rPr>
              <a:t>ερεθισμό</a:t>
            </a:r>
            <a:r>
              <a:rPr lang="en-US" sz="2400" dirty="0">
                <a:latin typeface="Times New Roman"/>
              </a:rPr>
              <a:t> </a:t>
            </a:r>
            <a:r>
              <a:rPr lang="el-GR" sz="2400" dirty="0">
                <a:latin typeface="Times New Roman"/>
              </a:rPr>
              <a:t>είναι</a:t>
            </a:r>
            <a:r>
              <a:rPr lang="en-US" sz="2400" dirty="0">
                <a:latin typeface="Times New Roman"/>
              </a:rPr>
              <a:t> </a:t>
            </a:r>
            <a:r>
              <a:rPr lang="el-GR" sz="2400" dirty="0">
                <a:latin typeface="Times New Roman"/>
              </a:rPr>
              <a:t>αποδεκτά</a:t>
            </a:r>
            <a:r>
              <a:rPr lang="en-US" sz="2400" dirty="0">
                <a:latin typeface="Times New Roman"/>
              </a:rPr>
              <a:t> </a:t>
            </a:r>
            <a:r>
              <a:rPr lang="el-GR" sz="2400" dirty="0">
                <a:latin typeface="Times New Roman"/>
              </a:rPr>
              <a:t>α</a:t>
            </a:r>
            <a:r>
              <a:rPr lang="en-US" sz="2400" dirty="0">
                <a:latin typeface="Times New Roman"/>
              </a:rPr>
              <a:t>. </a:t>
            </a:r>
            <a:r>
              <a:rPr lang="en-US" sz="2400" dirty="0" err="1">
                <a:latin typeface="Times New Roman"/>
              </a:rPr>
              <a:t>Episkin</a:t>
            </a:r>
            <a:r>
              <a:rPr lang="en-US" sz="2400" dirty="0">
                <a:latin typeface="Times New Roman"/>
              </a:rPr>
              <a:t> </a:t>
            </a:r>
            <a:r>
              <a:rPr lang="el-GR" sz="2400" dirty="0">
                <a:latin typeface="Times New Roman"/>
              </a:rPr>
              <a:t>β</a:t>
            </a:r>
            <a:r>
              <a:rPr lang="en-US" sz="2400" dirty="0">
                <a:latin typeface="Times New Roman"/>
              </a:rPr>
              <a:t>. Modified </a:t>
            </a:r>
            <a:r>
              <a:rPr lang="en-US" sz="2400" dirty="0" err="1">
                <a:latin typeface="Times New Roman"/>
              </a:rPr>
              <a:t>Epiderm</a:t>
            </a:r>
            <a:r>
              <a:rPr lang="en-US" sz="2400" dirty="0">
                <a:latin typeface="Times New Roman"/>
              </a:rPr>
              <a:t> Skin Irritation Test (SIT), </a:t>
            </a:r>
            <a:r>
              <a:rPr lang="el-GR" sz="2400" dirty="0">
                <a:latin typeface="Times New Roman"/>
              </a:rPr>
              <a:t>γ</a:t>
            </a:r>
            <a:r>
              <a:rPr lang="en-US" sz="2400" dirty="0">
                <a:latin typeface="Times New Roman"/>
              </a:rPr>
              <a:t>. </a:t>
            </a:r>
            <a:r>
              <a:rPr lang="en-US" sz="2400" dirty="0" err="1">
                <a:latin typeface="Times New Roman"/>
              </a:rPr>
              <a:t>SkinEthic</a:t>
            </a:r>
            <a:r>
              <a:rPr lang="en-US" sz="2400" dirty="0">
                <a:latin typeface="Times New Roman"/>
              </a:rPr>
              <a:t> Reconstructed Human Epidermis (RHE).</a:t>
            </a:r>
          </a:p>
          <a:p>
            <a:pPr>
              <a:buFont typeface="Wingdings" pitchFamily="2" charset="2"/>
              <a:buNone/>
              <a:defRPr/>
            </a:pPr>
            <a:endParaRPr lang="el-GR" sz="2400" b="1" dirty="0"/>
          </a:p>
          <a:p>
            <a:pPr>
              <a:buFont typeface="Wingdings" pitchFamily="2" charset="2"/>
              <a:buNone/>
              <a:defRPr/>
            </a:pPr>
            <a:r>
              <a:rPr lang="el-GR" sz="2400" b="1" dirty="0"/>
              <a:t>Δερματική Ευαισθητοποίηση</a:t>
            </a:r>
          </a:p>
          <a:p>
            <a:pPr>
              <a:buFont typeface="Wingdings" pitchFamily="2" charset="2"/>
              <a:buNone/>
              <a:defRPr/>
            </a:pPr>
            <a:r>
              <a:rPr lang="el-GR" sz="2400" b="1" dirty="0"/>
              <a:t>Δερματική Απορρόφηση</a:t>
            </a:r>
          </a:p>
          <a:p>
            <a:pPr>
              <a:buFont typeface="Wingdings" pitchFamily="2" charset="2"/>
              <a:buNone/>
              <a:defRPr/>
            </a:pPr>
            <a:r>
              <a:rPr lang="el-GR" sz="2400" b="1" dirty="0"/>
              <a:t>Χρόνια Τοξικότητα</a:t>
            </a:r>
          </a:p>
          <a:p>
            <a:pPr>
              <a:buFont typeface="Wingdings" pitchFamily="2" charset="2"/>
              <a:buNone/>
              <a:defRPr/>
            </a:pPr>
            <a:r>
              <a:rPr lang="el-GR" sz="2400" b="1" dirty="0"/>
              <a:t>Τοξικότητα  Αναπαραγωγής</a:t>
            </a:r>
          </a:p>
          <a:p>
            <a:pPr>
              <a:buFont typeface="Wingdings" pitchFamily="2" charset="2"/>
              <a:buNone/>
              <a:defRPr/>
            </a:pPr>
            <a:r>
              <a:rPr lang="el-GR" sz="2400" b="1" dirty="0" err="1"/>
              <a:t>Μεταλλαξιμότητα</a:t>
            </a:r>
            <a:endParaRPr lang="el-GR" sz="2400" b="1" dirty="0"/>
          </a:p>
          <a:p>
            <a:pPr>
              <a:buFont typeface="Wingdings" pitchFamily="2" charset="2"/>
              <a:buNone/>
              <a:defRPr/>
            </a:pPr>
            <a:r>
              <a:rPr lang="el-GR" sz="2400" b="1" dirty="0"/>
              <a:t>Καρκινογένεση</a:t>
            </a:r>
          </a:p>
          <a:p>
            <a:pPr>
              <a:buFont typeface="Wingdings" pitchFamily="2" charset="2"/>
              <a:buNone/>
              <a:defRPr/>
            </a:pPr>
            <a:r>
              <a:rPr lang="el-GR" sz="2400" b="1" dirty="0" err="1"/>
              <a:t>Τοξικοκινητικές</a:t>
            </a:r>
            <a:r>
              <a:rPr lang="el-GR" sz="2400" b="1" dirty="0"/>
              <a:t> Μελέτες</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3223-6881-435C-A47B-DE8D1B668BC1}"/>
              </a:ext>
            </a:extLst>
          </p:cNvPr>
          <p:cNvSpPr>
            <a:spLocks noGrp="1"/>
          </p:cNvSpPr>
          <p:nvPr>
            <p:ph type="title"/>
          </p:nvPr>
        </p:nvSpPr>
        <p:spPr>
          <a:xfrm>
            <a:off x="457200" y="0"/>
            <a:ext cx="8229600" cy="838200"/>
          </a:xfrm>
        </p:spPr>
        <p:txBody>
          <a:bodyPr>
            <a:normAutofit/>
          </a:bodyPr>
          <a:lstStyle/>
          <a:p>
            <a:r>
              <a:rPr lang="el-GR" dirty="0"/>
              <a:t>ΠΡΩΤΕΣ ΥΛΕΣ – ΤΕΛΙΚΑ ΠΡΟΪΟΝΤΑ</a:t>
            </a:r>
            <a:endParaRPr lang="en-US" dirty="0"/>
          </a:p>
        </p:txBody>
      </p:sp>
      <p:pic>
        <p:nvPicPr>
          <p:cNvPr id="5" name="Content Placeholder 4">
            <a:extLst>
              <a:ext uri="{FF2B5EF4-FFF2-40B4-BE49-F238E27FC236}">
                <a16:creationId xmlns:a16="http://schemas.microsoft.com/office/drawing/2014/main" id="{149CB7C4-708C-4FEE-9D45-C832A2C61D1B}"/>
              </a:ext>
            </a:extLst>
          </p:cNvPr>
          <p:cNvPicPr>
            <a:picLocks noGrp="1" noChangeAspect="1"/>
          </p:cNvPicPr>
          <p:nvPr>
            <p:ph idx="1"/>
          </p:nvPr>
        </p:nvPicPr>
        <p:blipFill>
          <a:blip r:embed="rId2"/>
          <a:stretch>
            <a:fillRect/>
          </a:stretch>
        </p:blipFill>
        <p:spPr>
          <a:xfrm>
            <a:off x="345525" y="685800"/>
            <a:ext cx="8452950" cy="6172200"/>
          </a:xfrm>
        </p:spPr>
      </p:pic>
    </p:spTree>
    <p:extLst>
      <p:ext uri="{BB962C8B-B14F-4D97-AF65-F5344CB8AC3E}">
        <p14:creationId xmlns:p14="http://schemas.microsoft.com/office/powerpoint/2010/main" val="38492522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F538-DB0B-4704-8992-415D834F8101}"/>
              </a:ext>
            </a:extLst>
          </p:cNvPr>
          <p:cNvSpPr>
            <a:spLocks noGrp="1"/>
          </p:cNvSpPr>
          <p:nvPr>
            <p:ph type="title"/>
          </p:nvPr>
        </p:nvSpPr>
        <p:spPr>
          <a:xfrm>
            <a:off x="457200" y="274638"/>
            <a:ext cx="8229600" cy="715962"/>
          </a:xfrm>
        </p:spPr>
        <p:txBody>
          <a:bodyPr>
            <a:normAutofit fontScale="90000"/>
          </a:bodyPr>
          <a:lstStyle/>
          <a:p>
            <a:r>
              <a:rPr lang="el-GR" dirty="0"/>
              <a:t>ΠΡΩΤΕΣ ΥΛΕΣ </a:t>
            </a:r>
            <a:endParaRPr lang="en-US" dirty="0"/>
          </a:p>
        </p:txBody>
      </p:sp>
      <p:sp>
        <p:nvSpPr>
          <p:cNvPr id="3" name="Content Placeholder 2">
            <a:extLst>
              <a:ext uri="{FF2B5EF4-FFF2-40B4-BE49-F238E27FC236}">
                <a16:creationId xmlns:a16="http://schemas.microsoft.com/office/drawing/2014/main" id="{0AF2CF0B-A6E5-4DF3-909F-61DABCCE4DE9}"/>
              </a:ext>
            </a:extLst>
          </p:cNvPr>
          <p:cNvSpPr>
            <a:spLocks noGrp="1"/>
          </p:cNvSpPr>
          <p:nvPr>
            <p:ph idx="1"/>
          </p:nvPr>
        </p:nvSpPr>
        <p:spPr>
          <a:xfrm>
            <a:off x="0" y="990600"/>
            <a:ext cx="9144000" cy="5867400"/>
          </a:xfrm>
        </p:spPr>
        <p:txBody>
          <a:bodyPr/>
          <a:lstStyle/>
          <a:p>
            <a:r>
              <a:rPr lang="el-GR" dirty="0"/>
              <a:t>ΕΝΑΛΛΑΚΤΙΚΕΣ ΜΕΘΟΔΟΙ ΔΙΑΚΡΙΒΩΜΕΝΕΣ – ΑΝΑΓΝΩΡΙΣΜΕΝΕΣ ΝΟΜΟΘΕΤΙΚΑ</a:t>
            </a:r>
            <a:endParaRPr lang="en-US" dirty="0"/>
          </a:p>
        </p:txBody>
      </p:sp>
    </p:spTree>
    <p:extLst>
      <p:ext uri="{BB962C8B-B14F-4D97-AF65-F5344CB8AC3E}">
        <p14:creationId xmlns:p14="http://schemas.microsoft.com/office/powerpoint/2010/main" val="30423971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A6A4-4E81-DB61-6E9C-08284759F52C}"/>
              </a:ext>
            </a:extLst>
          </p:cNvPr>
          <p:cNvSpPr>
            <a:spLocks noGrp="1"/>
          </p:cNvSpPr>
          <p:nvPr>
            <p:ph type="title"/>
          </p:nvPr>
        </p:nvSpPr>
        <p:spPr>
          <a:xfrm>
            <a:off x="457200" y="0"/>
            <a:ext cx="8229600" cy="731837"/>
          </a:xfrm>
        </p:spPr>
        <p:txBody>
          <a:bodyPr>
            <a:normAutofit fontScale="90000"/>
          </a:bodyPr>
          <a:lstStyle/>
          <a:p>
            <a:r>
              <a:rPr lang="el-GR" dirty="0"/>
              <a:t>ΠΡΩΤΕΣ ΥΛΕΣ ΚΑΛΛΥΝΤΙΚΩΝ </a:t>
            </a:r>
            <a:endParaRPr lang="en-US" dirty="0"/>
          </a:p>
        </p:txBody>
      </p:sp>
      <p:sp>
        <p:nvSpPr>
          <p:cNvPr id="3" name="Content Placeholder 2">
            <a:extLst>
              <a:ext uri="{FF2B5EF4-FFF2-40B4-BE49-F238E27FC236}">
                <a16:creationId xmlns:a16="http://schemas.microsoft.com/office/drawing/2014/main" id="{1E7A509C-1917-A5DA-2D34-9522038C28F8}"/>
              </a:ext>
            </a:extLst>
          </p:cNvPr>
          <p:cNvSpPr>
            <a:spLocks noGrp="1"/>
          </p:cNvSpPr>
          <p:nvPr>
            <p:ph idx="1"/>
          </p:nvPr>
        </p:nvSpPr>
        <p:spPr>
          <a:xfrm>
            <a:off x="0" y="533400"/>
            <a:ext cx="9144000" cy="6324600"/>
          </a:xfrm>
        </p:spPr>
        <p:txBody>
          <a:bodyPr>
            <a:normAutofit/>
          </a:bodyPr>
          <a:lstStyle/>
          <a:p>
            <a:pPr marL="0" indent="0" algn="l">
              <a:buNone/>
            </a:pPr>
            <a:r>
              <a:rPr lang="en-US" sz="2000" b="1" i="0" u="none" strike="noStrike" baseline="0" dirty="0">
                <a:latin typeface="Arial" panose="020B0604020202020204" pitchFamily="34" charset="0"/>
              </a:rPr>
              <a:t>Steering Committee on Alternatives to Animal Testing (SCAAT</a:t>
            </a:r>
            <a:r>
              <a:rPr lang="el-GR" sz="2000" b="1" i="0" u="none" strike="noStrike" baseline="0" dirty="0">
                <a:latin typeface="Arial" panose="020B0604020202020204" pitchFamily="34" charset="0"/>
              </a:rPr>
              <a:t> – </a:t>
            </a:r>
            <a:r>
              <a:rPr lang="en-US" sz="2000" b="1" dirty="0">
                <a:latin typeface="Arial" panose="020B0604020202020204" pitchFamily="34" charset="0"/>
              </a:rPr>
              <a:t>COLIPA </a:t>
            </a:r>
            <a:r>
              <a:rPr lang="en-US" sz="2000" b="1" i="0" u="none" strike="noStrike" baseline="0" dirty="0">
                <a:latin typeface="Arial" panose="020B0604020202020204" pitchFamily="34" charset="0"/>
              </a:rPr>
              <a:t>)</a:t>
            </a:r>
          </a:p>
          <a:p>
            <a:pPr marL="0" indent="0" algn="l">
              <a:buNone/>
            </a:pPr>
            <a:endParaRPr lang="en-US" sz="2000" b="1" dirty="0">
              <a:latin typeface="Arial" panose="020B0604020202020204" pitchFamily="34" charset="0"/>
            </a:endParaRPr>
          </a:p>
          <a:p>
            <a:pPr marL="0" indent="0" algn="l">
              <a:buNone/>
            </a:pPr>
            <a:r>
              <a:rPr lang="en-US" dirty="0"/>
              <a:t>SCAAT Task Forces focusing on Eye Irritation, In-vitro</a:t>
            </a:r>
          </a:p>
          <a:p>
            <a:pPr marL="0" indent="0" algn="l">
              <a:buNone/>
            </a:pPr>
            <a:r>
              <a:rPr lang="en-US" dirty="0" err="1"/>
              <a:t>Photoirritation</a:t>
            </a:r>
            <a:r>
              <a:rPr lang="en-US" dirty="0"/>
              <a:t>, Human Skin Compatibility and Percutaneous Absorption</a:t>
            </a:r>
          </a:p>
        </p:txBody>
      </p:sp>
    </p:spTree>
    <p:extLst>
      <p:ext uri="{BB962C8B-B14F-4D97-AF65-F5344CB8AC3E}">
        <p14:creationId xmlns:p14="http://schemas.microsoft.com/office/powerpoint/2010/main" val="405689662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E478-CF47-4300-8238-E0CF68FE9029}"/>
              </a:ext>
            </a:extLst>
          </p:cNvPr>
          <p:cNvSpPr>
            <a:spLocks noGrp="1"/>
          </p:cNvSpPr>
          <p:nvPr>
            <p:ph type="title"/>
          </p:nvPr>
        </p:nvSpPr>
        <p:spPr/>
        <p:txBody>
          <a:bodyPr/>
          <a:lstStyle/>
          <a:p>
            <a:r>
              <a:rPr lang="el-GR" dirty="0"/>
              <a:t>ΠΡΩΤΕΣ ΥΛΕΣ </a:t>
            </a:r>
            <a:endParaRPr lang="en-US" dirty="0"/>
          </a:p>
        </p:txBody>
      </p:sp>
      <p:sp>
        <p:nvSpPr>
          <p:cNvPr id="3" name="Content Placeholder 2">
            <a:extLst>
              <a:ext uri="{FF2B5EF4-FFF2-40B4-BE49-F238E27FC236}">
                <a16:creationId xmlns:a16="http://schemas.microsoft.com/office/drawing/2014/main" id="{2A083BBA-5616-4332-9970-B211E1B91165}"/>
              </a:ext>
            </a:extLst>
          </p:cNvPr>
          <p:cNvSpPr>
            <a:spLocks noGrp="1"/>
          </p:cNvSpPr>
          <p:nvPr>
            <p:ph idx="1"/>
          </p:nvPr>
        </p:nvSpPr>
        <p:spPr>
          <a:xfrm>
            <a:off x="0" y="1143000"/>
            <a:ext cx="9144000" cy="5715000"/>
          </a:xfrm>
        </p:spPr>
        <p:txBody>
          <a:bodyPr>
            <a:normAutofit/>
          </a:bodyPr>
          <a:lstStyle/>
          <a:p>
            <a:pPr algn="l"/>
            <a:r>
              <a:rPr lang="en-US" sz="2400" b="1" dirty="0"/>
              <a:t>In Silico </a:t>
            </a:r>
          </a:p>
          <a:p>
            <a:pPr marL="0" indent="0" algn="l">
              <a:buNone/>
            </a:pPr>
            <a:r>
              <a:rPr lang="en-US" sz="1800" b="0" i="0" u="none" strike="noStrike" baseline="0" dirty="0">
                <a:latin typeface="Verdana" panose="020B0604030504040204" pitchFamily="34" charset="0"/>
              </a:rPr>
              <a:t>(Q)SAR {(Quantitative) Structure Activity Relationship} modelling, chemical categories, grouping, read-across, Physiologically-Based </a:t>
            </a:r>
            <a:r>
              <a:rPr lang="en-US" sz="1800" b="0" i="0" u="none" strike="noStrike" baseline="0" dirty="0" err="1">
                <a:latin typeface="Verdana" panose="020B0604030504040204" pitchFamily="34" charset="0"/>
              </a:rPr>
              <a:t>PharmacoKinetics</a:t>
            </a:r>
            <a:r>
              <a:rPr lang="en-US" sz="1800" b="0" i="0" u="none" strike="noStrike" baseline="0" dirty="0">
                <a:latin typeface="Verdana" panose="020B0604030504040204" pitchFamily="34" charset="0"/>
              </a:rPr>
              <a:t> (PBPK) / </a:t>
            </a:r>
            <a:r>
              <a:rPr lang="en-US" sz="1800" b="0" i="0" u="none" strike="noStrike" baseline="0" dirty="0" err="1">
                <a:latin typeface="Verdana" panose="020B0604030504040204" pitchFamily="34" charset="0"/>
              </a:rPr>
              <a:t>ToxicoKinetics</a:t>
            </a:r>
            <a:r>
              <a:rPr lang="en-US" sz="1800" b="0" i="0" u="none" strike="noStrike" baseline="0" dirty="0">
                <a:latin typeface="Verdana" panose="020B0604030504040204" pitchFamily="34" charset="0"/>
              </a:rPr>
              <a:t> (PBTK) modelling </a:t>
            </a:r>
          </a:p>
          <a:p>
            <a:pPr marL="0" indent="0" algn="l">
              <a:buNone/>
            </a:pPr>
            <a:r>
              <a:rPr lang="el-GR" sz="1800" b="0" i="0" u="none" strike="noStrike" baseline="0" dirty="0">
                <a:latin typeface="Verdana" panose="020B0604030504040204" pitchFamily="34" charset="0"/>
              </a:rPr>
              <a:t>Είναι φθην</a:t>
            </a:r>
            <a:r>
              <a:rPr lang="el-GR" sz="1800" dirty="0">
                <a:latin typeface="Verdana" panose="020B0604030504040204" pitchFamily="34" charset="0"/>
              </a:rPr>
              <a:t>ά, δεν απαιτούν δείγμα.</a:t>
            </a:r>
          </a:p>
          <a:p>
            <a:pPr marL="0" indent="0" algn="l">
              <a:buNone/>
            </a:pPr>
            <a:r>
              <a:rPr lang="el-GR" sz="1800" b="0" i="0" u="none" strike="noStrike" baseline="0" dirty="0">
                <a:latin typeface="Verdana" panose="020B0604030504040204" pitchFamily="34" charset="0"/>
              </a:rPr>
              <a:t>Αξιοπιστία;;;;;</a:t>
            </a:r>
            <a:endParaRPr lang="en-US" sz="1800" b="0" i="0" u="none" strike="noStrike" baseline="0" dirty="0">
              <a:latin typeface="Verdana" panose="020B0604030504040204" pitchFamily="34" charset="0"/>
            </a:endParaRPr>
          </a:p>
          <a:p>
            <a:r>
              <a:rPr lang="en-US" sz="2400" b="1" dirty="0"/>
              <a:t>In Vitro</a:t>
            </a:r>
          </a:p>
          <a:p>
            <a:r>
              <a:rPr lang="en-US" sz="2400" b="1" dirty="0"/>
              <a:t>Ex Vivo</a:t>
            </a:r>
          </a:p>
          <a:p>
            <a:r>
              <a:rPr lang="en-US" sz="2400" b="1" dirty="0"/>
              <a:t>In Vivo</a:t>
            </a:r>
            <a:endParaRPr lang="el-GR" sz="2400" b="1" dirty="0"/>
          </a:p>
          <a:p>
            <a:pPr marL="0" indent="0">
              <a:buNone/>
            </a:pPr>
            <a:r>
              <a:rPr lang="el-GR" sz="2000" dirty="0"/>
              <a:t>Μελέτες πριν την ισχύ της νέας νομοθεσίας (2009 ή 2013 για χρόνια τοξικότητα, αναπαραγωγή, τοξικοκινητική)</a:t>
            </a:r>
          </a:p>
          <a:p>
            <a:r>
              <a:rPr lang="el-GR" sz="2400" b="1" dirty="0"/>
              <a:t>Κλινικά Δεδομένα</a:t>
            </a:r>
          </a:p>
          <a:p>
            <a:pPr marL="0" indent="0">
              <a:buNone/>
            </a:pPr>
            <a:r>
              <a:rPr lang="el-GR" sz="2000" dirty="0"/>
              <a:t>Επιδημιολογικές μελέτες, Δεδομένα μετά την Κυκλοφορία  (καλλυντικοεπαγρύπνηση)</a:t>
            </a:r>
            <a:endParaRPr lang="en-US" sz="2000" dirty="0"/>
          </a:p>
        </p:txBody>
      </p:sp>
    </p:spTree>
    <p:extLst>
      <p:ext uri="{BB962C8B-B14F-4D97-AF65-F5344CB8AC3E}">
        <p14:creationId xmlns:p14="http://schemas.microsoft.com/office/powerpoint/2010/main" val="9770433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0815-638C-4D1D-B9A9-7B867F8594FC}"/>
              </a:ext>
            </a:extLst>
          </p:cNvPr>
          <p:cNvSpPr>
            <a:spLocks noGrp="1"/>
          </p:cNvSpPr>
          <p:nvPr>
            <p:ph type="title"/>
          </p:nvPr>
        </p:nvSpPr>
        <p:spPr>
          <a:xfrm>
            <a:off x="457200" y="228600"/>
            <a:ext cx="8229600" cy="914400"/>
          </a:xfrm>
        </p:spPr>
        <p:txBody>
          <a:bodyPr/>
          <a:lstStyle/>
          <a:p>
            <a:r>
              <a:rPr lang="el-GR" dirty="0"/>
              <a:t>ΠΡΩΤΕΣ ΥΛΕΣ </a:t>
            </a:r>
            <a:endParaRPr lang="en-US" dirty="0"/>
          </a:p>
        </p:txBody>
      </p:sp>
      <p:sp>
        <p:nvSpPr>
          <p:cNvPr id="3" name="Content Placeholder 2">
            <a:extLst>
              <a:ext uri="{FF2B5EF4-FFF2-40B4-BE49-F238E27FC236}">
                <a16:creationId xmlns:a16="http://schemas.microsoft.com/office/drawing/2014/main" id="{C05B460A-CBF4-481F-A3DA-CF8EFC93E650}"/>
              </a:ext>
            </a:extLst>
          </p:cNvPr>
          <p:cNvSpPr>
            <a:spLocks noGrp="1"/>
          </p:cNvSpPr>
          <p:nvPr>
            <p:ph idx="1"/>
          </p:nvPr>
        </p:nvSpPr>
        <p:spPr>
          <a:xfrm>
            <a:off x="0" y="1066800"/>
            <a:ext cx="9144000" cy="5791200"/>
          </a:xfrm>
        </p:spPr>
        <p:txBody>
          <a:bodyPr/>
          <a:lstStyle/>
          <a:p>
            <a:pPr marL="0" indent="0">
              <a:buNone/>
            </a:pPr>
            <a:r>
              <a:rPr lang="el-GR" dirty="0"/>
              <a:t>ΦΥΣΙΚΟΧΗΜΙΚΑ ΧΑΡΑΚΤΗΡΙΣΤΙΚΑ </a:t>
            </a:r>
          </a:p>
          <a:p>
            <a:pPr marL="0" indent="0">
              <a:buNone/>
            </a:pPr>
            <a:r>
              <a:rPr lang="el-GR" dirty="0"/>
              <a:t>ΠΡΟΣΜΙΞΕΙΣ</a:t>
            </a:r>
          </a:p>
          <a:p>
            <a:pPr marL="0" indent="0">
              <a:buNone/>
            </a:pPr>
            <a:r>
              <a:rPr lang="el-GR" dirty="0"/>
              <a:t>ΧΡΗΣΗ –ΟΔΟΙ ΧΟΡΗΓΗΣΕΩΣ (ΑΕΡΟΛΥΜΑ;)</a:t>
            </a:r>
          </a:p>
          <a:p>
            <a:pPr marL="0" indent="0">
              <a:buNone/>
            </a:pPr>
            <a:r>
              <a:rPr lang="el-GR" dirty="0"/>
              <a:t>Τρόπος εφαρμογής, συχνότητα, δοσολογία</a:t>
            </a:r>
            <a:endParaRPr lang="en-US" dirty="0"/>
          </a:p>
        </p:txBody>
      </p:sp>
    </p:spTree>
    <p:extLst>
      <p:ext uri="{BB962C8B-B14F-4D97-AF65-F5344CB8AC3E}">
        <p14:creationId xmlns:p14="http://schemas.microsoft.com/office/powerpoint/2010/main" val="38671829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
          </a:xfrm>
        </p:spPr>
        <p:txBody>
          <a:bodyPr>
            <a:normAutofit fontScale="90000"/>
          </a:bodyPr>
          <a:lstStyle/>
          <a:p>
            <a:r>
              <a:rPr lang="el-GR" dirty="0"/>
              <a:t>ΤΟΞΙΚΟΤΗΤΑ ΣΤΟΝ ΑΝΘΡΩΠΟ</a:t>
            </a:r>
            <a:endParaRPr lang="en-US" dirty="0"/>
          </a:p>
        </p:txBody>
      </p:sp>
      <p:sp>
        <p:nvSpPr>
          <p:cNvPr id="3" name="2 - Θέση περιεχομένου"/>
          <p:cNvSpPr>
            <a:spLocks noGrp="1"/>
          </p:cNvSpPr>
          <p:nvPr>
            <p:ph idx="1"/>
          </p:nvPr>
        </p:nvSpPr>
        <p:spPr>
          <a:xfrm>
            <a:off x="0" y="609600"/>
            <a:ext cx="9144000" cy="6248400"/>
          </a:xfrm>
        </p:spPr>
        <p:txBody>
          <a:bodyPr>
            <a:normAutofit fontScale="62500" lnSpcReduction="20000"/>
          </a:bodyPr>
          <a:lstStyle/>
          <a:p>
            <a:r>
              <a:rPr lang="el-GR" b="1" dirty="0"/>
              <a:t>ΑΡΧΗ ΜΕΘΟΔΟΥ</a:t>
            </a:r>
            <a:endParaRPr lang="en-US" dirty="0"/>
          </a:p>
          <a:p>
            <a:pPr>
              <a:buNone/>
            </a:pPr>
            <a:endParaRPr lang="en-US" dirty="0"/>
          </a:p>
          <a:p>
            <a:r>
              <a:rPr lang="el-GR" dirty="0"/>
              <a:t>Εφαρμόζεται το πρωτόκολλο που προτείνεται από τον </a:t>
            </a:r>
            <a:r>
              <a:rPr lang="el-GR" dirty="0" err="1"/>
              <a:t>Basketter</a:t>
            </a:r>
            <a:r>
              <a:rPr lang="el-GR" dirty="0"/>
              <a:t> και συνεργάτες (1994), το οποίο είναι αποδεκτό και σύμφωνο με τα απαιτούμενα από τον </a:t>
            </a:r>
            <a:r>
              <a:rPr lang="el-GR" dirty="0" err="1"/>
              <a:t>δεθνή</a:t>
            </a:r>
            <a:r>
              <a:rPr lang="el-GR" dirty="0"/>
              <a:t> Οργανισμό Οικονομικής Αναπτύξεως και Συνεργασίας (O.E.C.D)</a:t>
            </a:r>
            <a:endParaRPr lang="en-US" dirty="0"/>
          </a:p>
          <a:p>
            <a:r>
              <a:rPr lang="el-GR" dirty="0"/>
              <a:t> </a:t>
            </a:r>
            <a:endParaRPr lang="en-US" dirty="0"/>
          </a:p>
          <a:p>
            <a:r>
              <a:rPr lang="el-GR" dirty="0"/>
              <a:t>Η μέθοδος αποσκοπεί στην μελέτη της συμπεριφοράς ανθρώπινου υγιούς δέρματος μετά την τοποθέτηση </a:t>
            </a:r>
            <a:r>
              <a:rPr lang="el-GR" dirty="0" err="1"/>
              <a:t>επ</a:t>
            </a:r>
            <a:r>
              <a:rPr lang="el-GR" dirty="0"/>
              <a:t> αυτού χημικών πρώτων υλών οι οποίες δεν είναι διαβρωτικές καθώς και καλλυντικών -  </a:t>
            </a:r>
            <a:r>
              <a:rPr lang="el-GR" dirty="0" err="1"/>
              <a:t>ιατροτεχνολογικών</a:t>
            </a:r>
            <a:r>
              <a:rPr lang="el-GR" dirty="0"/>
              <a:t> προϊόντων.</a:t>
            </a:r>
            <a:endParaRPr lang="en-US" dirty="0"/>
          </a:p>
          <a:p>
            <a:r>
              <a:rPr lang="el-GR" dirty="0"/>
              <a:t> </a:t>
            </a:r>
            <a:endParaRPr lang="en-US" dirty="0"/>
          </a:p>
          <a:p>
            <a:r>
              <a:rPr lang="el-GR" dirty="0"/>
              <a:t>Σύμφωνα  με το  πρωτόκολλο  η προς δοκιμή ουσία ή σκεύασμα  εφαρμόζεται στο δέρμα εθελοντών για μέγιστο χρονικό διάστημα έως 4 ώρες. .</a:t>
            </a:r>
            <a:endParaRPr lang="en-US" dirty="0"/>
          </a:p>
          <a:p>
            <a:r>
              <a:rPr lang="el-GR" dirty="0"/>
              <a:t> </a:t>
            </a:r>
            <a:endParaRPr lang="en-US" dirty="0"/>
          </a:p>
          <a:p>
            <a:r>
              <a:rPr lang="el-GR" dirty="0"/>
              <a:t> Η διαδικασία περιλαμβάνει  την εφαρμογή μικρού μεγέθους επιθεμάτων των υπό μελέτη προϊόντων στο δέρμα </a:t>
            </a:r>
            <a:r>
              <a:rPr lang="el-GR" dirty="0" err="1"/>
              <a:t>εθελοντών,τα</a:t>
            </a:r>
            <a:r>
              <a:rPr lang="el-GR" dirty="0"/>
              <a:t> οποία αφήνουμε </a:t>
            </a:r>
            <a:r>
              <a:rPr lang="el-GR" dirty="0" err="1"/>
              <a:t>πανω</a:t>
            </a:r>
            <a:r>
              <a:rPr lang="el-GR" dirty="0"/>
              <a:t> στο δέρμα για προκαθορισμένη ώρα, και παρατήρηση  και  καταγραφή τυχόν </a:t>
            </a:r>
            <a:endParaRPr lang="en-US" dirty="0"/>
          </a:p>
          <a:p>
            <a:r>
              <a:rPr lang="el-GR" dirty="0"/>
              <a:t> </a:t>
            </a:r>
            <a:endParaRPr lang="en-US" dirty="0"/>
          </a:p>
          <a:p>
            <a:r>
              <a:rPr lang="el-GR" dirty="0"/>
              <a:t>α)άμεσων αντιδράσεων του δέρματος( αμέσως μετά την αφαίρεση των επιθεμάτων) </a:t>
            </a:r>
            <a:endParaRPr lang="en-US" dirty="0"/>
          </a:p>
          <a:p>
            <a:r>
              <a:rPr lang="el-GR" dirty="0"/>
              <a:t>β)επιβραδυνομένων  αντιδράσεων </a:t>
            </a:r>
            <a:endParaRPr lang="en-US"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b="1" dirty="0"/>
              <a:t>ΔΟΚΙΜΑΣΙΕΣ ΣΤΟΝ ΑΝΘΡΩΠΟ</a:t>
            </a:r>
          </a:p>
          <a:p>
            <a:pPr>
              <a:buNone/>
            </a:pPr>
            <a:r>
              <a:rPr lang="en-US" sz="2400" b="1" dirty="0"/>
              <a:t>Patches : </a:t>
            </a:r>
            <a:r>
              <a:rPr lang="el-GR" sz="2400" b="1" dirty="0"/>
              <a:t>Εφαρμογή για 48 ώρες και αξιολόγηση , καθαρισμός της επιφάνειας και αξιολόγηση </a:t>
            </a:r>
            <a:r>
              <a:rPr lang="en-US" sz="2400" b="1"/>
              <a:t>15’, </a:t>
            </a:r>
            <a:r>
              <a:rPr lang="el-GR" sz="2400" b="1"/>
              <a:t> </a:t>
            </a:r>
            <a:r>
              <a:rPr lang="el-GR" sz="2400" b="1" dirty="0"/>
              <a:t>1 ώρα μετά και 24 ώρες μετά.</a:t>
            </a:r>
          </a:p>
          <a:p>
            <a:pPr>
              <a:buNone/>
            </a:pPr>
            <a:r>
              <a:rPr lang="el-GR" sz="2400" b="1" dirty="0"/>
              <a:t>Πτητικά Συστατικά εκτιμώνται με εφαρμογή 0,5-1 ώρα. Για κάποια υλικά μπορεί να γίνει εφαρμογή επί 24 ή 48 ώρες.</a:t>
            </a:r>
          </a:p>
          <a:p>
            <a:pPr>
              <a:buNone/>
            </a:pPr>
            <a:r>
              <a:rPr lang="el-GR" sz="2400" b="1" dirty="0"/>
              <a:t>Προ-δοκιμή με 0,5-1 ώρα εφαρμογή.</a:t>
            </a:r>
          </a:p>
          <a:p>
            <a:pPr>
              <a:buNone/>
            </a:pPr>
            <a:endParaRPr lang="el-GR" sz="2400" b="1" dirty="0"/>
          </a:p>
          <a:p>
            <a:pPr>
              <a:buNone/>
            </a:pPr>
            <a:r>
              <a:rPr lang="el-GR" b="1" dirty="0"/>
              <a:t>Αθροιστική Δράση </a:t>
            </a:r>
          </a:p>
          <a:p>
            <a:pPr>
              <a:buNone/>
            </a:pPr>
            <a:r>
              <a:rPr lang="el-GR" sz="2400" b="1" dirty="0"/>
              <a:t>21 ημέρες </a:t>
            </a:r>
          </a:p>
          <a:p>
            <a:pPr>
              <a:buNone/>
            </a:pPr>
            <a:endParaRPr lang="el-GR"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EEB-CA66-5AED-3381-6E5C5ADD1A11}"/>
              </a:ext>
            </a:extLst>
          </p:cNvPr>
          <p:cNvSpPr>
            <a:spLocks noGrp="1"/>
          </p:cNvSpPr>
          <p:nvPr>
            <p:ph type="title"/>
          </p:nvPr>
        </p:nvSpPr>
        <p:spPr>
          <a:xfrm>
            <a:off x="685800" y="-152400"/>
            <a:ext cx="8229600" cy="1143000"/>
          </a:xfrm>
        </p:spPr>
        <p:txBody>
          <a:bodyPr/>
          <a:lstStyle/>
          <a:p>
            <a:r>
              <a:rPr lang="el-GR" b="1" dirty="0"/>
              <a:t>ΟΡΙΣΜΟΙ ΒΑΣΕΙ ΝΟΜΟΘΕΣΙΑΣ</a:t>
            </a:r>
            <a:endParaRPr lang="en-US" dirty="0"/>
          </a:p>
        </p:txBody>
      </p:sp>
      <p:sp>
        <p:nvSpPr>
          <p:cNvPr id="3" name="Content Placeholder 2">
            <a:extLst>
              <a:ext uri="{FF2B5EF4-FFF2-40B4-BE49-F238E27FC236}">
                <a16:creationId xmlns:a16="http://schemas.microsoft.com/office/drawing/2014/main" id="{D307AB21-D46F-E40A-4D96-4C49A1658A87}"/>
              </a:ext>
            </a:extLst>
          </p:cNvPr>
          <p:cNvSpPr>
            <a:spLocks noGrp="1"/>
          </p:cNvSpPr>
          <p:nvPr>
            <p:ph idx="1"/>
          </p:nvPr>
        </p:nvSpPr>
        <p:spPr>
          <a:xfrm>
            <a:off x="0" y="609600"/>
            <a:ext cx="9144000" cy="6248400"/>
          </a:xfrm>
        </p:spPr>
        <p:txBody>
          <a:bodyPr>
            <a:normAutofit lnSpcReduction="10000"/>
          </a:bodyPr>
          <a:lstStyle/>
          <a:p>
            <a:pPr marL="0" indent="0">
              <a:buNone/>
            </a:pPr>
            <a:r>
              <a:rPr lang="el-GR" dirty="0"/>
              <a:t> Μόνο καλλυντικά προϊόντα για τα οποία νομικό ή φυσικό πρόσωπο έχει οριστεί υπεύθυνο πρόσωπο εντός των ορίων της Κοινότητας θα τοποθετούνται στην αγορά.</a:t>
            </a:r>
          </a:p>
          <a:p>
            <a:pPr marL="0" indent="0">
              <a:buNone/>
            </a:pPr>
            <a:r>
              <a:rPr lang="el-GR"/>
              <a:t> </a:t>
            </a:r>
            <a:r>
              <a:rPr lang="el-GR" dirty="0"/>
              <a:t>Για κάθε καλλυντικό προϊόν που τοποθετείται στην αγορά, το υπεύθυνο πρόσωπο εξασφαλίζει ότι τηρούνται οι σχετικές υποχρεώσεις τις οποίες ορίζει ο παρών κανονισμός.</a:t>
            </a:r>
          </a:p>
          <a:p>
            <a:pPr marL="0" indent="0">
              <a:buNone/>
            </a:pPr>
            <a:r>
              <a:rPr lang="el-GR"/>
              <a:t>Για </a:t>
            </a:r>
            <a:r>
              <a:rPr lang="el-GR" dirty="0"/>
              <a:t>καλλυντικό προϊόν που παρασκευάζεται μέσα στην Κοινότητα και δεν εξάγεται στη συνέχεια για να επανεισαχθεί στην Κοινότητα, το υπεύθυνο πρόσωπο είναι ο εγκατεστημένος στην Κοινότητα παρασκευαστής.</a:t>
            </a:r>
            <a:endParaRPr lang="en-US" dirty="0"/>
          </a:p>
        </p:txBody>
      </p:sp>
    </p:spTree>
    <p:extLst>
      <p:ext uri="{BB962C8B-B14F-4D97-AF65-F5344CB8AC3E}">
        <p14:creationId xmlns:p14="http://schemas.microsoft.com/office/powerpoint/2010/main" val="199477338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77500" lnSpcReduction="20000"/>
          </a:bodyPr>
          <a:lstStyle/>
          <a:p>
            <a:endParaRPr lang="el-GR" dirty="0"/>
          </a:p>
          <a:p>
            <a:r>
              <a:rPr lang="el-GR" sz="3400" b="1" dirty="0"/>
              <a:t>Δοκιμασία Ερεθιστικότητας - </a:t>
            </a:r>
            <a:r>
              <a:rPr lang="en-US" sz="3400" b="1" dirty="0"/>
              <a:t> Patch Test</a:t>
            </a:r>
            <a:r>
              <a:rPr lang="el-GR" sz="3400" b="1" dirty="0"/>
              <a:t> – Μη Ανοσολογικός Ερεθισμός</a:t>
            </a:r>
          </a:p>
          <a:p>
            <a:r>
              <a:rPr lang="el-GR" sz="3400" b="1" dirty="0"/>
              <a:t>Αντικειμενικά Κριτήρια :  Ερυθρότητα, οίδημα, ξηροδερμία, θερμοκρασία</a:t>
            </a:r>
          </a:p>
          <a:p>
            <a:pPr>
              <a:buNone/>
            </a:pPr>
            <a:r>
              <a:rPr lang="en-US" sz="3400" b="1" dirty="0"/>
              <a:t>	</a:t>
            </a:r>
            <a:r>
              <a:rPr lang="el-GR" sz="3400" b="1" dirty="0"/>
              <a:t>Υποκειμενικά : Πόνος, κνησμός,  καύσος </a:t>
            </a:r>
          </a:p>
          <a:p>
            <a:pPr>
              <a:buNone/>
            </a:pPr>
            <a:r>
              <a:rPr lang="el-GR" sz="3400" b="1" dirty="0"/>
              <a:t>	Άπαξ 48ώρη εφαρμογή σε 10  </a:t>
            </a:r>
            <a:r>
              <a:rPr lang="el-GR" sz="3400" b="1" dirty="0" err="1"/>
              <a:t>κατ’ελάχιστονεθελοντές</a:t>
            </a:r>
            <a:r>
              <a:rPr lang="el-GR" sz="3400" b="1" dirty="0"/>
              <a:t> – εκτίμηση με κλίμακα από μη έως πολύ ερεθιστικό (εφαρμογή πρωτοκόλλου του </a:t>
            </a:r>
            <a:r>
              <a:rPr lang="en-US" sz="3400" b="1" dirty="0"/>
              <a:t>Voss-Griffith (</a:t>
            </a:r>
            <a:r>
              <a:rPr lang="en-US" sz="3400" b="1" dirty="0" err="1"/>
              <a:t>Draize</a:t>
            </a:r>
            <a:r>
              <a:rPr lang="en-US" sz="3400" b="1" dirty="0"/>
              <a:t>)</a:t>
            </a:r>
          </a:p>
          <a:p>
            <a:pPr>
              <a:buNone/>
            </a:pPr>
            <a:r>
              <a:rPr lang="en-US" sz="3400" b="1" dirty="0"/>
              <a:t>	</a:t>
            </a:r>
            <a:r>
              <a:rPr lang="el-GR" sz="3400" b="1" dirty="0"/>
              <a:t>Μπορεί να εξεταστούν ταυτόχρονα πολλά προϊόντα.</a:t>
            </a:r>
          </a:p>
          <a:p>
            <a:pPr>
              <a:buNone/>
            </a:pPr>
            <a:r>
              <a:rPr lang="el-GR" sz="3400" b="1" dirty="0"/>
              <a:t>	</a:t>
            </a:r>
            <a:r>
              <a:rPr lang="en-US" sz="3400" b="1" dirty="0"/>
              <a:t>E</a:t>
            </a:r>
            <a:r>
              <a:rPr lang="el-GR" sz="3400" b="1" dirty="0" err="1"/>
              <a:t>φαρμογή</a:t>
            </a:r>
            <a:r>
              <a:rPr lang="el-GR" sz="3400" b="1" dirty="0"/>
              <a:t> με συνθήκες εγκλεισμού (</a:t>
            </a:r>
            <a:r>
              <a:rPr lang="en-US" sz="3400" b="1" dirty="0"/>
              <a:t>patch - 0.64 cm² , </a:t>
            </a:r>
            <a:r>
              <a:rPr lang="el-GR" sz="3400" b="1" dirty="0" err="1"/>
              <a:t>υποαλλεργενική</a:t>
            </a:r>
            <a:r>
              <a:rPr lang="el-GR" sz="3400" b="1" dirty="0"/>
              <a:t> καλυπτική- κολλητική ταινία, ποσότητα σκευάσματος 0.02 </a:t>
            </a:r>
            <a:r>
              <a:rPr lang="en-US" sz="3400" b="1" dirty="0"/>
              <a:t>ml, 48h</a:t>
            </a:r>
          </a:p>
          <a:p>
            <a:pPr>
              <a:buNone/>
            </a:pPr>
            <a:r>
              <a:rPr lang="en-US" sz="3400" b="1" dirty="0"/>
              <a:t>	</a:t>
            </a:r>
            <a:r>
              <a:rPr lang="el-GR" sz="3400" b="1" dirty="0"/>
              <a:t>Εκτίμηση 48, 72, και</a:t>
            </a:r>
            <a:r>
              <a:rPr lang="en-US" sz="3400" b="1" dirty="0"/>
              <a:t> </a:t>
            </a:r>
            <a:r>
              <a:rPr lang="el-GR" sz="3400" b="1" dirty="0"/>
              <a:t>96 </a:t>
            </a:r>
            <a:r>
              <a:rPr lang="en-US" sz="3400" b="1" dirty="0"/>
              <a:t>h</a:t>
            </a:r>
          </a:p>
          <a:p>
            <a:r>
              <a:rPr lang="el-GR" sz="3400" b="1" dirty="0"/>
              <a:t>Αρνητικός και θετικός μάρτυρας</a:t>
            </a:r>
          </a:p>
          <a:p>
            <a:r>
              <a:rPr lang="el-GR" sz="3400" b="1" dirty="0"/>
              <a:t>Μέσος όρος από όλους τους εθελοντές</a:t>
            </a:r>
            <a:endParaRPr lang="en-US" sz="3400" b="1" dirty="0"/>
          </a:p>
          <a:p>
            <a:pPr>
              <a:buNone/>
            </a:pPr>
            <a:r>
              <a:rPr lang="el-GR" sz="3400" b="1" i="1" dirty="0"/>
              <a:t>ΔΕΡΜΑΤΟΛΟΓΙΚΑ ΕΛΕΓΜΕΝΟ</a:t>
            </a:r>
            <a:r>
              <a:rPr lang="en-US" sz="3400" b="1" i="1" dirty="0"/>
              <a:t> </a:t>
            </a:r>
            <a:endParaRPr lang="en-US" sz="3400" b="1"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r>
              <a:rPr lang="en-US" dirty="0"/>
              <a:t>0 = no reaction, </a:t>
            </a:r>
            <a:endParaRPr lang="el-GR" dirty="0"/>
          </a:p>
          <a:p>
            <a:r>
              <a:rPr lang="en-US" dirty="0"/>
              <a:t>1+ = mild </a:t>
            </a:r>
            <a:r>
              <a:rPr lang="en-US" dirty="0" err="1"/>
              <a:t>erythema</a:t>
            </a:r>
            <a:r>
              <a:rPr lang="en-US" dirty="0"/>
              <a:t> covering</a:t>
            </a:r>
            <a:r>
              <a:rPr lang="el-GR" dirty="0"/>
              <a:t> </a:t>
            </a:r>
            <a:r>
              <a:rPr lang="en-US" dirty="0"/>
              <a:t>the entire patch area, </a:t>
            </a:r>
            <a:endParaRPr lang="el-GR" dirty="0"/>
          </a:p>
          <a:p>
            <a:r>
              <a:rPr lang="en-US" dirty="0"/>
              <a:t>2+ = </a:t>
            </a:r>
            <a:r>
              <a:rPr lang="en-US" dirty="0" err="1"/>
              <a:t>erythema</a:t>
            </a:r>
            <a:r>
              <a:rPr lang="en-US" dirty="0"/>
              <a:t> and edema, </a:t>
            </a:r>
            <a:endParaRPr lang="el-GR" dirty="0"/>
          </a:p>
          <a:p>
            <a:r>
              <a:rPr lang="en-US" dirty="0"/>
              <a:t>3+ = </a:t>
            </a:r>
            <a:r>
              <a:rPr lang="en-US" dirty="0" err="1"/>
              <a:t>erythema</a:t>
            </a:r>
            <a:r>
              <a:rPr lang="en-US" dirty="0"/>
              <a:t>,</a:t>
            </a:r>
            <a:r>
              <a:rPr lang="el-GR" dirty="0"/>
              <a:t> </a:t>
            </a:r>
            <a:r>
              <a:rPr lang="en-US" dirty="0"/>
              <a:t>edema, and vesicles, </a:t>
            </a:r>
            <a:endParaRPr lang="el-GR" dirty="0"/>
          </a:p>
          <a:p>
            <a:r>
              <a:rPr lang="en-US" dirty="0"/>
              <a:t>4+ = </a:t>
            </a:r>
            <a:r>
              <a:rPr lang="en-US" dirty="0" err="1"/>
              <a:t>erythema</a:t>
            </a:r>
            <a:r>
              <a:rPr lang="en-US" dirty="0"/>
              <a:t>, edema, and </a:t>
            </a:r>
            <a:r>
              <a:rPr lang="en-US" dirty="0" err="1"/>
              <a:t>bullae</a:t>
            </a:r>
            <a:endParaRPr lang="el-GR"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None/>
            </a:pPr>
            <a:r>
              <a:rPr lang="el-GR" b="1" dirty="0"/>
              <a:t>ΔΟΚΙΜΑΣΙΑ ΕΥΑΙΣΘΗΤΟΠΟΙΗΣΕΩΣ</a:t>
            </a:r>
          </a:p>
          <a:p>
            <a:pPr>
              <a:buNone/>
            </a:pPr>
            <a:r>
              <a:rPr lang="en-US" b="1" dirty="0"/>
              <a:t>Human Repeat Insult Patch Test</a:t>
            </a:r>
            <a:r>
              <a:rPr lang="el-GR" b="1" dirty="0"/>
              <a:t> (</a:t>
            </a:r>
            <a:r>
              <a:rPr lang="en-US" b="1" dirty="0"/>
              <a:t>HRIPT)</a:t>
            </a:r>
          </a:p>
          <a:p>
            <a:pPr>
              <a:buNone/>
            </a:pPr>
            <a:r>
              <a:rPr lang="el-GR" sz="2400" b="1" dirty="0"/>
              <a:t>Δοκιμασία  Κ</a:t>
            </a:r>
            <a:r>
              <a:rPr lang="en-US" sz="2400" b="1" dirty="0" err="1"/>
              <a:t>ligman</a:t>
            </a:r>
            <a:r>
              <a:rPr lang="en-US" sz="2400" b="1" dirty="0"/>
              <a:t> and  </a:t>
            </a:r>
            <a:r>
              <a:rPr lang="en-US" sz="2400" b="1" dirty="0" err="1"/>
              <a:t>Shelanski</a:t>
            </a:r>
            <a:r>
              <a:rPr lang="en-US" sz="2400" b="1" dirty="0"/>
              <a:t> </a:t>
            </a:r>
          </a:p>
          <a:p>
            <a:pPr>
              <a:buNone/>
            </a:pPr>
            <a:r>
              <a:rPr lang="en-US" sz="2400" dirty="0"/>
              <a:t>50 </a:t>
            </a:r>
            <a:r>
              <a:rPr lang="el-GR" sz="2400" dirty="0"/>
              <a:t>ή</a:t>
            </a:r>
            <a:r>
              <a:rPr lang="en-US" sz="2400" dirty="0"/>
              <a:t> 100 </a:t>
            </a:r>
            <a:r>
              <a:rPr lang="el-GR" sz="2400" dirty="0"/>
              <a:t>ή</a:t>
            </a:r>
            <a:r>
              <a:rPr lang="en-US" sz="2400" dirty="0"/>
              <a:t> 200 volunteers. </a:t>
            </a:r>
            <a:endParaRPr lang="el-GR" sz="2400" dirty="0"/>
          </a:p>
          <a:p>
            <a:pPr>
              <a:buNone/>
            </a:pPr>
            <a:r>
              <a:rPr lang="el-GR" sz="2400" dirty="0"/>
              <a:t>Επαναλαμβανόμενη χορήγηση </a:t>
            </a:r>
            <a:r>
              <a:rPr lang="en-US" sz="2400" dirty="0"/>
              <a:t>, 9  </a:t>
            </a:r>
            <a:r>
              <a:rPr lang="el-GR" sz="2400" dirty="0"/>
              <a:t>φορές εφαρμογή για 24 ώρες, αξιολόγηση στις 48 ώρες. Διάλειμμα για 10-21 ημέρες. Εφαρμογή άπαξ  24 ώρες σε  διαφορετικό ανατομικό σημείο, αξιολόγηση στις 48 ώρες.</a:t>
            </a:r>
          </a:p>
          <a:p>
            <a:pPr>
              <a:buNone/>
            </a:pPr>
            <a:endParaRPr lang="el-GR" sz="2400" dirty="0"/>
          </a:p>
          <a:p>
            <a:pPr>
              <a:buNone/>
            </a:pPr>
            <a:r>
              <a:rPr lang="el-GR" sz="2400" dirty="0"/>
              <a:t>Χαρακτηρισμός του προϊόντος ως </a:t>
            </a:r>
            <a:r>
              <a:rPr lang="el-GR" sz="2400" dirty="0" err="1"/>
              <a:t>υποαλλεργικό</a:t>
            </a:r>
            <a:r>
              <a:rPr lang="el-GR" sz="2400"/>
              <a:t>.</a:t>
            </a:r>
          </a:p>
          <a:p>
            <a:pPr>
              <a:buNone/>
            </a:pPr>
            <a:endParaRPr lang="en-US" sz="2400" dirty="0"/>
          </a:p>
          <a:p>
            <a:pPr>
              <a:buNone/>
            </a:pPr>
            <a:endParaRPr lang="en-US" sz="2400"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Συστήματα Εφαρμογής</a:t>
            </a:r>
            <a:br>
              <a:rPr lang="el-GR" b="1" dirty="0"/>
            </a:br>
            <a:r>
              <a:rPr lang="el-GR" sz="2800" b="1" dirty="0"/>
              <a:t>Ανοικτό , </a:t>
            </a:r>
            <a:r>
              <a:rPr lang="el-GR" sz="2800" b="1" dirty="0" err="1"/>
              <a:t>Ημιπερατό</a:t>
            </a:r>
            <a:r>
              <a:rPr lang="el-GR" sz="2800" b="1" dirty="0"/>
              <a:t>, Αδιάβροχο </a:t>
            </a:r>
            <a:r>
              <a:rPr lang="en-US" sz="2800" b="1" dirty="0"/>
              <a:t> Patch</a:t>
            </a:r>
            <a:endParaRPr lang="en-US" b="1" dirty="0"/>
          </a:p>
        </p:txBody>
      </p:sp>
      <p:pic>
        <p:nvPicPr>
          <p:cNvPr id="144386" name="Picture 2"/>
          <p:cNvPicPr>
            <a:picLocks noGrp="1" noChangeAspect="1" noChangeArrowheads="1"/>
          </p:cNvPicPr>
          <p:nvPr>
            <p:ph idx="1"/>
          </p:nvPr>
        </p:nvPicPr>
        <p:blipFill>
          <a:blip r:embed="rId2" cstate="print"/>
          <a:srcRect/>
          <a:stretch>
            <a:fillRect/>
          </a:stretch>
        </p:blipFill>
        <p:spPr bwMode="auto">
          <a:xfrm>
            <a:off x="539552" y="1700808"/>
            <a:ext cx="2520280" cy="2743200"/>
          </a:xfrm>
          <a:prstGeom prst="rect">
            <a:avLst/>
          </a:prstGeom>
          <a:noFill/>
          <a:ln w="9525">
            <a:noFill/>
            <a:miter lim="800000"/>
            <a:headEnd/>
            <a:tailEnd/>
          </a:ln>
        </p:spPr>
      </p:pic>
      <p:pic>
        <p:nvPicPr>
          <p:cNvPr id="144387" name="Picture 3"/>
          <p:cNvPicPr>
            <a:picLocks noChangeAspect="1" noChangeArrowheads="1"/>
          </p:cNvPicPr>
          <p:nvPr/>
        </p:nvPicPr>
        <p:blipFill>
          <a:blip r:embed="rId3" cstate="print"/>
          <a:srcRect/>
          <a:stretch>
            <a:fillRect/>
          </a:stretch>
        </p:blipFill>
        <p:spPr bwMode="auto">
          <a:xfrm>
            <a:off x="3729038" y="1690689"/>
            <a:ext cx="2355130" cy="2746424"/>
          </a:xfrm>
          <a:prstGeom prst="rect">
            <a:avLst/>
          </a:prstGeom>
          <a:noFill/>
          <a:ln w="9525">
            <a:noFill/>
            <a:miter lim="800000"/>
            <a:headEnd/>
            <a:tailEnd/>
          </a:ln>
        </p:spPr>
      </p:pic>
      <p:pic>
        <p:nvPicPr>
          <p:cNvPr id="144388" name="Picture 4"/>
          <p:cNvPicPr>
            <a:picLocks noChangeAspect="1" noChangeArrowheads="1"/>
          </p:cNvPicPr>
          <p:nvPr/>
        </p:nvPicPr>
        <p:blipFill>
          <a:blip r:embed="rId4" cstate="print"/>
          <a:srcRect/>
          <a:stretch>
            <a:fillRect/>
          </a:stretch>
        </p:blipFill>
        <p:spPr bwMode="auto">
          <a:xfrm>
            <a:off x="6732240" y="1700809"/>
            <a:ext cx="2088232" cy="2736304"/>
          </a:xfrm>
          <a:prstGeom prst="rect">
            <a:avLst/>
          </a:prstGeom>
          <a:noFill/>
          <a:ln w="9525">
            <a:noFill/>
            <a:miter lim="800000"/>
            <a:headEnd/>
            <a:tailEnd/>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072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1747" name="Picture 3"/>
          <p:cNvPicPr>
            <a:picLocks noChangeAspect="1" noChangeArrowheads="1"/>
          </p:cNvPicPr>
          <p:nvPr/>
        </p:nvPicPr>
        <p:blipFill>
          <a:blip r:embed="rId2" cstate="print"/>
          <a:srcRect/>
          <a:stretch>
            <a:fillRect/>
          </a:stretch>
        </p:blipFill>
        <p:spPr bwMode="auto">
          <a:xfrm>
            <a:off x="-2422525" y="-4565650"/>
            <a:ext cx="13990638" cy="15990888"/>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lgn="ctr">
              <a:buNone/>
            </a:pPr>
            <a:r>
              <a:rPr lang="el-GR" sz="3600" b="1" dirty="0"/>
              <a:t>ΟΡΙΣΜΟΙ</a:t>
            </a:r>
          </a:p>
          <a:p>
            <a:pPr>
              <a:buNone/>
            </a:pPr>
            <a:r>
              <a:rPr lang="el-GR" b="1" dirty="0"/>
              <a:t>Τοξικότητα – Ερεθισμός – Αλλεργία</a:t>
            </a:r>
          </a:p>
          <a:p>
            <a:pPr>
              <a:buNone/>
            </a:pPr>
            <a:r>
              <a:rPr lang="el-GR" b="1" dirty="0" err="1"/>
              <a:t>Φωτοτοξικότητα</a:t>
            </a:r>
            <a:r>
              <a:rPr lang="el-GR" b="1" dirty="0"/>
              <a:t>-</a:t>
            </a:r>
            <a:r>
              <a:rPr lang="el-GR" b="1" dirty="0" err="1"/>
              <a:t>Φωτοερεθισμός</a:t>
            </a:r>
            <a:r>
              <a:rPr lang="el-GR" b="1" dirty="0"/>
              <a:t>-</a:t>
            </a:r>
            <a:r>
              <a:rPr lang="el-GR" b="1" dirty="0" err="1"/>
              <a:t>Φωτοαλλεργία</a:t>
            </a:r>
            <a:endParaRPr lang="el-GR" b="1" dirty="0"/>
          </a:p>
          <a:p>
            <a:pPr>
              <a:buNone/>
            </a:pPr>
            <a:r>
              <a:rPr lang="el-GR" b="1" dirty="0" err="1"/>
              <a:t>Γονιδιοτοξικότητα</a:t>
            </a:r>
            <a:r>
              <a:rPr lang="el-GR" b="1" dirty="0"/>
              <a:t> – </a:t>
            </a:r>
            <a:r>
              <a:rPr lang="el-GR" b="1" dirty="0" err="1"/>
              <a:t>Φωτογονιδιοτοξικότητα</a:t>
            </a:r>
            <a:endParaRPr lang="el-GR" b="1" dirty="0"/>
          </a:p>
          <a:p>
            <a:pPr>
              <a:buNone/>
            </a:pPr>
            <a:r>
              <a:rPr lang="el-GR" b="1" dirty="0"/>
              <a:t>Καρκινογένεση – </a:t>
            </a:r>
            <a:r>
              <a:rPr lang="el-GR" b="1" dirty="0" err="1"/>
              <a:t>Φωτοκαρκινογένεση</a:t>
            </a:r>
            <a:r>
              <a:rPr lang="el-GR" b="1" dirty="0"/>
              <a:t> (</a:t>
            </a:r>
            <a:r>
              <a:rPr lang="el-GR" b="1" dirty="0" err="1"/>
              <a:t>φωτοσυγκαρκινογένεση</a:t>
            </a:r>
            <a:r>
              <a:rPr lang="el-GR" b="1" dirty="0"/>
              <a:t>)</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2771" name="Picture 2" descr="http://www.intechopen.com/source/html/43816/media/image5.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379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4819"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ΙΣΧΥΡΙΣΜΟΙ </a:t>
            </a:r>
            <a:endParaRPr lang="en-US" b="1" dirty="0"/>
          </a:p>
        </p:txBody>
      </p:sp>
      <p:sp>
        <p:nvSpPr>
          <p:cNvPr id="3" name="2 - Θέση περιεχομένου"/>
          <p:cNvSpPr>
            <a:spLocks noGrp="1"/>
          </p:cNvSpPr>
          <p:nvPr>
            <p:ph idx="1"/>
          </p:nvPr>
        </p:nvSpPr>
        <p:spPr/>
        <p:txBody>
          <a:bodyPr/>
          <a:lstStyle/>
          <a:p>
            <a:pPr>
              <a:buNone/>
            </a:pPr>
            <a:r>
              <a:rPr lang="el-GR" dirty="0"/>
              <a:t>    Αυτό το σημείο αξίζει ιδιαίτερης προσοχής καθώς τόσο ο κύριος όσο και οι δευτερεύοντες ισχυρισμοί θα πρέπει να εμπίπτουν αυστηρά στο πλαίσιο που επιτρέπει ο κανονισμός. Σε αντίθετη περίπτωση ένα προϊόν μπορεί να χαρακτηριστεί ως “</a:t>
            </a:r>
            <a:r>
              <a:rPr lang="en-US" dirty="0"/>
              <a:t>borderline</a:t>
            </a:r>
            <a:r>
              <a:rPr lang="el-GR" dirty="0"/>
              <a:t>” και τελικά να μην κατηγοριοποιηθεί ως καλλυντικό</a:t>
            </a:r>
            <a:endParaRPr lang="en-US" dirty="0"/>
          </a:p>
          <a:p>
            <a:pPr>
              <a:buNone/>
            </a:pPr>
            <a:endParaRPr lang="en-US"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23528" y="100013"/>
            <a:ext cx="8496944" cy="6661150"/>
          </a:xfrm>
          <a:prstGeom prst="rect">
            <a:avLst/>
          </a:prstGeom>
          <a:noFill/>
          <a:ln w="9525">
            <a:noFill/>
            <a:miter lim="800000"/>
            <a:headEnd/>
            <a:tailEnd/>
          </a:ln>
          <a:effec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cstate="print"/>
          <a:srcRect/>
          <a:stretch>
            <a:fillRect/>
          </a:stretch>
        </p:blipFill>
        <p:spPr bwMode="auto">
          <a:xfrm>
            <a:off x="0" y="-1"/>
            <a:ext cx="9144000" cy="6669361"/>
          </a:xfrm>
          <a:prstGeom prst="rect">
            <a:avLst/>
          </a:prstGeom>
          <a:noFill/>
          <a:ln w="9525">
            <a:noFill/>
            <a:miter lim="800000"/>
            <a:headEnd/>
            <a:tailEnd/>
          </a:ln>
          <a:effec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cstate="print"/>
          <a:srcRect l="33170" t="13072" r="32353" b="18607"/>
          <a:stretch>
            <a:fillRect/>
          </a:stretch>
        </p:blipFill>
        <p:spPr bwMode="auto">
          <a:xfrm>
            <a:off x="0" y="-194642"/>
            <a:ext cx="9143999" cy="7052642"/>
          </a:xfrm>
          <a:prstGeom prst="rect">
            <a:avLst/>
          </a:prstGeom>
          <a:noFill/>
          <a:ln w="9525" cmpd="sng">
            <a:solidFill>
              <a:srgbClr val="000000"/>
            </a:solidFill>
            <a:miter lim="800000"/>
            <a:headEnd/>
            <a:tailEnd/>
          </a:ln>
          <a:effec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Rot="1" noChangeArrowheads="1"/>
          </p:cNvSpPr>
          <p:nvPr>
            <p:ph type="title"/>
          </p:nvPr>
        </p:nvSpPr>
        <p:spPr>
          <a:xfrm>
            <a:off x="0" y="0"/>
            <a:ext cx="9144000" cy="6858000"/>
          </a:xfrm>
        </p:spPr>
        <p:txBody>
          <a:bodyPr/>
          <a:lstStyle/>
          <a:p>
            <a:pPr algn="l" eaLnBrk="1" hangingPunct="1">
              <a:defRPr/>
            </a:pPr>
            <a:r>
              <a:rPr lang="en-US" sz="1400" b="1"/>
              <a:t>IN VITRO </a:t>
            </a:r>
            <a:r>
              <a:rPr lang="el-GR" sz="1400" b="1"/>
              <a:t>ΤΟΞΙΚΟΤΗΤΑ</a:t>
            </a:r>
            <a:br>
              <a:rPr lang="el-GR" sz="1400"/>
            </a:br>
            <a:r>
              <a:rPr lang="el-GR" sz="1400"/>
              <a:t>Α.ΔΕΡΜΑ</a:t>
            </a:r>
            <a:br>
              <a:rPr lang="el-GR" sz="1400"/>
            </a:br>
            <a:r>
              <a:rPr lang="el-GR" sz="1400"/>
              <a:t>1.Φυσικοχημικές</a:t>
            </a:r>
            <a:br>
              <a:rPr lang="el-GR" sz="1400"/>
            </a:br>
            <a:r>
              <a:rPr lang="el-GR" sz="1400"/>
              <a:t>α.</a:t>
            </a:r>
            <a:r>
              <a:rPr lang="en-US" sz="1400"/>
              <a:t>Skintex</a:t>
            </a:r>
            <a:br>
              <a:rPr lang="en-US" sz="1400"/>
            </a:br>
            <a:r>
              <a:rPr lang="el-GR" sz="1400"/>
              <a:t>Δύο διαμερίσματα: </a:t>
            </a:r>
            <a:br>
              <a:rPr lang="el-GR" sz="1400"/>
            </a:br>
            <a:r>
              <a:rPr lang="el-GR" sz="1400"/>
              <a:t>-Μεμβράνη με κερατίνη, κολλαγόνο και χρωστική</a:t>
            </a:r>
            <a:br>
              <a:rPr lang="el-GR" sz="1400"/>
            </a:br>
            <a:r>
              <a:rPr lang="el-GR" sz="1400"/>
              <a:t>-Ινες πρωτεϊνης με κολλαγόνο και αμινοξέα, γλυκοζαμινογλυκάνες, λιπαρά οξέα κ.ά.</a:t>
            </a:r>
            <a:br>
              <a:rPr lang="el-GR" sz="1400"/>
            </a:br>
            <a:r>
              <a:rPr lang="el-GR" sz="1400"/>
              <a:t>β.</a:t>
            </a:r>
            <a:r>
              <a:rPr lang="en-US" sz="1400"/>
              <a:t>pH</a:t>
            </a:r>
            <a:br>
              <a:rPr lang="el-GR" sz="1400"/>
            </a:br>
            <a:r>
              <a:rPr lang="el-GR" sz="1400"/>
              <a:t>γ.Διάβρωση (</a:t>
            </a:r>
            <a:r>
              <a:rPr lang="en-US" sz="1400"/>
              <a:t>Corrositex)</a:t>
            </a:r>
            <a:br>
              <a:rPr lang="en-US" sz="1400"/>
            </a:br>
            <a:r>
              <a:rPr lang="el-GR" sz="1400"/>
              <a:t>δ.</a:t>
            </a:r>
            <a:r>
              <a:rPr lang="en-US" sz="1400"/>
              <a:t>pK</a:t>
            </a:r>
            <a:r>
              <a:rPr lang="el-GR" sz="1400"/>
              <a:t>α</a:t>
            </a:r>
            <a:br>
              <a:rPr lang="el-GR" sz="1400"/>
            </a:br>
            <a:r>
              <a:rPr lang="el-GR" sz="1400"/>
              <a:t>2.Κυτταρικέςκαλλιέργειες</a:t>
            </a:r>
            <a:br>
              <a:rPr lang="el-GR" sz="1400"/>
            </a:br>
            <a:r>
              <a:rPr lang="el-GR" sz="1400"/>
              <a:t>Αξιολόγηση φλεγμονής με </a:t>
            </a:r>
            <a:r>
              <a:rPr lang="en-US" sz="1400"/>
              <a:t>MTT, </a:t>
            </a:r>
            <a:r>
              <a:rPr lang="el-GR" sz="1400"/>
              <a:t>ουδέτερο ερυθρό, μπλε του τρυπανίου, γαλακτική δεϋδρογενάση, προσταγλανδίνη, ιντερλευκίνες.</a:t>
            </a:r>
            <a:br>
              <a:rPr lang="el-GR" sz="1400"/>
            </a:br>
            <a:r>
              <a:rPr lang="el-GR" sz="1400"/>
              <a:t>Πλεονεκτήματα – Μειονεκτήματα</a:t>
            </a:r>
            <a:br>
              <a:rPr lang="el-GR" sz="1400"/>
            </a:br>
            <a:r>
              <a:rPr lang="el-GR" sz="1400"/>
              <a:t>-Ισοδύναμα Δέρματος – Επιδερμίδας</a:t>
            </a:r>
            <a:br>
              <a:rPr lang="el-GR" sz="1400"/>
            </a:br>
            <a:r>
              <a:rPr lang="el-GR" sz="1400"/>
              <a:t>Πλεονεκτήματα</a:t>
            </a:r>
            <a:br>
              <a:rPr lang="el-GR" sz="1400"/>
            </a:br>
            <a:r>
              <a:rPr lang="el-GR" sz="1400"/>
              <a:t>Β.ΜΑΤΙ</a:t>
            </a:r>
            <a:br>
              <a:rPr lang="el-GR" sz="1400"/>
            </a:br>
            <a:r>
              <a:rPr lang="el-GR" sz="1400"/>
              <a:t>1.Φυσικοχημικές</a:t>
            </a:r>
            <a:br>
              <a:rPr lang="el-GR" sz="1400"/>
            </a:br>
            <a:r>
              <a:rPr lang="el-GR" sz="1400"/>
              <a:t>α.</a:t>
            </a:r>
            <a:r>
              <a:rPr lang="en-US" sz="1400"/>
              <a:t>Eyetex</a:t>
            </a:r>
            <a:br>
              <a:rPr lang="en-US" sz="1400"/>
            </a:br>
            <a:r>
              <a:rPr lang="en-US" sz="1400"/>
              <a:t>2.</a:t>
            </a:r>
            <a:r>
              <a:rPr lang="el-GR" sz="1400"/>
              <a:t>Κύτταρα</a:t>
            </a:r>
            <a:br>
              <a:rPr lang="el-GR" sz="1400"/>
            </a:br>
            <a:r>
              <a:rPr lang="el-GR" sz="1400"/>
              <a:t>α.Ινοβλάστες :</a:t>
            </a:r>
            <a:r>
              <a:rPr lang="en-US" sz="1400"/>
              <a:t>LC50</a:t>
            </a:r>
            <a:br>
              <a:rPr lang="el-GR" sz="1400"/>
            </a:br>
            <a:r>
              <a:rPr lang="el-GR" sz="1400"/>
              <a:t>β.Ισοδύναμο χορίου</a:t>
            </a:r>
            <a:br>
              <a:rPr lang="el-GR" sz="1400"/>
            </a:br>
            <a:r>
              <a:rPr lang="el-GR" sz="1400"/>
              <a:t>3.Μικρόβια (</a:t>
            </a:r>
            <a:r>
              <a:rPr lang="en-US" sz="1400"/>
              <a:t>Microtox)</a:t>
            </a:r>
            <a:br>
              <a:rPr lang="en-US" sz="1400"/>
            </a:br>
            <a:r>
              <a:rPr lang="el-GR" sz="1400"/>
              <a:t>Αναπνοή – Φωταύγεια</a:t>
            </a:r>
            <a:br>
              <a:rPr lang="el-GR" sz="1400"/>
            </a:br>
            <a:r>
              <a:rPr lang="el-GR" sz="1400"/>
              <a:t>4.Βόειος Κερατοειδής χιτώνας</a:t>
            </a:r>
            <a:br>
              <a:rPr lang="el-GR" sz="1400"/>
            </a:br>
            <a:r>
              <a:rPr lang="el-GR" sz="1400"/>
              <a:t>5.Χοριοαλλαντοϊκή Μεμβράνη</a:t>
            </a:r>
            <a:br>
              <a:rPr lang="el-GR" sz="1400"/>
            </a:br>
            <a:r>
              <a:rPr lang="el-GR" sz="1400" u="sng"/>
              <a:t>ΕΥΑΙΣΘΗΤΟΠΟΙΗΣΗ</a:t>
            </a:r>
            <a:br>
              <a:rPr lang="el-GR" sz="1400" u="sng"/>
            </a:br>
            <a:r>
              <a:rPr lang="el-GR" sz="1400" b="1"/>
              <a:t>ΜΕΛΕΤΗ ΑΠΟΡΡΟΦΗΣΗΣ</a:t>
            </a:r>
            <a:br>
              <a:rPr lang="el-GR" sz="1400" b="1"/>
            </a:br>
            <a:r>
              <a:rPr lang="el-GR" sz="1400"/>
              <a:t>α.</a:t>
            </a:r>
            <a:r>
              <a:rPr lang="en-US" sz="1400"/>
              <a:t>In vitro</a:t>
            </a:r>
            <a:br>
              <a:rPr lang="en-US" sz="1400"/>
            </a:br>
            <a:r>
              <a:rPr lang="el-GR" sz="1400"/>
              <a:t>β.Ι</a:t>
            </a:r>
            <a:r>
              <a:rPr lang="en-US" sz="1400"/>
              <a:t>n vivo</a:t>
            </a:r>
            <a:br>
              <a:rPr lang="en-US" sz="1400"/>
            </a:br>
            <a:r>
              <a:rPr lang="el-GR" sz="1400"/>
              <a:t>Απώλεια ουσίας, Φυσιολογικές Αντιδράσεις, Ιστολογικές Μέθοδοι, Αίμα-Απεκκρίματα </a:t>
            </a:r>
            <a:endParaRPr lang="el-GR" sz="1400" b="1"/>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0" y="0"/>
            <a:ext cx="9144000" cy="838200"/>
          </a:xfrm>
        </p:spPr>
        <p:txBody>
          <a:bodyPr>
            <a:normAutofit/>
          </a:bodyPr>
          <a:lstStyle/>
          <a:p>
            <a:r>
              <a:rPr lang="el-GR" dirty="0"/>
              <a:t>ΕΛΕΓΧΟΣ ΚΥΤΤΑΡΟΤΟΞΙΚΟΤΗΤΑΣ</a:t>
            </a:r>
            <a:endParaRPr lang="en-US" dirty="0"/>
          </a:p>
        </p:txBody>
      </p:sp>
      <p:sp>
        <p:nvSpPr>
          <p:cNvPr id="6" name="5 - Θέση περιεχομένου"/>
          <p:cNvSpPr>
            <a:spLocks noGrp="1"/>
          </p:cNvSpPr>
          <p:nvPr>
            <p:ph idx="1"/>
          </p:nvPr>
        </p:nvSpPr>
        <p:spPr>
          <a:xfrm>
            <a:off x="0" y="609600"/>
            <a:ext cx="9144000" cy="6248400"/>
          </a:xfrm>
        </p:spPr>
        <p:txBody>
          <a:bodyPr>
            <a:normAutofit fontScale="70000" lnSpcReduction="20000"/>
          </a:bodyPr>
          <a:lstStyle/>
          <a:p>
            <a:pPr lvl="0"/>
            <a:r>
              <a:rPr lang="el-GR" b="1" cap="all" dirty="0"/>
              <a:t>Αρχή μεθόδου</a:t>
            </a:r>
            <a:endParaRPr lang="en-US" dirty="0"/>
          </a:p>
          <a:p>
            <a:pPr>
              <a:buNone/>
            </a:pPr>
            <a:r>
              <a:rPr lang="el-GR" b="1" cap="all" dirty="0"/>
              <a:t> </a:t>
            </a:r>
            <a:endParaRPr lang="en-US" dirty="0"/>
          </a:p>
          <a:p>
            <a:pPr>
              <a:buNone/>
            </a:pPr>
            <a:r>
              <a:rPr lang="el-GR" dirty="0"/>
              <a:t>	Η μέθοδος βασίζεται στην ικανότητα των ζωντανών κυττάρων να απορροφούν και να διατηρούν την χρωστική </a:t>
            </a:r>
            <a:r>
              <a:rPr lang="en-US" dirty="0"/>
              <a:t>neutral red</a:t>
            </a:r>
            <a:r>
              <a:rPr lang="el-GR" dirty="0"/>
              <a:t> (</a:t>
            </a:r>
            <a:r>
              <a:rPr lang="en-US" dirty="0"/>
              <a:t>NR</a:t>
            </a:r>
            <a:r>
              <a:rPr lang="el-GR" dirty="0"/>
              <a:t>). Η </a:t>
            </a:r>
            <a:r>
              <a:rPr lang="en-US" dirty="0"/>
              <a:t>NR </a:t>
            </a:r>
            <a:r>
              <a:rPr lang="el-GR" dirty="0"/>
              <a:t>είναι μια ασθενής κατιονική χρωστική η οποία διαπερνάει την πλασματική μεμβράνη και συγκεντρώνεται στα </a:t>
            </a:r>
            <a:r>
              <a:rPr lang="el-GR" dirty="0" err="1"/>
              <a:t>λυσοσώματα</a:t>
            </a:r>
            <a:r>
              <a:rPr lang="el-GR" dirty="0"/>
              <a:t>, όπου προσδένεται ηλεκτροστατικά στην θετικά φορτισμένη </a:t>
            </a:r>
            <a:r>
              <a:rPr lang="el-GR" dirty="0" err="1"/>
              <a:t>λυσοσωματική</a:t>
            </a:r>
            <a:r>
              <a:rPr lang="el-GR" dirty="0"/>
              <a:t> μεμβράνη. Τοξικές ουσίες μπορεί να προκαλέσουν αλλαγές στην κυτταρική επιφάνεια ή την </a:t>
            </a:r>
            <a:r>
              <a:rPr lang="el-GR" dirty="0" err="1"/>
              <a:t>λυσοσωματική</a:t>
            </a:r>
            <a:r>
              <a:rPr lang="el-GR" dirty="0"/>
              <a:t> μεμβράνη με αποτέλεσμα τη λύση των </a:t>
            </a:r>
            <a:r>
              <a:rPr lang="el-GR" dirty="0" err="1"/>
              <a:t>λυσοσωμάτων</a:t>
            </a:r>
            <a:r>
              <a:rPr lang="el-GR" dirty="0"/>
              <a:t> ή άλλες δυσμενείς αλλαγές στην κυτταρική επιφάνεια που σταδιακά γίνονται μη αναστρέψιμες. Συνεπώς, ο κυτταρικός θάνατος και/ή η αναστολή της κυτταρικής ανάπτυξης, μειώνει την ποσότητα της </a:t>
            </a:r>
            <a:r>
              <a:rPr lang="en-US" dirty="0"/>
              <a:t>neutral red </a:t>
            </a:r>
            <a:r>
              <a:rPr lang="el-GR" dirty="0"/>
              <a:t>που προσλαμβάνεται από την καλλιέργεια. Τα υγιή κύτταρα που διαιρούνται, όταν διατηρούνται στις σωστές συνθήκες σε καλλιέργεια, συνεχώς διαιρούνται και πολλαπλασιάζονται με το πέρας του χρόνου. Ένα τοξικό χημικό, ανεξαρτήτως της περιοχής ή του τρόπου δράσης, παρεμποδίζει τη διαδικασία αυτή, με αποτέλεσμα την μείωση του ρυθμού ανάπτυξης ο οποίος αντικατοπτρίζεται στον αριθμό των κυττάρων. </a:t>
            </a:r>
            <a:endParaRPr lang="en-US" dirty="0"/>
          </a:p>
          <a:p>
            <a:pPr>
              <a:buNone/>
            </a:pPr>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6867"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Υπότιτλος"/>
          <p:cNvSpPr>
            <a:spLocks noGrp="1"/>
          </p:cNvSpPr>
          <p:nvPr>
            <p:ph type="subTitle" idx="1"/>
          </p:nvPr>
        </p:nvSpPr>
        <p:spPr>
          <a:xfrm>
            <a:off x="0" y="0"/>
            <a:ext cx="9144000" cy="6858000"/>
          </a:xfrm>
        </p:spPr>
        <p:txBody>
          <a:bodyPr/>
          <a:lstStyle/>
          <a:p>
            <a:pPr algn="l">
              <a:defRPr/>
            </a:pPr>
            <a:endParaRPr lang="el-GR" dirty="0"/>
          </a:p>
        </p:txBody>
      </p:sp>
      <p:pic>
        <p:nvPicPr>
          <p:cNvPr id="37891"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ISO 22716</a:t>
            </a:r>
          </a:p>
        </p:txBody>
      </p:sp>
      <p:sp>
        <p:nvSpPr>
          <p:cNvPr id="3" name="2 - Θέση περιεχομένου"/>
          <p:cNvSpPr>
            <a:spLocks noGrp="1"/>
          </p:cNvSpPr>
          <p:nvPr>
            <p:ph idx="1"/>
          </p:nvPr>
        </p:nvSpPr>
        <p:spPr/>
        <p:txBody>
          <a:bodyPr/>
          <a:lstStyle/>
          <a:p>
            <a:pPr>
              <a:buNone/>
            </a:pPr>
            <a:r>
              <a:rPr lang="en-US" dirty="0"/>
              <a:t> </a:t>
            </a:r>
            <a:r>
              <a:rPr lang="el-GR" dirty="0"/>
              <a:t>Η τήρηση </a:t>
            </a:r>
            <a:r>
              <a:rPr lang="en-US" dirty="0"/>
              <a:t>ISO</a:t>
            </a:r>
            <a:r>
              <a:rPr lang="el-GR" dirty="0"/>
              <a:t> 22716:2007 (</a:t>
            </a:r>
            <a:r>
              <a:rPr lang="en-US" dirty="0"/>
              <a:t>Cosmetics Good Manufacturing Practices</a:t>
            </a:r>
            <a:r>
              <a:rPr lang="el-GR" dirty="0"/>
              <a:t>) του οποίου αποτελεί τεκμήριο για την Ορθή Παρασκευαστική Πρακτική. Στην Ελλάδα, ο Εθνικός Οργανισμός Φαρμάκων διενεργεί τις επιθεωρήσεις των παραγωγικών μονάδων με βάση τα όσα ορίζονται στο πρότυπο</a:t>
            </a:r>
            <a:endParaRPr lang="en-US"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n-US" dirty="0"/>
              <a:t>European Center for the Validation of Alternative</a:t>
            </a:r>
          </a:p>
          <a:p>
            <a:pPr>
              <a:buNone/>
            </a:pPr>
            <a:r>
              <a:rPr lang="en-US" dirty="0"/>
              <a:t>Methods (ECVAM)</a:t>
            </a:r>
            <a:r>
              <a:rPr lang="el-GR" dirty="0"/>
              <a:t>, </a:t>
            </a:r>
            <a:r>
              <a:rPr lang="en-US" dirty="0"/>
              <a:t>Interagency</a:t>
            </a:r>
            <a:r>
              <a:rPr lang="el-GR" dirty="0"/>
              <a:t> </a:t>
            </a:r>
            <a:r>
              <a:rPr lang="en-US" dirty="0"/>
              <a:t>Coordinating</a:t>
            </a:r>
            <a:endParaRPr lang="el-GR" dirty="0"/>
          </a:p>
          <a:p>
            <a:pPr>
              <a:buNone/>
            </a:pPr>
            <a:r>
              <a:rPr lang="en-US" dirty="0"/>
              <a:t>Committee on the Validation of Alternative Methods </a:t>
            </a:r>
            <a:endParaRPr lang="el-GR" dirty="0"/>
          </a:p>
          <a:p>
            <a:pPr>
              <a:buNone/>
            </a:pPr>
            <a:r>
              <a:rPr lang="en-US" dirty="0"/>
              <a:t>(ICCVAM)</a:t>
            </a:r>
            <a:endParaRPr lang="el-GR" dirty="0"/>
          </a:p>
          <a:p>
            <a:pPr>
              <a:buNone/>
            </a:pPr>
            <a:r>
              <a:rPr lang="el-GR" dirty="0"/>
              <a:t>Προ-αξιολόγηση – Αξιολόγηση (</a:t>
            </a:r>
            <a:r>
              <a:rPr lang="en-US" dirty="0" err="1"/>
              <a:t>Corrositex</a:t>
            </a:r>
            <a:r>
              <a:rPr lang="en-US" dirty="0"/>
              <a:t>-TER-EPISKIN , EPIDERM)</a:t>
            </a:r>
          </a:p>
          <a:p>
            <a:pPr>
              <a:buNone/>
            </a:pPr>
            <a:r>
              <a:rPr lang="el-GR" dirty="0"/>
              <a:t>«Πολυκεντρικές» μελέτες για επιβεβαίωση (12)</a:t>
            </a:r>
          </a:p>
          <a:p>
            <a:pPr>
              <a:buNone/>
            </a:pPr>
            <a:r>
              <a:rPr lang="el-GR" dirty="0"/>
              <a:t>Ισοδύναμα Δέρματος</a:t>
            </a:r>
            <a:endParaRPr lang="en-US" dirty="0"/>
          </a:p>
          <a:p>
            <a:pPr>
              <a:buNone/>
            </a:pPr>
            <a:r>
              <a:rPr lang="el-GR" dirty="0"/>
              <a:t>Βιωσιμότητα Κυττάρων (ΜΤΤ, Γαλακτική </a:t>
            </a:r>
            <a:r>
              <a:rPr lang="el-GR" dirty="0" err="1"/>
              <a:t>Δεϋδρογενάση</a:t>
            </a:r>
            <a:r>
              <a:rPr lang="el-GR" dirty="0"/>
              <a:t>, </a:t>
            </a:r>
            <a:r>
              <a:rPr lang="el-GR" dirty="0" err="1"/>
              <a:t>Ιντερλευκίνη</a:t>
            </a:r>
            <a:r>
              <a:rPr lang="el-GR" dirty="0"/>
              <a:t> 1</a:t>
            </a:r>
            <a:r>
              <a:rPr lang="el-GR" baseline="30000" dirty="0"/>
              <a:t>α</a:t>
            </a:r>
            <a:r>
              <a:rPr lang="el-GR" dirty="0"/>
              <a:t>)</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b="1" dirty="0"/>
              <a:t>ΕΡΕΘΙΣΤΙΚΟΤΗΤΑ ΟΦΘΑΛΜΟΥ</a:t>
            </a:r>
          </a:p>
          <a:p>
            <a:pPr>
              <a:buNone/>
            </a:pPr>
            <a:r>
              <a:rPr lang="el-GR" b="1" dirty="0"/>
              <a:t>Δοκιμασία Αδιαφάνειας Βόειου Κερατοειδούς</a:t>
            </a:r>
          </a:p>
          <a:p>
            <a:pPr>
              <a:buNone/>
            </a:pPr>
            <a:r>
              <a:rPr lang="el-GR" b="1" dirty="0"/>
              <a:t>Β</a:t>
            </a:r>
            <a:r>
              <a:rPr lang="en-US" b="1" dirty="0"/>
              <a:t>ovine Cornea Opacity and Permeability Test (BCOP)</a:t>
            </a:r>
            <a:endParaRPr lang="el-GR" b="1" dirty="0"/>
          </a:p>
          <a:p>
            <a:pPr>
              <a:buNone/>
            </a:pPr>
            <a:r>
              <a:rPr lang="el-GR" b="1" dirty="0"/>
              <a:t>Δοκιμασία στο Μάτι (Βόειο, Όρνιθα, Κουνέλι)</a:t>
            </a:r>
          </a:p>
          <a:p>
            <a:pPr>
              <a:buNone/>
            </a:pPr>
            <a:r>
              <a:rPr lang="en-US" b="1" dirty="0"/>
              <a:t>Het-Cam</a:t>
            </a:r>
          </a:p>
          <a:p>
            <a:pPr>
              <a:buNone/>
            </a:pPr>
            <a:r>
              <a:rPr lang="el-GR" b="1" dirty="0"/>
              <a:t>Ισοδύναμο Επιδερμίδας (</a:t>
            </a:r>
            <a:r>
              <a:rPr lang="en-US" b="1" dirty="0" err="1"/>
              <a:t>EpiOcular</a:t>
            </a:r>
            <a:r>
              <a:rPr lang="en-US" b="1" dirty="0"/>
              <a:t>, </a:t>
            </a:r>
            <a:r>
              <a:rPr lang="en-US" b="1" dirty="0" err="1"/>
              <a:t>SkinEthic</a:t>
            </a:r>
            <a:r>
              <a:rPr lang="en-US" b="1" dirty="0"/>
              <a:t>)</a:t>
            </a:r>
            <a:endParaRPr lang="el-GR" b="1" dirty="0"/>
          </a:p>
          <a:p>
            <a:pPr>
              <a:buNone/>
            </a:pPr>
            <a:r>
              <a:rPr lang="el-GR" b="1" dirty="0"/>
              <a:t>Κατηγορίες : Μη , Ελάχιστα, Ελαφρά, Μέτρια,</a:t>
            </a:r>
          </a:p>
          <a:p>
            <a:pPr>
              <a:buNone/>
            </a:pPr>
            <a:r>
              <a:rPr lang="el-GR" b="1" dirty="0"/>
              <a:t>Σημαντικά, Υπέρμετρα Ερεθιστικό</a:t>
            </a:r>
            <a:endParaRPr lang="el-GR"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 y="274638"/>
            <a:ext cx="9296400" cy="1143000"/>
          </a:xfrm>
        </p:spPr>
        <p:txBody>
          <a:bodyPr>
            <a:normAutofit fontScale="90000"/>
          </a:bodyPr>
          <a:lstStyle/>
          <a:p>
            <a:r>
              <a:rPr lang="en-GB" dirty="0"/>
              <a:t>Hen’s Egg Test – </a:t>
            </a:r>
            <a:r>
              <a:rPr lang="en-GB" dirty="0" err="1"/>
              <a:t>Chorioallantoic</a:t>
            </a:r>
            <a:r>
              <a:rPr lang="en-GB" dirty="0"/>
              <a:t> Membrane</a:t>
            </a:r>
            <a:endParaRPr lang="en-US" dirty="0"/>
          </a:p>
        </p:txBody>
      </p:sp>
      <p:sp>
        <p:nvSpPr>
          <p:cNvPr id="3" name="2 - Θέση περιεχομένου"/>
          <p:cNvSpPr>
            <a:spLocks noGrp="1"/>
          </p:cNvSpPr>
          <p:nvPr>
            <p:ph idx="1"/>
          </p:nvPr>
        </p:nvSpPr>
        <p:spPr>
          <a:xfrm>
            <a:off x="0" y="1066800"/>
            <a:ext cx="9144000" cy="5791200"/>
          </a:xfrm>
        </p:spPr>
        <p:txBody>
          <a:bodyPr/>
          <a:lstStyle/>
          <a:p>
            <a:pPr>
              <a:buNone/>
            </a:pPr>
            <a:r>
              <a:rPr lang="el-GR" dirty="0"/>
              <a:t>Αξιολογεί την πιθανότητα εμφάνισης οφθαλμικού ερεθισμού της υπό εξέταση ουσίας, </a:t>
            </a:r>
            <a:r>
              <a:rPr lang="el-GR" dirty="0" err="1"/>
              <a:t>μετρώμενη</a:t>
            </a:r>
            <a:r>
              <a:rPr lang="el-GR" dirty="0"/>
              <a:t> ως την ικανότητά της να προκαλεί τοξικότητα στη </a:t>
            </a:r>
            <a:r>
              <a:rPr lang="el-GR" dirty="0" err="1"/>
              <a:t>χοριοαλλαντοϊκή</a:t>
            </a:r>
            <a:r>
              <a:rPr lang="el-GR" dirty="0"/>
              <a:t> μεμβράνη αυγού κότας. Τα αποτελέσματα μετρώνται με την έναρξη: (1) αιμορραγίας, (2) διαδικασίας πήξης και (3) λύσης του αγγείου. Αυτοί οι παράγοντες εξετάζονται ξεχωριστά και στη συνέχεια συνδυάζονται για να εξαχθεί μια βαθμολογία, η οποία χρησιμοποιείται για να ταξινομηθεί το επίπεδο ερεθισμού της υπό δοκιμή ουσίας.</a:t>
            </a:r>
            <a:endParaRPr lang="en-US" dirty="0"/>
          </a:p>
          <a:p>
            <a:pPr>
              <a:buNone/>
            </a:pPr>
            <a:endParaRPr lang="en-US"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860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92500" lnSpcReduction="20000"/>
          </a:bodyPr>
          <a:lstStyle/>
          <a:p>
            <a:r>
              <a:rPr lang="el-GR" sz="5100" b="1" dirty="0">
                <a:solidFill>
                  <a:srgbClr val="231F20"/>
                </a:solidFill>
                <a:latin typeface="Helvetica-Bold"/>
              </a:rPr>
              <a:t>Δοκιμασίες </a:t>
            </a:r>
            <a:r>
              <a:rPr lang="el-GR" sz="5100" b="1" dirty="0" err="1">
                <a:solidFill>
                  <a:srgbClr val="231F20"/>
                </a:solidFill>
                <a:latin typeface="Helvetica-Bold"/>
              </a:rPr>
              <a:t>Φωτοτοξικότητας</a:t>
            </a:r>
            <a:endParaRPr lang="en-US" sz="5100" b="1" dirty="0">
              <a:solidFill>
                <a:srgbClr val="231F20"/>
              </a:solidFill>
              <a:latin typeface="Helvetica-Bold"/>
            </a:endParaRPr>
          </a:p>
          <a:p>
            <a:r>
              <a:rPr lang="en-US" sz="4000" b="1" dirty="0">
                <a:solidFill>
                  <a:srgbClr val="231F20"/>
                </a:solidFill>
                <a:latin typeface="Helvetica-Bold"/>
              </a:rPr>
              <a:t>UV/visible spectrometry</a:t>
            </a:r>
          </a:p>
          <a:p>
            <a:r>
              <a:rPr lang="el-GR" sz="4000" b="1" dirty="0">
                <a:solidFill>
                  <a:srgbClr val="231F20"/>
                </a:solidFill>
                <a:latin typeface="Helvetica-Bold"/>
              </a:rPr>
              <a:t>Απορρόφηση</a:t>
            </a:r>
            <a:r>
              <a:rPr lang="en-US" sz="4000" b="1" dirty="0">
                <a:solidFill>
                  <a:srgbClr val="231F20"/>
                </a:solidFill>
                <a:latin typeface="Helvetica-Bold"/>
              </a:rPr>
              <a:t> –</a:t>
            </a:r>
            <a:r>
              <a:rPr lang="el-GR" sz="4000" b="1" dirty="0">
                <a:solidFill>
                  <a:srgbClr val="231F20"/>
                </a:solidFill>
                <a:latin typeface="Helvetica-Bold"/>
              </a:rPr>
              <a:t> Μη Απορρόφηση</a:t>
            </a:r>
            <a:r>
              <a:rPr lang="en-US" sz="4000" b="1" dirty="0">
                <a:solidFill>
                  <a:srgbClr val="231F20"/>
                </a:solidFill>
                <a:latin typeface="Helvetica-Bold"/>
              </a:rPr>
              <a:t> </a:t>
            </a:r>
          </a:p>
          <a:p>
            <a:r>
              <a:rPr lang="en-US" b="1" dirty="0">
                <a:solidFill>
                  <a:srgbClr val="231F20"/>
                </a:solidFill>
                <a:latin typeface="Helvetica-Bold"/>
              </a:rPr>
              <a:t>3-D Skin model</a:t>
            </a:r>
            <a:r>
              <a:rPr lang="el-GR" b="1" dirty="0">
                <a:solidFill>
                  <a:srgbClr val="231F20"/>
                </a:solidFill>
                <a:latin typeface="Helvetica-Bold"/>
              </a:rPr>
              <a:t> </a:t>
            </a:r>
            <a:r>
              <a:rPr lang="en-US" b="1" dirty="0">
                <a:solidFill>
                  <a:srgbClr val="231F20"/>
                </a:solidFill>
                <a:latin typeface="Helvetica-Bold"/>
              </a:rPr>
              <a:t>test of potency</a:t>
            </a:r>
          </a:p>
          <a:p>
            <a:r>
              <a:rPr lang="en-US" dirty="0">
                <a:solidFill>
                  <a:srgbClr val="231F20"/>
                </a:solidFill>
                <a:latin typeface="Helvetica"/>
              </a:rPr>
              <a:t>Positive</a:t>
            </a:r>
          </a:p>
          <a:p>
            <a:r>
              <a:rPr lang="en-US" dirty="0">
                <a:solidFill>
                  <a:srgbClr val="231F20"/>
                </a:solidFill>
                <a:latin typeface="Helvetica"/>
              </a:rPr>
              <a:t>Borderline and confirmation required</a:t>
            </a:r>
          </a:p>
          <a:p>
            <a:r>
              <a:rPr lang="en-US" b="1" dirty="0">
                <a:solidFill>
                  <a:srgbClr val="231F20"/>
                </a:solidFill>
                <a:latin typeface="Helvetica-Bold"/>
              </a:rPr>
              <a:t>3T3 NRU PT</a:t>
            </a:r>
          </a:p>
          <a:p>
            <a:endParaRPr lang="en-US" dirty="0">
              <a:solidFill>
                <a:srgbClr val="231F20"/>
              </a:solidFill>
              <a:latin typeface="Helvetica"/>
            </a:endParaRPr>
          </a:p>
          <a:p>
            <a:r>
              <a:rPr lang="en-US" b="1" dirty="0">
                <a:solidFill>
                  <a:srgbClr val="231F20"/>
                </a:solidFill>
                <a:latin typeface="Helvetica-Bold"/>
              </a:rPr>
              <a:t>Possibility of human</a:t>
            </a:r>
            <a:r>
              <a:rPr lang="el-GR" b="1" dirty="0">
                <a:solidFill>
                  <a:srgbClr val="231F20"/>
                </a:solidFill>
                <a:latin typeface="Helvetica-Bold"/>
              </a:rPr>
              <a:t> </a:t>
            </a:r>
            <a:r>
              <a:rPr lang="en-US" b="1" dirty="0">
                <a:solidFill>
                  <a:srgbClr val="231F20"/>
                </a:solidFill>
                <a:latin typeface="Helvetica-Bold"/>
              </a:rPr>
              <a:t>testing to confirm</a:t>
            </a:r>
          </a:p>
          <a:p>
            <a:endParaRPr lang="el-GR" b="1" dirty="0">
              <a:solidFill>
                <a:srgbClr val="231F20"/>
              </a:solidFill>
              <a:latin typeface="Helvetica-Bold"/>
            </a:endParaRPr>
          </a:p>
          <a:p>
            <a:endParaRPr lang="en-US" b="1" dirty="0">
              <a:solidFill>
                <a:srgbClr val="231F20"/>
              </a:solidFill>
              <a:latin typeface="Helvetica-Bold"/>
            </a:endParaRPr>
          </a:p>
          <a:p>
            <a:r>
              <a:rPr lang="en-US" sz="3600" b="1" dirty="0">
                <a:solidFill>
                  <a:srgbClr val="000000"/>
                </a:solidFill>
                <a:latin typeface="Times New Roman"/>
              </a:rPr>
              <a:t>An in vitro testing strategy for the assessment of phototoxic hazard.</a:t>
            </a:r>
            <a:endParaRPr lang="el-GR"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A7792-2943-42E1-900C-1009B20867B8}"/>
              </a:ext>
            </a:extLst>
          </p:cNvPr>
          <p:cNvSpPr>
            <a:spLocks noGrp="1"/>
          </p:cNvSpPr>
          <p:nvPr>
            <p:ph type="title"/>
          </p:nvPr>
        </p:nvSpPr>
        <p:spPr>
          <a:xfrm>
            <a:off x="-76200" y="274638"/>
            <a:ext cx="9144000" cy="457199"/>
          </a:xfrm>
        </p:spPr>
        <p:txBody>
          <a:bodyPr>
            <a:normAutofit fontScale="90000"/>
          </a:bodyPr>
          <a:lstStyle/>
          <a:p>
            <a:r>
              <a:rPr lang="el-GR" dirty="0"/>
              <a:t>ΠΡΟΤΥΠΑ ΔΕΡΜΑΤΙΚΗΣ ΕΥΑΙΣΘΗΤΟΠΟΙΗΣΕΩΣ</a:t>
            </a:r>
            <a:endParaRPr lang="en-US" dirty="0"/>
          </a:p>
        </p:txBody>
      </p:sp>
      <p:sp>
        <p:nvSpPr>
          <p:cNvPr id="3" name="Content Placeholder 2">
            <a:extLst>
              <a:ext uri="{FF2B5EF4-FFF2-40B4-BE49-F238E27FC236}">
                <a16:creationId xmlns:a16="http://schemas.microsoft.com/office/drawing/2014/main" id="{F3B061C5-D06D-4317-B35D-322ACE360A0E}"/>
              </a:ext>
            </a:extLst>
          </p:cNvPr>
          <p:cNvSpPr>
            <a:spLocks noGrp="1"/>
          </p:cNvSpPr>
          <p:nvPr>
            <p:ph idx="1"/>
          </p:nvPr>
        </p:nvSpPr>
        <p:spPr>
          <a:xfrm>
            <a:off x="0" y="731838"/>
            <a:ext cx="9144000" cy="6126162"/>
          </a:xfrm>
        </p:spPr>
        <p:txBody>
          <a:bodyPr/>
          <a:lstStyle/>
          <a:p>
            <a:pPr algn="l"/>
            <a:endParaRPr lang="en-US" sz="1800" b="0" i="0" u="none" strike="noStrike" baseline="0" dirty="0">
              <a:solidFill>
                <a:srgbClr val="000000"/>
              </a:solidFill>
              <a:latin typeface="Verdana" panose="020B0604030504040204" pitchFamily="34" charset="0"/>
            </a:endParaRPr>
          </a:p>
          <a:p>
            <a:r>
              <a:rPr lang="en-US" sz="1800" b="0" i="0" u="none" strike="noStrike" baseline="0" dirty="0">
                <a:latin typeface="Verdana" panose="020B0604030504040204" pitchFamily="34" charset="0"/>
              </a:rPr>
              <a:t>NAMs for the assessment of skin </a:t>
            </a:r>
            <a:r>
              <a:rPr lang="en-US" sz="1800" b="0" i="0" u="none" strike="noStrike" baseline="0" dirty="0" err="1">
                <a:latin typeface="Verdana" panose="020B0604030504040204" pitchFamily="34" charset="0"/>
              </a:rPr>
              <a:t>sensitisation</a:t>
            </a:r>
            <a:r>
              <a:rPr lang="en-US" sz="1800" b="0" i="0" u="none" strike="noStrike" baseline="0" dirty="0">
                <a:latin typeface="Verdana" panose="020B0604030504040204" pitchFamily="34" charset="0"/>
              </a:rPr>
              <a:t> </a:t>
            </a:r>
            <a:r>
              <a:rPr lang="en-US" sz="1800" b="1" i="1" u="none" strike="noStrike" baseline="0" dirty="0">
                <a:solidFill>
                  <a:srgbClr val="000000"/>
                </a:solidFill>
                <a:latin typeface="Verdana" panose="020B0604030504040204" pitchFamily="34" charset="0"/>
              </a:rPr>
              <a:t>AOP KE covered </a:t>
            </a:r>
            <a:r>
              <a:rPr lang="en-US" sz="1800" b="0" i="0" u="none" strike="noStrike" baseline="0" dirty="0">
                <a:solidFill>
                  <a:srgbClr val="000000"/>
                </a:solidFill>
                <a:latin typeface="Verdana" panose="020B0604030504040204" pitchFamily="34" charset="0"/>
              </a:rPr>
              <a:t>	</a:t>
            </a:r>
            <a:r>
              <a:rPr lang="en-US" sz="1800" b="1" i="1" u="none" strike="noStrike" baseline="0" dirty="0">
                <a:solidFill>
                  <a:srgbClr val="000000"/>
                </a:solidFill>
                <a:latin typeface="Verdana" panose="020B0604030504040204" pitchFamily="34" charset="0"/>
              </a:rPr>
              <a:t>OECD test guideline/ EU test method </a:t>
            </a:r>
            <a:r>
              <a:rPr lang="en-US" sz="1800" b="0" i="0" u="none" strike="noStrike" baseline="0" dirty="0">
                <a:solidFill>
                  <a:srgbClr val="000000"/>
                </a:solidFill>
                <a:latin typeface="Verdana" panose="020B0604030504040204" pitchFamily="34" charset="0"/>
              </a:rPr>
              <a:t>	</a:t>
            </a:r>
            <a:r>
              <a:rPr lang="en-US" sz="1800" b="1" i="1" u="none" strike="noStrike" baseline="0" dirty="0">
                <a:solidFill>
                  <a:srgbClr val="000000"/>
                </a:solidFill>
                <a:latin typeface="Verdana" panose="020B0604030504040204" pitchFamily="34" charset="0"/>
              </a:rPr>
              <a:t>Test method </a:t>
            </a:r>
            <a:r>
              <a:rPr lang="en-US" sz="1800" b="0" i="0" u="none" strike="noStrike" baseline="0" dirty="0">
                <a:solidFill>
                  <a:srgbClr val="000000"/>
                </a:solidFill>
                <a:latin typeface="Verdana" panose="020B0604030504040204" pitchFamily="34" charset="0"/>
              </a:rPr>
              <a:t>	</a:t>
            </a:r>
          </a:p>
          <a:p>
            <a:r>
              <a:rPr lang="en-US" sz="1800" b="0" i="0" u="none" strike="noStrike" baseline="0" dirty="0">
                <a:solidFill>
                  <a:srgbClr val="000000"/>
                </a:solidFill>
                <a:latin typeface="Verdana" panose="020B0604030504040204" pitchFamily="34" charset="0"/>
              </a:rPr>
              <a:t>MIE (KE1): covalent binding to skin proteins 	OECD 442C / EC B.59 </a:t>
            </a:r>
          </a:p>
          <a:p>
            <a:r>
              <a:rPr lang="en-US" sz="1800" b="0" i="1" u="none" strike="noStrike" baseline="0" dirty="0">
                <a:solidFill>
                  <a:srgbClr val="000000"/>
                </a:solidFill>
                <a:latin typeface="Verdana" panose="020B0604030504040204" pitchFamily="34" charset="0"/>
              </a:rPr>
              <a:t>In </a:t>
            </a:r>
            <a:r>
              <a:rPr lang="en-US" sz="1800" b="0" i="1" u="none" strike="noStrike" baseline="0" dirty="0" err="1">
                <a:solidFill>
                  <a:srgbClr val="000000"/>
                </a:solidFill>
                <a:latin typeface="Verdana" panose="020B0604030504040204" pitchFamily="34" charset="0"/>
              </a:rPr>
              <a:t>chemico</a:t>
            </a:r>
            <a:r>
              <a:rPr lang="en-US" sz="1800" b="0" i="1" u="none" strike="noStrike" baseline="0" dirty="0">
                <a:solidFill>
                  <a:srgbClr val="000000"/>
                </a:solidFill>
                <a:latin typeface="Verdana" panose="020B0604030504040204" pitchFamily="34" charset="0"/>
              </a:rPr>
              <a:t> </a:t>
            </a:r>
            <a:r>
              <a:rPr lang="en-US" sz="1800" b="0" i="0" u="none" strike="noStrike" baseline="0" dirty="0">
                <a:solidFill>
                  <a:srgbClr val="000000"/>
                </a:solidFill>
                <a:latin typeface="Verdana" panose="020B0604030504040204" pitchFamily="34" charset="0"/>
              </a:rPr>
              <a:t>skin </a:t>
            </a:r>
            <a:r>
              <a:rPr lang="en-US" sz="1800" b="0" i="0" u="none" strike="noStrike" baseline="0" dirty="0" err="1">
                <a:solidFill>
                  <a:srgbClr val="000000"/>
                </a:solidFill>
                <a:latin typeface="Verdana" panose="020B0604030504040204" pitchFamily="34" charset="0"/>
              </a:rPr>
              <a:t>sensitisation</a:t>
            </a:r>
            <a:r>
              <a:rPr lang="en-US" sz="1800" b="0" i="0" u="none" strike="noStrike" baseline="0" dirty="0">
                <a:solidFill>
                  <a:srgbClr val="000000"/>
                </a:solidFill>
                <a:latin typeface="Verdana" panose="020B0604030504040204" pitchFamily="34" charset="0"/>
              </a:rPr>
              <a:t> 	Direct Peptide Reactivity Assay (DPRA) 	</a:t>
            </a:r>
          </a:p>
          <a:p>
            <a:r>
              <a:rPr lang="en-US" sz="1800" b="0" i="0" u="none" strike="noStrike" baseline="0" dirty="0">
                <a:solidFill>
                  <a:srgbClr val="000000"/>
                </a:solidFill>
                <a:latin typeface="Verdana" panose="020B0604030504040204" pitchFamily="34" charset="0"/>
              </a:rPr>
              <a:t>KE2: keratinocyte activation 	OECD 442D / EC B.60 </a:t>
            </a:r>
          </a:p>
          <a:p>
            <a:r>
              <a:rPr lang="en-US" sz="1800" b="0" i="1" u="none" strike="noStrike" baseline="0" dirty="0">
                <a:solidFill>
                  <a:srgbClr val="000000"/>
                </a:solidFill>
                <a:latin typeface="Verdana" panose="020B0604030504040204" pitchFamily="34" charset="0"/>
              </a:rPr>
              <a:t>In vitro </a:t>
            </a:r>
            <a:r>
              <a:rPr lang="en-US" sz="1800" b="0" i="0" u="none" strike="noStrike" baseline="0" dirty="0">
                <a:solidFill>
                  <a:srgbClr val="000000"/>
                </a:solidFill>
                <a:latin typeface="Verdana" panose="020B0604030504040204" pitchFamily="34" charset="0"/>
              </a:rPr>
              <a:t>Skin </a:t>
            </a:r>
            <a:r>
              <a:rPr lang="en-US" sz="1800" b="0" i="0" u="none" strike="noStrike" baseline="0" dirty="0" err="1">
                <a:solidFill>
                  <a:srgbClr val="000000"/>
                </a:solidFill>
                <a:latin typeface="Verdana" panose="020B0604030504040204" pitchFamily="34" charset="0"/>
              </a:rPr>
              <a:t>Sensitisation</a:t>
            </a:r>
            <a:r>
              <a:rPr lang="en-US" sz="1800" b="0" i="0" u="none" strike="noStrike" baseline="0" dirty="0">
                <a:solidFill>
                  <a:srgbClr val="000000"/>
                </a:solidFill>
                <a:latin typeface="Verdana" panose="020B0604030504040204" pitchFamily="34" charset="0"/>
              </a:rPr>
              <a:t> Assays addressing the KE on keratinocyte activation 	ARE-Nrf2 Luciferase </a:t>
            </a:r>
            <a:r>
              <a:rPr lang="en-US" sz="1800" b="0" i="0" u="none" strike="noStrike" baseline="0" dirty="0" err="1">
                <a:solidFill>
                  <a:srgbClr val="000000"/>
                </a:solidFill>
                <a:latin typeface="Verdana" panose="020B0604030504040204" pitchFamily="34" charset="0"/>
              </a:rPr>
              <a:t>KeratinoSensTM</a:t>
            </a:r>
            <a:r>
              <a:rPr lang="en-US" sz="1800" b="0" i="0" u="none" strike="noStrike" baseline="0" dirty="0">
                <a:solidFill>
                  <a:srgbClr val="000000"/>
                </a:solidFill>
                <a:latin typeface="Verdana" panose="020B0604030504040204" pitchFamily="34" charset="0"/>
              </a:rPr>
              <a:t> Test Method </a:t>
            </a:r>
          </a:p>
          <a:p>
            <a:r>
              <a:rPr lang="en-US" sz="1800" b="0" i="0" u="none" strike="noStrike" baseline="0" dirty="0">
                <a:solidFill>
                  <a:srgbClr val="000000"/>
                </a:solidFill>
                <a:latin typeface="Verdana" panose="020B0604030504040204" pitchFamily="34" charset="0"/>
              </a:rPr>
              <a:t>The ARE-Nrf2 luciferase </a:t>
            </a:r>
            <a:r>
              <a:rPr lang="en-US" sz="1800" b="0" i="0" u="none" strike="noStrike" baseline="0" dirty="0" err="1">
                <a:solidFill>
                  <a:srgbClr val="000000"/>
                </a:solidFill>
                <a:latin typeface="Verdana" panose="020B0604030504040204" pitchFamily="34" charset="0"/>
              </a:rPr>
              <a:t>LuSens</a:t>
            </a:r>
            <a:r>
              <a:rPr lang="en-US" sz="1800" b="0" i="0" u="none" strike="noStrike" baseline="0" dirty="0">
                <a:solidFill>
                  <a:srgbClr val="000000"/>
                </a:solidFill>
                <a:latin typeface="Verdana" panose="020B0604030504040204" pitchFamily="34" charset="0"/>
              </a:rPr>
              <a:t> test method 	</a:t>
            </a:r>
          </a:p>
          <a:p>
            <a:r>
              <a:rPr lang="en-US" sz="1800" b="0" i="0" u="none" strike="noStrike" baseline="0" dirty="0">
                <a:solidFill>
                  <a:srgbClr val="000000"/>
                </a:solidFill>
                <a:latin typeface="Verdana" panose="020B0604030504040204" pitchFamily="34" charset="0"/>
              </a:rPr>
              <a:t>KE3: dendritic cell activation 	OECD 442E / EC B.72 </a:t>
            </a:r>
          </a:p>
          <a:p>
            <a:r>
              <a:rPr lang="en-US" sz="1800" b="0" i="1" u="none" strike="noStrike" baseline="0" dirty="0">
                <a:solidFill>
                  <a:srgbClr val="000000"/>
                </a:solidFill>
                <a:latin typeface="Verdana" panose="020B0604030504040204" pitchFamily="34" charset="0"/>
              </a:rPr>
              <a:t>In vitro </a:t>
            </a:r>
            <a:r>
              <a:rPr lang="en-US" sz="1800" b="0" i="0" u="none" strike="noStrike" baseline="0" dirty="0">
                <a:solidFill>
                  <a:srgbClr val="000000"/>
                </a:solidFill>
                <a:latin typeface="Verdana" panose="020B0604030504040204" pitchFamily="34" charset="0"/>
              </a:rPr>
              <a:t>Skin </a:t>
            </a:r>
            <a:r>
              <a:rPr lang="en-US" sz="1800" b="0" i="0" u="none" strike="noStrike" baseline="0" dirty="0" err="1">
                <a:solidFill>
                  <a:srgbClr val="000000"/>
                </a:solidFill>
                <a:latin typeface="Verdana" panose="020B0604030504040204" pitchFamily="34" charset="0"/>
              </a:rPr>
              <a:t>Sensitisation</a:t>
            </a:r>
            <a:r>
              <a:rPr lang="en-US" sz="1800" b="0" i="0" u="none" strike="noStrike" baseline="0" dirty="0">
                <a:solidFill>
                  <a:srgbClr val="000000"/>
                </a:solidFill>
                <a:latin typeface="Verdana" panose="020B0604030504040204" pitchFamily="34" charset="0"/>
              </a:rPr>
              <a:t> Assays addressing the KE on activation of dendritic cells. 	Human Cell Line Activation test (h-CLAT) </a:t>
            </a:r>
          </a:p>
          <a:p>
            <a:r>
              <a:rPr lang="en-US" sz="1800" b="0" i="0" u="none" strike="noStrike" baseline="0" dirty="0">
                <a:solidFill>
                  <a:srgbClr val="000000"/>
                </a:solidFill>
                <a:latin typeface="Arial Unicode MS" panose="020B0604020202020204" pitchFamily="34" charset="-128"/>
              </a:rPr>
              <a:t>U937 Cell line Activation Test (U-SENS™) </a:t>
            </a:r>
          </a:p>
          <a:p>
            <a:r>
              <a:rPr lang="it-IT" sz="1800" b="0" i="0" u="none" strike="noStrike" baseline="0" dirty="0">
                <a:solidFill>
                  <a:srgbClr val="000000"/>
                </a:solidFill>
                <a:latin typeface="Verdana" panose="020B0604030504040204" pitchFamily="34" charset="0"/>
              </a:rPr>
              <a:t>Interleukin-8 Reporter Gene Assay (IL8-Luc assay) 	</a:t>
            </a:r>
          </a:p>
          <a:p>
            <a:endParaRPr lang="en-US" dirty="0"/>
          </a:p>
        </p:txBody>
      </p:sp>
    </p:spTree>
    <p:extLst>
      <p:ext uri="{BB962C8B-B14F-4D97-AF65-F5344CB8AC3E}">
        <p14:creationId xmlns:p14="http://schemas.microsoft.com/office/powerpoint/2010/main" val="171765305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772816"/>
            <a:ext cx="8229600" cy="2088232"/>
          </a:xfrm>
        </p:spPr>
        <p:txBody>
          <a:bodyPr>
            <a:normAutofit fontScale="90000"/>
          </a:bodyPr>
          <a:lstStyle/>
          <a:p>
            <a:r>
              <a:rPr lang="el-GR" b="1" dirty="0"/>
              <a:t>ΙΑΤΡΟΤΕΧΝΟΛΟΓΙΚΑ  ΤΟΠΙΚΑ ΣΚΕΥΑΣΜΑΤΑ </a:t>
            </a:r>
            <a:br>
              <a:rPr lang="el-GR" b="1" dirty="0"/>
            </a:br>
            <a:r>
              <a:rPr lang="el-GR" b="1" dirty="0"/>
              <a:t>ΔΟΚΙΜΑΣΙΕΣ ΤΟΞΙΚΟΤΗΤΑΣ</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Απαραίτητες Μελέτες Τοξικότητας </a:t>
            </a:r>
            <a:r>
              <a:rPr lang="el-GR" dirty="0" err="1"/>
              <a:t>Ιατροτεχνολογικών</a:t>
            </a:r>
            <a:r>
              <a:rPr lang="el-GR" dirty="0"/>
              <a:t> Προϊόντων </a:t>
            </a:r>
            <a:endParaRPr lang="en-US" dirty="0"/>
          </a:p>
        </p:txBody>
      </p:sp>
      <p:pic>
        <p:nvPicPr>
          <p:cNvPr id="51202" name="Picture 2"/>
          <p:cNvPicPr>
            <a:picLocks noGrp="1" noChangeAspect="1" noChangeArrowheads="1"/>
          </p:cNvPicPr>
          <p:nvPr>
            <p:ph idx="1"/>
          </p:nvPr>
        </p:nvPicPr>
        <p:blipFill>
          <a:blip r:embed="rId2" cstate="print"/>
          <a:srcRect/>
          <a:stretch>
            <a:fillRect/>
          </a:stretch>
        </p:blipFill>
        <p:spPr bwMode="auto">
          <a:xfrm>
            <a:off x="1" y="1371600"/>
            <a:ext cx="8686800" cy="5486400"/>
          </a:xfrm>
          <a:prstGeom prst="rect">
            <a:avLst/>
          </a:prstGeom>
          <a:noFill/>
          <a:ln w="9525">
            <a:noFill/>
            <a:miter lim="800000"/>
            <a:headEnd/>
            <a:tailEnd/>
          </a:ln>
          <a:effec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ΙΑΤΡΟΤΕΧΝΟΛΟΓΙΚΑ</a:t>
            </a:r>
            <a:br>
              <a:rPr lang="el-GR" b="1" dirty="0"/>
            </a:br>
            <a:r>
              <a:rPr lang="el-GR" b="1" dirty="0"/>
              <a:t>Ι</a:t>
            </a:r>
            <a:r>
              <a:rPr lang="en-US" b="1" dirty="0"/>
              <a:t>SO 10993</a:t>
            </a:r>
            <a:endParaRPr lang="el-GR" b="1" dirty="0"/>
          </a:p>
        </p:txBody>
      </p:sp>
      <p:sp>
        <p:nvSpPr>
          <p:cNvPr id="3" name="2 - Θέση περιεχομένου"/>
          <p:cNvSpPr>
            <a:spLocks noGrp="1"/>
          </p:cNvSpPr>
          <p:nvPr>
            <p:ph idx="1"/>
          </p:nvPr>
        </p:nvSpPr>
        <p:spPr/>
        <p:txBody>
          <a:bodyPr>
            <a:normAutofit/>
          </a:bodyPr>
          <a:lstStyle/>
          <a:p>
            <a:pPr>
              <a:buNone/>
            </a:pPr>
            <a:r>
              <a:rPr lang="el-GR" sz="2000" b="1" dirty="0"/>
              <a:t>Πειραματόζωα (εγκρίσεις πρωτοκόλλων)</a:t>
            </a:r>
          </a:p>
          <a:p>
            <a:pPr>
              <a:buNone/>
            </a:pPr>
            <a:r>
              <a:rPr lang="el-GR" sz="2000" b="1" dirty="0" err="1"/>
              <a:t>Γενοτοξικότητα</a:t>
            </a:r>
            <a:r>
              <a:rPr lang="el-GR" sz="2000" b="1" dirty="0"/>
              <a:t>, Καρκινογένεση – Αναπαραγωγή</a:t>
            </a:r>
          </a:p>
          <a:p>
            <a:pPr>
              <a:buNone/>
            </a:pPr>
            <a:r>
              <a:rPr lang="en-US" sz="2000" b="1" dirty="0"/>
              <a:t>In Vitro </a:t>
            </a:r>
            <a:r>
              <a:rPr lang="el-GR" sz="2000" b="1" dirty="0" err="1"/>
              <a:t>Κυτταροτοξικότητα</a:t>
            </a:r>
            <a:endParaRPr lang="el-GR" sz="2000" b="1" dirty="0"/>
          </a:p>
          <a:p>
            <a:pPr>
              <a:buNone/>
            </a:pPr>
            <a:r>
              <a:rPr lang="el-GR" sz="2000" b="1" dirty="0"/>
              <a:t>Εμφυτεύματα : Τοπική Τοξικότητα</a:t>
            </a:r>
          </a:p>
          <a:p>
            <a:pPr>
              <a:buNone/>
            </a:pPr>
            <a:r>
              <a:rPr lang="el-GR" sz="2000" b="1" dirty="0"/>
              <a:t>Ερεθιστικότητα –Αλλεργία</a:t>
            </a:r>
          </a:p>
          <a:p>
            <a:pPr>
              <a:buNone/>
            </a:pPr>
            <a:r>
              <a:rPr lang="el-GR" sz="2000" b="1" dirty="0"/>
              <a:t>Συστηματική Τοξικότητα</a:t>
            </a:r>
          </a:p>
          <a:p>
            <a:pPr>
              <a:buNone/>
            </a:pPr>
            <a:r>
              <a:rPr lang="el-GR" sz="2000" b="1" dirty="0" err="1"/>
              <a:t>Τοξικοκινητική</a:t>
            </a:r>
            <a:r>
              <a:rPr lang="el-GR" sz="2000" b="1" dirty="0"/>
              <a:t> Μελέτη για Διασπώμενα η «Διαρρέοντα» ή </a:t>
            </a:r>
            <a:r>
              <a:rPr lang="el-GR" sz="2000" b="1" dirty="0" err="1"/>
              <a:t>Εμφυτεύσιμα</a:t>
            </a:r>
            <a:r>
              <a:rPr lang="el-GR" sz="2000" b="1" dirty="0"/>
              <a:t> Προϊόντα (απορρόφηση, κατανομή, μεταβολισμός και </a:t>
            </a:r>
            <a:r>
              <a:rPr lang="el-GR" sz="2000" b="1" dirty="0" err="1"/>
              <a:t>απέκρισση</a:t>
            </a:r>
            <a:r>
              <a:rPr lang="el-GR" sz="2000" b="1" dirty="0"/>
              <a:t>)</a:t>
            </a:r>
          </a:p>
          <a:p>
            <a:pPr>
              <a:buNone/>
            </a:pPr>
            <a:r>
              <a:rPr lang="el-GR" sz="2000" b="1" dirty="0"/>
              <a:t>Οξεία-</a:t>
            </a:r>
            <a:r>
              <a:rPr lang="el-GR" sz="2000" b="1" dirty="0" err="1"/>
              <a:t>Υποξεία</a:t>
            </a:r>
            <a:r>
              <a:rPr lang="el-GR" sz="2000" b="1" dirty="0"/>
              <a:t> – Χρόνια Τοξικότητα</a:t>
            </a:r>
          </a:p>
          <a:p>
            <a:pPr>
              <a:buNone/>
            </a:pPr>
            <a:endParaRPr lang="el-GR" sz="2000" b="1" dirty="0"/>
          </a:p>
          <a:p>
            <a:pPr>
              <a:buNone/>
            </a:pPr>
            <a:r>
              <a:rPr lang="el-GR" sz="2000" b="1" dirty="0"/>
              <a:t> </a:t>
            </a:r>
          </a:p>
          <a:p>
            <a:pPr>
              <a:buNone/>
            </a:pPr>
            <a:endParaRPr lang="el-GR" sz="20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9762"/>
          </a:xfrm>
        </p:spPr>
        <p:txBody>
          <a:bodyPr>
            <a:normAutofit fontScale="90000"/>
          </a:bodyPr>
          <a:lstStyle/>
          <a:p>
            <a:r>
              <a:rPr lang="el-GR" dirty="0"/>
              <a:t>ΥΠΕΥΘΥΝΟ ΠΡΟΣΩΠΟ</a:t>
            </a:r>
            <a:endParaRPr lang="en-US" dirty="0"/>
          </a:p>
        </p:txBody>
      </p:sp>
      <p:sp>
        <p:nvSpPr>
          <p:cNvPr id="3" name="2 - Θέση περιεχομένου"/>
          <p:cNvSpPr>
            <a:spLocks noGrp="1"/>
          </p:cNvSpPr>
          <p:nvPr>
            <p:ph idx="1"/>
          </p:nvPr>
        </p:nvSpPr>
        <p:spPr>
          <a:xfrm>
            <a:off x="0" y="914400"/>
            <a:ext cx="9144000" cy="5943600"/>
          </a:xfrm>
        </p:spPr>
        <p:txBody>
          <a:bodyPr/>
          <a:lstStyle/>
          <a:p>
            <a:pPr>
              <a:buNone/>
            </a:pPr>
            <a:r>
              <a:rPr lang="el-GR" dirty="0"/>
              <a:t>Ο Κανονισμός θέτει ως απαίτηση για την τοποθέτηση ενός προϊόντος στην κοινοτική αγορά τον ορισμό ενός Υπεύθυνου Προσώπου το οποίο αναλαμβάνει την υποχρέωση να διασφαλίζει την κανονιστική συμμόρφωση του προϊόντος. Ως Υπεύθυνο Πρόσωπο μπορεί να οριστεί φυσικό ή νομικό πρόσωπο εγκατεστημένο στην Κοινότητα και η διεύθυνσή και η επωνυμία του θα πρέπει να αναγράφονται στη συσκευασία του προϊόντος.</a:t>
            </a:r>
          </a:p>
          <a:p>
            <a:pPr>
              <a:buNone/>
            </a:pPr>
            <a:r>
              <a:rPr lang="el-GR" dirty="0"/>
              <a:t>Πρέπει να έχει επαρκή κατάρτιση</a:t>
            </a:r>
          </a:p>
          <a:p>
            <a:pPr>
              <a:buNone/>
            </a:pPr>
            <a:endParaRPr lang="en-US"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b="1" dirty="0"/>
              <a:t>ΑΞΙΟΛΟΓΗΣΗ ΕΥΑΙΣΘΗΤΟΠΟΙΗΣΕΩΣ</a:t>
            </a:r>
          </a:p>
          <a:p>
            <a:pPr>
              <a:buNone/>
            </a:pPr>
            <a:r>
              <a:rPr lang="el-GR" sz="2800" b="1" dirty="0"/>
              <a:t>ΔΟΚΙΜΑΣΙΑ  ΤΟΠΙΚΟΥ ΕΡΕΘΙΣΜΟΥ ΣΤΟΥΣ ΛΕΜΦΑΔΕΝΕΣ </a:t>
            </a:r>
          </a:p>
          <a:p>
            <a:pPr>
              <a:buNone/>
            </a:pPr>
            <a:r>
              <a:rPr lang="en-US" sz="2800" b="1" dirty="0"/>
              <a:t>LLNA (</a:t>
            </a:r>
            <a:r>
              <a:rPr lang="en-US" sz="2800" dirty="0"/>
              <a:t>local lymph node assay)</a:t>
            </a:r>
          </a:p>
          <a:p>
            <a:pPr>
              <a:buNone/>
            </a:pPr>
            <a:r>
              <a:rPr lang="el-GR" sz="2000" b="1" dirty="0"/>
              <a:t>Τρεις  τοπικές εφαρμογές , μία ανά ημέρα,  στο δέρμα των αυτιών  των μυών.</a:t>
            </a:r>
          </a:p>
          <a:p>
            <a:pPr>
              <a:buNone/>
            </a:pPr>
            <a:r>
              <a:rPr lang="el-GR" sz="2000" b="1" dirty="0"/>
              <a:t>Την πέμπτη ημέρα ενδοφλέβια ένεση </a:t>
            </a:r>
            <a:r>
              <a:rPr lang="el-GR" sz="2000" b="1" dirty="0" err="1"/>
              <a:t>τριτιωμένης</a:t>
            </a:r>
            <a:r>
              <a:rPr lang="el-GR" sz="2000" b="1" dirty="0"/>
              <a:t> </a:t>
            </a:r>
            <a:r>
              <a:rPr lang="el-GR" sz="2000" b="1" dirty="0" err="1"/>
              <a:t>θυμιδίνης</a:t>
            </a:r>
            <a:endParaRPr lang="el-GR" sz="2000" b="1" dirty="0"/>
          </a:p>
          <a:p>
            <a:pPr>
              <a:buNone/>
            </a:pPr>
            <a:r>
              <a:rPr lang="el-GR" sz="2000" b="1" dirty="0" err="1"/>
              <a:t>Απόμόνωση</a:t>
            </a:r>
            <a:r>
              <a:rPr lang="el-GR" sz="2000" b="1" dirty="0"/>
              <a:t> και μέτρηση </a:t>
            </a:r>
            <a:r>
              <a:rPr lang="el-GR" sz="2000" b="1" dirty="0" err="1"/>
              <a:t>ραδιένεργεια</a:t>
            </a:r>
            <a:r>
              <a:rPr lang="el-GR" sz="2000" b="1" dirty="0"/>
              <a:t> των λεμφαδένων.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a:t>IN VITRO</a:t>
            </a:r>
            <a:r>
              <a:rPr lang="el-GR" b="1" dirty="0"/>
              <a:t> ΤΟΞΙΚΟΤΗΤΑ</a:t>
            </a:r>
            <a:r>
              <a:rPr lang="en-US" b="1" dirty="0"/>
              <a:t> </a:t>
            </a:r>
            <a:endParaRPr lang="el-GR" b="1" dirty="0"/>
          </a:p>
        </p:txBody>
      </p:sp>
      <p:sp>
        <p:nvSpPr>
          <p:cNvPr id="3" name="2 - Θέση περιεχομένου"/>
          <p:cNvSpPr>
            <a:spLocks noGrp="1"/>
          </p:cNvSpPr>
          <p:nvPr>
            <p:ph idx="1"/>
          </p:nvPr>
        </p:nvSpPr>
        <p:spPr/>
        <p:txBody>
          <a:bodyPr/>
          <a:lstStyle/>
          <a:p>
            <a:pPr>
              <a:buNone/>
            </a:pPr>
            <a:r>
              <a:rPr lang="el-GR" b="1" dirty="0" err="1"/>
              <a:t>Κυτταροτοξικότητα</a:t>
            </a:r>
            <a:endParaRPr lang="el-GR" b="1" dirty="0"/>
          </a:p>
          <a:p>
            <a:pPr>
              <a:buNone/>
            </a:pPr>
            <a:r>
              <a:rPr lang="el-GR" b="1" dirty="0"/>
              <a:t>Ισοδύναμα </a:t>
            </a:r>
            <a:r>
              <a:rPr lang="el-GR" dirty="0"/>
              <a:t>δέρματος, οφθαλμού  και βλενογόννων</a:t>
            </a:r>
          </a:p>
          <a:p>
            <a:pPr>
              <a:buNone/>
            </a:pPr>
            <a:endParaRPr lang="el-GR" dirty="0"/>
          </a:p>
          <a:p>
            <a:pPr>
              <a:buNone/>
            </a:pPr>
            <a:r>
              <a:rPr lang="el-GR" dirty="0"/>
              <a:t>Αξιολογείται και στις δύο περιπτώσεις η βιωσιμότητα</a:t>
            </a:r>
          </a:p>
          <a:p>
            <a:pPr>
              <a:buNone/>
            </a:pPr>
            <a:r>
              <a:rPr lang="el-GR" dirty="0"/>
              <a:t>Είναι δυνατές και άλλες μετρήσεις</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E37A-8386-F93B-D92A-43A6E018CA5B}"/>
              </a:ext>
            </a:extLst>
          </p:cNvPr>
          <p:cNvSpPr>
            <a:spLocks noGrp="1"/>
          </p:cNvSpPr>
          <p:nvPr>
            <p:ph type="title"/>
          </p:nvPr>
        </p:nvSpPr>
        <p:spPr>
          <a:xfrm>
            <a:off x="457200" y="0"/>
            <a:ext cx="8229600" cy="609600"/>
          </a:xfrm>
        </p:spPr>
        <p:txBody>
          <a:bodyPr>
            <a:normAutofit fontScale="90000"/>
          </a:bodyPr>
          <a:lstStyle/>
          <a:p>
            <a:r>
              <a:rPr lang="el-GR" b="1" dirty="0"/>
              <a:t>ΚΥΤΤΑΡΟΤΟΞΙΚΟΤΗΤΑ</a:t>
            </a:r>
            <a:endParaRPr lang="en-US" b="1" dirty="0"/>
          </a:p>
        </p:txBody>
      </p:sp>
      <p:sp>
        <p:nvSpPr>
          <p:cNvPr id="3" name="Content Placeholder 2">
            <a:extLst>
              <a:ext uri="{FF2B5EF4-FFF2-40B4-BE49-F238E27FC236}">
                <a16:creationId xmlns:a16="http://schemas.microsoft.com/office/drawing/2014/main" id="{7B04A170-D2EC-FC87-8D2D-6E78BCFD7090}"/>
              </a:ext>
            </a:extLst>
          </p:cNvPr>
          <p:cNvSpPr>
            <a:spLocks noGrp="1"/>
          </p:cNvSpPr>
          <p:nvPr>
            <p:ph idx="1"/>
          </p:nvPr>
        </p:nvSpPr>
        <p:spPr>
          <a:xfrm>
            <a:off x="0" y="457200"/>
            <a:ext cx="9144000" cy="6400800"/>
          </a:xfrm>
        </p:spPr>
        <p:txBody>
          <a:bodyPr>
            <a:noAutofit/>
          </a:bodyPr>
          <a:lstStyle/>
          <a:p>
            <a:pPr marL="0" indent="0">
              <a:buNone/>
            </a:pPr>
            <a:r>
              <a:rPr lang="el-GR" sz="2800" dirty="0">
                <a:effectLst/>
                <a:latin typeface="Arial" panose="020B0604020202020204" pitchFamily="34" charset="0"/>
                <a:ea typeface="Times New Roman" panose="02020603050405020304" pitchFamily="18" charset="0"/>
              </a:rPr>
              <a:t>Η κυτταροτοξικότητα εκφράζεται σαν μείωση της συγκέντρωσης της </a:t>
            </a:r>
            <a:r>
              <a:rPr lang="en-US" sz="2800" dirty="0">
                <a:effectLst/>
                <a:latin typeface="Arial" panose="020B0604020202020204" pitchFamily="34" charset="0"/>
                <a:ea typeface="Times New Roman" panose="02020603050405020304" pitchFamily="18" charset="0"/>
              </a:rPr>
              <a:t>NR </a:t>
            </a:r>
            <a:r>
              <a:rPr lang="el-GR" sz="2800" dirty="0">
                <a:effectLst/>
                <a:latin typeface="Arial" panose="020B0604020202020204" pitchFamily="34" charset="0"/>
                <a:ea typeface="Times New Roman" panose="02020603050405020304" pitchFamily="18" charset="0"/>
              </a:rPr>
              <a:t>μετά από έκθεση του κυτταρικού πληθυσμού σε χημικές ουσίες. Η οπτική απορρόφηση που λαμβάνουμε στα τυφλά δείγματα (χωρίς κύτταρα) αφαιρείται από αυτή των υπολοίπων δειγμάτων. Το αποτέλεσμα που θα πάρουμε τελικά εκφράζεται σαν μείωση της οπτικής απορρόφησης των δειγμάτων που περιέχουν την υπό δοκιμή ουσία σε σχέση με αυτά που δεν την περιέχουν, το οποίο συνεπάγεται μείωση του κυτταρικού πληθυσμού λόγω της επίδρασης της χημικής ουσίας και το οποίο μπορεί να αποτυπωθεί σε γράφημα. Από το γράφημα αυτό μπορεί να υπολογιστεί το </a:t>
            </a:r>
            <a:r>
              <a:rPr lang="en-US" sz="2800" dirty="0">
                <a:effectLst/>
                <a:latin typeface="Arial" panose="020B0604020202020204" pitchFamily="34" charset="0"/>
                <a:ea typeface="Times New Roman" panose="02020603050405020304" pitchFamily="18" charset="0"/>
              </a:rPr>
              <a:t>IC</a:t>
            </a:r>
            <a:r>
              <a:rPr lang="el-GR" sz="2800" baseline="-25000" dirty="0">
                <a:effectLst/>
                <a:latin typeface="Arial" panose="020B0604020202020204" pitchFamily="34" charset="0"/>
                <a:ea typeface="Times New Roman" panose="02020603050405020304" pitchFamily="18" charset="0"/>
              </a:rPr>
              <a:t>50</a:t>
            </a:r>
            <a:r>
              <a:rPr lang="el-GR" sz="2800" dirty="0">
                <a:effectLst/>
                <a:latin typeface="Arial" panose="020B0604020202020204" pitchFamily="34" charset="0"/>
                <a:ea typeface="Times New Roman" panose="02020603050405020304" pitchFamily="18" charset="0"/>
              </a:rPr>
              <a:t>, η συγκέντρωση δηλαδή της ουσίας που ελέγχουμε, στην οποία τα μισά κύτταρα, σε σχέση με το δείγμα που δεν περιέχει ουσία, πεθαίνουν.</a:t>
            </a:r>
            <a:endParaRPr lang="en-US" sz="2800" dirty="0"/>
          </a:p>
        </p:txBody>
      </p:sp>
    </p:spTree>
    <p:extLst>
      <p:ext uri="{BB962C8B-B14F-4D97-AF65-F5344CB8AC3E}">
        <p14:creationId xmlns:p14="http://schemas.microsoft.com/office/powerpoint/2010/main" val="28367343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D837-1113-B148-9F3A-077E7EBEEE36}"/>
              </a:ext>
            </a:extLst>
          </p:cNvPr>
          <p:cNvSpPr>
            <a:spLocks noGrp="1"/>
          </p:cNvSpPr>
          <p:nvPr>
            <p:ph type="title"/>
          </p:nvPr>
        </p:nvSpPr>
        <p:spPr>
          <a:xfrm>
            <a:off x="457200" y="0"/>
            <a:ext cx="8229600" cy="731837"/>
          </a:xfrm>
        </p:spPr>
        <p:txBody>
          <a:bodyPr>
            <a:normAutofit fontScale="90000"/>
          </a:bodyPr>
          <a:lstStyle/>
          <a:p>
            <a:r>
              <a:rPr lang="el-GR" b="1" dirty="0"/>
              <a:t>ΚΥΤΤΑΡΟΤΟΞΙΚΟΤΗΤΑ</a:t>
            </a:r>
            <a:endParaRPr lang="en-US" b="1" dirty="0"/>
          </a:p>
        </p:txBody>
      </p:sp>
      <p:sp>
        <p:nvSpPr>
          <p:cNvPr id="3" name="Content Placeholder 2">
            <a:extLst>
              <a:ext uri="{FF2B5EF4-FFF2-40B4-BE49-F238E27FC236}">
                <a16:creationId xmlns:a16="http://schemas.microsoft.com/office/drawing/2014/main" id="{93CDB9BD-65EE-3CB3-043A-1E3D95E83615}"/>
              </a:ext>
            </a:extLst>
          </p:cNvPr>
          <p:cNvSpPr>
            <a:spLocks noGrp="1"/>
          </p:cNvSpPr>
          <p:nvPr>
            <p:ph idx="1"/>
          </p:nvPr>
        </p:nvSpPr>
        <p:spPr>
          <a:xfrm>
            <a:off x="0" y="533400"/>
            <a:ext cx="9144000" cy="6324600"/>
          </a:xfrm>
        </p:spPr>
        <p:txBody>
          <a:bodyPr>
            <a:normAutofit fontScale="62500" lnSpcReduction="20000"/>
          </a:bodyPr>
          <a:lstStyle/>
          <a:p>
            <a:pPr algn="l"/>
            <a:r>
              <a:rPr lang="el-GR" sz="3200" b="1" i="0" u="none" strike="noStrike" baseline="0" dirty="0">
                <a:latin typeface="Arial,Bold"/>
              </a:rPr>
              <a:t>Χρόνος </a:t>
            </a:r>
            <a:r>
              <a:rPr lang="en-US" sz="3200" b="0" i="0" u="none" strike="noStrike" baseline="0" dirty="0">
                <a:latin typeface="Arial" panose="020B0604020202020204" pitchFamily="34" charset="0"/>
              </a:rPr>
              <a:t>h</a:t>
            </a:r>
          </a:p>
          <a:p>
            <a:pPr algn="l"/>
            <a:r>
              <a:rPr lang="en-US" sz="3200" b="0" i="0" u="none" strike="noStrike" baseline="0" dirty="0">
                <a:latin typeface="Arial" panose="020B0604020202020204" pitchFamily="34" charset="0"/>
              </a:rPr>
              <a:t>00:00</a:t>
            </a:r>
          </a:p>
          <a:p>
            <a:pPr algn="l"/>
            <a:r>
              <a:rPr lang="el-GR" sz="3200" b="0" i="0" u="none" strike="noStrike" baseline="0" dirty="0">
                <a:latin typeface="Arial" panose="020B0604020202020204" pitchFamily="34" charset="0"/>
              </a:rPr>
              <a:t>10000 κύτταρα / 100μ</a:t>
            </a:r>
            <a:r>
              <a:rPr lang="en-US" sz="3200" b="0" i="0" u="none" strike="noStrike" baseline="0" dirty="0">
                <a:latin typeface="Arial" panose="020B0604020202020204" pitchFamily="34" charset="0"/>
              </a:rPr>
              <a:t>l/ </a:t>
            </a:r>
            <a:r>
              <a:rPr lang="el-GR" sz="3200" b="0" i="0" u="none" strike="noStrike" baseline="0" dirty="0">
                <a:latin typeface="Arial" panose="020B0604020202020204" pitchFamily="34" charset="0"/>
              </a:rPr>
              <a:t>φρεάτιο </a:t>
            </a:r>
          </a:p>
          <a:p>
            <a:pPr algn="l"/>
            <a:r>
              <a:rPr lang="el-GR" sz="3200" b="0" i="0" u="none" strike="noStrike" baseline="0" dirty="0">
                <a:latin typeface="Arial" panose="020B0604020202020204" pitchFamily="34" charset="0"/>
              </a:rPr>
              <a:t>Μέσο Καλλιέργειας </a:t>
            </a:r>
            <a:r>
              <a:rPr lang="en-US" sz="3200" b="0" i="0" u="none" strike="noStrike" baseline="0" dirty="0">
                <a:latin typeface="Arial" panose="020B0604020202020204" pitchFamily="34" charset="0"/>
              </a:rPr>
              <a:t> DMEM</a:t>
            </a:r>
            <a:r>
              <a:rPr lang="el-GR" sz="3200" b="0" i="0" u="none" strike="noStrike" baseline="0" dirty="0">
                <a:latin typeface="Arial" panose="020B0604020202020204" pitchFamily="34" charset="0"/>
              </a:rPr>
              <a:t>, επώαση </a:t>
            </a:r>
            <a:r>
              <a:rPr lang="en-US" sz="3200" b="0" i="0" u="none" strike="noStrike" baseline="0" dirty="0">
                <a:latin typeface="Arial" panose="020B0604020202020204" pitchFamily="34" charset="0"/>
              </a:rPr>
              <a:t>(37 °C/5 % CO</a:t>
            </a:r>
            <a:r>
              <a:rPr lang="el-GR" sz="3200" b="0" i="0" u="none" strike="noStrike" baseline="0" dirty="0">
                <a:latin typeface="Arial" panose="020B0604020202020204" pitchFamily="34" charset="0"/>
              </a:rPr>
              <a:t>2 για</a:t>
            </a:r>
            <a:r>
              <a:rPr lang="en-US" sz="3200" b="0" i="0" u="none" strike="noStrike" baseline="0" dirty="0">
                <a:latin typeface="Arial" panose="020B0604020202020204" pitchFamily="34" charset="0"/>
              </a:rPr>
              <a:t> 24 h)</a:t>
            </a:r>
          </a:p>
          <a:p>
            <a:pPr algn="l"/>
            <a:r>
              <a:rPr lang="en-US" sz="3200" b="0" i="0" u="none" strike="noStrike" baseline="0" dirty="0">
                <a:latin typeface="Arial" panose="020B0604020202020204" pitchFamily="34" charset="0"/>
              </a:rPr>
              <a:t>24:00</a:t>
            </a:r>
          </a:p>
          <a:p>
            <a:pPr algn="l"/>
            <a:r>
              <a:rPr lang="el-GR" sz="3200" b="0" i="0" u="none" strike="noStrike" baseline="0" dirty="0">
                <a:latin typeface="Arial" panose="020B0604020202020204" pitchFamily="34" charset="0"/>
              </a:rPr>
              <a:t>Λήψη μέσου καλλιέργειας προσθήκη 8 συγκεντρώσεων του προς έλεγχο προϊόντος – ουσίας (100μ</a:t>
            </a:r>
            <a:r>
              <a:rPr lang="en-US" dirty="0">
                <a:latin typeface="Arial" panose="020B0604020202020204" pitchFamily="34" charset="0"/>
              </a:rPr>
              <a:t>l </a:t>
            </a:r>
            <a:r>
              <a:rPr lang="el-GR" dirty="0">
                <a:latin typeface="Arial" panose="020B0604020202020204" pitchFamily="34" charset="0"/>
              </a:rPr>
              <a:t>μέσου)</a:t>
            </a:r>
          </a:p>
          <a:p>
            <a:r>
              <a:rPr lang="el-GR" dirty="0">
                <a:latin typeface="Arial" panose="020B0604020202020204" pitchFamily="34" charset="0"/>
              </a:rPr>
              <a:t>Ε</a:t>
            </a:r>
            <a:r>
              <a:rPr lang="el-GR" sz="3200" b="0" i="0" u="none" strike="noStrike" baseline="0" dirty="0">
                <a:latin typeface="Arial" panose="020B0604020202020204" pitchFamily="34" charset="0"/>
              </a:rPr>
              <a:t>πώαση </a:t>
            </a:r>
            <a:r>
              <a:rPr lang="en-US" sz="3200" b="0" i="0" u="none" strike="noStrike" baseline="0" dirty="0">
                <a:latin typeface="Arial" panose="020B0604020202020204" pitchFamily="34" charset="0"/>
              </a:rPr>
              <a:t>(37 °C/5 % CO</a:t>
            </a:r>
            <a:r>
              <a:rPr lang="el-GR" sz="3200" b="0" i="0" u="none" strike="noStrike" baseline="0" dirty="0">
                <a:latin typeface="Arial" panose="020B0604020202020204" pitchFamily="34" charset="0"/>
              </a:rPr>
              <a:t>2 για</a:t>
            </a:r>
            <a:r>
              <a:rPr lang="en-US" sz="3200" b="0" i="0" u="none" strike="noStrike" baseline="0" dirty="0">
                <a:latin typeface="Arial" panose="020B0604020202020204" pitchFamily="34" charset="0"/>
              </a:rPr>
              <a:t> 24 h)</a:t>
            </a:r>
          </a:p>
          <a:p>
            <a:pPr algn="l"/>
            <a:r>
              <a:rPr lang="en-US" sz="3200" b="0" i="0" u="none" strike="noStrike" baseline="0" dirty="0">
                <a:latin typeface="Arial" panose="020B0604020202020204" pitchFamily="34" charset="0"/>
              </a:rPr>
              <a:t>48:00</a:t>
            </a:r>
          </a:p>
          <a:p>
            <a:pPr algn="l"/>
            <a:r>
              <a:rPr lang="el-GR" sz="3200" b="0" i="0" u="none" strike="noStrike" baseline="0" dirty="0">
                <a:latin typeface="Arial" panose="020B0604020202020204" pitchFamily="34" charset="0"/>
              </a:rPr>
              <a:t>Μικροσκοπική αξιολόγηση</a:t>
            </a:r>
          </a:p>
          <a:p>
            <a:pPr algn="l"/>
            <a:r>
              <a:rPr lang="el-GR" dirty="0">
                <a:latin typeface="Arial" panose="020B0604020202020204" pitchFamily="34" charset="0"/>
              </a:rPr>
              <a:t>Έκπλυση με 150μ</a:t>
            </a:r>
            <a:r>
              <a:rPr lang="en-US" dirty="0">
                <a:latin typeface="Arial" panose="020B0604020202020204" pitchFamily="34" charset="0"/>
              </a:rPr>
              <a:t>l PBS</a:t>
            </a:r>
          </a:p>
          <a:p>
            <a:pPr algn="l"/>
            <a:r>
              <a:rPr lang="nn-NO" sz="3200" b="0" i="0" u="none" strike="noStrike" baseline="0" dirty="0">
                <a:latin typeface="Arial" panose="020B0604020202020204" pitchFamily="34" charset="0"/>
              </a:rPr>
              <a:t> </a:t>
            </a:r>
            <a:r>
              <a:rPr lang="el-GR" sz="3200" b="0" i="0" u="none" strike="noStrike" baseline="0" dirty="0">
                <a:latin typeface="Arial" panose="020B0604020202020204" pitchFamily="34" charset="0"/>
              </a:rPr>
              <a:t>Προσθήκη </a:t>
            </a:r>
            <a:r>
              <a:rPr lang="nn-NO" sz="3200" b="0" i="0" u="none" strike="noStrike" baseline="0" dirty="0">
                <a:latin typeface="Arial" panose="020B0604020202020204" pitchFamily="34" charset="0"/>
              </a:rPr>
              <a:t>NR </a:t>
            </a:r>
            <a:r>
              <a:rPr lang="el-GR" sz="3200" b="0" i="0" u="none" strike="noStrike" baseline="0" dirty="0">
                <a:latin typeface="Arial" panose="020B0604020202020204" pitchFamily="34" charset="0"/>
              </a:rPr>
              <a:t>Επώαση</a:t>
            </a:r>
            <a:r>
              <a:rPr lang="pt-BR" sz="3200" b="0" i="0" u="none" strike="noStrike" baseline="0" dirty="0">
                <a:latin typeface="Arial" panose="020B0604020202020204" pitchFamily="34" charset="0"/>
              </a:rPr>
              <a:t> (37 °C/5 % CO</a:t>
            </a:r>
            <a:r>
              <a:rPr lang="el-GR" sz="3200" b="0" i="0" u="none" strike="noStrike" baseline="0" dirty="0">
                <a:latin typeface="Arial" panose="020B0604020202020204" pitchFamily="34" charset="0"/>
              </a:rPr>
              <a:t>2</a:t>
            </a:r>
            <a:r>
              <a:rPr lang="pt-BR" sz="800" b="0" i="0" u="none" strike="noStrike" baseline="0" dirty="0">
                <a:latin typeface="Arial" panose="020B0604020202020204" pitchFamily="34" charset="0"/>
              </a:rPr>
              <a:t>2</a:t>
            </a:r>
            <a:r>
              <a:rPr lang="pt-BR" sz="3200" b="0" i="0" u="none" strike="noStrike" baseline="0" dirty="0">
                <a:latin typeface="Arial" panose="020B0604020202020204" pitchFamily="34" charset="0"/>
              </a:rPr>
              <a:t>/3 h)</a:t>
            </a:r>
            <a:endParaRPr lang="en-US" sz="3200" b="0" i="0" u="none" strike="noStrike" baseline="0" dirty="0">
              <a:latin typeface="Wingdings" panose="05000000000000000000" pitchFamily="2" charset="2"/>
            </a:endParaRPr>
          </a:p>
          <a:p>
            <a:pPr algn="l"/>
            <a:r>
              <a:rPr lang="en-US" sz="3200" b="0" i="0" u="none" strike="noStrike" baseline="0" dirty="0">
                <a:latin typeface="Arial" panose="020B0604020202020204" pitchFamily="34" charset="0"/>
              </a:rPr>
              <a:t>51:00</a:t>
            </a:r>
          </a:p>
          <a:p>
            <a:pPr algn="l"/>
            <a:r>
              <a:rPr lang="el-GR" dirty="0">
                <a:latin typeface="Arial" panose="020B0604020202020204" pitchFamily="34" charset="0"/>
              </a:rPr>
              <a:t>Απομάκρυνση</a:t>
            </a:r>
            <a:r>
              <a:rPr lang="en-US" sz="3200" b="0" i="0" u="none" strike="noStrike" baseline="0" dirty="0">
                <a:latin typeface="Arial" panose="020B0604020202020204" pitchFamily="34" charset="0"/>
              </a:rPr>
              <a:t> NR </a:t>
            </a:r>
            <a:endParaRPr lang="el-GR" sz="3200" b="0" i="0" u="none" strike="noStrike" baseline="0" dirty="0">
              <a:latin typeface="Arial" panose="020B0604020202020204" pitchFamily="34" charset="0"/>
            </a:endParaRPr>
          </a:p>
          <a:p>
            <a:pPr algn="l"/>
            <a:r>
              <a:rPr lang="el-GR" dirty="0">
                <a:latin typeface="Arial" panose="020B0604020202020204" pitchFamily="34" charset="0"/>
              </a:rPr>
              <a:t>Έκπλυση με </a:t>
            </a:r>
            <a:r>
              <a:rPr lang="en-US" dirty="0">
                <a:latin typeface="Arial" panose="020B0604020202020204" pitchFamily="34" charset="0"/>
              </a:rPr>
              <a:t>PBS </a:t>
            </a:r>
            <a:r>
              <a:rPr lang="el-GR" dirty="0">
                <a:latin typeface="Arial" panose="020B0604020202020204" pitchFamily="34" charset="0"/>
              </a:rPr>
              <a:t>με</a:t>
            </a:r>
            <a:r>
              <a:rPr lang="en-US" sz="3200" b="0" i="0" u="none" strike="noStrike" baseline="0" dirty="0">
                <a:latin typeface="Arial" panose="020B0604020202020204" pitchFamily="34" charset="0"/>
              </a:rPr>
              <a:t> 150 </a:t>
            </a:r>
            <a:r>
              <a:rPr lang="en-US" sz="3200" b="0" i="0" u="none" strike="noStrike" baseline="0" dirty="0" err="1">
                <a:latin typeface="Arial" panose="020B0604020202020204" pitchFamily="34" charset="0"/>
              </a:rPr>
              <a:t>μl</a:t>
            </a:r>
            <a:r>
              <a:rPr lang="en-US" sz="3200" b="0" i="0" u="none" strike="noStrike" baseline="0" dirty="0">
                <a:latin typeface="Arial" panose="020B0604020202020204" pitchFamily="34" charset="0"/>
              </a:rPr>
              <a:t> PBS</a:t>
            </a:r>
          </a:p>
          <a:p>
            <a:pPr algn="l"/>
            <a:r>
              <a:rPr lang="el-GR" dirty="0">
                <a:latin typeface="Arial" panose="020B0604020202020204" pitchFamily="34" charset="0"/>
              </a:rPr>
              <a:t>Προσθήκη διαλύτη – επιφανειοδραστικού ο οποίος λύει τα κύτταρα</a:t>
            </a:r>
            <a:r>
              <a:rPr lang="nn-NO" sz="3200" b="0" i="0" u="none" strike="noStrike" baseline="0" dirty="0">
                <a:latin typeface="Arial" panose="020B0604020202020204" pitchFamily="34" charset="0"/>
              </a:rPr>
              <a:t> </a:t>
            </a:r>
            <a:r>
              <a:rPr lang="el-GR" sz="3200" b="0" i="0" u="none" strike="noStrike" baseline="0" dirty="0">
                <a:latin typeface="Arial" panose="020B0604020202020204" pitchFamily="34" charset="0"/>
              </a:rPr>
              <a:t>όπως </a:t>
            </a:r>
            <a:r>
              <a:rPr lang="nn-NO" sz="3200" b="0" i="0" u="none" strike="noStrike" baseline="0" dirty="0">
                <a:latin typeface="Arial" panose="020B0604020202020204" pitchFamily="34" charset="0"/>
              </a:rPr>
              <a:t>150 μl </a:t>
            </a:r>
          </a:p>
          <a:p>
            <a:pPr algn="l"/>
            <a:r>
              <a:rPr lang="en-US" sz="3200" b="0" i="0" u="none" strike="noStrike" baseline="0" dirty="0">
                <a:latin typeface="Arial" panose="020B0604020202020204" pitchFamily="34" charset="0"/>
              </a:rPr>
              <a:t>(</a:t>
            </a:r>
            <a:r>
              <a:rPr lang="el-GR" sz="3200" b="0" i="0" u="none" strike="noStrike" baseline="0" dirty="0">
                <a:latin typeface="Arial" panose="020B0604020202020204" pitchFamily="34" charset="0"/>
              </a:rPr>
              <a:t>αιθανόλης/ διαλύματος οξεικού οξέος ή </a:t>
            </a:r>
            <a:r>
              <a:rPr lang="en-US" sz="3200" b="0" i="0" u="none" strike="noStrike" baseline="0" dirty="0">
                <a:latin typeface="Arial" panose="020B0604020202020204" pitchFamily="34" charset="0"/>
              </a:rPr>
              <a:t>Triton X100)</a:t>
            </a:r>
            <a:endParaRPr lang="en-US" sz="3200" b="0" i="0" u="none" strike="noStrike" baseline="0" dirty="0">
              <a:latin typeface="Wingdings" panose="05000000000000000000" pitchFamily="2" charset="2"/>
            </a:endParaRPr>
          </a:p>
          <a:p>
            <a:pPr algn="l"/>
            <a:r>
              <a:rPr lang="nb-NO" sz="3200" b="0" i="0" u="none" strike="noStrike" baseline="0" dirty="0">
                <a:latin typeface="Arial" panose="020B0604020202020204" pitchFamily="34" charset="0"/>
              </a:rPr>
              <a:t>51:40 </a:t>
            </a:r>
            <a:r>
              <a:rPr lang="el-GR" sz="3200" b="0" i="0" u="none" strike="noStrike" baseline="0" dirty="0">
                <a:latin typeface="Arial" panose="020B0604020202020204" pitchFamily="34" charset="0"/>
              </a:rPr>
              <a:t>Ανακίνηση Πλακας για</a:t>
            </a:r>
            <a:r>
              <a:rPr lang="nb-NO" sz="3200" b="0" i="0" u="none" strike="noStrike" baseline="0" dirty="0">
                <a:latin typeface="Arial" panose="020B0604020202020204" pitchFamily="34" charset="0"/>
              </a:rPr>
              <a:t> 10 min</a:t>
            </a:r>
          </a:p>
          <a:p>
            <a:pPr algn="l"/>
            <a:r>
              <a:rPr lang="en-US" sz="3200" b="0" i="0" u="none" strike="noStrike" baseline="0" dirty="0">
                <a:latin typeface="Arial" panose="020B0604020202020204" pitchFamily="34" charset="0"/>
              </a:rPr>
              <a:t>51:50 </a:t>
            </a:r>
            <a:r>
              <a:rPr lang="el-GR" sz="3200" b="0" i="0" u="none" strike="noStrike" baseline="0" dirty="0">
                <a:latin typeface="Arial" panose="020B0604020202020204" pitchFamily="34" charset="0"/>
              </a:rPr>
              <a:t>Μέτρηση απορρόφησης του διαλύματος </a:t>
            </a:r>
            <a:r>
              <a:rPr lang="en-US" sz="3200" b="0" i="0" u="none" strike="noStrike" baseline="0" dirty="0">
                <a:latin typeface="Arial" panose="020B0604020202020204" pitchFamily="34" charset="0"/>
              </a:rPr>
              <a:t> NR </a:t>
            </a:r>
            <a:r>
              <a:rPr lang="el-GR" sz="3200" b="0" i="0" u="none" strike="noStrike" baseline="0" dirty="0">
                <a:latin typeface="Arial" panose="020B0604020202020204" pitchFamily="34" charset="0"/>
              </a:rPr>
              <a:t>στα</a:t>
            </a:r>
            <a:r>
              <a:rPr lang="en-US" sz="3200" b="0" i="0" u="none" strike="noStrike" baseline="0" dirty="0">
                <a:latin typeface="Arial" panose="020B0604020202020204" pitchFamily="34" charset="0"/>
              </a:rPr>
              <a:t> 540 nm</a:t>
            </a:r>
            <a:endParaRPr lang="en-US" dirty="0"/>
          </a:p>
        </p:txBody>
      </p:sp>
    </p:spTree>
    <p:extLst>
      <p:ext uri="{BB962C8B-B14F-4D97-AF65-F5344CB8AC3E}">
        <p14:creationId xmlns:p14="http://schemas.microsoft.com/office/powerpoint/2010/main" val="208423696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Γράφημα"/>
          <p:cNvGraphicFramePr/>
          <p:nvPr/>
        </p:nvGraphicFramePr>
        <p:xfrm>
          <a:off x="2054490" y="1938337"/>
          <a:ext cx="5035020" cy="29813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ΚΛΙΝΙΚΗ ΑΞΙΟΛΟΓΗΣΗ</a:t>
            </a:r>
            <a:endParaRPr lang="en-US" dirty="0"/>
          </a:p>
        </p:txBody>
      </p:sp>
      <p:sp>
        <p:nvSpPr>
          <p:cNvPr id="3" name="2 - Θέση περιεχομένου"/>
          <p:cNvSpPr>
            <a:spLocks noGrp="1"/>
          </p:cNvSpPr>
          <p:nvPr>
            <p:ph idx="1"/>
          </p:nvPr>
        </p:nvSpPr>
        <p:spPr>
          <a:xfrm>
            <a:off x="0" y="1600200"/>
            <a:ext cx="9448800" cy="5257800"/>
          </a:xfrm>
        </p:spPr>
        <p:txBody>
          <a:bodyPr/>
          <a:lstStyle/>
          <a:p>
            <a:pPr>
              <a:buNone/>
            </a:pPr>
            <a:r>
              <a:rPr lang="el-GR" dirty="0"/>
              <a:t>Κατηγορίες ΙΙΙ και </a:t>
            </a:r>
            <a:r>
              <a:rPr lang="el-GR" dirty="0" err="1"/>
              <a:t>ΙΙβ</a:t>
            </a:r>
            <a:endParaRPr lang="el-GR" dirty="0"/>
          </a:p>
          <a:p>
            <a:pPr>
              <a:buNone/>
            </a:pPr>
            <a:r>
              <a:rPr lang="el-GR" dirty="0"/>
              <a:t>Απόδειξη καταλληλότητας – ειδικού σκοπού</a:t>
            </a:r>
            <a:endParaRPr lang="en-US"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ΕΠΟΠΤΕΙΑ ΜΕΤΑ ΤΗΝ ΑΓΟΡΑ</a:t>
            </a:r>
            <a:endParaRPr lang="en-US" dirty="0"/>
          </a:p>
        </p:txBody>
      </p:sp>
      <p:sp>
        <p:nvSpPr>
          <p:cNvPr id="3" name="2 - Θέση περιεχομένου"/>
          <p:cNvSpPr>
            <a:spLocks noGrp="1"/>
          </p:cNvSpPr>
          <p:nvPr>
            <p:ph idx="1"/>
          </p:nvPr>
        </p:nvSpPr>
        <p:spPr/>
        <p:txBody>
          <a:bodyPr/>
          <a:lstStyle/>
          <a:p>
            <a:pPr>
              <a:buNone/>
            </a:pPr>
            <a:r>
              <a:rPr lang="el-GR" dirty="0"/>
              <a:t>ΣΥΣΤΗΜΑ ΕΠΟΠΤΕΙΑΣ </a:t>
            </a:r>
          </a:p>
          <a:p>
            <a:pPr>
              <a:buNone/>
            </a:pPr>
            <a:r>
              <a:rPr lang="el-GR" dirty="0"/>
              <a:t>ΠΕΡΙΟΔΙΚΗ ΕΠΙΚΑΙΡΟΠΟΙΗΜΕΝΗ ΕΚΘΕΣΗ ΑΣΦΑΛΕΙΑΣ</a:t>
            </a:r>
          </a:p>
          <a:p>
            <a:pPr>
              <a:buNone/>
            </a:pPr>
            <a:r>
              <a:rPr lang="el-GR" dirty="0"/>
              <a:t>ΕΠΑΓΡΥΠΝΗΣΗ – ΔΙΟΡΘΩΤΙΚΑ ΜΕΤΡΑ </a:t>
            </a:r>
            <a:endParaRPr lang="en-US"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ΑΠΑΙΤΗΣΕΙΣ ΑΣΦΑΛΕΙΑΣ ΚΑΙ ΕΠΙΔΟΣΕΩΝ</a:t>
            </a:r>
            <a:endParaRPr lang="en-US" dirty="0"/>
          </a:p>
        </p:txBody>
      </p:sp>
      <p:sp>
        <p:nvSpPr>
          <p:cNvPr id="3" name="2 - Θέση περιεχομένου"/>
          <p:cNvSpPr>
            <a:spLocks noGrp="1"/>
          </p:cNvSpPr>
          <p:nvPr>
            <p:ph idx="1"/>
          </p:nvPr>
        </p:nvSpPr>
        <p:spPr/>
        <p:txBody>
          <a:bodyPr/>
          <a:lstStyle/>
          <a:p>
            <a:pPr>
              <a:buNone/>
            </a:pPr>
            <a:r>
              <a:rPr lang="el-GR" dirty="0"/>
              <a:t>ΣΧΕΔΙΑΣΜΟΣ – ΚΑΤΑΣΚΕΥΗ</a:t>
            </a:r>
          </a:p>
          <a:p>
            <a:pPr>
              <a:buNone/>
            </a:pPr>
            <a:r>
              <a:rPr lang="el-GR" dirty="0"/>
              <a:t>ΠΑΡΕΧΟΜΕΝΕΣ ΠΛΗΡΟΦΟΡΙΕΣ</a:t>
            </a:r>
            <a:endParaRPr lang="en-US"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None/>
            </a:pPr>
            <a:r>
              <a:rPr lang="el-GR" b="1" dirty="0"/>
              <a:t>Τοπικά Φάρμακα</a:t>
            </a:r>
            <a:r>
              <a:rPr lang="en-US" b="1" dirty="0"/>
              <a:t> - </a:t>
            </a:r>
            <a:r>
              <a:rPr lang="el-GR" b="1" dirty="0"/>
              <a:t>Χημικά</a:t>
            </a:r>
          </a:p>
          <a:p>
            <a:pPr algn="ctr">
              <a:buNone/>
            </a:pPr>
            <a:r>
              <a:rPr lang="el-GR" b="1" dirty="0"/>
              <a:t>Τοξικολογικές Μελέτες</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5B5E-CEC1-9F24-ED02-AA90547E864E}"/>
              </a:ext>
            </a:extLst>
          </p:cNvPr>
          <p:cNvSpPr>
            <a:spLocks noGrp="1"/>
          </p:cNvSpPr>
          <p:nvPr>
            <p:ph type="title"/>
          </p:nvPr>
        </p:nvSpPr>
        <p:spPr>
          <a:xfrm>
            <a:off x="0" y="19987"/>
            <a:ext cx="9144000" cy="563562"/>
          </a:xfrm>
        </p:spPr>
        <p:txBody>
          <a:bodyPr>
            <a:normAutofit fontScale="90000"/>
          </a:bodyPr>
          <a:lstStyle/>
          <a:p>
            <a:r>
              <a:rPr lang="el-GR" dirty="0"/>
              <a:t>ΤΟΞΙΚΟΤΗΤΑ – ΠΡΟΒΛΕΨΗ -ΔΟΚΙΜΑΣΙΕΣ</a:t>
            </a:r>
            <a:endParaRPr lang="en-US" dirty="0"/>
          </a:p>
        </p:txBody>
      </p:sp>
      <p:sp>
        <p:nvSpPr>
          <p:cNvPr id="3" name="Content Placeholder 2">
            <a:extLst>
              <a:ext uri="{FF2B5EF4-FFF2-40B4-BE49-F238E27FC236}">
                <a16:creationId xmlns:a16="http://schemas.microsoft.com/office/drawing/2014/main" id="{0DF72604-9E85-C678-192F-CDFA2039607E}"/>
              </a:ext>
            </a:extLst>
          </p:cNvPr>
          <p:cNvSpPr>
            <a:spLocks noGrp="1"/>
          </p:cNvSpPr>
          <p:nvPr>
            <p:ph idx="1"/>
          </p:nvPr>
        </p:nvSpPr>
        <p:spPr>
          <a:xfrm>
            <a:off x="0" y="457200"/>
            <a:ext cx="9144000" cy="6400800"/>
          </a:xfrm>
        </p:spPr>
        <p:txBody>
          <a:bodyPr>
            <a:normAutofit lnSpcReduction="10000"/>
          </a:bodyPr>
          <a:lstStyle/>
          <a:p>
            <a:pPr marL="0" indent="0">
              <a:buNone/>
            </a:pPr>
            <a:r>
              <a:rPr lang="el-GR" dirty="0"/>
              <a:t>Η τοξικότητα έχει δύο κύρια συστατικά: την επίδραση που προκαλείται από την έκθεση και το επίπεδο έκθεσης (δόση) στο οποίο παρατηρείται η επίδραση αυτή. Ορισμένες δοκιμές έχουν σχεδιαστεί ειδικά για την ανίχνευση μιας συγκεκριμένης επίδρασης (όπως οι μελέτες ερεθιστικότητας του δέρματος και των ματιών, οι μελέτες ευαισθητοποίησης του δέρματος και οι μελέτες μεταλλαξιογένεσης). Άλλες δοκιμές (όπως οι υποχρόνιες και χρόνιες μελέτες τοξικότητας) έχουν σχεδιαστεί για να ανιχνεύουν ένα ευρύτερο φάσμα λιγότερο ειδικών επιδράσεων σε όργανα ή συστήματα του σώματος και το εύρος δόσης στο οποίο αναπτύσσονται οι επιδράσεις αυτές. </a:t>
            </a:r>
            <a:endParaRPr lang="en-US" dirty="0"/>
          </a:p>
        </p:txBody>
      </p:sp>
    </p:spTree>
    <p:extLst>
      <p:ext uri="{BB962C8B-B14F-4D97-AF65-F5344CB8AC3E}">
        <p14:creationId xmlns:p14="http://schemas.microsoft.com/office/powerpoint/2010/main" val="3907577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15962"/>
          </a:xfrm>
        </p:spPr>
        <p:txBody>
          <a:bodyPr>
            <a:normAutofit fontScale="90000"/>
          </a:bodyPr>
          <a:lstStyle/>
          <a:p>
            <a:r>
              <a:rPr lang="el-GR" dirty="0"/>
              <a:t>ΔΙΑΝΟΜΕΙΣ</a:t>
            </a:r>
            <a:endParaRPr lang="en-US" dirty="0"/>
          </a:p>
        </p:txBody>
      </p:sp>
      <p:sp>
        <p:nvSpPr>
          <p:cNvPr id="3" name="2 - Θέση περιεχομένου"/>
          <p:cNvSpPr>
            <a:spLocks noGrp="1"/>
          </p:cNvSpPr>
          <p:nvPr>
            <p:ph idx="1"/>
          </p:nvPr>
        </p:nvSpPr>
        <p:spPr>
          <a:xfrm>
            <a:off x="0" y="838200"/>
            <a:ext cx="9144000" cy="6019800"/>
          </a:xfrm>
        </p:spPr>
        <p:txBody>
          <a:bodyPr>
            <a:normAutofit/>
          </a:bodyPr>
          <a:lstStyle/>
          <a:p>
            <a:r>
              <a:rPr lang="el-GR" dirty="0"/>
              <a:t> Ο Κανονισμός, διατυπώνει και τις υποχρεώσεις των διανομέων οι οποίες αφορούν στον έλεγχο των προϊόντων ως προς τις απαιτήσεις επισήμανσης , τη διόρθωση μη συμμορφώσεων και την εν γένει συνεργασία τους με τις εθνικές αρχές. </a:t>
            </a:r>
            <a:endParaRPr lang="en-US" dirty="0"/>
          </a:p>
          <a:p>
            <a:r>
              <a:rPr lang="el-GR" dirty="0"/>
              <a:t>Οι διανομείς θα πρέπει να είναι ιδιαιτέρως προσεκτικοί όταν επιφέρουν αλλαγές στο προϊόν οι οποίες επηρεάζουν τη συμμόρφωση με τον κανονισμό καθώς σε αυτές τις περιπτώσεις μεταπίπτουν στην ιδιότητα του Υπεύθυνου Προσώπου.</a:t>
            </a:r>
            <a:endParaRPr lang="en-US" dirty="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96F3-754B-C136-F15D-F754C9CB7970}"/>
              </a:ext>
            </a:extLst>
          </p:cNvPr>
          <p:cNvSpPr>
            <a:spLocks noGrp="1"/>
          </p:cNvSpPr>
          <p:nvPr>
            <p:ph type="title"/>
          </p:nvPr>
        </p:nvSpPr>
        <p:spPr>
          <a:xfrm>
            <a:off x="457200" y="0"/>
            <a:ext cx="8229600" cy="1066800"/>
          </a:xfrm>
        </p:spPr>
        <p:txBody>
          <a:bodyPr>
            <a:normAutofit fontScale="90000"/>
          </a:bodyPr>
          <a:lstStyle/>
          <a:p>
            <a:r>
              <a:rPr lang="el-GR" dirty="0"/>
              <a:t>ΤΟΞΙΚΟΤΗΤΑ -ΠΡΟΒΛΕΨΗ -  ΔΟΚΙΜΑΣΙΕΣ </a:t>
            </a:r>
            <a:endParaRPr lang="en-US" dirty="0"/>
          </a:p>
        </p:txBody>
      </p:sp>
      <p:sp>
        <p:nvSpPr>
          <p:cNvPr id="3" name="Content Placeholder 2">
            <a:extLst>
              <a:ext uri="{FF2B5EF4-FFF2-40B4-BE49-F238E27FC236}">
                <a16:creationId xmlns:a16="http://schemas.microsoft.com/office/drawing/2014/main" id="{9527D5FA-3748-3D17-699D-E426928310ED}"/>
              </a:ext>
            </a:extLst>
          </p:cNvPr>
          <p:cNvSpPr>
            <a:spLocks noGrp="1"/>
          </p:cNvSpPr>
          <p:nvPr>
            <p:ph idx="1"/>
          </p:nvPr>
        </p:nvSpPr>
        <p:spPr>
          <a:xfrm>
            <a:off x="0" y="1066800"/>
            <a:ext cx="9220200" cy="5791200"/>
          </a:xfrm>
        </p:spPr>
        <p:txBody>
          <a:bodyPr>
            <a:normAutofit fontScale="92500" lnSpcReduction="10000"/>
          </a:bodyPr>
          <a:lstStyle/>
          <a:p>
            <a:pPr marL="0" indent="0">
              <a:buNone/>
            </a:pPr>
            <a:r>
              <a:rPr lang="el-GR" dirty="0"/>
              <a:t>Οι πληροφορίες από τις μελέτες τοξικότητας χρησιμοποιούνται για την ταξινόμηση μίας χημικής ουσίας, για παράδειγμα, για την χρήση κατάλληλων προειδοποιητικών ετικετών σε περιέκτες και, όπου χρειάζεται, για την επιλογή μέτρων, όπως προστατευτικός εξοπλισμός, κατά την παραγωγή, την έκθεση και τη χρήση της ουσίας. Τα δεδομένα των μελετών που χαρακτηρίζουν τη σχέση μεταξύ δόσης και τοξικολογικής απόκρισης αξιολογούνται παράλληλα με πληροφορίες για την έκθεση του ανθρώπου στην ουσία, για την αξιολόγηση κινδύνου και τον προσδιορισμό των μέτρων ελέγχου που είναι απαραίτητα για τη διαχείριση και τη μείωση τυχόν εντοπισθέντος κινδύνου. </a:t>
            </a:r>
            <a:endParaRPr lang="en-US" dirty="0"/>
          </a:p>
        </p:txBody>
      </p:sp>
    </p:spTree>
    <p:extLst>
      <p:ext uri="{BB962C8B-B14F-4D97-AF65-F5344CB8AC3E}">
        <p14:creationId xmlns:p14="http://schemas.microsoft.com/office/powerpoint/2010/main" val="303579257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C571-F162-B142-E8F2-0873452B1A82}"/>
              </a:ext>
            </a:extLst>
          </p:cNvPr>
          <p:cNvSpPr>
            <a:spLocks noGrp="1"/>
          </p:cNvSpPr>
          <p:nvPr>
            <p:ph type="title"/>
          </p:nvPr>
        </p:nvSpPr>
        <p:spPr>
          <a:xfrm>
            <a:off x="457200" y="0"/>
            <a:ext cx="8229600" cy="914400"/>
          </a:xfrm>
        </p:spPr>
        <p:txBody>
          <a:bodyPr>
            <a:normAutofit fontScale="90000"/>
          </a:bodyPr>
          <a:lstStyle/>
          <a:p>
            <a:r>
              <a:rPr lang="el-GR" dirty="0"/>
              <a:t>ΤΟΞΙΚΟΤΗΤΑ – ΠΡΟΒΛΕΨΗ -ΔΟΚΙΜΑΣΙΕΣ</a:t>
            </a:r>
            <a:endParaRPr lang="en-US" dirty="0"/>
          </a:p>
        </p:txBody>
      </p:sp>
      <p:sp>
        <p:nvSpPr>
          <p:cNvPr id="3" name="Content Placeholder 2">
            <a:extLst>
              <a:ext uri="{FF2B5EF4-FFF2-40B4-BE49-F238E27FC236}">
                <a16:creationId xmlns:a16="http://schemas.microsoft.com/office/drawing/2014/main" id="{0846E193-511A-E8EF-23F3-0EBEAAAAB0EE}"/>
              </a:ext>
            </a:extLst>
          </p:cNvPr>
          <p:cNvSpPr>
            <a:spLocks noGrp="1"/>
          </p:cNvSpPr>
          <p:nvPr>
            <p:ph idx="1"/>
          </p:nvPr>
        </p:nvSpPr>
        <p:spPr>
          <a:xfrm>
            <a:off x="0" y="914400"/>
            <a:ext cx="9144000" cy="5943600"/>
          </a:xfrm>
        </p:spPr>
        <p:txBody>
          <a:bodyPr>
            <a:normAutofit fontScale="92500" lnSpcReduction="10000"/>
          </a:bodyPr>
          <a:lstStyle/>
          <a:p>
            <a:pPr marL="0" indent="0">
              <a:buNone/>
            </a:pPr>
            <a:r>
              <a:rPr lang="el-GR" dirty="0"/>
              <a:t>Η ερμηνεία των αποτελεσμάτων για την αξιολόγηση της ανθρώπινης ασφάλειας βασίζεται σε μια σειρά υποθέσεων. Πρώτον, εκτός εάν είναι γνωστή η ύπαρξη διαφορών μεταξύ των ειδών στην απόκριση στην επίδραση της ουσίας, θεωρείται ότι οι επιδράσεις που ανιχνεύονται σε τρωκτικά ή άλλα είδη είναι ίδιες με εκείνα που θα προκληθούν στον άνθρωπο. Δεύτερον, θεωρείται ότι η ευαισθησία των πειραματόζωων αντιπροσωπεύει, στην καλύτερη περίπτωση, τη μέση ευαισθησία του εξαιρετικά ετερογενούς ανθρώπινου πληθυσμού και ότι για ορισμένα μέλη του ανθρώπινου πληθυσμού ο κίνδυνος θα μπορούσε να είναι πολύ υψηλότερος.</a:t>
            </a:r>
            <a:endParaRPr lang="en-US" dirty="0"/>
          </a:p>
        </p:txBody>
      </p:sp>
    </p:spTree>
    <p:extLst>
      <p:ext uri="{BB962C8B-B14F-4D97-AF65-F5344CB8AC3E}">
        <p14:creationId xmlns:p14="http://schemas.microsoft.com/office/powerpoint/2010/main" val="361414607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9EFF-0F86-3CC2-611B-9635B7A0A34D}"/>
              </a:ext>
            </a:extLst>
          </p:cNvPr>
          <p:cNvSpPr>
            <a:spLocks noGrp="1"/>
          </p:cNvSpPr>
          <p:nvPr>
            <p:ph type="title"/>
          </p:nvPr>
        </p:nvSpPr>
        <p:spPr>
          <a:xfrm>
            <a:off x="457200" y="0"/>
            <a:ext cx="8229600" cy="914400"/>
          </a:xfrm>
        </p:spPr>
        <p:txBody>
          <a:bodyPr>
            <a:normAutofit fontScale="90000"/>
          </a:bodyPr>
          <a:lstStyle/>
          <a:p>
            <a:r>
              <a:rPr lang="el-GR" dirty="0"/>
              <a:t>ΤΟΞΙΚΟΤΗΤΑ – ΠΡΟΒΛΕΨΗ – ΔΟΚΙΜΑΣΙΕΣ </a:t>
            </a:r>
            <a:endParaRPr lang="en-US" dirty="0"/>
          </a:p>
        </p:txBody>
      </p:sp>
      <p:sp>
        <p:nvSpPr>
          <p:cNvPr id="3" name="Content Placeholder 2">
            <a:extLst>
              <a:ext uri="{FF2B5EF4-FFF2-40B4-BE49-F238E27FC236}">
                <a16:creationId xmlns:a16="http://schemas.microsoft.com/office/drawing/2014/main" id="{652385B6-8298-57CC-6089-BE6EC1DA84BE}"/>
              </a:ext>
            </a:extLst>
          </p:cNvPr>
          <p:cNvSpPr>
            <a:spLocks noGrp="1"/>
          </p:cNvSpPr>
          <p:nvPr>
            <p:ph idx="1"/>
          </p:nvPr>
        </p:nvSpPr>
        <p:spPr>
          <a:xfrm>
            <a:off x="0" y="914400"/>
            <a:ext cx="9144000" cy="5943600"/>
          </a:xfrm>
        </p:spPr>
        <p:txBody>
          <a:bodyPr/>
          <a:lstStyle/>
          <a:p>
            <a:pPr marL="0" indent="0">
              <a:buNone/>
            </a:pPr>
            <a:r>
              <a:rPr lang="el-GR" dirty="0"/>
              <a:t>Η πλειονότητα των μελετών τοξικότητας πραγματοποιείται στο πλαίσιο των κανονιστικών απαιτήσεων. Η προσέγγιση του Παγκόσμιου Οργανισμού Οικονομικής Αναπτύξεως (OECD) έχει καταργήσει σε μεγάλο βαθμό την ανάγκη για δοκιμές σύμφωνα με διαφορετικά πρωτόκολλα για την ικανοποίηση των ρυθμιστικών αρχών σε διάφορες χώρες, και έτσι έχει μειώσει σημαντικά τον συνολικό αριθμό των ζώων που χρησιμοποιούνται. Δίνει επίσης έμφαση στην εισαγωγή νέων μεθόδων που αντικαθιστούν, μειώνουν ή βελτιώνουν τη χρήση ζώων. </a:t>
            </a:r>
            <a:endParaRPr lang="en-US" dirty="0"/>
          </a:p>
        </p:txBody>
      </p:sp>
    </p:spTree>
    <p:extLst>
      <p:ext uri="{BB962C8B-B14F-4D97-AF65-F5344CB8AC3E}">
        <p14:creationId xmlns:p14="http://schemas.microsoft.com/office/powerpoint/2010/main" val="225143410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0501-6E16-E4E2-B96F-C87228C7304C}"/>
              </a:ext>
            </a:extLst>
          </p:cNvPr>
          <p:cNvSpPr>
            <a:spLocks noGrp="1"/>
          </p:cNvSpPr>
          <p:nvPr>
            <p:ph type="title"/>
          </p:nvPr>
        </p:nvSpPr>
        <p:spPr>
          <a:xfrm>
            <a:off x="457200" y="0"/>
            <a:ext cx="8229600" cy="1143000"/>
          </a:xfrm>
        </p:spPr>
        <p:txBody>
          <a:bodyPr>
            <a:normAutofit fontScale="90000"/>
          </a:bodyPr>
          <a:lstStyle/>
          <a:p>
            <a:r>
              <a:rPr lang="el-GR" dirty="0"/>
              <a:t>ΤΟΞΙΚΟΤΗΤΑ – ΠΡΟΒΛΕΨΗ – ΔΟΚΙΜΑΣΙΕΣ </a:t>
            </a:r>
            <a:endParaRPr lang="en-US" dirty="0"/>
          </a:p>
        </p:txBody>
      </p:sp>
      <p:sp>
        <p:nvSpPr>
          <p:cNvPr id="3" name="Content Placeholder 2">
            <a:extLst>
              <a:ext uri="{FF2B5EF4-FFF2-40B4-BE49-F238E27FC236}">
                <a16:creationId xmlns:a16="http://schemas.microsoft.com/office/drawing/2014/main" id="{6A03F376-DBB6-B872-EDC9-878FB309D29F}"/>
              </a:ext>
            </a:extLst>
          </p:cNvPr>
          <p:cNvSpPr>
            <a:spLocks noGrp="1"/>
          </p:cNvSpPr>
          <p:nvPr>
            <p:ph idx="1"/>
          </p:nvPr>
        </p:nvSpPr>
        <p:spPr>
          <a:xfrm>
            <a:off x="0" y="990600"/>
            <a:ext cx="9144000" cy="5867400"/>
          </a:xfrm>
        </p:spPr>
        <p:txBody>
          <a:bodyPr>
            <a:normAutofit/>
          </a:bodyPr>
          <a:lstStyle/>
          <a:p>
            <a:pPr marL="0" indent="0" algn="ctr">
              <a:buNone/>
            </a:pPr>
            <a:endParaRPr lang="el-GR" sz="4000" b="1" dirty="0"/>
          </a:p>
          <a:p>
            <a:pPr marL="0" indent="0" algn="ctr">
              <a:buNone/>
            </a:pPr>
            <a:endParaRPr lang="el-GR" sz="4000" b="1" dirty="0"/>
          </a:p>
          <a:p>
            <a:pPr marL="0" indent="0" algn="ctr">
              <a:buNone/>
            </a:pPr>
            <a:r>
              <a:rPr lang="el-GR" sz="4000" b="1" dirty="0"/>
              <a:t>ΔΟΚΙΜΑΣΙΕΣ ΙΝ </a:t>
            </a:r>
            <a:r>
              <a:rPr lang="en-US" sz="4000" b="1" dirty="0"/>
              <a:t>VIVO : </a:t>
            </a:r>
            <a:r>
              <a:rPr lang="el-GR" sz="4000" b="1" dirty="0"/>
              <a:t>ΛΟΓΙΚΗ ΤΗΣ ΜΕΓΙΣΤΟΠΟΙΗΣΕΩΣ</a:t>
            </a:r>
            <a:endParaRPr lang="en-US" sz="4000" b="1" dirty="0"/>
          </a:p>
        </p:txBody>
      </p:sp>
    </p:spTree>
    <p:extLst>
      <p:ext uri="{BB962C8B-B14F-4D97-AF65-F5344CB8AC3E}">
        <p14:creationId xmlns:p14="http://schemas.microsoft.com/office/powerpoint/2010/main" val="281645821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ΤΟΞΙΚΟΤΗΤΑ</a:t>
            </a:r>
            <a:endParaRPr lang="en-US" dirty="0"/>
          </a:p>
        </p:txBody>
      </p:sp>
      <p:sp>
        <p:nvSpPr>
          <p:cNvPr id="3" name="2 - Θέση περιεχομένου"/>
          <p:cNvSpPr>
            <a:spLocks noGrp="1"/>
          </p:cNvSpPr>
          <p:nvPr>
            <p:ph idx="1"/>
          </p:nvPr>
        </p:nvSpPr>
        <p:spPr>
          <a:xfrm>
            <a:off x="0" y="1600200"/>
            <a:ext cx="9372600" cy="5257800"/>
          </a:xfrm>
        </p:spPr>
        <p:txBody>
          <a:bodyPr/>
          <a:lstStyle/>
          <a:p>
            <a:pPr marL="514350" indent="-514350">
              <a:buAutoNum type="arabicPeriod"/>
            </a:pPr>
            <a:r>
              <a:rPr lang="el-GR" dirty="0"/>
              <a:t>Εφάπαξ χορήγηση</a:t>
            </a:r>
          </a:p>
          <a:p>
            <a:pPr marL="514350" indent="-514350">
              <a:buAutoNum type="arabicPeriod"/>
            </a:pPr>
            <a:r>
              <a:rPr lang="el-GR" dirty="0"/>
              <a:t>Επανειλημμένη χορήγηση </a:t>
            </a:r>
          </a:p>
          <a:p>
            <a:pPr marL="514350" indent="-514350">
              <a:buAutoNum type="arabicPeriod"/>
            </a:pPr>
            <a:r>
              <a:rPr lang="el-GR" dirty="0"/>
              <a:t>Αναπαραγωγική Λειτουργία</a:t>
            </a:r>
          </a:p>
          <a:p>
            <a:pPr marL="514350" indent="-514350">
              <a:buAutoNum type="arabicPeriod"/>
            </a:pPr>
            <a:r>
              <a:rPr lang="el-GR" dirty="0"/>
              <a:t>Εμβρυακή Τοξικότητα</a:t>
            </a:r>
          </a:p>
          <a:p>
            <a:pPr marL="514350" indent="-514350">
              <a:buAutoNum type="arabicPeriod"/>
            </a:pPr>
            <a:r>
              <a:rPr lang="el-GR" dirty="0"/>
              <a:t>Μεταλλάξεις</a:t>
            </a:r>
          </a:p>
          <a:p>
            <a:pPr marL="514350" indent="-514350">
              <a:buAutoNum type="arabicPeriod"/>
            </a:pPr>
            <a:r>
              <a:rPr lang="el-GR" dirty="0"/>
              <a:t>Καρκινογένεση</a:t>
            </a:r>
          </a:p>
          <a:p>
            <a:pPr marL="514350" indent="-514350">
              <a:buAutoNum type="arabicPeriod"/>
            </a:pPr>
            <a:r>
              <a:rPr lang="el-GR" dirty="0"/>
              <a:t>Φαρμακοδυναμική (επίδραση στα οργανικά συστήματα)</a:t>
            </a:r>
          </a:p>
          <a:p>
            <a:pPr marL="514350" indent="-514350">
              <a:buAutoNum type="arabicPeriod"/>
            </a:pPr>
            <a:r>
              <a:rPr lang="el-GR" dirty="0" err="1"/>
              <a:t>Φαρμακοκινητική</a:t>
            </a:r>
            <a:endParaRPr lang="el-GR" dirty="0"/>
          </a:p>
          <a:p>
            <a:pPr marL="514350" indent="-514350">
              <a:buNone/>
            </a:pPr>
            <a:endParaRPr lang="el-GR" dirty="0"/>
          </a:p>
          <a:p>
            <a:pPr marL="514350" indent="-514350">
              <a:buAutoNum type="arabicPeriod"/>
            </a:pPr>
            <a:endParaRPr lang="el-GR" dirty="0"/>
          </a:p>
          <a:p>
            <a:pPr marL="514350" indent="-514350">
              <a:buAutoNum type="arabicPeriod"/>
            </a:pPr>
            <a:endParaRPr lang="en-US"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ΤΟΞΙΚΟΤΗΤΑ</a:t>
            </a:r>
            <a:endParaRPr lang="en-US" dirty="0"/>
          </a:p>
        </p:txBody>
      </p:sp>
      <p:sp>
        <p:nvSpPr>
          <p:cNvPr id="3" name="2 - Θέση περιεχομένου"/>
          <p:cNvSpPr>
            <a:spLocks noGrp="1"/>
          </p:cNvSpPr>
          <p:nvPr>
            <p:ph idx="1"/>
          </p:nvPr>
        </p:nvSpPr>
        <p:spPr/>
        <p:txBody>
          <a:bodyPr/>
          <a:lstStyle/>
          <a:p>
            <a:pPr>
              <a:buNone/>
            </a:pPr>
            <a:r>
              <a:rPr lang="el-GR" dirty="0"/>
              <a:t>9. Τοπική Ανοχή</a:t>
            </a:r>
          </a:p>
          <a:p>
            <a:pPr>
              <a:buNone/>
            </a:pPr>
            <a:r>
              <a:rPr lang="el-GR" dirty="0"/>
              <a:t>10. Καθιερωμένη Ιατρική Χρήση</a:t>
            </a:r>
            <a:endParaRPr lang="en-US"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ΠΑΡΑΓΟΝΤΕΣ ΤΟΞΙΚΟΤΗΤΑΣ</a:t>
            </a:r>
            <a:endParaRPr lang="en-US" b="1" dirty="0"/>
          </a:p>
        </p:txBody>
      </p:sp>
      <p:sp>
        <p:nvSpPr>
          <p:cNvPr id="3" name="2 - Θέση περιεχομένου"/>
          <p:cNvSpPr>
            <a:spLocks noGrp="1"/>
          </p:cNvSpPr>
          <p:nvPr>
            <p:ph idx="1"/>
          </p:nvPr>
        </p:nvSpPr>
        <p:spPr>
          <a:xfrm>
            <a:off x="0" y="1066800"/>
            <a:ext cx="9144000" cy="5791200"/>
          </a:xfrm>
        </p:spPr>
        <p:txBody>
          <a:bodyPr/>
          <a:lstStyle/>
          <a:p>
            <a:r>
              <a:rPr lang="el-GR" dirty="0"/>
              <a:t>Οδός  Χορηγήσεως (ενέσιμο, δέρμα,</a:t>
            </a:r>
            <a:r>
              <a:rPr lang="en-US" dirty="0"/>
              <a:t> </a:t>
            </a:r>
            <a:r>
              <a:rPr lang="el-GR" dirty="0"/>
              <a:t>εισπνεόμενο, </a:t>
            </a:r>
            <a:r>
              <a:rPr lang="en-US" dirty="0"/>
              <a:t>per </a:t>
            </a:r>
            <a:r>
              <a:rPr lang="en-US" dirty="0" err="1"/>
              <a:t>os</a:t>
            </a:r>
            <a:r>
              <a:rPr lang="en-US" dirty="0"/>
              <a:t>…)</a:t>
            </a:r>
            <a:endParaRPr lang="el-GR" dirty="0"/>
          </a:p>
          <a:p>
            <a:r>
              <a:rPr lang="el-GR" dirty="0"/>
              <a:t>Χρόνος –συχνότητα εφαρμογής</a:t>
            </a:r>
          </a:p>
          <a:p>
            <a:r>
              <a:rPr lang="el-GR" dirty="0"/>
              <a:t>Δόση</a:t>
            </a:r>
          </a:p>
          <a:p>
            <a:r>
              <a:rPr lang="el-GR" dirty="0"/>
              <a:t>Μορφή του φαρμάκου (στερεό, υγρό, αέριο)</a:t>
            </a:r>
          </a:p>
          <a:p>
            <a:r>
              <a:rPr lang="el-GR" dirty="0"/>
              <a:t>Γενετικό υπόστρωμα</a:t>
            </a:r>
          </a:p>
          <a:p>
            <a:r>
              <a:rPr lang="el-GR" dirty="0"/>
              <a:t>Ιδιοσυγκρασία ασθενούς</a:t>
            </a:r>
            <a:endParaRPr lang="en-US" dirty="0"/>
          </a:p>
          <a:p>
            <a:endParaRPr lang="en-US" dirty="0"/>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5 - Ευθεία γραμμή σύνδεσης"/>
          <p:cNvCxnSpPr/>
          <p:nvPr/>
        </p:nvCxnSpPr>
        <p:spPr>
          <a:xfrm rot="5400000" flipH="1" flipV="1">
            <a:off x="2070101" y="2857500"/>
            <a:ext cx="128746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276" name="8 - Θέση περιεχομένου"/>
          <p:cNvSpPr>
            <a:spLocks noGrp="1"/>
          </p:cNvSpPr>
          <p:nvPr>
            <p:ph sz="half" idx="2"/>
          </p:nvPr>
        </p:nvSpPr>
        <p:spPr/>
        <p:txBody>
          <a:bodyPr/>
          <a:lstStyle/>
          <a:p>
            <a:r>
              <a:rPr lang="en-US"/>
              <a:t>Το πρώτο </a:t>
            </a:r>
            <a:r>
              <a:rPr lang="el-GR"/>
              <a:t>πείραμα που γίνεται για μια καινούργια ουσία είναι ο προσδιορισμός της </a:t>
            </a:r>
            <a:r>
              <a:rPr lang="en-US" b="1"/>
              <a:t>LD</a:t>
            </a:r>
            <a:r>
              <a:rPr lang="en-US" b="1" baseline="-25000"/>
              <a:t>50</a:t>
            </a:r>
            <a:r>
              <a:rPr lang="en-US"/>
              <a:t>. </a:t>
            </a:r>
            <a:r>
              <a:rPr lang="el-GR"/>
              <a:t>Η σχέση αυτή δόσης - θνητότητας παρουσιάζει κανονική κατανομή.</a:t>
            </a:r>
          </a:p>
          <a:p>
            <a:endParaRPr lang="el-GR"/>
          </a:p>
        </p:txBody>
      </p:sp>
      <p:pic>
        <p:nvPicPr>
          <p:cNvPr id="54277" name="Picture 3"/>
          <p:cNvPicPr>
            <a:picLocks noGrp="1" noChangeAspect="1" noChangeArrowheads="1"/>
          </p:cNvPicPr>
          <p:nvPr>
            <p:ph sz="half" idx="1"/>
          </p:nvPr>
        </p:nvPicPr>
        <p:blipFill>
          <a:blip r:embed="rId3" cstate="print"/>
          <a:srcRect/>
          <a:stretch>
            <a:fillRect/>
          </a:stretch>
        </p:blipFill>
        <p:spPr>
          <a:xfrm>
            <a:off x="1071563" y="2214563"/>
            <a:ext cx="3486150" cy="2657475"/>
          </a:xfrm>
          <a:noFill/>
        </p:spPr>
      </p:pic>
      <p:sp>
        <p:nvSpPr>
          <p:cNvPr id="54278" name="10 - TextBox"/>
          <p:cNvSpPr txBox="1">
            <a:spLocks noChangeArrowheads="1"/>
          </p:cNvSpPr>
          <p:nvPr/>
        </p:nvSpPr>
        <p:spPr bwMode="auto">
          <a:xfrm rot="5400000">
            <a:off x="387350" y="3571876"/>
            <a:ext cx="1785937" cy="214312"/>
          </a:xfrm>
          <a:prstGeom prst="rect">
            <a:avLst/>
          </a:prstGeom>
          <a:noFill/>
          <a:ln w="9525">
            <a:noFill/>
            <a:miter lim="800000"/>
            <a:headEnd/>
            <a:tailEnd/>
          </a:ln>
        </p:spPr>
        <p:txBody>
          <a:bodyPr>
            <a:spAutoFit/>
          </a:bodyPr>
          <a:lstStyle/>
          <a:p>
            <a:r>
              <a:rPr lang="el-GR" sz="800" b="1" dirty="0">
                <a:solidFill>
                  <a:schemeClr val="accent2"/>
                </a:solidFill>
                <a:latin typeface="Arial" charset="0"/>
                <a:cs typeface="Arial" charset="0"/>
              </a:rPr>
              <a:t>Αριθμός Μυών</a:t>
            </a:r>
          </a:p>
        </p:txBody>
      </p:sp>
      <p:cxnSp>
        <p:nvCxnSpPr>
          <p:cNvPr id="13" name="12 - Ευθύγραμμο βέλος σύνδεσης"/>
          <p:cNvCxnSpPr/>
          <p:nvPr/>
        </p:nvCxnSpPr>
        <p:spPr>
          <a:xfrm rot="5400000" flipH="1" flipV="1">
            <a:off x="819944" y="3321844"/>
            <a:ext cx="1216025"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7 - Τίτλος"/>
          <p:cNvSpPr>
            <a:spLocks noGrp="1"/>
          </p:cNvSpPr>
          <p:nvPr>
            <p:ph type="title"/>
          </p:nvPr>
        </p:nvSpPr>
        <p:spPr/>
        <p:txBody>
          <a:bodyPr/>
          <a:lstStyle/>
          <a:p>
            <a:r>
              <a:rPr lang="en-US" dirty="0"/>
              <a:t>LD50</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4 - Τίτλος"/>
          <p:cNvSpPr>
            <a:spLocks noGrp="1"/>
          </p:cNvSpPr>
          <p:nvPr>
            <p:ph type="title"/>
          </p:nvPr>
        </p:nvSpPr>
        <p:spPr/>
        <p:txBody>
          <a:bodyPr/>
          <a:lstStyle/>
          <a:p>
            <a:r>
              <a:rPr lang="en-US" dirty="0"/>
              <a:t>LD50 – </a:t>
            </a:r>
            <a:r>
              <a:rPr lang="el-GR" dirty="0"/>
              <a:t>ΑΘΡΟΙΣΤΙΚΗ ΘΝΗΤΟΤΗΤΑ</a:t>
            </a:r>
            <a:endParaRPr lang="en-US" dirty="0"/>
          </a:p>
        </p:txBody>
      </p:sp>
      <p:sp>
        <p:nvSpPr>
          <p:cNvPr id="56323" name="6 - Θέση περιεχομένου"/>
          <p:cNvSpPr>
            <a:spLocks noGrp="1"/>
          </p:cNvSpPr>
          <p:nvPr>
            <p:ph sz="half" idx="2"/>
          </p:nvPr>
        </p:nvSpPr>
        <p:spPr/>
        <p:txBody>
          <a:bodyPr/>
          <a:lstStyle/>
          <a:p>
            <a:pPr eaLnBrk="1" hangingPunct="1">
              <a:lnSpc>
                <a:spcPct val="90000"/>
              </a:lnSpc>
            </a:pPr>
            <a:r>
              <a:rPr lang="el-GR" sz="1800"/>
              <a:t>Στην τυπική καμπύλη δόσης -</a:t>
            </a:r>
            <a:r>
              <a:rPr lang="el-GR" sz="1800" b="1"/>
              <a:t>θνητότητας%</a:t>
            </a:r>
            <a:r>
              <a:rPr lang="el-GR" sz="1800"/>
              <a:t> οι μπάρες αντιπροσωπεύουν τον αριθμό των πειραματοζώων που πεθαίνουν μετά από μια δόση μείον των αριθμό των πειρ. που πεθαίνουν με ακριβώς τη μικρότερη μετά από αυτή δόση.</a:t>
            </a:r>
          </a:p>
          <a:p>
            <a:pPr eaLnBrk="1" hangingPunct="1">
              <a:lnSpc>
                <a:spcPct val="90000"/>
              </a:lnSpc>
            </a:pPr>
            <a:r>
              <a:rPr lang="el-GR" sz="1800"/>
              <a:t>Αν αθροίσουμε τον αριθμό των πειρ. που πεθαίνουν σε κάθε δόση προκύπτει η σχέση δόσης- </a:t>
            </a:r>
            <a:r>
              <a:rPr lang="el-GR" sz="1800" b="1"/>
              <a:t>αθροιστικής θνητότητας (</a:t>
            </a:r>
            <a:r>
              <a:rPr lang="el-GR" sz="1800"/>
              <a:t>σιγμοειδής καμπύλη που απαιτεί όμως πολλές δόσεις για τον προσδιορισμό της).</a:t>
            </a:r>
          </a:p>
          <a:p>
            <a:endParaRPr lang="el-GR"/>
          </a:p>
        </p:txBody>
      </p:sp>
      <p:pic>
        <p:nvPicPr>
          <p:cNvPr id="56324" name="Picture 2"/>
          <p:cNvPicPr>
            <a:picLocks noGrp="1" noChangeAspect="1" noChangeArrowheads="1"/>
          </p:cNvPicPr>
          <p:nvPr>
            <p:ph sz="half" idx="1"/>
          </p:nvPr>
        </p:nvPicPr>
        <p:blipFill>
          <a:blip r:embed="rId3" cstate="print"/>
          <a:srcRect/>
          <a:stretch>
            <a:fillRect/>
          </a:stretch>
        </p:blipFill>
        <p:spPr>
          <a:xfrm>
            <a:off x="700088" y="1981200"/>
            <a:ext cx="3781425" cy="4114800"/>
          </a:xfrm>
          <a:noFill/>
        </p:spPr>
      </p:pic>
      <p:sp>
        <p:nvSpPr>
          <p:cNvPr id="56325" name="8 - TextBox"/>
          <p:cNvSpPr txBox="1">
            <a:spLocks noChangeArrowheads="1"/>
          </p:cNvSpPr>
          <p:nvPr/>
        </p:nvSpPr>
        <p:spPr bwMode="auto">
          <a:xfrm rot="5400000">
            <a:off x="-392112" y="2790825"/>
            <a:ext cx="1714500" cy="276225"/>
          </a:xfrm>
          <a:prstGeom prst="rect">
            <a:avLst/>
          </a:prstGeom>
          <a:noFill/>
          <a:ln w="9525">
            <a:noFill/>
            <a:miter lim="800000"/>
            <a:headEnd/>
            <a:tailEnd/>
          </a:ln>
        </p:spPr>
        <p:txBody>
          <a:bodyPr>
            <a:spAutoFit/>
          </a:bodyPr>
          <a:lstStyle/>
          <a:p>
            <a:r>
              <a:rPr lang="el-GR" sz="1200">
                <a:latin typeface="Arial" charset="0"/>
                <a:cs typeface="Arial" charset="0"/>
              </a:rPr>
              <a:t>Συχνότητα θνητότητας</a:t>
            </a:r>
          </a:p>
        </p:txBody>
      </p:sp>
      <p:sp>
        <p:nvSpPr>
          <p:cNvPr id="56326" name="9 - TextBox"/>
          <p:cNvSpPr txBox="1">
            <a:spLocks noChangeArrowheads="1"/>
          </p:cNvSpPr>
          <p:nvPr/>
        </p:nvSpPr>
        <p:spPr bwMode="auto">
          <a:xfrm rot="5400000">
            <a:off x="-452437" y="4611687"/>
            <a:ext cx="1785938" cy="277813"/>
          </a:xfrm>
          <a:prstGeom prst="rect">
            <a:avLst/>
          </a:prstGeom>
          <a:noFill/>
          <a:ln w="9525">
            <a:noFill/>
            <a:miter lim="800000"/>
            <a:headEnd/>
            <a:tailEnd/>
          </a:ln>
        </p:spPr>
        <p:txBody>
          <a:bodyPr>
            <a:spAutoFit/>
          </a:bodyPr>
          <a:lstStyle/>
          <a:p>
            <a:r>
              <a:rPr lang="el-GR" sz="1200"/>
              <a:t>Αθροιστική θνητότητα</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026"/>
          <p:cNvSpPr>
            <a:spLocks noGrp="1" noChangeArrowheads="1"/>
          </p:cNvSpPr>
          <p:nvPr>
            <p:ph type="title"/>
          </p:nvPr>
        </p:nvSpPr>
        <p:spPr>
          <a:noFill/>
        </p:spPr>
        <p:txBody>
          <a:bodyPr>
            <a:normAutofit/>
          </a:bodyPr>
          <a:lstStyle/>
          <a:p>
            <a:pPr eaLnBrk="1" hangingPunct="1"/>
            <a:r>
              <a:rPr lang="el-GR" sz="3600" b="1" dirty="0"/>
              <a:t>Καμπύλη Θνητότητας</a:t>
            </a:r>
          </a:p>
        </p:txBody>
      </p:sp>
      <p:graphicFrame>
        <p:nvGraphicFramePr>
          <p:cNvPr id="3074" name="Object 1027"/>
          <p:cNvGraphicFramePr>
            <a:graphicFrameLocks noGrp="1" noChangeAspect="1"/>
          </p:cNvGraphicFramePr>
          <p:nvPr>
            <p:ph sz="half" idx="1"/>
          </p:nvPr>
        </p:nvGraphicFramePr>
        <p:xfrm>
          <a:off x="642938" y="1981200"/>
          <a:ext cx="3857625" cy="4376738"/>
        </p:xfrm>
        <a:graphic>
          <a:graphicData uri="http://schemas.openxmlformats.org/presentationml/2006/ole">
            <mc:AlternateContent xmlns:mc="http://schemas.openxmlformats.org/markup-compatibility/2006">
              <mc:Choice xmlns:v="urn:schemas-microsoft-com:vml" Requires="v">
                <p:oleObj name="Φωτογραφία του Photo Editor" r:id="rId3" imgW="4933333" imgH="10180952" progId="">
                  <p:embed/>
                </p:oleObj>
              </mc:Choice>
              <mc:Fallback>
                <p:oleObj name="Φωτογραφία του Photo Editor" r:id="rId3" imgW="4933333" imgH="10180952" progId="">
                  <p:embed/>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1981200"/>
                        <a:ext cx="3857625" cy="4376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3 - Θέση περιεχομένου"/>
          <p:cNvSpPr>
            <a:spLocks noGrp="1"/>
          </p:cNvSpPr>
          <p:nvPr>
            <p:ph sz="half" idx="2"/>
          </p:nvPr>
        </p:nvSpPr>
        <p:spPr/>
        <p:txBody>
          <a:bodyPr/>
          <a:lstStyle/>
          <a:p>
            <a:r>
              <a:rPr lang="el-GR" dirty="0"/>
              <a:t>Για να αποφευχθεί αυτό και για να μετατραπεί η σχέση δ-α σε γραμμική (ευθεία γραμμή) μετατρέπεται η % θνητότητα σε μονάδες απόκλισης από το μέσο + 5 (μονάδες </a:t>
            </a:r>
            <a:r>
              <a:rPr lang="en-US" dirty="0" err="1"/>
              <a:t>probit</a:t>
            </a:r>
            <a:r>
              <a:rPr lang="en-US" dirty="0"/>
              <a:t>).</a:t>
            </a:r>
            <a:endParaRPr lang="el-GR" b="1" dirty="0"/>
          </a:p>
          <a:p>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3562"/>
          </a:xfrm>
        </p:spPr>
        <p:txBody>
          <a:bodyPr>
            <a:normAutofit fontScale="90000"/>
          </a:bodyPr>
          <a:lstStyle/>
          <a:p>
            <a:r>
              <a:rPr lang="el-GR" dirty="0"/>
              <a:t>ΔΙΑΝΟΜΕΙΣ - ΠΑΡΑΓΩΓΟΙ</a:t>
            </a:r>
            <a:endParaRPr lang="en-US" dirty="0"/>
          </a:p>
        </p:txBody>
      </p:sp>
      <p:sp>
        <p:nvSpPr>
          <p:cNvPr id="3" name="2 - Θέση περιεχομένου"/>
          <p:cNvSpPr>
            <a:spLocks noGrp="1"/>
          </p:cNvSpPr>
          <p:nvPr>
            <p:ph idx="1"/>
          </p:nvPr>
        </p:nvSpPr>
        <p:spPr>
          <a:xfrm>
            <a:off x="0" y="838200"/>
            <a:ext cx="9144000" cy="6019800"/>
          </a:xfrm>
        </p:spPr>
        <p:txBody>
          <a:bodyPr/>
          <a:lstStyle/>
          <a:p>
            <a:pPr>
              <a:buNone/>
            </a:pPr>
            <a:r>
              <a:rPr lang="el-GR" dirty="0"/>
              <a:t>Ένα παράδειγμα μπορεί να είναι η αλλαγή στην ονομασία ή στο εμπορικό σήμα ενός προϊόντος. Δεν λογίζεται όμως ως σημαντική αλλαγή η απλή μετάφραση στοιχείων της επισήμανσης η οποία μπορεί να είναι απαραίτητη για την κυκλοφορία ενός καλλυντικού σε κάποιο κράτος μέλος. Αντίστοιχα, ένας οικονομικός φορέας (επιχείρηση) ο οποίος εκτελεί παραγωγή, συσκευασία ή και τα δύο για λογαριασμό τρίτου δεν θεωρείται υπεύθυνο πρόσωπο εκτός βέβαια αν έχει αποδεχθεί τον ρόλο αυτό μετά από γραπτή συμφωνία.</a:t>
            </a:r>
            <a:endParaRPr lang="en-US" dirty="0"/>
          </a:p>
          <a:p>
            <a:pPr>
              <a:buNone/>
            </a:pPr>
            <a:endParaRPr lang="en-US" dirty="0"/>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ED611-57D5-B160-15A2-A66B57749223}"/>
              </a:ext>
            </a:extLst>
          </p:cNvPr>
          <p:cNvSpPr>
            <a:spLocks noGrp="1"/>
          </p:cNvSpPr>
          <p:nvPr>
            <p:ph type="title"/>
          </p:nvPr>
        </p:nvSpPr>
        <p:spPr>
          <a:xfrm>
            <a:off x="457200" y="19987"/>
            <a:ext cx="8229600" cy="457199"/>
          </a:xfrm>
        </p:spPr>
        <p:txBody>
          <a:bodyPr>
            <a:normAutofit fontScale="90000"/>
          </a:bodyPr>
          <a:lstStyle/>
          <a:p>
            <a:r>
              <a:rPr lang="en-US" dirty="0"/>
              <a:t>LD50</a:t>
            </a:r>
          </a:p>
        </p:txBody>
      </p:sp>
      <p:sp>
        <p:nvSpPr>
          <p:cNvPr id="3" name="Content Placeholder 2">
            <a:extLst>
              <a:ext uri="{FF2B5EF4-FFF2-40B4-BE49-F238E27FC236}">
                <a16:creationId xmlns:a16="http://schemas.microsoft.com/office/drawing/2014/main" id="{07D4A89F-EE4A-1CFE-3812-44CBA46F20F9}"/>
              </a:ext>
            </a:extLst>
          </p:cNvPr>
          <p:cNvSpPr>
            <a:spLocks noGrp="1"/>
          </p:cNvSpPr>
          <p:nvPr>
            <p:ph idx="1"/>
          </p:nvPr>
        </p:nvSpPr>
        <p:spPr>
          <a:xfrm>
            <a:off x="0" y="477186"/>
            <a:ext cx="9144000" cy="6380814"/>
          </a:xfrm>
        </p:spPr>
        <p:txBody>
          <a:bodyPr/>
          <a:lstStyle/>
          <a:p>
            <a:r>
              <a:rPr lang="el-GR" dirty="0"/>
              <a:t>Η οξεία συσταιμική τοξικότητα αξιολογείται με τη χορήγηση μιας μόνο δόσης μιας ένωσης, τυπικά σε επίμυες και μύες, από το στόμα, από το δέρμα ή με εισπνοή. Οι κύριοι στόχοι αυτών των μελετών είναι ο προσδιορισμός της φύσης (συμπεριλαμβανομένης της καθυστερημένης τοξικότητας) και της διάρκειας οποιασδήποτε οξείας τοξικής απόκρισης. Καθορίζουν επίσης τη μέγιστη μη θανατηφόρα δόση και παρέχουν προκαταρκτικές πληροφορίες σχετικά με την εφάπαξ έκθεση ή την υπερδοσολογία </a:t>
            </a:r>
            <a:endParaRPr lang="en-US" dirty="0"/>
          </a:p>
        </p:txBody>
      </p:sp>
    </p:spTree>
    <p:extLst>
      <p:ext uri="{BB962C8B-B14F-4D97-AF65-F5344CB8AC3E}">
        <p14:creationId xmlns:p14="http://schemas.microsoft.com/office/powerpoint/2010/main" val="269039357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4A77-F9B9-BD7B-5163-E264A375C435}"/>
              </a:ext>
            </a:extLst>
          </p:cNvPr>
          <p:cNvSpPr>
            <a:spLocks noGrp="1"/>
          </p:cNvSpPr>
          <p:nvPr>
            <p:ph type="title"/>
          </p:nvPr>
        </p:nvSpPr>
        <p:spPr>
          <a:xfrm>
            <a:off x="457200" y="3748"/>
            <a:ext cx="8229600" cy="258762"/>
          </a:xfrm>
        </p:spPr>
        <p:txBody>
          <a:bodyPr>
            <a:normAutofit fontScale="90000"/>
          </a:bodyPr>
          <a:lstStyle/>
          <a:p>
            <a:r>
              <a:rPr lang="en-US" dirty="0"/>
              <a:t>LD50</a:t>
            </a:r>
          </a:p>
        </p:txBody>
      </p:sp>
      <p:sp>
        <p:nvSpPr>
          <p:cNvPr id="3" name="Content Placeholder 2">
            <a:extLst>
              <a:ext uri="{FF2B5EF4-FFF2-40B4-BE49-F238E27FC236}">
                <a16:creationId xmlns:a16="http://schemas.microsoft.com/office/drawing/2014/main" id="{50CA9BF7-C585-A059-9E0A-6EFD4E5627A3}"/>
              </a:ext>
            </a:extLst>
          </p:cNvPr>
          <p:cNvSpPr>
            <a:spLocks noGrp="1"/>
          </p:cNvSpPr>
          <p:nvPr>
            <p:ph idx="1"/>
          </p:nvPr>
        </p:nvSpPr>
        <p:spPr>
          <a:xfrm>
            <a:off x="0" y="262510"/>
            <a:ext cx="9144000" cy="6591742"/>
          </a:xfrm>
        </p:spPr>
        <p:txBody>
          <a:bodyPr/>
          <a:lstStyle/>
          <a:p>
            <a:r>
              <a:rPr lang="el-GR" dirty="0"/>
              <a:t>Η προσέγγιση του OECD έχει καταργήσει σε μεγάλο βαθμό την ανάγκη για δοκιμές σύμφωνα με διαφορετικά πρωτόκολλα για την ικανοποίηση των ρυθμιστικών αρχών σε διάφορες χώρες, και έτσι έχει μειώσει σημαντικά τον συνολικό αριθμό των ζώων που χρησιμοποιούνται. Δίνει επίσης έμφαση στην εισαγωγή νέων μεθόδων που αντικαθιστούν, μειώνουν ή βελτιώνουν τη χρήση ζώων</a:t>
            </a:r>
            <a:r>
              <a:rPr lang="en-US" dirty="0"/>
              <a:t>.</a:t>
            </a:r>
          </a:p>
          <a:p>
            <a:r>
              <a:rPr lang="el-GR" dirty="0"/>
              <a:t>Η αρχική κατευθυντήρια οδηγία του OECD/ OCDE 420 (Acute Oral Toxicity – Fixed Dose Procedure) εγκρίθηκε τον Ιούλιο του 1992 ως εναλλακτική στη δοκιμή οξείας τοξικότητας, που περιγράφεται στην κατευθυντήρια οδηγία 401. </a:t>
            </a:r>
            <a:endParaRPr lang="en-US" dirty="0"/>
          </a:p>
        </p:txBody>
      </p:sp>
    </p:spTree>
    <p:extLst>
      <p:ext uri="{BB962C8B-B14F-4D97-AF65-F5344CB8AC3E}">
        <p14:creationId xmlns:p14="http://schemas.microsoft.com/office/powerpoint/2010/main" val="50122633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6CE1B-6386-4F90-5989-1764A7E37306}"/>
              </a:ext>
            </a:extLst>
          </p:cNvPr>
          <p:cNvSpPr>
            <a:spLocks noGrp="1"/>
          </p:cNvSpPr>
          <p:nvPr>
            <p:ph type="title"/>
          </p:nvPr>
        </p:nvSpPr>
        <p:spPr>
          <a:xfrm>
            <a:off x="457200" y="0"/>
            <a:ext cx="8229600" cy="457199"/>
          </a:xfrm>
        </p:spPr>
        <p:txBody>
          <a:bodyPr>
            <a:normAutofit fontScale="90000"/>
          </a:bodyPr>
          <a:lstStyle/>
          <a:p>
            <a:r>
              <a:rPr lang="en-US" dirty="0"/>
              <a:t>LD50</a:t>
            </a:r>
          </a:p>
        </p:txBody>
      </p:sp>
      <p:sp>
        <p:nvSpPr>
          <p:cNvPr id="3" name="Content Placeholder 2">
            <a:extLst>
              <a:ext uri="{FF2B5EF4-FFF2-40B4-BE49-F238E27FC236}">
                <a16:creationId xmlns:a16="http://schemas.microsoft.com/office/drawing/2014/main" id="{16A185B0-3940-4ECB-52EF-AB7E883ED564}"/>
              </a:ext>
            </a:extLst>
          </p:cNvPr>
          <p:cNvSpPr>
            <a:spLocks noGrp="1"/>
          </p:cNvSpPr>
          <p:nvPr>
            <p:ph idx="1"/>
          </p:nvPr>
        </p:nvSpPr>
        <p:spPr>
          <a:xfrm>
            <a:off x="0" y="457200"/>
            <a:ext cx="9144000" cy="6400800"/>
          </a:xfrm>
        </p:spPr>
        <p:txBody>
          <a:bodyPr>
            <a:normAutofit fontScale="92500" lnSpcReduction="10000"/>
          </a:bodyPr>
          <a:lstStyle/>
          <a:p>
            <a:pPr marL="0" indent="0">
              <a:buNone/>
            </a:pPr>
            <a:r>
              <a:rPr lang="el-GR" dirty="0"/>
              <a:t>Εχει επιτευχθεί διεθνής συμφωνία για εναρμονισμένη τιμές αποκοπής LD50 για την ταξινόμηση χημικών ουσιών, οι οποίες διαφέρουν από τις οριακές τιμές που συνιστώνται στην έκδοση του 1992 της κατευθυντήριας οδηγίας, και ii) η δοκιμή σε ένα φύλο (συνήθως θηλυκά) θεωρείται πλέον επαρκής.  Η υπό δοκιμή ουσία χορηγείται σε ένα από τα τέσσερα επίπεδα δόσης (5, 50, 500 και 2000 mg/kg) σε συνολικά πέντε θηλυκούς μύες. Ο στόχος είναι να προσδιοριστεί μια δόση που παράγει σαφή σημάδια τοξικότητας αλλά όχι θνησιμότητα. Κατά την πρώτη δοκιμή (αναγνωριστική μελέτη), η ουσία χορηγείται σε ένα μυ. Σκοπός της αναγνωριστικής μελέτης είναι να βρεθεί η κατάλληλη δόση για την κύρια μελέτη. </a:t>
            </a:r>
            <a:endParaRPr lang="en-US" dirty="0"/>
          </a:p>
        </p:txBody>
      </p:sp>
    </p:spTree>
    <p:extLst>
      <p:ext uri="{BB962C8B-B14F-4D97-AF65-F5344CB8AC3E}">
        <p14:creationId xmlns:p14="http://schemas.microsoft.com/office/powerpoint/2010/main" val="137324670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3BD07-FCD7-F7E3-D407-88DFE9C1FD1B}"/>
              </a:ext>
            </a:extLst>
          </p:cNvPr>
          <p:cNvSpPr>
            <a:spLocks noGrp="1"/>
          </p:cNvSpPr>
          <p:nvPr>
            <p:ph type="title"/>
          </p:nvPr>
        </p:nvSpPr>
        <p:spPr>
          <a:xfrm>
            <a:off x="457200" y="0"/>
            <a:ext cx="8229600" cy="457199"/>
          </a:xfrm>
        </p:spPr>
        <p:txBody>
          <a:bodyPr>
            <a:normAutofit fontScale="90000"/>
          </a:bodyPr>
          <a:lstStyle/>
          <a:p>
            <a:r>
              <a:rPr lang="en-US" dirty="0"/>
              <a:t>LD50</a:t>
            </a:r>
          </a:p>
        </p:txBody>
      </p:sp>
      <p:sp>
        <p:nvSpPr>
          <p:cNvPr id="3" name="Content Placeholder 2">
            <a:extLst>
              <a:ext uri="{FF2B5EF4-FFF2-40B4-BE49-F238E27FC236}">
                <a16:creationId xmlns:a16="http://schemas.microsoft.com/office/drawing/2014/main" id="{E0EE79AA-0DF8-8E6D-A998-1E616CEED96C}"/>
              </a:ext>
            </a:extLst>
          </p:cNvPr>
          <p:cNvSpPr>
            <a:spLocks noGrp="1"/>
          </p:cNvSpPr>
          <p:nvPr>
            <p:ph idx="1"/>
          </p:nvPr>
        </p:nvSpPr>
        <p:spPr>
          <a:xfrm>
            <a:off x="0" y="304800"/>
            <a:ext cx="9144000" cy="6553200"/>
          </a:xfrm>
        </p:spPr>
        <p:txBody>
          <a:bodyPr>
            <a:normAutofit lnSpcReduction="10000"/>
          </a:bodyPr>
          <a:lstStyle/>
          <a:p>
            <a:pPr marL="0" indent="0">
              <a:buNone/>
            </a:pPr>
            <a:r>
              <a:rPr lang="el-GR" dirty="0"/>
              <a:t>Εάν δεν υπάρχουν βιβλιογραφικά δεδομένα </a:t>
            </a:r>
            <a:r>
              <a:rPr lang="en-US" dirty="0"/>
              <a:t>in vivo </a:t>
            </a:r>
            <a:r>
              <a:rPr lang="el-GR" dirty="0"/>
              <a:t>ή </a:t>
            </a:r>
            <a:r>
              <a:rPr lang="en-US" dirty="0"/>
              <a:t>in vitro </a:t>
            </a:r>
            <a:r>
              <a:rPr lang="el-GR" dirty="0"/>
              <a:t> για την ουσία , η αρχική δόση της δοκιμασίας  είναι 300 mg/kg. Ανάλογα με τα αποτελέσματα της πρώτης δοκιμής, είτε γίνεται περαιτέρω έλεγχος στην ίδια δόση (κύρια μελέτη), είτε ελέγχεται υψηλότερη ή χαμηλότερη δόση. Εάν εμφανιστεί θνησιμότητα, απαιτείται επανέλεγχος σε χαμηλότερο επίπεδο δόσης. Εάν δεν εμφανιστούν σημεία τοξικότητας στην αρχική δόση, είναι απαραίτητο να επαναληφθεί ο έλεγχος σε υψηλότερο επίπεδο δόσης. Τα αποτελέσματα ερμηνεύονται σε σχέση με την επιβίωση των ζώων και την εμφανή τοξικότητα και καθίσταται δυνατή η κατάταξη της χημικής ουσίας σε μία από τις κατηγορίες ταξινόμησης του OECD. </a:t>
            </a:r>
            <a:endParaRPr lang="en-US" dirty="0"/>
          </a:p>
        </p:txBody>
      </p:sp>
    </p:spTree>
    <p:extLst>
      <p:ext uri="{BB962C8B-B14F-4D97-AF65-F5344CB8AC3E}">
        <p14:creationId xmlns:p14="http://schemas.microsoft.com/office/powerpoint/2010/main" val="36339567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050"/>
          <p:cNvSpPr>
            <a:spLocks noGrp="1" noChangeArrowheads="1"/>
          </p:cNvSpPr>
          <p:nvPr>
            <p:ph type="title"/>
          </p:nvPr>
        </p:nvSpPr>
        <p:spPr>
          <a:noFill/>
        </p:spPr>
        <p:txBody>
          <a:bodyPr/>
          <a:lstStyle/>
          <a:p>
            <a:pPr eaLnBrk="1" hangingPunct="1"/>
            <a:r>
              <a:rPr lang="en-US"/>
              <a:t>LD</a:t>
            </a:r>
            <a:r>
              <a:rPr lang="en-US" baseline="-25000"/>
              <a:t>50</a:t>
            </a:r>
          </a:p>
        </p:txBody>
      </p:sp>
      <p:sp>
        <p:nvSpPr>
          <p:cNvPr id="58371" name="Rectangle 2051"/>
          <p:cNvSpPr>
            <a:spLocks noGrp="1" noChangeArrowheads="1"/>
          </p:cNvSpPr>
          <p:nvPr>
            <p:ph type="body" idx="1"/>
          </p:nvPr>
        </p:nvSpPr>
        <p:spPr/>
        <p:txBody>
          <a:bodyPr/>
          <a:lstStyle/>
          <a:p>
            <a:pPr eaLnBrk="1" hangingPunct="1"/>
            <a:r>
              <a:rPr lang="el-GR" sz="2000" dirty="0"/>
              <a:t>5 + 5</a:t>
            </a:r>
          </a:p>
          <a:p>
            <a:pPr eaLnBrk="1" hangingPunct="1"/>
            <a:r>
              <a:rPr lang="el-GR" sz="2000" dirty="0"/>
              <a:t>οδός χορήγησης</a:t>
            </a:r>
          </a:p>
          <a:p>
            <a:pPr eaLnBrk="1" hangingPunct="1"/>
            <a:r>
              <a:rPr lang="el-GR" sz="2000" dirty="0"/>
              <a:t>14 ημέρες</a:t>
            </a:r>
          </a:p>
          <a:p>
            <a:pPr eaLnBrk="1" hangingPunct="1"/>
            <a:r>
              <a:rPr lang="el-GR" sz="2000" dirty="0"/>
              <a:t>Είδος</a:t>
            </a:r>
          </a:p>
          <a:p>
            <a:pPr eaLnBrk="1" hangingPunct="1"/>
            <a:r>
              <a:rPr lang="el-GR" sz="2000" dirty="0"/>
              <a:t>Σημασία δόσεως 2</a:t>
            </a:r>
            <a:r>
              <a:rPr lang="en-US" sz="2000" dirty="0"/>
              <a:t>g/kg</a:t>
            </a:r>
            <a:endParaRPr lang="el-GR" sz="2000" dirty="0"/>
          </a:p>
          <a:p>
            <a:pPr eaLnBrk="1" hangingPunct="1"/>
            <a:r>
              <a:rPr lang="el-GR" sz="2000" dirty="0"/>
              <a:t>σύγκριση οξείας τοξικότητας των χημικών ουσιών</a:t>
            </a:r>
          </a:p>
          <a:p>
            <a:pPr eaLnBrk="1" hangingPunct="1"/>
            <a:r>
              <a:rPr lang="el-GR" sz="2000" dirty="0"/>
              <a:t>παρέχονται στοιχεία για το ποιά είναι η τοξική δράση, πότε εκδηλώνεται και πόσο διαρκεί.</a:t>
            </a:r>
          </a:p>
          <a:p>
            <a:pPr eaLnBrk="1" hangingPunct="1"/>
            <a:r>
              <a:rPr lang="el-GR" sz="2000" dirty="0"/>
              <a:t>Πως αντιμετωπίζεται μια πιθανή έκθεση ατόμων στην ουσία</a:t>
            </a:r>
          </a:p>
          <a:p>
            <a:pPr marL="0" indent="0" eaLnBrk="1" hangingPunct="1">
              <a:buNone/>
            </a:pPr>
            <a:r>
              <a:rPr lang="el-GR" sz="2000" dirty="0"/>
              <a:t>προστασία εργαζομένων από την έκθεση στην ουσία η χρόνια τοξικότητα</a:t>
            </a:r>
          </a:p>
          <a:p>
            <a:pPr eaLnBrk="1" hangingPunct="1"/>
            <a:endParaRPr lang="en-US"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lstStyle/>
          <a:p>
            <a:r>
              <a:rPr lang="el-GR" dirty="0"/>
              <a:t>ΠΡΟΣΟΧΗ</a:t>
            </a:r>
            <a:endParaRPr lang="en-US" dirty="0"/>
          </a:p>
        </p:txBody>
      </p:sp>
      <p:sp>
        <p:nvSpPr>
          <p:cNvPr id="41987" name="Rectangle 3"/>
          <p:cNvSpPr>
            <a:spLocks noGrp="1" noChangeArrowheads="1"/>
          </p:cNvSpPr>
          <p:nvPr>
            <p:ph idx="1"/>
          </p:nvPr>
        </p:nvSpPr>
        <p:spPr/>
        <p:txBody>
          <a:bodyPr>
            <a:normAutofit/>
          </a:bodyPr>
          <a:lstStyle/>
          <a:p>
            <a:pPr>
              <a:defRPr/>
            </a:pPr>
            <a:r>
              <a:rPr lang="el-GR" dirty="0"/>
              <a:t>Το λίγο είναι περισσότερο όταν μιλάμε για τοξικότητα.</a:t>
            </a:r>
          </a:p>
          <a:p>
            <a:pPr>
              <a:defRPr/>
            </a:pPr>
            <a:r>
              <a:rPr lang="el-GR" dirty="0"/>
              <a:t>όσο μικρότερη ποσότητα μιας ουσίας χρειάζεσαι για να προκληθεί τοξική δράση τόσο περισσότερο τοξική είναι η ουσία αυτή.</a:t>
            </a:r>
          </a:p>
          <a:p>
            <a:pPr>
              <a:defRPr/>
            </a:pPr>
            <a:r>
              <a:rPr lang="el-GR" dirty="0" err="1"/>
              <a:t>Ετσι</a:t>
            </a:r>
            <a:r>
              <a:rPr lang="el-GR" dirty="0"/>
              <a:t> , αν η </a:t>
            </a:r>
            <a:r>
              <a:rPr lang="en-US" dirty="0"/>
              <a:t>LD</a:t>
            </a:r>
            <a:r>
              <a:rPr lang="en-US" baseline="-25000" dirty="0"/>
              <a:t>50</a:t>
            </a:r>
            <a:r>
              <a:rPr lang="en-US" dirty="0"/>
              <a:t> </a:t>
            </a:r>
            <a:r>
              <a:rPr lang="el-GR" dirty="0"/>
              <a:t>είναι</a:t>
            </a:r>
            <a:r>
              <a:rPr lang="en-US" dirty="0"/>
              <a:t> 25 mg/kg </a:t>
            </a:r>
            <a:r>
              <a:rPr lang="el-GR" dirty="0"/>
              <a:t>η ουσία είναι περισσότερο τοξική από αυτή με </a:t>
            </a:r>
            <a:r>
              <a:rPr lang="en-US" dirty="0"/>
              <a:t>LD</a:t>
            </a:r>
            <a:r>
              <a:rPr lang="en-US" baseline="-25000" dirty="0"/>
              <a:t>50</a:t>
            </a:r>
            <a:r>
              <a:rPr lang="en-US" dirty="0"/>
              <a:t> 7,000 mg/kg</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Group 2"/>
          <p:cNvGraphicFramePr>
            <a:graphicFrameLocks noGrp="1"/>
          </p:cNvGraphicFramePr>
          <p:nvPr/>
        </p:nvGraphicFramePr>
        <p:xfrm>
          <a:off x="1143000" y="685800"/>
          <a:ext cx="6858000" cy="5938838"/>
        </p:xfrm>
        <a:graphic>
          <a:graphicData uri="http://schemas.openxmlformats.org/drawingml/2006/table">
            <a:tbl>
              <a:tblPr/>
              <a:tblGrid>
                <a:gridCol w="3244850">
                  <a:extLst>
                    <a:ext uri="{9D8B030D-6E8A-4147-A177-3AD203B41FA5}">
                      <a16:colId xmlns:a16="http://schemas.microsoft.com/office/drawing/2014/main" val="20000"/>
                    </a:ext>
                  </a:extLst>
                </a:gridCol>
                <a:gridCol w="3613150">
                  <a:extLst>
                    <a:ext uri="{9D8B030D-6E8A-4147-A177-3AD203B41FA5}">
                      <a16:colId xmlns:a16="http://schemas.microsoft.com/office/drawing/2014/main" val="20001"/>
                    </a:ext>
                  </a:extLst>
                </a:gridCol>
              </a:tblGrid>
              <a:tr h="1228725">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a:ln>
                            <a:noFill/>
                          </a:ln>
                          <a:solidFill>
                            <a:schemeClr val="tx1"/>
                          </a:solidFill>
                          <a:effectLst/>
                          <a:latin typeface="Times New Roman" pitchFamily="18" charset="0"/>
                        </a:rPr>
                        <a:t>Τιμές </a:t>
                      </a:r>
                      <a:r>
                        <a:rPr kumimoji="0" lang="en-US" sz="2800" b="1" i="0" u="none" strike="noStrike" cap="none" normalizeH="0" baseline="0" dirty="0">
                          <a:ln>
                            <a:noFill/>
                          </a:ln>
                          <a:solidFill>
                            <a:schemeClr val="tx1"/>
                          </a:solidFill>
                          <a:effectLst/>
                          <a:latin typeface="Times New Roman" pitchFamily="18" charset="0"/>
                        </a:rPr>
                        <a:t>LD50 (</a:t>
                      </a:r>
                      <a:r>
                        <a:rPr kumimoji="0" lang="el-GR" sz="2800" b="1" i="0" u="none" strike="noStrike" cap="none" normalizeH="0" baseline="0" dirty="0">
                          <a:ln>
                            <a:noFill/>
                          </a:ln>
                          <a:solidFill>
                            <a:schemeClr val="tx1"/>
                          </a:solidFill>
                          <a:effectLst/>
                          <a:latin typeface="Times New Roman" pitchFamily="18" charset="0"/>
                        </a:rPr>
                        <a:t>κατά προσέγγιση</a:t>
                      </a:r>
                      <a:r>
                        <a:rPr kumimoji="0" lang="en-US" sz="2800" b="1" i="0" u="none" strike="noStrike" cap="none" normalizeH="0" baseline="0" dirty="0">
                          <a:ln>
                            <a:noFill/>
                          </a:ln>
                          <a:solidFill>
                            <a:schemeClr val="tx1"/>
                          </a:solidFill>
                          <a:effectLst/>
                          <a:latin typeface="Times New Roman" pitchFamily="18" charset="0"/>
                        </a:rPr>
                        <a:t>)</a:t>
                      </a:r>
                      <a:r>
                        <a:rPr kumimoji="0" lang="el-GR" sz="2800" b="1" i="0" u="none" strike="noStrike" cap="none" normalizeH="0" baseline="0" dirty="0">
                          <a:ln>
                            <a:noFill/>
                          </a:ln>
                          <a:solidFill>
                            <a:schemeClr val="tx1"/>
                          </a:solidFill>
                          <a:effectLst/>
                          <a:latin typeface="Times New Roman" pitchFamily="18" charset="0"/>
                        </a:rPr>
                        <a:t> για διάφορες τοξικές ουσίες</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hMerge="1">
                  <a:txBody>
                    <a:bodyPr/>
                    <a:lstStyle/>
                    <a:p>
                      <a:endParaRPr lang="el-GR"/>
                    </a:p>
                  </a:txBody>
                  <a:tcPr/>
                </a:tc>
                <a:extLst>
                  <a:ext uri="{0D108BD9-81ED-4DB2-BD59-A6C34878D82A}">
                    <a16:rowId xmlns:a16="http://schemas.microsoft.com/office/drawing/2014/main" val="10000"/>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1" u="none" strike="noStrike" cap="none" normalizeH="0" baseline="0">
                          <a:ln>
                            <a:noFill/>
                          </a:ln>
                          <a:solidFill>
                            <a:schemeClr val="tx1"/>
                          </a:solidFill>
                          <a:effectLst/>
                          <a:latin typeface="Times New Roman" pitchFamily="18" charset="0"/>
                        </a:rPr>
                        <a:t>Ουσία</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a:ln>
                            <a:noFill/>
                          </a:ln>
                          <a:solidFill>
                            <a:schemeClr val="tx1"/>
                          </a:solidFill>
                          <a:effectLst/>
                          <a:latin typeface="Times New Roman" pitchFamily="18" charset="0"/>
                        </a:rPr>
                        <a:t>LD(mg/kg*)</a:t>
                      </a:r>
                      <a:endParaRPr kumimoji="0" lang="el-GR" sz="2800" b="0" i="1"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1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Αιθανόλη</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10000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DDT</a:t>
                      </a:r>
                      <a:endParaRPr kumimoji="0" lang="el-GR"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100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Νικοτίνη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Τετροδοτοξίνη</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Διοξίνη</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0,001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Τοξίνη αλλαντίασης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0,00001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Group 2"/>
          <p:cNvGraphicFramePr>
            <a:graphicFrameLocks noGrp="1"/>
          </p:cNvGraphicFramePr>
          <p:nvPr/>
        </p:nvGraphicFramePr>
        <p:xfrm>
          <a:off x="214313" y="1066800"/>
          <a:ext cx="8715436" cy="4804093"/>
        </p:xfrm>
        <a:graphic>
          <a:graphicData uri="http://schemas.openxmlformats.org/drawingml/2006/table">
            <a:tbl>
              <a:tblPr/>
              <a:tblGrid>
                <a:gridCol w="2106230">
                  <a:extLst>
                    <a:ext uri="{9D8B030D-6E8A-4147-A177-3AD203B41FA5}">
                      <a16:colId xmlns:a16="http://schemas.microsoft.com/office/drawing/2014/main" val="20000"/>
                    </a:ext>
                  </a:extLst>
                </a:gridCol>
                <a:gridCol w="2106230">
                  <a:extLst>
                    <a:ext uri="{9D8B030D-6E8A-4147-A177-3AD203B41FA5}">
                      <a16:colId xmlns:a16="http://schemas.microsoft.com/office/drawing/2014/main" val="20001"/>
                    </a:ext>
                  </a:extLst>
                </a:gridCol>
                <a:gridCol w="1597830">
                  <a:extLst>
                    <a:ext uri="{9D8B030D-6E8A-4147-A177-3AD203B41FA5}">
                      <a16:colId xmlns:a16="http://schemas.microsoft.com/office/drawing/2014/main" val="20002"/>
                    </a:ext>
                  </a:extLst>
                </a:gridCol>
                <a:gridCol w="1597830">
                  <a:extLst>
                    <a:ext uri="{9D8B030D-6E8A-4147-A177-3AD203B41FA5}">
                      <a16:colId xmlns:a16="http://schemas.microsoft.com/office/drawing/2014/main" val="20003"/>
                    </a:ext>
                  </a:extLst>
                </a:gridCol>
                <a:gridCol w="1307316">
                  <a:extLst>
                    <a:ext uri="{9D8B030D-6E8A-4147-A177-3AD203B41FA5}">
                      <a16:colId xmlns:a16="http://schemas.microsoft.com/office/drawing/2014/main" val="20004"/>
                    </a:ext>
                  </a:extLst>
                </a:gridCol>
              </a:tblGrid>
              <a:tr h="701675">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a:ln>
                            <a:noFill/>
                          </a:ln>
                          <a:solidFill>
                            <a:schemeClr val="tx1"/>
                          </a:solidFill>
                          <a:effectLst/>
                          <a:latin typeface="Times New Roman" pitchFamily="18" charset="0"/>
                        </a:rPr>
                        <a:t>                 </a:t>
                      </a:r>
                      <a:r>
                        <a:rPr kumimoji="0" lang="el-GR" sz="2000" b="1" i="0" u="none" strike="noStrike" cap="none" normalizeH="0" baseline="0" dirty="0">
                          <a:ln>
                            <a:noFill/>
                          </a:ln>
                          <a:solidFill>
                            <a:schemeClr val="tx1"/>
                          </a:solidFill>
                          <a:effectLst/>
                          <a:latin typeface="Times New Roman" pitchFamily="18" charset="0"/>
                        </a:rPr>
                        <a:t>Επίδραση της </a:t>
                      </a:r>
                      <a:r>
                        <a:rPr kumimoji="0" lang="el-GR" sz="2000" b="1" i="0" u="none" strike="noStrike" cap="none" normalizeH="0" baseline="0" dirty="0">
                          <a:ln>
                            <a:noFill/>
                          </a:ln>
                          <a:solidFill>
                            <a:schemeClr val="accent2"/>
                          </a:solidFill>
                          <a:effectLst/>
                          <a:latin typeface="Times New Roman" pitchFamily="18" charset="0"/>
                        </a:rPr>
                        <a:t>οδού χορήγησης </a:t>
                      </a:r>
                      <a:r>
                        <a:rPr kumimoji="0" lang="el-GR" sz="2000" b="1" i="0" u="none" strike="noStrike" cap="none" normalizeH="0" baseline="0" dirty="0">
                          <a:ln>
                            <a:noFill/>
                          </a:ln>
                          <a:solidFill>
                            <a:schemeClr val="tx1"/>
                          </a:solidFill>
                          <a:effectLst/>
                          <a:latin typeface="Times New Roman" pitchFamily="18" charset="0"/>
                        </a:rPr>
                        <a:t>στην τοξικότητα διαφόρων ουσιών</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912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Οδός χορήγησης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Πεντοβαρβιτάλη</a:t>
                      </a:r>
                      <a:r>
                        <a:rPr kumimoji="0" lang="el-GR" sz="2000" b="0" i="0" u="none" strike="noStrike" cap="none" normalizeH="0" baseline="30000">
                          <a:ln>
                            <a:noFill/>
                          </a:ln>
                          <a:solidFill>
                            <a:schemeClr val="tx1"/>
                          </a:solidFill>
                          <a:effectLst/>
                          <a:latin typeface="Times New Roman" pitchFamily="18" charset="0"/>
                        </a:rPr>
                        <a:t>1</a:t>
                      </a:r>
                      <a:r>
                        <a:rPr kumimoji="0" lang="el-GR" sz="2000" b="0" i="0" u="none" strike="noStrike" cap="none" normalizeH="0" baseline="0">
                          <a:ln>
                            <a:noFill/>
                          </a:ln>
                          <a:solidFill>
                            <a:schemeClr val="tx1"/>
                          </a:solidFill>
                          <a:effectLst/>
                          <a:latin typeface="Times New Roman" pitchFamily="18" charset="0"/>
                        </a:rPr>
                        <a:t> </a:t>
                      </a:r>
                      <a:r>
                        <a:rPr kumimoji="0" lang="en-US" sz="2000" b="0" i="0" u="none" strike="noStrike" cap="none" normalizeH="0" baseline="0">
                          <a:ln>
                            <a:noFill/>
                          </a:ln>
                          <a:solidFill>
                            <a:schemeClr val="tx1"/>
                          </a:solidFill>
                          <a:effectLst/>
                          <a:latin typeface="Times New Roman" pitchFamily="18" charset="0"/>
                        </a:rPr>
                        <a:t>LD</a:t>
                      </a:r>
                      <a:r>
                        <a:rPr kumimoji="0" lang="en-US" sz="2000" b="0" i="0" u="none" strike="noStrike" cap="none" normalizeH="0" baseline="-25000">
                          <a:ln>
                            <a:noFill/>
                          </a:ln>
                          <a:solidFill>
                            <a:schemeClr val="tx1"/>
                          </a:solidFill>
                          <a:effectLst/>
                          <a:latin typeface="Times New Roman" pitchFamily="18" charset="0"/>
                        </a:rPr>
                        <a:t>50</a:t>
                      </a:r>
                      <a:r>
                        <a:rPr kumimoji="0" lang="en-US" sz="2000" b="0" i="0" u="none" strike="noStrike" cap="none" normalizeH="0" baseline="0">
                          <a:ln>
                            <a:noFill/>
                          </a:ln>
                          <a:solidFill>
                            <a:schemeClr val="tx1"/>
                          </a:solidFill>
                          <a:effectLst/>
                          <a:latin typeface="Times New Roman" pitchFamily="18" charset="0"/>
                        </a:rPr>
                        <a:t> mg/kg*</a:t>
                      </a:r>
                      <a:endParaRPr kumimoji="0" lang="el-GR"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Ισονιαζίδη</a:t>
                      </a:r>
                      <a:r>
                        <a:rPr kumimoji="0" lang="el-GR" sz="2000" b="0" i="0" u="none" strike="noStrike" cap="none" normalizeH="0" baseline="30000">
                          <a:ln>
                            <a:noFill/>
                          </a:ln>
                          <a:solidFill>
                            <a:schemeClr val="tx1"/>
                          </a:solidFill>
                          <a:effectLst/>
                          <a:latin typeface="Times New Roman" pitchFamily="18" charset="0"/>
                        </a:rPr>
                        <a:t>1</a:t>
                      </a:r>
                      <a:r>
                        <a:rPr kumimoji="0" lang="el-GR" sz="2000" b="0" i="0" u="none" strike="noStrike" cap="none" normalizeH="0" baseline="0">
                          <a:ln>
                            <a:noFill/>
                          </a:ln>
                          <a:solidFill>
                            <a:schemeClr val="tx1"/>
                          </a:solidFill>
                          <a:effectLst/>
                          <a:latin typeface="Times New Roman" pitchFamily="18" charset="0"/>
                        </a:rPr>
                        <a:t> </a:t>
                      </a:r>
                      <a:r>
                        <a:rPr kumimoji="0" lang="en-US" sz="2000" b="0" i="0" u="none" strike="noStrike" cap="none" normalizeH="0" baseline="0">
                          <a:ln>
                            <a:noFill/>
                          </a:ln>
                          <a:solidFill>
                            <a:schemeClr val="tx1"/>
                          </a:solidFill>
                          <a:effectLst/>
                          <a:latin typeface="Times New Roman" pitchFamily="18" charset="0"/>
                        </a:rPr>
                        <a:t>LD</a:t>
                      </a:r>
                      <a:r>
                        <a:rPr kumimoji="0" lang="en-US" sz="2000" b="0" i="0" u="none" strike="noStrike" cap="none" normalizeH="0" baseline="-25000">
                          <a:ln>
                            <a:noFill/>
                          </a:ln>
                          <a:solidFill>
                            <a:schemeClr val="tx1"/>
                          </a:solidFill>
                          <a:effectLst/>
                          <a:latin typeface="Times New Roman" pitchFamily="18" charset="0"/>
                        </a:rPr>
                        <a:t>50</a:t>
                      </a:r>
                      <a:r>
                        <a:rPr kumimoji="0" lang="en-US" sz="2000" b="0" i="0" u="none" strike="noStrike" cap="none" normalizeH="0" baseline="0">
                          <a:ln>
                            <a:noFill/>
                          </a:ln>
                          <a:solidFill>
                            <a:schemeClr val="tx1"/>
                          </a:solidFill>
                          <a:effectLst/>
                          <a:latin typeface="Times New Roman" pitchFamily="18" charset="0"/>
                        </a:rPr>
                        <a:t> mg/kg*</a:t>
                      </a:r>
                      <a:endParaRPr kumimoji="0" lang="el-GR"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Προκαϊνη</a:t>
                      </a:r>
                      <a:r>
                        <a:rPr kumimoji="0" lang="el-GR" sz="2000" b="0" i="0" u="none" strike="noStrike" cap="none" normalizeH="0" baseline="30000">
                          <a:ln>
                            <a:noFill/>
                          </a:ln>
                          <a:solidFill>
                            <a:schemeClr val="tx1"/>
                          </a:solidFill>
                          <a:effectLst/>
                          <a:latin typeface="Times New Roman" pitchFamily="18" charset="0"/>
                        </a:rPr>
                        <a:t>1</a:t>
                      </a:r>
                      <a:r>
                        <a:rPr kumimoji="0" lang="el-GR" sz="2000" b="0" i="0" u="none" strike="noStrike" cap="none" normalizeH="0" baseline="0">
                          <a:ln>
                            <a:noFill/>
                          </a:ln>
                          <a:solidFill>
                            <a:schemeClr val="tx1"/>
                          </a:solidFill>
                          <a:effectLst/>
                          <a:latin typeface="Times New Roman" pitchFamily="18" charset="0"/>
                        </a:rPr>
                        <a:t> </a:t>
                      </a:r>
                      <a:r>
                        <a:rPr kumimoji="0" lang="en-US" sz="2000" b="0" i="0" u="none" strike="noStrike" cap="none" normalizeH="0" baseline="0">
                          <a:ln>
                            <a:noFill/>
                          </a:ln>
                          <a:solidFill>
                            <a:schemeClr val="tx1"/>
                          </a:solidFill>
                          <a:effectLst/>
                          <a:latin typeface="Times New Roman" pitchFamily="18" charset="0"/>
                        </a:rPr>
                        <a:t>LD</a:t>
                      </a:r>
                      <a:r>
                        <a:rPr kumimoji="0" lang="en-US" sz="2000" b="0" i="0" u="none" strike="noStrike" cap="none" normalizeH="0" baseline="-25000">
                          <a:ln>
                            <a:noFill/>
                          </a:ln>
                          <a:solidFill>
                            <a:schemeClr val="tx1"/>
                          </a:solidFill>
                          <a:effectLst/>
                          <a:latin typeface="Times New Roman" pitchFamily="18" charset="0"/>
                        </a:rPr>
                        <a:t>50</a:t>
                      </a:r>
                      <a:r>
                        <a:rPr kumimoji="0" lang="en-US" sz="2000" b="0" i="0" u="none" strike="noStrike" cap="none" normalizeH="0" baseline="0">
                          <a:ln>
                            <a:noFill/>
                          </a:ln>
                          <a:solidFill>
                            <a:schemeClr val="tx1"/>
                          </a:solidFill>
                          <a:effectLst/>
                          <a:latin typeface="Times New Roman" pitchFamily="18" charset="0"/>
                        </a:rPr>
                        <a:t> mg/kg*</a:t>
                      </a:r>
                      <a:endParaRPr kumimoji="0" lang="el-GR"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DFP</a:t>
                      </a:r>
                      <a:r>
                        <a:rPr kumimoji="0" lang="en-US" sz="2000" b="0" i="0" u="none" strike="noStrike" cap="none" normalizeH="0" baseline="30000">
                          <a:ln>
                            <a:noFill/>
                          </a:ln>
                          <a:solidFill>
                            <a:schemeClr val="tx1"/>
                          </a:solidFill>
                          <a:effectLst/>
                          <a:latin typeface="Times New Roman" pitchFamily="18" charset="0"/>
                        </a:rPr>
                        <a:t>2</a:t>
                      </a:r>
                      <a:r>
                        <a:rPr kumimoji="0" lang="en-US" sz="2000" b="0" i="0" u="none" strike="noStrike" cap="none" normalizeH="0" baseline="0">
                          <a:ln>
                            <a:noFill/>
                          </a:ln>
                          <a:solidFill>
                            <a:schemeClr val="tx1"/>
                          </a:solidFill>
                          <a:effectLst/>
                          <a:latin typeface="Times New Roman" pitchFamily="18" charset="0"/>
                        </a:rPr>
                        <a:t> LD</a:t>
                      </a:r>
                      <a:r>
                        <a:rPr kumimoji="0" lang="en-US" sz="2000" b="0" i="0" u="none" strike="noStrike" cap="none" normalizeH="0" baseline="-25000">
                          <a:ln>
                            <a:noFill/>
                          </a:ln>
                          <a:solidFill>
                            <a:schemeClr val="tx1"/>
                          </a:solidFill>
                          <a:effectLst/>
                          <a:latin typeface="Times New Roman" pitchFamily="18" charset="0"/>
                        </a:rPr>
                        <a:t>50</a:t>
                      </a:r>
                      <a:r>
                        <a:rPr kumimoji="0" lang="en-US" sz="2000" b="0" i="0" u="none" strike="noStrike" cap="none" normalizeH="0" baseline="0">
                          <a:ln>
                            <a:noFill/>
                          </a:ln>
                          <a:solidFill>
                            <a:schemeClr val="tx1"/>
                          </a:solidFill>
                          <a:effectLst/>
                          <a:latin typeface="Times New Roman" pitchFamily="18" charset="0"/>
                        </a:rPr>
                        <a:t> mg/kg*</a:t>
                      </a:r>
                      <a:endParaRPr kumimoji="0" lang="el-GR"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Από στόματος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280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142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500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4.0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Υποδορίως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130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800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4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Ενδομυϊκώς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124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140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630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0.9</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Ενδοπεριτοναϊκώς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130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132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230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Ενδοφλέβιως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80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153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0.3</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31800">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 Έλεγχος τοξικότητας σε μυς</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7"/>
                  </a:ext>
                </a:extLst>
              </a:tr>
              <a:tr h="381000">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a:ln>
                            <a:noFill/>
                          </a:ln>
                          <a:solidFill>
                            <a:schemeClr val="tx1"/>
                          </a:solidFill>
                          <a:effectLst/>
                          <a:latin typeface="Times New Roman" pitchFamily="18" charset="0"/>
                        </a:rPr>
                        <a:t>2. Έλεγχος τοξικότητας σε κονίκλους</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Group 2"/>
          <p:cNvGraphicFramePr>
            <a:graphicFrameLocks noGrp="1"/>
          </p:cNvGraphicFramePr>
          <p:nvPr/>
        </p:nvGraphicFramePr>
        <p:xfrm>
          <a:off x="228600" y="1903413"/>
          <a:ext cx="8686800" cy="4692333"/>
        </p:xfrm>
        <a:graphic>
          <a:graphicData uri="http://schemas.openxmlformats.org/drawingml/2006/table">
            <a:tbl>
              <a:tblPr/>
              <a:tblGrid>
                <a:gridCol w="1828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270000">
                  <a:extLst>
                    <a:ext uri="{9D8B030D-6E8A-4147-A177-3AD203B41FA5}">
                      <a16:colId xmlns:a16="http://schemas.microsoft.com/office/drawing/2014/main" val="20002"/>
                    </a:ext>
                  </a:extLst>
                </a:gridCol>
                <a:gridCol w="23876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590550">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chemeClr val="tx1"/>
                          </a:solidFill>
                          <a:effectLst/>
                          <a:latin typeface="Times New Roman" pitchFamily="18" charset="0"/>
                        </a:rPr>
                        <a:t>Τοξικότητα της </a:t>
                      </a:r>
                      <a:r>
                        <a:rPr kumimoji="0" lang="el-GR" sz="2400" b="1" i="0" u="none" strike="noStrike" cap="none" normalizeH="0" baseline="0" dirty="0" err="1">
                          <a:ln>
                            <a:noFill/>
                          </a:ln>
                          <a:solidFill>
                            <a:schemeClr val="tx1"/>
                          </a:solidFill>
                          <a:effectLst/>
                          <a:latin typeface="Times New Roman" pitchFamily="18" charset="0"/>
                        </a:rPr>
                        <a:t>ιπομεανόλης</a:t>
                      </a:r>
                      <a:r>
                        <a:rPr kumimoji="0" lang="el-GR" sz="2400" b="1" i="0" u="none" strike="noStrike" cap="none" normalizeH="0" baseline="0" dirty="0">
                          <a:ln>
                            <a:noFill/>
                          </a:ln>
                          <a:solidFill>
                            <a:schemeClr val="tx1"/>
                          </a:solidFill>
                          <a:effectLst/>
                          <a:latin typeface="Times New Roman" pitchFamily="18" charset="0"/>
                        </a:rPr>
                        <a:t> σε διάφορα </a:t>
                      </a:r>
                      <a:r>
                        <a:rPr kumimoji="0" lang="el-GR" sz="2400" b="1" i="0" u="none" strike="noStrike" cap="none" normalizeH="0" baseline="0" dirty="0">
                          <a:ln>
                            <a:noFill/>
                          </a:ln>
                          <a:solidFill>
                            <a:schemeClr val="accent2"/>
                          </a:solidFill>
                          <a:effectLst/>
                          <a:latin typeface="Times New Roman" pitchFamily="18" charset="0"/>
                        </a:rPr>
                        <a:t>είδη</a:t>
                      </a:r>
                      <a:r>
                        <a:rPr kumimoji="0" lang="el-GR" sz="2400" b="1" i="0" u="none" strike="noStrike" cap="none" normalizeH="0" baseline="0" dirty="0">
                          <a:ln>
                            <a:noFill/>
                          </a:ln>
                          <a:solidFill>
                            <a:schemeClr val="tx1"/>
                          </a:solidFill>
                          <a:effectLst/>
                          <a:latin typeface="Times New Roman" pitchFamily="18" charset="0"/>
                        </a:rPr>
                        <a:t> πειραματόζωων</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590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LD</a:t>
                      </a:r>
                      <a:r>
                        <a:rPr kumimoji="0" lang="en-US" sz="2400" b="0" i="0" u="none" strike="noStrike" cap="none" normalizeH="0" baseline="-25000">
                          <a:ln>
                            <a:noFill/>
                          </a:ln>
                          <a:solidFill>
                            <a:schemeClr val="tx1"/>
                          </a:solidFill>
                          <a:effectLst/>
                          <a:latin typeface="Times New Roman" pitchFamily="18" charset="0"/>
                        </a:rPr>
                        <a:t>50</a:t>
                      </a:r>
                      <a:r>
                        <a:rPr kumimoji="0" lang="en-US" sz="2400" b="0" i="0" u="none" strike="noStrike" cap="none" normalizeH="0" baseline="0">
                          <a:ln>
                            <a:noFill/>
                          </a:ln>
                          <a:solidFill>
                            <a:schemeClr val="tx1"/>
                          </a:solidFill>
                          <a:effectLst/>
                          <a:latin typeface="Times New Roman" pitchFamily="18" charset="0"/>
                        </a:rPr>
                        <a:t>mg/kg*</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Ήπαρ</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Όργανο–στόχος Νεφροί</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Πνεύμων</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3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Κόνικλος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40</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Μυς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20</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Επίμυς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12</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Hamster</a:t>
                      </a:r>
                      <a:endParaRPr kumimoji="0" lang="el-GR" sz="24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140</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90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Ινδ. χοιρίδιο</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30</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0550">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Η ιπομεανόλη χορηγήθηκε ενδοπεριτοναϊκώς σε 25% υδατικό διάλυμα προπυλενογλυκόλης σε όλα τα είδη </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p:spPr>
        <p:txBody>
          <a:bodyPr>
            <a:normAutofit fontScale="90000"/>
          </a:bodyPr>
          <a:lstStyle/>
          <a:p>
            <a:pPr eaLnBrk="1" hangingPunct="1"/>
            <a:br>
              <a:rPr lang="el-GR" sz="3600" b="1" dirty="0"/>
            </a:br>
            <a:r>
              <a:rPr lang="el-GR" sz="3600" b="1" dirty="0"/>
              <a:t>Τοξικότητα της διοξίνης σε διάφορα είδη </a:t>
            </a:r>
            <a:r>
              <a:rPr lang="el-GR" sz="3600" b="1" dirty="0" err="1"/>
              <a:t>πειραματοζώων</a:t>
            </a:r>
            <a:br>
              <a:rPr lang="el-GR" sz="3600" b="1" dirty="0"/>
            </a:br>
            <a:endParaRPr lang="el-GR" sz="3600" b="1" dirty="0"/>
          </a:p>
        </p:txBody>
      </p:sp>
      <p:graphicFrame>
        <p:nvGraphicFramePr>
          <p:cNvPr id="218150" name="Group 38"/>
          <p:cNvGraphicFramePr>
            <a:graphicFrameLocks noGrp="1"/>
          </p:cNvGraphicFramePr>
          <p:nvPr>
            <p:ph type="tbl" idx="1"/>
          </p:nvPr>
        </p:nvGraphicFramePr>
        <p:xfrm>
          <a:off x="685800" y="1981200"/>
          <a:ext cx="7772400" cy="466344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a:ln>
                            <a:noFill/>
                          </a:ln>
                          <a:solidFill>
                            <a:schemeClr val="tx1"/>
                          </a:solidFill>
                          <a:effectLst/>
                          <a:latin typeface="Times New Roman" pitchFamily="18" charset="0"/>
                        </a:rPr>
                        <a:t>Είδος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LD50 (mg/kg)</a:t>
                      </a:r>
                      <a:endParaRPr kumimoji="0" lang="el-GR"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Ινδικό χοιρίδιο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Επίμυς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0.004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Πίθηκος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Κουνέλι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Σκύλος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Μυς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Hamster</a:t>
                      </a:r>
                      <a:endParaRPr kumimoji="0" lang="el-GR"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0.500</a:t>
                      </a:r>
                      <a:endParaRPr kumimoji="0" lang="el-GR"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Βάτραχος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a:ln>
                            <a:noFill/>
                          </a:ln>
                          <a:solidFill>
                            <a:schemeClr val="tx1"/>
                          </a:solidFill>
                          <a:effectLst/>
                          <a:latin typeface="Times New Roman" pitchFamily="18" charset="0"/>
                        </a:rPr>
                        <a:t>&gt;1.00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2162"/>
          </a:xfrm>
        </p:spPr>
        <p:txBody>
          <a:bodyPr/>
          <a:lstStyle/>
          <a:p>
            <a:r>
              <a:rPr lang="el-GR" b="1" dirty="0"/>
              <a:t>ΦΑΚΕΛΛΟΣ ΚΑΛΛΥΝΤΙΚΟΥ</a:t>
            </a:r>
            <a:endParaRPr lang="en-US" b="1" dirty="0"/>
          </a:p>
        </p:txBody>
      </p:sp>
      <p:sp>
        <p:nvSpPr>
          <p:cNvPr id="3" name="2 - Θέση περιεχομένου"/>
          <p:cNvSpPr>
            <a:spLocks noGrp="1"/>
          </p:cNvSpPr>
          <p:nvPr>
            <p:ph idx="1"/>
          </p:nvPr>
        </p:nvSpPr>
        <p:spPr>
          <a:xfrm>
            <a:off x="0" y="914400"/>
            <a:ext cx="9144000" cy="5943600"/>
          </a:xfrm>
        </p:spPr>
        <p:txBody>
          <a:bodyPr>
            <a:normAutofit fontScale="92500" lnSpcReduction="10000"/>
          </a:bodyPr>
          <a:lstStyle/>
          <a:p>
            <a:pPr>
              <a:buNone/>
            </a:pPr>
            <a:r>
              <a:rPr lang="el-GR" dirty="0"/>
              <a:t>Η διενέργεια της Εκτίμησης Ασφάλειας και η σύνταξη της σχετικής έκθεσης είναι υποχρέωση του Υπεύθυνου Προσώπου. Η έκθεση θα πρέπει να ακολουθεί τα όσα ορίζονται στο </a:t>
            </a:r>
            <a:r>
              <a:rPr lang="el-GR" b="1" dirty="0"/>
              <a:t>Παράρτημα </a:t>
            </a:r>
            <a:r>
              <a:rPr lang="en-US" b="1" dirty="0"/>
              <a:t>I</a:t>
            </a:r>
            <a:r>
              <a:rPr lang="el-GR" dirty="0"/>
              <a:t> του κανονισμού και τα στοιχεία της να είναι </a:t>
            </a:r>
            <a:r>
              <a:rPr lang="el-GR" dirty="0" err="1"/>
              <a:t>επικαιροποιημένα</a:t>
            </a:r>
            <a:endParaRPr lang="el-GR" dirty="0"/>
          </a:p>
          <a:p>
            <a:pPr>
              <a:buNone/>
            </a:pPr>
            <a:r>
              <a:rPr lang="el-GR" dirty="0"/>
              <a:t>Ο Φάκελος Πληροφοριών Προϊόντος είναι ίσως το πιο σημαντικό στοιχείο ενός προϊόντος αναφορικά με τον Κανονισμό. Είναι ουσιαστικά η πλήρης και ολοκληρωμένη ταυτότητα ενός προϊόντος στην οποία περιέχονται όλα τα δεδομένα για ένα προϊόν μαζί με το σχετικό ιστορικό αλλαγών. Το ιστορικό αλλαγών αποτελεί δε και απαίτηση του </a:t>
            </a:r>
            <a:r>
              <a:rPr lang="en-US" dirty="0"/>
              <a:t>GMP</a:t>
            </a:r>
            <a:r>
              <a:rPr lang="el-GR" dirty="0"/>
              <a:t>, στα έγγραφα του οποίου αναφέρονται όλες οι αλλαγές μαζί με τον λόγο για τον οποίο πραγματοποιήθηκαν.</a:t>
            </a:r>
            <a:endParaRPr lang="en-US" dirty="0"/>
          </a:p>
          <a:p>
            <a:pPr>
              <a:buNone/>
            </a:pPr>
            <a:endParaRPr lang="en-US"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7224-E501-DEB9-D309-B404A09A94CD}"/>
              </a:ext>
            </a:extLst>
          </p:cNvPr>
          <p:cNvSpPr>
            <a:spLocks noGrp="1"/>
          </p:cNvSpPr>
          <p:nvPr>
            <p:ph type="title"/>
          </p:nvPr>
        </p:nvSpPr>
        <p:spPr>
          <a:xfrm>
            <a:off x="0" y="0"/>
            <a:ext cx="9144000" cy="990600"/>
          </a:xfrm>
        </p:spPr>
        <p:txBody>
          <a:bodyPr>
            <a:normAutofit fontScale="90000"/>
          </a:bodyPr>
          <a:lstStyle/>
          <a:p>
            <a:r>
              <a:rPr lang="el-GR" dirty="0"/>
              <a:t>ΤΑΞΙΝΟΜΗΣΗ ΤΟΞΙΚΟΤΗΤΑΣ ΜΕ ΒΑΣΗ ΤΗΝ </a:t>
            </a:r>
            <a:r>
              <a:rPr lang="en-US" dirty="0"/>
              <a:t>LD50</a:t>
            </a:r>
          </a:p>
        </p:txBody>
      </p:sp>
      <p:sp>
        <p:nvSpPr>
          <p:cNvPr id="3" name="Table Placeholder 2">
            <a:extLst>
              <a:ext uri="{FF2B5EF4-FFF2-40B4-BE49-F238E27FC236}">
                <a16:creationId xmlns:a16="http://schemas.microsoft.com/office/drawing/2014/main" id="{5E0805F4-AF5A-91F1-17F1-6CE8BE65E86D}"/>
              </a:ext>
            </a:extLst>
          </p:cNvPr>
          <p:cNvSpPr>
            <a:spLocks noGrp="1"/>
          </p:cNvSpPr>
          <p:nvPr>
            <p:ph type="tbl" idx="1"/>
          </p:nvPr>
        </p:nvSpPr>
        <p:spPr>
          <a:xfrm>
            <a:off x="0" y="838200"/>
            <a:ext cx="9144000" cy="6019800"/>
          </a:xfrm>
        </p:spPr>
      </p:sp>
      <p:pic>
        <p:nvPicPr>
          <p:cNvPr id="9" name="Picture 8">
            <a:extLst>
              <a:ext uri="{FF2B5EF4-FFF2-40B4-BE49-F238E27FC236}">
                <a16:creationId xmlns:a16="http://schemas.microsoft.com/office/drawing/2014/main" id="{344DFE72-9197-0FF2-C4DB-5B017C1122D8}"/>
              </a:ext>
            </a:extLst>
          </p:cNvPr>
          <p:cNvPicPr>
            <a:picLocks noChangeAspect="1"/>
          </p:cNvPicPr>
          <p:nvPr/>
        </p:nvPicPr>
        <p:blipFill>
          <a:blip r:embed="rId2"/>
          <a:stretch>
            <a:fillRect/>
          </a:stretch>
        </p:blipFill>
        <p:spPr>
          <a:xfrm>
            <a:off x="0" y="990600"/>
            <a:ext cx="9143999" cy="5867400"/>
          </a:xfrm>
          <a:prstGeom prst="rect">
            <a:avLst/>
          </a:prstGeom>
        </p:spPr>
      </p:pic>
    </p:spTree>
    <p:extLst>
      <p:ext uri="{BB962C8B-B14F-4D97-AF65-F5344CB8AC3E}">
        <p14:creationId xmlns:p14="http://schemas.microsoft.com/office/powerpoint/2010/main" val="369985658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29A0-A141-8365-BB79-663F10F5DFB2}"/>
              </a:ext>
            </a:extLst>
          </p:cNvPr>
          <p:cNvSpPr>
            <a:spLocks noGrp="1"/>
          </p:cNvSpPr>
          <p:nvPr>
            <p:ph type="title"/>
          </p:nvPr>
        </p:nvSpPr>
        <p:spPr>
          <a:xfrm>
            <a:off x="457200" y="0"/>
            <a:ext cx="8229600" cy="731837"/>
          </a:xfrm>
        </p:spPr>
        <p:txBody>
          <a:bodyPr>
            <a:normAutofit fontScale="90000"/>
          </a:bodyPr>
          <a:lstStyle/>
          <a:p>
            <a:r>
              <a:rPr lang="en-US" b="1" dirty="0"/>
              <a:t>LD50</a:t>
            </a:r>
          </a:p>
        </p:txBody>
      </p:sp>
      <p:sp>
        <p:nvSpPr>
          <p:cNvPr id="10" name="TextBox 9">
            <a:extLst>
              <a:ext uri="{FF2B5EF4-FFF2-40B4-BE49-F238E27FC236}">
                <a16:creationId xmlns:a16="http://schemas.microsoft.com/office/drawing/2014/main" id="{98643737-7015-2885-A71C-AB3313184882}"/>
              </a:ext>
            </a:extLst>
          </p:cNvPr>
          <p:cNvSpPr txBox="1"/>
          <p:nvPr/>
        </p:nvSpPr>
        <p:spPr>
          <a:xfrm>
            <a:off x="0" y="782727"/>
            <a:ext cx="9144000" cy="3785652"/>
          </a:xfrm>
          <a:prstGeom prst="rect">
            <a:avLst/>
          </a:prstGeom>
          <a:noFill/>
        </p:spPr>
        <p:txBody>
          <a:bodyPr wrap="square">
            <a:spAutoFit/>
          </a:bodyPr>
          <a:lstStyle/>
          <a:p>
            <a:r>
              <a:rPr lang="el-GR" sz="4000" b="0" i="0" u="none" strike="noStrike" baseline="0" dirty="0">
                <a:solidFill>
                  <a:srgbClr val="000000"/>
                </a:solidFill>
                <a:latin typeface="AAAAAC+HelveticaNeue-Light"/>
              </a:rPr>
              <a:t>Ξενοβιοτικά με </a:t>
            </a:r>
            <a:r>
              <a:rPr lang="el-GR" sz="4000" b="0" i="0" u="none" strike="noStrike" baseline="0" dirty="0">
                <a:solidFill>
                  <a:srgbClr val="000000"/>
                </a:solidFill>
                <a:latin typeface="AAAAAB+HelveticaNeue-Light"/>
              </a:rPr>
              <a:t>LD50 </a:t>
            </a:r>
            <a:r>
              <a:rPr lang="el-GR" sz="4000" b="0" i="0" u="none" strike="noStrike" baseline="0" dirty="0">
                <a:solidFill>
                  <a:srgbClr val="000000"/>
                </a:solidFill>
                <a:latin typeface="AAAAAC+HelveticaNeue-Light"/>
              </a:rPr>
              <a:t>μεγαλύτερη από </a:t>
            </a:r>
            <a:r>
              <a:rPr lang="el-GR" sz="4000" b="0" i="0" u="none" strike="noStrike" baseline="0" dirty="0">
                <a:solidFill>
                  <a:srgbClr val="000000"/>
                </a:solidFill>
                <a:latin typeface="AAAAAB+HelveticaNeue-Light"/>
              </a:rPr>
              <a:t>2 g/kg/bw </a:t>
            </a:r>
            <a:r>
              <a:rPr lang="el-GR" sz="4000" b="0" i="0" u="none" strike="noStrike" baseline="0" dirty="0">
                <a:solidFill>
                  <a:srgbClr val="000000"/>
                </a:solidFill>
                <a:latin typeface="AAAAAC+HelveticaNeue-Light"/>
              </a:rPr>
              <a:t>θεωρούνται ελάχιστα τοξικές</a:t>
            </a:r>
            <a:r>
              <a:rPr lang="el-GR" sz="4000" b="0" i="0" u="none" strike="noStrike" baseline="0" dirty="0">
                <a:solidFill>
                  <a:srgbClr val="000000"/>
                </a:solidFill>
                <a:latin typeface="AAAAAB+HelveticaNeue-Light"/>
              </a:rPr>
              <a:t>. </a:t>
            </a:r>
            <a:r>
              <a:rPr lang="el-GR" sz="4000" b="0" i="0" u="none" strike="noStrike" baseline="0" dirty="0">
                <a:solidFill>
                  <a:srgbClr val="000000"/>
                </a:solidFill>
                <a:latin typeface="AAAAAC+HelveticaNeue-Light"/>
              </a:rPr>
              <a:t>Στην περίπτωση αυτή ένας ενήλικας θα έπρεπε να λάβει μεγάλες ποσότητες </a:t>
            </a:r>
            <a:r>
              <a:rPr lang="el-GR" sz="4000" b="0" i="0" u="none" strike="noStrike" baseline="0" dirty="0">
                <a:solidFill>
                  <a:srgbClr val="000000"/>
                </a:solidFill>
                <a:latin typeface="AAAAAB+HelveticaNeue-Light"/>
              </a:rPr>
              <a:t>(75Kg bw * 2 g = 150 g </a:t>
            </a:r>
            <a:r>
              <a:rPr lang="el-GR" sz="4000" b="0" i="0" u="none" strike="noStrike" baseline="0" dirty="0">
                <a:solidFill>
                  <a:srgbClr val="000000"/>
                </a:solidFill>
                <a:latin typeface="AAAAAC+HelveticaNeue-Light"/>
              </a:rPr>
              <a:t>ουσίας</a:t>
            </a:r>
            <a:r>
              <a:rPr lang="el-GR" sz="4000" b="0" i="0" u="none" strike="noStrike" baseline="0" dirty="0">
                <a:solidFill>
                  <a:srgbClr val="000000"/>
                </a:solidFill>
                <a:latin typeface="AAAAAB+HelveticaNeue-Light"/>
              </a:rPr>
              <a:t>) </a:t>
            </a:r>
            <a:r>
              <a:rPr lang="el-GR" sz="4000" b="0" i="0" u="none" strike="noStrike" baseline="0" dirty="0">
                <a:solidFill>
                  <a:srgbClr val="000000"/>
                </a:solidFill>
                <a:latin typeface="AAAAAC+HelveticaNeue-Light"/>
              </a:rPr>
              <a:t>προκειμένου να εκδηλωθεί η τοξική δράση της ουσίας</a:t>
            </a:r>
            <a:r>
              <a:rPr lang="el-GR" sz="4000" b="0" i="0" u="none" strike="noStrike" baseline="0" dirty="0">
                <a:solidFill>
                  <a:srgbClr val="000000"/>
                </a:solidFill>
                <a:latin typeface="AAAAAB+HelveticaNeue-Light"/>
              </a:rPr>
              <a:t>. </a:t>
            </a:r>
            <a:endParaRPr lang="en-US" sz="4000" dirty="0"/>
          </a:p>
        </p:txBody>
      </p:sp>
    </p:spTree>
    <p:extLst>
      <p:ext uri="{BB962C8B-B14F-4D97-AF65-F5344CB8AC3E}">
        <p14:creationId xmlns:p14="http://schemas.microsoft.com/office/powerpoint/2010/main" val="222288551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3577-3ADA-580E-0A52-32D5FF7FE734}"/>
              </a:ext>
            </a:extLst>
          </p:cNvPr>
          <p:cNvSpPr>
            <a:spLocks noGrp="1"/>
          </p:cNvSpPr>
          <p:nvPr>
            <p:ph type="title"/>
          </p:nvPr>
        </p:nvSpPr>
        <p:spPr>
          <a:xfrm>
            <a:off x="457200" y="0"/>
            <a:ext cx="8229600" cy="731837"/>
          </a:xfrm>
        </p:spPr>
        <p:txBody>
          <a:bodyPr>
            <a:normAutofit fontScale="90000"/>
          </a:bodyPr>
          <a:lstStyle/>
          <a:p>
            <a:r>
              <a:rPr lang="el-GR" b="1" dirty="0"/>
              <a:t>ΧΡΟΝΙΑ ΤΟΞΙΚΟΤΗΤΑ </a:t>
            </a:r>
            <a:endParaRPr lang="en-US" b="1" dirty="0"/>
          </a:p>
        </p:txBody>
      </p:sp>
      <p:sp>
        <p:nvSpPr>
          <p:cNvPr id="4" name="Content Placeholder 3">
            <a:extLst>
              <a:ext uri="{FF2B5EF4-FFF2-40B4-BE49-F238E27FC236}">
                <a16:creationId xmlns:a16="http://schemas.microsoft.com/office/drawing/2014/main" id="{F54F8947-E511-1BC5-6A4A-6520A10C96DB}"/>
              </a:ext>
            </a:extLst>
          </p:cNvPr>
          <p:cNvSpPr>
            <a:spLocks noGrp="1"/>
          </p:cNvSpPr>
          <p:nvPr>
            <p:ph idx="1"/>
          </p:nvPr>
        </p:nvSpPr>
        <p:spPr>
          <a:xfrm>
            <a:off x="0" y="609600"/>
            <a:ext cx="9144000" cy="6248400"/>
          </a:xfrm>
        </p:spPr>
        <p:txBody>
          <a:bodyPr/>
          <a:lstStyle/>
          <a:p>
            <a:pPr marL="0" indent="0">
              <a:buNone/>
            </a:pPr>
            <a:r>
              <a:rPr lang="el-GR" b="1" dirty="0">
                <a:latin typeface="TimesNewRoman,Bold"/>
              </a:rPr>
              <a:t>Επανειλλημένες Εφαρμογές τι κάνουν;</a:t>
            </a:r>
          </a:p>
          <a:p>
            <a:pPr marL="0" indent="0">
              <a:buNone/>
            </a:pPr>
            <a:r>
              <a:rPr lang="el-GR" b="1" dirty="0">
                <a:latin typeface="TimesNewRoman,Bold"/>
              </a:rPr>
              <a:t>Όργανα στόχοι, Συσσώρευση σε Όργανα</a:t>
            </a:r>
          </a:p>
          <a:p>
            <a:pPr marL="0" indent="0">
              <a:buNone/>
            </a:pPr>
            <a:r>
              <a:rPr lang="el-GR" b="1" dirty="0">
                <a:latin typeface="TimesNewRoman,Bold"/>
              </a:rPr>
              <a:t>Στόμα, Δέρμα, Εισπνοή</a:t>
            </a:r>
          </a:p>
          <a:p>
            <a:pPr marL="0" indent="0">
              <a:buNone/>
            </a:pPr>
            <a:r>
              <a:rPr lang="el-GR" b="1" dirty="0">
                <a:latin typeface="TimesNewRoman,Bold"/>
              </a:rPr>
              <a:t>Δυνατόν να σχετίζονται και με μελέτες καρκινογενέσεως</a:t>
            </a:r>
            <a:endParaRPr lang="en-US" b="1" dirty="0">
              <a:latin typeface="TimesNewRoman,Bold"/>
            </a:endParaRPr>
          </a:p>
          <a:p>
            <a:pPr marL="0" indent="0" algn="ctr">
              <a:buNone/>
            </a:pPr>
            <a:endParaRPr lang="en-US" b="1" dirty="0">
              <a:latin typeface="TimesNewRoman,Bold"/>
            </a:endParaRPr>
          </a:p>
          <a:p>
            <a:pPr marL="0" indent="0" algn="ctr">
              <a:buNone/>
            </a:pPr>
            <a:r>
              <a:rPr lang="el-GR" b="1" dirty="0">
                <a:latin typeface="TimesNewRoman,Bold"/>
              </a:rPr>
              <a:t>ΕΜΑ</a:t>
            </a:r>
            <a:endParaRPr lang="el-GR" sz="3200" b="1" i="0" u="none" strike="noStrike" baseline="0" dirty="0">
              <a:latin typeface="TimesNewRoman,Bold"/>
            </a:endParaRPr>
          </a:p>
          <a:p>
            <a:pPr algn="l"/>
            <a:r>
              <a:rPr lang="en-US" sz="2000" b="1" i="0" u="none" strike="noStrike" baseline="0" dirty="0">
                <a:latin typeface="TimesNewRoman,Bold"/>
              </a:rPr>
              <a:t>NOTE FOR GUIDANCE ON</a:t>
            </a:r>
            <a:r>
              <a:rPr lang="el-GR" sz="2000" b="1" i="0" u="none" strike="noStrike" baseline="0" dirty="0">
                <a:latin typeface="TimesNewRoman,Bold"/>
              </a:rPr>
              <a:t> </a:t>
            </a:r>
            <a:r>
              <a:rPr lang="en-US" sz="2000" b="1" i="0" u="none" strike="noStrike" baseline="0" dirty="0">
                <a:latin typeface="TimesNewRoman,Bold"/>
              </a:rPr>
              <a:t>DURATION OF CHRONIC TOXICITY TESTING IN ANIMALS (RODENT</a:t>
            </a:r>
            <a:r>
              <a:rPr lang="en-US" sz="2000" b="1" dirty="0">
                <a:latin typeface="TimesNewRoman,Bold"/>
              </a:rPr>
              <a:t>S -  6months)</a:t>
            </a:r>
            <a:endParaRPr lang="en-US" sz="2000" b="1" i="0" u="none" strike="noStrike" baseline="0" dirty="0">
              <a:latin typeface="TimesNewRoman,Bold"/>
            </a:endParaRPr>
          </a:p>
          <a:p>
            <a:pPr algn="l"/>
            <a:r>
              <a:rPr lang="en-US" sz="2000" b="1" i="0" u="none" strike="noStrike" baseline="0" dirty="0">
                <a:latin typeface="TimesNewRoman,Bold"/>
              </a:rPr>
              <a:t>NON RODENT TOXICITY TESTING</a:t>
            </a:r>
          </a:p>
          <a:p>
            <a:pPr marL="0" indent="0" algn="l">
              <a:buNone/>
            </a:pPr>
            <a:r>
              <a:rPr lang="el-GR" sz="2000" b="0" i="0" u="none" strike="noStrike" baseline="0" dirty="0">
                <a:latin typeface="TimesNewRoman"/>
              </a:rPr>
              <a:t>				</a:t>
            </a:r>
            <a:r>
              <a:rPr lang="en-US" sz="2000" b="0" i="0" u="none" strike="noStrike" baseline="0" dirty="0">
                <a:latin typeface="TimesNewRoman"/>
              </a:rPr>
              <a:t>(CPMP/ICH/300/95)</a:t>
            </a:r>
            <a:endParaRPr lang="en-US" sz="2000" dirty="0"/>
          </a:p>
        </p:txBody>
      </p:sp>
    </p:spTree>
    <p:extLst>
      <p:ext uri="{BB962C8B-B14F-4D97-AF65-F5344CB8AC3E}">
        <p14:creationId xmlns:p14="http://schemas.microsoft.com/office/powerpoint/2010/main" val="356987141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E8D27-0CAE-79B9-6FE1-D7F28ADC1324}"/>
              </a:ext>
            </a:extLst>
          </p:cNvPr>
          <p:cNvSpPr>
            <a:spLocks noGrp="1"/>
          </p:cNvSpPr>
          <p:nvPr>
            <p:ph type="title"/>
          </p:nvPr>
        </p:nvSpPr>
        <p:spPr>
          <a:xfrm>
            <a:off x="457200" y="1"/>
            <a:ext cx="8229600" cy="457200"/>
          </a:xfrm>
        </p:spPr>
        <p:txBody>
          <a:bodyPr>
            <a:normAutofit fontScale="90000"/>
          </a:bodyPr>
          <a:lstStyle/>
          <a:p>
            <a:r>
              <a:rPr lang="el-GR" dirty="0"/>
              <a:t>ΧΡΟΝΙΑ ΤΟΞΙΚΟΤΗΤΑ</a:t>
            </a:r>
            <a:endParaRPr lang="en-US" dirty="0"/>
          </a:p>
        </p:txBody>
      </p:sp>
      <p:sp>
        <p:nvSpPr>
          <p:cNvPr id="9" name="TextBox 8">
            <a:extLst>
              <a:ext uri="{FF2B5EF4-FFF2-40B4-BE49-F238E27FC236}">
                <a16:creationId xmlns:a16="http://schemas.microsoft.com/office/drawing/2014/main" id="{B508EC18-E136-98FF-B082-D997B62D088F}"/>
              </a:ext>
            </a:extLst>
          </p:cNvPr>
          <p:cNvSpPr txBox="1"/>
          <p:nvPr/>
        </p:nvSpPr>
        <p:spPr>
          <a:xfrm>
            <a:off x="0" y="838200"/>
            <a:ext cx="9144000" cy="5940088"/>
          </a:xfrm>
          <a:prstGeom prst="rect">
            <a:avLst/>
          </a:prstGeom>
          <a:noFill/>
        </p:spPr>
        <p:txBody>
          <a:bodyPr wrap="square">
            <a:spAutoFit/>
          </a:bodyPr>
          <a:lstStyle/>
          <a:p>
            <a:r>
              <a:rPr lang="el-GR" sz="2000" b="1" dirty="0"/>
              <a:t>30-90 (χημικά)-</a:t>
            </a:r>
            <a:r>
              <a:rPr lang="en-US" sz="2000" b="1" dirty="0"/>
              <a:t>18</a:t>
            </a:r>
            <a:r>
              <a:rPr lang="el-GR" sz="2000" b="1" dirty="0"/>
              <a:t>0 (φάρμακα) έως και 365 ΗΜΕΡΩΝ</a:t>
            </a:r>
          </a:p>
          <a:p>
            <a:r>
              <a:rPr lang="el-GR" sz="2000" dirty="0"/>
              <a:t>Η μελέτη παρέχει πληροφορίες σχετικά με τους πιθανούς κινδύνους για την υγεία που ενδέχεται να προκύψουν από την επαναλαμβανόμενη έκθεση για παρατεταμένη χρονική περίοδο που καλύπτει την ωρίμανση μετά τον απογαλακτισμό και την ανάπτυξη των πειραματόζωων μέχρι την ενηλικίωση.  Οι μελέτες τοξικότητας επαναλαμβανόμενων δόσεων έχουν τρεις κύριους στόχους (i) να προσδιορίσουν την τοξικότητα που αναπτύσσεται μόνο μετά από μια συνεχή έκθεση ορισμένης διάρκειας στη χημική ουσία, (ii) να εντοπίσουν τα όργανα που επηρεάζονται περισσότερο και (iii) να καθορίσουν τις δόσεις στις οποίες εμφανίζονται οι επιδράσεις τις ουσίας.  Η μελέτη παρέχει πληροφορίες για τις κύριες τοξικές επιδράσεις, υποδεικνύει τα όργανα-στόχους και τη δυνατότητα συσσώρευσης της ελεγχόμενης χημικής ουσίας και μπορεί να παρέχει μια εκτίμηση του NOAEL (no-observed-adverse-effect level) της έκθεσης που μπορεί να χρησιμοποιηθεί για την επιλογή δόσεων για χρόνιες μελέτες και για τον καθορισμό κριτηρίων ασφάλειας για την ανθρώπινη έκθεση. Εναλλακτικά, αυτή η μελέτη παρέχει δεδομένα απόκρισης που σχετίζονται με τη δόση που μπορούν να χρησιμοποιηθούν για την εκτίμηση του σημείου εκκίνησης για την αξιολόγηση κινδύνου χρησιμοποιώντας κατάλληλες μεθόδους μοντελοποίησης.</a:t>
            </a:r>
          </a:p>
          <a:p>
            <a:r>
              <a:rPr lang="el-GR" sz="2000" dirty="0"/>
              <a:t>Απαιτούνται διαφορετικές δόσεις οι οποίες προτείνονται σε σχέση με την </a:t>
            </a:r>
            <a:r>
              <a:rPr lang="en-US" sz="2000" dirty="0"/>
              <a:t>LD50 </a:t>
            </a:r>
            <a:r>
              <a:rPr lang="el-GR" sz="2000" dirty="0"/>
              <a:t>παράδειγμα 250,500, 1000 </a:t>
            </a:r>
            <a:r>
              <a:rPr lang="en-US" sz="2000" dirty="0"/>
              <a:t>mg/kg. </a:t>
            </a:r>
          </a:p>
        </p:txBody>
      </p:sp>
    </p:spTree>
    <p:extLst>
      <p:ext uri="{BB962C8B-B14F-4D97-AF65-F5344CB8AC3E}">
        <p14:creationId xmlns:p14="http://schemas.microsoft.com/office/powerpoint/2010/main" val="134624717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C7B9-B5CF-3714-A192-4D8C9723D266}"/>
              </a:ext>
            </a:extLst>
          </p:cNvPr>
          <p:cNvSpPr>
            <a:spLocks noGrp="1"/>
          </p:cNvSpPr>
          <p:nvPr>
            <p:ph type="title"/>
          </p:nvPr>
        </p:nvSpPr>
        <p:spPr>
          <a:xfrm>
            <a:off x="457200" y="0"/>
            <a:ext cx="8229600" cy="838200"/>
          </a:xfrm>
        </p:spPr>
        <p:txBody>
          <a:bodyPr>
            <a:normAutofit/>
          </a:bodyPr>
          <a:lstStyle/>
          <a:p>
            <a:r>
              <a:rPr lang="el-GR" dirty="0"/>
              <a:t>ΧΡΟΝΙΑ ΤΟΞΙΚΟΤΗΤΑ</a:t>
            </a:r>
            <a:endParaRPr lang="en-US" dirty="0"/>
          </a:p>
        </p:txBody>
      </p:sp>
      <p:sp>
        <p:nvSpPr>
          <p:cNvPr id="4" name="Content Placeholder 3">
            <a:extLst>
              <a:ext uri="{FF2B5EF4-FFF2-40B4-BE49-F238E27FC236}">
                <a16:creationId xmlns:a16="http://schemas.microsoft.com/office/drawing/2014/main" id="{8F8E91C4-4D63-1C6C-905A-5CCDE7240215}"/>
              </a:ext>
            </a:extLst>
          </p:cNvPr>
          <p:cNvSpPr>
            <a:spLocks noGrp="1"/>
          </p:cNvSpPr>
          <p:nvPr>
            <p:ph idx="1"/>
          </p:nvPr>
        </p:nvSpPr>
        <p:spPr>
          <a:xfrm>
            <a:off x="0" y="685800"/>
            <a:ext cx="9144000" cy="6324600"/>
          </a:xfrm>
        </p:spPr>
        <p:txBody>
          <a:bodyPr>
            <a:normAutofit fontScale="92500" lnSpcReduction="10000"/>
          </a:bodyPr>
          <a:lstStyle/>
          <a:p>
            <a:r>
              <a:rPr lang="el-GR" dirty="0"/>
              <a:t>Καθημερινή χορήγηση</a:t>
            </a:r>
          </a:p>
          <a:p>
            <a:r>
              <a:rPr lang="el-GR" dirty="0"/>
              <a:t>Το διάστημα επιλέγεται με βάση το κανονιστικό πλαίσιο</a:t>
            </a:r>
          </a:p>
          <a:p>
            <a:r>
              <a:rPr lang="el-GR" dirty="0"/>
              <a:t>Το επιλεγόμενο είδος των πειραματοζώων πρέπει να διακιολογείται</a:t>
            </a:r>
          </a:p>
          <a:p>
            <a:r>
              <a:rPr lang="el-GR" dirty="0"/>
              <a:t>Η διάρκεια πρέπει να είναι ικανή να δείξει την τοξική συσσώρευση του φαρμάκου – ουσίας στους ιστούς</a:t>
            </a:r>
          </a:p>
          <a:p>
            <a:r>
              <a:rPr lang="el-GR" dirty="0"/>
              <a:t>Δυνατόν να επιλέγονται και διαστήματα όπως 1,3, 6 μήνες όπου θυσιάζεται μέρος των προς δοκιμασία πειραματοζώων τα οποία υφίστανται νεκροψία</a:t>
            </a:r>
          </a:p>
          <a:p>
            <a:r>
              <a:rPr lang="el-GR" dirty="0"/>
              <a:t>Ο έλεγχος σημείων τοξικότητας των πειραματοζώων όπως και η χορήγηση των προς εξέταση φαρμάκων – ουσιών είναι καθημερινός</a:t>
            </a:r>
          </a:p>
          <a:p>
            <a:endParaRPr lang="en-US" dirty="0"/>
          </a:p>
        </p:txBody>
      </p:sp>
    </p:spTree>
    <p:extLst>
      <p:ext uri="{BB962C8B-B14F-4D97-AF65-F5344CB8AC3E}">
        <p14:creationId xmlns:p14="http://schemas.microsoft.com/office/powerpoint/2010/main" val="303348085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8C3A-60BA-4C74-0CF5-9769E131A6EB}"/>
              </a:ext>
            </a:extLst>
          </p:cNvPr>
          <p:cNvSpPr>
            <a:spLocks noGrp="1"/>
          </p:cNvSpPr>
          <p:nvPr>
            <p:ph type="title"/>
          </p:nvPr>
        </p:nvSpPr>
        <p:spPr>
          <a:xfrm>
            <a:off x="457200" y="1"/>
            <a:ext cx="8229600" cy="609600"/>
          </a:xfrm>
        </p:spPr>
        <p:txBody>
          <a:bodyPr>
            <a:normAutofit fontScale="90000"/>
          </a:bodyPr>
          <a:lstStyle/>
          <a:p>
            <a:r>
              <a:rPr lang="el-GR" dirty="0"/>
              <a:t>Δοκιμασία </a:t>
            </a:r>
            <a:r>
              <a:rPr lang="en-US" dirty="0"/>
              <a:t>Draize</a:t>
            </a:r>
          </a:p>
        </p:txBody>
      </p:sp>
      <p:sp>
        <p:nvSpPr>
          <p:cNvPr id="3" name="Content Placeholder 2">
            <a:extLst>
              <a:ext uri="{FF2B5EF4-FFF2-40B4-BE49-F238E27FC236}">
                <a16:creationId xmlns:a16="http://schemas.microsoft.com/office/drawing/2014/main" id="{92BDD0D6-B4D7-3951-E780-CEA4EAB09C00}"/>
              </a:ext>
            </a:extLst>
          </p:cNvPr>
          <p:cNvSpPr>
            <a:spLocks noGrp="1"/>
          </p:cNvSpPr>
          <p:nvPr>
            <p:ph idx="1"/>
          </p:nvPr>
        </p:nvSpPr>
        <p:spPr>
          <a:xfrm>
            <a:off x="0" y="457200"/>
            <a:ext cx="9144000" cy="6400800"/>
          </a:xfrm>
        </p:spPr>
        <p:txBody>
          <a:bodyPr/>
          <a:lstStyle/>
          <a:p>
            <a:pPr marL="0" indent="0">
              <a:buNone/>
            </a:pPr>
            <a:r>
              <a:rPr lang="el-GR" dirty="0"/>
              <a:t>Αφορά Οξεία Τοξικότητα σε Δέρμα ή Οφθαλμούς</a:t>
            </a:r>
          </a:p>
          <a:p>
            <a:pPr marL="0" indent="0">
              <a:buNone/>
            </a:pPr>
            <a:r>
              <a:rPr lang="el-GR" dirty="0"/>
              <a:t>Πρότυπο  τα κουνέλια </a:t>
            </a:r>
          </a:p>
          <a:p>
            <a:pPr marL="0" indent="0">
              <a:buNone/>
            </a:pPr>
            <a:r>
              <a:rPr lang="el-GR" dirty="0"/>
              <a:t>Αξιολόγηση Ερυθήματος, Οιδήματος, Πρήξιμο, Έλκος, Αιμορραγία, Θολερότητα, Τύφλωση, Δάκρυα</a:t>
            </a:r>
          </a:p>
          <a:p>
            <a:pPr marL="0" indent="0">
              <a:buNone/>
            </a:pPr>
            <a:r>
              <a:rPr lang="el-GR" dirty="0"/>
              <a:t>100μ</a:t>
            </a:r>
            <a:r>
              <a:rPr lang="en-US" dirty="0"/>
              <a:t>l</a:t>
            </a:r>
            <a:r>
              <a:rPr lang="el-GR" dirty="0"/>
              <a:t>,</a:t>
            </a:r>
            <a:r>
              <a:rPr lang="en-US" dirty="0"/>
              <a:t> </a:t>
            </a:r>
            <a:r>
              <a:rPr lang="el-GR" dirty="0"/>
              <a:t>η παρατήρηση κρατάει </a:t>
            </a:r>
            <a:r>
              <a:rPr lang="en-US" dirty="0"/>
              <a:t>7- 14</a:t>
            </a:r>
            <a:r>
              <a:rPr lang="el-GR" dirty="0"/>
              <a:t> ημέρες.</a:t>
            </a:r>
          </a:p>
          <a:p>
            <a:pPr marL="0" indent="0">
              <a:buNone/>
            </a:pPr>
            <a:r>
              <a:rPr lang="el-GR" dirty="0"/>
              <a:t>1944, </a:t>
            </a:r>
            <a:r>
              <a:rPr lang="en-US" dirty="0"/>
              <a:t>FDA</a:t>
            </a:r>
          </a:p>
          <a:p>
            <a:pPr marL="0" indent="0">
              <a:buNone/>
            </a:pPr>
            <a:r>
              <a:rPr lang="el-GR" dirty="0"/>
              <a:t>Ελαφρώς τροποποιημένο χρησιμοποιείται σήμερα για τα φάρμακα.</a:t>
            </a:r>
          </a:p>
          <a:p>
            <a:pPr marL="0" indent="0">
              <a:buNone/>
            </a:pPr>
            <a:endParaRPr lang="en-US" dirty="0"/>
          </a:p>
        </p:txBody>
      </p:sp>
    </p:spTree>
    <p:extLst>
      <p:ext uri="{BB962C8B-B14F-4D97-AF65-F5344CB8AC3E}">
        <p14:creationId xmlns:p14="http://schemas.microsoft.com/office/powerpoint/2010/main" val="178322041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Rot="1" noChangeArrowheads="1"/>
          </p:cNvSpPr>
          <p:nvPr>
            <p:ph type="body" idx="1"/>
          </p:nvPr>
        </p:nvSpPr>
        <p:spPr>
          <a:xfrm>
            <a:off x="0" y="0"/>
            <a:ext cx="9144000" cy="6858000"/>
          </a:xfrm>
        </p:spPr>
        <p:txBody>
          <a:bodyPr>
            <a:normAutofit lnSpcReduction="10000"/>
          </a:bodyPr>
          <a:lstStyle/>
          <a:p>
            <a:pPr marL="0" indent="0" algn="ctr" eaLnBrk="1" hangingPunct="1">
              <a:buNone/>
              <a:defRPr/>
            </a:pPr>
            <a:r>
              <a:rPr lang="el-GR" sz="1800" b="1" dirty="0"/>
              <a:t>		</a:t>
            </a:r>
            <a:r>
              <a:rPr lang="el-GR" sz="3600" b="1" dirty="0"/>
              <a:t>ΕΡΕΘΙΣΤΙΚΟΤΗΤΑ ΣΤΟ ΜΑΤΙ – </a:t>
            </a:r>
            <a:r>
              <a:rPr lang="en-US" sz="3600" b="1" dirty="0"/>
              <a:t>DRAIZE TEST</a:t>
            </a:r>
          </a:p>
          <a:p>
            <a:pPr eaLnBrk="1" hangingPunct="1">
              <a:buFont typeface="Wingdings" pitchFamily="2" charset="2"/>
              <a:buNone/>
              <a:defRPr/>
            </a:pPr>
            <a:r>
              <a:rPr lang="el-GR" sz="2800" dirty="0"/>
              <a:t>Κλασσική μέθοδος για προϊόντα (ίσχυε και καλλυντικά παλαιότερα)  τα οποία ενδέχεται να έλθουν σε επαφή με το μάτι</a:t>
            </a:r>
          </a:p>
          <a:p>
            <a:pPr eaLnBrk="1" hangingPunct="1">
              <a:buFont typeface="Wingdings" pitchFamily="2" charset="2"/>
              <a:buNone/>
              <a:defRPr/>
            </a:pPr>
            <a:r>
              <a:rPr lang="el-GR" sz="2800" dirty="0"/>
              <a:t>Αλφικά Κουνέλια</a:t>
            </a:r>
          </a:p>
          <a:p>
            <a:pPr eaLnBrk="1" hangingPunct="1">
              <a:buFont typeface="Wingdings" pitchFamily="2" charset="2"/>
              <a:buNone/>
              <a:defRPr/>
            </a:pPr>
            <a:r>
              <a:rPr lang="el-GR" sz="2800" dirty="0"/>
              <a:t>0,1 </a:t>
            </a:r>
            <a:r>
              <a:rPr lang="en-US" sz="2800" dirty="0"/>
              <a:t>ml </a:t>
            </a:r>
            <a:r>
              <a:rPr lang="el-GR" sz="2800" dirty="0"/>
              <a:t>στον επιπεφυκότα του δεξιού ματιού (το άλλο μάρτυρας)</a:t>
            </a:r>
          </a:p>
          <a:p>
            <a:pPr eaLnBrk="1" hangingPunct="1">
              <a:buFont typeface="Wingdings" pitchFamily="2" charset="2"/>
              <a:buNone/>
              <a:defRPr/>
            </a:pPr>
            <a:r>
              <a:rPr lang="el-GR" sz="2800" dirty="0"/>
              <a:t>Εξέταση 1 ώρα και 1,2,3,4 και 7 ημέρες μετά την εφαρμογή</a:t>
            </a:r>
          </a:p>
          <a:p>
            <a:pPr eaLnBrk="1" hangingPunct="1">
              <a:buFont typeface="Wingdings" pitchFamily="2" charset="2"/>
              <a:buNone/>
              <a:defRPr/>
            </a:pPr>
            <a:r>
              <a:rPr lang="el-GR" sz="2800" dirty="0"/>
              <a:t>Εξετάζονται: </a:t>
            </a:r>
          </a:p>
          <a:p>
            <a:pPr eaLnBrk="1" hangingPunct="1">
              <a:buFont typeface="Wingdings" pitchFamily="2" charset="2"/>
              <a:buNone/>
              <a:defRPr/>
            </a:pPr>
            <a:r>
              <a:rPr lang="el-GR" sz="2800" dirty="0"/>
              <a:t>-Βλάβες επιπεφυκότα και δακρύρροια</a:t>
            </a:r>
          </a:p>
          <a:p>
            <a:pPr eaLnBrk="1" hangingPunct="1">
              <a:buFont typeface="Wingdings" pitchFamily="2" charset="2"/>
              <a:buNone/>
              <a:defRPr/>
            </a:pPr>
            <a:r>
              <a:rPr lang="el-GR" sz="2800" dirty="0"/>
              <a:t>-Βλάβες κόρης και ίριδας</a:t>
            </a:r>
          </a:p>
          <a:p>
            <a:pPr eaLnBrk="1" hangingPunct="1">
              <a:buFont typeface="Wingdings" pitchFamily="2" charset="2"/>
              <a:buNone/>
              <a:defRPr/>
            </a:pPr>
            <a:r>
              <a:rPr lang="el-GR" sz="2800" dirty="0"/>
              <a:t>-Βλάβες κερατοειδούς χιτώνα</a:t>
            </a:r>
          </a:p>
          <a:p>
            <a:pPr eaLnBrk="1" hangingPunct="1">
              <a:buFont typeface="Wingdings" pitchFamily="2" charset="2"/>
              <a:buNone/>
              <a:defRPr/>
            </a:pPr>
            <a:r>
              <a:rPr lang="el-GR" sz="2800" dirty="0"/>
              <a:t>Μη ερεθιστικό έως πολύ ερεθιστικό</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EFA5-785E-44BD-0540-8BB83956495B}"/>
              </a:ext>
            </a:extLst>
          </p:cNvPr>
          <p:cNvSpPr>
            <a:spLocks noGrp="1"/>
          </p:cNvSpPr>
          <p:nvPr>
            <p:ph type="title"/>
          </p:nvPr>
        </p:nvSpPr>
        <p:spPr>
          <a:xfrm>
            <a:off x="0" y="0"/>
            <a:ext cx="9144000" cy="609600"/>
          </a:xfrm>
        </p:spPr>
        <p:txBody>
          <a:bodyPr>
            <a:normAutofit fontScale="90000"/>
          </a:bodyPr>
          <a:lstStyle/>
          <a:p>
            <a:r>
              <a:rPr lang="el-GR" dirty="0"/>
              <a:t>Σημερινή Δοκιμασία </a:t>
            </a:r>
            <a:r>
              <a:rPr lang="en-US" dirty="0"/>
              <a:t>Draize </a:t>
            </a:r>
            <a:r>
              <a:rPr lang="el-GR" dirty="0"/>
              <a:t>στο Μάτι</a:t>
            </a:r>
            <a:r>
              <a:rPr lang="en-US" dirty="0"/>
              <a:t> </a:t>
            </a:r>
          </a:p>
        </p:txBody>
      </p:sp>
      <p:sp>
        <p:nvSpPr>
          <p:cNvPr id="3" name="Content Placeholder 2">
            <a:extLst>
              <a:ext uri="{FF2B5EF4-FFF2-40B4-BE49-F238E27FC236}">
                <a16:creationId xmlns:a16="http://schemas.microsoft.com/office/drawing/2014/main" id="{E18C5702-424E-31EC-E4FE-4FC9ED2B33CB}"/>
              </a:ext>
            </a:extLst>
          </p:cNvPr>
          <p:cNvSpPr>
            <a:spLocks noGrp="1"/>
          </p:cNvSpPr>
          <p:nvPr>
            <p:ph idx="1"/>
          </p:nvPr>
        </p:nvSpPr>
        <p:spPr>
          <a:xfrm>
            <a:off x="0" y="609600"/>
            <a:ext cx="9144000" cy="6248400"/>
          </a:xfrm>
        </p:spPr>
        <p:txBody>
          <a:bodyPr/>
          <a:lstStyle/>
          <a:p>
            <a:pPr marL="0" indent="0">
              <a:buNone/>
            </a:pPr>
            <a:r>
              <a:rPr lang="el-GR" dirty="0"/>
              <a:t>Φάρμακα, ευρύτερα υλικά για τα μάτια, πτητικές ουσίες.</a:t>
            </a:r>
          </a:p>
          <a:p>
            <a:pPr marL="0" indent="0">
              <a:buNone/>
            </a:pPr>
            <a:r>
              <a:rPr lang="el-GR" dirty="0"/>
              <a:t>10μ</a:t>
            </a:r>
            <a:r>
              <a:rPr lang="en-US" dirty="0"/>
              <a:t>l (10mg)</a:t>
            </a:r>
          </a:p>
          <a:p>
            <a:pPr marL="0" indent="0">
              <a:buNone/>
            </a:pPr>
            <a:r>
              <a:rPr lang="el-GR" dirty="0"/>
              <a:t>Κριτήρια τα ίδια με το </a:t>
            </a:r>
            <a:r>
              <a:rPr lang="en-US" dirty="0"/>
              <a:t>Draize, </a:t>
            </a:r>
            <a:r>
              <a:rPr lang="el-GR" dirty="0"/>
              <a:t>όπως θολερότητα κερατοειδούς, επιφάνεια βλάβης, υπεραιμία, εκχύμωση, δακρύρροια, ανωμαλία στην ίριδα.</a:t>
            </a:r>
          </a:p>
          <a:p>
            <a:pPr marL="0" indent="0">
              <a:buNone/>
            </a:pPr>
            <a:r>
              <a:rPr lang="el-GR" dirty="0"/>
              <a:t>Οι παρατηρήσεις γίνονται 1 ώρα,  24, 48, 72, 7 και 21 ημέρες</a:t>
            </a:r>
          </a:p>
          <a:p>
            <a:pPr marL="0" indent="0">
              <a:buNone/>
            </a:pPr>
            <a:r>
              <a:rPr lang="el-GR" dirty="0"/>
              <a:t>Χρήση οφθαλμολογικού μικροσκοπίου, τοπική χορήγηση φλουορεσκεΐνης.</a:t>
            </a:r>
          </a:p>
        </p:txBody>
      </p:sp>
    </p:spTree>
    <p:extLst>
      <p:ext uri="{BB962C8B-B14F-4D97-AF65-F5344CB8AC3E}">
        <p14:creationId xmlns:p14="http://schemas.microsoft.com/office/powerpoint/2010/main" val="404098657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Rot="1" noChangeArrowheads="1"/>
          </p:cNvSpPr>
          <p:nvPr>
            <p:ph type="body" idx="1"/>
          </p:nvPr>
        </p:nvSpPr>
        <p:spPr>
          <a:xfrm>
            <a:off x="0" y="0"/>
            <a:ext cx="9144000" cy="6858000"/>
          </a:xfrm>
        </p:spPr>
        <p:txBody>
          <a:bodyPr>
            <a:normAutofit fontScale="92500" lnSpcReduction="20000"/>
          </a:bodyPr>
          <a:lstStyle/>
          <a:p>
            <a:pPr algn="ctr" eaLnBrk="1" hangingPunct="1">
              <a:lnSpc>
                <a:spcPct val="90000"/>
              </a:lnSpc>
              <a:buFont typeface="Wingdings" pitchFamily="2" charset="2"/>
              <a:buNone/>
              <a:defRPr/>
            </a:pPr>
            <a:r>
              <a:rPr lang="el-GR" sz="3600" b="1" dirty="0"/>
              <a:t>ΔΟΚΙΜΑΣΙΕΣ ΣΤΑ ΖΩΑ</a:t>
            </a:r>
          </a:p>
          <a:p>
            <a:pPr eaLnBrk="1" hangingPunct="1">
              <a:lnSpc>
                <a:spcPct val="90000"/>
              </a:lnSpc>
              <a:buFont typeface="Wingdings" pitchFamily="2" charset="2"/>
              <a:buNone/>
              <a:defRPr/>
            </a:pPr>
            <a:r>
              <a:rPr lang="el-GR" sz="2800" b="1" dirty="0"/>
              <a:t>Συλλέγονται τυχόν στοιχεία από προηγούμενες μελέτες σε ζώα ή ανθρώπους, προηγούνται κανονικά μελέτες </a:t>
            </a:r>
            <a:r>
              <a:rPr lang="en-US" sz="2800" b="1" dirty="0"/>
              <a:t>in vitro</a:t>
            </a:r>
            <a:r>
              <a:rPr lang="el-GR" sz="2800" b="1" dirty="0"/>
              <a:t>, όπως σε ισοδύναμα δέρματος και αναλόγως των αποτελεσμάτων (</a:t>
            </a:r>
            <a:r>
              <a:rPr lang="en-US" sz="2800" b="1" dirty="0"/>
              <a:t>weight of evidence)</a:t>
            </a:r>
            <a:r>
              <a:rPr lang="el-GR" sz="2800" b="1" dirty="0"/>
              <a:t> ακολουθεί η </a:t>
            </a:r>
            <a:r>
              <a:rPr lang="en-US" sz="2800" b="1" dirty="0"/>
              <a:t>in vivo </a:t>
            </a:r>
            <a:r>
              <a:rPr lang="el-GR" sz="2800" b="1" dirty="0"/>
              <a:t>δοκιμασία.</a:t>
            </a:r>
            <a:endParaRPr lang="el-GR" sz="3000" b="1" dirty="0"/>
          </a:p>
          <a:p>
            <a:pPr eaLnBrk="1" hangingPunct="1">
              <a:lnSpc>
                <a:spcPct val="90000"/>
              </a:lnSpc>
              <a:buFont typeface="Wingdings" pitchFamily="2" charset="2"/>
              <a:buNone/>
              <a:defRPr/>
            </a:pPr>
            <a:endParaRPr lang="el-GR" sz="1600" b="1" dirty="0"/>
          </a:p>
          <a:p>
            <a:pPr marL="0" indent="0" eaLnBrk="1" hangingPunct="1">
              <a:lnSpc>
                <a:spcPct val="90000"/>
              </a:lnSpc>
              <a:buNone/>
              <a:defRPr/>
            </a:pPr>
            <a:r>
              <a:rPr lang="el-GR" sz="2800" b="1" dirty="0"/>
              <a:t>ΕΡΕΘΙΣΤΙΚΟΤΗΤΑ ΔΕΡΜΑΤΟΣ – </a:t>
            </a:r>
            <a:r>
              <a:rPr lang="en-US" sz="2800" b="1" dirty="0"/>
              <a:t>DRAIZE TEST</a:t>
            </a:r>
            <a:r>
              <a:rPr lang="el-GR" sz="2800" b="1" dirty="0"/>
              <a:t>  (</a:t>
            </a:r>
            <a:r>
              <a:rPr lang="en-US" sz="2800" b="1" dirty="0"/>
              <a:t>OECD 404)</a:t>
            </a:r>
            <a:endParaRPr lang="el-GR" sz="2800" b="1" dirty="0"/>
          </a:p>
          <a:p>
            <a:pPr eaLnBrk="1" hangingPunct="1">
              <a:lnSpc>
                <a:spcPct val="90000"/>
              </a:lnSpc>
              <a:buFont typeface="Wingdings" pitchFamily="2" charset="2"/>
              <a:buNone/>
              <a:defRPr/>
            </a:pPr>
            <a:r>
              <a:rPr lang="el-GR" sz="2800" b="1" dirty="0"/>
              <a:t>Συνθήκες Μεγιστοποιήσεως</a:t>
            </a:r>
            <a:endParaRPr lang="en-US" sz="2800" b="1" dirty="0"/>
          </a:p>
          <a:p>
            <a:pPr eaLnBrk="1" hangingPunct="1">
              <a:lnSpc>
                <a:spcPct val="90000"/>
              </a:lnSpc>
              <a:buFont typeface="Wingdings" pitchFamily="2" charset="2"/>
              <a:buNone/>
              <a:defRPr/>
            </a:pPr>
            <a:r>
              <a:rPr lang="el-GR" sz="2800" b="1" dirty="0"/>
              <a:t>Αλφικά Κουνέλια Νέας Ζηλανδίας</a:t>
            </a:r>
            <a:r>
              <a:rPr lang="en-US" sz="2800" b="1" dirty="0"/>
              <a:t> 1-3</a:t>
            </a:r>
            <a:r>
              <a:rPr lang="el-GR" sz="2800" b="1" dirty="0"/>
              <a:t>, Ξύρισμα της ζώνης</a:t>
            </a:r>
          </a:p>
          <a:p>
            <a:pPr eaLnBrk="1" hangingPunct="1">
              <a:lnSpc>
                <a:spcPct val="90000"/>
              </a:lnSpc>
              <a:buFont typeface="Wingdings" pitchFamily="2" charset="2"/>
              <a:buNone/>
              <a:defRPr/>
            </a:pPr>
            <a:r>
              <a:rPr lang="el-GR" sz="2800" b="1" dirty="0"/>
              <a:t>4ωρη εφαρμογή στην δόση των </a:t>
            </a:r>
          </a:p>
          <a:p>
            <a:pPr eaLnBrk="1" hangingPunct="1">
              <a:lnSpc>
                <a:spcPct val="90000"/>
              </a:lnSpc>
              <a:buFont typeface="Wingdings" pitchFamily="2" charset="2"/>
              <a:buNone/>
              <a:defRPr/>
            </a:pPr>
            <a:r>
              <a:rPr lang="el-GR" sz="2800" b="1" dirty="0"/>
              <a:t>0,5 </a:t>
            </a:r>
            <a:r>
              <a:rPr lang="en-US" sz="2800" b="1" dirty="0"/>
              <a:t>ml</a:t>
            </a:r>
            <a:r>
              <a:rPr lang="el-GR" sz="2800" b="1" dirty="0"/>
              <a:t> ή 0,5</a:t>
            </a:r>
            <a:r>
              <a:rPr lang="en-US" sz="2800" b="1" dirty="0"/>
              <a:t>gr</a:t>
            </a:r>
            <a:r>
              <a:rPr lang="el-GR" sz="2800" b="1" dirty="0"/>
              <a:t> ελαφρώς εμβρεγμένο  / 6,2 </a:t>
            </a:r>
            <a:r>
              <a:rPr lang="en-US" sz="2800" b="1" dirty="0"/>
              <a:t>cm</a:t>
            </a:r>
            <a:r>
              <a:rPr lang="en-US" sz="2800" b="1" baseline="30000" dirty="0"/>
              <a:t>2</a:t>
            </a:r>
          </a:p>
          <a:p>
            <a:pPr eaLnBrk="1" hangingPunct="1">
              <a:lnSpc>
                <a:spcPct val="90000"/>
              </a:lnSpc>
              <a:buFont typeface="Wingdings" pitchFamily="2" charset="2"/>
              <a:buNone/>
              <a:defRPr/>
            </a:pPr>
            <a:r>
              <a:rPr lang="el-GR" sz="2800" b="1" dirty="0"/>
              <a:t>Χρόνος Αξιολογήσεως : 1,24, 48 και 72 ώρες μετά την εφαρμογή</a:t>
            </a:r>
          </a:p>
          <a:p>
            <a:pPr eaLnBrk="1" hangingPunct="1">
              <a:lnSpc>
                <a:spcPct val="90000"/>
              </a:lnSpc>
              <a:buFont typeface="Wingdings" pitchFamily="2" charset="2"/>
              <a:buNone/>
              <a:defRPr/>
            </a:pPr>
            <a:r>
              <a:rPr lang="el-GR" sz="2800" b="1" dirty="0"/>
              <a:t>Βαθμολόγηση φλεγμονής, κλίμαξ από μη ερεθιστικό έως πολύ ερεθιστικό (κλίμακα 0-4)</a:t>
            </a:r>
          </a:p>
          <a:p>
            <a:pPr eaLnBrk="1" hangingPunct="1">
              <a:lnSpc>
                <a:spcPct val="90000"/>
              </a:lnSpc>
              <a:buFont typeface="Wingdings" pitchFamily="2" charset="2"/>
              <a:buNone/>
              <a:defRPr/>
            </a:pPr>
            <a:r>
              <a:rPr lang="el-GR" sz="2800" b="1" dirty="0"/>
              <a:t>Βαθμολόγηση οιδήματος  από μη ύπαρξη οιδήματος έως σοβαρό οίδημα (κλίμακα 0-4) </a:t>
            </a:r>
            <a:endParaRPr lang="en-US" sz="2800" b="1" dirty="0"/>
          </a:p>
          <a:p>
            <a:pPr eaLnBrk="1" hangingPunct="1">
              <a:lnSpc>
                <a:spcPct val="90000"/>
              </a:lnSpc>
              <a:buFont typeface="Wingdings" pitchFamily="2" charset="2"/>
              <a:buNone/>
              <a:defRPr/>
            </a:pPr>
            <a:r>
              <a:rPr lang="en-US" sz="2800" b="1" dirty="0"/>
              <a:t>I</a:t>
            </a:r>
            <a:r>
              <a:rPr lang="el-GR" sz="2800" b="1" dirty="0"/>
              <a:t>στοπαθολογική Εξέταση σε περίπτωση</a:t>
            </a:r>
            <a:r>
              <a:rPr lang="en-US" sz="2800" b="1" dirty="0"/>
              <a:t> </a:t>
            </a:r>
            <a:r>
              <a:rPr lang="el-GR" sz="2800" b="1" dirty="0"/>
              <a:t>διφορούμενου αποτελέσματος.</a:t>
            </a:r>
          </a:p>
          <a:p>
            <a:pPr eaLnBrk="1" hangingPunct="1">
              <a:lnSpc>
                <a:spcPct val="90000"/>
              </a:lnSpc>
              <a:buFont typeface="Wingdings" pitchFamily="2" charset="2"/>
              <a:buNone/>
              <a:defRPr/>
            </a:pPr>
            <a:r>
              <a:rPr lang="el-GR" sz="2800" b="1" dirty="0"/>
              <a:t>Μέθοδος  Αξιολογήσεως μετά από Επανειλημμένες Εφαρμογές (6 εβδομάδες)</a:t>
            </a:r>
          </a:p>
          <a:p>
            <a:pPr eaLnBrk="1" hangingPunct="1">
              <a:lnSpc>
                <a:spcPct val="90000"/>
              </a:lnSpc>
              <a:buFont typeface="Wingdings" pitchFamily="2" charset="2"/>
              <a:buNone/>
              <a:defRPr/>
            </a:pPr>
            <a:endParaRPr lang="el-GR" sz="2800" b="1" dirty="0"/>
          </a:p>
          <a:p>
            <a:pPr eaLnBrk="1" hangingPunct="1">
              <a:lnSpc>
                <a:spcPct val="90000"/>
              </a:lnSpc>
              <a:buFont typeface="Wingdings" pitchFamily="2" charset="2"/>
              <a:buNone/>
              <a:defRPr/>
            </a:pPr>
            <a:endParaRPr lang="el-GR" sz="2800" b="1" dirty="0"/>
          </a:p>
          <a:p>
            <a:pPr eaLnBrk="1" hangingPunct="1">
              <a:lnSpc>
                <a:spcPct val="90000"/>
              </a:lnSpc>
              <a:buFont typeface="Wingdings" pitchFamily="2" charset="2"/>
              <a:buNone/>
              <a:defRPr/>
            </a:pPr>
            <a:endParaRPr lang="el-GR" sz="1600" b="1" dirty="0"/>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b="1" dirty="0"/>
              <a:t>ΑΞΙΟΛΟΓΗΣΗ ΕΥΑΙΣΘΗΤΟΠΟΙΗΣΕΩΣ</a:t>
            </a:r>
          </a:p>
          <a:p>
            <a:pPr>
              <a:buNone/>
            </a:pPr>
            <a:r>
              <a:rPr lang="el-GR" sz="2800" b="1" dirty="0"/>
              <a:t>ΔΟΚΙΜΑΣΙΑ  ΤΟΠΙΚΟΥ ΕΡΕΘΙΣΜΟΥ ΣΤΟΥΣ ΛΕΜΦΑΔΕΝΕΣ </a:t>
            </a:r>
          </a:p>
          <a:p>
            <a:pPr>
              <a:buNone/>
            </a:pPr>
            <a:r>
              <a:rPr lang="en-US" sz="2800" b="1" dirty="0"/>
              <a:t>LLNA (</a:t>
            </a:r>
            <a:r>
              <a:rPr lang="en-US" sz="2800" dirty="0"/>
              <a:t>local lymph node assay)</a:t>
            </a:r>
          </a:p>
          <a:p>
            <a:pPr>
              <a:buNone/>
            </a:pPr>
            <a:r>
              <a:rPr lang="el-GR" sz="2000" b="1" dirty="0"/>
              <a:t>Τρεις  τοπικές εφαρμογές , μία ανά ημέρα,  στο δέρμα των αυτιών  των μυών.</a:t>
            </a:r>
          </a:p>
          <a:p>
            <a:pPr>
              <a:buNone/>
            </a:pPr>
            <a:r>
              <a:rPr lang="el-GR" sz="2000" b="1" dirty="0"/>
              <a:t>Την πέμπτη ημέρα ενδοφλέβια ένεση </a:t>
            </a:r>
            <a:r>
              <a:rPr lang="el-GR" sz="2000" b="1" dirty="0" err="1"/>
              <a:t>τριτιωμένης</a:t>
            </a:r>
            <a:r>
              <a:rPr lang="el-GR" sz="2000" b="1" dirty="0"/>
              <a:t> </a:t>
            </a:r>
            <a:r>
              <a:rPr lang="el-GR" sz="2000" b="1" dirty="0" err="1"/>
              <a:t>θυμιδίνης</a:t>
            </a:r>
            <a:endParaRPr lang="el-GR" sz="2000" b="1" dirty="0"/>
          </a:p>
          <a:p>
            <a:pPr>
              <a:buNone/>
            </a:pPr>
            <a:r>
              <a:rPr lang="el-GR" sz="2000" b="1" dirty="0"/>
              <a:t>Απόμόνωση και μέτρηση ραδιένεργεια των λεμφαδένων. </a:t>
            </a:r>
          </a:p>
          <a:p>
            <a:pPr algn="ctr">
              <a:buNone/>
            </a:pPr>
            <a:r>
              <a:rPr lang="el-GR" sz="3600" b="1" dirty="0"/>
              <a:t>Ή</a:t>
            </a:r>
          </a:p>
          <a:p>
            <a:pPr algn="ctr">
              <a:buNone/>
            </a:pPr>
            <a:r>
              <a:rPr kumimoji="0" lang="el-GR" sz="1800" b="1" i="0" u="none" strike="noStrike" kern="1200" cap="none" spc="0" normalizeH="0" baseline="0" noProof="0" dirty="0">
                <a:ln>
                  <a:noFill/>
                </a:ln>
                <a:solidFill>
                  <a:prstClr val="black"/>
                </a:solidFill>
                <a:effectLst/>
                <a:uLnTx/>
                <a:uFillTx/>
                <a:latin typeface="Calibri"/>
                <a:ea typeface="+mj-ea"/>
                <a:cs typeface="+mj-cs"/>
              </a:rPr>
              <a:t>Δοκιμασία Ευαισθητοποίησης</a:t>
            </a:r>
            <a:br>
              <a:rPr kumimoji="0" lang="el-GR" sz="1800" b="1" i="0" u="none" strike="noStrike" kern="1200" cap="none" spc="0" normalizeH="0" baseline="0" noProof="0" dirty="0">
                <a:ln>
                  <a:noFill/>
                </a:ln>
                <a:solidFill>
                  <a:prstClr val="black"/>
                </a:solidFill>
                <a:effectLst/>
                <a:uLnTx/>
                <a:uFillTx/>
                <a:latin typeface="Calibri"/>
                <a:ea typeface="+mj-ea"/>
                <a:cs typeface="+mj-cs"/>
              </a:rPr>
            </a:br>
            <a:r>
              <a:rPr kumimoji="0" lang="el-GR" sz="1800" b="0" i="0" u="none" strike="noStrike" kern="1200" cap="none" spc="0" normalizeH="0" baseline="0" noProof="0" dirty="0">
                <a:ln>
                  <a:noFill/>
                </a:ln>
                <a:solidFill>
                  <a:prstClr val="black"/>
                </a:solidFill>
                <a:effectLst/>
                <a:uLnTx/>
                <a:uFillTx/>
                <a:latin typeface="Calibri"/>
                <a:ea typeface="+mj-ea"/>
                <a:cs typeface="+mj-cs"/>
              </a:rPr>
              <a:t>Ποιοί μπορεί να πάθουν αλλεργίες</a:t>
            </a:r>
            <a:br>
              <a:rPr kumimoji="0" lang="el-GR" sz="1800" b="0" i="0" u="none" strike="noStrike" kern="1200" cap="none" spc="0" normalizeH="0" baseline="0" noProof="0" dirty="0">
                <a:ln>
                  <a:noFill/>
                </a:ln>
                <a:solidFill>
                  <a:prstClr val="black"/>
                </a:solidFill>
                <a:effectLst/>
                <a:uLnTx/>
                <a:uFillTx/>
                <a:latin typeface="Calibri"/>
                <a:ea typeface="+mj-ea"/>
                <a:cs typeface="+mj-cs"/>
              </a:rPr>
            </a:br>
            <a:r>
              <a:rPr kumimoji="0" lang="el-GR" sz="1800" b="0" i="0" u="none" strike="noStrike" kern="1200" cap="none" spc="0" normalizeH="0" baseline="0" noProof="0" dirty="0">
                <a:ln>
                  <a:noFill/>
                </a:ln>
                <a:solidFill>
                  <a:prstClr val="black"/>
                </a:solidFill>
                <a:effectLst/>
                <a:uLnTx/>
                <a:uFillTx/>
                <a:latin typeface="Calibri"/>
                <a:ea typeface="+mj-ea"/>
                <a:cs typeface="+mj-cs"/>
              </a:rPr>
              <a:t>Φάσεις: Επαγωγή, Αποκάλυψη</a:t>
            </a:r>
            <a:br>
              <a:rPr kumimoji="0" lang="el-GR" sz="1800" b="0" i="0" u="none" strike="noStrike" kern="1200" cap="none" spc="0" normalizeH="0" baseline="0" noProof="0" dirty="0">
                <a:ln>
                  <a:noFill/>
                </a:ln>
                <a:solidFill>
                  <a:prstClr val="black"/>
                </a:solidFill>
                <a:effectLst/>
                <a:uLnTx/>
                <a:uFillTx/>
                <a:latin typeface="Calibri"/>
                <a:ea typeface="+mj-ea"/>
                <a:cs typeface="+mj-cs"/>
              </a:rPr>
            </a:br>
            <a:r>
              <a:rPr kumimoji="0" lang="en-US" sz="1800" b="0" i="0" u="none" strike="noStrike" kern="1200" cap="none" spc="0" normalizeH="0" baseline="0" noProof="0" dirty="0">
                <a:ln>
                  <a:noFill/>
                </a:ln>
                <a:solidFill>
                  <a:prstClr val="black"/>
                </a:solidFill>
                <a:effectLst/>
                <a:uLnTx/>
                <a:uFillTx/>
                <a:latin typeface="Calibri"/>
                <a:ea typeface="+mj-ea"/>
                <a:cs typeface="+mj-cs"/>
              </a:rPr>
              <a:t>Magnuson, </a:t>
            </a:r>
            <a:r>
              <a:rPr kumimoji="0" lang="en-US" sz="1800" b="0" i="0" u="none" strike="noStrike" kern="1200" cap="none" spc="0" normalizeH="0" baseline="0" noProof="0" dirty="0" err="1">
                <a:ln>
                  <a:noFill/>
                </a:ln>
                <a:solidFill>
                  <a:prstClr val="black"/>
                </a:solidFill>
                <a:effectLst/>
                <a:uLnTx/>
                <a:uFillTx/>
                <a:latin typeface="Calibri"/>
                <a:ea typeface="+mj-ea"/>
                <a:cs typeface="+mj-cs"/>
              </a:rPr>
              <a:t>Kligman</a:t>
            </a:r>
            <a:r>
              <a:rPr kumimoji="0" lang="en-US" sz="1800" b="0" i="0" u="none" strike="noStrike" kern="1200" cap="none" spc="0" normalizeH="0" baseline="0" noProof="0" dirty="0">
                <a:ln>
                  <a:noFill/>
                </a:ln>
                <a:solidFill>
                  <a:prstClr val="black"/>
                </a:solidFill>
                <a:effectLst/>
                <a:uLnTx/>
                <a:uFillTx/>
                <a:latin typeface="Calibri"/>
                <a:ea typeface="+mj-ea"/>
                <a:cs typeface="+mj-cs"/>
              </a:rPr>
              <a:t> – </a:t>
            </a:r>
            <a:r>
              <a:rPr kumimoji="0" lang="el-GR" sz="1800" b="0" i="0" u="none" strike="noStrike" kern="1200" cap="none" spc="0" normalizeH="0" baseline="0" noProof="0" dirty="0">
                <a:ln>
                  <a:noFill/>
                </a:ln>
                <a:solidFill>
                  <a:prstClr val="black"/>
                </a:solidFill>
                <a:effectLst/>
                <a:uLnTx/>
                <a:uFillTx/>
                <a:latin typeface="Calibri"/>
                <a:ea typeface="+mj-ea"/>
                <a:cs typeface="+mj-cs"/>
              </a:rPr>
              <a:t>Ινδικά χοιρίδια (20+20)</a:t>
            </a:r>
            <a:br>
              <a:rPr kumimoji="0" lang="el-GR" sz="1800" b="0" i="0" u="none" strike="noStrike" kern="1200" cap="none" spc="0" normalizeH="0" baseline="0" noProof="0" dirty="0">
                <a:ln>
                  <a:noFill/>
                </a:ln>
                <a:solidFill>
                  <a:prstClr val="black"/>
                </a:solidFill>
                <a:effectLst/>
                <a:uLnTx/>
                <a:uFillTx/>
                <a:latin typeface="Calibri"/>
                <a:ea typeface="+mj-ea"/>
                <a:cs typeface="+mj-cs"/>
              </a:rPr>
            </a:br>
            <a:r>
              <a:rPr kumimoji="0" lang="el-GR" sz="1800" b="0" i="0" u="none" strike="noStrike" kern="1200" cap="none" spc="0" normalizeH="0" baseline="0" noProof="0" dirty="0">
                <a:ln>
                  <a:noFill/>
                </a:ln>
                <a:solidFill>
                  <a:prstClr val="black"/>
                </a:solidFill>
                <a:effectLst/>
                <a:uLnTx/>
                <a:uFillTx/>
                <a:latin typeface="Calibri"/>
                <a:ea typeface="+mj-ea"/>
                <a:cs typeface="+mj-cs"/>
              </a:rPr>
              <a:t>Ενδοδερμικές ενέσεις (</a:t>
            </a:r>
            <a:r>
              <a:rPr kumimoji="0" lang="en-US" sz="1800" b="0" i="0" u="none" strike="noStrike" kern="1200" cap="none" spc="0" normalizeH="0" baseline="0" noProof="0" dirty="0">
                <a:ln>
                  <a:noFill/>
                </a:ln>
                <a:solidFill>
                  <a:prstClr val="black"/>
                </a:solidFill>
                <a:effectLst/>
                <a:uLnTx/>
                <a:uFillTx/>
                <a:latin typeface="Calibri"/>
                <a:ea typeface="+mj-ea"/>
                <a:cs typeface="+mj-cs"/>
              </a:rPr>
              <a:t>Freund, </a:t>
            </a:r>
            <a:r>
              <a:rPr kumimoji="0" lang="el-GR" sz="1800" b="0" i="0" u="none" strike="noStrike" kern="1200" cap="none" spc="0" normalizeH="0" baseline="0" noProof="0" dirty="0">
                <a:ln>
                  <a:noFill/>
                </a:ln>
                <a:solidFill>
                  <a:prstClr val="black"/>
                </a:solidFill>
                <a:effectLst/>
                <a:uLnTx/>
                <a:uFillTx/>
                <a:latin typeface="Calibri"/>
                <a:ea typeface="+mj-ea"/>
                <a:cs typeface="+mj-cs"/>
              </a:rPr>
              <a:t>προϊόν, μίγμα) – Τοπική εφαρμογή (</a:t>
            </a:r>
            <a:r>
              <a:rPr kumimoji="0" lang="en-US" sz="1800" b="0" i="0" u="none" strike="noStrike" kern="1200" cap="none" spc="0" normalizeH="0" baseline="0" noProof="0" dirty="0">
                <a:ln>
                  <a:noFill/>
                </a:ln>
                <a:solidFill>
                  <a:prstClr val="black"/>
                </a:solidFill>
                <a:effectLst/>
                <a:uLnTx/>
                <a:uFillTx/>
                <a:latin typeface="Calibri"/>
                <a:ea typeface="+mj-ea"/>
                <a:cs typeface="+mj-cs"/>
              </a:rPr>
              <a:t>SLS  10%, </a:t>
            </a:r>
            <a:r>
              <a:rPr kumimoji="0" lang="el-GR" sz="1800" b="0" i="0" u="none" strike="noStrike" kern="1200" cap="none" spc="0" normalizeH="0" baseline="0" noProof="0" dirty="0">
                <a:ln>
                  <a:noFill/>
                </a:ln>
                <a:solidFill>
                  <a:prstClr val="black"/>
                </a:solidFill>
                <a:effectLst/>
                <a:uLnTx/>
                <a:uFillTx/>
                <a:latin typeface="Calibri"/>
                <a:ea typeface="+mj-ea"/>
                <a:cs typeface="+mj-cs"/>
              </a:rPr>
              <a:t>σκεύασμα)</a:t>
            </a:r>
            <a:br>
              <a:rPr kumimoji="0" lang="el-GR" sz="1800" b="0" i="0" u="none" strike="noStrike" kern="1200" cap="none" spc="0" normalizeH="0" baseline="0" noProof="0" dirty="0">
                <a:ln>
                  <a:noFill/>
                </a:ln>
                <a:solidFill>
                  <a:prstClr val="black"/>
                </a:solidFill>
                <a:effectLst/>
                <a:uLnTx/>
                <a:uFillTx/>
                <a:latin typeface="Calibri"/>
                <a:ea typeface="+mj-ea"/>
                <a:cs typeface="+mj-cs"/>
              </a:rPr>
            </a:br>
            <a:r>
              <a:rPr kumimoji="0" lang="el-GR" sz="1800" b="0" i="0" u="none" strike="noStrike" kern="1200" cap="none" spc="0" normalizeH="0" baseline="0" noProof="0" dirty="0">
                <a:ln>
                  <a:noFill/>
                </a:ln>
                <a:solidFill>
                  <a:prstClr val="black"/>
                </a:solidFill>
                <a:effectLst/>
                <a:uLnTx/>
                <a:uFillTx/>
                <a:latin typeface="Calibri"/>
                <a:ea typeface="+mj-ea"/>
                <a:cs typeface="+mj-cs"/>
              </a:rPr>
              <a:t>Δύο εβδομάδες μετά : τοπική εφαρμογή – ανάγνωση (0,3,24,48</a:t>
            </a:r>
            <a:r>
              <a:rPr kumimoji="0" lang="en-US" sz="1800" b="0" i="0" u="none" strike="noStrike" kern="1200" cap="none" spc="0" normalizeH="0" baseline="0" noProof="0" dirty="0">
                <a:ln>
                  <a:noFill/>
                </a:ln>
                <a:solidFill>
                  <a:prstClr val="black"/>
                </a:solidFill>
                <a:effectLst/>
                <a:uLnTx/>
                <a:uFillTx/>
                <a:latin typeface="Calibri"/>
                <a:ea typeface="+mj-ea"/>
                <a:cs typeface="+mj-cs"/>
              </a:rPr>
              <a:t>h)</a:t>
            </a:r>
            <a:br>
              <a:rPr kumimoji="0" lang="en-US" sz="1800" b="0" i="0" u="none" strike="noStrike" kern="1200" cap="none" spc="0" normalizeH="0" baseline="0" noProof="0" dirty="0">
                <a:ln>
                  <a:noFill/>
                </a:ln>
                <a:solidFill>
                  <a:prstClr val="black"/>
                </a:solidFill>
                <a:effectLst/>
                <a:uLnTx/>
                <a:uFillTx/>
                <a:latin typeface="Calibri"/>
                <a:ea typeface="+mj-ea"/>
                <a:cs typeface="+mj-cs"/>
              </a:rPr>
            </a:br>
            <a:r>
              <a:rPr kumimoji="0" lang="el-GR" sz="1800" b="0" i="0" u="none" strike="noStrike" kern="1200" cap="none" spc="0" normalizeH="0" baseline="0" noProof="0" dirty="0">
                <a:ln>
                  <a:noFill/>
                </a:ln>
                <a:solidFill>
                  <a:prstClr val="black"/>
                </a:solidFill>
                <a:effectLst/>
                <a:uLnTx/>
                <a:uFillTx/>
                <a:latin typeface="Calibri"/>
                <a:ea typeface="+mj-ea"/>
                <a:cs typeface="+mj-cs"/>
              </a:rPr>
              <a:t>Συχνότητα εμφάνισης</a:t>
            </a:r>
            <a:endParaRPr lang="el-GR" sz="1800" b="1" dirty="0"/>
          </a:p>
          <a:p>
            <a:pPr algn="ctr">
              <a:buNone/>
            </a:pPr>
            <a:endParaRPr lang="el-GR" sz="2000" b="1" dirty="0"/>
          </a:p>
          <a:p>
            <a:pPr>
              <a:buNone/>
            </a:pPr>
            <a:endParaRPr lang="el-GR" sz="2000" b="1" dirty="0"/>
          </a:p>
          <a:p>
            <a:pPr>
              <a:buNone/>
            </a:pPr>
            <a:r>
              <a:rPr lang="el-GR" sz="2800" b="1" dirty="0"/>
              <a:t>Ταυτόσημα Πρωτόκολλα με αυτά των Ιατροτεχνολογικών</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9762"/>
          </a:xfrm>
        </p:spPr>
        <p:txBody>
          <a:bodyPr>
            <a:normAutofit fontScale="90000"/>
          </a:bodyPr>
          <a:lstStyle/>
          <a:p>
            <a:r>
              <a:rPr lang="el-GR" dirty="0"/>
              <a:t>ΤΙ ΠΕΡΙΛΑΜΒΑΝΕΙ Ο ΦΑΚΕΛΛΟΣ</a:t>
            </a:r>
            <a:endParaRPr lang="en-US" dirty="0"/>
          </a:p>
        </p:txBody>
      </p:sp>
      <p:sp>
        <p:nvSpPr>
          <p:cNvPr id="3" name="2 - Θέση περιεχομένου"/>
          <p:cNvSpPr>
            <a:spLocks noGrp="1"/>
          </p:cNvSpPr>
          <p:nvPr>
            <p:ph idx="1"/>
          </p:nvPr>
        </p:nvSpPr>
        <p:spPr>
          <a:xfrm>
            <a:off x="0" y="685800"/>
            <a:ext cx="9144000" cy="6172200"/>
          </a:xfrm>
        </p:spPr>
        <p:txBody>
          <a:bodyPr/>
          <a:lstStyle/>
          <a:p>
            <a:pPr>
              <a:buNone/>
            </a:pPr>
            <a:r>
              <a:rPr lang="el-GR" dirty="0"/>
              <a:t>Περιγραφή προϊόντος, Έκθεση Ασφάλειας, Περιγραφή Μεθόδου Παραγωγής &amp; Δήλωση συμμόρφωσης με το </a:t>
            </a:r>
            <a:r>
              <a:rPr lang="en-US" dirty="0"/>
              <a:t>GMP</a:t>
            </a:r>
            <a:r>
              <a:rPr lang="el-GR" dirty="0"/>
              <a:t>, Απόδειξη Σ</a:t>
            </a:r>
          </a:p>
          <a:p>
            <a:pPr>
              <a:buNone/>
            </a:pPr>
            <a:r>
              <a:rPr lang="el-GR" dirty="0"/>
              <a:t>Προδιαγραφές Φυσικοχημικές και Μικροβιολογικές</a:t>
            </a:r>
          </a:p>
          <a:p>
            <a:pPr>
              <a:buNone/>
            </a:pPr>
            <a:endParaRPr lang="el-GR"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1027"/>
          <p:cNvSpPr>
            <a:spLocks noGrp="1" noChangeArrowheads="1"/>
          </p:cNvSpPr>
          <p:nvPr>
            <p:ph type="body" idx="1"/>
          </p:nvPr>
        </p:nvSpPr>
        <p:spPr>
          <a:xfrm>
            <a:off x="457200" y="762000"/>
            <a:ext cx="8229600" cy="5364163"/>
          </a:xfrm>
        </p:spPr>
        <p:txBody>
          <a:bodyPr/>
          <a:lstStyle/>
          <a:p>
            <a:pPr eaLnBrk="1" hangingPunct="1">
              <a:lnSpc>
                <a:spcPct val="90000"/>
              </a:lnSpc>
            </a:pPr>
            <a:r>
              <a:rPr lang="el-GR" sz="2800" b="1" dirty="0"/>
              <a:t>Βαθμός ασφάλειας </a:t>
            </a:r>
            <a:r>
              <a:rPr lang="el-GR" sz="2800" dirty="0"/>
              <a:t>για χημικές ουσίες δείχνει πόσο διαφέρει μια εκτιμώμενη δόση στην οποία μπορεί να εκτεθεί μια πληθυσμιακή ομάδα από τη </a:t>
            </a:r>
            <a:r>
              <a:rPr lang="en-US" sz="2800" dirty="0"/>
              <a:t>NOAEL </a:t>
            </a:r>
            <a:r>
              <a:rPr lang="el-GR" sz="2800" dirty="0"/>
              <a:t>που έχει προσδιοριστεί στα πειραματόζωα</a:t>
            </a:r>
          </a:p>
          <a:p>
            <a:pPr eaLnBrk="1" hangingPunct="1">
              <a:lnSpc>
                <a:spcPct val="90000"/>
              </a:lnSpc>
            </a:pPr>
            <a:r>
              <a:rPr lang="el-GR" sz="2800" b="1" dirty="0"/>
              <a:t>Δείκτης χρονιότητας. </a:t>
            </a:r>
          </a:p>
          <a:p>
            <a:pPr eaLnBrk="1" hangingPunct="1">
              <a:lnSpc>
                <a:spcPct val="90000"/>
              </a:lnSpc>
              <a:buFontTx/>
              <a:buNone/>
            </a:pPr>
            <a:r>
              <a:rPr lang="el-GR" sz="2800" dirty="0"/>
              <a:t>	</a:t>
            </a:r>
            <a:r>
              <a:rPr lang="en-US" sz="2800" dirty="0"/>
              <a:t>LD</a:t>
            </a:r>
            <a:r>
              <a:rPr lang="en-US" sz="2800" baseline="-25000" dirty="0"/>
              <a:t>50</a:t>
            </a:r>
            <a:r>
              <a:rPr lang="el-GR" sz="2800" dirty="0"/>
              <a:t> εφάπαξ </a:t>
            </a:r>
            <a:r>
              <a:rPr lang="en-US" sz="2800" dirty="0"/>
              <a:t>/LD</a:t>
            </a:r>
            <a:r>
              <a:rPr lang="en-US" sz="2800" baseline="-25000" dirty="0"/>
              <a:t>50</a:t>
            </a:r>
            <a:r>
              <a:rPr lang="el-GR" sz="2800" dirty="0"/>
              <a:t> </a:t>
            </a:r>
            <a:r>
              <a:rPr lang="en-US" sz="2800" dirty="0"/>
              <a:t>90</a:t>
            </a:r>
            <a:r>
              <a:rPr lang="el-GR" sz="2800" dirty="0"/>
              <a:t> ημερών</a:t>
            </a:r>
          </a:p>
          <a:p>
            <a:pPr eaLnBrk="1" hangingPunct="1">
              <a:lnSpc>
                <a:spcPct val="90000"/>
              </a:lnSpc>
              <a:buFontTx/>
              <a:buNone/>
            </a:pPr>
            <a:r>
              <a:rPr lang="el-GR" sz="2800" dirty="0"/>
              <a:t>	Μέτρο της αθροιστικής δράσης της ουσίας στον οργανισμό.</a:t>
            </a:r>
            <a:endParaRPr lang="en-US" sz="2800"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noFill/>
        </p:spPr>
        <p:txBody>
          <a:bodyPr/>
          <a:lstStyle/>
          <a:p>
            <a:pPr eaLnBrk="1" hangingPunct="1"/>
            <a:r>
              <a:rPr lang="en-US" sz="3200" b="1" dirty="0"/>
              <a:t>NOAEL (No observed adverse effect level)</a:t>
            </a:r>
            <a:endParaRPr lang="el-GR" sz="3200" b="1" dirty="0"/>
          </a:p>
        </p:txBody>
      </p:sp>
      <p:sp>
        <p:nvSpPr>
          <p:cNvPr id="6148" name="Rectangle 3"/>
          <p:cNvSpPr>
            <a:spLocks noGrp="1" noChangeArrowheads="1"/>
          </p:cNvSpPr>
          <p:nvPr>
            <p:ph type="body" sz="half" idx="2"/>
          </p:nvPr>
        </p:nvSpPr>
        <p:spPr>
          <a:xfrm>
            <a:off x="4495800" y="2133600"/>
            <a:ext cx="4419600" cy="4495800"/>
          </a:xfrm>
        </p:spPr>
        <p:txBody>
          <a:bodyPr/>
          <a:lstStyle/>
          <a:p>
            <a:pPr eaLnBrk="1" hangingPunct="1">
              <a:buFontTx/>
              <a:buNone/>
            </a:pPr>
            <a:r>
              <a:rPr lang="el-GR" sz="2400" i="1"/>
              <a:t>Για την ουσία Α υφίσταται ανταπόκριση σε όλες τις δόσεις (από την αρχή ακόμη του άξονος Χ) ενώ για την ουσία Β υπάρχει η δόση </a:t>
            </a:r>
            <a:r>
              <a:rPr lang="en-US" sz="2400" i="1"/>
              <a:t>NO</a:t>
            </a:r>
            <a:r>
              <a:rPr lang="el-GR" sz="2400" i="1"/>
              <a:t>Α</a:t>
            </a:r>
            <a:r>
              <a:rPr lang="en-US" sz="2400" i="1"/>
              <a:t>EL </a:t>
            </a:r>
            <a:r>
              <a:rPr lang="el-GR" sz="2400" i="1"/>
              <a:t>κάτω από την οποία ουδεμία ανταπόκριση σημειώνεται.</a:t>
            </a:r>
            <a:r>
              <a:rPr lang="el-GR" sz="2400"/>
              <a:t> </a:t>
            </a:r>
          </a:p>
          <a:p>
            <a:pPr eaLnBrk="1" hangingPunct="1">
              <a:buFontTx/>
              <a:buNone/>
            </a:pPr>
            <a:endParaRPr lang="el-GR" sz="2000"/>
          </a:p>
          <a:p>
            <a:pPr eaLnBrk="1" hangingPunct="1">
              <a:buFontTx/>
              <a:buNone/>
            </a:pPr>
            <a:r>
              <a:rPr lang="en-US" sz="2400"/>
              <a:t>ADI = </a:t>
            </a:r>
            <a:r>
              <a:rPr lang="el-GR" sz="2400"/>
              <a:t>(</a:t>
            </a:r>
            <a:r>
              <a:rPr lang="en-US" sz="2400"/>
              <a:t>NO</a:t>
            </a:r>
            <a:r>
              <a:rPr lang="el-GR" sz="2400"/>
              <a:t>Α</a:t>
            </a:r>
            <a:r>
              <a:rPr lang="en-US" sz="2400"/>
              <a:t>ELmg/kg</a:t>
            </a:r>
            <a:r>
              <a:rPr lang="en-US" sz="2400" baseline="30000"/>
              <a:t>*</a:t>
            </a:r>
            <a:r>
              <a:rPr lang="en-US" sz="2400"/>
              <a:t>/</a:t>
            </a:r>
            <a:r>
              <a:rPr lang="el-GR" sz="2400"/>
              <a:t>ημέρα) 		100</a:t>
            </a:r>
          </a:p>
        </p:txBody>
      </p:sp>
      <p:graphicFrame>
        <p:nvGraphicFramePr>
          <p:cNvPr id="6146" name="Object 0" descr="tee-4"/>
          <p:cNvGraphicFramePr>
            <a:graphicFrameLocks noGrp="1" noChangeAspect="1"/>
          </p:cNvGraphicFramePr>
          <p:nvPr>
            <p:ph type="clipArt" sz="half" idx="1"/>
          </p:nvPr>
        </p:nvGraphicFramePr>
        <p:xfrm>
          <a:off x="685800" y="2286000"/>
          <a:ext cx="3597275" cy="3441700"/>
        </p:xfrm>
        <a:graphic>
          <a:graphicData uri="http://schemas.openxmlformats.org/presentationml/2006/ole">
            <mc:AlternateContent xmlns:mc="http://schemas.openxmlformats.org/markup-compatibility/2006">
              <mc:Choice xmlns:v="urn:schemas-microsoft-com:vml" Requires="v">
                <p:oleObj name="Φωτογραφία του Photo Editor" r:id="rId3" imgW="5304762" imgH="5076190" progId="">
                  <p:embed/>
                </p:oleObj>
              </mc:Choice>
              <mc:Fallback>
                <p:oleObj name="Φωτογραφία του Photo Editor" r:id="rId3" imgW="5304762" imgH="5076190" progId="">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0"/>
                        <a:ext cx="3597275" cy="344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5 - Ευθεία γραμμή σύνδεσης"/>
          <p:cNvCxnSpPr/>
          <p:nvPr/>
        </p:nvCxnSpPr>
        <p:spPr>
          <a:xfrm>
            <a:off x="5500688" y="5572125"/>
            <a:ext cx="28575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074"/>
          <p:cNvSpPr>
            <a:spLocks noGrp="1" noChangeArrowheads="1"/>
          </p:cNvSpPr>
          <p:nvPr>
            <p:ph type="title"/>
          </p:nvPr>
        </p:nvSpPr>
        <p:spPr>
          <a:noFill/>
        </p:spPr>
        <p:txBody>
          <a:bodyPr/>
          <a:lstStyle/>
          <a:p>
            <a:pPr eaLnBrk="1" hangingPunct="1"/>
            <a:r>
              <a:rPr lang="en-US" sz="3200" b="1" dirty="0"/>
              <a:t>NOAEL (No observed adverse effect level)</a:t>
            </a:r>
            <a:endParaRPr lang="en-US" b="1" dirty="0"/>
          </a:p>
        </p:txBody>
      </p:sp>
      <p:sp>
        <p:nvSpPr>
          <p:cNvPr id="66563" name="Rectangle 3075"/>
          <p:cNvSpPr>
            <a:spLocks noGrp="1" noChangeArrowheads="1"/>
          </p:cNvSpPr>
          <p:nvPr>
            <p:ph type="body" idx="1"/>
          </p:nvPr>
        </p:nvSpPr>
        <p:spPr/>
        <p:txBody>
          <a:bodyPr/>
          <a:lstStyle/>
          <a:p>
            <a:pPr eaLnBrk="1" hangingPunct="1"/>
            <a:r>
              <a:rPr lang="el-GR" dirty="0"/>
              <a:t>Είναι σημαντική για τον καθορισμό των οριακών τιμών των συγκεντρώσεων μιας ουσίας στους χώρους εργασίας.</a:t>
            </a:r>
          </a:p>
          <a:p>
            <a:pPr eaLnBrk="1" hangingPunct="1"/>
            <a:r>
              <a:rPr lang="el-GR" dirty="0"/>
              <a:t>Για τα καρκινογόνα υπάρχει καρκινογόνος δράση σε οποιαδήποτε δόση. Δεν υπάρχει  </a:t>
            </a:r>
            <a:r>
              <a:rPr lang="en-US" dirty="0"/>
              <a:t>NOAEL.</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a:t>NOGEL – LOAEL- MABEL-HED-MRSD</a:t>
            </a:r>
          </a:p>
        </p:txBody>
      </p:sp>
      <p:sp>
        <p:nvSpPr>
          <p:cNvPr id="3" name="2 - Θέση περιεχομένου"/>
          <p:cNvSpPr>
            <a:spLocks noGrp="1"/>
          </p:cNvSpPr>
          <p:nvPr>
            <p:ph idx="1"/>
          </p:nvPr>
        </p:nvSpPr>
        <p:spPr/>
        <p:txBody>
          <a:bodyPr/>
          <a:lstStyle/>
          <a:p>
            <a:r>
              <a:rPr lang="en-US" dirty="0"/>
              <a:t>no observed </a:t>
            </a:r>
            <a:r>
              <a:rPr lang="en-US" dirty="0" err="1"/>
              <a:t>genotoxic</a:t>
            </a:r>
            <a:r>
              <a:rPr lang="en-US" dirty="0"/>
              <a:t> effect level (NOGEL)</a:t>
            </a:r>
          </a:p>
          <a:p>
            <a:r>
              <a:rPr lang="en-US" dirty="0"/>
              <a:t>lowest observed adverse effect level (LOAEL)</a:t>
            </a:r>
          </a:p>
          <a:p>
            <a:r>
              <a:rPr lang="en-US" dirty="0"/>
              <a:t>minimum anticipated biological effect level (MABEL)</a:t>
            </a:r>
          </a:p>
          <a:p>
            <a:r>
              <a:rPr lang="en-US" dirty="0"/>
              <a:t>human equivalent dose (HED)</a:t>
            </a:r>
          </a:p>
          <a:p>
            <a:r>
              <a:rPr lang="en-US" dirty="0"/>
              <a:t>maximum recommended starting dose (MRSD)</a:t>
            </a:r>
          </a:p>
          <a:p>
            <a:endParaRPr lang="en-US"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26B4-38ED-2F39-BD82-082FE80584B0}"/>
              </a:ext>
            </a:extLst>
          </p:cNvPr>
          <p:cNvSpPr>
            <a:spLocks noGrp="1"/>
          </p:cNvSpPr>
          <p:nvPr>
            <p:ph type="title"/>
          </p:nvPr>
        </p:nvSpPr>
        <p:spPr>
          <a:xfrm>
            <a:off x="457200" y="0"/>
            <a:ext cx="8229600" cy="914400"/>
          </a:xfrm>
        </p:spPr>
        <p:txBody>
          <a:bodyPr>
            <a:normAutofit/>
          </a:bodyPr>
          <a:lstStyle/>
          <a:p>
            <a:r>
              <a:rPr lang="en-US" dirty="0"/>
              <a:t>NOAEL-LD50-LOAEL</a:t>
            </a:r>
          </a:p>
        </p:txBody>
      </p:sp>
      <p:pic>
        <p:nvPicPr>
          <p:cNvPr id="9" name="Content Placeholder 8">
            <a:extLst>
              <a:ext uri="{FF2B5EF4-FFF2-40B4-BE49-F238E27FC236}">
                <a16:creationId xmlns:a16="http://schemas.microsoft.com/office/drawing/2014/main" id="{537E8FF0-1550-CFFA-8F5B-AF3F9CD3DBB6}"/>
              </a:ext>
            </a:extLst>
          </p:cNvPr>
          <p:cNvPicPr>
            <a:picLocks noGrp="1" noChangeAspect="1"/>
          </p:cNvPicPr>
          <p:nvPr>
            <p:ph idx="1"/>
          </p:nvPr>
        </p:nvPicPr>
        <p:blipFill>
          <a:blip r:embed="rId2"/>
          <a:stretch>
            <a:fillRect/>
          </a:stretch>
        </p:blipFill>
        <p:spPr>
          <a:xfrm>
            <a:off x="0" y="685800"/>
            <a:ext cx="9176479" cy="6172200"/>
          </a:xfrm>
        </p:spPr>
      </p:pic>
    </p:spTree>
    <p:extLst>
      <p:ext uri="{BB962C8B-B14F-4D97-AF65-F5344CB8AC3E}">
        <p14:creationId xmlns:p14="http://schemas.microsoft.com/office/powerpoint/2010/main" val="240221944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Mutagenesis</a:t>
            </a:r>
            <a:r>
              <a:rPr lang="en-US" altLang="en-US" sz="1000">
                <a:solidFill>
                  <a:srgbClr val="333333"/>
                </a:solidFill>
              </a:rPr>
              <a:t>, Volume 31, Issue 3, May 2016, Pages 359–374, </a:t>
            </a:r>
            <a:r>
              <a:rPr lang="en-US" altLang="en-US" sz="1000">
                <a:solidFill>
                  <a:srgbClr val="333333"/>
                </a:solidFill>
                <a:hlinkClick r:id="rId3"/>
              </a:rPr>
              <a:t>https://doi.org/10.1093/mutage/gev081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 </a:t>
            </a:r>
            <a:r>
              <a:rPr lang="en-US" altLang="en-US" b="0" dirty="0"/>
              <a:t>Integration of in vitro and in vivo data as input for in </a:t>
            </a:r>
            <a:r>
              <a:rPr lang="en-US" altLang="en-US" b="0" dirty="0" err="1"/>
              <a:t>silico</a:t>
            </a:r>
            <a:r>
              <a:rPr lang="en-US" altLang="en-US" b="0" dirty="0"/>
              <a:t> models. A model’s ability to predict toxicity ...</a:t>
            </a:r>
          </a:p>
        </p:txBody>
      </p:sp>
      <p:pic>
        <p:nvPicPr>
          <p:cNvPr id="5124" name="Picture 4"/>
          <p:cNvPicPr>
            <a:picLocks noChangeAspect="1"/>
          </p:cNvPicPr>
          <p:nvPr/>
        </p:nvPicPr>
        <p:blipFill>
          <a:blip r:embed="rId4" cstate="print"/>
          <a:stretch>
            <a:fillRect/>
          </a:stretch>
        </p:blipFill>
        <p:spPr>
          <a:xfrm>
            <a:off x="7904162" y="6267450"/>
            <a:ext cx="1058862" cy="298450"/>
          </a:xfrm>
          <a:prstGeom prst="rect">
            <a:avLst/>
          </a:prstGeom>
          <a:noFill/>
          <a:ln>
            <a:noFill/>
            <a:miter lim="800000"/>
          </a:ln>
        </p:spPr>
      </p:pic>
      <p:pic>
        <p:nvPicPr>
          <p:cNvPr id="5125" name="New picture"/>
          <p:cNvPicPr/>
          <p:nvPr/>
        </p:nvPicPr>
        <p:blipFill>
          <a:blip r:embed="rId5" cstate="print"/>
          <a:stretch>
            <a:fillRect/>
          </a:stretch>
        </p:blipFill>
        <p:spPr>
          <a:xfrm>
            <a:off x="1600200" y="1371600"/>
            <a:ext cx="5943599" cy="4118729"/>
          </a:xfrm>
          <a:prstGeom prst="rect">
            <a:avLst/>
          </a:prstGeom>
        </p:spPr>
      </p:pic>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0"/>
            <a:ext cx="9144000" cy="2438400"/>
          </a:xfrm>
        </p:spPr>
        <p:txBody>
          <a:bodyPr>
            <a:normAutofit/>
          </a:bodyPr>
          <a:lstStyle/>
          <a:p>
            <a:r>
              <a:rPr lang="en-US" b="1" dirty="0"/>
              <a:t>ANA</a:t>
            </a:r>
            <a:r>
              <a:rPr lang="el-GR" b="1" dirty="0"/>
              <a:t>ΓΩΓΗ ΔΟΣΕΩΝ ΑΠΟ ΤΑ ΠΕΙΡΑΜΑΤΟΖΩΑ ΣΤΟΝ ΑΝΘΡΩΠΟ </a:t>
            </a:r>
            <a:endParaRPr lang="en-US" b="1" dirty="0"/>
          </a:p>
        </p:txBody>
      </p:sp>
    </p:spTree>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noFill/>
        </p:spPr>
        <p:txBody>
          <a:bodyPr/>
          <a:lstStyle/>
          <a:p>
            <a:r>
              <a:rPr lang="el-GR" sz="3200" b="1" dirty="0"/>
              <a:t>Παράγοντες που σχετίζονται με τις συνθήκες έκθεσης</a:t>
            </a:r>
            <a:endParaRPr lang="el-GR" sz="3600" b="1" dirty="0"/>
          </a:p>
        </p:txBody>
      </p:sp>
      <p:sp>
        <p:nvSpPr>
          <p:cNvPr id="67587" name="Rectangle 3"/>
          <p:cNvSpPr>
            <a:spLocks noGrp="1" noChangeArrowheads="1"/>
          </p:cNvSpPr>
          <p:nvPr>
            <p:ph type="body" idx="4294967295"/>
          </p:nvPr>
        </p:nvSpPr>
        <p:spPr>
          <a:xfrm>
            <a:off x="304800" y="2017713"/>
            <a:ext cx="8650288" cy="4611687"/>
          </a:xfrm>
        </p:spPr>
        <p:txBody>
          <a:bodyPr/>
          <a:lstStyle/>
          <a:p>
            <a:pPr>
              <a:buFontTx/>
              <a:buNone/>
            </a:pPr>
            <a:r>
              <a:rPr lang="el-GR" sz="2800" b="1" dirty="0"/>
              <a:t>Συγκέντρωση και όγκος χορήγησης</a:t>
            </a:r>
            <a:endParaRPr lang="el-GR" sz="2800" dirty="0"/>
          </a:p>
          <a:p>
            <a:r>
              <a:rPr lang="el-GR" sz="2400" dirty="0"/>
              <a:t>Συγκέντρωση διαλύματος (αραιό απορροφάται ευκολότερα)</a:t>
            </a:r>
          </a:p>
          <a:p>
            <a:r>
              <a:rPr lang="el-GR" sz="2400" dirty="0"/>
              <a:t>Όγκος διαλύματος </a:t>
            </a:r>
            <a:r>
              <a:rPr lang="en-US" sz="2400" dirty="0"/>
              <a:t>(</a:t>
            </a:r>
            <a:r>
              <a:rPr lang="el-GR" sz="2400" dirty="0"/>
              <a:t>για τα πειραματόζωα)</a:t>
            </a:r>
            <a:endParaRPr lang="en-US" sz="2400" dirty="0"/>
          </a:p>
          <a:p>
            <a:pPr>
              <a:buFontTx/>
              <a:buNone/>
            </a:pPr>
            <a:r>
              <a:rPr lang="en-US" sz="2400" dirty="0"/>
              <a:t>	</a:t>
            </a:r>
            <a:r>
              <a:rPr lang="el-GR" sz="2400" dirty="0"/>
              <a:t>Να είναι μέχρι 2-3% βάρους [Από το στόμα]</a:t>
            </a:r>
          </a:p>
          <a:p>
            <a:pPr>
              <a:buFontTx/>
              <a:buNone/>
            </a:pPr>
            <a:r>
              <a:rPr lang="el-GR" sz="2400" dirty="0"/>
              <a:t>	Μέγιστος όγκος </a:t>
            </a:r>
            <a:r>
              <a:rPr lang="en-US" sz="2400" dirty="0"/>
              <a:t>2 ml </a:t>
            </a:r>
          </a:p>
          <a:p>
            <a:r>
              <a:rPr lang="el-GR" sz="2400" dirty="0"/>
              <a:t>Προβλήματα από τη χορήγηση μεγάλων όγκων </a:t>
            </a:r>
          </a:p>
          <a:p>
            <a:pPr lvl="1"/>
            <a:r>
              <a:rPr lang="el-GR" sz="2400" dirty="0">
                <a:sym typeface="Symbol" pitchFamily="18" charset="2"/>
              </a:rPr>
              <a:t> </a:t>
            </a:r>
            <a:r>
              <a:rPr lang="el-GR" sz="2400" dirty="0"/>
              <a:t>ενυδάτωση</a:t>
            </a:r>
          </a:p>
          <a:p>
            <a:pPr lvl="1"/>
            <a:r>
              <a:rPr lang="el-GR" sz="2400" dirty="0">
                <a:sym typeface="Symbol" pitchFamily="18" charset="2"/>
              </a:rPr>
              <a:t> νεφρικής </a:t>
            </a:r>
            <a:r>
              <a:rPr lang="el-GR" sz="2400" dirty="0"/>
              <a:t>κάθαρσης τοξικού παράγοντα</a:t>
            </a:r>
          </a:p>
          <a:p>
            <a:pPr lvl="1"/>
            <a:r>
              <a:rPr lang="el-GR" sz="2400" dirty="0"/>
              <a:t>εμφάνιση καθαρτικών φαινομένων από μεγάλη δόση </a:t>
            </a:r>
            <a:r>
              <a:rPr lang="el-GR" sz="2400" dirty="0" err="1"/>
              <a:t>ελαιούχων</a:t>
            </a:r>
            <a:r>
              <a:rPr lang="el-GR" sz="2400" dirty="0"/>
              <a:t> διαλυμάτων</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idx="4294967295"/>
          </p:nvPr>
        </p:nvSpPr>
        <p:spPr>
          <a:xfrm>
            <a:off x="357188" y="609600"/>
            <a:ext cx="8101012" cy="1143000"/>
          </a:xfrm>
          <a:noFill/>
        </p:spPr>
        <p:txBody>
          <a:bodyPr/>
          <a:lstStyle/>
          <a:p>
            <a:pPr eaLnBrk="1" hangingPunct="1"/>
            <a:r>
              <a:rPr lang="el-GR" sz="3200" b="1" dirty="0"/>
              <a:t>Παράγοντες που σχετίζονται με τις συνθήκες έκθεσης</a:t>
            </a:r>
          </a:p>
        </p:txBody>
      </p:sp>
      <p:sp>
        <p:nvSpPr>
          <p:cNvPr id="254979" name="Rectangle 3"/>
          <p:cNvSpPr>
            <a:spLocks noGrp="1" noChangeArrowheads="1"/>
          </p:cNvSpPr>
          <p:nvPr>
            <p:ph type="body" sz="half" idx="4294967295"/>
          </p:nvPr>
        </p:nvSpPr>
        <p:spPr>
          <a:xfrm>
            <a:off x="304800" y="2017713"/>
            <a:ext cx="8083550" cy="4611687"/>
          </a:xfrm>
        </p:spPr>
        <p:txBody>
          <a:bodyPr/>
          <a:lstStyle/>
          <a:p>
            <a:pPr eaLnBrk="1" hangingPunct="1">
              <a:buFontTx/>
              <a:buNone/>
            </a:pPr>
            <a:r>
              <a:rPr lang="el-GR" sz="2800" b="1" dirty="0"/>
              <a:t>Διάρκεια και συχνότητα έκθεσης </a:t>
            </a:r>
            <a:endParaRPr lang="en-US" sz="2800" b="1" dirty="0"/>
          </a:p>
          <a:p>
            <a:pPr eaLnBrk="1" hangingPunct="1">
              <a:buFontTx/>
              <a:buNone/>
            </a:pPr>
            <a:r>
              <a:rPr lang="el-GR" sz="2800" dirty="0"/>
              <a:t> </a:t>
            </a:r>
            <a:r>
              <a:rPr lang="el-GR" sz="2400" dirty="0"/>
              <a:t>Η έκθεση σε μια τοξική ουσία με βάση τη διάρκεια και τη συχνότητα διακρίνεται σε</a:t>
            </a:r>
            <a:endParaRPr lang="en-US" sz="2400" dirty="0"/>
          </a:p>
          <a:p>
            <a:pPr eaLnBrk="1" hangingPunct="1">
              <a:buFontTx/>
              <a:buNone/>
            </a:pPr>
            <a:endParaRPr lang="el-GR" sz="2400" dirty="0"/>
          </a:p>
        </p:txBody>
      </p:sp>
      <p:sp>
        <p:nvSpPr>
          <p:cNvPr id="254980" name="Rectangle 3"/>
          <p:cNvSpPr>
            <a:spLocks noChangeArrowheads="1"/>
          </p:cNvSpPr>
          <p:nvPr/>
        </p:nvSpPr>
        <p:spPr bwMode="auto">
          <a:xfrm>
            <a:off x="685800" y="3716338"/>
            <a:ext cx="2949575" cy="2379662"/>
          </a:xfrm>
          <a:prstGeom prst="rect">
            <a:avLst/>
          </a:prstGeom>
          <a:noFill/>
          <a:ln w="9525">
            <a:noFill/>
            <a:miter lim="800000"/>
            <a:headEnd/>
            <a:tailEnd/>
          </a:ln>
        </p:spPr>
        <p:txBody>
          <a:bodyPr/>
          <a:lstStyle/>
          <a:p>
            <a:pPr marL="342900" indent="-342900">
              <a:spcBef>
                <a:spcPct val="20000"/>
              </a:spcBef>
              <a:buFontTx/>
              <a:buChar char="•"/>
            </a:pPr>
            <a:r>
              <a:rPr lang="el-GR" sz="2800"/>
              <a:t>οξεία </a:t>
            </a:r>
            <a:r>
              <a:rPr lang="en-US" sz="2800"/>
              <a:t>	</a:t>
            </a:r>
            <a:endParaRPr lang="el-GR" sz="2800"/>
          </a:p>
          <a:p>
            <a:pPr marL="342900" indent="-342900">
              <a:spcBef>
                <a:spcPct val="20000"/>
              </a:spcBef>
              <a:buFontTx/>
              <a:buChar char="•"/>
            </a:pPr>
            <a:r>
              <a:rPr lang="el-GR" sz="2800"/>
              <a:t>υποξεία</a:t>
            </a:r>
          </a:p>
          <a:p>
            <a:pPr marL="342900" indent="-342900">
              <a:spcBef>
                <a:spcPct val="20000"/>
              </a:spcBef>
              <a:buFontTx/>
              <a:buChar char="•"/>
            </a:pPr>
            <a:r>
              <a:rPr lang="el-GR" sz="2800"/>
              <a:t>υποχρόνια</a:t>
            </a:r>
          </a:p>
          <a:p>
            <a:pPr marL="342900" indent="-342900">
              <a:spcBef>
                <a:spcPct val="20000"/>
              </a:spcBef>
              <a:buFontTx/>
              <a:buChar char="•"/>
            </a:pPr>
            <a:r>
              <a:rPr lang="el-GR" sz="2800"/>
              <a:t>χρόνια</a:t>
            </a:r>
          </a:p>
          <a:p>
            <a:pPr marL="342900" indent="-342900">
              <a:spcBef>
                <a:spcPct val="20000"/>
              </a:spcBef>
              <a:buFontTx/>
              <a:buChar char="•"/>
            </a:pPr>
            <a:endParaRPr lang="el-GR" sz="2800"/>
          </a:p>
        </p:txBody>
      </p:sp>
      <p:sp>
        <p:nvSpPr>
          <p:cNvPr id="254981" name="Rectangle 4"/>
          <p:cNvSpPr>
            <a:spLocks noChangeArrowheads="1"/>
          </p:cNvSpPr>
          <p:nvPr/>
        </p:nvSpPr>
        <p:spPr bwMode="auto">
          <a:xfrm>
            <a:off x="3419475" y="3789363"/>
            <a:ext cx="5037138" cy="2522537"/>
          </a:xfrm>
          <a:prstGeom prst="rect">
            <a:avLst/>
          </a:prstGeom>
          <a:noFill/>
          <a:ln w="9525">
            <a:noFill/>
            <a:miter lim="800000"/>
            <a:headEnd/>
            <a:tailEnd/>
          </a:ln>
        </p:spPr>
        <p:txBody>
          <a:bodyPr/>
          <a:lstStyle/>
          <a:p>
            <a:pPr marL="342900" indent="-342900">
              <a:spcBef>
                <a:spcPct val="20000"/>
              </a:spcBef>
              <a:buFontTx/>
              <a:buChar char="•"/>
            </a:pPr>
            <a:r>
              <a:rPr lang="el-GR" sz="2800"/>
              <a:t>Εφάπαξ/επανειλημμένες 24</a:t>
            </a:r>
            <a:r>
              <a:rPr lang="en-US" sz="2800"/>
              <a:t>h</a:t>
            </a:r>
          </a:p>
          <a:p>
            <a:pPr marL="342900" indent="-342900">
              <a:spcBef>
                <a:spcPct val="20000"/>
              </a:spcBef>
              <a:buFontTx/>
              <a:buChar char="•"/>
            </a:pPr>
            <a:r>
              <a:rPr lang="el-GR" sz="2800"/>
              <a:t>Μέχρι 1 μήνα</a:t>
            </a:r>
          </a:p>
          <a:p>
            <a:pPr marL="342900" indent="-342900">
              <a:spcBef>
                <a:spcPct val="20000"/>
              </a:spcBef>
              <a:buFontTx/>
              <a:buChar char="•"/>
            </a:pPr>
            <a:r>
              <a:rPr lang="el-GR" sz="2800"/>
              <a:t>1-3 μήνες</a:t>
            </a:r>
          </a:p>
          <a:p>
            <a:pPr marL="342900" indent="-342900">
              <a:spcBef>
                <a:spcPct val="20000"/>
              </a:spcBef>
              <a:buFontTx/>
              <a:buChar char="•"/>
            </a:pPr>
            <a:r>
              <a:rPr lang="el-GR" sz="2800"/>
              <a:t>&gt; 3 μήνες</a:t>
            </a:r>
          </a:p>
        </p:txBody>
      </p:sp>
    </p:spTree>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274638"/>
            <a:ext cx="9144000" cy="1143000"/>
          </a:xfrm>
        </p:spPr>
        <p:txBody>
          <a:bodyPr/>
          <a:lstStyle/>
          <a:p>
            <a:r>
              <a:rPr lang="en-US" b="1" dirty="0"/>
              <a:t>OECD PROTOCOLS</a:t>
            </a:r>
          </a:p>
        </p:txBody>
      </p:sp>
      <p:sp>
        <p:nvSpPr>
          <p:cNvPr id="5" name="4 - Θέση περιεχομένου"/>
          <p:cNvSpPr>
            <a:spLocks noGrp="1"/>
          </p:cNvSpPr>
          <p:nvPr>
            <p:ph idx="1"/>
          </p:nvPr>
        </p:nvSpPr>
        <p:spPr>
          <a:xfrm>
            <a:off x="0" y="1066800"/>
            <a:ext cx="9144000" cy="5791200"/>
          </a:xfrm>
        </p:spPr>
        <p:txBody>
          <a:bodyPr/>
          <a:lstStyle/>
          <a:p>
            <a:r>
              <a:rPr lang="en-US" dirty="0"/>
              <a:t>OECD: </a:t>
            </a:r>
            <a:r>
              <a:rPr lang="en-US" dirty="0" err="1"/>
              <a:t>Organisation</a:t>
            </a:r>
            <a:r>
              <a:rPr lang="en-US" dirty="0"/>
              <a:t> for Economic Co-operation and Development The mission of the OECD is to promote policies that will improve the economic and social well- being of people around the world. The OECD provides a forum in which governments can work together to share experiences and seek solutions to common problems. GUIDELINES:  402 Acute Dermal Toxicity  403 Acute Inhalation Toxicity  404 Acute Dermal Irritation/Corrosion  405 Acute Eye Irritation/Corrosion 54</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15962"/>
          </a:xfrm>
        </p:spPr>
        <p:txBody>
          <a:bodyPr>
            <a:normAutofit fontScale="90000"/>
          </a:bodyPr>
          <a:lstStyle/>
          <a:p>
            <a:r>
              <a:rPr lang="el-GR" dirty="0"/>
              <a:t>ΤΗΡΗΣΗ ΦΑΚΕΛΛΟΥ</a:t>
            </a:r>
            <a:endParaRPr lang="en-US" dirty="0"/>
          </a:p>
        </p:txBody>
      </p:sp>
      <p:sp>
        <p:nvSpPr>
          <p:cNvPr id="3" name="2 - Θέση περιεχομένου"/>
          <p:cNvSpPr>
            <a:spLocks noGrp="1"/>
          </p:cNvSpPr>
          <p:nvPr>
            <p:ph idx="1"/>
          </p:nvPr>
        </p:nvSpPr>
        <p:spPr>
          <a:xfrm>
            <a:off x="0" y="838200"/>
            <a:ext cx="9144000" cy="6019800"/>
          </a:xfrm>
        </p:spPr>
        <p:txBody>
          <a:bodyPr/>
          <a:lstStyle/>
          <a:p>
            <a:pPr>
              <a:buNone/>
            </a:pPr>
            <a:r>
              <a:rPr lang="el-GR" dirty="0"/>
              <a:t>Ο Φάκελος Πληροφοριών θα πρέπει να τηρείται στη διεύθυνση του Υπεύθυνου προσώπου </a:t>
            </a:r>
          </a:p>
          <a:p>
            <a:pPr>
              <a:buNone/>
            </a:pPr>
            <a:r>
              <a:rPr lang="el-GR" dirty="0"/>
              <a:t>θα πρέπει να είναι διαθέσιμος αμέσως σε επιθεώρηση από την αρμόδια τοπική εποπτική αρχή στην ανωτέρω διεύθυνση. Στον κανονισμό δεν ορίζεται η δυνατότητα των αρχών να απομακρύνουν με σκοπό την επιθεώρηση από τη διεύθυνση τήρησης ολόκληρο τον φάκελο ή μέρος αυτού. </a:t>
            </a:r>
            <a:endParaRPr lang="en-US" dirty="0"/>
          </a:p>
          <a:p>
            <a:pPr>
              <a:buNone/>
            </a:pPr>
            <a:endParaRPr lang="en-US" dirty="0"/>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19200"/>
          </a:xfrm>
        </p:spPr>
        <p:txBody>
          <a:bodyPr/>
          <a:lstStyle/>
          <a:p>
            <a:r>
              <a:rPr lang="en-US" b="1" dirty="0"/>
              <a:t>OECD PROTOCOLS</a:t>
            </a:r>
          </a:p>
        </p:txBody>
      </p:sp>
      <p:sp>
        <p:nvSpPr>
          <p:cNvPr id="3" name="2 - Θέση περιεχομένου"/>
          <p:cNvSpPr>
            <a:spLocks noGrp="1"/>
          </p:cNvSpPr>
          <p:nvPr>
            <p:ph idx="1"/>
          </p:nvPr>
        </p:nvSpPr>
        <p:spPr>
          <a:xfrm>
            <a:off x="0" y="838200"/>
            <a:ext cx="9144000" cy="6019800"/>
          </a:xfrm>
        </p:spPr>
        <p:txBody>
          <a:bodyPr>
            <a:normAutofit fontScale="92500" lnSpcReduction="20000"/>
          </a:bodyPr>
          <a:lstStyle/>
          <a:p>
            <a:pPr>
              <a:buNone/>
            </a:pPr>
            <a:r>
              <a:rPr lang="el-GR" b="1"/>
              <a:t>ΠΑΡΑΔΕΙΓΜΑΤΑ ΠΡΩΤΟΚΟΛΛΩΝ</a:t>
            </a:r>
            <a:endParaRPr lang="en-US" b="1"/>
          </a:p>
          <a:p>
            <a:pPr>
              <a:buNone/>
            </a:pPr>
            <a:r>
              <a:rPr lang="en-US" dirty="0"/>
              <a:t>406 Skin </a:t>
            </a:r>
            <a:r>
              <a:rPr lang="en-US" dirty="0" err="1"/>
              <a:t>Sensitisation</a:t>
            </a:r>
            <a:r>
              <a:rPr lang="en-US" dirty="0"/>
              <a:t>  407 </a:t>
            </a:r>
            <a:r>
              <a:rPr lang="en-US" dirty="0" err="1"/>
              <a:t>RepeatedDose</a:t>
            </a:r>
            <a:r>
              <a:rPr lang="en-US" dirty="0"/>
              <a:t> 28-day Oral Toxicity Study in Rodents  408 </a:t>
            </a:r>
            <a:r>
              <a:rPr lang="en-US" dirty="0" err="1"/>
              <a:t>RepeatedDose</a:t>
            </a:r>
            <a:r>
              <a:rPr lang="en-US" dirty="0"/>
              <a:t> 90-Day Oral Toxicity Study in Rodents  409 </a:t>
            </a:r>
            <a:r>
              <a:rPr lang="en-US" dirty="0" err="1"/>
              <a:t>RepeatedDose</a:t>
            </a:r>
            <a:r>
              <a:rPr lang="en-US" dirty="0"/>
              <a:t> 90-Day Oral Toxicity Study in Non-Rodents  410 Repeated Dose Dermal Toxicity: 21/28-dayStudy  411 </a:t>
            </a:r>
            <a:r>
              <a:rPr lang="en-US" dirty="0" err="1"/>
              <a:t>Subchronic</a:t>
            </a:r>
            <a:r>
              <a:rPr lang="en-US" dirty="0"/>
              <a:t> Dermal Toxicity: 90-dayStudy  412 </a:t>
            </a:r>
            <a:r>
              <a:rPr lang="en-US" dirty="0" err="1"/>
              <a:t>RepeatedDose</a:t>
            </a:r>
            <a:r>
              <a:rPr lang="en-US" dirty="0"/>
              <a:t> Inhalation Toxicity: 28-day or 14-day Study  413 </a:t>
            </a:r>
            <a:r>
              <a:rPr lang="en-US" dirty="0" err="1"/>
              <a:t>Subchronic</a:t>
            </a:r>
            <a:r>
              <a:rPr lang="en-US" dirty="0"/>
              <a:t> Inhalation Toxicity: 90-dayStudy  414 Prenatal Developmental </a:t>
            </a:r>
            <a:r>
              <a:rPr lang="en-US" dirty="0" err="1"/>
              <a:t>ToxicityStudy</a:t>
            </a:r>
            <a:r>
              <a:rPr lang="en-US" dirty="0"/>
              <a:t>  415 One-Generation Reproduction </a:t>
            </a:r>
            <a:r>
              <a:rPr lang="en-US" dirty="0" err="1"/>
              <a:t>ToxicityStudy</a:t>
            </a:r>
            <a:r>
              <a:rPr lang="en-US" dirty="0"/>
              <a:t> 55 </a:t>
            </a:r>
            <a:r>
              <a:rPr lang="en-US" dirty="0">
                <a:hlinkClick r:id="rId2" tooltip=" 416 Two-Generation Reproduction ToxicityStudy&#10; 417 Toxic..."/>
              </a:rPr>
              <a:t>56. </a:t>
            </a:r>
            <a:r>
              <a:rPr lang="en-US" dirty="0"/>
              <a:t> 416 Two-Generation Reproduction </a:t>
            </a:r>
            <a:r>
              <a:rPr lang="en-US" dirty="0" err="1"/>
              <a:t>ToxicityStudy</a:t>
            </a:r>
            <a:r>
              <a:rPr lang="en-US" dirty="0"/>
              <a:t>  417 </a:t>
            </a:r>
            <a:r>
              <a:rPr lang="en-US" dirty="0" err="1"/>
              <a:t>Toxicokinetics</a:t>
            </a:r>
            <a:r>
              <a:rPr lang="en-US" dirty="0"/>
              <a:t>  420 Acute Oral Toxicity -Fixed </a:t>
            </a:r>
            <a:r>
              <a:rPr lang="en-US" dirty="0" err="1"/>
              <a:t>DoseMethod</a:t>
            </a:r>
            <a:r>
              <a:rPr lang="en-US" dirty="0"/>
              <a:t>  421 Reproduction/Developmental Toxicity Screening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B40AA07-316F-7B6F-064E-622417B9C56E}"/>
              </a:ext>
            </a:extLst>
          </p:cNvPr>
          <p:cNvSpPr>
            <a:spLocks noGrp="1" noChangeArrowheads="1"/>
          </p:cNvSpPr>
          <p:nvPr>
            <p:ph type="title"/>
          </p:nvPr>
        </p:nvSpPr>
        <p:spPr>
          <a:xfrm>
            <a:off x="323850" y="188913"/>
            <a:ext cx="8243888" cy="576262"/>
          </a:xfrm>
        </p:spPr>
        <p:txBody>
          <a:bodyPr>
            <a:normAutofit fontScale="90000"/>
          </a:bodyPr>
          <a:lstStyle/>
          <a:p>
            <a:pPr eaLnBrk="1" hangingPunct="1">
              <a:defRPr/>
            </a:pPr>
            <a:r>
              <a:rPr lang="el-GR" altLang="en-US" sz="4000" b="1" dirty="0"/>
              <a:t>ΤΟΞΙΚΟΚΙΝΗΤΙΚΗ ΜΕΛΕΤΗ</a:t>
            </a:r>
          </a:p>
        </p:txBody>
      </p:sp>
      <p:sp>
        <p:nvSpPr>
          <p:cNvPr id="14339" name="Rectangle 3">
            <a:extLst>
              <a:ext uri="{FF2B5EF4-FFF2-40B4-BE49-F238E27FC236}">
                <a16:creationId xmlns:a16="http://schemas.microsoft.com/office/drawing/2014/main" id="{AB027FB5-E23E-32A9-BAE5-DA71590C8D85}"/>
              </a:ext>
            </a:extLst>
          </p:cNvPr>
          <p:cNvSpPr>
            <a:spLocks noGrp="1" noChangeArrowheads="1"/>
          </p:cNvSpPr>
          <p:nvPr>
            <p:ph type="body" idx="1"/>
          </p:nvPr>
        </p:nvSpPr>
        <p:spPr>
          <a:xfrm>
            <a:off x="0" y="836612"/>
            <a:ext cx="9144000" cy="6021387"/>
          </a:xfrm>
        </p:spPr>
        <p:txBody>
          <a:bodyPr/>
          <a:lstStyle/>
          <a:p>
            <a:pPr eaLnBrk="1" hangingPunct="1">
              <a:lnSpc>
                <a:spcPct val="80000"/>
              </a:lnSpc>
            </a:pPr>
            <a:r>
              <a:rPr lang="el-GR" altLang="en-US" sz="1600"/>
              <a:t>Όλες οι φυσιολογικές διαδικασίες και οι παράγοντες που εμπλέκονται στην απορρόφηση, την κατανομή, τη βιομετατροπή, και την απέκκριση μιας τοξικής ουσίας περιλαμβάνονται στην τοξικοκινητική φάση. </a:t>
            </a:r>
          </a:p>
          <a:p>
            <a:pPr eaLnBrk="1" hangingPunct="1">
              <a:lnSpc>
                <a:spcPct val="80000"/>
              </a:lnSpc>
            </a:pPr>
            <a:endParaRPr lang="el-GR" altLang="en-US" sz="1600"/>
          </a:p>
          <a:p>
            <a:pPr eaLnBrk="1" hangingPunct="1">
              <a:lnSpc>
                <a:spcPct val="80000"/>
              </a:lnSpc>
            </a:pPr>
            <a:r>
              <a:rPr lang="el-GR" altLang="en-US" sz="1600"/>
              <a:t>Για την συγκέντρωση της τοξικής ουσίας που καταναλώνεται/ καταπίνεται από έναν οργανισμό,  ένα κλάσμα της δόσης φθάνει στη γενική κυκλοφορία ή γίνεται διαθέσιμο συστηματικά. Η υπόλοιπη εναπομείνασα δόση αποβάλλεται με τα περιττώματα. </a:t>
            </a:r>
          </a:p>
          <a:p>
            <a:pPr eaLnBrk="1" hangingPunct="1">
              <a:lnSpc>
                <a:spcPct val="80000"/>
              </a:lnSpc>
            </a:pPr>
            <a:endParaRPr lang="el-GR" altLang="en-US" sz="1600"/>
          </a:p>
          <a:p>
            <a:pPr eaLnBrk="1" hangingPunct="1">
              <a:lnSpc>
                <a:spcPct val="80000"/>
              </a:lnSpc>
            </a:pPr>
            <a:r>
              <a:rPr lang="el-GR" altLang="en-US" sz="1600"/>
              <a:t> Εάν η τοξική ουσία καταναλωθεί μόνο μια φορά, η διαθεσιμότητα θα εξαρτηθεί από την δόση, το ρυθμό απορρόφησης και το ρυθμό αποβολής. </a:t>
            </a:r>
          </a:p>
          <a:p>
            <a:pPr eaLnBrk="1" hangingPunct="1">
              <a:lnSpc>
                <a:spcPct val="80000"/>
              </a:lnSpc>
            </a:pPr>
            <a:endParaRPr lang="el-GR" altLang="en-US" sz="1600"/>
          </a:p>
          <a:p>
            <a:pPr eaLnBrk="1" hangingPunct="1">
              <a:lnSpc>
                <a:spcPct val="80000"/>
              </a:lnSpc>
            </a:pPr>
            <a:r>
              <a:rPr lang="el-GR" altLang="en-US" sz="1600"/>
              <a:t>Σε χρόνια έκθεση, η συγκέντρωση στο πλάσμα τελικά καταλήγει σε ένα σταθερό επίπεδο, π.χ. η ποσότητα που απορροφάται είναι ίση με την ποσότητα που αποβάλλεται στη μονάδα του χρόνου. </a:t>
            </a:r>
          </a:p>
          <a:p>
            <a:pPr eaLnBrk="1" hangingPunct="1">
              <a:lnSpc>
                <a:spcPct val="80000"/>
              </a:lnSpc>
            </a:pPr>
            <a:endParaRPr lang="el-GR" altLang="en-US" sz="1600"/>
          </a:p>
          <a:p>
            <a:pPr eaLnBrk="1" hangingPunct="1">
              <a:lnSpc>
                <a:spcPct val="80000"/>
              </a:lnSpc>
            </a:pPr>
            <a:r>
              <a:rPr lang="el-GR" altLang="en-US" sz="1600"/>
              <a:t>Συνήθως η αποβολή αυξάνει όσο η συγκέντρωση στο πλάσμα αυξάνει.  Η συγκέντρωση του τοξικού παράγοντα που φθάνει στο στόχο ή στους υποδοχείς ορίζεται ως τοξικολογικά διαθέσιμη ή βιοδιαθέσιμη. </a:t>
            </a:r>
          </a:p>
          <a:p>
            <a:pPr eaLnBrk="1" hangingPunct="1">
              <a:lnSpc>
                <a:spcPct val="80000"/>
              </a:lnSpc>
            </a:pPr>
            <a:endParaRPr lang="el-GR" altLang="en-US" sz="1600"/>
          </a:p>
          <a:p>
            <a:pPr eaLnBrk="1" hangingPunct="1">
              <a:lnSpc>
                <a:spcPct val="80000"/>
              </a:lnSpc>
            </a:pPr>
            <a:r>
              <a:rPr lang="el-GR" altLang="en-US" sz="1600"/>
              <a:t>Όμως, η κατάσταση περιπλέκεται καθώς οι τοξικές ουσίες μπορεί να μετατραπούν σε άλλα προϊόντα ή μεταβολίτες, που προκαλούν βιοενεργοποίηση ή βιοαποτοξίκωση. </a:t>
            </a:r>
          </a:p>
          <a:p>
            <a:pPr eaLnBrk="1" hangingPunct="1">
              <a:lnSpc>
                <a:spcPct val="80000"/>
              </a:lnSpc>
            </a:pPr>
            <a:endParaRPr lang="el-GR" altLang="en-US" sz="1600"/>
          </a:p>
          <a:p>
            <a:pPr eaLnBrk="1" hangingPunct="1">
              <a:lnSpc>
                <a:spcPct val="80000"/>
              </a:lnSpc>
            </a:pPr>
            <a:r>
              <a:rPr lang="el-GR" altLang="en-US" sz="1600"/>
              <a:t>Η βιοενεργοποίηση συμβαίνει όταν ο μεταβολίτης είναι ενεργός και η βιο-αποτοξίκωση όταν ο μεταβολίτης είναι βιολογικά ανενεργός. </a:t>
            </a:r>
          </a:p>
        </p:txBody>
      </p:sp>
    </p:spTree>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CCA2-082D-CFC9-EAC5-5EE72D0FECF6}"/>
              </a:ext>
            </a:extLst>
          </p:cNvPr>
          <p:cNvSpPr>
            <a:spLocks noGrp="1"/>
          </p:cNvSpPr>
          <p:nvPr>
            <p:ph type="title"/>
          </p:nvPr>
        </p:nvSpPr>
        <p:spPr>
          <a:xfrm>
            <a:off x="457200" y="0"/>
            <a:ext cx="8229600" cy="731837"/>
          </a:xfrm>
        </p:spPr>
        <p:txBody>
          <a:bodyPr>
            <a:normAutofit fontScale="90000"/>
          </a:bodyPr>
          <a:lstStyle/>
          <a:p>
            <a:r>
              <a:rPr lang="el-GR" dirty="0"/>
              <a:t>Δοκιμασίες Γονοτοξικότητας</a:t>
            </a:r>
            <a:r>
              <a:rPr lang="en-US" dirty="0"/>
              <a:t> In Vitro</a:t>
            </a:r>
            <a:r>
              <a:rPr lang="el-GR" dirty="0"/>
              <a:t> </a:t>
            </a:r>
            <a:endParaRPr lang="en-US" dirty="0"/>
          </a:p>
        </p:txBody>
      </p:sp>
      <p:sp>
        <p:nvSpPr>
          <p:cNvPr id="3" name="Content Placeholder 2">
            <a:extLst>
              <a:ext uri="{FF2B5EF4-FFF2-40B4-BE49-F238E27FC236}">
                <a16:creationId xmlns:a16="http://schemas.microsoft.com/office/drawing/2014/main" id="{B09A4007-33C1-8F54-3603-2D91D5387C96}"/>
              </a:ext>
            </a:extLst>
          </p:cNvPr>
          <p:cNvSpPr>
            <a:spLocks noGrp="1"/>
          </p:cNvSpPr>
          <p:nvPr>
            <p:ph idx="1"/>
          </p:nvPr>
        </p:nvSpPr>
        <p:spPr>
          <a:xfrm>
            <a:off x="0" y="731838"/>
            <a:ext cx="9144000" cy="6126162"/>
          </a:xfrm>
        </p:spPr>
        <p:txBody>
          <a:bodyPr/>
          <a:lstStyle/>
          <a:p>
            <a:r>
              <a:rPr lang="el-GR" dirty="0"/>
              <a:t>Δοκιμασία </a:t>
            </a:r>
            <a:r>
              <a:rPr lang="en-US" dirty="0"/>
              <a:t>Ames</a:t>
            </a:r>
            <a:r>
              <a:rPr lang="el-GR" dirty="0"/>
              <a:t> (βακτήριο </a:t>
            </a:r>
            <a:r>
              <a:rPr lang="en-US" dirty="0"/>
              <a:t>Typhimurium)</a:t>
            </a:r>
          </a:p>
          <a:p>
            <a:r>
              <a:rPr lang="el-GR" dirty="0"/>
              <a:t>Χρωμοσομικές Αλλοιώσεις (Ποσοστό χρωμοσομικών αλλοιώσεων στην μετάφαση,  μιτωτικός δείκτης)</a:t>
            </a:r>
            <a:endParaRPr lang="en-US" dirty="0"/>
          </a:p>
          <a:p>
            <a:endParaRPr lang="en-US" dirty="0"/>
          </a:p>
        </p:txBody>
      </p:sp>
    </p:spTree>
    <p:extLst>
      <p:ext uri="{BB962C8B-B14F-4D97-AF65-F5344CB8AC3E}">
        <p14:creationId xmlns:p14="http://schemas.microsoft.com/office/powerpoint/2010/main" val="218113801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847E-FBE6-9843-7C4D-5C06FCEE4B04}"/>
              </a:ext>
            </a:extLst>
          </p:cNvPr>
          <p:cNvSpPr>
            <a:spLocks noGrp="1"/>
          </p:cNvSpPr>
          <p:nvPr>
            <p:ph type="title"/>
          </p:nvPr>
        </p:nvSpPr>
        <p:spPr>
          <a:xfrm>
            <a:off x="457200" y="0"/>
            <a:ext cx="8229600" cy="914400"/>
          </a:xfrm>
        </p:spPr>
        <p:txBody>
          <a:bodyPr>
            <a:normAutofit fontScale="90000"/>
          </a:bodyPr>
          <a:lstStyle/>
          <a:p>
            <a:r>
              <a:rPr lang="el-GR" dirty="0"/>
              <a:t>ΔΟΚΙΜΑΣΙΕΣ ΓΕΝΟΤΟΞΙΚΟΤΗΤΑΣ </a:t>
            </a:r>
            <a:r>
              <a:rPr lang="en-US" dirty="0"/>
              <a:t>IN VIVO</a:t>
            </a:r>
          </a:p>
        </p:txBody>
      </p:sp>
      <p:sp>
        <p:nvSpPr>
          <p:cNvPr id="3" name="Content Placeholder 2">
            <a:extLst>
              <a:ext uri="{FF2B5EF4-FFF2-40B4-BE49-F238E27FC236}">
                <a16:creationId xmlns:a16="http://schemas.microsoft.com/office/drawing/2014/main" id="{611BEDE0-9FA5-1B1F-7D75-02DD182771F8}"/>
              </a:ext>
            </a:extLst>
          </p:cNvPr>
          <p:cNvSpPr>
            <a:spLocks noGrp="1"/>
          </p:cNvSpPr>
          <p:nvPr>
            <p:ph idx="1"/>
          </p:nvPr>
        </p:nvSpPr>
        <p:spPr>
          <a:xfrm>
            <a:off x="0" y="914400"/>
            <a:ext cx="9144000" cy="5943600"/>
          </a:xfrm>
        </p:spPr>
        <p:txBody>
          <a:bodyPr/>
          <a:lstStyle/>
          <a:p>
            <a:r>
              <a:rPr lang="el-GR" dirty="0"/>
              <a:t>Πραγματοποιείται με ανάλυση των αιμοποιητικών κυττάρων των τρωκτικών  με έλεγχο είτε  χρωμοσωμάτων είτε  μικροπυρήνων</a:t>
            </a:r>
          </a:p>
          <a:p>
            <a:r>
              <a:rPr lang="el-GR" dirty="0"/>
              <a:t>Πραγματοποιείται έλεγχος και σε ένα δεύτερο ιστό όπως το ήπαρ όπου ελέγχονται βλάβες στο </a:t>
            </a:r>
            <a:r>
              <a:rPr lang="en-US" dirty="0"/>
              <a:t>DNA (</a:t>
            </a:r>
            <a:r>
              <a:rPr lang="el-GR" dirty="0"/>
              <a:t>όπως με τη μέθοδο του κομήτη – </a:t>
            </a:r>
            <a:r>
              <a:rPr lang="en-US" dirty="0"/>
              <a:t>Comet assay)</a:t>
            </a:r>
          </a:p>
        </p:txBody>
      </p:sp>
    </p:spTree>
    <p:extLst>
      <p:ext uri="{BB962C8B-B14F-4D97-AF65-F5344CB8AC3E}">
        <p14:creationId xmlns:p14="http://schemas.microsoft.com/office/powerpoint/2010/main" val="102832636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EE916-355D-2EFC-0BC1-F77CFC50E99C}"/>
              </a:ext>
            </a:extLst>
          </p:cNvPr>
          <p:cNvSpPr>
            <a:spLocks noGrp="1"/>
          </p:cNvSpPr>
          <p:nvPr>
            <p:ph type="title"/>
          </p:nvPr>
        </p:nvSpPr>
        <p:spPr>
          <a:xfrm>
            <a:off x="480934" y="18738"/>
            <a:ext cx="8229600" cy="713099"/>
          </a:xfrm>
        </p:spPr>
        <p:txBody>
          <a:bodyPr>
            <a:normAutofit fontScale="90000"/>
          </a:bodyPr>
          <a:lstStyle/>
          <a:p>
            <a:r>
              <a:rPr lang="el-GR" dirty="0"/>
              <a:t>Δοκιμασίες Καρκινογενέσεως </a:t>
            </a:r>
            <a:endParaRPr lang="en-US" dirty="0"/>
          </a:p>
        </p:txBody>
      </p:sp>
      <p:sp>
        <p:nvSpPr>
          <p:cNvPr id="3" name="Content Placeholder 2">
            <a:extLst>
              <a:ext uri="{FF2B5EF4-FFF2-40B4-BE49-F238E27FC236}">
                <a16:creationId xmlns:a16="http://schemas.microsoft.com/office/drawing/2014/main" id="{4F53927D-5CD4-E7E2-9138-2F506B35D5CA}"/>
              </a:ext>
            </a:extLst>
          </p:cNvPr>
          <p:cNvSpPr>
            <a:spLocks noGrp="1"/>
          </p:cNvSpPr>
          <p:nvPr>
            <p:ph idx="1"/>
          </p:nvPr>
        </p:nvSpPr>
        <p:spPr>
          <a:xfrm>
            <a:off x="0" y="731838"/>
            <a:ext cx="9144000" cy="6126162"/>
          </a:xfrm>
        </p:spPr>
        <p:txBody>
          <a:bodyPr>
            <a:normAutofit fontScale="92500"/>
          </a:bodyPr>
          <a:lstStyle/>
          <a:p>
            <a:r>
              <a:rPr lang="el-GR" dirty="0"/>
              <a:t>Σε τρωκτικά κυρίως αλλά και σε μη τρωκτικά</a:t>
            </a:r>
          </a:p>
          <a:p>
            <a:r>
              <a:rPr lang="el-GR" dirty="0"/>
              <a:t>Γιατί γίνονται;</a:t>
            </a:r>
          </a:p>
          <a:p>
            <a:r>
              <a:rPr lang="el-GR" dirty="0"/>
              <a:t>ΕΜΑ οδηγία </a:t>
            </a:r>
            <a:r>
              <a:rPr lang="en-US" dirty="0"/>
              <a:t>ICH-S1 2016</a:t>
            </a:r>
          </a:p>
          <a:p>
            <a:r>
              <a:rPr lang="en-US" dirty="0"/>
              <a:t>2 </a:t>
            </a:r>
            <a:r>
              <a:rPr lang="el-GR" dirty="0"/>
              <a:t>χρόνια κατά προτίμηση σε επίμυες</a:t>
            </a:r>
          </a:p>
          <a:p>
            <a:r>
              <a:rPr lang="el-GR" dirty="0"/>
              <a:t>Ανάλυση δεδομένων χρόνιας τοξικότητας  του τρόπου δράσεως και  της γενοτοξικότητας μπορεί συμβάλλει ώστε να μην απαραίτητη η δοκιμασία καρκινογενέσεως (αμελητέου ή αυξημένου κινδύνου)</a:t>
            </a:r>
          </a:p>
          <a:p>
            <a:r>
              <a:rPr lang="el-GR" dirty="0"/>
              <a:t>Εντυπο «Αξιολογήσεως Καρκινογενέσεως» (σε περιπτώσεις όπου υπάρχουν και γίνεται η μελέτη χρησιμοποιούνται και για την ικανότητα προβλέψεως των δεδομένων </a:t>
            </a:r>
            <a:endParaRPr lang="en-US" dirty="0"/>
          </a:p>
        </p:txBody>
      </p:sp>
    </p:spTree>
    <p:extLst>
      <p:ext uri="{BB962C8B-B14F-4D97-AF65-F5344CB8AC3E}">
        <p14:creationId xmlns:p14="http://schemas.microsoft.com/office/powerpoint/2010/main" val="155568534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31A0-5FC1-7A91-C016-948967328A26}"/>
              </a:ext>
            </a:extLst>
          </p:cNvPr>
          <p:cNvSpPr>
            <a:spLocks noGrp="1"/>
          </p:cNvSpPr>
          <p:nvPr>
            <p:ph type="title"/>
          </p:nvPr>
        </p:nvSpPr>
        <p:spPr>
          <a:xfrm>
            <a:off x="457200" y="0"/>
            <a:ext cx="8229600" cy="914400"/>
          </a:xfrm>
        </p:spPr>
        <p:txBody>
          <a:bodyPr>
            <a:normAutofit fontScale="90000"/>
          </a:bodyPr>
          <a:lstStyle/>
          <a:p>
            <a:r>
              <a:rPr lang="el-GR" dirty="0"/>
              <a:t>ΤΟΞΙΚΟΤΗΤΑ ΑΝΑΠΑΡΑΓΩΓΗΣ ΚΑΙ ΑΝΑΠΤΥΞΕΩΣ</a:t>
            </a:r>
            <a:endParaRPr lang="en-US" dirty="0"/>
          </a:p>
        </p:txBody>
      </p:sp>
      <p:sp>
        <p:nvSpPr>
          <p:cNvPr id="3" name="Content Placeholder 2">
            <a:extLst>
              <a:ext uri="{FF2B5EF4-FFF2-40B4-BE49-F238E27FC236}">
                <a16:creationId xmlns:a16="http://schemas.microsoft.com/office/drawing/2014/main" id="{2E71E529-6B30-79A4-DF3C-1964AA7039AC}"/>
              </a:ext>
            </a:extLst>
          </p:cNvPr>
          <p:cNvSpPr>
            <a:spLocks noGrp="1"/>
          </p:cNvSpPr>
          <p:nvPr>
            <p:ph idx="1"/>
          </p:nvPr>
        </p:nvSpPr>
        <p:spPr>
          <a:xfrm>
            <a:off x="0" y="838200"/>
            <a:ext cx="9144000" cy="6019800"/>
          </a:xfrm>
        </p:spPr>
        <p:txBody>
          <a:bodyPr/>
          <a:lstStyle/>
          <a:p>
            <a:r>
              <a:rPr lang="el-GR" sz="2000" b="0" i="0" u="none" strike="noStrike" baseline="0" dirty="0">
                <a:solidFill>
                  <a:srgbClr val="000000"/>
                </a:solidFill>
                <a:latin typeface="Verdana" panose="020B0604030504040204" pitchFamily="34" charset="0"/>
              </a:rPr>
              <a:t>Ελεγχος Αναπαραγωγής και Αρχικής Εμβρυϊκής Αναπτύξεως</a:t>
            </a:r>
          </a:p>
          <a:p>
            <a:r>
              <a:rPr lang="en-US" sz="2000" dirty="0">
                <a:solidFill>
                  <a:srgbClr val="000000"/>
                </a:solidFill>
                <a:latin typeface="Verdana" panose="020B0604030504040204" pitchFamily="34" charset="0"/>
              </a:rPr>
              <a:t>E</a:t>
            </a:r>
            <a:r>
              <a:rPr lang="el-GR" sz="2000" dirty="0">
                <a:solidFill>
                  <a:srgbClr val="000000"/>
                </a:solidFill>
                <a:latin typeface="Verdana" panose="020B0604030504040204" pitchFamily="34" charset="0"/>
              </a:rPr>
              <a:t>μβρυϊκή ανάπτυξη σε δύο είδη (τρωκτικά και κουνέλια συνήθως)</a:t>
            </a:r>
          </a:p>
          <a:p>
            <a:r>
              <a:rPr lang="el-GR" sz="2000" b="0" i="0" u="none" strike="noStrike" baseline="0" dirty="0">
                <a:solidFill>
                  <a:srgbClr val="000000"/>
                </a:solidFill>
                <a:latin typeface="Verdana" panose="020B0604030504040204" pitchFamily="34" charset="0"/>
              </a:rPr>
              <a:t>Προ – και μετά γενετικός έλεγχος αναπτύξεως</a:t>
            </a:r>
          </a:p>
          <a:p>
            <a:r>
              <a:rPr lang="el-GR" sz="2000" b="0" i="0" u="none" strike="noStrike" baseline="0" dirty="0">
                <a:solidFill>
                  <a:srgbClr val="000000"/>
                </a:solidFill>
                <a:latin typeface="Verdana" panose="020B0604030504040204" pitchFamily="34" charset="0"/>
              </a:rPr>
              <a:t> </a:t>
            </a:r>
          </a:p>
          <a:p>
            <a:endParaRPr lang="el-GR" sz="1800" dirty="0">
              <a:solidFill>
                <a:srgbClr val="000000"/>
              </a:solidFill>
              <a:latin typeface="Verdana" panose="020B0604030504040204" pitchFamily="34" charset="0"/>
            </a:endParaRPr>
          </a:p>
          <a:p>
            <a:pPr marL="0" indent="0">
              <a:buNone/>
            </a:pPr>
            <a:endParaRPr lang="el-GR" sz="1800" b="0" i="0" u="none" strike="noStrike" baseline="0"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40612177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DECA-004C-CE92-4BE9-792B2CF78E9D}"/>
              </a:ext>
            </a:extLst>
          </p:cNvPr>
          <p:cNvSpPr>
            <a:spLocks noGrp="1"/>
          </p:cNvSpPr>
          <p:nvPr>
            <p:ph type="title"/>
          </p:nvPr>
        </p:nvSpPr>
        <p:spPr>
          <a:xfrm>
            <a:off x="457200" y="0"/>
            <a:ext cx="8229600" cy="731837"/>
          </a:xfrm>
        </p:spPr>
        <p:txBody>
          <a:bodyPr>
            <a:normAutofit fontScale="90000"/>
          </a:bodyPr>
          <a:lstStyle/>
          <a:p>
            <a:r>
              <a:rPr lang="el-GR" dirty="0"/>
              <a:t>Ανοσοτοξικότητα</a:t>
            </a:r>
            <a:endParaRPr lang="en-US" dirty="0"/>
          </a:p>
        </p:txBody>
      </p:sp>
      <p:sp>
        <p:nvSpPr>
          <p:cNvPr id="3" name="Content Placeholder 2">
            <a:extLst>
              <a:ext uri="{FF2B5EF4-FFF2-40B4-BE49-F238E27FC236}">
                <a16:creationId xmlns:a16="http://schemas.microsoft.com/office/drawing/2014/main" id="{57FC9794-A21E-881A-1EF6-4D1EC4D24265}"/>
              </a:ext>
            </a:extLst>
          </p:cNvPr>
          <p:cNvSpPr>
            <a:spLocks noGrp="1"/>
          </p:cNvSpPr>
          <p:nvPr>
            <p:ph idx="1"/>
          </p:nvPr>
        </p:nvSpPr>
        <p:spPr>
          <a:xfrm>
            <a:off x="0" y="609600"/>
            <a:ext cx="9144000" cy="6248400"/>
          </a:xfrm>
        </p:spPr>
        <p:txBody>
          <a:bodyPr>
            <a:normAutofit/>
          </a:bodyPr>
          <a:lstStyle/>
          <a:p>
            <a:r>
              <a:rPr lang="el-GR" dirty="0"/>
              <a:t>Ανοσοδιέγερση – Ανοσοκαταστολή</a:t>
            </a:r>
          </a:p>
          <a:p>
            <a:r>
              <a:rPr lang="el-GR" dirty="0"/>
              <a:t>Αλλαγές :</a:t>
            </a:r>
          </a:p>
          <a:p>
            <a:pPr marL="0" indent="0">
              <a:buNone/>
            </a:pPr>
            <a:r>
              <a:rPr lang="el-GR" dirty="0"/>
              <a:t>   Αιματολογικές (λευκοκυττάρωση, λεμφοπενία…),      σε σχετικά όργανα (θύμος, σπλήνας, λεμφαδένες, μυελός των οστών), ανοσοσφαιρίνες αίματος, συχνότητα μολύνσεων, </a:t>
            </a:r>
            <a:r>
              <a:rPr lang="el-GR"/>
              <a:t>ογκογένεση </a:t>
            </a:r>
            <a:endParaRPr lang="el-GR" dirty="0"/>
          </a:p>
        </p:txBody>
      </p:sp>
    </p:spTree>
    <p:extLst>
      <p:ext uri="{BB962C8B-B14F-4D97-AF65-F5344CB8AC3E}">
        <p14:creationId xmlns:p14="http://schemas.microsoft.com/office/powerpoint/2010/main" val="288673901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134D-33EE-4B05-BFF3-D3E6385F92BB}"/>
              </a:ext>
            </a:extLst>
          </p:cNvPr>
          <p:cNvSpPr>
            <a:spLocks noGrp="1"/>
          </p:cNvSpPr>
          <p:nvPr>
            <p:ph type="title"/>
          </p:nvPr>
        </p:nvSpPr>
        <p:spPr>
          <a:xfrm>
            <a:off x="457200" y="0"/>
            <a:ext cx="8229600" cy="731837"/>
          </a:xfrm>
        </p:spPr>
        <p:txBody>
          <a:bodyPr>
            <a:normAutofit fontScale="90000"/>
          </a:bodyPr>
          <a:lstStyle/>
          <a:p>
            <a:r>
              <a:rPr lang="el-GR" dirty="0"/>
              <a:t>ΑΝΑΚΕΦΑΛΑΙΩΣΗ</a:t>
            </a:r>
            <a:endParaRPr lang="en-US" dirty="0"/>
          </a:p>
        </p:txBody>
      </p:sp>
      <p:sp>
        <p:nvSpPr>
          <p:cNvPr id="3" name="Content Placeholder 2">
            <a:extLst>
              <a:ext uri="{FF2B5EF4-FFF2-40B4-BE49-F238E27FC236}">
                <a16:creationId xmlns:a16="http://schemas.microsoft.com/office/drawing/2014/main" id="{6B149339-B938-3485-3300-189003EFE67F}"/>
              </a:ext>
            </a:extLst>
          </p:cNvPr>
          <p:cNvSpPr>
            <a:spLocks noGrp="1"/>
          </p:cNvSpPr>
          <p:nvPr>
            <p:ph idx="1"/>
          </p:nvPr>
        </p:nvSpPr>
        <p:spPr>
          <a:xfrm>
            <a:off x="0" y="533400"/>
            <a:ext cx="9144000" cy="6324600"/>
          </a:xfrm>
        </p:spPr>
        <p:txBody>
          <a:bodyPr/>
          <a:lstStyle/>
          <a:p>
            <a:r>
              <a:rPr lang="el-GR" dirty="0"/>
              <a:t>Οξεία – Χρόνια Τοξικότητα (6μήνες τρωκτικά, 9 μη τρωκτικά)</a:t>
            </a:r>
          </a:p>
          <a:p>
            <a:r>
              <a:rPr lang="el-GR" dirty="0"/>
              <a:t>Γενοτοξικότητα</a:t>
            </a:r>
          </a:p>
          <a:p>
            <a:r>
              <a:rPr lang="el-GR" dirty="0"/>
              <a:t>Καρκινογένεση</a:t>
            </a:r>
          </a:p>
          <a:p>
            <a:r>
              <a:rPr lang="en-US" dirty="0"/>
              <a:t>A</a:t>
            </a:r>
            <a:r>
              <a:rPr lang="el-GR" dirty="0"/>
              <a:t>ναπαραγωγή/ανάπτυξη και παιδική τοξικότητα</a:t>
            </a:r>
          </a:p>
          <a:p>
            <a:r>
              <a:rPr lang="el-GR" dirty="0"/>
              <a:t>Τοπική Ανοχή (ερεθισμός, ευαισθητοποιήση με ή χωρίς φως)</a:t>
            </a:r>
          </a:p>
          <a:p>
            <a:r>
              <a:rPr lang="el-GR" dirty="0"/>
              <a:t>Ανοσοτοξικότητα</a:t>
            </a:r>
          </a:p>
          <a:p>
            <a:r>
              <a:rPr lang="el-GR" dirty="0"/>
              <a:t>Τοξικοκινητική</a:t>
            </a:r>
          </a:p>
          <a:p>
            <a:r>
              <a:rPr lang="el-GR" dirty="0"/>
              <a:t>Ειδικές Ανάλογα με το Προϊόν</a:t>
            </a:r>
            <a:endParaRPr lang="en-US" dirty="0"/>
          </a:p>
        </p:txBody>
      </p:sp>
    </p:spTree>
    <p:extLst>
      <p:ext uri="{BB962C8B-B14F-4D97-AF65-F5344CB8AC3E}">
        <p14:creationId xmlns:p14="http://schemas.microsoft.com/office/powerpoint/2010/main" val="196221486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ΚΛΙΝΙΚΗ ΤΕΚΜΗΡΙΩΣΗ</a:t>
            </a:r>
            <a:endParaRPr lang="en-US" dirty="0"/>
          </a:p>
        </p:txBody>
      </p:sp>
      <p:sp>
        <p:nvSpPr>
          <p:cNvPr id="3" name="2 - Θέση περιεχομένου"/>
          <p:cNvSpPr>
            <a:spLocks noGrp="1"/>
          </p:cNvSpPr>
          <p:nvPr>
            <p:ph idx="1"/>
          </p:nvPr>
        </p:nvSpPr>
        <p:spPr>
          <a:xfrm>
            <a:off x="457200" y="1600200"/>
            <a:ext cx="8229600" cy="5257800"/>
          </a:xfrm>
        </p:spPr>
        <p:txBody>
          <a:bodyPr>
            <a:normAutofit/>
          </a:bodyPr>
          <a:lstStyle/>
          <a:p>
            <a:pPr>
              <a:buNone/>
            </a:pPr>
            <a:r>
              <a:rPr lang="el-GR" dirty="0"/>
              <a:t>ΟΡΘΗ ΚΛΙΝΙΚΗ ΠΡΑΚΤΙΚΗ</a:t>
            </a:r>
          </a:p>
          <a:p>
            <a:pPr>
              <a:buNone/>
            </a:pPr>
            <a:r>
              <a:rPr lang="el-GR" dirty="0"/>
              <a:t>ΑΡΧΕΙΑ-ΑΠΟΤΕΛΕΣΜΑΤΑ</a:t>
            </a:r>
          </a:p>
          <a:p>
            <a:pPr>
              <a:buNone/>
            </a:pPr>
            <a:r>
              <a:rPr lang="el-GR" dirty="0"/>
              <a:t>ΚΛΙΝΙΚΗ ΦΑΡΜΑΚΟΛΟΓΙΑ:</a:t>
            </a:r>
          </a:p>
          <a:p>
            <a:pPr marL="514350" indent="-514350">
              <a:buAutoNum type="arabicPeriod"/>
            </a:pPr>
            <a:r>
              <a:rPr lang="el-GR" dirty="0"/>
              <a:t>Φαρμακοδυναμική (δόση- απόκριση, μηχανισμός)</a:t>
            </a:r>
          </a:p>
          <a:p>
            <a:pPr marL="514350" indent="-514350">
              <a:buAutoNum type="arabicPeriod"/>
            </a:pPr>
            <a:r>
              <a:rPr lang="el-GR" dirty="0" err="1"/>
              <a:t>Φαρμακοκινητική</a:t>
            </a:r>
            <a:endParaRPr lang="el-GR" dirty="0"/>
          </a:p>
          <a:p>
            <a:pPr marL="514350" indent="-514350">
              <a:buAutoNum type="arabicPeriod"/>
            </a:pPr>
            <a:r>
              <a:rPr lang="el-GR" dirty="0"/>
              <a:t>Αλληλεπιδράσεις</a:t>
            </a:r>
          </a:p>
          <a:p>
            <a:pPr marL="514350" indent="-514350">
              <a:buNone/>
            </a:pPr>
            <a:r>
              <a:rPr lang="el-GR" dirty="0"/>
              <a:t>ΒΙΟΔΙΑΘΕΣΙΜΟΤΗΤΑ</a:t>
            </a:r>
          </a:p>
          <a:p>
            <a:pPr marL="514350" indent="-514350">
              <a:buNone/>
            </a:pPr>
            <a:r>
              <a:rPr lang="el-GR" dirty="0"/>
              <a:t>ΚΛΙΝΙΚΉ ΑΠΟΤΕΛΕΣΜΑΤΙΚΟΤΗΤΑ-ΑΣΦΑΛΕΙΑ</a:t>
            </a:r>
          </a:p>
          <a:p>
            <a:pPr marL="514350" indent="-514350">
              <a:buNone/>
            </a:pPr>
            <a:endParaRPr lang="el-GR" dirty="0"/>
          </a:p>
          <a:p>
            <a:pPr marL="514350" indent="-514350">
              <a:buAutoNum type="arabicPeriod"/>
            </a:pPr>
            <a:endParaRPr lang="en-US"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ΚΛΙΝΙΚΗ ΤΕΚΜΗΡΙΩΣΗ</a:t>
            </a:r>
            <a:endParaRPr lang="en-US" dirty="0"/>
          </a:p>
        </p:txBody>
      </p:sp>
      <p:sp>
        <p:nvSpPr>
          <p:cNvPr id="3" name="2 - Θέση περιεχομένου"/>
          <p:cNvSpPr>
            <a:spLocks noGrp="1"/>
          </p:cNvSpPr>
          <p:nvPr>
            <p:ph idx="1"/>
          </p:nvPr>
        </p:nvSpPr>
        <p:spPr/>
        <p:txBody>
          <a:bodyPr/>
          <a:lstStyle/>
          <a:p>
            <a:pPr>
              <a:buNone/>
            </a:pPr>
            <a:r>
              <a:rPr lang="el-GR" dirty="0"/>
              <a:t>ΕΜΠΕΙΡΙΑ ΜΕΤΑ ΤΗΝ ΚΥΚΛΟΦΟΡΙΑ</a:t>
            </a:r>
          </a:p>
          <a:p>
            <a:pPr>
              <a:buNone/>
            </a:pPr>
            <a:r>
              <a:rPr lang="el-GR" dirty="0"/>
              <a:t>ΚΑΘΙΕΡΩΜΕΝΗ ΙΑΤΡΙΚΗ ΧΡΗΣΗ</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6858000"/>
          </a:xfrm>
        </p:spPr>
        <p:txBody>
          <a:bodyPr>
            <a:normAutofit fontScale="90000"/>
          </a:bodyPr>
          <a:lstStyle/>
          <a:p>
            <a:r>
              <a:rPr lang="el-GR" b="1" dirty="0"/>
              <a:t>ΤΟΞΙΚΟΤΗΤΑ ΚΑΙ ΑΠΟΤΕΛΕΣΜΑΤΙΚΟΤΗΤΑ ΣΤΑ ΚΑΛΛΥΝΤΙΚΑ, ΤΟΠΙΚΑ ΦΑΡΜΑΚΑ, ΙΑΤΡΟΤΕΧΝΟΛΟΓΙΚΑ ΣΚΕΥΑΣΜΑΤΑ ΤΟΠΙΚΗΣ ΧΡΗΣΗΣ. ΟΜΟΙΟΤΗΤΕΣ-ΔΙΑΦΟΡΕΣ-ΔΟΚΙΜΑΣΙΕΣ ΑΣΦΑΛΕΙΑΣ- ΦΑΚΕΛΛΟΙ ΠΡΟΙΟΝΤΩΝ</a:t>
            </a:r>
            <a:br>
              <a:rPr lang="en-US" b="1" dirty="0"/>
            </a:br>
            <a:br>
              <a:rPr lang="en-US" b="1" dirty="0"/>
            </a:br>
            <a:br>
              <a:rPr lang="en-US" b="1" dirty="0"/>
            </a:br>
            <a:br>
              <a:rPr lang="el-GR" dirty="0"/>
            </a:b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3562"/>
          </a:xfrm>
        </p:spPr>
        <p:txBody>
          <a:bodyPr>
            <a:normAutofit fontScale="90000"/>
          </a:bodyPr>
          <a:lstStyle/>
          <a:p>
            <a:r>
              <a:rPr lang="el-GR" dirty="0"/>
              <a:t>ΑΞΙΟΛΟΓΗΣΗ ΑΣΦΑΛΕΙΑΣ</a:t>
            </a:r>
            <a:endParaRPr lang="en-US" dirty="0"/>
          </a:p>
        </p:txBody>
      </p:sp>
      <p:sp>
        <p:nvSpPr>
          <p:cNvPr id="3" name="2 - Θέση περιεχομένου"/>
          <p:cNvSpPr>
            <a:spLocks noGrp="1"/>
          </p:cNvSpPr>
          <p:nvPr>
            <p:ph idx="1"/>
          </p:nvPr>
        </p:nvSpPr>
        <p:spPr>
          <a:xfrm>
            <a:off x="0" y="762000"/>
            <a:ext cx="9144000" cy="6096000"/>
          </a:xfrm>
        </p:spPr>
        <p:txBody>
          <a:bodyPr/>
          <a:lstStyle/>
          <a:p>
            <a:pPr>
              <a:buNone/>
            </a:pPr>
            <a:r>
              <a:rPr lang="el-GR" dirty="0"/>
              <a:t>Η Έκθεση Ασφαλείας είναι ίσως το βασικότερο στοιχείο του φακέλου κάτι το οποίο είναι  αναμενόμενο αν αναλογιστεί κανείς πως η κύρια μέριμνα του κανονισμού είναι η ασφάλεια των καταναλωτών. Όπως ορίζεται στο </a:t>
            </a:r>
            <a:r>
              <a:rPr lang="el-GR" b="1" dirty="0"/>
              <a:t>Παράρτημα </a:t>
            </a:r>
            <a:r>
              <a:rPr lang="en-US" b="1" dirty="0"/>
              <a:t>I </a:t>
            </a:r>
            <a:r>
              <a:rPr lang="el-GR" dirty="0"/>
              <a:t>η έκθεση αποτελείται από δύο μέρη. Στο πρώτο (μέρος Α) αναφέρονται όλες οι πληροφορίες οι οποίες μπορούν να χρησιμοποιηθούν από τους εκτιμητές ώστε να καθοριστούν οι πιθανοί κίνδυνοι από τη χρήση του προϊόντος. Στο δεύτερο μέρος (μέρος Β) καταγράφεται το συμπέρασμα, οι προειδοποιήσεις και το σκεπτικό. </a:t>
            </a:r>
            <a:endParaRPr lang="en-US" dirty="0"/>
          </a:p>
          <a:p>
            <a:pPr>
              <a:buNone/>
            </a:pPr>
            <a:endParaRPr lang="en-US" dirty="0"/>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8499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ΚΛΙΝΙΚΕΣ ΦΑΣΕΙΣ ΑΝΑΠΤΥΞΕΩΣ  ΦΑΡΜΑΚΩΝ</a:t>
            </a:r>
            <a:endParaRPr lang="en-US" dirty="0"/>
          </a:p>
        </p:txBody>
      </p:sp>
      <p:sp>
        <p:nvSpPr>
          <p:cNvPr id="3" name="2 - Θέση περιεχομένου"/>
          <p:cNvSpPr>
            <a:spLocks noGrp="1"/>
          </p:cNvSpPr>
          <p:nvPr>
            <p:ph idx="1"/>
          </p:nvPr>
        </p:nvSpPr>
        <p:spPr>
          <a:xfrm>
            <a:off x="0" y="1371600"/>
            <a:ext cx="9144000" cy="5486400"/>
          </a:xfrm>
        </p:spPr>
        <p:txBody>
          <a:bodyPr/>
          <a:lstStyle/>
          <a:p>
            <a:pPr>
              <a:buNone/>
            </a:pPr>
            <a:r>
              <a:rPr lang="el-GR" dirty="0"/>
              <a:t>Στη Φάση 1 το φάρμακο δοκιμάζεται σε μικρό αριθμό υγειών εθελοντών και κύριος στόχος είναι να διαπιστωθεί αν είναι ασφαλές για χρήση στον άνθρωπο. Παράλληλα οι ερευνητές αντλούν στοιχεία για τις </a:t>
            </a:r>
            <a:r>
              <a:rPr lang="el-GR" dirty="0" err="1"/>
              <a:t>φαρμακοκινητικές</a:t>
            </a:r>
            <a:r>
              <a:rPr lang="el-GR" dirty="0"/>
              <a:t> του ιδιότητες (πώς απορροφάται και απεκκρίνεται από τον οργανισμό) και τις φαρμακοδυναμικές του ιδιότητες (π.χ. αν έχει ανεπιθύμητες ενέργειες). Στη φάση αυτή συμμετέχουν περίπου 20 έως 100 υγιείς εθελοντές.</a:t>
            </a:r>
            <a:endParaRPr lang="en-US" dirty="0"/>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dirty="0"/>
              <a:t>ΚΛΙΝΙΚΕΣ ΦΑΣΕΙΣ ΑΝΑΠΤΥΞΕΩΣ ΦΑΡΜΑΚΩΝ</a:t>
            </a:r>
            <a:endParaRPr lang="en-US" dirty="0"/>
          </a:p>
        </p:txBody>
      </p:sp>
      <p:sp>
        <p:nvSpPr>
          <p:cNvPr id="3" name="2 - Θέση περιεχομένου"/>
          <p:cNvSpPr>
            <a:spLocks noGrp="1"/>
          </p:cNvSpPr>
          <p:nvPr>
            <p:ph idx="1"/>
          </p:nvPr>
        </p:nvSpPr>
        <p:spPr>
          <a:xfrm>
            <a:off x="0" y="1143000"/>
            <a:ext cx="9144000" cy="5715000"/>
          </a:xfrm>
        </p:spPr>
        <p:txBody>
          <a:bodyPr/>
          <a:lstStyle/>
          <a:p>
            <a:pPr>
              <a:buNone/>
            </a:pPr>
            <a:r>
              <a:rPr lang="el-GR" dirty="0"/>
              <a:t>  Στην </a:t>
            </a:r>
            <a:r>
              <a:rPr lang="el-GR" b="1" dirty="0"/>
              <a:t>Φάση 2</a:t>
            </a:r>
            <a:r>
              <a:rPr lang="el-GR" dirty="0"/>
              <a:t> το φάρμακο δοκιμάζεται σε ένα μεγαλύτερο αριθμό εθελοντών ασθενών, που συνήθως κυμαίνεται από 100 έως 500. Στη φάση αυτή εξετάζονται τα βραχυπρόθεσμα αποτελέσματα του φαρμάκου στη πάθηση για την οποία προορίζεται, ο μηχανισμός δράσης και οι πιθανές ανεπιθύμητες ενέργειες, ενώ προσδιορίζεται και η κατάλληλη δοσολογία</a:t>
            </a:r>
            <a:endParaRPr lang="en-US" dirty="0"/>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dirty="0"/>
              <a:t>ΚΛΙΝΙΚΕΣ ΦΑΣΕΙΣ ΑΝΑΠΤΥΞΕΩΣ ΦΑΡΜΑΚΩΝ</a:t>
            </a:r>
            <a:endParaRPr lang="en-US" dirty="0"/>
          </a:p>
        </p:txBody>
      </p:sp>
      <p:sp>
        <p:nvSpPr>
          <p:cNvPr id="3" name="2 - Θέση περιεχομένου"/>
          <p:cNvSpPr>
            <a:spLocks noGrp="1"/>
          </p:cNvSpPr>
          <p:nvPr>
            <p:ph idx="1"/>
          </p:nvPr>
        </p:nvSpPr>
        <p:spPr>
          <a:xfrm>
            <a:off x="0" y="1219200"/>
            <a:ext cx="9144000" cy="5638800"/>
          </a:xfrm>
        </p:spPr>
        <p:txBody>
          <a:bodyPr>
            <a:normAutofit fontScale="92500"/>
          </a:bodyPr>
          <a:lstStyle/>
          <a:p>
            <a:pPr>
              <a:buNone/>
            </a:pPr>
            <a:r>
              <a:rPr lang="el-GR" dirty="0"/>
              <a:t>   Η </a:t>
            </a:r>
            <a:r>
              <a:rPr lang="el-GR" b="1" dirty="0"/>
              <a:t>Φάση 3</a:t>
            </a:r>
            <a:r>
              <a:rPr lang="el-GR" dirty="0"/>
              <a:t> είναι και η πιο εκτεταμένη καθώς απαιτεί τη συμμετοχή συνήθως 1.000 έως και 5.000 ασθενών, συχνά και πολύ περισσότερων. Στη φάση αυτή οι ερευνητές διερευνούν και επιζητούν να αποδείξουν, με σαφή κλινικά και στατιστικά δεδομένα, αν το φάρμακο πληροί τις προϋποθέσεις ασφάλειας και αποτελεσματικότητας, προκειμένου να εγκριθεί από τις αρμόδιες υπηρεσίες υγείας. Παράλληλα, οι μελέτες αυτής της φάσης προσφέρουν και απαραίτητες πληροφορίες ώστε να καθοριστούν σαφώς οι ενδείξεις του φαρμάκου, προκειμένου να εξασφαλιστεί η ορθή </a:t>
            </a:r>
            <a:r>
              <a:rPr lang="el-GR" dirty="0" err="1"/>
              <a:t>συνταγογράφηση</a:t>
            </a:r>
            <a:r>
              <a:rPr lang="el-GR" dirty="0"/>
              <a:t> και χρήση του.</a:t>
            </a:r>
            <a:endParaRPr lang="en-US"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dirty="0"/>
              <a:t>ΚΛΙΝΙΚΕΣ ΦΑΣΕΙΣ ΑΝΑΠΤΥΞΕΩΣ ΦΑΡΜΑΚΩΝ</a:t>
            </a:r>
            <a:endParaRPr lang="en-US" dirty="0"/>
          </a:p>
        </p:txBody>
      </p:sp>
      <p:sp>
        <p:nvSpPr>
          <p:cNvPr id="3" name="2 - Θέση περιεχομένου"/>
          <p:cNvSpPr>
            <a:spLocks noGrp="1"/>
          </p:cNvSpPr>
          <p:nvPr>
            <p:ph idx="1"/>
          </p:nvPr>
        </p:nvSpPr>
        <p:spPr>
          <a:xfrm>
            <a:off x="0" y="1219200"/>
            <a:ext cx="9144000" cy="5638800"/>
          </a:xfrm>
        </p:spPr>
        <p:txBody>
          <a:bodyPr/>
          <a:lstStyle/>
          <a:p>
            <a:pPr>
              <a:buNone/>
            </a:pPr>
            <a:r>
              <a:rPr lang="el-GR" dirty="0"/>
              <a:t>    Μετά την έγκριση ενός φαρμάκου και την κυκλοφορία του στην αγορά, συνεχίζουν να διενεργούνται κλινικές μελέτες </a:t>
            </a:r>
            <a:r>
              <a:rPr lang="el-GR" b="1" dirty="0"/>
              <a:t>Φάσης 4</a:t>
            </a:r>
            <a:r>
              <a:rPr lang="el-GR" dirty="0"/>
              <a:t>, όπου ελέγχεται η ασφάλεια και αποτελεσματικότητα του φαρμάκου σε συνθήκες συνήθους κλινικής πρακτικής.</a:t>
            </a:r>
            <a:endParaRPr lang="en-US"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pic>
        <p:nvPicPr>
          <p:cNvPr id="8601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lnSpcReduction="10000"/>
          </a:bodyPr>
          <a:lstStyle/>
          <a:p>
            <a:pPr algn="ctr">
              <a:buNone/>
            </a:pPr>
            <a:r>
              <a:rPr lang="el-GR" b="1" dirty="0"/>
              <a:t>ΚΡΙΣΗ ΩΦΕΛΕΙΑΣ – ΤΟΞΙΚΟΤΗΤΑΣ ΙΔΙΑΙΤΕΡΑ ΣΤΑ ΦΑΡΜΑΚΑ – ΘΕΡΑΠΕΥΤΙΚΑ</a:t>
            </a:r>
          </a:p>
          <a:p>
            <a:pPr algn="ctr">
              <a:buNone/>
            </a:pPr>
            <a:endParaRPr lang="el-GR" b="1" dirty="0"/>
          </a:p>
          <a:p>
            <a:pPr algn="ctr">
              <a:buNone/>
            </a:pPr>
            <a:r>
              <a:rPr lang="el-GR" b="1" dirty="0"/>
              <a:t>ΣΗΜΑΣΙΑ ΣΤΗΝ ΠΡΟΣΩΠΙΚΗ ΙΑΤΡΙΚΗ – ΥΠΕΡΕΥΑΙΣΘΗΤΟΙ ΑΣΘΕΝΕΙΣ – ΔΟΣΗ – ΧΡΟΝΙΟΤΗΤΑ – ΓΕΝΙΚΗ ΥΓΕΙΑ ΑΣΘΕΝΟΥΣ (Ηπατική ή Νεφρική Ανεπάρκεια)</a:t>
            </a:r>
          </a:p>
          <a:p>
            <a:pPr algn="ctr">
              <a:buNone/>
            </a:pPr>
            <a:r>
              <a:rPr lang="el-GR" b="1" dirty="0"/>
              <a:t>ΚΝΗΣΜΟΣ – ΕΞΑΝΘΗΜΑΤΑ – ΝΕΚΡΟΛΥΣΙΣ ΕΠΙΔΕΡΜΙΔΑΣ</a:t>
            </a:r>
          </a:p>
          <a:p>
            <a:pPr algn="ctr">
              <a:buNone/>
            </a:pPr>
            <a:endParaRPr lang="el-GR" b="1" dirty="0"/>
          </a:p>
          <a:p>
            <a:pPr algn="ctr">
              <a:buNone/>
            </a:pPr>
            <a:r>
              <a:rPr lang="el-GR" b="1" dirty="0"/>
              <a:t>ΑΛΛΕΡΓΙΕΣ ΑΚΟΜΗ ΚΑΙ ΣΕΣ ΚΟΡΤΙΚΟΣΤΕΡΟΕΙΔΗ Η ΑΝΤΙΪΣΤΑΜΙΝΙΚΑ</a:t>
            </a:r>
          </a:p>
          <a:p>
            <a:pPr algn="ctr">
              <a:buNone/>
            </a:pPr>
            <a:r>
              <a:rPr lang="el-GR" b="1" dirty="0"/>
              <a:t>ΑΠΟΡΡΟΦΗΣΗ – ΚΑΤΑΝΟΜΗ- ΜΕΤΑΒΟΛΙΣΜΟΣ</a:t>
            </a:r>
          </a:p>
          <a:p>
            <a:pPr algn="ctr">
              <a:buNone/>
            </a:pPr>
            <a:endParaRPr lang="el-GR" b="1"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ΠΟΡΕΙΑ ΑΝΑΚΑΛΥΨΕΩΣ ΦΑΡΜΑΚΩΝ</a:t>
            </a:r>
            <a:endParaRPr lang="en-US" dirty="0"/>
          </a:p>
        </p:txBody>
      </p:sp>
      <p:sp>
        <p:nvSpPr>
          <p:cNvPr id="3" name="2 - Θέση περιεχομένου"/>
          <p:cNvSpPr>
            <a:spLocks noGrp="1"/>
          </p:cNvSpPr>
          <p:nvPr>
            <p:ph idx="1"/>
          </p:nvPr>
        </p:nvSpPr>
        <p:spPr>
          <a:xfrm>
            <a:off x="0" y="990600"/>
            <a:ext cx="9144000" cy="5867400"/>
          </a:xfrm>
        </p:spPr>
        <p:txBody>
          <a:bodyPr/>
          <a:lstStyle/>
          <a:p>
            <a:pPr>
              <a:buNone/>
            </a:pPr>
            <a:r>
              <a:rPr lang="el-GR" dirty="0"/>
              <a:t>10000 μόρια </a:t>
            </a:r>
            <a:r>
              <a:rPr lang="el-GR" dirty="0" err="1"/>
              <a:t>→Στόχος→Αναπτύξη→Ανακάλυψη</a:t>
            </a:r>
            <a:r>
              <a:rPr lang="el-GR" dirty="0"/>
              <a:t> </a:t>
            </a:r>
            <a:r>
              <a:rPr lang="el-GR" dirty="0" err="1"/>
              <a:t>Καταλληλοτέρου</a:t>
            </a:r>
            <a:r>
              <a:rPr lang="el-GR" dirty="0"/>
              <a:t> Μορίου→33→Βελτιστοποίηση Μορίου→13→Προκλινική Αξιολόγηση→10→Κλινική Αξιολόγηση (Φάσεις Ι και ΙΙ)→1-2→Φάσεις ΙΙΙ και Ι</a:t>
            </a:r>
            <a:r>
              <a:rPr lang="en-US" dirty="0"/>
              <a:t>V</a:t>
            </a:r>
          </a:p>
          <a:p>
            <a:pPr>
              <a:buNone/>
            </a:pPr>
            <a:endParaRPr lang="en-US"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ΠΟΡΕΙΑ ΦΑΡΜΑΚΟΥ</a:t>
            </a:r>
            <a:endParaRPr lang="en-US" dirty="0"/>
          </a:p>
        </p:txBody>
      </p:sp>
      <p:sp>
        <p:nvSpPr>
          <p:cNvPr id="3" name="2 - Θέση περιεχομένου"/>
          <p:cNvSpPr>
            <a:spLocks noGrp="1"/>
          </p:cNvSpPr>
          <p:nvPr>
            <p:ph idx="1"/>
          </p:nvPr>
        </p:nvSpPr>
        <p:spPr/>
        <p:txBody>
          <a:bodyPr/>
          <a:lstStyle/>
          <a:p>
            <a:pPr>
              <a:buNone/>
            </a:pPr>
            <a:r>
              <a:rPr lang="el-GR" dirty="0"/>
              <a:t>Τα </a:t>
            </a:r>
            <a:r>
              <a:rPr lang="el-GR" dirty="0" err="1"/>
              <a:t>προκλινικά</a:t>
            </a:r>
            <a:r>
              <a:rPr lang="el-GR" dirty="0"/>
              <a:t> ερευνητικά προγράμματα (φαρμακολογίας, τοξικολογίας), θα πρέπει να παρέχουν ικανά δεδομένα σχετικά με την ασφάλεια, έτσι ώστε να είναι δυνατόν να εκτιμηθούν οι κίνδυνοι κατά τη πρώτη χορήγηση σε άνθρωπο νέου δραστικού συστατικού (EMEA/CHMP/SWP/28367/07, 19 </a:t>
            </a:r>
            <a:r>
              <a:rPr lang="el-GR" dirty="0" err="1"/>
              <a:t>July</a:t>
            </a:r>
            <a:r>
              <a:rPr lang="el-GR" dirty="0"/>
              <a:t> 2007).</a:t>
            </a:r>
            <a:endParaRPr lang="en-US" dirty="0"/>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ΠΟΡΕΙΑ ΦΑΡΜΑΚΟΥ</a:t>
            </a:r>
            <a:endParaRPr lang="en-US" dirty="0"/>
          </a:p>
        </p:txBody>
      </p:sp>
      <p:sp>
        <p:nvSpPr>
          <p:cNvPr id="3" name="2 - Θέση περιεχομένου"/>
          <p:cNvSpPr>
            <a:spLocks noGrp="1"/>
          </p:cNvSpPr>
          <p:nvPr>
            <p:ph idx="1"/>
          </p:nvPr>
        </p:nvSpPr>
        <p:spPr/>
        <p:txBody>
          <a:bodyPr>
            <a:normAutofit fontScale="92500" lnSpcReduction="10000"/>
          </a:bodyPr>
          <a:lstStyle/>
          <a:p>
            <a:endParaRPr lang="en-US" dirty="0"/>
          </a:p>
          <a:p>
            <a:r>
              <a:rPr lang="el-GR" b="1" dirty="0"/>
              <a:t>Παράγοντες κινδύνου -Μηχανισμός δράσης</a:t>
            </a:r>
          </a:p>
          <a:p>
            <a:r>
              <a:rPr lang="el-GR" dirty="0"/>
              <a:t>Φύση του στόχου</a:t>
            </a:r>
          </a:p>
          <a:p>
            <a:r>
              <a:rPr lang="el-GR" dirty="0"/>
              <a:t>Σχέση του προτύπου (μοντέλου) πειραματόζωων</a:t>
            </a:r>
          </a:p>
          <a:p>
            <a:endParaRPr lang="en-US" dirty="0"/>
          </a:p>
          <a:p>
            <a:r>
              <a:rPr lang="el-GR" b="1" dirty="0"/>
              <a:t>Ποιοτικά θέματα -Προσδιορισμός περιεκτικότητας&amp; δραστικότητας</a:t>
            </a:r>
          </a:p>
          <a:p>
            <a:r>
              <a:rPr lang="el-GR" dirty="0"/>
              <a:t>Δραστικό συστατικό και έκδοχα</a:t>
            </a:r>
          </a:p>
          <a:p>
            <a:r>
              <a:rPr lang="el-GR" dirty="0"/>
              <a:t>Αξιοπιστία χορήγησης χαμηλών δόσεων</a:t>
            </a:r>
          </a:p>
          <a:p>
            <a:endParaRPr lang="en-US" dirty="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ΑΞΙΟΛΟΓΗΣΗ</a:t>
            </a:r>
            <a:endParaRPr lang="en-US" dirty="0"/>
          </a:p>
        </p:txBody>
      </p:sp>
      <p:sp>
        <p:nvSpPr>
          <p:cNvPr id="3" name="2 - Θέση περιεχομένου"/>
          <p:cNvSpPr>
            <a:spLocks noGrp="1"/>
          </p:cNvSpPr>
          <p:nvPr>
            <p:ph idx="1"/>
          </p:nvPr>
        </p:nvSpPr>
        <p:spPr/>
        <p:txBody>
          <a:bodyPr/>
          <a:lstStyle/>
          <a:p>
            <a:r>
              <a:rPr lang="el-GR" b="1" i="1" dirty="0"/>
              <a:t>….πρόσωπο που είναι κάτοχος πτυχίου ή άλλου τίτλου που απονέμεται μετά την ολοκλήρωση πανεπιστημιακού κύκλου θεωρητικών και πρακτικών σπουδών, στη φαρμακευτική, τοξικολογία, ιατρική ή συναφές γνωστικό αντικείμενο, ή κύκλου αναγνωριζόμενου ως ισοδύναμου από </a:t>
            </a:r>
            <a:r>
              <a:rPr lang="el-GR" b="1" i="1"/>
              <a:t>κράτος μέλος</a:t>
            </a:r>
            <a:endParaRPr lang="en-US" dirty="0"/>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ΠΡΟΚΛΙΝΙΚΕΣ ΜΕΛΕΤΕΣ</a:t>
            </a:r>
            <a:endParaRPr lang="en-US" b="1" dirty="0"/>
          </a:p>
        </p:txBody>
      </p:sp>
      <p:sp>
        <p:nvSpPr>
          <p:cNvPr id="3" name="2 - Θέση περιεχομένου"/>
          <p:cNvSpPr>
            <a:spLocks noGrp="1"/>
          </p:cNvSpPr>
          <p:nvPr>
            <p:ph idx="1"/>
          </p:nvPr>
        </p:nvSpPr>
        <p:spPr>
          <a:xfrm>
            <a:off x="0" y="990600"/>
            <a:ext cx="9144000" cy="5867400"/>
          </a:xfrm>
        </p:spPr>
        <p:txBody>
          <a:bodyPr/>
          <a:lstStyle/>
          <a:p>
            <a:r>
              <a:rPr lang="el-GR" dirty="0"/>
              <a:t>Ι</a:t>
            </a:r>
            <a:r>
              <a:rPr lang="en-US" dirty="0"/>
              <a:t>n </a:t>
            </a:r>
            <a:r>
              <a:rPr lang="en-US" dirty="0" err="1"/>
              <a:t>Silico</a:t>
            </a:r>
            <a:endParaRPr lang="en-US" dirty="0"/>
          </a:p>
          <a:p>
            <a:r>
              <a:rPr lang="en-US" dirty="0"/>
              <a:t>In Vitro</a:t>
            </a:r>
          </a:p>
          <a:p>
            <a:pPr>
              <a:buNone/>
            </a:pPr>
            <a:r>
              <a:rPr lang="el-GR" b="1" dirty="0"/>
              <a:t>ΠΕΙΡΑΜΑΤΟΖΩΑ</a:t>
            </a:r>
            <a:endParaRPr lang="en-US" b="1" dirty="0"/>
          </a:p>
          <a:p>
            <a:r>
              <a:rPr lang="el-GR" dirty="0"/>
              <a:t>Προσδιορισμός της  σχέσεως των μοντέλων πειραματόζωων</a:t>
            </a:r>
          </a:p>
          <a:p>
            <a:r>
              <a:rPr lang="el-GR" dirty="0"/>
              <a:t>Φαρμακοδυναμική</a:t>
            </a:r>
          </a:p>
          <a:p>
            <a:r>
              <a:rPr lang="el-GR" dirty="0" err="1"/>
              <a:t>Φαρμακοκινητική</a:t>
            </a:r>
            <a:endParaRPr lang="el-GR" dirty="0"/>
          </a:p>
          <a:p>
            <a:r>
              <a:rPr lang="el-GR" dirty="0"/>
              <a:t>Φαρμακολογία</a:t>
            </a:r>
          </a:p>
          <a:p>
            <a:r>
              <a:rPr lang="el-GR" dirty="0"/>
              <a:t>Τοξικολογία</a:t>
            </a:r>
          </a:p>
          <a:p>
            <a:endParaRPr lang="en-US" dirty="0"/>
          </a:p>
          <a:p>
            <a:pPr>
              <a:buNone/>
            </a:pPr>
            <a:endParaRPr lang="en-US" dirty="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b="1" dirty="0"/>
              <a:t>Διαδικασία Έρευνας &amp; Ανάπτυξης Φαρμάκων:</a:t>
            </a:r>
            <a:br>
              <a:rPr lang="el-GR" sz="2800" b="1" dirty="0"/>
            </a:br>
            <a:r>
              <a:rPr lang="el-GR" sz="2800" b="1" dirty="0" err="1"/>
              <a:t>προκλινικά</a:t>
            </a:r>
            <a:r>
              <a:rPr lang="el-GR" sz="2800" b="1" dirty="0"/>
              <a:t> πειράματα σε ζώα (</a:t>
            </a:r>
            <a:r>
              <a:rPr lang="el-GR" sz="2800" b="1" dirty="0" err="1"/>
              <a:t>module</a:t>
            </a:r>
            <a:r>
              <a:rPr lang="el-GR" sz="2800" b="1" dirty="0"/>
              <a:t> IV, οδηγία 2003/63/EC)</a:t>
            </a:r>
            <a:endParaRPr lang="en-US" sz="2800" dirty="0"/>
          </a:p>
        </p:txBody>
      </p:sp>
      <p:sp>
        <p:nvSpPr>
          <p:cNvPr id="3" name="2 - Θέση περιεχομένου"/>
          <p:cNvSpPr>
            <a:spLocks noGrp="1"/>
          </p:cNvSpPr>
          <p:nvPr>
            <p:ph idx="1"/>
          </p:nvPr>
        </p:nvSpPr>
        <p:spPr>
          <a:xfrm>
            <a:off x="0" y="1371600"/>
            <a:ext cx="9144000" cy="5486400"/>
          </a:xfrm>
        </p:spPr>
        <p:txBody>
          <a:bodyPr>
            <a:normAutofit fontScale="62500" lnSpcReduction="20000"/>
          </a:bodyPr>
          <a:lstStyle/>
          <a:p>
            <a:endParaRPr lang="en-US" dirty="0"/>
          </a:p>
          <a:p>
            <a:r>
              <a:rPr lang="el-GR" b="1" dirty="0"/>
              <a:t>Φαρμακολογία -</a:t>
            </a:r>
            <a:r>
              <a:rPr lang="el-GR" b="1" dirty="0" err="1"/>
              <a:t>Πρωτοταγής</a:t>
            </a:r>
            <a:r>
              <a:rPr lang="el-GR" b="1" dirty="0"/>
              <a:t> φαρμακοδυναμική (μελέτη του μηχανισμού δράσης ή/και του αποτελέσματος δραστικού συστατικού σε σχέση με τον επιθυμητό στόχο)</a:t>
            </a:r>
          </a:p>
          <a:p>
            <a:r>
              <a:rPr lang="el-GR" dirty="0"/>
              <a:t>Δευτεροταγής φαρμακοδυναμική (μελέτη του μηχανισμού δράσης ή/και του αποτελέσματος δραστικού συστατικού άσχετα με τον επιθυμητό στόχο)</a:t>
            </a:r>
          </a:p>
          <a:p>
            <a:r>
              <a:rPr lang="el-GR" dirty="0"/>
              <a:t>Φαρμακολογία ασφάλειας (μελέτη των δυνατών ανεπιθύμητων φαρμακοδυναμικών αποτελεσμάτων, σε φυσιολογικές λειτουργίες, δραστικού συστατικού σε σχέση με έκθεση σε δόσεις μεγαλύτερες των θεραπευτικών)[CPMP/ICH(S7A)/539/00, </a:t>
            </a:r>
            <a:r>
              <a:rPr lang="el-GR" dirty="0" err="1"/>
              <a:t>June</a:t>
            </a:r>
            <a:r>
              <a:rPr lang="el-GR" dirty="0"/>
              <a:t> 2001]</a:t>
            </a:r>
          </a:p>
          <a:p>
            <a:r>
              <a:rPr lang="el-GR" dirty="0"/>
              <a:t>Φαρμακοδυναμικές αλληλοεπιδράσεις</a:t>
            </a:r>
          </a:p>
          <a:p>
            <a:endParaRPr lang="en-US" dirty="0"/>
          </a:p>
          <a:p>
            <a:r>
              <a:rPr lang="el-GR" b="1" dirty="0" err="1"/>
              <a:t>Φαρμακοκινητική</a:t>
            </a:r>
            <a:r>
              <a:rPr lang="el-GR" b="1" dirty="0"/>
              <a:t>[CPMP/ICH(S3B)/385/95, </a:t>
            </a:r>
            <a:r>
              <a:rPr lang="el-GR" b="1" dirty="0" err="1"/>
              <a:t>June</a:t>
            </a:r>
            <a:r>
              <a:rPr lang="el-GR" b="1" dirty="0"/>
              <a:t> 1995, 75/318/EEC]</a:t>
            </a:r>
            <a:r>
              <a:rPr lang="el-GR" b="1" dirty="0" err="1"/>
              <a:t>oΜέθοδοι</a:t>
            </a:r>
            <a:r>
              <a:rPr lang="el-GR" b="1" dirty="0"/>
              <a:t> ανάλυσης και επικύρωση μεθόδων</a:t>
            </a:r>
          </a:p>
          <a:p>
            <a:r>
              <a:rPr lang="el-GR" dirty="0"/>
              <a:t>Απορρόφηση</a:t>
            </a:r>
          </a:p>
          <a:p>
            <a:r>
              <a:rPr lang="el-GR" dirty="0"/>
              <a:t>Κατανομή</a:t>
            </a:r>
          </a:p>
          <a:p>
            <a:r>
              <a:rPr lang="el-GR" dirty="0"/>
              <a:t>Μεταβολισμός</a:t>
            </a:r>
          </a:p>
          <a:p>
            <a:r>
              <a:rPr lang="el-GR" dirty="0"/>
              <a:t>Απομάκρυνση</a:t>
            </a:r>
          </a:p>
          <a:p>
            <a:r>
              <a:rPr lang="el-GR" dirty="0" err="1"/>
              <a:t>Φαρμακοκινητικές</a:t>
            </a:r>
            <a:r>
              <a:rPr lang="el-GR" dirty="0"/>
              <a:t> αλληλοεπιδράσεις</a:t>
            </a:r>
          </a:p>
          <a:p>
            <a:endParaRPr lang="en-US" dirty="0"/>
          </a:p>
          <a:p>
            <a:pPr>
              <a:buNone/>
            </a:pPr>
            <a:endParaRPr lang="en-US" dirty="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b="1" dirty="0"/>
              <a:t>Διαδικασία Έρευνας &amp; Ανάπτυξης Φαρμάκων:</a:t>
            </a:r>
            <a:br>
              <a:rPr lang="el-GR" sz="2800" b="1" dirty="0"/>
            </a:br>
            <a:r>
              <a:rPr lang="el-GR" sz="2800" b="1" dirty="0" err="1"/>
              <a:t>προκλινικά</a:t>
            </a:r>
            <a:r>
              <a:rPr lang="el-GR" sz="2800" b="1" dirty="0"/>
              <a:t> πειράματα σε ζώα (</a:t>
            </a:r>
            <a:r>
              <a:rPr lang="el-GR" sz="2800" b="1" dirty="0" err="1"/>
              <a:t>module</a:t>
            </a:r>
            <a:r>
              <a:rPr lang="el-GR" sz="2800" b="1" dirty="0"/>
              <a:t> IV, οδηγία 2003/63/EC</a:t>
            </a:r>
            <a:endParaRPr lang="en-US" sz="2800" dirty="0"/>
          </a:p>
        </p:txBody>
      </p:sp>
      <p:sp>
        <p:nvSpPr>
          <p:cNvPr id="3" name="2 - Θέση περιεχομένου"/>
          <p:cNvSpPr>
            <a:spLocks noGrp="1"/>
          </p:cNvSpPr>
          <p:nvPr>
            <p:ph idx="1"/>
          </p:nvPr>
        </p:nvSpPr>
        <p:spPr/>
        <p:txBody>
          <a:bodyPr>
            <a:normAutofit fontScale="77500" lnSpcReduction="20000"/>
          </a:bodyPr>
          <a:lstStyle/>
          <a:p>
            <a:endParaRPr lang="en-US" dirty="0"/>
          </a:p>
          <a:p>
            <a:r>
              <a:rPr lang="el-GR" sz="4400" b="1" dirty="0"/>
              <a:t>Τοξικολογία</a:t>
            </a:r>
            <a:r>
              <a:rPr lang="el-GR" b="1" dirty="0"/>
              <a:t>[CPMP/ICH(M3R1)/286/95, </a:t>
            </a:r>
            <a:r>
              <a:rPr lang="el-GR" b="1" dirty="0" err="1"/>
              <a:t>Nov</a:t>
            </a:r>
            <a:r>
              <a:rPr lang="el-GR" b="1" dirty="0"/>
              <a:t>. 2000]</a:t>
            </a:r>
            <a:endParaRPr lang="el-GR" sz="3600" b="1" dirty="0"/>
          </a:p>
          <a:p>
            <a:r>
              <a:rPr lang="el-GR" sz="4000" dirty="0"/>
              <a:t>Τοξικότητα απλής χορήγησης</a:t>
            </a:r>
            <a:r>
              <a:rPr lang="el-GR" dirty="0"/>
              <a:t>[75/318/EEC</a:t>
            </a:r>
            <a:r>
              <a:rPr lang="el-GR" b="1" dirty="0"/>
              <a:t>]</a:t>
            </a:r>
          </a:p>
          <a:p>
            <a:r>
              <a:rPr lang="el-GR" sz="4000" dirty="0"/>
              <a:t>Τοξικότητα πολλαπλής χορήγησης</a:t>
            </a:r>
            <a:r>
              <a:rPr lang="el-GR" dirty="0"/>
              <a:t>[CPMP/SWP/1042/99, 27 </a:t>
            </a:r>
            <a:r>
              <a:rPr lang="el-GR" dirty="0" err="1"/>
              <a:t>July</a:t>
            </a:r>
            <a:r>
              <a:rPr lang="el-GR" dirty="0"/>
              <a:t> 2000]</a:t>
            </a:r>
          </a:p>
          <a:p>
            <a:pPr lvl="1"/>
            <a:r>
              <a:rPr lang="el-GR" sz="3600" dirty="0" err="1"/>
              <a:t>Γενοτοξικότητα</a:t>
            </a:r>
            <a:r>
              <a:rPr lang="el-GR" dirty="0"/>
              <a:t>[</a:t>
            </a:r>
            <a:r>
              <a:rPr lang="en-US" dirty="0"/>
              <a:t>EMEA/CHMP/QWP/251344/2006, 28 June 2006, CPMP/ICH/174/95, March 1998]</a:t>
            </a:r>
            <a:r>
              <a:rPr lang="en-US" sz="3200" i="1" dirty="0"/>
              <a:t>in vivo (in vitro)</a:t>
            </a:r>
          </a:p>
          <a:p>
            <a:pPr lvl="1"/>
            <a:r>
              <a:rPr lang="el-GR" dirty="0" err="1"/>
              <a:t>τοξικοκινητική</a:t>
            </a:r>
            <a:r>
              <a:rPr lang="el-GR" dirty="0"/>
              <a:t>(συλλογή </a:t>
            </a:r>
            <a:r>
              <a:rPr lang="el-GR" dirty="0" err="1"/>
              <a:t>φαρμακοκινητικών</a:t>
            </a:r>
            <a:r>
              <a:rPr lang="el-GR" dirty="0"/>
              <a:t> δεδομένων που επιτρέπουν την αξιολόγηση της </a:t>
            </a:r>
            <a:r>
              <a:rPr lang="el-GR" dirty="0" err="1"/>
              <a:t>συστεμικής</a:t>
            </a:r>
            <a:r>
              <a:rPr lang="el-GR" dirty="0"/>
              <a:t> έκθεσης δραστικού συστατικού) </a:t>
            </a:r>
            <a:r>
              <a:rPr lang="el-GR" sz="2400" dirty="0"/>
              <a:t>[CPMP/ICH(S3A)/384/95, </a:t>
            </a:r>
            <a:r>
              <a:rPr lang="el-GR" sz="2400" dirty="0" err="1"/>
              <a:t>June</a:t>
            </a:r>
            <a:r>
              <a:rPr lang="el-GR" sz="2400" dirty="0"/>
              <a:t> 1995]</a:t>
            </a:r>
          </a:p>
          <a:p>
            <a:pPr lvl="1"/>
            <a:endParaRPr lang="en-US" dirty="0"/>
          </a:p>
          <a:p>
            <a:pPr lvl="1"/>
            <a:endParaRPr lang="en-US" dirty="0"/>
          </a:p>
          <a:p>
            <a:endParaRPr lang="en-US"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b="1" dirty="0"/>
              <a:t>Διαδικασία Έρευνας &amp; Ανάπτυξης Φαρμάκων:</a:t>
            </a:r>
            <a:br>
              <a:rPr lang="el-GR" sz="2800" b="1" dirty="0"/>
            </a:br>
            <a:r>
              <a:rPr lang="el-GR" sz="2800" b="1" dirty="0" err="1"/>
              <a:t>προκλινικά</a:t>
            </a:r>
            <a:r>
              <a:rPr lang="el-GR" sz="2800" b="1" dirty="0"/>
              <a:t> πειράματα σε ζώα (</a:t>
            </a:r>
            <a:r>
              <a:rPr lang="el-GR" sz="2800" b="1" dirty="0" err="1"/>
              <a:t>module</a:t>
            </a:r>
            <a:r>
              <a:rPr lang="el-GR" sz="2800" b="1" dirty="0"/>
              <a:t> IV, οδηγία 2003/63/EC</a:t>
            </a:r>
            <a:endParaRPr lang="en-US" sz="2800" dirty="0"/>
          </a:p>
        </p:txBody>
      </p:sp>
      <p:sp>
        <p:nvSpPr>
          <p:cNvPr id="3" name="2 - Θέση περιεχομένου"/>
          <p:cNvSpPr>
            <a:spLocks noGrp="1"/>
          </p:cNvSpPr>
          <p:nvPr>
            <p:ph idx="1"/>
          </p:nvPr>
        </p:nvSpPr>
        <p:spPr/>
        <p:txBody>
          <a:bodyPr>
            <a:normAutofit fontScale="62500" lnSpcReduction="20000"/>
          </a:bodyPr>
          <a:lstStyle/>
          <a:p>
            <a:endParaRPr lang="en-US" dirty="0"/>
          </a:p>
          <a:p>
            <a:pPr lvl="1"/>
            <a:r>
              <a:rPr lang="el-GR" sz="4000" b="1" dirty="0"/>
              <a:t>Τοξικολογία</a:t>
            </a:r>
            <a:r>
              <a:rPr lang="el-GR" b="1" dirty="0"/>
              <a:t>[</a:t>
            </a:r>
            <a:r>
              <a:rPr lang="en-US" b="1" dirty="0"/>
              <a:t>CPMP/ICH(M3R1)/286/95, Nov. 2000]</a:t>
            </a:r>
            <a:r>
              <a:rPr lang="el-GR" sz="3600" b="1" dirty="0"/>
              <a:t>Καρκινογένεση</a:t>
            </a:r>
            <a:r>
              <a:rPr lang="el-GR" b="1" dirty="0"/>
              <a:t>[</a:t>
            </a:r>
            <a:r>
              <a:rPr lang="en-US" b="1" dirty="0"/>
              <a:t>CPMP/SWP/2592/02, 23 June 2004]</a:t>
            </a:r>
            <a:r>
              <a:rPr lang="el-GR" sz="3200" b="1" dirty="0"/>
              <a:t>Μακροπρόθεσμες μελέτες</a:t>
            </a:r>
          </a:p>
          <a:p>
            <a:pPr lvl="1"/>
            <a:r>
              <a:rPr lang="el-GR" dirty="0" err="1"/>
              <a:t>Βραχυ</a:t>
            </a:r>
            <a:r>
              <a:rPr lang="el-GR" dirty="0"/>
              <a:t>-και μεσοπρόθεσμες μελέτες</a:t>
            </a:r>
          </a:p>
          <a:p>
            <a:pPr lvl="1"/>
            <a:endParaRPr lang="en-US" dirty="0"/>
          </a:p>
          <a:p>
            <a:pPr lvl="1"/>
            <a:r>
              <a:rPr lang="el-GR" sz="3200" dirty="0"/>
              <a:t>Τοξικότητα στην αναπαραγωγή και ανάπτυξη</a:t>
            </a:r>
            <a:r>
              <a:rPr lang="el-GR" sz="2400" dirty="0"/>
              <a:t>[EMEA/CHMP/203927/2005, 23 </a:t>
            </a:r>
            <a:r>
              <a:rPr lang="el-GR" sz="2400" dirty="0" err="1"/>
              <a:t>March</a:t>
            </a:r>
            <a:r>
              <a:rPr lang="el-GR" sz="2400" dirty="0"/>
              <a:t> 2006]</a:t>
            </a:r>
            <a:r>
              <a:rPr lang="el-GR" dirty="0"/>
              <a:t>Γονιμότητα και αρχική εμβρυϊκή ανάπτυξη</a:t>
            </a:r>
          </a:p>
          <a:p>
            <a:pPr lvl="1"/>
            <a:r>
              <a:rPr lang="el-GR" dirty="0"/>
              <a:t>Εμβρυϊκή ανάπτυξη</a:t>
            </a:r>
          </a:p>
          <a:p>
            <a:pPr lvl="1"/>
            <a:r>
              <a:rPr lang="el-GR" dirty="0"/>
              <a:t>Προ-</a:t>
            </a:r>
            <a:r>
              <a:rPr lang="el-GR" dirty="0" err="1"/>
              <a:t>περι</a:t>
            </a:r>
            <a:r>
              <a:rPr lang="el-GR" dirty="0"/>
              <a:t>-και μεταγεννητική ανάπτυξη</a:t>
            </a:r>
          </a:p>
          <a:p>
            <a:pPr lvl="1"/>
            <a:r>
              <a:rPr lang="el-GR" sz="3200" dirty="0"/>
              <a:t>Χορήγηση στα νεογέννητα</a:t>
            </a:r>
            <a:r>
              <a:rPr lang="el-GR" dirty="0"/>
              <a:t>[EMEA/CHMP/SWP/169215/2005, 29 </a:t>
            </a:r>
            <a:r>
              <a:rPr lang="el-GR" dirty="0" err="1"/>
              <a:t>Sept</a:t>
            </a:r>
            <a:r>
              <a:rPr lang="el-GR" dirty="0"/>
              <a:t>. 2005]</a:t>
            </a:r>
          </a:p>
          <a:p>
            <a:pPr lvl="1"/>
            <a:endParaRPr lang="en-US" dirty="0"/>
          </a:p>
          <a:p>
            <a:r>
              <a:rPr lang="el-GR" sz="4000" dirty="0"/>
              <a:t>Τοπική ανοχή</a:t>
            </a:r>
            <a:r>
              <a:rPr lang="el-GR" dirty="0"/>
              <a:t>[</a:t>
            </a:r>
            <a:r>
              <a:rPr lang="en-US" dirty="0"/>
              <a:t>CPMP/SWP/2145/00, 1 March 2001]</a:t>
            </a:r>
          </a:p>
          <a:p>
            <a:endParaRPr lang="en-US" dirty="0"/>
          </a:p>
          <a:p>
            <a:endParaRPr lang="en-US" dirty="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1" dirty="0"/>
              <a:t>Διαδικασία Έρευνας &amp; Ανάπτυξης Φαρμάκων:</a:t>
            </a:r>
            <a:br>
              <a:rPr lang="el-GR" sz="2800" b="1" dirty="0"/>
            </a:br>
            <a:r>
              <a:rPr lang="el-GR" sz="2800" b="1" dirty="0" err="1"/>
              <a:t>προκλινικά</a:t>
            </a:r>
            <a:r>
              <a:rPr lang="el-GR" sz="2800" b="1" dirty="0"/>
              <a:t> πειράματα σε ζώα (</a:t>
            </a:r>
            <a:r>
              <a:rPr lang="el-GR" sz="2800" b="1" dirty="0" err="1"/>
              <a:t>module</a:t>
            </a:r>
            <a:r>
              <a:rPr lang="el-GR" sz="2800" b="1" dirty="0"/>
              <a:t> IV, οδηγία 2003/63/EC</a:t>
            </a:r>
            <a:endParaRPr lang="en-US" sz="2800" dirty="0"/>
          </a:p>
        </p:txBody>
      </p:sp>
      <p:sp>
        <p:nvSpPr>
          <p:cNvPr id="3" name="2 - Θέση περιεχομένου"/>
          <p:cNvSpPr>
            <a:spLocks noGrp="1"/>
          </p:cNvSpPr>
          <p:nvPr>
            <p:ph idx="1"/>
          </p:nvPr>
        </p:nvSpPr>
        <p:spPr/>
        <p:txBody>
          <a:bodyPr>
            <a:normAutofit fontScale="85000" lnSpcReduction="10000"/>
          </a:bodyPr>
          <a:lstStyle/>
          <a:p>
            <a:endParaRPr lang="en-US" dirty="0"/>
          </a:p>
          <a:p>
            <a:r>
              <a:rPr lang="el-GR" b="1" dirty="0"/>
              <a:t>Άλλες μελέτες τοξικότητας</a:t>
            </a:r>
          </a:p>
          <a:p>
            <a:r>
              <a:rPr lang="el-GR" dirty="0" err="1"/>
              <a:t>Αντιγονικότητα</a:t>
            </a:r>
            <a:endParaRPr lang="el-GR" dirty="0"/>
          </a:p>
          <a:p>
            <a:r>
              <a:rPr lang="el-GR" dirty="0" err="1"/>
              <a:t>Ανοσοτοξικότητα</a:t>
            </a:r>
            <a:r>
              <a:rPr lang="el-GR" dirty="0"/>
              <a:t>[</a:t>
            </a:r>
            <a:r>
              <a:rPr lang="en-US" dirty="0"/>
              <a:t>CHMP/167235/2004, May 2006]</a:t>
            </a:r>
          </a:p>
          <a:p>
            <a:r>
              <a:rPr lang="el-GR" dirty="0"/>
              <a:t>Φωτοευαισθησία [</a:t>
            </a:r>
            <a:r>
              <a:rPr lang="en-US" dirty="0"/>
              <a:t>CPMP/SWP/398/01, 27 June 2002]</a:t>
            </a:r>
          </a:p>
          <a:p>
            <a:r>
              <a:rPr lang="el-GR" dirty="0"/>
              <a:t>Εξάρτηση[</a:t>
            </a:r>
            <a:r>
              <a:rPr lang="en-US" dirty="0"/>
              <a:t>EMEA/CHMP/SWP/94227/2004, 23 March 2006]</a:t>
            </a:r>
          </a:p>
          <a:p>
            <a:r>
              <a:rPr lang="el-GR" dirty="0"/>
              <a:t>Μεταβολίτες</a:t>
            </a:r>
          </a:p>
          <a:p>
            <a:r>
              <a:rPr lang="el-GR" dirty="0"/>
              <a:t>Προσμίξεις</a:t>
            </a:r>
          </a:p>
          <a:p>
            <a:endParaRPr lang="en-US" dirty="0"/>
          </a:p>
          <a:p>
            <a:pPr>
              <a:buNone/>
            </a:pPr>
            <a:endParaRPr lang="en-US" dirty="0"/>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1" dirty="0"/>
              <a:t>Διαδικασία Έρευνας &amp; Ανάπτυξης Φαρμάκων:</a:t>
            </a:r>
            <a:br>
              <a:rPr lang="el-GR" sz="2800" b="1" dirty="0"/>
            </a:br>
            <a:r>
              <a:rPr lang="el-GR" sz="2800" b="1" dirty="0" err="1"/>
              <a:t>προκλινικά</a:t>
            </a:r>
            <a:r>
              <a:rPr lang="el-GR" sz="2800" b="1" dirty="0"/>
              <a:t> πειράματα σε ζώα (</a:t>
            </a:r>
            <a:r>
              <a:rPr lang="el-GR" sz="2800" b="1" dirty="0" err="1"/>
              <a:t>module</a:t>
            </a:r>
            <a:r>
              <a:rPr lang="el-GR" sz="2800" b="1" dirty="0"/>
              <a:t> IV, οδηγία 2003/63/EC</a:t>
            </a:r>
            <a:endParaRPr lang="en-US" sz="2800" dirty="0"/>
          </a:p>
        </p:txBody>
      </p:sp>
      <p:sp>
        <p:nvSpPr>
          <p:cNvPr id="3" name="2 - Θέση περιεχομένου"/>
          <p:cNvSpPr>
            <a:spLocks noGrp="1"/>
          </p:cNvSpPr>
          <p:nvPr>
            <p:ph idx="1"/>
          </p:nvPr>
        </p:nvSpPr>
        <p:spPr/>
        <p:txBody>
          <a:bodyPr>
            <a:normAutofit fontScale="70000" lnSpcReduction="20000"/>
          </a:bodyPr>
          <a:lstStyle/>
          <a:p>
            <a:endParaRPr lang="en-US" dirty="0"/>
          </a:p>
          <a:p>
            <a:r>
              <a:rPr lang="el-GR" dirty="0"/>
              <a:t>Πειραματόζωα: τρωκτικά και μη τρωκτικά</a:t>
            </a:r>
          </a:p>
          <a:p>
            <a:r>
              <a:rPr lang="el-GR" dirty="0"/>
              <a:t>Μέγιστη ανεκτή δόση(</a:t>
            </a:r>
            <a:r>
              <a:rPr lang="en-US" dirty="0"/>
              <a:t>maximum tolerated dose, MTD)</a:t>
            </a:r>
          </a:p>
          <a:p>
            <a:r>
              <a:rPr lang="el-GR" dirty="0"/>
              <a:t>Ελάχιστα επίπεδα αναμενόμενης βιολογικής δράσης (</a:t>
            </a:r>
            <a:r>
              <a:rPr lang="en-US" dirty="0"/>
              <a:t>minimal anticipated biological effect level, MABEL)</a:t>
            </a:r>
          </a:p>
          <a:p>
            <a:r>
              <a:rPr lang="el-GR" dirty="0"/>
              <a:t>Συνιστώμενη ημερήσια έκθεση (</a:t>
            </a:r>
            <a:r>
              <a:rPr lang="en-US" dirty="0"/>
              <a:t>permitted daily exposure, PDE)</a:t>
            </a:r>
          </a:p>
          <a:p>
            <a:r>
              <a:rPr lang="el-GR" dirty="0"/>
              <a:t>Επίπεδο μη παρατηρούμενου ανεπιθύμητου αποτελέσματος(no </a:t>
            </a:r>
            <a:r>
              <a:rPr lang="el-GR" dirty="0" err="1"/>
              <a:t>observed</a:t>
            </a:r>
            <a:r>
              <a:rPr lang="el-GR" dirty="0"/>
              <a:t> </a:t>
            </a:r>
            <a:r>
              <a:rPr lang="el-GR" dirty="0" err="1"/>
              <a:t>adverse</a:t>
            </a:r>
            <a:r>
              <a:rPr lang="el-GR" dirty="0"/>
              <a:t> </a:t>
            </a:r>
            <a:r>
              <a:rPr lang="el-GR" dirty="0" err="1"/>
              <a:t>effect</a:t>
            </a:r>
            <a:r>
              <a:rPr lang="el-GR" dirty="0"/>
              <a:t> </a:t>
            </a:r>
            <a:r>
              <a:rPr lang="el-GR" dirty="0" err="1"/>
              <a:t>level</a:t>
            </a:r>
            <a:r>
              <a:rPr lang="el-GR" dirty="0"/>
              <a:t>, NOAEL)</a:t>
            </a:r>
          </a:p>
          <a:p>
            <a:r>
              <a:rPr lang="el-GR" dirty="0"/>
              <a:t>Χαμηλότερο επίπεδο παρατηρούμενου αποτελέσματος(</a:t>
            </a:r>
            <a:r>
              <a:rPr lang="el-GR" dirty="0" err="1"/>
              <a:t>lowest</a:t>
            </a:r>
            <a:r>
              <a:rPr lang="el-GR" dirty="0"/>
              <a:t> </a:t>
            </a:r>
            <a:r>
              <a:rPr lang="el-GR" dirty="0" err="1"/>
              <a:t>observed</a:t>
            </a:r>
            <a:r>
              <a:rPr lang="el-GR" dirty="0"/>
              <a:t> </a:t>
            </a:r>
            <a:r>
              <a:rPr lang="el-GR" dirty="0" err="1"/>
              <a:t>effect</a:t>
            </a:r>
            <a:r>
              <a:rPr lang="el-GR" dirty="0"/>
              <a:t> </a:t>
            </a:r>
            <a:r>
              <a:rPr lang="el-GR" dirty="0" err="1"/>
              <a:t>level</a:t>
            </a:r>
            <a:r>
              <a:rPr lang="el-GR" dirty="0"/>
              <a:t>, LOEL)</a:t>
            </a:r>
          </a:p>
          <a:p>
            <a:r>
              <a:rPr lang="el-GR" dirty="0"/>
              <a:t>Αρχή της λογικά χαμηλότερης δόσης (</a:t>
            </a:r>
            <a:r>
              <a:rPr lang="en-US" dirty="0"/>
              <a:t>as low as reasonably </a:t>
            </a:r>
            <a:r>
              <a:rPr lang="en-US" dirty="0" err="1"/>
              <a:t>practicableprinciple</a:t>
            </a:r>
            <a:r>
              <a:rPr lang="en-US" dirty="0"/>
              <a:t>, ALARP principle)</a:t>
            </a:r>
          </a:p>
          <a:p>
            <a:r>
              <a:rPr lang="el-GR" dirty="0"/>
              <a:t>Κατώφλι τοξικολογικού ενδιαφέροντος (</a:t>
            </a:r>
            <a:r>
              <a:rPr lang="en-US" dirty="0"/>
              <a:t>threshold of toxicological concern, TCC)</a:t>
            </a:r>
          </a:p>
          <a:p>
            <a:endParaRPr lang="en-US"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b="1" dirty="0"/>
              <a:t>ΔΙΑΔΙΚΑΣΙΑ ΑΝΑΠΤΥΞΕΩΣ ΦΑΡΜΑΚΩΝ</a:t>
            </a:r>
            <a:endParaRPr lang="en-US" sz="2800" b="1" dirty="0"/>
          </a:p>
        </p:txBody>
      </p:sp>
      <p:sp>
        <p:nvSpPr>
          <p:cNvPr id="3" name="2 - Θέση περιεχομένου"/>
          <p:cNvSpPr>
            <a:spLocks noGrp="1"/>
          </p:cNvSpPr>
          <p:nvPr>
            <p:ph idx="1"/>
          </p:nvPr>
        </p:nvSpPr>
        <p:spPr>
          <a:xfrm>
            <a:off x="457200" y="1600200"/>
            <a:ext cx="8229600" cy="5257800"/>
          </a:xfrm>
        </p:spPr>
        <p:txBody>
          <a:bodyPr>
            <a:normAutofit fontScale="70000" lnSpcReduction="20000"/>
          </a:bodyPr>
          <a:lstStyle/>
          <a:p>
            <a:endParaRPr lang="en-US" dirty="0"/>
          </a:p>
          <a:p>
            <a:r>
              <a:rPr lang="el-GR" dirty="0"/>
              <a:t>Η έρευνα σε πειραματόζωα, με σκοπό την υποστήριξη της μελλοντικής χρήσης σε ανθρώπους νέου δραστικού συστατικού, θα πρέπει να οδηγείται από αναγκαιότητα και όχι από </a:t>
            </a:r>
            <a:r>
              <a:rPr lang="el-GR" dirty="0" err="1"/>
              <a:t>συνήθεια:oΤι</a:t>
            </a:r>
            <a:r>
              <a:rPr lang="el-GR" dirty="0"/>
              <a:t> είδους χρήσιμη πληροφορία αναμένεται να προσφέρει το ζωικό πειραματικό μοντέλο;</a:t>
            </a:r>
          </a:p>
          <a:p>
            <a:r>
              <a:rPr lang="el-GR" dirty="0"/>
              <a:t>Είναι η πληροφορία αναγκαία για την επιβεβαίωση της ασφάλειας νέου δραστικού συστατικού;</a:t>
            </a:r>
          </a:p>
          <a:p>
            <a:r>
              <a:rPr lang="el-GR" dirty="0"/>
              <a:t>Αν η πληροφορία είναι αναγκαία, θα μπορούσε να ληφθεί και με πειράματα που δεν απαιτούσαν τη χρήση ζωντανών ζώων;</a:t>
            </a:r>
          </a:p>
          <a:p>
            <a:r>
              <a:rPr lang="el-GR" dirty="0"/>
              <a:t>Αν η πληροφορία είναι αναγκαίο να ληφθεί με πειράματα σε ζωντανά ζώα, θα ήταν δυνατόν να χρησιμοποιηθεί μικρός αριθμός ζώων χωρίς να έθετε σε κίνδυνο την αξιοπιστία των αποτελεσμάτων;</a:t>
            </a:r>
          </a:p>
          <a:p>
            <a:r>
              <a:rPr lang="el-GR" dirty="0"/>
              <a:t>Αιτιολογείται επαρκώς το πρωτόκολλο εργασίας σε πειραματόζωα;</a:t>
            </a:r>
          </a:p>
          <a:p>
            <a:r>
              <a:rPr lang="el-GR" dirty="0"/>
              <a:t>Κανών 3</a:t>
            </a:r>
            <a:r>
              <a:rPr lang="en-US" dirty="0"/>
              <a:t>R</a:t>
            </a:r>
            <a:r>
              <a:rPr lang="el-GR" dirty="0"/>
              <a:t> (</a:t>
            </a:r>
            <a:r>
              <a:rPr lang="en-US" dirty="0"/>
              <a:t>reduce, refine, replace)</a:t>
            </a:r>
            <a:endParaRPr lang="el-GR" dirty="0"/>
          </a:p>
          <a:p>
            <a:endParaRPr lang="en-US" dirty="0"/>
          </a:p>
          <a:p>
            <a:pPr>
              <a:buNone/>
            </a:pPr>
            <a:endParaRPr lang="en-US"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l-GR" dirty="0">
                <a:latin typeface="Times New Roman" panose="02020603050405020304" pitchFamily="18" charset="0"/>
                <a:cs typeface="Times New Roman" panose="02020603050405020304" pitchFamily="18" charset="0"/>
              </a:rPr>
              <a:t>Τύπος…..</a:t>
            </a:r>
          </a:p>
          <a:p>
            <a:pPr marL="0" indent="0">
              <a:buNone/>
            </a:pPr>
            <a:r>
              <a:rPr lang="el-GR" dirty="0">
                <a:latin typeface="Times New Roman" panose="02020603050405020304" pitchFamily="18" charset="0"/>
                <a:cs typeface="Times New Roman" panose="02020603050405020304" pitchFamily="18" charset="0"/>
              </a:rPr>
              <a:t>Φύλο……</a:t>
            </a:r>
          </a:p>
          <a:p>
            <a:pPr marL="0" indent="0">
              <a:buNone/>
            </a:pPr>
            <a:r>
              <a:rPr lang="el-GR" dirty="0">
                <a:latin typeface="Times New Roman" panose="02020603050405020304" pitchFamily="18" charset="0"/>
                <a:cs typeface="Times New Roman" panose="02020603050405020304" pitchFamily="18" charset="0"/>
              </a:rPr>
              <a:t>Ηλικία…..</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l-GR" dirty="0">
                <a:latin typeface="Times New Roman" panose="02020603050405020304" pitchFamily="18" charset="0"/>
                <a:cs typeface="Times New Roman" panose="02020603050405020304" pitchFamily="18" charset="0"/>
              </a:rPr>
              <a:t> </a:t>
            </a:r>
          </a:p>
        </p:txBody>
      </p:sp>
      <p:sp>
        <p:nvSpPr>
          <p:cNvPr id="4" name="Title 1"/>
          <p:cNvSpPr>
            <a:spLocks noGrp="1"/>
          </p:cNvSpPr>
          <p:nvPr>
            <p:ph type="title"/>
          </p:nvPr>
        </p:nvSpPr>
        <p:spPr>
          <a:xfrm>
            <a:off x="-76200" y="274638"/>
            <a:ext cx="8229600" cy="1143000"/>
          </a:xfrm>
        </p:spPr>
        <p:txBody>
          <a:bodyPr>
            <a:normAutofit/>
          </a:bodyPr>
          <a:lstStyle/>
          <a:p>
            <a:r>
              <a:rPr lang="el-GR" b="1" dirty="0">
                <a:solidFill>
                  <a:srgbClr val="402B10"/>
                </a:solidFill>
                <a:latin typeface="Bookman Old Style" panose="02050604050505020204" pitchFamily="18" charset="0"/>
              </a:rPr>
              <a:t>Πειραματόζωα</a:t>
            </a:r>
          </a:p>
        </p:txBody>
      </p:sp>
      <p:pic>
        <p:nvPicPr>
          <p:cNvPr id="1026" name="Picture 2" descr="C:\Users\user\Desktop\ΠΤΥΧΙΑΚΗ\3. Final\φωτος\DSC_02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420757"/>
            <a:ext cx="5571312" cy="3132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ser\Desktop\ΠΤΥΧΙΑΚΗ\3. Final\φωτος\DSC_02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429000"/>
            <a:ext cx="5571312" cy="313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66397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74837"/>
            <a:ext cx="8229600" cy="4525963"/>
          </a:xfrm>
        </p:spPr>
        <p:txBody>
          <a:bodyPr>
            <a:normAutofit lnSpcReduction="10000"/>
          </a:bodyPr>
          <a:lstStyle/>
          <a:p>
            <a:pPr marL="0" indent="0">
              <a:buNone/>
            </a:pPr>
            <a:r>
              <a:rPr lang="el-GR" sz="3000" dirty="0">
                <a:latin typeface="Times New Roman" panose="02020603050405020304" pitchFamily="18" charset="0"/>
                <a:cs typeface="Times New Roman" panose="02020603050405020304" pitchFamily="18" charset="0"/>
              </a:rPr>
              <a:t>Αναισθησία</a:t>
            </a:r>
          </a:p>
          <a:p>
            <a:pPr marL="0" indent="0">
              <a:buNone/>
            </a:pPr>
            <a:endParaRPr lang="el-GR" sz="900" dirty="0">
              <a:latin typeface="Times New Roman" panose="02020603050405020304" pitchFamily="18" charset="0"/>
              <a:cs typeface="Times New Roman" panose="02020603050405020304" pitchFamily="18" charset="0"/>
            </a:endParaRPr>
          </a:p>
          <a:p>
            <a:pPr marL="0" indent="0">
              <a:buNone/>
            </a:pPr>
            <a:r>
              <a:rPr lang="el-GR" sz="2900" dirty="0">
                <a:latin typeface="Times New Roman" panose="02020603050405020304" pitchFamily="18" charset="0"/>
                <a:cs typeface="Times New Roman" panose="02020603050405020304" pitchFamily="18" charset="0"/>
              </a:rPr>
              <a:t>Χρήση θερμής μεταλλικής σφραγίδας</a:t>
            </a:r>
          </a:p>
          <a:p>
            <a:pPr marL="0" indent="0">
              <a:buNone/>
            </a:pPr>
            <a:endParaRPr lang="el-GR" sz="3000" dirty="0">
              <a:latin typeface="Times New Roman" panose="02020603050405020304" pitchFamily="18" charset="0"/>
              <a:cs typeface="Times New Roman" panose="02020603050405020304" pitchFamily="18" charset="0"/>
            </a:endParaRPr>
          </a:p>
          <a:p>
            <a:pPr marL="0" indent="0">
              <a:buNone/>
            </a:pPr>
            <a:endParaRPr lang="el-GR" sz="3000" dirty="0">
              <a:latin typeface="Times New Roman" panose="02020603050405020304" pitchFamily="18" charset="0"/>
              <a:cs typeface="Times New Roman" panose="02020603050405020304" pitchFamily="18" charset="0"/>
            </a:endParaRPr>
          </a:p>
          <a:p>
            <a:pPr marL="0" indent="0">
              <a:buNone/>
            </a:pPr>
            <a:endParaRPr lang="el-GR" sz="3000" dirty="0">
              <a:latin typeface="Times New Roman" panose="02020603050405020304" pitchFamily="18" charset="0"/>
              <a:cs typeface="Times New Roman" panose="02020603050405020304" pitchFamily="18" charset="0"/>
            </a:endParaRPr>
          </a:p>
          <a:p>
            <a:pPr marL="0" indent="0">
              <a:buNone/>
            </a:pPr>
            <a:endParaRPr lang="el-GR" sz="3000" dirty="0">
              <a:latin typeface="Times New Roman" panose="02020603050405020304" pitchFamily="18" charset="0"/>
              <a:cs typeface="Times New Roman" panose="02020603050405020304" pitchFamily="18" charset="0"/>
            </a:endParaRPr>
          </a:p>
          <a:p>
            <a:pPr marL="0" indent="0">
              <a:buNone/>
            </a:pPr>
            <a:r>
              <a:rPr lang="el-GR" sz="3000" dirty="0">
                <a:latin typeface="Times New Roman" panose="02020603050405020304" pitchFamily="18" charset="0"/>
                <a:cs typeface="Times New Roman" panose="02020603050405020304" pitchFamily="18" charset="0"/>
              </a:rPr>
              <a:t>Αναλγησία: 5 ημέρες</a:t>
            </a:r>
          </a:p>
          <a:p>
            <a:pPr marL="0" indent="0">
              <a:buNone/>
            </a:pPr>
            <a:endParaRPr lang="el-GR" sz="900" dirty="0">
              <a:latin typeface="Times New Roman" panose="02020603050405020304" pitchFamily="18" charset="0"/>
              <a:cs typeface="Times New Roman" panose="02020603050405020304" pitchFamily="18" charset="0"/>
            </a:endParaRPr>
          </a:p>
          <a:p>
            <a:pPr marL="0" indent="0">
              <a:buNone/>
            </a:pPr>
            <a:r>
              <a:rPr lang="el-GR" sz="3000" dirty="0">
                <a:latin typeface="Times New Roman" panose="02020603050405020304" pitchFamily="18" charset="0"/>
                <a:cs typeface="Times New Roman" panose="02020603050405020304" pitchFamily="18" charset="0"/>
              </a:rPr>
              <a:t>Χρόνος επούλωσης: 25 ημέρες</a:t>
            </a:r>
          </a:p>
          <a:p>
            <a:pPr marL="0" indent="0">
              <a:buNone/>
            </a:pPr>
            <a:endParaRPr lang="el-GR" dirty="0">
              <a:latin typeface="Times New Roman" panose="02020603050405020304" pitchFamily="18" charset="0"/>
              <a:cs typeface="Times New Roman" panose="02020603050405020304" pitchFamily="18" charset="0"/>
            </a:endParaRPr>
          </a:p>
          <a:p>
            <a:pPr marL="0" indent="0">
              <a:buNone/>
            </a:pPr>
            <a:endParaRPr lang="el-GR" dirty="0">
              <a:latin typeface="Times New Roman" panose="02020603050405020304" pitchFamily="18" charset="0"/>
              <a:cs typeface="Times New Roman" panose="02020603050405020304" pitchFamily="18" charset="0"/>
            </a:endParaRPr>
          </a:p>
          <a:p>
            <a:pPr marL="0" indent="0">
              <a:buNone/>
            </a:pPr>
            <a:endParaRPr lang="el-GR" dirty="0"/>
          </a:p>
          <a:p>
            <a:pPr marL="0" indent="0">
              <a:buNone/>
            </a:pPr>
            <a:endParaRPr lang="el-GR" b="1" dirty="0"/>
          </a:p>
        </p:txBody>
      </p:sp>
      <p:sp>
        <p:nvSpPr>
          <p:cNvPr id="5" name="Title 1"/>
          <p:cNvSpPr>
            <a:spLocks noGrp="1"/>
          </p:cNvSpPr>
          <p:nvPr>
            <p:ph type="title"/>
          </p:nvPr>
        </p:nvSpPr>
        <p:spPr>
          <a:xfrm>
            <a:off x="457200" y="274638"/>
            <a:ext cx="7543800" cy="1143000"/>
          </a:xfrm>
        </p:spPr>
        <p:txBody>
          <a:bodyPr>
            <a:normAutofit fontScale="90000"/>
          </a:bodyPr>
          <a:lstStyle/>
          <a:p>
            <a:r>
              <a:rPr lang="el-GR" b="1" dirty="0">
                <a:solidFill>
                  <a:srgbClr val="402B10"/>
                </a:solidFill>
                <a:latin typeface="Bookman Old Style" panose="02050604050505020204" pitchFamily="18" charset="0"/>
              </a:rPr>
              <a:t>Μέθοδος πρόκλησης εγκαύματος 2</a:t>
            </a:r>
            <a:r>
              <a:rPr lang="el-GR" b="1" baseline="30000" dirty="0">
                <a:solidFill>
                  <a:srgbClr val="402B10"/>
                </a:solidFill>
                <a:latin typeface="Bookman Old Style" panose="02050604050505020204" pitchFamily="18" charset="0"/>
              </a:rPr>
              <a:t>ου</a:t>
            </a:r>
            <a:r>
              <a:rPr lang="el-GR" b="1" dirty="0">
                <a:solidFill>
                  <a:srgbClr val="402B10"/>
                </a:solidFill>
                <a:latin typeface="Bookman Old Style" panose="02050604050505020204" pitchFamily="18" charset="0"/>
              </a:rPr>
              <a:t> βαθμού</a:t>
            </a:r>
          </a:p>
        </p:txBody>
      </p:sp>
      <p:pic>
        <p:nvPicPr>
          <p:cNvPr id="2050" name="Picture 2" descr="C:\Users\user\Desktop\ΠΤΥΧΙΑΚΗ\3. Final\φωτος\σφρα.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306" b="28482"/>
          <a:stretch/>
        </p:blipFill>
        <p:spPr bwMode="auto">
          <a:xfrm>
            <a:off x="554567" y="3225799"/>
            <a:ext cx="2036233" cy="889001"/>
          </a:xfrm>
          <a:prstGeom prst="rect">
            <a:avLst/>
          </a:prstGeom>
          <a:noFill/>
          <a:ln>
            <a:solidFill>
              <a:srgbClr val="45210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06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92500"/>
          </a:bodyPr>
          <a:lstStyle/>
          <a:p>
            <a:pPr algn="ctr" eaLnBrk="1" hangingPunct="1">
              <a:lnSpc>
                <a:spcPct val="80000"/>
              </a:lnSpc>
              <a:buNone/>
              <a:defRPr/>
            </a:pPr>
            <a:r>
              <a:rPr lang="el-GR" sz="2000" b="1" dirty="0">
                <a:solidFill>
                  <a:schemeClr val="hlink"/>
                </a:solidFill>
              </a:rPr>
              <a:t>ΔΟΚΙΜΑΣΙΑ ΕΠΙΛΟΓΗΣ</a:t>
            </a:r>
          </a:p>
          <a:p>
            <a:pPr eaLnBrk="1" hangingPunct="1">
              <a:lnSpc>
                <a:spcPct val="80000"/>
              </a:lnSpc>
              <a:buFont typeface="Wingdings" pitchFamily="2" charset="2"/>
              <a:buAutoNum type="arabicPeriod"/>
              <a:defRPr/>
            </a:pPr>
            <a:r>
              <a:rPr lang="el-GR" sz="2000" dirty="0">
                <a:solidFill>
                  <a:schemeClr val="hlink"/>
                </a:solidFill>
              </a:rPr>
              <a:t>S-</a:t>
            </a:r>
            <a:r>
              <a:rPr lang="el-GR" sz="2000" dirty="0" err="1">
                <a:solidFill>
                  <a:schemeClr val="hlink"/>
                </a:solidFill>
              </a:rPr>
              <a:t>Nitroso</a:t>
            </a:r>
            <a:r>
              <a:rPr lang="el-GR" sz="2000" dirty="0">
                <a:solidFill>
                  <a:schemeClr val="hlink"/>
                </a:solidFill>
              </a:rPr>
              <a:t>-N-</a:t>
            </a:r>
            <a:r>
              <a:rPr lang="el-GR" sz="2000" dirty="0" err="1">
                <a:solidFill>
                  <a:schemeClr val="hlink"/>
                </a:solidFill>
              </a:rPr>
              <a:t>acetyl</a:t>
            </a:r>
            <a:r>
              <a:rPr lang="el-GR" sz="2000" dirty="0">
                <a:solidFill>
                  <a:schemeClr val="hlink"/>
                </a:solidFill>
              </a:rPr>
              <a:t>-DL-</a:t>
            </a:r>
            <a:r>
              <a:rPr lang="el-GR" sz="2000" dirty="0" err="1">
                <a:solidFill>
                  <a:schemeClr val="hlink"/>
                </a:solidFill>
              </a:rPr>
              <a:t>penicillamine</a:t>
            </a:r>
            <a:r>
              <a:rPr lang="el-GR" sz="2000" dirty="0">
                <a:solidFill>
                  <a:schemeClr val="hlink"/>
                </a:solidFill>
              </a:rPr>
              <a:t> </a:t>
            </a:r>
            <a:r>
              <a:rPr lang="en-US" sz="2000" dirty="0">
                <a:solidFill>
                  <a:schemeClr val="hlink"/>
                </a:solidFill>
              </a:rPr>
              <a:t>and</a:t>
            </a:r>
            <a:r>
              <a:rPr lang="el-GR" sz="2000" dirty="0">
                <a:solidFill>
                  <a:schemeClr val="hlink"/>
                </a:solidFill>
              </a:rPr>
              <a:t> </a:t>
            </a:r>
            <a:r>
              <a:rPr lang="en-US" sz="2000" dirty="0">
                <a:solidFill>
                  <a:schemeClr val="hlink"/>
                </a:solidFill>
              </a:rPr>
              <a:t>Super oxide</a:t>
            </a:r>
            <a:r>
              <a:rPr lang="el-GR" sz="2000" dirty="0">
                <a:solidFill>
                  <a:schemeClr val="hlink"/>
                </a:solidFill>
              </a:rPr>
              <a:t>-</a:t>
            </a:r>
            <a:r>
              <a:rPr lang="en-US" sz="2000" dirty="0">
                <a:solidFill>
                  <a:schemeClr val="hlink"/>
                </a:solidFill>
              </a:rPr>
              <a:t>Dismutase</a:t>
            </a:r>
            <a:r>
              <a:rPr lang="el-GR" sz="2000" dirty="0">
                <a:solidFill>
                  <a:schemeClr val="hlink"/>
                </a:solidFill>
              </a:rPr>
              <a:t>-</a:t>
            </a:r>
            <a:r>
              <a:rPr lang="en-US" sz="2000" dirty="0">
                <a:solidFill>
                  <a:schemeClr val="hlink"/>
                </a:solidFill>
              </a:rPr>
              <a:t>bovine</a:t>
            </a:r>
            <a:r>
              <a:rPr lang="el-GR" sz="2000" dirty="0"/>
              <a:t> (</a:t>
            </a:r>
            <a:r>
              <a:rPr lang="en-US" sz="2000" dirty="0"/>
              <a:t>mgs in water and </a:t>
            </a:r>
            <a:r>
              <a:rPr lang="en-US" sz="2000" dirty="0" err="1"/>
              <a:t>carbopol</a:t>
            </a:r>
            <a:r>
              <a:rPr lang="el-GR" sz="2000" dirty="0"/>
              <a:t>)</a:t>
            </a:r>
          </a:p>
          <a:p>
            <a:pPr eaLnBrk="1" hangingPunct="1">
              <a:lnSpc>
                <a:spcPct val="80000"/>
              </a:lnSpc>
              <a:buFont typeface="Wingdings" pitchFamily="2" charset="2"/>
              <a:buAutoNum type="arabicPeriod"/>
              <a:defRPr/>
            </a:pPr>
            <a:r>
              <a:rPr lang="en-US" sz="2000" dirty="0">
                <a:solidFill>
                  <a:schemeClr val="hlink"/>
                </a:solidFill>
              </a:rPr>
              <a:t>Extract of the Arthropod </a:t>
            </a:r>
            <a:r>
              <a:rPr lang="en-US" sz="2000" i="1" dirty="0" err="1">
                <a:solidFill>
                  <a:schemeClr val="hlink"/>
                </a:solidFill>
              </a:rPr>
              <a:t>Ceratothoa</a:t>
            </a:r>
            <a:r>
              <a:rPr lang="en-US" sz="2000" i="1" dirty="0">
                <a:solidFill>
                  <a:schemeClr val="hlink"/>
                </a:solidFill>
              </a:rPr>
              <a:t> </a:t>
            </a:r>
            <a:r>
              <a:rPr lang="en-US" sz="2000" i="1" dirty="0" err="1">
                <a:solidFill>
                  <a:schemeClr val="hlink"/>
                </a:solidFill>
              </a:rPr>
              <a:t>oestroides</a:t>
            </a:r>
            <a:r>
              <a:rPr lang="el-GR" sz="2000" i="1" dirty="0"/>
              <a:t> </a:t>
            </a:r>
            <a:r>
              <a:rPr lang="el-GR" sz="2000" dirty="0"/>
              <a:t>(</a:t>
            </a:r>
            <a:r>
              <a:rPr lang="en-US" sz="2000" dirty="0"/>
              <a:t>in petrolatum </a:t>
            </a:r>
            <a:r>
              <a:rPr lang="el-GR" sz="2000" dirty="0"/>
              <a:t>10</a:t>
            </a:r>
            <a:r>
              <a:rPr lang="en-US" sz="2000" dirty="0"/>
              <a:t>%w/w)</a:t>
            </a:r>
            <a:r>
              <a:rPr lang="el-GR" sz="2000" dirty="0"/>
              <a:t> </a:t>
            </a:r>
          </a:p>
          <a:p>
            <a:pPr eaLnBrk="1" hangingPunct="1">
              <a:lnSpc>
                <a:spcPct val="80000"/>
              </a:lnSpc>
              <a:buFont typeface="Wingdings" pitchFamily="2" charset="2"/>
              <a:buAutoNum type="arabicPeriod"/>
              <a:defRPr/>
            </a:pPr>
            <a:r>
              <a:rPr lang="en-US" sz="2000" dirty="0">
                <a:solidFill>
                  <a:schemeClr val="hlink"/>
                </a:solidFill>
              </a:rPr>
              <a:t>Extract from the plant </a:t>
            </a:r>
            <a:r>
              <a:rPr lang="el-GR" sz="2000" i="1" dirty="0" err="1">
                <a:solidFill>
                  <a:schemeClr val="hlink"/>
                </a:solidFill>
              </a:rPr>
              <a:t>Chelidonium</a:t>
            </a:r>
            <a:r>
              <a:rPr lang="el-GR" sz="2000" i="1" dirty="0">
                <a:solidFill>
                  <a:schemeClr val="hlink"/>
                </a:solidFill>
              </a:rPr>
              <a:t> </a:t>
            </a:r>
            <a:r>
              <a:rPr lang="en-US" sz="2000" i="1" dirty="0" err="1">
                <a:solidFill>
                  <a:schemeClr val="hlink"/>
                </a:solidFill>
              </a:rPr>
              <a:t>m</a:t>
            </a:r>
            <a:r>
              <a:rPr lang="el-GR" sz="2000" i="1" dirty="0" err="1">
                <a:solidFill>
                  <a:schemeClr val="hlink"/>
                </a:solidFill>
              </a:rPr>
              <a:t>ajus</a:t>
            </a:r>
            <a:r>
              <a:rPr lang="en-US" sz="2000" i="1" dirty="0">
                <a:solidFill>
                  <a:schemeClr val="hlink"/>
                </a:solidFill>
              </a:rPr>
              <a:t> </a:t>
            </a:r>
            <a:r>
              <a:rPr lang="en-US" sz="2000" dirty="0">
                <a:solidFill>
                  <a:schemeClr val="hlink"/>
                </a:solidFill>
              </a:rPr>
              <a:t>(</a:t>
            </a:r>
            <a:r>
              <a:rPr lang="en-US" sz="2000" dirty="0"/>
              <a:t>in oil of olive).</a:t>
            </a:r>
            <a:endParaRPr lang="el-GR" sz="2000" dirty="0">
              <a:solidFill>
                <a:schemeClr val="hlink"/>
              </a:solidFill>
            </a:endParaRPr>
          </a:p>
          <a:p>
            <a:pPr eaLnBrk="1" hangingPunct="1">
              <a:lnSpc>
                <a:spcPct val="80000"/>
              </a:lnSpc>
              <a:buFont typeface="Wingdings" pitchFamily="2" charset="2"/>
              <a:buAutoNum type="arabicPeriod"/>
              <a:defRPr/>
            </a:pPr>
            <a:r>
              <a:rPr lang="en-US" sz="2000" dirty="0">
                <a:solidFill>
                  <a:schemeClr val="hlink"/>
                </a:solidFill>
              </a:rPr>
              <a:t>Water Extract of Olive </a:t>
            </a:r>
            <a:r>
              <a:rPr lang="en-US" sz="2000" i="1" dirty="0" err="1">
                <a:solidFill>
                  <a:schemeClr val="hlink"/>
                </a:solidFill>
              </a:rPr>
              <a:t>Olea</a:t>
            </a:r>
            <a:r>
              <a:rPr lang="en-US" sz="2000" i="1" dirty="0">
                <a:solidFill>
                  <a:schemeClr val="hlink"/>
                </a:solidFill>
              </a:rPr>
              <a:t> </a:t>
            </a:r>
            <a:r>
              <a:rPr lang="en-US" sz="2000" i="1" dirty="0" err="1">
                <a:solidFill>
                  <a:schemeClr val="hlink"/>
                </a:solidFill>
              </a:rPr>
              <a:t>europea</a:t>
            </a:r>
            <a:r>
              <a:rPr lang="en-US" sz="2000" i="1" dirty="0">
                <a:solidFill>
                  <a:schemeClr val="hlink"/>
                </a:solidFill>
              </a:rPr>
              <a:t> </a:t>
            </a:r>
            <a:r>
              <a:rPr lang="el-GR" sz="2000" i="1" dirty="0"/>
              <a:t> </a:t>
            </a:r>
            <a:r>
              <a:rPr lang="en-US" sz="2000" dirty="0"/>
              <a:t>(in petrolatum </a:t>
            </a:r>
            <a:r>
              <a:rPr lang="el-GR" sz="2000" dirty="0"/>
              <a:t>10</a:t>
            </a:r>
            <a:r>
              <a:rPr lang="en-US" sz="2000" dirty="0"/>
              <a:t>%w/w</a:t>
            </a:r>
            <a:r>
              <a:rPr lang="el-GR" sz="2000" dirty="0"/>
              <a:t>) </a:t>
            </a:r>
          </a:p>
          <a:p>
            <a:pPr eaLnBrk="1" hangingPunct="1">
              <a:lnSpc>
                <a:spcPct val="80000"/>
              </a:lnSpc>
              <a:buFont typeface="Wingdings" pitchFamily="2" charset="2"/>
              <a:buAutoNum type="arabicPeriod"/>
              <a:defRPr/>
            </a:pPr>
            <a:r>
              <a:rPr lang="en-US" sz="2000" dirty="0">
                <a:solidFill>
                  <a:schemeClr val="hlink"/>
                </a:solidFill>
              </a:rPr>
              <a:t>Picric Acid</a:t>
            </a:r>
            <a:r>
              <a:rPr lang="el-GR" sz="2000" dirty="0"/>
              <a:t> ( </a:t>
            </a:r>
            <a:r>
              <a:rPr lang="en-US" sz="2000" dirty="0"/>
              <a:t>in petrolatum 1% w/w</a:t>
            </a:r>
            <a:r>
              <a:rPr lang="el-GR" sz="2000" dirty="0"/>
              <a:t>)</a:t>
            </a:r>
          </a:p>
          <a:p>
            <a:pPr eaLnBrk="1" hangingPunct="1">
              <a:lnSpc>
                <a:spcPct val="80000"/>
              </a:lnSpc>
              <a:buFont typeface="Wingdings" pitchFamily="2" charset="2"/>
              <a:buAutoNum type="arabicPeriod"/>
              <a:defRPr/>
            </a:pPr>
            <a:r>
              <a:rPr lang="en-US" sz="2000" dirty="0">
                <a:solidFill>
                  <a:schemeClr val="hlink"/>
                </a:solidFill>
              </a:rPr>
              <a:t>Picric Acid </a:t>
            </a:r>
            <a:r>
              <a:rPr lang="el-GR" sz="2000" dirty="0"/>
              <a:t>(</a:t>
            </a:r>
            <a:r>
              <a:rPr lang="en-US" sz="2000" dirty="0"/>
              <a:t>in petrolatum 5% w/w)</a:t>
            </a:r>
            <a:endParaRPr lang="el-GR" sz="2000" dirty="0"/>
          </a:p>
          <a:p>
            <a:pPr eaLnBrk="1" hangingPunct="1">
              <a:lnSpc>
                <a:spcPct val="80000"/>
              </a:lnSpc>
              <a:buFont typeface="Wingdings" pitchFamily="2" charset="2"/>
              <a:buAutoNum type="arabicPeriod"/>
              <a:defRPr/>
            </a:pPr>
            <a:r>
              <a:rPr lang="el-GR" sz="2000" dirty="0" err="1">
                <a:solidFill>
                  <a:schemeClr val="hlink"/>
                </a:solidFill>
              </a:rPr>
              <a:t>Hippophae</a:t>
            </a:r>
            <a:r>
              <a:rPr lang="el-GR" sz="2000" dirty="0">
                <a:solidFill>
                  <a:schemeClr val="hlink"/>
                </a:solidFill>
              </a:rPr>
              <a:t> </a:t>
            </a:r>
            <a:r>
              <a:rPr lang="el-GR" sz="2000" dirty="0" err="1">
                <a:solidFill>
                  <a:schemeClr val="hlink"/>
                </a:solidFill>
              </a:rPr>
              <a:t>oil</a:t>
            </a:r>
            <a:r>
              <a:rPr lang="en-US" sz="2000" dirty="0">
                <a:solidFill>
                  <a:schemeClr val="hlink"/>
                </a:solidFill>
              </a:rPr>
              <a:t> (</a:t>
            </a:r>
            <a:r>
              <a:rPr lang="en-US" sz="2000" dirty="0"/>
              <a:t>as is)</a:t>
            </a:r>
            <a:endParaRPr lang="el-GR" sz="2000" dirty="0">
              <a:solidFill>
                <a:schemeClr val="hlink"/>
              </a:solidFill>
            </a:endParaRPr>
          </a:p>
          <a:p>
            <a:pPr eaLnBrk="1" hangingPunct="1">
              <a:lnSpc>
                <a:spcPct val="80000"/>
              </a:lnSpc>
              <a:buFont typeface="Wingdings" pitchFamily="2" charset="2"/>
              <a:buAutoNum type="arabicPeriod"/>
              <a:defRPr/>
            </a:pPr>
            <a:r>
              <a:rPr lang="en-US" sz="2000" dirty="0">
                <a:solidFill>
                  <a:schemeClr val="hlink"/>
                </a:solidFill>
              </a:rPr>
              <a:t>Cream sold in Pharmacies</a:t>
            </a:r>
            <a:r>
              <a:rPr lang="el-GR" sz="2000" dirty="0"/>
              <a:t> (</a:t>
            </a:r>
            <a:r>
              <a:rPr lang="en-US" sz="2000" dirty="0"/>
              <a:t>contained corn oil, beeswax, eucalyptus oil, naphthalene,  </a:t>
            </a:r>
            <a:r>
              <a:rPr lang="el-GR" sz="2000" dirty="0"/>
              <a:t> </a:t>
            </a:r>
            <a:r>
              <a:rPr lang="en-US" sz="2000" dirty="0" err="1"/>
              <a:t>hippophae</a:t>
            </a:r>
            <a:r>
              <a:rPr lang="en-US" sz="2000" dirty="0"/>
              <a:t> oil, lavender oil, </a:t>
            </a:r>
            <a:r>
              <a:rPr lang="el-GR" sz="2000" dirty="0"/>
              <a:t> </a:t>
            </a:r>
            <a:r>
              <a:rPr lang="en-US" sz="2000" dirty="0"/>
              <a:t>vitamin </a:t>
            </a:r>
            <a:r>
              <a:rPr lang="el-GR" sz="2000" dirty="0"/>
              <a:t> Ε </a:t>
            </a:r>
            <a:r>
              <a:rPr lang="en-US" sz="2000" dirty="0"/>
              <a:t>and </a:t>
            </a:r>
            <a:r>
              <a:rPr lang="el-GR" sz="2000" dirty="0"/>
              <a:t> </a:t>
            </a:r>
            <a:r>
              <a:rPr lang="en-US" sz="2000" dirty="0"/>
              <a:t>methyl-</a:t>
            </a:r>
            <a:r>
              <a:rPr lang="el-GR" sz="2000" dirty="0"/>
              <a:t> </a:t>
            </a:r>
            <a:r>
              <a:rPr lang="en-US" sz="2000" dirty="0"/>
              <a:t>and</a:t>
            </a:r>
            <a:r>
              <a:rPr lang="el-GR" sz="2000" dirty="0"/>
              <a:t> </a:t>
            </a:r>
            <a:r>
              <a:rPr lang="en-US" sz="2000" dirty="0" err="1"/>
              <a:t>propyl</a:t>
            </a:r>
            <a:r>
              <a:rPr lang="el-GR" sz="2000" dirty="0"/>
              <a:t>-</a:t>
            </a:r>
            <a:r>
              <a:rPr lang="en-US" sz="2000" dirty="0" err="1"/>
              <a:t>parabens</a:t>
            </a:r>
            <a:r>
              <a:rPr lang="el-GR" sz="2000" dirty="0"/>
              <a:t>)</a:t>
            </a:r>
          </a:p>
          <a:p>
            <a:pPr eaLnBrk="1" hangingPunct="1">
              <a:lnSpc>
                <a:spcPct val="80000"/>
              </a:lnSpc>
              <a:buFont typeface="Wingdings" pitchFamily="2" charset="2"/>
              <a:buAutoNum type="arabicPeriod"/>
              <a:defRPr/>
            </a:pPr>
            <a:r>
              <a:rPr lang="en-US" sz="2000" dirty="0">
                <a:solidFill>
                  <a:schemeClr val="hlink"/>
                </a:solidFill>
              </a:rPr>
              <a:t>Cumin oil</a:t>
            </a:r>
            <a:r>
              <a:rPr lang="el-GR" sz="2000" dirty="0">
                <a:solidFill>
                  <a:schemeClr val="hlink"/>
                </a:solidFill>
              </a:rPr>
              <a:t> και </a:t>
            </a:r>
            <a:r>
              <a:rPr lang="en-US" sz="2000" dirty="0">
                <a:solidFill>
                  <a:schemeClr val="hlink"/>
                </a:solidFill>
              </a:rPr>
              <a:t>sesame oil </a:t>
            </a:r>
            <a:r>
              <a:rPr lang="en-US" sz="2000" dirty="0"/>
              <a:t>(as is)</a:t>
            </a:r>
            <a:r>
              <a:rPr lang="en-US" sz="2000" dirty="0">
                <a:solidFill>
                  <a:schemeClr val="hlink"/>
                </a:solidFill>
              </a:rPr>
              <a:t> </a:t>
            </a:r>
            <a:endParaRPr lang="el-GR" sz="2000" dirty="0">
              <a:solidFill>
                <a:schemeClr val="hlink"/>
              </a:solidFill>
            </a:endParaRPr>
          </a:p>
          <a:p>
            <a:pPr eaLnBrk="1" hangingPunct="1">
              <a:lnSpc>
                <a:spcPct val="80000"/>
              </a:lnSpc>
              <a:buFont typeface="Wingdings" pitchFamily="2" charset="2"/>
              <a:buAutoNum type="arabicPeriod"/>
              <a:defRPr/>
            </a:pPr>
            <a:r>
              <a:rPr lang="en-US" sz="2000" dirty="0">
                <a:solidFill>
                  <a:schemeClr val="hlink"/>
                </a:solidFill>
              </a:rPr>
              <a:t>B</a:t>
            </a:r>
            <a:r>
              <a:rPr lang="el-GR" sz="2000" dirty="0" err="1">
                <a:solidFill>
                  <a:schemeClr val="hlink"/>
                </a:solidFill>
              </a:rPr>
              <a:t>lack</a:t>
            </a:r>
            <a:r>
              <a:rPr lang="el-GR" sz="2000" dirty="0">
                <a:solidFill>
                  <a:schemeClr val="hlink"/>
                </a:solidFill>
              </a:rPr>
              <a:t> </a:t>
            </a:r>
            <a:r>
              <a:rPr lang="el-GR" sz="2000" dirty="0" err="1">
                <a:solidFill>
                  <a:schemeClr val="hlink"/>
                </a:solidFill>
              </a:rPr>
              <a:t>seed</a:t>
            </a:r>
            <a:r>
              <a:rPr lang="el-GR" sz="2000" dirty="0">
                <a:solidFill>
                  <a:schemeClr val="hlink"/>
                </a:solidFill>
              </a:rPr>
              <a:t> </a:t>
            </a:r>
            <a:r>
              <a:rPr lang="el-GR" sz="2000" dirty="0" err="1">
                <a:solidFill>
                  <a:schemeClr val="hlink"/>
                </a:solidFill>
              </a:rPr>
              <a:t>oil</a:t>
            </a:r>
            <a:r>
              <a:rPr lang="el-GR" sz="2000" dirty="0">
                <a:solidFill>
                  <a:schemeClr val="hlink"/>
                </a:solidFill>
              </a:rPr>
              <a:t> και </a:t>
            </a:r>
            <a:r>
              <a:rPr lang="el-GR" sz="2000" dirty="0" err="1">
                <a:solidFill>
                  <a:schemeClr val="hlink"/>
                </a:solidFill>
              </a:rPr>
              <a:t>camomile</a:t>
            </a:r>
            <a:r>
              <a:rPr lang="el-GR" sz="2000" dirty="0">
                <a:solidFill>
                  <a:schemeClr val="hlink"/>
                </a:solidFill>
              </a:rPr>
              <a:t> </a:t>
            </a:r>
            <a:r>
              <a:rPr lang="el-GR" sz="2000" dirty="0" err="1">
                <a:solidFill>
                  <a:schemeClr val="hlink"/>
                </a:solidFill>
              </a:rPr>
              <a:t>oil</a:t>
            </a:r>
            <a:r>
              <a:rPr lang="en-US" sz="2000" dirty="0">
                <a:solidFill>
                  <a:schemeClr val="hlink"/>
                </a:solidFill>
              </a:rPr>
              <a:t> </a:t>
            </a:r>
            <a:r>
              <a:rPr lang="en-US" sz="2000" dirty="0"/>
              <a:t>(as is)</a:t>
            </a:r>
            <a:endParaRPr lang="el-GR" sz="2000" dirty="0">
              <a:solidFill>
                <a:schemeClr val="hlink"/>
              </a:solidFill>
            </a:endParaRPr>
          </a:p>
          <a:p>
            <a:pPr eaLnBrk="1" hangingPunct="1">
              <a:lnSpc>
                <a:spcPct val="80000"/>
              </a:lnSpc>
              <a:buFont typeface="Wingdings" pitchFamily="2" charset="2"/>
              <a:buAutoNum type="arabicPeriod"/>
              <a:defRPr/>
            </a:pPr>
            <a:r>
              <a:rPr lang="en-US" sz="2000" dirty="0" err="1">
                <a:solidFill>
                  <a:schemeClr val="hlink"/>
                </a:solidFill>
              </a:rPr>
              <a:t>Homogeneized</a:t>
            </a:r>
            <a:r>
              <a:rPr lang="en-US" sz="2000" dirty="0">
                <a:solidFill>
                  <a:schemeClr val="hlink"/>
                </a:solidFill>
              </a:rPr>
              <a:t> skins from arrogant and sardines </a:t>
            </a:r>
            <a:r>
              <a:rPr lang="en-US" sz="2000" dirty="0"/>
              <a:t>(as is)</a:t>
            </a:r>
            <a:endParaRPr lang="el-GR" sz="2000" dirty="0">
              <a:solidFill>
                <a:schemeClr val="hlink"/>
              </a:solidFill>
            </a:endParaRPr>
          </a:p>
          <a:p>
            <a:pPr eaLnBrk="1" hangingPunct="1">
              <a:lnSpc>
                <a:spcPct val="80000"/>
              </a:lnSpc>
              <a:buFont typeface="Wingdings" pitchFamily="2" charset="2"/>
              <a:buAutoNum type="arabicPeriod"/>
              <a:defRPr/>
            </a:pPr>
            <a:r>
              <a:rPr lang="en-US" sz="2000" dirty="0">
                <a:solidFill>
                  <a:schemeClr val="hlink"/>
                </a:solidFill>
              </a:rPr>
              <a:t>Extract of sea-weed </a:t>
            </a:r>
            <a:r>
              <a:rPr lang="en-US" sz="2000" i="1" dirty="0" err="1">
                <a:solidFill>
                  <a:schemeClr val="hlink"/>
                </a:solidFill>
              </a:rPr>
              <a:t>Cystoseira</a:t>
            </a:r>
            <a:r>
              <a:rPr lang="el-GR" sz="2000" dirty="0"/>
              <a:t> (</a:t>
            </a:r>
            <a:r>
              <a:rPr lang="en-US" sz="2000" dirty="0"/>
              <a:t>in petrolatum 10%w/w)</a:t>
            </a:r>
            <a:endParaRPr lang="el-GR" sz="2000" dirty="0"/>
          </a:p>
          <a:p>
            <a:pPr eaLnBrk="1" hangingPunct="1">
              <a:lnSpc>
                <a:spcPct val="80000"/>
              </a:lnSpc>
              <a:buFont typeface="Wingdings" pitchFamily="2" charset="2"/>
              <a:buAutoNum type="arabicPeriod"/>
              <a:defRPr/>
            </a:pPr>
            <a:r>
              <a:rPr lang="en-US" sz="2000" dirty="0">
                <a:solidFill>
                  <a:schemeClr val="hlink"/>
                </a:solidFill>
              </a:rPr>
              <a:t>Chios </a:t>
            </a:r>
            <a:r>
              <a:rPr lang="en-US" sz="2000" dirty="0" err="1">
                <a:solidFill>
                  <a:schemeClr val="hlink"/>
                </a:solidFill>
              </a:rPr>
              <a:t>Mastich</a:t>
            </a:r>
            <a:r>
              <a:rPr lang="en-US" sz="2000" dirty="0">
                <a:solidFill>
                  <a:schemeClr val="hlink"/>
                </a:solidFill>
              </a:rPr>
              <a:t> </a:t>
            </a:r>
            <a:r>
              <a:rPr lang="el-GR" sz="2000" dirty="0"/>
              <a:t>(</a:t>
            </a:r>
            <a:r>
              <a:rPr lang="en-US" sz="2000" dirty="0"/>
              <a:t>in oil of oil </a:t>
            </a:r>
            <a:r>
              <a:rPr lang="en-US" sz="2000" dirty="0" err="1"/>
              <a:t>nad</a:t>
            </a:r>
            <a:r>
              <a:rPr lang="en-US" sz="2000" dirty="0"/>
              <a:t> beeswax ~30%w/w</a:t>
            </a:r>
            <a:r>
              <a:rPr lang="el-GR" sz="2000" dirty="0"/>
              <a:t>)</a:t>
            </a:r>
          </a:p>
          <a:p>
            <a:pPr eaLnBrk="1" hangingPunct="1">
              <a:lnSpc>
                <a:spcPct val="80000"/>
              </a:lnSpc>
              <a:buFont typeface="Wingdings" pitchFamily="2" charset="2"/>
              <a:buAutoNum type="arabicPeriod"/>
              <a:defRPr/>
            </a:pPr>
            <a:r>
              <a:rPr lang="en-US" sz="2000" dirty="0">
                <a:solidFill>
                  <a:schemeClr val="hlink"/>
                </a:solidFill>
              </a:rPr>
              <a:t>Tincture sold in pharmacies</a:t>
            </a:r>
            <a:r>
              <a:rPr lang="el-GR" sz="2000" dirty="0">
                <a:solidFill>
                  <a:schemeClr val="hlink"/>
                </a:solidFill>
              </a:rPr>
              <a:t> </a:t>
            </a:r>
            <a:endParaRPr lang="en-US" sz="2000" dirty="0">
              <a:solidFill>
                <a:schemeClr val="hlink"/>
              </a:solidFill>
            </a:endParaRPr>
          </a:p>
          <a:p>
            <a:pPr marL="381000" indent="-381000" eaLnBrk="1" hangingPunct="1">
              <a:lnSpc>
                <a:spcPct val="80000"/>
              </a:lnSpc>
              <a:buFont typeface="Wingdings" pitchFamily="2" charset="2"/>
              <a:buAutoNum type="arabicPeriod"/>
              <a:defRPr/>
            </a:pPr>
            <a:r>
              <a:rPr lang="en-US" sz="2000" dirty="0">
                <a:solidFill>
                  <a:schemeClr val="hlink"/>
                </a:solidFill>
              </a:rPr>
              <a:t>Resin of pine </a:t>
            </a:r>
            <a:r>
              <a:rPr lang="en-US" sz="2000" i="1" dirty="0" err="1">
                <a:solidFill>
                  <a:schemeClr val="hlink"/>
                </a:solidFill>
              </a:rPr>
              <a:t>Pinus</a:t>
            </a:r>
            <a:r>
              <a:rPr lang="en-US" sz="2000" i="1" dirty="0">
                <a:solidFill>
                  <a:schemeClr val="hlink"/>
                </a:solidFill>
              </a:rPr>
              <a:t> </a:t>
            </a:r>
            <a:r>
              <a:rPr lang="en-US" sz="2000" i="1" dirty="0" err="1">
                <a:solidFill>
                  <a:schemeClr val="hlink"/>
                </a:solidFill>
              </a:rPr>
              <a:t>halepensis</a:t>
            </a:r>
            <a:r>
              <a:rPr lang="en-US" sz="2000" i="1" dirty="0"/>
              <a:t> </a:t>
            </a:r>
            <a:r>
              <a:rPr lang="el-GR" sz="2000" dirty="0"/>
              <a:t>(</a:t>
            </a:r>
            <a:r>
              <a:rPr lang="en-US" sz="2000" dirty="0"/>
              <a:t>in petrolatum </a:t>
            </a:r>
            <a:r>
              <a:rPr lang="el-GR" sz="2000" dirty="0"/>
              <a:t>10</a:t>
            </a:r>
            <a:r>
              <a:rPr lang="en-US" sz="2000" dirty="0"/>
              <a:t>%w/w</a:t>
            </a:r>
            <a:r>
              <a:rPr lang="el-GR" sz="2000" dirty="0"/>
              <a:t>) </a:t>
            </a:r>
          </a:p>
          <a:p>
            <a:pPr marL="381000" indent="-381000" eaLnBrk="1" hangingPunct="1">
              <a:lnSpc>
                <a:spcPct val="80000"/>
              </a:lnSpc>
              <a:buFont typeface="Wingdings" pitchFamily="2" charset="2"/>
              <a:buAutoNum type="arabicPeriod"/>
              <a:defRPr/>
            </a:pPr>
            <a:r>
              <a:rPr lang="en-US" sz="2000" dirty="0" err="1">
                <a:solidFill>
                  <a:schemeClr val="hlink"/>
                </a:solidFill>
              </a:rPr>
              <a:t>Codliver</a:t>
            </a:r>
            <a:r>
              <a:rPr lang="en-US" sz="2000" dirty="0">
                <a:solidFill>
                  <a:schemeClr val="hlink"/>
                </a:solidFill>
              </a:rPr>
              <a:t> oil and</a:t>
            </a:r>
            <a:r>
              <a:rPr lang="el-GR" sz="2000" dirty="0">
                <a:solidFill>
                  <a:schemeClr val="hlink"/>
                </a:solidFill>
              </a:rPr>
              <a:t> </a:t>
            </a:r>
            <a:r>
              <a:rPr lang="en-US" sz="2000" dirty="0" err="1">
                <a:solidFill>
                  <a:schemeClr val="hlink"/>
                </a:solidFill>
              </a:rPr>
              <a:t>ZnO</a:t>
            </a:r>
            <a:r>
              <a:rPr lang="el-GR" sz="2000" dirty="0"/>
              <a:t> (50% </a:t>
            </a:r>
            <a:r>
              <a:rPr lang="en-US" sz="2000" dirty="0"/>
              <a:t>petrolatum</a:t>
            </a:r>
            <a:r>
              <a:rPr lang="el-GR" sz="2000" dirty="0"/>
              <a:t>, 25% </a:t>
            </a:r>
            <a:r>
              <a:rPr lang="en-US" sz="2000" dirty="0" err="1"/>
              <a:t>ZnO</a:t>
            </a:r>
            <a:r>
              <a:rPr lang="el-GR" sz="2000" dirty="0"/>
              <a:t> ,25% </a:t>
            </a:r>
            <a:r>
              <a:rPr lang="en-US" sz="2000" dirty="0" err="1"/>
              <a:t>codliver</a:t>
            </a:r>
            <a:r>
              <a:rPr lang="en-US" sz="2000" dirty="0"/>
              <a:t> oil</a:t>
            </a:r>
            <a:r>
              <a:rPr lang="el-GR" sz="2000" dirty="0"/>
              <a:t>) </a:t>
            </a:r>
          </a:p>
          <a:p>
            <a:pPr marL="381000" indent="-381000" eaLnBrk="1" hangingPunct="1">
              <a:lnSpc>
                <a:spcPct val="80000"/>
              </a:lnSpc>
              <a:buFont typeface="Wingdings" pitchFamily="2" charset="2"/>
              <a:buAutoNum type="arabicPeriod"/>
              <a:defRPr/>
            </a:pPr>
            <a:r>
              <a:rPr lang="en-US" sz="2000" dirty="0">
                <a:solidFill>
                  <a:schemeClr val="hlink"/>
                </a:solidFill>
              </a:rPr>
              <a:t>Animal Fat</a:t>
            </a:r>
            <a:r>
              <a:rPr lang="el-GR" sz="2000" dirty="0"/>
              <a:t> (</a:t>
            </a:r>
            <a:r>
              <a:rPr lang="en-US" sz="2000" dirty="0"/>
              <a:t>Pork  and kiddy fat , beeswax, oil of olive, camphor and incense)……..</a:t>
            </a:r>
          </a:p>
          <a:p>
            <a:pPr marL="381000" indent="-381000" eaLnBrk="1" hangingPunct="1">
              <a:lnSpc>
                <a:spcPct val="80000"/>
              </a:lnSpc>
              <a:buNone/>
              <a:defRPr/>
            </a:pPr>
            <a:r>
              <a:rPr lang="en-US" sz="2000" dirty="0">
                <a:solidFill>
                  <a:schemeClr val="hlink"/>
                </a:solidFill>
              </a:rPr>
              <a:t>……………………………………………………………………………………………………………………………………………</a:t>
            </a:r>
          </a:p>
          <a:p>
            <a:pPr marL="381000" indent="-381000" algn="ctr" eaLnBrk="1" hangingPunct="1">
              <a:lnSpc>
                <a:spcPct val="80000"/>
              </a:lnSpc>
              <a:buNone/>
              <a:defRPr/>
            </a:pPr>
            <a:r>
              <a:rPr lang="en-US" b="1" dirty="0"/>
              <a:t>More than 70  different active agents - products were tested</a:t>
            </a:r>
            <a:endParaRPr lang="el-GR" b="1" dirty="0"/>
          </a:p>
          <a:p>
            <a:pPr eaLnBrk="1" hangingPunct="1">
              <a:lnSpc>
                <a:spcPct val="80000"/>
              </a:lnSpc>
              <a:defRPr/>
            </a:pPr>
            <a:endParaRPr lang="el-GR" sz="2000" dirty="0"/>
          </a:p>
          <a:p>
            <a:pPr eaLnBrk="1" hangingPunct="1">
              <a:buFont typeface="Wingdings" pitchFamily="2" charset="2"/>
              <a:buNone/>
              <a:defRPr/>
            </a:pPr>
            <a:endParaRPr lang="en-US" sz="2000" b="1" dirty="0"/>
          </a:p>
          <a:p>
            <a:pPr eaLnBrk="1" hangingPunct="1">
              <a:buFont typeface="Wingdings" pitchFamily="2" charset="2"/>
              <a:buNone/>
              <a:defRPr/>
            </a:pPr>
            <a:endParaRPr lang="en-US" sz="2400" b="1" dirty="0"/>
          </a:p>
        </p:txBody>
      </p:sp>
      <p:sp>
        <p:nvSpPr>
          <p:cNvPr id="4" name="3 - Θέση αριθμού διαφάνειας"/>
          <p:cNvSpPr>
            <a:spLocks noGrp="1"/>
          </p:cNvSpPr>
          <p:nvPr>
            <p:ph type="sldNum" sz="quarter" idx="12"/>
          </p:nvPr>
        </p:nvSpPr>
        <p:spPr/>
        <p:txBody>
          <a:bodyPr/>
          <a:lstStyle/>
          <a:p>
            <a:pPr>
              <a:defRPr/>
            </a:pPr>
            <a:fld id="{D63D51FD-5A8D-4C92-BA48-145DC74FE7C0}" type="slidenum">
              <a:rPr lang="el-GR" smtClean="0"/>
              <a:pPr>
                <a:defRPr/>
              </a:pPr>
              <a:t>319</a:t>
            </a:fld>
            <a:endParaRPr lang="el-G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2162"/>
          </a:xfrm>
        </p:spPr>
        <p:txBody>
          <a:bodyPr/>
          <a:lstStyle/>
          <a:p>
            <a:r>
              <a:rPr lang="el-GR" dirty="0"/>
              <a:t>ΑΝΑΛΥΣΕΙΣ</a:t>
            </a:r>
            <a:endParaRPr lang="en-US" dirty="0"/>
          </a:p>
        </p:txBody>
      </p:sp>
      <p:sp>
        <p:nvSpPr>
          <p:cNvPr id="3" name="2 - Θέση περιεχομένου"/>
          <p:cNvSpPr>
            <a:spLocks noGrp="1"/>
          </p:cNvSpPr>
          <p:nvPr>
            <p:ph idx="1"/>
          </p:nvPr>
        </p:nvSpPr>
        <p:spPr>
          <a:xfrm>
            <a:off x="0" y="914400"/>
            <a:ext cx="9144000" cy="5943600"/>
          </a:xfrm>
        </p:spPr>
        <p:txBody>
          <a:bodyPr/>
          <a:lstStyle/>
          <a:p>
            <a:pPr>
              <a:buNone/>
            </a:pPr>
            <a:r>
              <a:rPr lang="el-GR" dirty="0"/>
              <a:t>Η δειγματοληψία και ανάλυση των καλλυντικών προϊόντων, είτε κατά την παραγωγική διαδικασία, είτε κατά τη διάρκεια ελέγχου θα πρέπει να γίνονται με βάση μεθόδους για τις οποίες αποδεικνύεται η </a:t>
            </a:r>
            <a:r>
              <a:rPr lang="el-GR" dirty="0" err="1"/>
              <a:t>αναπαραγωγιμότητα</a:t>
            </a:r>
            <a:r>
              <a:rPr lang="el-GR" dirty="0"/>
              <a:t> και η αξιοπιστία μέσω σχετικής νομοθεσίας ή εναρμονισμένων προτύπων</a:t>
            </a:r>
            <a:endParaRPr lang="en-US" dirty="0"/>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0" y="3352801"/>
            <a:ext cx="4292600" cy="3081337"/>
          </a:xfrm>
          <a:prstGeom prst="rect">
            <a:avLst/>
          </a:prstGeom>
          <a:noFill/>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352801"/>
            <a:ext cx="4072266" cy="3068637"/>
          </a:xfrm>
          <a:prstGeom prst="rect">
            <a:avLst/>
          </a:prstGeom>
          <a:noFill/>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21904"/>
          <a:stretch/>
        </p:blipFill>
        <p:spPr>
          <a:xfrm>
            <a:off x="5867400" y="213051"/>
            <a:ext cx="2944051" cy="2299187"/>
          </a:xfrm>
          <a:prstGeom prst="rect">
            <a:avLst/>
          </a:prstGeom>
        </p:spPr>
      </p:pic>
      <p:sp>
        <p:nvSpPr>
          <p:cNvPr id="7" name="TextBox 6"/>
          <p:cNvSpPr txBox="1"/>
          <p:nvPr/>
        </p:nvSpPr>
        <p:spPr>
          <a:xfrm>
            <a:off x="5867399" y="2509666"/>
            <a:ext cx="2944051" cy="584775"/>
          </a:xfrm>
          <a:prstGeom prst="rect">
            <a:avLst/>
          </a:prstGeom>
          <a:noFill/>
        </p:spPr>
        <p:txBody>
          <a:bodyPr wrap="square" rtlCol="0">
            <a:spAutoFit/>
          </a:bodyPr>
          <a:lstStyle/>
          <a:p>
            <a:pPr algn="ctr"/>
            <a:r>
              <a:rPr lang="el-GR" sz="1600" dirty="0">
                <a:latin typeface="Times New Roman" panose="02020603050405020304" pitchFamily="18" charset="0"/>
                <a:cs typeface="Times New Roman" panose="02020603050405020304" pitchFamily="18" charset="0"/>
              </a:rPr>
              <a:t>Μέση επούλωσης: εξέλκωση, έντονη παρουσία φλεγμονής</a:t>
            </a:r>
          </a:p>
        </p:txBody>
      </p:sp>
    </p:spTree>
    <p:extLst>
      <p:ext uri="{BB962C8B-B14F-4D97-AF65-F5344CB8AC3E}">
        <p14:creationId xmlns:p14="http://schemas.microsoft.com/office/powerpoint/2010/main" val="117576416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0"/>
            <a:ext cx="8458200" cy="1038225"/>
          </a:xfrm>
        </p:spPr>
        <p:txBody>
          <a:bodyPr>
            <a:normAutofit fontScale="90000"/>
          </a:bodyPr>
          <a:lstStyle/>
          <a:p>
            <a:br>
              <a:rPr lang="el-GR" b="1" dirty="0"/>
            </a:br>
            <a:br>
              <a:rPr lang="el-GR" b="1" dirty="0"/>
            </a:br>
            <a:br>
              <a:rPr lang="el-GR" b="1" dirty="0"/>
            </a:br>
            <a:br>
              <a:rPr lang="el-GR" b="1" dirty="0"/>
            </a:br>
            <a:br>
              <a:rPr lang="el-GR" b="1" dirty="0"/>
            </a:br>
            <a:br>
              <a:rPr lang="el-GR" b="1" dirty="0"/>
            </a:br>
            <a:br>
              <a:rPr lang="el-GR" b="1" dirty="0"/>
            </a:br>
            <a:br>
              <a:rPr lang="el-GR" b="1" dirty="0"/>
            </a:br>
            <a:br>
              <a:rPr lang="el-GR" b="1" dirty="0"/>
            </a:br>
            <a:br>
              <a:rPr lang="el-GR" b="1" dirty="0"/>
            </a:br>
            <a:r>
              <a:rPr lang="el-GR" b="1" dirty="0"/>
              <a:t>ΠΡΩΤΕΥΟΝΤΑ – ΔΕΥΤΕΡΕΥΟΝΤΑ ΚΡΙΤΗΡΙΑ ΑΞΙΟΛΟΓΗΣΕΩΣ</a:t>
            </a:r>
            <a:endParaRPr lang="en-US" b="1" dirty="0"/>
          </a:p>
        </p:txBody>
      </p:sp>
    </p:spTree>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None/>
            </a:pPr>
            <a:endParaRPr lang="en-US" b="1" dirty="0">
              <a:latin typeface="Times New Roman" pitchFamily="18" charset="0"/>
              <a:cs typeface="Times New Roman" pitchFamily="18" charset="0"/>
            </a:endParaRPr>
          </a:p>
          <a:p>
            <a:pPr algn="ctr">
              <a:buNone/>
            </a:pPr>
            <a:r>
              <a:rPr lang="en-US" b="1" dirty="0">
                <a:latin typeface="Times New Roman" pitchFamily="18" charset="0"/>
                <a:cs typeface="Times New Roman" pitchFamily="18" charset="0"/>
              </a:rPr>
              <a:t>LD50</a:t>
            </a:r>
          </a:p>
          <a:p>
            <a:pPr algn="ctr">
              <a:buNone/>
            </a:pPr>
            <a:r>
              <a:rPr lang="el-GR" sz="2400" dirty="0">
                <a:latin typeface="Times New Roman" pitchFamily="18" charset="0"/>
                <a:cs typeface="Times New Roman" pitchFamily="18" charset="0"/>
              </a:rPr>
              <a:t>Κανένας θάνατος, κανένα σύμπτωμα, </a:t>
            </a:r>
            <a:r>
              <a:rPr lang="el-GR" sz="2400" dirty="0" err="1">
                <a:latin typeface="Times New Roman" pitchFamily="18" charset="0"/>
                <a:cs typeface="Times New Roman" pitchFamily="18" charset="0"/>
              </a:rPr>
              <a:t>καμμία</a:t>
            </a:r>
            <a:r>
              <a:rPr lang="el-GR" sz="2400" dirty="0">
                <a:latin typeface="Times New Roman" pitchFamily="18" charset="0"/>
                <a:cs typeface="Times New Roman" pitchFamily="18" charset="0"/>
              </a:rPr>
              <a:t> αλλοίωση οργάνου</a:t>
            </a:r>
          </a:p>
          <a:p>
            <a:pPr algn="ctr">
              <a:buNone/>
            </a:pPr>
            <a:r>
              <a:rPr lang="el-GR" sz="2400" b="1" dirty="0">
                <a:latin typeface="Times New Roman" pitchFamily="18" charset="0"/>
                <a:cs typeface="Times New Roman" pitchFamily="18" charset="0"/>
              </a:rPr>
              <a:t>ΤΟΠΙΚΟΣ ΕΡΕΘΙΣΜΟΣ</a:t>
            </a:r>
          </a:p>
          <a:p>
            <a:pPr fontAlgn="base">
              <a:spcBef>
                <a:spcPct val="0"/>
              </a:spcBef>
              <a:spcAft>
                <a:spcPct val="0"/>
              </a:spcAft>
              <a:buNone/>
            </a:pPr>
            <a:r>
              <a:rPr lang="el-GR" sz="2400" dirty="0">
                <a:latin typeface="Times New Roman" pitchFamily="18" charset="0"/>
                <a:ea typeface="Calibri" pitchFamily="34" charset="0"/>
                <a:cs typeface="Times New Roman" pitchFamily="18" charset="0"/>
              </a:rPr>
              <a:t>Έλλειψη ερεθιστικής Δράσεως</a:t>
            </a:r>
            <a:endParaRPr kumimoji="0" lang="el-GR" sz="240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algn="ctr" fontAlgn="base">
              <a:spcBef>
                <a:spcPct val="0"/>
              </a:spcBef>
              <a:spcAft>
                <a:spcPct val="0"/>
              </a:spcAft>
              <a:buNone/>
            </a:pPr>
            <a:r>
              <a:rPr kumimoji="0" lang="el-GR"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Αντιμικροβιακή</a:t>
            </a:r>
            <a:r>
              <a:rPr kumimoji="0" lang="el-GR"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Δ</a:t>
            </a:r>
            <a:r>
              <a:rPr lang="el-GR" sz="2400" b="1" dirty="0">
                <a:latin typeface="Times New Roman" pitchFamily="18" charset="0"/>
                <a:ea typeface="Calibri" pitchFamily="34" charset="0"/>
                <a:cs typeface="Times New Roman" pitchFamily="18" charset="0"/>
              </a:rPr>
              <a:t>ράση του </a:t>
            </a:r>
            <a:r>
              <a:rPr lang="el-GR" sz="2400" b="1" dirty="0" err="1">
                <a:latin typeface="Times New Roman" pitchFamily="18" charset="0"/>
                <a:ea typeface="Calibri" pitchFamily="34" charset="0"/>
                <a:cs typeface="Times New Roman" pitchFamily="18" charset="0"/>
              </a:rPr>
              <a:t>Ελαϊκού</a:t>
            </a:r>
            <a:r>
              <a:rPr lang="el-GR" sz="2400" b="1" dirty="0">
                <a:latin typeface="Times New Roman" pitchFamily="18" charset="0"/>
                <a:ea typeface="Calibri" pitchFamily="34" charset="0"/>
                <a:cs typeface="Times New Roman" pitchFamily="18" charset="0"/>
              </a:rPr>
              <a:t> Εκχυλίσματος</a:t>
            </a:r>
            <a:endPar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fontAlgn="base">
              <a:spcBef>
                <a:spcPct val="0"/>
              </a:spcBef>
              <a:spcAft>
                <a:spcPct val="0"/>
              </a:spcAft>
              <a:buNone/>
            </a:pPr>
            <a:r>
              <a:rPr lang="el-GR" sz="2400" i="1" dirty="0">
                <a:latin typeface="Times New Roman" pitchFamily="18" charset="0"/>
                <a:cs typeface="Times New Roman" pitchFamily="18" charset="0"/>
              </a:rPr>
              <a:t>Δραστικό στα </a:t>
            </a:r>
            <a:r>
              <a:rPr lang="en-US" sz="2400" i="1" dirty="0">
                <a:latin typeface="Times New Roman" pitchFamily="18" charset="0"/>
                <a:cs typeface="Times New Roman" pitchFamily="18" charset="0"/>
              </a:rPr>
              <a:t>Gram-</a:t>
            </a:r>
          </a:p>
          <a:p>
            <a:pPr algn="just">
              <a:buNone/>
            </a:pPr>
            <a:endParaRPr lang="el-GR" sz="2400" dirty="0">
              <a:latin typeface="Times New Roman" pitchFamily="18" charset="0"/>
              <a:cs typeface="Times New Roman" pitchFamily="18" charset="0"/>
            </a:endParaRPr>
          </a:p>
          <a:p>
            <a:pPr>
              <a:buNone/>
            </a:pPr>
            <a:endParaRPr lang="el-GR"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0" y="1124744"/>
            <a:ext cx="9144000" cy="4858242"/>
          </a:xfrm>
          <a:prstGeom prst="rect">
            <a:avLst/>
          </a:prstGeom>
          <a:noFill/>
          <a:ln w="9525">
            <a:noFill/>
            <a:miter lim="800000"/>
            <a:headEnd/>
            <a:tailEnd/>
          </a:ln>
          <a:effectLst/>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476672"/>
            <a:ext cx="5273675" cy="7208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132856"/>
            <a:ext cx="2555776" cy="2308324"/>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1)Control</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Control </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Control with dressing</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Traditional Formula</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Control + </a:t>
            </a:r>
            <a:r>
              <a:rPr lang="en-US" dirty="0" err="1">
                <a:latin typeface="Arial" panose="020B0604020202020204" pitchFamily="34" charset="0"/>
                <a:cs typeface="Arial" panose="020B0604020202020204" pitchFamily="34" charset="0"/>
              </a:rPr>
              <a:t>excipient</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6)</a:t>
            </a:r>
            <a:r>
              <a:rPr lang="en-US" dirty="0">
                <a:latin typeface="Arial" panose="020B0604020202020204" pitchFamily="34" charset="0"/>
                <a:cs typeface="Arial" panose="020B0604020202020204" pitchFamily="34" charset="0"/>
              </a:rPr>
              <a:t>Isopod + Egg White</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7)</a:t>
            </a:r>
            <a:r>
              <a:rPr lang="en-US" dirty="0">
                <a:latin typeface="Arial" panose="020B0604020202020204" pitchFamily="34" charset="0"/>
                <a:cs typeface="Arial" panose="020B0604020202020204" pitchFamily="34" charset="0"/>
              </a:rPr>
              <a:t>Isopod</a:t>
            </a:r>
            <a:endParaRPr lang="el-GR" dirty="0">
              <a:latin typeface="Arial" panose="020B0604020202020204" pitchFamily="34" charset="0"/>
              <a:cs typeface="Arial" panose="020B0604020202020204" pitchFamily="34" charset="0"/>
            </a:endParaRPr>
          </a:p>
        </p:txBody>
      </p:sp>
      <p:sp>
        <p:nvSpPr>
          <p:cNvPr id="3" name="TextBox 2"/>
          <p:cNvSpPr txBox="1"/>
          <p:nvPr/>
        </p:nvSpPr>
        <p:spPr>
          <a:xfrm>
            <a:off x="7236296" y="1732746"/>
            <a:ext cx="158417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Day 13</a:t>
            </a:r>
            <a:endParaRPr lang="el-GR" sz="2000" dirty="0">
              <a:latin typeface="Arial" panose="020B0604020202020204" pitchFamily="34" charset="0"/>
              <a:cs typeface="Arial" panose="020B0604020202020204" pitchFamily="34" charset="0"/>
            </a:endParaRPr>
          </a:p>
        </p:txBody>
      </p:sp>
      <p:sp>
        <p:nvSpPr>
          <p:cNvPr id="5" name="TextBox 4"/>
          <p:cNvSpPr txBox="1"/>
          <p:nvPr/>
        </p:nvSpPr>
        <p:spPr>
          <a:xfrm>
            <a:off x="7236296" y="5157192"/>
            <a:ext cx="158417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Day</a:t>
            </a:r>
            <a:r>
              <a:rPr lang="el-GR" sz="2000" dirty="0">
                <a:latin typeface="Arial" panose="020B0604020202020204" pitchFamily="34" charset="0"/>
                <a:cs typeface="Arial" panose="020B0604020202020204" pitchFamily="34" charset="0"/>
              </a:rPr>
              <a:t> 16</a:t>
            </a:r>
          </a:p>
        </p:txBody>
      </p:sp>
      <p:sp>
        <p:nvSpPr>
          <p:cNvPr id="7" name="6 - Θέση υποσέλιδου"/>
          <p:cNvSpPr>
            <a:spLocks noGrp="1"/>
          </p:cNvSpPr>
          <p:nvPr>
            <p:ph type="ftr" sz="quarter" idx="11"/>
          </p:nvPr>
        </p:nvSpPr>
        <p:spPr>
          <a:xfrm>
            <a:off x="2699792" y="0"/>
            <a:ext cx="2895600" cy="365125"/>
          </a:xfrm>
        </p:spPr>
        <p:txBody>
          <a:bodyPr/>
          <a:lstStyle/>
          <a:p>
            <a:r>
              <a:rPr lang="en-US" sz="3200" dirty="0">
                <a:solidFill>
                  <a:schemeClr val="tx1"/>
                </a:solidFill>
              </a:rPr>
              <a:t>THERMAL BURN</a:t>
            </a:r>
            <a:endParaRPr lang="el-GR" sz="3200" dirty="0">
              <a:solidFill>
                <a:schemeClr val="tx1"/>
              </a:solidFill>
            </a:endParaRPr>
          </a:p>
        </p:txBody>
      </p:sp>
    </p:spTree>
    <p:extLst>
      <p:ext uri="{BB962C8B-B14F-4D97-AF65-F5344CB8AC3E}">
        <p14:creationId xmlns:p14="http://schemas.microsoft.com/office/powerpoint/2010/main" val="4760531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696" y="1340768"/>
            <a:ext cx="8761413"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4" name="Picture 2"/>
          <p:cNvPicPr>
            <a:picLocks noChangeAspect="1" noChangeArrowheads="1"/>
          </p:cNvPicPr>
          <p:nvPr/>
        </p:nvPicPr>
        <p:blipFill>
          <a:blip r:embed="rId3" cstate="print"/>
          <a:srcRect/>
          <a:stretch>
            <a:fillRect/>
          </a:stretch>
        </p:blipFill>
        <p:spPr bwMode="auto">
          <a:xfrm>
            <a:off x="0" y="5589240"/>
            <a:ext cx="9144000" cy="563563"/>
          </a:xfrm>
          <a:prstGeom prst="rect">
            <a:avLst/>
          </a:prstGeom>
          <a:noFill/>
          <a:ln w="9525">
            <a:noFill/>
            <a:miter lim="800000"/>
            <a:headEnd/>
            <a:tailEnd/>
          </a:ln>
          <a:effectLst/>
        </p:spPr>
      </p:pic>
      <p:pic>
        <p:nvPicPr>
          <p:cNvPr id="59395" name="Picture 3"/>
          <p:cNvPicPr>
            <a:picLocks noChangeAspect="1" noChangeArrowheads="1"/>
          </p:cNvPicPr>
          <p:nvPr/>
        </p:nvPicPr>
        <p:blipFill>
          <a:blip r:embed="rId4" cstate="print"/>
          <a:srcRect/>
          <a:stretch>
            <a:fillRect/>
          </a:stretch>
        </p:blipFill>
        <p:spPr bwMode="auto">
          <a:xfrm>
            <a:off x="467544" y="260648"/>
            <a:ext cx="8321675" cy="974725"/>
          </a:xfrm>
          <a:prstGeom prst="rect">
            <a:avLst/>
          </a:prstGeom>
          <a:noFill/>
          <a:ln w="9525">
            <a:noFill/>
            <a:miter lim="800000"/>
            <a:headEnd/>
            <a:tailEnd/>
          </a:ln>
          <a:effectLst/>
        </p:spPr>
      </p:pic>
      <p:sp>
        <p:nvSpPr>
          <p:cNvPr id="5" name="4 - Θέση υποσέλιδου"/>
          <p:cNvSpPr>
            <a:spLocks noGrp="1"/>
          </p:cNvSpPr>
          <p:nvPr>
            <p:ph type="ftr" sz="quarter" idx="11"/>
          </p:nvPr>
        </p:nvSpPr>
        <p:spPr>
          <a:xfrm>
            <a:off x="2771800" y="116632"/>
            <a:ext cx="2895600" cy="365125"/>
          </a:xfrm>
        </p:spPr>
        <p:txBody>
          <a:bodyPr/>
          <a:lstStyle/>
          <a:p>
            <a:r>
              <a:rPr lang="en-US" sz="3200" b="1" dirty="0">
                <a:solidFill>
                  <a:schemeClr val="tx1"/>
                </a:solidFill>
              </a:rPr>
              <a:t>UV BURN</a:t>
            </a:r>
            <a:endParaRPr lang="el-GR" sz="3200" b="1" dirty="0">
              <a:solidFill>
                <a:schemeClr val="tx1"/>
              </a:solidFill>
            </a:endParaRPr>
          </a:p>
        </p:txBody>
      </p:sp>
    </p:spTree>
    <p:extLst>
      <p:ext uri="{BB962C8B-B14F-4D97-AF65-F5344CB8AC3E}">
        <p14:creationId xmlns:p14="http://schemas.microsoft.com/office/powerpoint/2010/main" val="112874592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332656"/>
            <a:ext cx="8229600" cy="1143000"/>
          </a:xfrm>
        </p:spPr>
        <p:txBody>
          <a:bodyPr>
            <a:normAutofit/>
          </a:bodyPr>
          <a:lstStyle/>
          <a:p>
            <a:r>
              <a:rPr lang="en-US" sz="3200" b="1" dirty="0"/>
              <a:t>PSORIASIS AND ATOPIC DERMATITIS</a:t>
            </a:r>
            <a:endParaRPr lang="el-GR" sz="3200" b="1" dirty="0"/>
          </a:p>
        </p:txBody>
      </p:sp>
      <p:pic>
        <p:nvPicPr>
          <p:cNvPr id="10243" name="Picture 3"/>
          <p:cNvPicPr>
            <a:picLocks noGrp="1" noChangeAspect="1" noChangeArrowheads="1"/>
          </p:cNvPicPr>
          <p:nvPr>
            <p:ph idx="1"/>
          </p:nvPr>
        </p:nvPicPr>
        <p:blipFill>
          <a:blip r:embed="rId2" cstate="print"/>
          <a:srcRect/>
          <a:stretch>
            <a:fillRect/>
          </a:stretch>
        </p:blipFill>
        <p:spPr bwMode="auto">
          <a:xfrm>
            <a:off x="323528" y="1628800"/>
            <a:ext cx="4696139" cy="4525963"/>
          </a:xfrm>
          <a:prstGeom prst="rect">
            <a:avLst/>
          </a:prstGeom>
          <a:noFill/>
          <a:ln w="9525">
            <a:noFill/>
            <a:miter lim="800000"/>
            <a:headEnd/>
            <a:tailEnd/>
          </a:ln>
          <a:effectLst/>
        </p:spPr>
      </p:pic>
      <p:pic>
        <p:nvPicPr>
          <p:cNvPr id="10245" name="Picture 5"/>
          <p:cNvPicPr>
            <a:picLocks noChangeAspect="1" noChangeArrowheads="1"/>
          </p:cNvPicPr>
          <p:nvPr/>
        </p:nvPicPr>
        <p:blipFill>
          <a:blip r:embed="rId3" cstate="print"/>
          <a:srcRect/>
          <a:stretch>
            <a:fillRect/>
          </a:stretch>
        </p:blipFill>
        <p:spPr bwMode="auto">
          <a:xfrm>
            <a:off x="5292080" y="1124744"/>
            <a:ext cx="3132137" cy="31623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cstate="print"/>
          <a:srcRect/>
          <a:stretch>
            <a:fillRect/>
          </a:stretch>
        </p:blipFill>
        <p:spPr bwMode="auto">
          <a:xfrm>
            <a:off x="5364088" y="3695700"/>
            <a:ext cx="3040063" cy="3162300"/>
          </a:xfrm>
          <a:prstGeom prst="rect">
            <a:avLst/>
          </a:prstGeom>
          <a:noFill/>
          <a:ln w="9525">
            <a:noFill/>
            <a:miter lim="800000"/>
            <a:headEnd/>
            <a:tailEnd/>
          </a:ln>
          <a:effectLst/>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ΠΕΙΡΑΜΑΤΙΚΗ ΚΑΡΚΙΝΟΓΕΝΕΣΗ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2162"/>
          </a:xfrm>
        </p:spPr>
        <p:txBody>
          <a:bodyPr>
            <a:normAutofit fontScale="90000"/>
          </a:bodyPr>
          <a:lstStyle/>
          <a:p>
            <a:r>
              <a:rPr lang="en-US" dirty="0"/>
              <a:t>Cosmetic Products Notification Portal </a:t>
            </a:r>
            <a:r>
              <a:rPr lang="el-GR" dirty="0"/>
              <a:t> /</a:t>
            </a:r>
            <a:r>
              <a:rPr lang="en-US" dirty="0"/>
              <a:t>CPNP</a:t>
            </a:r>
          </a:p>
        </p:txBody>
      </p:sp>
      <p:sp>
        <p:nvSpPr>
          <p:cNvPr id="3" name="2 - Θέση περιεχομένου"/>
          <p:cNvSpPr>
            <a:spLocks noGrp="1"/>
          </p:cNvSpPr>
          <p:nvPr>
            <p:ph idx="1"/>
          </p:nvPr>
        </p:nvSpPr>
        <p:spPr>
          <a:xfrm>
            <a:off x="0" y="1143000"/>
            <a:ext cx="9144000" cy="5715000"/>
          </a:xfrm>
        </p:spPr>
        <p:txBody>
          <a:bodyPr/>
          <a:lstStyle/>
          <a:p>
            <a:pPr>
              <a:buNone/>
            </a:pPr>
            <a:r>
              <a:rPr lang="el-GR" dirty="0"/>
              <a:t>Τα στοιχεία που κοινοποιούν τα Υπεύθυνα Πρόσωπα και σε ορισμένες περιπτώσεις και οι διανομείς.</a:t>
            </a:r>
          </a:p>
          <a:p>
            <a:pPr>
              <a:buNone/>
            </a:pPr>
            <a:r>
              <a:rPr lang="el-GR" dirty="0"/>
              <a:t>Μέσω της Πύλης οι εθνικές εποπτικές αρχές αλλά και τα Κέντρα Δηλητηριάσεων έχουν πρόσβαση στις πληροφορίες που αφορούν στη δραστηριότητά τους. Στην Πύλη αναρτώνται επίσης και πληροφορίες οι οποίες αφορούν  στα </a:t>
            </a:r>
            <a:r>
              <a:rPr lang="el-GR" dirty="0" err="1"/>
              <a:t>Νανοϋλικά</a:t>
            </a:r>
            <a:r>
              <a:rPr lang="el-GR" dirty="0"/>
              <a:t> τα οποία συνιστούν μία ιδιαίτερη κατηγορία συστατικών  </a:t>
            </a:r>
            <a:endParaRPr lang="en-US" dirty="0"/>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body"/>
          </p:nvPr>
        </p:nvSpPr>
        <p:spPr>
          <a:xfrm>
            <a:off x="1547664" y="694629"/>
            <a:ext cx="4861239" cy="5998735"/>
          </a:xfrm>
          <a:ln/>
        </p:spPr>
        <p:txBody>
          <a:bodyPr lIns="72891" tIns="36446" rIns="72891" bIns="36446" anchor="t">
            <a:normAutofit/>
          </a:bodyPr>
          <a:lstStyle/>
          <a:p>
            <a:pPr marL="277715" indent="-275143" algn="l">
              <a:spcBef>
                <a:spcPts val="709"/>
              </a:spcBef>
              <a:spcAft>
                <a:spcPts val="1863"/>
              </a:spcAft>
              <a:tabLst>
                <a:tab pos="586287" algn="l"/>
                <a:tab pos="1172573" algn="l"/>
                <a:tab pos="1758860" algn="l"/>
                <a:tab pos="2345146" algn="l"/>
                <a:tab pos="2931433" algn="l"/>
                <a:tab pos="3517720" algn="l"/>
                <a:tab pos="4104006" algn="l"/>
                <a:tab pos="4690293" algn="l"/>
              </a:tabLst>
            </a:pPr>
            <a:r>
              <a:rPr lang="el-GR" altLang="el-GR" sz="1100" dirty="0"/>
              <a:t>SKH-hr1 : άτριχοι μύες (</a:t>
            </a:r>
            <a:r>
              <a:rPr lang="el-GR" altLang="el-GR" sz="1100" dirty="0" err="1"/>
              <a:t>hr</a:t>
            </a:r>
            <a:r>
              <a:rPr lang="el-GR" altLang="el-GR" sz="1100" dirty="0"/>
              <a:t>/</a:t>
            </a:r>
            <a:r>
              <a:rPr lang="el-GR" altLang="el-GR" sz="1100" dirty="0" err="1"/>
              <a:t>hr</a:t>
            </a:r>
            <a:r>
              <a:rPr lang="el-GR" altLang="el-GR" sz="1100" dirty="0"/>
              <a:t>) οι οποίοι δεν εκκρίνουν μελανίνη (</a:t>
            </a:r>
            <a:r>
              <a:rPr lang="el-GR" altLang="el-GR" sz="1100" dirty="0" err="1"/>
              <a:t>αλφικοί</a:t>
            </a:r>
            <a:r>
              <a:rPr lang="el-GR" altLang="el-GR" sz="1100" dirty="0"/>
              <a:t>). Χρησιμοποιούνται συχνά ως μοντέλα σε μελέτες καρκινογένεσης.</a:t>
            </a:r>
          </a:p>
          <a:p>
            <a:pPr marL="277715" indent="-275143" algn="l">
              <a:spcBef>
                <a:spcPts val="709"/>
              </a:spcBef>
              <a:spcAft>
                <a:spcPts val="1863"/>
              </a:spcAft>
              <a:tabLst>
                <a:tab pos="586287" algn="l"/>
                <a:tab pos="1172573" algn="l"/>
                <a:tab pos="1758860" algn="l"/>
                <a:tab pos="2345146" algn="l"/>
                <a:tab pos="2931433" algn="l"/>
                <a:tab pos="3517720" algn="l"/>
                <a:tab pos="4104006" algn="l"/>
                <a:tab pos="4690293" algn="l"/>
              </a:tabLst>
            </a:pPr>
            <a:endParaRPr lang="el-GR" altLang="el-GR" sz="1100" dirty="0"/>
          </a:p>
          <a:p>
            <a:pPr marL="277715" indent="-275143" algn="l">
              <a:spcBef>
                <a:spcPts val="476"/>
              </a:spcBef>
              <a:spcAft>
                <a:spcPts val="1630"/>
              </a:spcAft>
              <a:tabLst>
                <a:tab pos="586287" algn="l"/>
                <a:tab pos="1172573" algn="l"/>
                <a:tab pos="1758860" algn="l"/>
                <a:tab pos="2345146" algn="l"/>
                <a:tab pos="2931433" algn="l"/>
                <a:tab pos="3517720" algn="l"/>
                <a:tab pos="4104006" algn="l"/>
                <a:tab pos="4690293" algn="l"/>
              </a:tabLst>
            </a:pPr>
            <a:r>
              <a:rPr lang="el-GR" altLang="el-GR" sz="1100" dirty="0"/>
              <a:t>SKH-hr2 : άτριχοι μύες (</a:t>
            </a:r>
            <a:r>
              <a:rPr lang="el-GR" altLang="el-GR" sz="1100" dirty="0" err="1"/>
              <a:t>hr</a:t>
            </a:r>
            <a:r>
              <a:rPr lang="el-GR" altLang="el-GR" sz="1100" dirty="0"/>
              <a:t>/</a:t>
            </a:r>
            <a:r>
              <a:rPr lang="el-GR" altLang="el-GR" sz="1100" dirty="0" err="1"/>
              <a:t>hr</a:t>
            </a:r>
            <a:r>
              <a:rPr lang="el-GR" altLang="el-GR" sz="1100" dirty="0"/>
              <a:t>) οι οποίοι εκκρίνουν μελανίνη. Συχνό μοντέλο για μελέτη καρκινογένεσης.</a:t>
            </a:r>
          </a:p>
          <a:p>
            <a:pPr marL="277715" indent="-275143" algn="l">
              <a:spcBef>
                <a:spcPts val="476"/>
              </a:spcBef>
              <a:spcAft>
                <a:spcPts val="1630"/>
              </a:spcAft>
              <a:tabLst>
                <a:tab pos="586287" algn="l"/>
                <a:tab pos="1172573" algn="l"/>
                <a:tab pos="1758860" algn="l"/>
                <a:tab pos="2345146" algn="l"/>
                <a:tab pos="2931433" algn="l"/>
                <a:tab pos="3517720" algn="l"/>
                <a:tab pos="4104006" algn="l"/>
                <a:tab pos="4690293" algn="l"/>
              </a:tabLst>
            </a:pPr>
            <a:endParaRPr lang="el-GR" altLang="el-GR" sz="1100" dirty="0"/>
          </a:p>
          <a:p>
            <a:pPr marL="277715" indent="-275143" algn="l">
              <a:spcBef>
                <a:spcPts val="709"/>
              </a:spcBef>
              <a:spcAft>
                <a:spcPts val="1863"/>
              </a:spcAft>
              <a:tabLst>
                <a:tab pos="586287" algn="l"/>
                <a:tab pos="1172573" algn="l"/>
                <a:tab pos="1758860" algn="l"/>
                <a:tab pos="2345146" algn="l"/>
                <a:tab pos="2931433" algn="l"/>
                <a:tab pos="3517720" algn="l"/>
                <a:tab pos="4104006" algn="l"/>
                <a:tab pos="4690293" algn="l"/>
              </a:tabLst>
            </a:pPr>
            <a:r>
              <a:rPr lang="el-GR" altLang="el-GR" sz="1100" dirty="0"/>
              <a:t>SKH-hr2+apoE : άτριχοι μύες (</a:t>
            </a:r>
            <a:r>
              <a:rPr lang="el-GR" altLang="el-GR" sz="1100" dirty="0" err="1"/>
              <a:t>hr</a:t>
            </a:r>
            <a:r>
              <a:rPr lang="el-GR" altLang="el-GR" sz="1100" dirty="0"/>
              <a:t>/</a:t>
            </a:r>
            <a:r>
              <a:rPr lang="el-GR" altLang="el-GR" sz="1100" dirty="0" err="1"/>
              <a:t>hr</a:t>
            </a:r>
            <a:r>
              <a:rPr lang="el-GR" altLang="el-GR" sz="1100" dirty="0"/>
              <a:t>), διασταύρωση των SKH-hr2 με τα </a:t>
            </a:r>
            <a:r>
              <a:rPr lang="el-GR" altLang="el-GR" sz="1100" dirty="0" err="1"/>
              <a:t>υπερχοληστερολαιμικά</a:t>
            </a:r>
            <a:r>
              <a:rPr lang="el-GR" altLang="el-GR" sz="1100" dirty="0"/>
              <a:t> </a:t>
            </a:r>
            <a:r>
              <a:rPr lang="el-GR" altLang="el-GR" sz="1100" dirty="0" err="1"/>
              <a:t>apoE</a:t>
            </a:r>
            <a:r>
              <a:rPr lang="el-GR" altLang="el-GR" sz="1100" dirty="0"/>
              <a:t> ( έχει αποσιωπηθεί το γονίδιο για την έκφραση της </a:t>
            </a:r>
            <a:r>
              <a:rPr lang="el-GR" altLang="el-GR" sz="1100" dirty="0" err="1"/>
              <a:t>apoE</a:t>
            </a:r>
            <a:r>
              <a:rPr lang="el-GR" altLang="el-GR" sz="1100" dirty="0"/>
              <a:t>- μειωμένος μεταβολισμός της χοληστερόλης)</a:t>
            </a:r>
          </a:p>
          <a:p>
            <a:pPr marL="277715" indent="-275143" algn="l">
              <a:spcBef>
                <a:spcPts val="709"/>
              </a:spcBef>
              <a:spcAft>
                <a:spcPts val="1863"/>
              </a:spcAft>
              <a:tabLst>
                <a:tab pos="586287" algn="l"/>
                <a:tab pos="1172573" algn="l"/>
                <a:tab pos="1758860" algn="l"/>
                <a:tab pos="2345146" algn="l"/>
                <a:tab pos="2931433" algn="l"/>
                <a:tab pos="3517720" algn="l"/>
                <a:tab pos="4104006" algn="l"/>
                <a:tab pos="4690293" algn="l"/>
              </a:tabLst>
            </a:pPr>
            <a:endParaRPr lang="el-GR" altLang="el-GR" sz="1100" dirty="0"/>
          </a:p>
          <a:p>
            <a:pPr marL="277715" indent="-275143" algn="l">
              <a:spcBef>
                <a:spcPts val="942"/>
              </a:spcBef>
              <a:spcAft>
                <a:spcPts val="2096"/>
              </a:spcAft>
              <a:tabLst>
                <a:tab pos="586287" algn="l"/>
                <a:tab pos="1172573" algn="l"/>
                <a:tab pos="1758860" algn="l"/>
                <a:tab pos="2345146" algn="l"/>
                <a:tab pos="2931433" algn="l"/>
                <a:tab pos="3517720" algn="l"/>
                <a:tab pos="4104006" algn="l"/>
                <a:tab pos="4690293" algn="l"/>
              </a:tabLst>
            </a:pPr>
            <a:r>
              <a:rPr lang="el-GR" altLang="el-GR" sz="1100" dirty="0" err="1"/>
              <a:t>Nude</a:t>
            </a:r>
            <a:r>
              <a:rPr lang="el-GR" altLang="el-GR" sz="1100" dirty="0"/>
              <a:t> : άτριχοι μύες, </a:t>
            </a:r>
            <a:r>
              <a:rPr lang="el-GR" altLang="el-GR" sz="1100" dirty="0" err="1"/>
              <a:t>ανοσοκατεσταλμένοι</a:t>
            </a:r>
            <a:r>
              <a:rPr lang="el-GR" altLang="el-GR" sz="1100" dirty="0"/>
              <a:t>, </a:t>
            </a:r>
            <a:r>
              <a:rPr lang="el-GR" altLang="el-GR" sz="1100" dirty="0" err="1"/>
              <a:t>αλφικοί</a:t>
            </a:r>
            <a:endParaRPr lang="el-GR" altLang="el-GR" sz="11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3467" y="39187"/>
            <a:ext cx="1893600" cy="1728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257" y="5061181"/>
            <a:ext cx="1904815" cy="16728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3467" y="1892829"/>
            <a:ext cx="1967040" cy="17075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976004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
            <a:ext cx="6683765" cy="452668"/>
          </a:xfrm>
        </p:spPr>
        <p:txBody>
          <a:bodyPr>
            <a:normAutofit/>
          </a:bodyPr>
          <a:lstStyle/>
          <a:p>
            <a:pPr algn="ctr"/>
            <a:r>
              <a:rPr lang="el-GR" sz="2000" dirty="0"/>
              <a:t>Πορεία καρκινογένεσης σε κάθε τύπο μυών ανά μήνα</a:t>
            </a:r>
          </a:p>
        </p:txBody>
      </p:sp>
      <p:graphicFrame>
        <p:nvGraphicFramePr>
          <p:cNvPr id="5" name="Table 4"/>
          <p:cNvGraphicFramePr>
            <a:graphicFrameLocks noGrp="1"/>
          </p:cNvGraphicFramePr>
          <p:nvPr>
            <p:extLst>
              <p:ext uri="{D42A27DB-BD31-4B8C-83A1-F6EECF244321}">
                <p14:modId xmlns:p14="http://schemas.microsoft.com/office/powerpoint/2010/main" val="1184536615"/>
              </p:ext>
            </p:extLst>
          </p:nvPr>
        </p:nvGraphicFramePr>
        <p:xfrm>
          <a:off x="25229" y="452670"/>
          <a:ext cx="9118770" cy="6480740"/>
        </p:xfrm>
        <a:graphic>
          <a:graphicData uri="http://schemas.openxmlformats.org/drawingml/2006/table">
            <a:tbl>
              <a:tblPr firstRow="1" bandRow="1">
                <a:tableStyleId>{5940675A-B579-460E-94D1-54222C63F5DA}</a:tableStyleId>
              </a:tblPr>
              <a:tblGrid>
                <a:gridCol w="911877">
                  <a:extLst>
                    <a:ext uri="{9D8B030D-6E8A-4147-A177-3AD203B41FA5}">
                      <a16:colId xmlns:a16="http://schemas.microsoft.com/office/drawing/2014/main" val="20000"/>
                    </a:ext>
                  </a:extLst>
                </a:gridCol>
                <a:gridCol w="911877">
                  <a:extLst>
                    <a:ext uri="{9D8B030D-6E8A-4147-A177-3AD203B41FA5}">
                      <a16:colId xmlns:a16="http://schemas.microsoft.com/office/drawing/2014/main" val="20001"/>
                    </a:ext>
                  </a:extLst>
                </a:gridCol>
                <a:gridCol w="911877">
                  <a:extLst>
                    <a:ext uri="{9D8B030D-6E8A-4147-A177-3AD203B41FA5}">
                      <a16:colId xmlns:a16="http://schemas.microsoft.com/office/drawing/2014/main" val="20002"/>
                    </a:ext>
                  </a:extLst>
                </a:gridCol>
                <a:gridCol w="911877">
                  <a:extLst>
                    <a:ext uri="{9D8B030D-6E8A-4147-A177-3AD203B41FA5}">
                      <a16:colId xmlns:a16="http://schemas.microsoft.com/office/drawing/2014/main" val="20003"/>
                    </a:ext>
                  </a:extLst>
                </a:gridCol>
                <a:gridCol w="911877">
                  <a:extLst>
                    <a:ext uri="{9D8B030D-6E8A-4147-A177-3AD203B41FA5}">
                      <a16:colId xmlns:a16="http://schemas.microsoft.com/office/drawing/2014/main" val="20004"/>
                    </a:ext>
                  </a:extLst>
                </a:gridCol>
                <a:gridCol w="911877">
                  <a:extLst>
                    <a:ext uri="{9D8B030D-6E8A-4147-A177-3AD203B41FA5}">
                      <a16:colId xmlns:a16="http://schemas.microsoft.com/office/drawing/2014/main" val="20005"/>
                    </a:ext>
                  </a:extLst>
                </a:gridCol>
                <a:gridCol w="911877">
                  <a:extLst>
                    <a:ext uri="{9D8B030D-6E8A-4147-A177-3AD203B41FA5}">
                      <a16:colId xmlns:a16="http://schemas.microsoft.com/office/drawing/2014/main" val="20006"/>
                    </a:ext>
                  </a:extLst>
                </a:gridCol>
                <a:gridCol w="911877">
                  <a:extLst>
                    <a:ext uri="{9D8B030D-6E8A-4147-A177-3AD203B41FA5}">
                      <a16:colId xmlns:a16="http://schemas.microsoft.com/office/drawing/2014/main" val="20007"/>
                    </a:ext>
                  </a:extLst>
                </a:gridCol>
                <a:gridCol w="911877">
                  <a:extLst>
                    <a:ext uri="{9D8B030D-6E8A-4147-A177-3AD203B41FA5}">
                      <a16:colId xmlns:a16="http://schemas.microsoft.com/office/drawing/2014/main" val="20008"/>
                    </a:ext>
                  </a:extLst>
                </a:gridCol>
                <a:gridCol w="911877">
                  <a:extLst>
                    <a:ext uri="{9D8B030D-6E8A-4147-A177-3AD203B41FA5}">
                      <a16:colId xmlns:a16="http://schemas.microsoft.com/office/drawing/2014/main" val="20009"/>
                    </a:ext>
                  </a:extLst>
                </a:gridCol>
              </a:tblGrid>
              <a:tr h="534188">
                <a:tc>
                  <a:txBody>
                    <a:bodyPr/>
                    <a:lstStyle/>
                    <a:p>
                      <a:pPr algn="ctr"/>
                      <a:r>
                        <a:rPr lang="el-GR" sz="1600" dirty="0">
                          <a:latin typeface="Century Gothic" pitchFamily="34" charset="0"/>
                        </a:rPr>
                        <a:t>Μήνας 0</a:t>
                      </a:r>
                    </a:p>
                  </a:txBody>
                  <a:tcPr marT="60960" marB="60960"/>
                </a:tc>
                <a:tc>
                  <a:txBody>
                    <a:bodyPr/>
                    <a:lstStyle/>
                    <a:p>
                      <a:pPr algn="ctr"/>
                      <a:r>
                        <a:rPr lang="el-GR" sz="1600" dirty="0">
                          <a:latin typeface="Century Gothic" pitchFamily="34" charset="0"/>
                        </a:rPr>
                        <a:t>Μήνας 1</a:t>
                      </a:r>
                    </a:p>
                  </a:txBody>
                  <a:tcPr marT="60960" marB="60960"/>
                </a:tc>
                <a:tc>
                  <a:txBody>
                    <a:bodyPr/>
                    <a:lstStyle/>
                    <a:p>
                      <a:pPr algn="ctr"/>
                      <a:r>
                        <a:rPr lang="el-GR" sz="1600" dirty="0">
                          <a:latin typeface="Century Gothic" pitchFamily="34" charset="0"/>
                        </a:rPr>
                        <a:t>Μήνας 2</a:t>
                      </a:r>
                    </a:p>
                  </a:txBody>
                  <a:tcPr marT="60960" marB="60960"/>
                </a:tc>
                <a:tc>
                  <a:txBody>
                    <a:bodyPr/>
                    <a:lstStyle/>
                    <a:p>
                      <a:pPr algn="ctr"/>
                      <a:r>
                        <a:rPr lang="el-GR" sz="1600" dirty="0">
                          <a:latin typeface="Century Gothic" pitchFamily="34" charset="0"/>
                        </a:rPr>
                        <a:t>Μήνας 3</a:t>
                      </a:r>
                    </a:p>
                  </a:txBody>
                  <a:tcPr marT="60960" marB="60960"/>
                </a:tc>
                <a:tc>
                  <a:txBody>
                    <a:bodyPr/>
                    <a:lstStyle/>
                    <a:p>
                      <a:pPr algn="ctr"/>
                      <a:r>
                        <a:rPr lang="el-GR" sz="1600" dirty="0">
                          <a:latin typeface="Century Gothic" pitchFamily="34" charset="0"/>
                        </a:rPr>
                        <a:t>Μήνας 4</a:t>
                      </a:r>
                    </a:p>
                  </a:txBody>
                  <a:tcPr marT="60960" marB="60960"/>
                </a:tc>
                <a:tc>
                  <a:txBody>
                    <a:bodyPr/>
                    <a:lstStyle/>
                    <a:p>
                      <a:pPr algn="ctr"/>
                      <a:r>
                        <a:rPr lang="el-GR" sz="1600" dirty="0">
                          <a:latin typeface="Century Gothic" pitchFamily="34" charset="0"/>
                        </a:rPr>
                        <a:t>Μήνας 5</a:t>
                      </a:r>
                    </a:p>
                  </a:txBody>
                  <a:tcPr marT="60960" marB="60960"/>
                </a:tc>
                <a:tc>
                  <a:txBody>
                    <a:bodyPr/>
                    <a:lstStyle/>
                    <a:p>
                      <a:pPr algn="ctr"/>
                      <a:r>
                        <a:rPr lang="el-GR" sz="1600" dirty="0">
                          <a:latin typeface="Century Gothic" pitchFamily="34" charset="0"/>
                        </a:rPr>
                        <a:t>Μήνας 6</a:t>
                      </a:r>
                    </a:p>
                  </a:txBody>
                  <a:tcPr marT="60960" marB="60960"/>
                </a:tc>
                <a:tc>
                  <a:txBody>
                    <a:bodyPr/>
                    <a:lstStyle/>
                    <a:p>
                      <a:pPr algn="ctr"/>
                      <a:r>
                        <a:rPr lang="el-GR" sz="1600" dirty="0">
                          <a:latin typeface="Century Gothic" pitchFamily="34" charset="0"/>
                        </a:rPr>
                        <a:t>Μήνας</a:t>
                      </a:r>
                      <a:r>
                        <a:rPr lang="el-GR" sz="1600" baseline="0" dirty="0">
                          <a:latin typeface="Century Gothic" pitchFamily="34" charset="0"/>
                        </a:rPr>
                        <a:t> 7</a:t>
                      </a:r>
                      <a:endParaRPr lang="el-GR" sz="1600" dirty="0">
                        <a:latin typeface="Century Gothic" pitchFamily="34" charset="0"/>
                      </a:endParaRPr>
                    </a:p>
                  </a:txBody>
                  <a:tcPr marT="60960" marB="60960"/>
                </a:tc>
                <a:tc>
                  <a:txBody>
                    <a:bodyPr/>
                    <a:lstStyle/>
                    <a:p>
                      <a:pPr algn="ctr"/>
                      <a:r>
                        <a:rPr lang="el-GR" sz="1600" dirty="0">
                          <a:latin typeface="Century Gothic" pitchFamily="34" charset="0"/>
                        </a:rPr>
                        <a:t>Μήνας 8</a:t>
                      </a:r>
                    </a:p>
                  </a:txBody>
                  <a:tcPr marT="60960" marB="60960"/>
                </a:tc>
                <a:tc>
                  <a:txBody>
                    <a:bodyPr/>
                    <a:lstStyle/>
                    <a:p>
                      <a:pPr algn="ctr"/>
                      <a:r>
                        <a:rPr lang="el-GR" sz="1600" dirty="0">
                          <a:latin typeface="Century Gothic" pitchFamily="34" charset="0"/>
                        </a:rPr>
                        <a:t>Μήνας 9</a:t>
                      </a:r>
                    </a:p>
                  </a:txBody>
                  <a:tcPr marT="60960" marB="60960"/>
                </a:tc>
                <a:extLst>
                  <a:ext uri="{0D108BD9-81ED-4DB2-BD59-A6C34878D82A}">
                    <a16:rowId xmlns:a16="http://schemas.microsoft.com/office/drawing/2014/main" val="10000"/>
                  </a:ext>
                </a:extLst>
              </a:tr>
              <a:tr h="1467785">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extLst>
                  <a:ext uri="{0D108BD9-81ED-4DB2-BD59-A6C34878D82A}">
                    <a16:rowId xmlns:a16="http://schemas.microsoft.com/office/drawing/2014/main" val="10001"/>
                  </a:ext>
                </a:extLst>
              </a:tr>
              <a:tr h="1467785">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extLst>
                  <a:ext uri="{0D108BD9-81ED-4DB2-BD59-A6C34878D82A}">
                    <a16:rowId xmlns:a16="http://schemas.microsoft.com/office/drawing/2014/main" val="10002"/>
                  </a:ext>
                </a:extLst>
              </a:tr>
              <a:tr h="1467785">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extLst>
                  <a:ext uri="{0D108BD9-81ED-4DB2-BD59-A6C34878D82A}">
                    <a16:rowId xmlns:a16="http://schemas.microsoft.com/office/drawing/2014/main" val="10003"/>
                  </a:ext>
                </a:extLst>
              </a:tr>
              <a:tr h="1467785">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extLst>
                  <a:ext uri="{0D108BD9-81ED-4DB2-BD59-A6C34878D82A}">
                    <a16:rowId xmlns:a16="http://schemas.microsoft.com/office/drawing/2014/main" val="10004"/>
                  </a:ext>
                </a:extLst>
              </a:tr>
            </a:tbl>
          </a:graphicData>
        </a:graphic>
      </p:graphicFrame>
      <p:pic>
        <p:nvPicPr>
          <p:cNvPr id="6" name="officeArt object"/>
          <p:cNvPicPr/>
          <p:nvPr/>
        </p:nvPicPr>
        <p:blipFill>
          <a:blip r:embed="rId2" cstate="print"/>
          <a:srcRect/>
          <a:stretch>
            <a:fillRect/>
          </a:stretch>
        </p:blipFill>
        <p:spPr>
          <a:xfrm>
            <a:off x="1" y="1023977"/>
            <a:ext cx="899592" cy="1444917"/>
          </a:xfrm>
          <a:prstGeom prst="rect">
            <a:avLst/>
          </a:prstGeom>
        </p:spPr>
      </p:pic>
      <p:pic>
        <p:nvPicPr>
          <p:cNvPr id="7" name="officeArt object"/>
          <p:cNvPicPr/>
          <p:nvPr/>
        </p:nvPicPr>
        <p:blipFill>
          <a:blip r:embed="rId3" cstate="print"/>
          <a:srcRect/>
          <a:stretch>
            <a:fillRect/>
          </a:stretch>
        </p:blipFill>
        <p:spPr>
          <a:xfrm>
            <a:off x="905386" y="1023977"/>
            <a:ext cx="930310" cy="1444917"/>
          </a:xfrm>
          <a:prstGeom prst="rect">
            <a:avLst/>
          </a:prstGeom>
        </p:spPr>
      </p:pic>
      <p:pic>
        <p:nvPicPr>
          <p:cNvPr id="8" name="officeArt object"/>
          <p:cNvPicPr/>
          <p:nvPr/>
        </p:nvPicPr>
        <p:blipFill>
          <a:blip r:embed="rId4" cstate="print"/>
          <a:srcRect/>
          <a:stretch>
            <a:fillRect/>
          </a:stretch>
        </p:blipFill>
        <p:spPr>
          <a:xfrm>
            <a:off x="1835697" y="997841"/>
            <a:ext cx="936103" cy="1471053"/>
          </a:xfrm>
          <a:prstGeom prst="rect">
            <a:avLst/>
          </a:prstGeom>
        </p:spPr>
      </p:pic>
      <p:pic>
        <p:nvPicPr>
          <p:cNvPr id="9" name="officeArt object"/>
          <p:cNvPicPr/>
          <p:nvPr/>
        </p:nvPicPr>
        <p:blipFill>
          <a:blip r:embed="rId5" cstate="print"/>
          <a:srcRect/>
          <a:stretch>
            <a:fillRect/>
          </a:stretch>
        </p:blipFill>
        <p:spPr>
          <a:xfrm>
            <a:off x="2771800" y="997843"/>
            <a:ext cx="936105" cy="1471053"/>
          </a:xfrm>
          <a:prstGeom prst="rect">
            <a:avLst/>
          </a:prstGeom>
        </p:spPr>
      </p:pic>
      <p:pic>
        <p:nvPicPr>
          <p:cNvPr id="10" name="officeArt object"/>
          <p:cNvPicPr/>
          <p:nvPr/>
        </p:nvPicPr>
        <p:blipFill>
          <a:blip r:embed="rId6" cstate="print"/>
          <a:srcRect/>
          <a:stretch>
            <a:fillRect/>
          </a:stretch>
        </p:blipFill>
        <p:spPr>
          <a:xfrm>
            <a:off x="3699145" y="997841"/>
            <a:ext cx="872855" cy="1471053"/>
          </a:xfrm>
          <a:prstGeom prst="rect">
            <a:avLst/>
          </a:prstGeom>
        </p:spPr>
      </p:pic>
      <p:pic>
        <p:nvPicPr>
          <p:cNvPr id="11" name="officeArt object"/>
          <p:cNvPicPr/>
          <p:nvPr/>
        </p:nvPicPr>
        <p:blipFill>
          <a:blip r:embed="rId7" cstate="print"/>
          <a:srcRect/>
          <a:stretch>
            <a:fillRect/>
          </a:stretch>
        </p:blipFill>
        <p:spPr>
          <a:xfrm>
            <a:off x="4594296" y="997842"/>
            <a:ext cx="913808" cy="1471055"/>
          </a:xfrm>
          <a:prstGeom prst="rect">
            <a:avLst/>
          </a:prstGeom>
        </p:spPr>
      </p:pic>
      <p:pic>
        <p:nvPicPr>
          <p:cNvPr id="12" name="officeArt object"/>
          <p:cNvPicPr/>
          <p:nvPr/>
        </p:nvPicPr>
        <p:blipFill>
          <a:blip r:embed="rId8" cstate="print"/>
          <a:srcRect/>
          <a:stretch>
            <a:fillRect/>
          </a:stretch>
        </p:blipFill>
        <p:spPr>
          <a:xfrm>
            <a:off x="5505384" y="997841"/>
            <a:ext cx="938825" cy="1471053"/>
          </a:xfrm>
          <a:prstGeom prst="rect">
            <a:avLst/>
          </a:prstGeom>
        </p:spPr>
      </p:pic>
      <p:pic>
        <p:nvPicPr>
          <p:cNvPr id="13" name="officeArt object"/>
          <p:cNvPicPr/>
          <p:nvPr/>
        </p:nvPicPr>
        <p:blipFill>
          <a:blip r:embed="rId9" cstate="print"/>
          <a:srcRect/>
          <a:stretch>
            <a:fillRect/>
          </a:stretch>
        </p:blipFill>
        <p:spPr>
          <a:xfrm>
            <a:off x="6372201" y="997842"/>
            <a:ext cx="936104" cy="1471055"/>
          </a:xfrm>
          <a:prstGeom prst="rect">
            <a:avLst/>
          </a:prstGeom>
        </p:spPr>
      </p:pic>
      <p:pic>
        <p:nvPicPr>
          <p:cNvPr id="14" name="officeArt object"/>
          <p:cNvPicPr/>
          <p:nvPr/>
        </p:nvPicPr>
        <p:blipFill>
          <a:blip r:embed="rId10" cstate="print"/>
          <a:srcRect/>
          <a:stretch>
            <a:fillRect/>
          </a:stretch>
        </p:blipFill>
        <p:spPr>
          <a:xfrm>
            <a:off x="7308306" y="997841"/>
            <a:ext cx="930837" cy="1471053"/>
          </a:xfrm>
          <a:prstGeom prst="rect">
            <a:avLst/>
          </a:prstGeom>
        </p:spPr>
      </p:pic>
      <p:pic>
        <p:nvPicPr>
          <p:cNvPr id="15" name="officeArt object"/>
          <p:cNvPicPr/>
          <p:nvPr/>
        </p:nvPicPr>
        <p:blipFill>
          <a:blip r:embed="rId11" cstate="print"/>
          <a:srcRect/>
          <a:stretch>
            <a:fillRect/>
          </a:stretch>
        </p:blipFill>
        <p:spPr>
          <a:xfrm>
            <a:off x="8239143" y="997842"/>
            <a:ext cx="904858" cy="1471052"/>
          </a:xfrm>
          <a:prstGeom prst="rect">
            <a:avLst/>
          </a:prstGeom>
        </p:spPr>
      </p:pic>
      <p:pic>
        <p:nvPicPr>
          <p:cNvPr id="36" name="officeArt object"/>
          <p:cNvPicPr/>
          <p:nvPr/>
        </p:nvPicPr>
        <p:blipFill>
          <a:blip r:embed="rId12" cstate="print"/>
          <a:srcRect/>
          <a:stretch>
            <a:fillRect/>
          </a:stretch>
        </p:blipFill>
        <p:spPr>
          <a:xfrm>
            <a:off x="5505" y="2468896"/>
            <a:ext cx="917382" cy="1440157"/>
          </a:xfrm>
          <a:prstGeom prst="rect">
            <a:avLst/>
          </a:prstGeom>
        </p:spPr>
      </p:pic>
      <p:pic>
        <p:nvPicPr>
          <p:cNvPr id="37" name="officeArt object"/>
          <p:cNvPicPr/>
          <p:nvPr/>
        </p:nvPicPr>
        <p:blipFill>
          <a:blip r:embed="rId13" cstate="print"/>
          <a:srcRect/>
          <a:stretch>
            <a:fillRect/>
          </a:stretch>
        </p:blipFill>
        <p:spPr>
          <a:xfrm>
            <a:off x="919798" y="2468896"/>
            <a:ext cx="915898" cy="1440157"/>
          </a:xfrm>
          <a:prstGeom prst="rect">
            <a:avLst/>
          </a:prstGeom>
        </p:spPr>
      </p:pic>
      <p:pic>
        <p:nvPicPr>
          <p:cNvPr id="38" name="officeArt object"/>
          <p:cNvPicPr/>
          <p:nvPr/>
        </p:nvPicPr>
        <p:blipFill>
          <a:blip r:embed="rId14" cstate="print"/>
          <a:srcRect/>
          <a:stretch>
            <a:fillRect/>
          </a:stretch>
        </p:blipFill>
        <p:spPr>
          <a:xfrm>
            <a:off x="1850081" y="2468894"/>
            <a:ext cx="921719" cy="1467721"/>
          </a:xfrm>
          <a:prstGeom prst="rect">
            <a:avLst/>
          </a:prstGeom>
        </p:spPr>
      </p:pic>
      <p:pic>
        <p:nvPicPr>
          <p:cNvPr id="39" name="officeArt object"/>
          <p:cNvPicPr/>
          <p:nvPr/>
        </p:nvPicPr>
        <p:blipFill>
          <a:blip r:embed="rId15" cstate="print"/>
          <a:srcRect/>
          <a:stretch>
            <a:fillRect/>
          </a:stretch>
        </p:blipFill>
        <p:spPr>
          <a:xfrm>
            <a:off x="2771798" y="2468898"/>
            <a:ext cx="927346" cy="1440157"/>
          </a:xfrm>
          <a:prstGeom prst="rect">
            <a:avLst/>
          </a:prstGeom>
        </p:spPr>
      </p:pic>
      <p:pic>
        <p:nvPicPr>
          <p:cNvPr id="40" name="officeArt object"/>
          <p:cNvPicPr/>
          <p:nvPr/>
        </p:nvPicPr>
        <p:blipFill>
          <a:blip r:embed="rId16" cstate="print"/>
          <a:srcRect/>
          <a:stretch>
            <a:fillRect/>
          </a:stretch>
        </p:blipFill>
        <p:spPr>
          <a:xfrm>
            <a:off x="3699145" y="2432474"/>
            <a:ext cx="895152" cy="1504141"/>
          </a:xfrm>
          <a:prstGeom prst="rect">
            <a:avLst/>
          </a:prstGeom>
        </p:spPr>
      </p:pic>
      <p:pic>
        <p:nvPicPr>
          <p:cNvPr id="41" name="officeArt object"/>
          <p:cNvPicPr/>
          <p:nvPr/>
        </p:nvPicPr>
        <p:blipFill>
          <a:blip r:embed="rId17" cstate="print"/>
          <a:srcRect/>
          <a:stretch>
            <a:fillRect/>
          </a:stretch>
        </p:blipFill>
        <p:spPr>
          <a:xfrm>
            <a:off x="4571999" y="2468894"/>
            <a:ext cx="933384" cy="1440161"/>
          </a:xfrm>
          <a:prstGeom prst="rect">
            <a:avLst/>
          </a:prstGeom>
        </p:spPr>
      </p:pic>
      <p:pic>
        <p:nvPicPr>
          <p:cNvPr id="42" name="officeArt object"/>
          <p:cNvPicPr/>
          <p:nvPr/>
        </p:nvPicPr>
        <p:blipFill>
          <a:blip r:embed="rId18" cstate="print"/>
          <a:srcRect/>
          <a:stretch>
            <a:fillRect/>
          </a:stretch>
        </p:blipFill>
        <p:spPr>
          <a:xfrm>
            <a:off x="5505384" y="2449722"/>
            <a:ext cx="938824" cy="1486893"/>
          </a:xfrm>
          <a:prstGeom prst="rect">
            <a:avLst/>
          </a:prstGeom>
        </p:spPr>
      </p:pic>
      <p:pic>
        <p:nvPicPr>
          <p:cNvPr id="43" name="officeArt object"/>
          <p:cNvPicPr/>
          <p:nvPr/>
        </p:nvPicPr>
        <p:blipFill>
          <a:blip r:embed="rId19" cstate="print"/>
          <a:srcRect/>
          <a:stretch>
            <a:fillRect/>
          </a:stretch>
        </p:blipFill>
        <p:spPr>
          <a:xfrm>
            <a:off x="6406520" y="2432474"/>
            <a:ext cx="901786" cy="1476581"/>
          </a:xfrm>
          <a:prstGeom prst="rect">
            <a:avLst/>
          </a:prstGeom>
        </p:spPr>
      </p:pic>
      <p:pic>
        <p:nvPicPr>
          <p:cNvPr id="44" name="officeArt object"/>
          <p:cNvPicPr/>
          <p:nvPr/>
        </p:nvPicPr>
        <p:blipFill>
          <a:blip r:embed="rId20" cstate="print"/>
          <a:srcRect/>
          <a:stretch>
            <a:fillRect/>
          </a:stretch>
        </p:blipFill>
        <p:spPr>
          <a:xfrm>
            <a:off x="7308306" y="2468893"/>
            <a:ext cx="930838" cy="1454568"/>
          </a:xfrm>
          <a:prstGeom prst="rect">
            <a:avLst/>
          </a:prstGeom>
        </p:spPr>
      </p:pic>
      <p:pic>
        <p:nvPicPr>
          <p:cNvPr id="45" name="officeArt object"/>
          <p:cNvPicPr/>
          <p:nvPr/>
        </p:nvPicPr>
        <p:blipFill>
          <a:blip r:embed="rId21" cstate="print"/>
          <a:srcRect/>
          <a:stretch>
            <a:fillRect/>
          </a:stretch>
        </p:blipFill>
        <p:spPr>
          <a:xfrm>
            <a:off x="8239143" y="2449721"/>
            <a:ext cx="904859" cy="1473740"/>
          </a:xfrm>
          <a:prstGeom prst="rect">
            <a:avLst/>
          </a:prstGeom>
        </p:spPr>
      </p:pic>
      <p:pic>
        <p:nvPicPr>
          <p:cNvPr id="46" name="officeArt object"/>
          <p:cNvPicPr/>
          <p:nvPr/>
        </p:nvPicPr>
        <p:blipFill>
          <a:blip r:embed="rId22" cstate="print"/>
          <a:srcRect/>
          <a:stretch>
            <a:fillRect/>
          </a:stretch>
        </p:blipFill>
        <p:spPr>
          <a:xfrm>
            <a:off x="5505" y="3936616"/>
            <a:ext cx="917382" cy="1453696"/>
          </a:xfrm>
          <a:prstGeom prst="rect">
            <a:avLst/>
          </a:prstGeom>
        </p:spPr>
      </p:pic>
      <p:pic>
        <p:nvPicPr>
          <p:cNvPr id="47" name="officeArt object"/>
          <p:cNvPicPr/>
          <p:nvPr/>
        </p:nvPicPr>
        <p:blipFill>
          <a:blip r:embed="rId23" cstate="print"/>
          <a:srcRect/>
          <a:stretch>
            <a:fillRect/>
          </a:stretch>
        </p:blipFill>
        <p:spPr>
          <a:xfrm>
            <a:off x="944362" y="3909055"/>
            <a:ext cx="905719" cy="1483983"/>
          </a:xfrm>
          <a:prstGeom prst="rect">
            <a:avLst/>
          </a:prstGeom>
        </p:spPr>
      </p:pic>
      <p:pic>
        <p:nvPicPr>
          <p:cNvPr id="48" name="officeArt object"/>
          <p:cNvPicPr/>
          <p:nvPr/>
        </p:nvPicPr>
        <p:blipFill>
          <a:blip r:embed="rId24" cstate="print"/>
          <a:srcRect/>
          <a:stretch>
            <a:fillRect/>
          </a:stretch>
        </p:blipFill>
        <p:spPr>
          <a:xfrm>
            <a:off x="1850081" y="3893917"/>
            <a:ext cx="921718" cy="1499121"/>
          </a:xfrm>
          <a:prstGeom prst="rect">
            <a:avLst/>
          </a:prstGeom>
        </p:spPr>
      </p:pic>
      <p:pic>
        <p:nvPicPr>
          <p:cNvPr id="49" name="officeArt object"/>
          <p:cNvPicPr/>
          <p:nvPr/>
        </p:nvPicPr>
        <p:blipFill>
          <a:blip r:embed="rId25" cstate="print"/>
          <a:srcRect/>
          <a:stretch>
            <a:fillRect/>
          </a:stretch>
        </p:blipFill>
        <p:spPr>
          <a:xfrm>
            <a:off x="2771800" y="3923461"/>
            <a:ext cx="927345" cy="1469576"/>
          </a:xfrm>
          <a:prstGeom prst="rect">
            <a:avLst/>
          </a:prstGeom>
        </p:spPr>
      </p:pic>
      <p:pic>
        <p:nvPicPr>
          <p:cNvPr id="50" name="officeArt object"/>
          <p:cNvPicPr/>
          <p:nvPr/>
        </p:nvPicPr>
        <p:blipFill>
          <a:blip r:embed="rId26" cstate="print"/>
          <a:srcRect/>
          <a:stretch>
            <a:fillRect/>
          </a:stretch>
        </p:blipFill>
        <p:spPr>
          <a:xfrm>
            <a:off x="3699144" y="3950875"/>
            <a:ext cx="895153" cy="1470904"/>
          </a:xfrm>
          <a:prstGeom prst="rect">
            <a:avLst/>
          </a:prstGeom>
        </p:spPr>
      </p:pic>
      <p:pic>
        <p:nvPicPr>
          <p:cNvPr id="51" name="officeArt object"/>
          <p:cNvPicPr/>
          <p:nvPr/>
        </p:nvPicPr>
        <p:blipFill>
          <a:blip r:embed="rId27" cstate="print"/>
          <a:srcRect/>
          <a:stretch>
            <a:fillRect/>
          </a:stretch>
        </p:blipFill>
        <p:spPr>
          <a:xfrm>
            <a:off x="4591261" y="3936616"/>
            <a:ext cx="914123" cy="1453697"/>
          </a:xfrm>
          <a:prstGeom prst="rect">
            <a:avLst/>
          </a:prstGeom>
        </p:spPr>
      </p:pic>
      <p:pic>
        <p:nvPicPr>
          <p:cNvPr id="52" name="officeArt object"/>
          <p:cNvPicPr/>
          <p:nvPr/>
        </p:nvPicPr>
        <p:blipFill>
          <a:blip r:embed="rId28" cstate="print"/>
          <a:srcRect/>
          <a:stretch>
            <a:fillRect/>
          </a:stretch>
        </p:blipFill>
        <p:spPr>
          <a:xfrm>
            <a:off x="5485587" y="3936801"/>
            <a:ext cx="929129" cy="1453512"/>
          </a:xfrm>
          <a:prstGeom prst="rect">
            <a:avLst/>
          </a:prstGeom>
        </p:spPr>
      </p:pic>
      <p:pic>
        <p:nvPicPr>
          <p:cNvPr id="53" name="officeArt object"/>
          <p:cNvPicPr/>
          <p:nvPr/>
        </p:nvPicPr>
        <p:blipFill>
          <a:blip r:embed="rId29" cstate="print"/>
          <a:srcRect/>
          <a:stretch>
            <a:fillRect/>
          </a:stretch>
        </p:blipFill>
        <p:spPr>
          <a:xfrm>
            <a:off x="6415843" y="3923461"/>
            <a:ext cx="929129" cy="1469577"/>
          </a:xfrm>
          <a:prstGeom prst="rect">
            <a:avLst/>
          </a:prstGeom>
        </p:spPr>
      </p:pic>
      <p:pic>
        <p:nvPicPr>
          <p:cNvPr id="54" name="officeArt object"/>
          <p:cNvPicPr/>
          <p:nvPr/>
        </p:nvPicPr>
        <p:blipFill>
          <a:blip r:embed="rId30" cstate="print"/>
          <a:srcRect/>
          <a:stretch>
            <a:fillRect/>
          </a:stretch>
        </p:blipFill>
        <p:spPr>
          <a:xfrm>
            <a:off x="7344971" y="3936801"/>
            <a:ext cx="894173" cy="1456236"/>
          </a:xfrm>
          <a:prstGeom prst="rect">
            <a:avLst/>
          </a:prstGeom>
        </p:spPr>
      </p:pic>
      <p:pic>
        <p:nvPicPr>
          <p:cNvPr id="55" name="officeArt object"/>
          <p:cNvPicPr/>
          <p:nvPr/>
        </p:nvPicPr>
        <p:blipFill>
          <a:blip r:embed="rId31" cstate="print"/>
          <a:srcRect/>
          <a:stretch>
            <a:fillRect/>
          </a:stretch>
        </p:blipFill>
        <p:spPr>
          <a:xfrm>
            <a:off x="8243915" y="3936614"/>
            <a:ext cx="900087" cy="1453697"/>
          </a:xfrm>
          <a:prstGeom prst="rect">
            <a:avLst/>
          </a:prstGeom>
        </p:spPr>
      </p:pic>
      <p:pic>
        <p:nvPicPr>
          <p:cNvPr id="56" name="officeArt object"/>
          <p:cNvPicPr/>
          <p:nvPr/>
        </p:nvPicPr>
        <p:blipFill>
          <a:blip r:embed="rId32" cstate="print"/>
          <a:srcRect/>
          <a:stretch>
            <a:fillRect/>
          </a:stretch>
        </p:blipFill>
        <p:spPr>
          <a:xfrm>
            <a:off x="5505" y="5385622"/>
            <a:ext cx="938856" cy="1472377"/>
          </a:xfrm>
          <a:prstGeom prst="rect">
            <a:avLst/>
          </a:prstGeom>
        </p:spPr>
      </p:pic>
      <p:pic>
        <p:nvPicPr>
          <p:cNvPr id="57" name="officeArt object"/>
          <p:cNvPicPr/>
          <p:nvPr/>
        </p:nvPicPr>
        <p:blipFill>
          <a:blip r:embed="rId33" cstate="print"/>
          <a:srcRect/>
          <a:stretch>
            <a:fillRect/>
          </a:stretch>
        </p:blipFill>
        <p:spPr>
          <a:xfrm>
            <a:off x="919798" y="5385622"/>
            <a:ext cx="930282" cy="1472377"/>
          </a:xfrm>
          <a:prstGeom prst="rect">
            <a:avLst/>
          </a:prstGeom>
        </p:spPr>
      </p:pic>
      <p:pic>
        <p:nvPicPr>
          <p:cNvPr id="58" name="officeArt object"/>
          <p:cNvPicPr/>
          <p:nvPr/>
        </p:nvPicPr>
        <p:blipFill>
          <a:blip r:embed="rId34" cstate="print"/>
          <a:srcRect/>
          <a:stretch>
            <a:fillRect/>
          </a:stretch>
        </p:blipFill>
        <p:spPr>
          <a:xfrm>
            <a:off x="1835696" y="5368900"/>
            <a:ext cx="936102" cy="1489099"/>
          </a:xfrm>
          <a:prstGeom prst="rect">
            <a:avLst/>
          </a:prstGeom>
        </p:spPr>
      </p:pic>
      <p:pic>
        <p:nvPicPr>
          <p:cNvPr id="59" name="officeArt object"/>
          <p:cNvPicPr/>
          <p:nvPr/>
        </p:nvPicPr>
        <p:blipFill>
          <a:blip r:embed="rId35" cstate="print"/>
          <a:srcRect/>
          <a:stretch>
            <a:fillRect/>
          </a:stretch>
        </p:blipFill>
        <p:spPr>
          <a:xfrm>
            <a:off x="2771798" y="5368901"/>
            <a:ext cx="927345" cy="1489100"/>
          </a:xfrm>
          <a:prstGeom prst="rect">
            <a:avLst/>
          </a:prstGeom>
        </p:spPr>
      </p:pic>
      <p:pic>
        <p:nvPicPr>
          <p:cNvPr id="60" name="officeArt object"/>
          <p:cNvPicPr/>
          <p:nvPr/>
        </p:nvPicPr>
        <p:blipFill>
          <a:blip r:embed="rId36" cstate="print"/>
          <a:srcRect/>
          <a:stretch>
            <a:fillRect/>
          </a:stretch>
        </p:blipFill>
        <p:spPr>
          <a:xfrm>
            <a:off x="3699142" y="5390313"/>
            <a:ext cx="895154" cy="1467687"/>
          </a:xfrm>
          <a:prstGeom prst="rect">
            <a:avLst/>
          </a:prstGeom>
        </p:spPr>
      </p:pic>
      <p:pic>
        <p:nvPicPr>
          <p:cNvPr id="61" name="officeArt object"/>
          <p:cNvPicPr/>
          <p:nvPr/>
        </p:nvPicPr>
        <p:blipFill>
          <a:blip r:embed="rId37" cstate="print"/>
          <a:srcRect/>
          <a:stretch>
            <a:fillRect/>
          </a:stretch>
        </p:blipFill>
        <p:spPr>
          <a:xfrm>
            <a:off x="4597670" y="5385621"/>
            <a:ext cx="907713" cy="1472379"/>
          </a:xfrm>
          <a:prstGeom prst="rect">
            <a:avLst/>
          </a:prstGeom>
        </p:spPr>
      </p:pic>
      <p:pic>
        <p:nvPicPr>
          <p:cNvPr id="62" name="officeArt object"/>
          <p:cNvPicPr/>
          <p:nvPr/>
        </p:nvPicPr>
        <p:blipFill>
          <a:blip r:embed="rId38" cstate="print"/>
          <a:srcRect/>
          <a:stretch>
            <a:fillRect/>
          </a:stretch>
        </p:blipFill>
        <p:spPr>
          <a:xfrm>
            <a:off x="5485586" y="5416601"/>
            <a:ext cx="920934" cy="1441399"/>
          </a:xfrm>
          <a:prstGeom prst="rect">
            <a:avLst/>
          </a:prstGeom>
        </p:spPr>
      </p:pic>
      <p:pic>
        <p:nvPicPr>
          <p:cNvPr id="63" name="officeArt object"/>
          <p:cNvPicPr/>
          <p:nvPr/>
        </p:nvPicPr>
        <p:blipFill>
          <a:blip r:embed="rId39" cstate="print"/>
          <a:srcRect/>
          <a:stretch>
            <a:fillRect/>
          </a:stretch>
        </p:blipFill>
        <p:spPr>
          <a:xfrm>
            <a:off x="6415842" y="5393037"/>
            <a:ext cx="892464" cy="1464961"/>
          </a:xfrm>
          <a:prstGeom prst="rect">
            <a:avLst/>
          </a:prstGeom>
        </p:spPr>
      </p:pic>
      <p:pic>
        <p:nvPicPr>
          <p:cNvPr id="64" name="officeArt object"/>
          <p:cNvPicPr/>
          <p:nvPr/>
        </p:nvPicPr>
        <p:blipFill>
          <a:blip r:embed="rId40" cstate="print"/>
          <a:srcRect/>
          <a:stretch>
            <a:fillRect/>
          </a:stretch>
        </p:blipFill>
        <p:spPr>
          <a:xfrm>
            <a:off x="7308306" y="5368900"/>
            <a:ext cx="921813" cy="1464963"/>
          </a:xfrm>
          <a:prstGeom prst="rect">
            <a:avLst/>
          </a:prstGeom>
        </p:spPr>
      </p:pic>
    </p:spTree>
    <p:extLst>
      <p:ext uri="{BB962C8B-B14F-4D97-AF65-F5344CB8AC3E}">
        <p14:creationId xmlns:p14="http://schemas.microsoft.com/office/powerpoint/2010/main" val="3048864745"/>
      </p:ext>
    </p:extLst>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6738"/>
            <a:ext cx="6683765" cy="637953"/>
          </a:xfrm>
        </p:spPr>
        <p:txBody>
          <a:bodyPr>
            <a:normAutofit/>
          </a:bodyPr>
          <a:lstStyle/>
          <a:p>
            <a:pPr algn="ctr"/>
            <a:r>
              <a:rPr lang="el-GR" sz="2000" dirty="0"/>
              <a:t>Ιστοπαθολογικά ευρήματα </a:t>
            </a:r>
            <a:r>
              <a:rPr lang="en-US" sz="2000" dirty="0"/>
              <a:t>SKH-hr2</a:t>
            </a:r>
            <a:endParaRPr lang="el-GR" sz="2000" dirty="0"/>
          </a:p>
        </p:txBody>
      </p:sp>
      <p:sp>
        <p:nvSpPr>
          <p:cNvPr id="3" name="Text Placeholder 2"/>
          <p:cNvSpPr>
            <a:spLocks noGrp="1"/>
          </p:cNvSpPr>
          <p:nvPr>
            <p:ph type="body" idx="1"/>
          </p:nvPr>
        </p:nvSpPr>
        <p:spPr>
          <a:xfrm>
            <a:off x="5069228" y="5159501"/>
            <a:ext cx="3912446" cy="1149819"/>
          </a:xfrm>
        </p:spPr>
        <p:txBody>
          <a:bodyPr>
            <a:normAutofit/>
          </a:bodyPr>
          <a:lstStyle/>
          <a:p>
            <a:r>
              <a:rPr lang="el-GR" sz="1100" dirty="0"/>
              <a:t>Διηθητικό </a:t>
            </a:r>
            <a:r>
              <a:rPr lang="en-US" sz="1100" dirty="0"/>
              <a:t>SCC </a:t>
            </a:r>
            <a:r>
              <a:rPr lang="el-GR" sz="1100" dirty="0"/>
              <a:t>με ομάδες κυττάρων </a:t>
            </a:r>
          </a:p>
          <a:p>
            <a:r>
              <a:rPr lang="el-GR" sz="1100" dirty="0"/>
              <a:t>Αρκετά μαργαριταροειδή σωμάτια που φαίνονται ως κυκλικοί σχηματισμοί με στιβάδες (μαύρα βέλη)</a:t>
            </a:r>
          </a:p>
        </p:txBody>
      </p:sp>
      <p:pic>
        <p:nvPicPr>
          <p:cNvPr id="12291" name="Picture 3" descr="F:\τελικά για usb\ΙΣΤΟΠΑΘΟΛΟΓΟΣ- ΑΠΟΤΕΛΕΣΜΑΤΑ ΓΚΙΚΑΣ ΚΑΤΣΙΡΗΣ\bmp\Γ1Χ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05752"/>
            <a:ext cx="4158444" cy="437808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τελικά για usb\ΙΣΤΟΠΑΘΟΛΟΓΟΣ- ΑΠΟΤΕΛΕΣΜΑΤΑ ΓΚΙΚΑΣ ΚΑΤΣΙΡΗΣ\bmp\Γ2 ΜΕΛ Χ 10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523079"/>
            <a:ext cx="4104456" cy="4378085"/>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a:off x="6930201" y="2459846"/>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0" name="Down Arrow 9"/>
          <p:cNvSpPr/>
          <p:nvPr/>
        </p:nvSpPr>
        <p:spPr>
          <a:xfrm>
            <a:off x="7596336" y="2084851"/>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1" name="Down Arrow 10"/>
          <p:cNvSpPr/>
          <p:nvPr/>
        </p:nvSpPr>
        <p:spPr>
          <a:xfrm>
            <a:off x="8172400" y="2897995"/>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2" name="Down Arrow 11"/>
          <p:cNvSpPr/>
          <p:nvPr/>
        </p:nvSpPr>
        <p:spPr>
          <a:xfrm>
            <a:off x="8372977" y="4293097"/>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3" name="Down Arrow 12"/>
          <p:cNvSpPr/>
          <p:nvPr/>
        </p:nvSpPr>
        <p:spPr>
          <a:xfrm>
            <a:off x="7233978" y="2028437"/>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4" name="Down Arrow 13"/>
          <p:cNvSpPr/>
          <p:nvPr/>
        </p:nvSpPr>
        <p:spPr>
          <a:xfrm>
            <a:off x="3131840" y="1316766"/>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5" name="Down Arrow 14"/>
          <p:cNvSpPr/>
          <p:nvPr/>
        </p:nvSpPr>
        <p:spPr>
          <a:xfrm>
            <a:off x="2709013" y="1111134"/>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6" name="Down Arrow 15"/>
          <p:cNvSpPr/>
          <p:nvPr/>
        </p:nvSpPr>
        <p:spPr>
          <a:xfrm>
            <a:off x="1115617" y="2028436"/>
            <a:ext cx="60325" cy="417744"/>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7" name="Down Arrow 16"/>
          <p:cNvSpPr/>
          <p:nvPr/>
        </p:nvSpPr>
        <p:spPr>
          <a:xfrm>
            <a:off x="1026031" y="3268134"/>
            <a:ext cx="60325" cy="321733"/>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8" name="Down Arrow 17"/>
          <p:cNvSpPr/>
          <p:nvPr/>
        </p:nvSpPr>
        <p:spPr>
          <a:xfrm>
            <a:off x="1145779" y="4367179"/>
            <a:ext cx="60325" cy="321733"/>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20" name="Text Placeholder 2"/>
          <p:cNvSpPr txBox="1">
            <a:spLocks/>
          </p:cNvSpPr>
          <p:nvPr/>
        </p:nvSpPr>
        <p:spPr>
          <a:xfrm>
            <a:off x="107504" y="4915424"/>
            <a:ext cx="4896544" cy="1796819"/>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lvl1pPr marL="342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1pPr>
            <a:lvl2pPr marL="778668" indent="-321468"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2pPr>
            <a:lvl3pPr marL="1208314" indent="-293914"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3pPr>
            <a:lvl4pPr marL="1714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4pPr>
            <a:lvl5pPr marL="21717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5pPr>
            <a:lvl6pPr marL="2628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6pPr>
            <a:lvl7pPr marL="30861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7pPr>
            <a:lvl8pPr marL="35433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8pPr>
            <a:lvl9pPr marL="4000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9pPr>
          </a:lstStyle>
          <a:p>
            <a:r>
              <a:rPr lang="el-GR" sz="1000" dirty="0"/>
              <a:t>Επιθετικό </a:t>
            </a:r>
            <a:r>
              <a:rPr lang="en-US" sz="1000" dirty="0"/>
              <a:t>SCC</a:t>
            </a:r>
            <a:r>
              <a:rPr lang="el-GR" sz="1000" dirty="0"/>
              <a:t> με πολλές πυρηνοκινησίες με άφθονες μιτώσεις και μεγάλους  πυρήνες (μπλε βέλη) </a:t>
            </a:r>
          </a:p>
          <a:p>
            <a:r>
              <a:rPr lang="el-GR" sz="1000" dirty="0"/>
              <a:t>Πάνω δεξιά περιοχή του καρκινώματος σχετικά καλής διαφοροποίησης, με κάποια μαργαριταροειδή σωμάτια (</a:t>
            </a:r>
            <a:r>
              <a:rPr lang="en-US" sz="1000" dirty="0"/>
              <a:t>horn pearls</a:t>
            </a:r>
            <a:r>
              <a:rPr lang="el-GR" sz="1000" dirty="0"/>
              <a:t>) (μαύρα βέλη)  </a:t>
            </a:r>
          </a:p>
          <a:p>
            <a:r>
              <a:rPr lang="el-GR" sz="1000" dirty="0"/>
              <a:t>Κάτω αριστερά περιοχή χαμηλής διαφοροποίησης με συμπαγείς ομάδες κυττάρων </a:t>
            </a:r>
          </a:p>
        </p:txBody>
      </p:sp>
    </p:spTree>
    <p:extLst>
      <p:ext uri="{BB962C8B-B14F-4D97-AF65-F5344CB8AC3E}">
        <p14:creationId xmlns:p14="http://schemas.microsoft.com/office/powerpoint/2010/main" val="2299370933"/>
      </p:ext>
    </p:extLst>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528" y="5349213"/>
            <a:ext cx="4248472" cy="1508787"/>
          </a:xfrm>
        </p:spPr>
        <p:txBody>
          <a:bodyPr>
            <a:normAutofit/>
          </a:bodyPr>
          <a:lstStyle/>
          <a:p>
            <a:r>
              <a:rPr lang="el-GR" sz="1200" dirty="0"/>
              <a:t>Επιθετικό, συμπαγές </a:t>
            </a:r>
            <a:r>
              <a:rPr lang="en-US" sz="1200" dirty="0"/>
              <a:t>SCC </a:t>
            </a:r>
            <a:r>
              <a:rPr lang="el-GR" sz="1200" dirty="0"/>
              <a:t>χαμηλής διαφοροποίησης</a:t>
            </a:r>
          </a:p>
          <a:p>
            <a:r>
              <a:rPr lang="el-GR" sz="1200" dirty="0"/>
              <a:t>Διακρίνονται μαργαριταροειδή σωμάτια (μαύρα βέλη) </a:t>
            </a:r>
          </a:p>
        </p:txBody>
      </p:sp>
      <p:sp>
        <p:nvSpPr>
          <p:cNvPr id="4" name="Title 1"/>
          <p:cNvSpPr>
            <a:spLocks noGrp="1"/>
          </p:cNvSpPr>
          <p:nvPr>
            <p:ph type="title"/>
          </p:nvPr>
        </p:nvSpPr>
        <p:spPr>
          <a:xfrm>
            <a:off x="1475656" y="6738"/>
            <a:ext cx="6683765" cy="637953"/>
          </a:xfrm>
        </p:spPr>
        <p:txBody>
          <a:bodyPr>
            <a:normAutofit/>
          </a:bodyPr>
          <a:lstStyle/>
          <a:p>
            <a:pPr algn="ctr"/>
            <a:r>
              <a:rPr lang="el-GR" sz="2000" dirty="0"/>
              <a:t>Ιστοπαθολογικά ευρήματα </a:t>
            </a:r>
            <a:r>
              <a:rPr lang="en-US" sz="2000" dirty="0"/>
              <a:t>SKH-hr2+apoE</a:t>
            </a:r>
            <a:endParaRPr lang="el-GR" sz="2000" dirty="0"/>
          </a:p>
        </p:txBody>
      </p:sp>
      <p:pic>
        <p:nvPicPr>
          <p:cNvPr id="1026" name="Picture 2" descr="C:\Users\user\Desktop\πτυχιακη Γιωργος-Δημητρης\ΙΣΤΟΠΑΘΟΛΟΓΟΣ- ΑΠΟΤΕΛΕΣΜΑΤΑ ΓΚΙΚΑΣ ΚΑΤΣΙΡΗΣ\bmp\Δ8Χ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56408"/>
            <a:ext cx="4230470" cy="45125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πτυχιακη Γιωργος-Δημητρης\ΙΣΤΟΠΑΘΟΛΟΓΟΣ- ΑΠΟΤΕΛΕΣΜΑΤΑ ΓΚΙΚΑΣ ΚΑΤΣΙΡΗΣ\bmp\Δ8Χ20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7622" y="656409"/>
            <a:ext cx="4219483" cy="4500783"/>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flipH="1">
            <a:off x="971601" y="1988841"/>
            <a:ext cx="47625"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8" name="Down Arrow 7"/>
          <p:cNvSpPr/>
          <p:nvPr/>
        </p:nvSpPr>
        <p:spPr>
          <a:xfrm flipH="1">
            <a:off x="2195737" y="2377460"/>
            <a:ext cx="47625" cy="330141"/>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9" name="Down Arrow 8"/>
          <p:cNvSpPr/>
          <p:nvPr/>
        </p:nvSpPr>
        <p:spPr>
          <a:xfrm flipH="1">
            <a:off x="2843809" y="2906799"/>
            <a:ext cx="47625"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0" name="Down Arrow 9"/>
          <p:cNvSpPr/>
          <p:nvPr/>
        </p:nvSpPr>
        <p:spPr>
          <a:xfrm flipH="1">
            <a:off x="3419873" y="1850845"/>
            <a:ext cx="47625"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1" name="Down Arrow 10"/>
          <p:cNvSpPr/>
          <p:nvPr/>
        </p:nvSpPr>
        <p:spPr>
          <a:xfrm flipH="1">
            <a:off x="2483769" y="4293097"/>
            <a:ext cx="47625"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2" name="Down Arrow 11"/>
          <p:cNvSpPr/>
          <p:nvPr/>
        </p:nvSpPr>
        <p:spPr>
          <a:xfrm flipH="1">
            <a:off x="1171626" y="4768571"/>
            <a:ext cx="47625"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3" name="Down Arrow 12"/>
          <p:cNvSpPr/>
          <p:nvPr/>
        </p:nvSpPr>
        <p:spPr>
          <a:xfrm>
            <a:off x="5940152" y="3210219"/>
            <a:ext cx="81280" cy="427567"/>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4" name="Down Arrow 13"/>
          <p:cNvSpPr/>
          <p:nvPr/>
        </p:nvSpPr>
        <p:spPr>
          <a:xfrm>
            <a:off x="7452320" y="1988841"/>
            <a:ext cx="81280" cy="427567"/>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5" name="Down Arrow 14"/>
          <p:cNvSpPr/>
          <p:nvPr/>
        </p:nvSpPr>
        <p:spPr>
          <a:xfrm>
            <a:off x="7884368" y="932723"/>
            <a:ext cx="81280" cy="427567"/>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6" name="Text Placeholder 2"/>
          <p:cNvSpPr txBox="1">
            <a:spLocks/>
          </p:cNvSpPr>
          <p:nvPr/>
        </p:nvSpPr>
        <p:spPr>
          <a:xfrm>
            <a:off x="4703126" y="5349213"/>
            <a:ext cx="4248472" cy="150878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342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1pPr>
            <a:lvl2pPr marL="778668" indent="-321468"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2pPr>
            <a:lvl3pPr marL="1208314" indent="-293914"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3pPr>
            <a:lvl4pPr marL="1714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4pPr>
            <a:lvl5pPr marL="21717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5pPr>
            <a:lvl6pPr marL="2628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6pPr>
            <a:lvl7pPr marL="30861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7pPr>
            <a:lvl8pPr marL="35433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8pPr>
            <a:lvl9pPr marL="4000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9pPr>
          </a:lstStyle>
          <a:p>
            <a:endParaRPr lang="el-GR" sz="1200" dirty="0"/>
          </a:p>
        </p:txBody>
      </p:sp>
      <p:sp>
        <p:nvSpPr>
          <p:cNvPr id="17" name="Text Placeholder 2"/>
          <p:cNvSpPr txBox="1">
            <a:spLocks/>
          </p:cNvSpPr>
          <p:nvPr/>
        </p:nvSpPr>
        <p:spPr>
          <a:xfrm>
            <a:off x="4724400" y="5349213"/>
            <a:ext cx="4248472" cy="150878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342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1pPr>
            <a:lvl2pPr marL="778668" indent="-321468"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2pPr>
            <a:lvl3pPr marL="1208314" indent="-293914"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3pPr>
            <a:lvl4pPr marL="1714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4pPr>
            <a:lvl5pPr marL="21717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5pPr>
            <a:lvl6pPr marL="2628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6pPr>
            <a:lvl7pPr marL="30861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7pPr>
            <a:lvl8pPr marL="35433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8pPr>
            <a:lvl9pPr marL="4000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9pPr>
          </a:lstStyle>
          <a:p>
            <a:r>
              <a:rPr lang="el-GR" sz="1200" dirty="0"/>
              <a:t>Έντονη διαταραχή της πυρηνοπλασματικής αναλογίας πολλές πυρηνοκινησίες, άφθονες και άτυπες μιτώσεις (μπλε βέλη</a:t>
            </a:r>
            <a:r>
              <a:rPr lang="en-US" sz="1200" dirty="0"/>
              <a:t>)</a:t>
            </a:r>
            <a:endParaRPr lang="el-GR" sz="1200" dirty="0"/>
          </a:p>
          <a:p>
            <a:r>
              <a:rPr lang="el-GR" sz="1200" dirty="0"/>
              <a:t>Απουσία μαργαριταροειδών σωματίων </a:t>
            </a:r>
          </a:p>
        </p:txBody>
      </p:sp>
    </p:spTree>
    <p:extLst>
      <p:ext uri="{BB962C8B-B14F-4D97-AF65-F5344CB8AC3E}">
        <p14:creationId xmlns:p14="http://schemas.microsoft.com/office/powerpoint/2010/main" val="942628471"/>
      </p:ext>
    </p:extLst>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3568" y="5474932"/>
            <a:ext cx="3816424" cy="1316765"/>
          </a:xfrm>
        </p:spPr>
        <p:txBody>
          <a:bodyPr>
            <a:normAutofit/>
          </a:bodyPr>
          <a:lstStyle/>
          <a:p>
            <a:r>
              <a:rPr lang="en-US" sz="1200" dirty="0"/>
              <a:t>SCC </a:t>
            </a:r>
            <a:r>
              <a:rPr lang="el-GR" sz="1200" dirty="0"/>
              <a:t>με μερικά μαργαριταροειδή σωμάτια (μαύρα βέλη)</a:t>
            </a:r>
          </a:p>
        </p:txBody>
      </p:sp>
      <p:sp>
        <p:nvSpPr>
          <p:cNvPr id="4" name="Title 1"/>
          <p:cNvSpPr>
            <a:spLocks noGrp="1"/>
          </p:cNvSpPr>
          <p:nvPr>
            <p:ph type="title"/>
          </p:nvPr>
        </p:nvSpPr>
        <p:spPr>
          <a:xfrm>
            <a:off x="1475656" y="6738"/>
            <a:ext cx="6683765" cy="637953"/>
          </a:xfrm>
        </p:spPr>
        <p:txBody>
          <a:bodyPr>
            <a:normAutofit/>
          </a:bodyPr>
          <a:lstStyle/>
          <a:p>
            <a:pPr algn="ctr"/>
            <a:r>
              <a:rPr lang="el-GR" sz="2000" dirty="0"/>
              <a:t>Ιστοπαθολογικά ευρήματα </a:t>
            </a:r>
            <a:r>
              <a:rPr lang="en-US" sz="2000" dirty="0"/>
              <a:t>Nude</a:t>
            </a:r>
            <a:endParaRPr lang="el-GR" sz="2000" dirty="0"/>
          </a:p>
        </p:txBody>
      </p:sp>
      <p:pic>
        <p:nvPicPr>
          <p:cNvPr id="2050" name="Picture 2" descr="C:\Users\user\Desktop\πτυχιακη Γιωργος-Δημητρης\ΙΣΤΟΠΑΘΟΛΟΓΟΣ- ΑΠΟΤΕΛΕΣΜΑΤΑ ΓΚΙΚΑΣ ΚΑΤΣΙΡΗΣ\bmp\A3X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652123"/>
            <a:ext cx="4223501" cy="45050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πτυχιακη Γιωργος-Δημητρης\ΙΣΤΟΠΑΘΟΛΟΓΟΣ- ΑΠΟΤΕΛΕΣΜΑΤΑ ΓΚΙΚΑΣ ΚΑΤΣΙΡΗΣ\bmp\Α5Χ10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2080" y="687432"/>
            <a:ext cx="4190401" cy="4469760"/>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flipH="1">
            <a:off x="1627847" y="2533693"/>
            <a:ext cx="95250"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8" name="Down Arrow 7"/>
          <p:cNvSpPr/>
          <p:nvPr/>
        </p:nvSpPr>
        <p:spPr>
          <a:xfrm flipH="1">
            <a:off x="3624825" y="4688697"/>
            <a:ext cx="95250"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9" name="Down Arrow 8"/>
          <p:cNvSpPr/>
          <p:nvPr/>
        </p:nvSpPr>
        <p:spPr>
          <a:xfrm flipH="1">
            <a:off x="4139952" y="4688695"/>
            <a:ext cx="95250"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0" name="Text Placeholder 2"/>
          <p:cNvSpPr txBox="1">
            <a:spLocks/>
          </p:cNvSpPr>
          <p:nvPr/>
        </p:nvSpPr>
        <p:spPr>
          <a:xfrm>
            <a:off x="4796408" y="5349214"/>
            <a:ext cx="4176464" cy="1316765"/>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342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1pPr>
            <a:lvl2pPr marL="778668" indent="-321468"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2pPr>
            <a:lvl3pPr marL="1208314" indent="-293914"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3pPr>
            <a:lvl4pPr marL="1714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4pPr>
            <a:lvl5pPr marL="21717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5pPr>
            <a:lvl6pPr marL="2628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6pPr>
            <a:lvl7pPr marL="30861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7pPr>
            <a:lvl8pPr marL="35433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8pPr>
            <a:lvl9pPr marL="4000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9pPr>
          </a:lstStyle>
          <a:p>
            <a:r>
              <a:rPr lang="en-US" sz="1200" dirty="0"/>
              <a:t>SCC</a:t>
            </a:r>
            <a:r>
              <a:rPr lang="el-GR" sz="1200" dirty="0"/>
              <a:t> από συμπαγείς μάζες κυττάρων</a:t>
            </a:r>
          </a:p>
          <a:p>
            <a:r>
              <a:rPr lang="el-GR" sz="1200" dirty="0"/>
              <a:t>Ψαθωτή διάταξη των κυττάρων</a:t>
            </a:r>
          </a:p>
        </p:txBody>
      </p:sp>
    </p:spTree>
    <p:extLst>
      <p:ext uri="{BB962C8B-B14F-4D97-AF65-F5344CB8AC3E}">
        <p14:creationId xmlns:p14="http://schemas.microsoft.com/office/powerpoint/2010/main" val="4140111083"/>
      </p:ext>
    </p:extLst>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idx="4294967295"/>
          </p:nvPr>
        </p:nvSpPr>
        <p:spPr/>
        <p:txBody>
          <a:bodyPr/>
          <a:lstStyle>
            <a:defPPr lvl="0">
              <a:buNone/>
            </a:defPPr>
            <a:lvl1pPr lvl="0">
              <a:buNone/>
            </a:lvl1pPr>
          </a:lstStyle>
          <a:p>
            <a:endParaRPr lang="el-GR"/>
          </a:p>
        </p:txBody>
      </p:sp>
      <p:sp>
        <p:nvSpPr>
          <p:cNvPr id="3" name="Θέση κειμένου 2"/>
          <p:cNvSpPr txBox="1">
            <a:spLocks noGrp="1"/>
          </p:cNvSpPr>
          <p:nvPr>
            <p:ph type="body" idx="4294967295"/>
          </p:nvPr>
        </p:nvSpPr>
        <p:spPr>
          <a:xfrm>
            <a:off x="1941119" y="2132943"/>
            <a:ext cx="3261240" cy="2250504"/>
          </a:xfrm>
        </p:spPr>
        <p:txBody>
          <a:bodyPr/>
          <a:lstStyle>
            <a:def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defPPr>
            <a:lvl1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l-GR" sz="1800" b="0" i="0" u="none" strike="noStrike" baseline="0">
                <a:ln>
                  <a:noFill/>
                </a:ln>
                <a:solidFill>
                  <a:srgbClr val="404040"/>
                </a:solidFill>
                <a:latin typeface="Century Gothic" pitchFamily="2"/>
                <a:ea typeface="Century Gothic" pitchFamily="2"/>
                <a:cs typeface="Century Gothic"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l-GR" sz="1800" b="0" i="0" u="none" strike="noStrike" baseline="0">
                <a:ln>
                  <a:noFill/>
                </a:ln>
                <a:solidFill>
                  <a:srgbClr val="404040"/>
                </a:solidFill>
                <a:latin typeface="Century Gothic" pitchFamily="2"/>
                <a:ea typeface="Century Gothic" pitchFamily="2"/>
                <a:cs typeface="Century Gothic"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l-GR" sz="1800" b="0" i="0" u="none" strike="noStrike" baseline="0">
                <a:ln>
                  <a:noFill/>
                </a:ln>
                <a:solidFill>
                  <a:srgbClr val="404040"/>
                </a:solidFill>
                <a:latin typeface="Century Gothic" pitchFamily="2"/>
                <a:ea typeface="Century Gothic" pitchFamily="2"/>
                <a:cs typeface="Century Gothic"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9pPr>
          </a:lstStyle>
          <a:p>
            <a:endParaRPr lang="el-GR">
              <a:latin typeface="Century Gothic" pitchFamily="18"/>
            </a:endParaRPr>
          </a:p>
        </p:txBody>
      </p:sp>
      <p:sp>
        <p:nvSpPr>
          <p:cNvPr id="4" name="Θέση κειμένου 3"/>
          <p:cNvSpPr txBox="1">
            <a:spLocks noGrp="1"/>
          </p:cNvSpPr>
          <p:nvPr>
            <p:ph type="body" idx="4294967295"/>
          </p:nvPr>
        </p:nvSpPr>
        <p:spPr>
          <a:xfrm>
            <a:off x="2987824" y="0"/>
            <a:ext cx="4161416" cy="548680"/>
          </a:xfrm>
        </p:spPr>
        <p:txBody>
          <a:bodyPr>
            <a:normAutofit/>
          </a:bodyPr>
          <a:lstStyle>
            <a:def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defPPr>
            <a:lvl1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l-GR" sz="1800" b="0" i="0" u="none" strike="noStrike" baseline="0">
                <a:ln>
                  <a:noFill/>
                </a:ln>
                <a:solidFill>
                  <a:srgbClr val="404040"/>
                </a:solidFill>
                <a:latin typeface="Century Gothic" pitchFamily="2"/>
                <a:ea typeface="Century Gothic" pitchFamily="2"/>
                <a:cs typeface="Century Gothic"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l-GR" sz="1800" b="0" i="0" u="none" strike="noStrike" baseline="0">
                <a:ln>
                  <a:noFill/>
                </a:ln>
                <a:solidFill>
                  <a:srgbClr val="404040"/>
                </a:solidFill>
                <a:latin typeface="Century Gothic" pitchFamily="2"/>
                <a:ea typeface="Century Gothic" pitchFamily="2"/>
                <a:cs typeface="Century Gothic"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l-GR" sz="1800" b="0" i="0" u="none" strike="noStrike" baseline="0">
                <a:ln>
                  <a:noFill/>
                </a:ln>
                <a:solidFill>
                  <a:srgbClr val="404040"/>
                </a:solidFill>
                <a:latin typeface="Century Gothic" pitchFamily="2"/>
                <a:ea typeface="Century Gothic" pitchFamily="2"/>
                <a:cs typeface="Century Gothic"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9pPr>
          </a:lstStyle>
          <a:p>
            <a:pPr lvl="0" algn="ctr"/>
            <a:r>
              <a:rPr lang="el-GR" sz="2000" dirty="0" err="1">
                <a:latin typeface="Century Gothic" panose="020B0502020202020204" pitchFamily="34" charset="0"/>
              </a:rPr>
              <a:t>Nude</a:t>
            </a:r>
            <a:endParaRPr lang="el-GR" sz="2000" dirty="0">
              <a:latin typeface="Century Gothic" panose="020B0502020202020204" pitchFamily="34" charset="0"/>
            </a:endParaRPr>
          </a:p>
        </p:txBody>
      </p:sp>
      <p:sp>
        <p:nvSpPr>
          <p:cNvPr id="5" name="Θέση κειμένου 4"/>
          <p:cNvSpPr txBox="1">
            <a:spLocks noGrp="1"/>
          </p:cNvSpPr>
          <p:nvPr>
            <p:ph type="body" idx="4294967295"/>
          </p:nvPr>
        </p:nvSpPr>
        <p:spPr>
          <a:xfrm>
            <a:off x="1941119" y="4597461"/>
            <a:ext cx="6683040" cy="2250504"/>
          </a:xfrm>
        </p:spPr>
        <p:txBody>
          <a:bodyPr/>
          <a:lstStyle>
            <a:def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defPPr>
            <a:lvl1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l-GR" sz="1800" b="0" i="0" u="none" strike="noStrike" baseline="0">
                <a:ln>
                  <a:noFill/>
                </a:ln>
                <a:solidFill>
                  <a:srgbClr val="404040"/>
                </a:solidFill>
                <a:latin typeface="Century Gothic" pitchFamily="2"/>
                <a:ea typeface="Century Gothic" pitchFamily="2"/>
                <a:cs typeface="Century Gothic"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l-GR" sz="1800" b="0" i="0" u="none" strike="noStrike" baseline="0">
                <a:ln>
                  <a:noFill/>
                </a:ln>
                <a:solidFill>
                  <a:srgbClr val="404040"/>
                </a:solidFill>
                <a:latin typeface="Century Gothic" pitchFamily="2"/>
                <a:ea typeface="Century Gothic" pitchFamily="2"/>
                <a:cs typeface="Century Gothic"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l-GR" sz="1800" b="0" i="0" u="none" strike="noStrike" baseline="0">
                <a:ln>
                  <a:noFill/>
                </a:ln>
                <a:solidFill>
                  <a:srgbClr val="404040"/>
                </a:solidFill>
                <a:latin typeface="Century Gothic" pitchFamily="2"/>
                <a:ea typeface="Century Gothic" pitchFamily="2"/>
                <a:cs typeface="Century Gothic"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9pPr>
          </a:lstStyle>
          <a:p>
            <a:endParaRPr lang="el-GR">
              <a:latin typeface="Century Gothic" pitchFamily="18"/>
            </a:endParaRPr>
          </a:p>
        </p:txBody>
      </p:sp>
      <p:pic>
        <p:nvPicPr>
          <p:cNvPr id="6" name="Εικόνα 5"/>
          <p:cNvPicPr>
            <a:picLocks noChangeAspect="1"/>
          </p:cNvPicPr>
          <p:nvPr/>
        </p:nvPicPr>
        <p:blipFill>
          <a:blip r:embed="rId3" cstate="print">
            <a:lum/>
            <a:alphaModFix/>
          </a:blip>
          <a:srcRect/>
          <a:stretch>
            <a:fillRect/>
          </a:stretch>
        </p:blipFill>
        <p:spPr>
          <a:xfrm>
            <a:off x="576000" y="728895"/>
            <a:ext cx="1995120" cy="2917979"/>
          </a:xfrm>
          <a:prstGeom prst="rect">
            <a:avLst/>
          </a:prstGeom>
          <a:noFill/>
          <a:ln>
            <a:noFill/>
          </a:ln>
        </p:spPr>
      </p:pic>
      <p:pic>
        <p:nvPicPr>
          <p:cNvPr id="7" name="Εικόνα 6"/>
          <p:cNvPicPr>
            <a:picLocks noChangeAspect="1"/>
          </p:cNvPicPr>
          <p:nvPr/>
        </p:nvPicPr>
        <p:blipFill>
          <a:blip r:embed="rId4" cstate="print">
            <a:lum/>
            <a:alphaModFix/>
          </a:blip>
          <a:srcRect/>
          <a:stretch>
            <a:fillRect/>
          </a:stretch>
        </p:blipFill>
        <p:spPr>
          <a:xfrm>
            <a:off x="2617560" y="728894"/>
            <a:ext cx="2134440" cy="2892547"/>
          </a:xfrm>
          <a:prstGeom prst="rect">
            <a:avLst/>
          </a:prstGeom>
          <a:noFill/>
          <a:ln>
            <a:noFill/>
          </a:ln>
        </p:spPr>
      </p:pic>
      <p:pic>
        <p:nvPicPr>
          <p:cNvPr id="8" name="Εικόνα 7"/>
          <p:cNvPicPr>
            <a:picLocks noChangeAspect="1"/>
          </p:cNvPicPr>
          <p:nvPr/>
        </p:nvPicPr>
        <p:blipFill>
          <a:blip r:embed="rId5" cstate="print">
            <a:lum/>
            <a:alphaModFix/>
          </a:blip>
          <a:srcRect/>
          <a:stretch>
            <a:fillRect/>
          </a:stretch>
        </p:blipFill>
        <p:spPr>
          <a:xfrm>
            <a:off x="4752002" y="767763"/>
            <a:ext cx="2015999" cy="2758188"/>
          </a:xfrm>
          <a:prstGeom prst="rect">
            <a:avLst/>
          </a:prstGeom>
          <a:noFill/>
          <a:ln>
            <a:noFill/>
          </a:ln>
        </p:spPr>
      </p:pic>
      <p:pic>
        <p:nvPicPr>
          <p:cNvPr id="9" name="Εικόνα 8"/>
          <p:cNvPicPr>
            <a:picLocks noChangeAspect="1"/>
          </p:cNvPicPr>
          <p:nvPr/>
        </p:nvPicPr>
        <p:blipFill>
          <a:blip r:embed="rId6" cstate="print">
            <a:lum/>
            <a:alphaModFix/>
          </a:blip>
          <a:srcRect/>
          <a:stretch>
            <a:fillRect/>
          </a:stretch>
        </p:blipFill>
        <p:spPr>
          <a:xfrm>
            <a:off x="6768002" y="767763"/>
            <a:ext cx="1655999" cy="2796576"/>
          </a:xfrm>
          <a:prstGeom prst="rect">
            <a:avLst/>
          </a:prstGeom>
          <a:noFill/>
          <a:ln>
            <a:noFill/>
          </a:ln>
        </p:spPr>
      </p:pic>
      <p:pic>
        <p:nvPicPr>
          <p:cNvPr id="10" name="Εικόνα 9"/>
          <p:cNvPicPr>
            <a:picLocks noChangeAspect="1"/>
          </p:cNvPicPr>
          <p:nvPr/>
        </p:nvPicPr>
        <p:blipFill>
          <a:blip r:embed="rId7" cstate="print">
            <a:lum/>
            <a:alphaModFix/>
          </a:blip>
          <a:srcRect/>
          <a:stretch>
            <a:fillRect/>
          </a:stretch>
        </p:blipFill>
        <p:spPr>
          <a:xfrm>
            <a:off x="1168562" y="3838815"/>
            <a:ext cx="2215439" cy="2399259"/>
          </a:xfrm>
          <a:prstGeom prst="rect">
            <a:avLst/>
          </a:prstGeom>
          <a:noFill/>
          <a:ln>
            <a:noFill/>
          </a:ln>
        </p:spPr>
      </p:pic>
      <p:pic>
        <p:nvPicPr>
          <p:cNvPr id="11" name="Εικόνα 10"/>
          <p:cNvPicPr>
            <a:picLocks noChangeAspect="1"/>
          </p:cNvPicPr>
          <p:nvPr/>
        </p:nvPicPr>
        <p:blipFill>
          <a:blip r:embed="rId8" cstate="print">
            <a:lum/>
            <a:alphaModFix/>
          </a:blip>
          <a:srcRect/>
          <a:stretch>
            <a:fillRect/>
          </a:stretch>
        </p:blipFill>
        <p:spPr>
          <a:xfrm>
            <a:off x="3384000" y="3742845"/>
            <a:ext cx="2144160" cy="2501947"/>
          </a:xfrm>
          <a:prstGeom prst="rect">
            <a:avLst/>
          </a:prstGeom>
          <a:noFill/>
          <a:ln>
            <a:noFill/>
          </a:ln>
        </p:spPr>
      </p:pic>
      <p:pic>
        <p:nvPicPr>
          <p:cNvPr id="12" name="Εικόνα 11"/>
          <p:cNvPicPr>
            <a:picLocks noChangeAspect="1"/>
          </p:cNvPicPr>
          <p:nvPr/>
        </p:nvPicPr>
        <p:blipFill>
          <a:blip r:embed="rId9" cstate="print">
            <a:lum/>
            <a:alphaModFix/>
          </a:blip>
          <a:srcRect/>
          <a:stretch>
            <a:fillRect/>
          </a:stretch>
        </p:blipFill>
        <p:spPr>
          <a:xfrm>
            <a:off x="5544000" y="3742844"/>
            <a:ext cx="1944000" cy="2591200"/>
          </a:xfrm>
          <a:prstGeom prst="rect">
            <a:avLst/>
          </a:prstGeom>
          <a:noFill/>
          <a:ln>
            <a:noFill/>
          </a:ln>
        </p:spPr>
      </p:pic>
    </p:spTree>
    <p:extLst>
      <p:ext uri="{BB962C8B-B14F-4D97-AF65-F5344CB8AC3E}">
        <p14:creationId xmlns:p14="http://schemas.microsoft.com/office/powerpoint/2010/main" val="2542176896"/>
      </p:ext>
    </p:extLst>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idx="4294967295"/>
          </p:nvPr>
        </p:nvSpPr>
        <p:spPr>
          <a:xfrm>
            <a:off x="3942048" y="218963"/>
            <a:ext cx="2051905" cy="740741"/>
          </a:xfrm>
        </p:spPr>
        <p:txBody>
          <a:bodyPr>
            <a:normAutofit/>
          </a:bodyPr>
          <a:lstStyle>
            <a:defPPr lvl="0">
              <a:buNone/>
            </a:defPPr>
            <a:lvl1pPr lvl="0">
              <a:buNone/>
            </a:lvl1pPr>
          </a:lstStyle>
          <a:p>
            <a:pPr lvl="0" algn="ctr"/>
            <a:r>
              <a:rPr lang="el-GR" sz="2400" dirty="0"/>
              <a:t>SKH-</a:t>
            </a:r>
            <a:r>
              <a:rPr lang="el-GR" sz="2400" dirty="0" err="1"/>
              <a:t>hr</a:t>
            </a:r>
            <a:r>
              <a:rPr lang="el-GR" sz="2400" dirty="0"/>
              <a:t> 2</a:t>
            </a:r>
          </a:p>
        </p:txBody>
      </p:sp>
      <p:sp>
        <p:nvSpPr>
          <p:cNvPr id="3" name="Θέση κειμένου 2"/>
          <p:cNvSpPr txBox="1">
            <a:spLocks noGrp="1"/>
          </p:cNvSpPr>
          <p:nvPr>
            <p:ph type="body" idx="4294967295"/>
          </p:nvPr>
        </p:nvSpPr>
        <p:spPr>
          <a:xfrm>
            <a:off x="1941119" y="2132943"/>
            <a:ext cx="3261240" cy="2250504"/>
          </a:xfrm>
        </p:spPr>
        <p:txBody>
          <a:bodyPr/>
          <a:lstStyle>
            <a:def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defPPr>
            <a:lvl1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l-GR" sz="1800" b="0" i="0" u="none" strike="noStrike" baseline="0">
                <a:ln>
                  <a:noFill/>
                </a:ln>
                <a:solidFill>
                  <a:srgbClr val="404040"/>
                </a:solidFill>
                <a:latin typeface="Century Gothic" pitchFamily="2"/>
                <a:ea typeface="Century Gothic" pitchFamily="2"/>
                <a:cs typeface="Century Gothic"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l-GR" sz="1800" b="0" i="0" u="none" strike="noStrike" baseline="0">
                <a:ln>
                  <a:noFill/>
                </a:ln>
                <a:solidFill>
                  <a:srgbClr val="404040"/>
                </a:solidFill>
                <a:latin typeface="Century Gothic" pitchFamily="2"/>
                <a:ea typeface="Century Gothic" pitchFamily="2"/>
                <a:cs typeface="Century Gothic"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l-GR" sz="1800" b="0" i="0" u="none" strike="noStrike" baseline="0">
                <a:ln>
                  <a:noFill/>
                </a:ln>
                <a:solidFill>
                  <a:srgbClr val="404040"/>
                </a:solidFill>
                <a:latin typeface="Century Gothic" pitchFamily="2"/>
                <a:ea typeface="Century Gothic" pitchFamily="2"/>
                <a:cs typeface="Century Gothic"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9pPr>
          </a:lstStyle>
          <a:p>
            <a:endParaRPr lang="el-GR">
              <a:latin typeface="Century Gothic" pitchFamily="18"/>
            </a:endParaRPr>
          </a:p>
        </p:txBody>
      </p:sp>
      <p:sp>
        <p:nvSpPr>
          <p:cNvPr id="4" name="Θέση κειμένου 3"/>
          <p:cNvSpPr txBox="1">
            <a:spLocks noGrp="1"/>
          </p:cNvSpPr>
          <p:nvPr>
            <p:ph type="body" idx="4294967295"/>
          </p:nvPr>
        </p:nvSpPr>
        <p:spPr>
          <a:xfrm>
            <a:off x="1655999" y="5854192"/>
            <a:ext cx="5832000" cy="959704"/>
          </a:xfrm>
        </p:spPr>
        <p:txBody>
          <a:bodyPr/>
          <a:lstStyle>
            <a:def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defPPr>
            <a:lvl1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l-GR" sz="1800" b="0" i="0" u="none" strike="noStrike" baseline="0">
                <a:ln>
                  <a:noFill/>
                </a:ln>
                <a:solidFill>
                  <a:srgbClr val="404040"/>
                </a:solidFill>
                <a:latin typeface="Century Gothic" pitchFamily="2"/>
                <a:ea typeface="Century Gothic" pitchFamily="2"/>
                <a:cs typeface="Century Gothic"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l-GR" sz="1800" b="0" i="0" u="none" strike="noStrike" baseline="0">
                <a:ln>
                  <a:noFill/>
                </a:ln>
                <a:solidFill>
                  <a:srgbClr val="404040"/>
                </a:solidFill>
                <a:latin typeface="Century Gothic" pitchFamily="2"/>
                <a:ea typeface="Century Gothic" pitchFamily="2"/>
                <a:cs typeface="Century Gothic"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l-GR" sz="1800" b="0" i="0" u="none" strike="noStrike" baseline="0">
                <a:ln>
                  <a:noFill/>
                </a:ln>
                <a:solidFill>
                  <a:srgbClr val="404040"/>
                </a:solidFill>
                <a:latin typeface="Century Gothic" pitchFamily="2"/>
                <a:ea typeface="Century Gothic" pitchFamily="2"/>
                <a:cs typeface="Century Gothic"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9pPr>
          </a:lstStyle>
          <a:p>
            <a:pPr lvl="0"/>
            <a:r>
              <a:rPr lang="el-GR">
                <a:latin typeface="" pitchFamily="16"/>
              </a:rPr>
              <a:t>                 </a:t>
            </a:r>
          </a:p>
        </p:txBody>
      </p:sp>
      <p:pic>
        <p:nvPicPr>
          <p:cNvPr id="5" name="Εικόνα 4"/>
          <p:cNvPicPr>
            <a:picLocks noChangeAspect="1"/>
          </p:cNvPicPr>
          <p:nvPr/>
        </p:nvPicPr>
        <p:blipFill>
          <a:blip r:embed="rId3" cstate="print">
            <a:lum/>
            <a:alphaModFix/>
          </a:blip>
          <a:srcRect/>
          <a:stretch>
            <a:fillRect/>
          </a:stretch>
        </p:blipFill>
        <p:spPr>
          <a:xfrm>
            <a:off x="1080000" y="959704"/>
            <a:ext cx="7128000" cy="5086429"/>
          </a:xfrm>
          <a:prstGeom prst="rect">
            <a:avLst/>
          </a:prstGeom>
          <a:noFill/>
          <a:ln>
            <a:noFill/>
          </a:ln>
        </p:spPr>
      </p:pic>
      <p:sp>
        <p:nvSpPr>
          <p:cNvPr id="6" name="Σχήμα1"/>
          <p:cNvSpPr/>
          <p:nvPr/>
        </p:nvSpPr>
        <p:spPr>
          <a:xfrm>
            <a:off x="6120000" y="6156019"/>
            <a:ext cx="678600" cy="701064"/>
          </a:xfrm>
          <a:custGeom>
            <a:avLst>
              <a:gd name="f0" fmla="val 16200000"/>
              <a:gd name="f1" fmla="val 5400000"/>
              <a:gd name="f2" fmla="val 5500"/>
            </a:avLst>
            <a:gdLst>
              <a:gd name="f3" fmla="val 21600000"/>
              <a:gd name="f4" fmla="val 10800000"/>
              <a:gd name="f5" fmla="val 5400000"/>
              <a:gd name="f6" fmla="val 180"/>
              <a:gd name="f7" fmla="val w"/>
              <a:gd name="f8" fmla="val h"/>
              <a:gd name="f9" fmla="val 0"/>
              <a:gd name="f10" fmla="*/ 5419351 1 1725033"/>
              <a:gd name="f11" fmla="sqrt 2"/>
              <a:gd name="f12" fmla="*/ 10800 10800 1"/>
              <a:gd name="f13" fmla="val 10800"/>
              <a:gd name="f14" fmla="val 21599999"/>
              <a:gd name="f15" fmla="min 0 21600"/>
              <a:gd name="f16" fmla="max 0 21600"/>
              <a:gd name="f17" fmla="*/ f10 1 2"/>
              <a:gd name="f18" fmla="*/ f7 1 21600"/>
              <a:gd name="f19" fmla="*/ f8 1 21600"/>
              <a:gd name="f20" fmla="*/ f10 1 180"/>
              <a:gd name="f21" fmla="*/ f11 1 2"/>
              <a:gd name="f22" fmla="pin 0 f0 21599999"/>
              <a:gd name="f23" fmla="pin 0 f2 10800"/>
              <a:gd name="f24" fmla="pin 0 f1 21599999"/>
              <a:gd name="f25" fmla="+- f16 0 f15"/>
              <a:gd name="f26" fmla="+- 10800 f23 0"/>
              <a:gd name="f27" fmla="+- f23 0 2700"/>
              <a:gd name="f28" fmla="+- 0 0 f22"/>
              <a:gd name="f29" fmla="+- 0 0 f24"/>
              <a:gd name="f30" fmla="*/ f23 f23 1"/>
              <a:gd name="f31" fmla="*/ 0 f18 1"/>
              <a:gd name="f32" fmla="*/ 21600 f18 1"/>
              <a:gd name="f33" fmla="*/ 21600 f19 1"/>
              <a:gd name="f34" fmla="*/ 0 f19 1"/>
              <a:gd name="f35" fmla="*/ f25 1 2"/>
              <a:gd name="f36" fmla="+- 21600 0 f26"/>
              <a:gd name="f37" fmla="+- f28 f5 0"/>
              <a:gd name="f38" fmla="+- f29 f5 0"/>
              <a:gd name="f39" fmla="+- f15 f35 0"/>
              <a:gd name="f40" fmla="*/ f35 f35 1"/>
              <a:gd name="f41" fmla="*/ f37 f6 1"/>
              <a:gd name="f42" fmla="*/ f38 f6 1"/>
              <a:gd name="f43" fmla="min f26 f36"/>
              <a:gd name="f44" fmla="max f26 f36"/>
              <a:gd name="f45" fmla="*/ f41 1 f4"/>
              <a:gd name="f46" fmla="*/ f42 1 f4"/>
              <a:gd name="f47" fmla="+- f44 0 f43"/>
              <a:gd name="f48" fmla="+- 0 0 f45"/>
              <a:gd name="f49" fmla="+- 0 0 f46"/>
              <a:gd name="f50" fmla="*/ f47 1 2"/>
              <a:gd name="f51" fmla="val f48"/>
              <a:gd name="f52" fmla="val f49"/>
              <a:gd name="f53" fmla="+- f43 f50 0"/>
              <a:gd name="f54" fmla="*/ f50 f50 1"/>
              <a:gd name="f55" fmla="*/ f51 f20 1"/>
              <a:gd name="f56" fmla="*/ f52 f20 1"/>
              <a:gd name="f57" fmla="+- f52 45 0"/>
              <a:gd name="f58" fmla="*/ f51 f10 1"/>
              <a:gd name="f59" fmla="*/ f52 f10 1"/>
              <a:gd name="f60" fmla="+- 0 0 f55"/>
              <a:gd name="f61" fmla="+- 0 0 f56"/>
              <a:gd name="f62" fmla="*/ f57 f10 1"/>
              <a:gd name="f63" fmla="*/ f58 1 f6"/>
              <a:gd name="f64" fmla="*/ f59 1 f6"/>
              <a:gd name="f65" fmla="*/ f60 f4 1"/>
              <a:gd name="f66" fmla="*/ f61 f4 1"/>
              <a:gd name="f67" fmla="*/ f62 1 180"/>
              <a:gd name="f68" fmla="+- 0 0 f63"/>
              <a:gd name="f69" fmla="+- 0 0 f64"/>
              <a:gd name="f70" fmla="*/ f65 1 f10"/>
              <a:gd name="f71" fmla="*/ f66 1 f10"/>
              <a:gd name="f72" fmla="+- 0 0 f67"/>
              <a:gd name="f73" fmla="+- f68 f10 0"/>
              <a:gd name="f74" fmla="+- f69 f10 0"/>
              <a:gd name="f75" fmla="+- f70 0 f5"/>
              <a:gd name="f76" fmla="+- f71 0 f5"/>
              <a:gd name="f77" fmla="*/ f72 f4 1"/>
              <a:gd name="f78" fmla="+- f73 f17 0"/>
              <a:gd name="f79" fmla="+- f74 f17 0"/>
              <a:gd name="f80" fmla="cos 1 f75"/>
              <a:gd name="f81" fmla="sin 1 f75"/>
              <a:gd name="f82" fmla="cos 1 f76"/>
              <a:gd name="f83" fmla="sin 1 f76"/>
              <a:gd name="f84" fmla="*/ f77 1 f10"/>
              <a:gd name="f85" fmla="+- 0 0 f78"/>
              <a:gd name="f86" fmla="+- 0 0 f79"/>
              <a:gd name="f87" fmla="+- 0 0 f80"/>
              <a:gd name="f88" fmla="+- 0 0 f81"/>
              <a:gd name="f89" fmla="+- 0 0 f82"/>
              <a:gd name="f90" fmla="+- 0 0 f83"/>
              <a:gd name="f91" fmla="+- f84 0 f5"/>
              <a:gd name="f92" fmla="*/ f85 f4 1"/>
              <a:gd name="f93" fmla="*/ f86 f4 1"/>
              <a:gd name="f94" fmla="*/ 10800 f87 1"/>
              <a:gd name="f95" fmla="*/ 10800 f88 1"/>
              <a:gd name="f96" fmla="*/ 10800 f89 1"/>
              <a:gd name="f97" fmla="*/ 10800 f90 1"/>
              <a:gd name="f98" fmla="*/ f26 f87 1"/>
              <a:gd name="f99" fmla="*/ f26 f88 1"/>
              <a:gd name="f100" fmla="*/ f26 f89 1"/>
              <a:gd name="f101" fmla="*/ f26 f90 1"/>
              <a:gd name="f102" fmla="*/ 13500 f89 1"/>
              <a:gd name="f103" fmla="*/ 13500 f90 1"/>
              <a:gd name="f104" fmla="*/ f27 f89 1"/>
              <a:gd name="f105" fmla="*/ f27 f90 1"/>
              <a:gd name="f106" fmla="cos 1 f91"/>
              <a:gd name="f107" fmla="sin 1 f91"/>
              <a:gd name="f108" fmla="*/ f92 1 f10"/>
              <a:gd name="f109" fmla="*/ f93 1 f10"/>
              <a:gd name="f110" fmla="+- f94 10800 0"/>
              <a:gd name="f111" fmla="+- f95 10800 0"/>
              <a:gd name="f112" fmla="+- f96 10800 0"/>
              <a:gd name="f113" fmla="+- f97 10800 0"/>
              <a:gd name="f114" fmla="+- f98 10800 0"/>
              <a:gd name="f115" fmla="+- f99 10800 0"/>
              <a:gd name="f116" fmla="+- f100 10800 0"/>
              <a:gd name="f117" fmla="+- f101 10800 0"/>
              <a:gd name="f118" fmla="+- f102 10800 0"/>
              <a:gd name="f119" fmla="+- f103 10800 0"/>
              <a:gd name="f120" fmla="+- f104 10800 0"/>
              <a:gd name="f121" fmla="+- f105 10800 0"/>
              <a:gd name="f122" fmla="+- 0 0 f106"/>
              <a:gd name="f123" fmla="+- 0 0 f107"/>
              <a:gd name="f124" fmla="+- f108 0 f5"/>
              <a:gd name="f125" fmla="+- f109 0 f5"/>
              <a:gd name="f126" fmla="+- f121 0 f119"/>
              <a:gd name="f127" fmla="+- f120 0 f118"/>
              <a:gd name="f128" fmla="cos 1 f124"/>
              <a:gd name="f129" fmla="sin 1 f124"/>
              <a:gd name="f130" fmla="cos 1 f125"/>
              <a:gd name="f131" fmla="sin 1 f125"/>
              <a:gd name="f132" fmla="+- f117 0 f53"/>
              <a:gd name="f133" fmla="+- f116 0 f53"/>
              <a:gd name="f134" fmla="+- f115 0 f53"/>
              <a:gd name="f135" fmla="+- f114 0 f53"/>
              <a:gd name="f136" fmla="+- f111 0 f39"/>
              <a:gd name="f137" fmla="+- f110 0 f39"/>
              <a:gd name="f138" fmla="+- f113 0 f39"/>
              <a:gd name="f139" fmla="+- f112 0 f39"/>
              <a:gd name="f140" fmla="*/ f126 f126 1"/>
              <a:gd name="f141" fmla="*/ f127 f127 1"/>
              <a:gd name="f142" fmla="+- 0 0 f128"/>
              <a:gd name="f143" fmla="+- 0 0 f129"/>
              <a:gd name="f144" fmla="+- 0 0 f130"/>
              <a:gd name="f145" fmla="+- 0 0 f131"/>
              <a:gd name="f146" fmla="at2 f132 f133"/>
              <a:gd name="f147" fmla="at2 f134 f135"/>
              <a:gd name="f148" fmla="at2 f136 f137"/>
              <a:gd name="f149" fmla="at2 f138 f139"/>
              <a:gd name="f150" fmla="+- f140 f141 0"/>
              <a:gd name="f151" fmla="*/ 10800 f142 1"/>
              <a:gd name="f152" fmla="*/ 10800 f143 1"/>
              <a:gd name="f153" fmla="*/ f23 f144 1"/>
              <a:gd name="f154" fmla="*/ f23 f145 1"/>
              <a:gd name="f155" fmla="+- f146 f5 0"/>
              <a:gd name="f156" fmla="+- f147 f5 0"/>
              <a:gd name="f157" fmla="+- f148 f5 0"/>
              <a:gd name="f158" fmla="+- f149 f5 0"/>
              <a:gd name="f159" fmla="sqrt f150"/>
              <a:gd name="f160" fmla="*/ f151 f151 1"/>
              <a:gd name="f161" fmla="*/ f152 f152 1"/>
              <a:gd name="f162" fmla="*/ f153 f153 1"/>
              <a:gd name="f163" fmla="*/ f154 f154 1"/>
              <a:gd name="f164" fmla="*/ f155 f10 1"/>
              <a:gd name="f165" fmla="*/ f156 f10 1"/>
              <a:gd name="f166" fmla="*/ f157 f10 1"/>
              <a:gd name="f167" fmla="*/ f158 f10 1"/>
              <a:gd name="f168" fmla="*/ f21 f159 1"/>
              <a:gd name="f169" fmla="+- f160 f161 0"/>
              <a:gd name="f170" fmla="+- f162 f163 0"/>
              <a:gd name="f171" fmla="*/ f164 1 f4"/>
              <a:gd name="f172" fmla="*/ f165 1 f4"/>
              <a:gd name="f173" fmla="*/ f166 1 f4"/>
              <a:gd name="f174" fmla="*/ f167 1 f4"/>
              <a:gd name="f175" fmla="*/ f168 f122 1"/>
              <a:gd name="f176" fmla="*/ f168 f123 1"/>
              <a:gd name="f177" fmla="sqrt f169"/>
              <a:gd name="f178" fmla="sqrt f170"/>
              <a:gd name="f179" fmla="+- 0 0 f171"/>
              <a:gd name="f180" fmla="+- 0 0 f172"/>
              <a:gd name="f181" fmla="+- 0 0 f173"/>
              <a:gd name="f182" fmla="+- 0 0 f174"/>
              <a:gd name="f183" fmla="+- f120 f175 0"/>
              <a:gd name="f184" fmla="+- f121 f176 0"/>
              <a:gd name="f185" fmla="*/ f12 1 f177"/>
              <a:gd name="f186" fmla="*/ f30 1 f178"/>
              <a:gd name="f187" fmla="+- 0 0 f179"/>
              <a:gd name="f188" fmla="+- 0 0 f180"/>
              <a:gd name="f189" fmla="+- 0 0 f181"/>
              <a:gd name="f190" fmla="+- 0 0 f182"/>
              <a:gd name="f191" fmla="*/ f142 f185 1"/>
              <a:gd name="f192" fmla="*/ f143 f185 1"/>
              <a:gd name="f193" fmla="*/ f144 f186 1"/>
              <a:gd name="f194" fmla="*/ f145 f186 1"/>
              <a:gd name="f195" fmla="*/ f187 f4 1"/>
              <a:gd name="f196" fmla="*/ f188 f4 1"/>
              <a:gd name="f197" fmla="*/ f189 f4 1"/>
              <a:gd name="f198" fmla="*/ f190 f4 1"/>
              <a:gd name="f199" fmla="+- 10800 0 f191"/>
              <a:gd name="f200" fmla="+- 10800 0 f192"/>
              <a:gd name="f201" fmla="+- 10800 0 f193"/>
              <a:gd name="f202" fmla="+- 10800 0 f194"/>
              <a:gd name="f203" fmla="*/ f195 1 f10"/>
              <a:gd name="f204" fmla="*/ f196 1 f10"/>
              <a:gd name="f205" fmla="*/ f197 1 f10"/>
              <a:gd name="f206" fmla="*/ f198 1 f10"/>
              <a:gd name="f207" fmla="*/ f199 f18 1"/>
              <a:gd name="f208" fmla="*/ f200 f19 1"/>
              <a:gd name="f209" fmla="*/ f201 f18 1"/>
              <a:gd name="f210" fmla="*/ f202 f19 1"/>
              <a:gd name="f211" fmla="+- f203 0 f5"/>
              <a:gd name="f212" fmla="+- f204 0 f5"/>
              <a:gd name="f213" fmla="+- f205 0 f5"/>
              <a:gd name="f214" fmla="+- f206 0 f5"/>
              <a:gd name="f215" fmla="cos 1 f211"/>
              <a:gd name="f216" fmla="sin 1 f211"/>
              <a:gd name="f217" fmla="+- f212 0 f211"/>
              <a:gd name="f218" fmla="cos 1 f213"/>
              <a:gd name="f219" fmla="sin 1 f213"/>
              <a:gd name="f220" fmla="+- f214 0 f213"/>
              <a:gd name="f221" fmla="+- 0 0 f215"/>
              <a:gd name="f222" fmla="+- 0 0 f216"/>
              <a:gd name="f223" fmla="+- f217 0 f3"/>
              <a:gd name="f224" fmla="+- 0 0 f218"/>
              <a:gd name="f225" fmla="+- 0 0 f219"/>
              <a:gd name="f226" fmla="+- f220 f3 0"/>
              <a:gd name="f227" fmla="*/ f50 f221 1"/>
              <a:gd name="f228" fmla="*/ f50 f222 1"/>
              <a:gd name="f229" fmla="?: f217 f223 f217"/>
              <a:gd name="f230" fmla="*/ f35 f224 1"/>
              <a:gd name="f231" fmla="*/ f35 f225 1"/>
              <a:gd name="f232" fmla="?: f220 f220 f226"/>
              <a:gd name="f233" fmla="*/ f227 f227 1"/>
              <a:gd name="f234" fmla="*/ f228 f228 1"/>
              <a:gd name="f235" fmla="*/ f230 f230 1"/>
              <a:gd name="f236" fmla="*/ f231 f231 1"/>
              <a:gd name="f237" fmla="+- f233 f234 0"/>
              <a:gd name="f238" fmla="+- f235 f236 0"/>
              <a:gd name="f239" fmla="sqrt f237"/>
              <a:gd name="f240" fmla="sqrt f238"/>
              <a:gd name="f241" fmla="*/ f54 1 f239"/>
              <a:gd name="f242" fmla="*/ f40 1 f240"/>
              <a:gd name="f243" fmla="*/ f221 f241 1"/>
              <a:gd name="f244" fmla="*/ f222 f241 1"/>
              <a:gd name="f245" fmla="*/ f224 f242 1"/>
              <a:gd name="f246" fmla="*/ f225 f242 1"/>
              <a:gd name="f247" fmla="+- f53 0 f243"/>
              <a:gd name="f248" fmla="+- f53 0 f244"/>
              <a:gd name="f249" fmla="+- f39 0 f245"/>
              <a:gd name="f250" fmla="+- f39 0 f246"/>
            </a:gdLst>
            <a:ahLst>
              <a:ahPolar gdRefAng="f0" minAng="f9" maxAng="f14">
                <a:pos x="f207" y="f208"/>
              </a:ahPolar>
              <a:ahPolar gdRefR="f2" minR="f9" maxR="f13" gdRefAng="f1" minAng="f9" maxAng="f14">
                <a:pos x="f209" y="f210"/>
              </a:ahPolar>
            </a:ahLst>
            <a:cxnLst>
              <a:cxn ang="3cd4">
                <a:pos x="hc" y="t"/>
              </a:cxn>
              <a:cxn ang="0">
                <a:pos x="r" y="vc"/>
              </a:cxn>
              <a:cxn ang="cd4">
                <a:pos x="hc" y="b"/>
              </a:cxn>
              <a:cxn ang="cd2">
                <a:pos x="l" y="vc"/>
              </a:cxn>
            </a:cxnLst>
            <a:rect l="f31" t="f34" r="f32" b="f33"/>
            <a:pathLst>
              <a:path w="21600" h="21600">
                <a:moveTo>
                  <a:pt x="f247" y="f248"/>
                </a:moveTo>
                <a:arcTo wR="f50" hR="f50" stAng="f211" swAng="f229"/>
                <a:lnTo>
                  <a:pt x="f249" y="f250"/>
                </a:lnTo>
                <a:arcTo wR="f35" hR="f35" stAng="f213" swAng="f232"/>
                <a:lnTo>
                  <a:pt x="f119" y="f118"/>
                </a:lnTo>
                <a:lnTo>
                  <a:pt x="f184" y="f183"/>
                </a:lnTo>
                <a:lnTo>
                  <a:pt x="f121" y="f120"/>
                </a:lnTo>
                <a:close/>
              </a:path>
            </a:pathLst>
          </a:custGeom>
          <a:solidFill>
            <a:srgbClr val="CFE7F5"/>
          </a:solidFill>
          <a:ln w="0">
            <a:solidFill>
              <a:srgbClr val="808080"/>
            </a:solidFill>
            <a:prstDash val="solid"/>
          </a:ln>
        </p:spPr>
        <p:txBody>
          <a:bodyPr vert="horz" wrap="none" lIns="90000" tIns="45000" rIns="90000" bIns="450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l-GR" sz="1800" b="0" i="0" u="none" strike="noStrike" baseline="0">
              <a:ln>
                <a:noFill/>
              </a:ln>
              <a:solidFill>
                <a:srgbClr val="000000"/>
              </a:solidFill>
              <a:latin typeface="Arial" pitchFamily="18"/>
              <a:ea typeface="Microsoft YaHei" pitchFamily="2"/>
              <a:cs typeface="Microsoft YaHei" pitchFamily="2"/>
            </a:endParaRPr>
          </a:p>
        </p:txBody>
      </p:sp>
      <p:sp>
        <p:nvSpPr>
          <p:cNvPr id="7" name="Σχήμα1"/>
          <p:cNvSpPr/>
          <p:nvPr/>
        </p:nvSpPr>
        <p:spPr>
          <a:xfrm>
            <a:off x="4289400" y="6156019"/>
            <a:ext cx="678600" cy="701064"/>
          </a:xfrm>
          <a:custGeom>
            <a:avLst>
              <a:gd name="f0" fmla="val 16200000"/>
              <a:gd name="f1" fmla="val 5400000"/>
              <a:gd name="f2" fmla="val 5500"/>
            </a:avLst>
            <a:gdLst>
              <a:gd name="f3" fmla="val 21600000"/>
              <a:gd name="f4" fmla="val 10800000"/>
              <a:gd name="f5" fmla="val 5400000"/>
              <a:gd name="f6" fmla="val 180"/>
              <a:gd name="f7" fmla="val w"/>
              <a:gd name="f8" fmla="val h"/>
              <a:gd name="f9" fmla="val 0"/>
              <a:gd name="f10" fmla="*/ 5419351 1 1725033"/>
              <a:gd name="f11" fmla="sqrt 2"/>
              <a:gd name="f12" fmla="*/ 10800 10800 1"/>
              <a:gd name="f13" fmla="val 10800"/>
              <a:gd name="f14" fmla="val 21599999"/>
              <a:gd name="f15" fmla="min 0 21600"/>
              <a:gd name="f16" fmla="max 0 21600"/>
              <a:gd name="f17" fmla="*/ f10 1 2"/>
              <a:gd name="f18" fmla="*/ f7 1 21600"/>
              <a:gd name="f19" fmla="*/ f8 1 21600"/>
              <a:gd name="f20" fmla="*/ f10 1 180"/>
              <a:gd name="f21" fmla="*/ f11 1 2"/>
              <a:gd name="f22" fmla="pin 0 f0 21599999"/>
              <a:gd name="f23" fmla="pin 0 f2 10800"/>
              <a:gd name="f24" fmla="pin 0 f1 21599999"/>
              <a:gd name="f25" fmla="+- f16 0 f15"/>
              <a:gd name="f26" fmla="+- 10800 f23 0"/>
              <a:gd name="f27" fmla="+- f23 0 2700"/>
              <a:gd name="f28" fmla="+- 0 0 f22"/>
              <a:gd name="f29" fmla="+- 0 0 f24"/>
              <a:gd name="f30" fmla="*/ f23 f23 1"/>
              <a:gd name="f31" fmla="*/ 0 f18 1"/>
              <a:gd name="f32" fmla="*/ 21600 f18 1"/>
              <a:gd name="f33" fmla="*/ 21600 f19 1"/>
              <a:gd name="f34" fmla="*/ 0 f19 1"/>
              <a:gd name="f35" fmla="*/ f25 1 2"/>
              <a:gd name="f36" fmla="+- 21600 0 f26"/>
              <a:gd name="f37" fmla="+- f28 f5 0"/>
              <a:gd name="f38" fmla="+- f29 f5 0"/>
              <a:gd name="f39" fmla="+- f15 f35 0"/>
              <a:gd name="f40" fmla="*/ f35 f35 1"/>
              <a:gd name="f41" fmla="*/ f37 f6 1"/>
              <a:gd name="f42" fmla="*/ f38 f6 1"/>
              <a:gd name="f43" fmla="min f26 f36"/>
              <a:gd name="f44" fmla="max f26 f36"/>
              <a:gd name="f45" fmla="*/ f41 1 f4"/>
              <a:gd name="f46" fmla="*/ f42 1 f4"/>
              <a:gd name="f47" fmla="+- f44 0 f43"/>
              <a:gd name="f48" fmla="+- 0 0 f45"/>
              <a:gd name="f49" fmla="+- 0 0 f46"/>
              <a:gd name="f50" fmla="*/ f47 1 2"/>
              <a:gd name="f51" fmla="val f48"/>
              <a:gd name="f52" fmla="val f49"/>
              <a:gd name="f53" fmla="+- f43 f50 0"/>
              <a:gd name="f54" fmla="*/ f50 f50 1"/>
              <a:gd name="f55" fmla="*/ f51 f20 1"/>
              <a:gd name="f56" fmla="*/ f52 f20 1"/>
              <a:gd name="f57" fmla="+- f52 45 0"/>
              <a:gd name="f58" fmla="*/ f51 f10 1"/>
              <a:gd name="f59" fmla="*/ f52 f10 1"/>
              <a:gd name="f60" fmla="+- 0 0 f55"/>
              <a:gd name="f61" fmla="+- 0 0 f56"/>
              <a:gd name="f62" fmla="*/ f57 f10 1"/>
              <a:gd name="f63" fmla="*/ f58 1 f6"/>
              <a:gd name="f64" fmla="*/ f59 1 f6"/>
              <a:gd name="f65" fmla="*/ f60 f4 1"/>
              <a:gd name="f66" fmla="*/ f61 f4 1"/>
              <a:gd name="f67" fmla="*/ f62 1 180"/>
              <a:gd name="f68" fmla="+- 0 0 f63"/>
              <a:gd name="f69" fmla="+- 0 0 f64"/>
              <a:gd name="f70" fmla="*/ f65 1 f10"/>
              <a:gd name="f71" fmla="*/ f66 1 f10"/>
              <a:gd name="f72" fmla="+- 0 0 f67"/>
              <a:gd name="f73" fmla="+- f68 f10 0"/>
              <a:gd name="f74" fmla="+- f69 f10 0"/>
              <a:gd name="f75" fmla="+- f70 0 f5"/>
              <a:gd name="f76" fmla="+- f71 0 f5"/>
              <a:gd name="f77" fmla="*/ f72 f4 1"/>
              <a:gd name="f78" fmla="+- f73 f17 0"/>
              <a:gd name="f79" fmla="+- f74 f17 0"/>
              <a:gd name="f80" fmla="cos 1 f75"/>
              <a:gd name="f81" fmla="sin 1 f75"/>
              <a:gd name="f82" fmla="cos 1 f76"/>
              <a:gd name="f83" fmla="sin 1 f76"/>
              <a:gd name="f84" fmla="*/ f77 1 f10"/>
              <a:gd name="f85" fmla="+- 0 0 f78"/>
              <a:gd name="f86" fmla="+- 0 0 f79"/>
              <a:gd name="f87" fmla="+- 0 0 f80"/>
              <a:gd name="f88" fmla="+- 0 0 f81"/>
              <a:gd name="f89" fmla="+- 0 0 f82"/>
              <a:gd name="f90" fmla="+- 0 0 f83"/>
              <a:gd name="f91" fmla="+- f84 0 f5"/>
              <a:gd name="f92" fmla="*/ f85 f4 1"/>
              <a:gd name="f93" fmla="*/ f86 f4 1"/>
              <a:gd name="f94" fmla="*/ 10800 f87 1"/>
              <a:gd name="f95" fmla="*/ 10800 f88 1"/>
              <a:gd name="f96" fmla="*/ 10800 f89 1"/>
              <a:gd name="f97" fmla="*/ 10800 f90 1"/>
              <a:gd name="f98" fmla="*/ f26 f87 1"/>
              <a:gd name="f99" fmla="*/ f26 f88 1"/>
              <a:gd name="f100" fmla="*/ f26 f89 1"/>
              <a:gd name="f101" fmla="*/ f26 f90 1"/>
              <a:gd name="f102" fmla="*/ 13500 f89 1"/>
              <a:gd name="f103" fmla="*/ 13500 f90 1"/>
              <a:gd name="f104" fmla="*/ f27 f89 1"/>
              <a:gd name="f105" fmla="*/ f27 f90 1"/>
              <a:gd name="f106" fmla="cos 1 f91"/>
              <a:gd name="f107" fmla="sin 1 f91"/>
              <a:gd name="f108" fmla="*/ f92 1 f10"/>
              <a:gd name="f109" fmla="*/ f93 1 f10"/>
              <a:gd name="f110" fmla="+- f94 10800 0"/>
              <a:gd name="f111" fmla="+- f95 10800 0"/>
              <a:gd name="f112" fmla="+- f96 10800 0"/>
              <a:gd name="f113" fmla="+- f97 10800 0"/>
              <a:gd name="f114" fmla="+- f98 10800 0"/>
              <a:gd name="f115" fmla="+- f99 10800 0"/>
              <a:gd name="f116" fmla="+- f100 10800 0"/>
              <a:gd name="f117" fmla="+- f101 10800 0"/>
              <a:gd name="f118" fmla="+- f102 10800 0"/>
              <a:gd name="f119" fmla="+- f103 10800 0"/>
              <a:gd name="f120" fmla="+- f104 10800 0"/>
              <a:gd name="f121" fmla="+- f105 10800 0"/>
              <a:gd name="f122" fmla="+- 0 0 f106"/>
              <a:gd name="f123" fmla="+- 0 0 f107"/>
              <a:gd name="f124" fmla="+- f108 0 f5"/>
              <a:gd name="f125" fmla="+- f109 0 f5"/>
              <a:gd name="f126" fmla="+- f121 0 f119"/>
              <a:gd name="f127" fmla="+- f120 0 f118"/>
              <a:gd name="f128" fmla="cos 1 f124"/>
              <a:gd name="f129" fmla="sin 1 f124"/>
              <a:gd name="f130" fmla="cos 1 f125"/>
              <a:gd name="f131" fmla="sin 1 f125"/>
              <a:gd name="f132" fmla="+- f117 0 f53"/>
              <a:gd name="f133" fmla="+- f116 0 f53"/>
              <a:gd name="f134" fmla="+- f115 0 f53"/>
              <a:gd name="f135" fmla="+- f114 0 f53"/>
              <a:gd name="f136" fmla="+- f111 0 f39"/>
              <a:gd name="f137" fmla="+- f110 0 f39"/>
              <a:gd name="f138" fmla="+- f113 0 f39"/>
              <a:gd name="f139" fmla="+- f112 0 f39"/>
              <a:gd name="f140" fmla="*/ f126 f126 1"/>
              <a:gd name="f141" fmla="*/ f127 f127 1"/>
              <a:gd name="f142" fmla="+- 0 0 f128"/>
              <a:gd name="f143" fmla="+- 0 0 f129"/>
              <a:gd name="f144" fmla="+- 0 0 f130"/>
              <a:gd name="f145" fmla="+- 0 0 f131"/>
              <a:gd name="f146" fmla="at2 f132 f133"/>
              <a:gd name="f147" fmla="at2 f134 f135"/>
              <a:gd name="f148" fmla="at2 f136 f137"/>
              <a:gd name="f149" fmla="at2 f138 f139"/>
              <a:gd name="f150" fmla="+- f140 f141 0"/>
              <a:gd name="f151" fmla="*/ 10800 f142 1"/>
              <a:gd name="f152" fmla="*/ 10800 f143 1"/>
              <a:gd name="f153" fmla="*/ f23 f144 1"/>
              <a:gd name="f154" fmla="*/ f23 f145 1"/>
              <a:gd name="f155" fmla="+- f146 f5 0"/>
              <a:gd name="f156" fmla="+- f147 f5 0"/>
              <a:gd name="f157" fmla="+- f148 f5 0"/>
              <a:gd name="f158" fmla="+- f149 f5 0"/>
              <a:gd name="f159" fmla="sqrt f150"/>
              <a:gd name="f160" fmla="*/ f151 f151 1"/>
              <a:gd name="f161" fmla="*/ f152 f152 1"/>
              <a:gd name="f162" fmla="*/ f153 f153 1"/>
              <a:gd name="f163" fmla="*/ f154 f154 1"/>
              <a:gd name="f164" fmla="*/ f155 f10 1"/>
              <a:gd name="f165" fmla="*/ f156 f10 1"/>
              <a:gd name="f166" fmla="*/ f157 f10 1"/>
              <a:gd name="f167" fmla="*/ f158 f10 1"/>
              <a:gd name="f168" fmla="*/ f21 f159 1"/>
              <a:gd name="f169" fmla="+- f160 f161 0"/>
              <a:gd name="f170" fmla="+- f162 f163 0"/>
              <a:gd name="f171" fmla="*/ f164 1 f4"/>
              <a:gd name="f172" fmla="*/ f165 1 f4"/>
              <a:gd name="f173" fmla="*/ f166 1 f4"/>
              <a:gd name="f174" fmla="*/ f167 1 f4"/>
              <a:gd name="f175" fmla="*/ f168 f122 1"/>
              <a:gd name="f176" fmla="*/ f168 f123 1"/>
              <a:gd name="f177" fmla="sqrt f169"/>
              <a:gd name="f178" fmla="sqrt f170"/>
              <a:gd name="f179" fmla="+- 0 0 f171"/>
              <a:gd name="f180" fmla="+- 0 0 f172"/>
              <a:gd name="f181" fmla="+- 0 0 f173"/>
              <a:gd name="f182" fmla="+- 0 0 f174"/>
              <a:gd name="f183" fmla="+- f120 f175 0"/>
              <a:gd name="f184" fmla="+- f121 f176 0"/>
              <a:gd name="f185" fmla="*/ f12 1 f177"/>
              <a:gd name="f186" fmla="*/ f30 1 f178"/>
              <a:gd name="f187" fmla="+- 0 0 f179"/>
              <a:gd name="f188" fmla="+- 0 0 f180"/>
              <a:gd name="f189" fmla="+- 0 0 f181"/>
              <a:gd name="f190" fmla="+- 0 0 f182"/>
              <a:gd name="f191" fmla="*/ f142 f185 1"/>
              <a:gd name="f192" fmla="*/ f143 f185 1"/>
              <a:gd name="f193" fmla="*/ f144 f186 1"/>
              <a:gd name="f194" fmla="*/ f145 f186 1"/>
              <a:gd name="f195" fmla="*/ f187 f4 1"/>
              <a:gd name="f196" fmla="*/ f188 f4 1"/>
              <a:gd name="f197" fmla="*/ f189 f4 1"/>
              <a:gd name="f198" fmla="*/ f190 f4 1"/>
              <a:gd name="f199" fmla="+- 10800 0 f191"/>
              <a:gd name="f200" fmla="+- 10800 0 f192"/>
              <a:gd name="f201" fmla="+- 10800 0 f193"/>
              <a:gd name="f202" fmla="+- 10800 0 f194"/>
              <a:gd name="f203" fmla="*/ f195 1 f10"/>
              <a:gd name="f204" fmla="*/ f196 1 f10"/>
              <a:gd name="f205" fmla="*/ f197 1 f10"/>
              <a:gd name="f206" fmla="*/ f198 1 f10"/>
              <a:gd name="f207" fmla="*/ f199 f18 1"/>
              <a:gd name="f208" fmla="*/ f200 f19 1"/>
              <a:gd name="f209" fmla="*/ f201 f18 1"/>
              <a:gd name="f210" fmla="*/ f202 f19 1"/>
              <a:gd name="f211" fmla="+- f203 0 f5"/>
              <a:gd name="f212" fmla="+- f204 0 f5"/>
              <a:gd name="f213" fmla="+- f205 0 f5"/>
              <a:gd name="f214" fmla="+- f206 0 f5"/>
              <a:gd name="f215" fmla="cos 1 f211"/>
              <a:gd name="f216" fmla="sin 1 f211"/>
              <a:gd name="f217" fmla="+- f212 0 f211"/>
              <a:gd name="f218" fmla="cos 1 f213"/>
              <a:gd name="f219" fmla="sin 1 f213"/>
              <a:gd name="f220" fmla="+- f214 0 f213"/>
              <a:gd name="f221" fmla="+- 0 0 f215"/>
              <a:gd name="f222" fmla="+- 0 0 f216"/>
              <a:gd name="f223" fmla="+- f217 0 f3"/>
              <a:gd name="f224" fmla="+- 0 0 f218"/>
              <a:gd name="f225" fmla="+- 0 0 f219"/>
              <a:gd name="f226" fmla="+- f220 f3 0"/>
              <a:gd name="f227" fmla="*/ f50 f221 1"/>
              <a:gd name="f228" fmla="*/ f50 f222 1"/>
              <a:gd name="f229" fmla="?: f217 f223 f217"/>
              <a:gd name="f230" fmla="*/ f35 f224 1"/>
              <a:gd name="f231" fmla="*/ f35 f225 1"/>
              <a:gd name="f232" fmla="?: f220 f220 f226"/>
              <a:gd name="f233" fmla="*/ f227 f227 1"/>
              <a:gd name="f234" fmla="*/ f228 f228 1"/>
              <a:gd name="f235" fmla="*/ f230 f230 1"/>
              <a:gd name="f236" fmla="*/ f231 f231 1"/>
              <a:gd name="f237" fmla="+- f233 f234 0"/>
              <a:gd name="f238" fmla="+- f235 f236 0"/>
              <a:gd name="f239" fmla="sqrt f237"/>
              <a:gd name="f240" fmla="sqrt f238"/>
              <a:gd name="f241" fmla="*/ f54 1 f239"/>
              <a:gd name="f242" fmla="*/ f40 1 f240"/>
              <a:gd name="f243" fmla="*/ f221 f241 1"/>
              <a:gd name="f244" fmla="*/ f222 f241 1"/>
              <a:gd name="f245" fmla="*/ f224 f242 1"/>
              <a:gd name="f246" fmla="*/ f225 f242 1"/>
              <a:gd name="f247" fmla="+- f53 0 f243"/>
              <a:gd name="f248" fmla="+- f53 0 f244"/>
              <a:gd name="f249" fmla="+- f39 0 f245"/>
              <a:gd name="f250" fmla="+- f39 0 f246"/>
            </a:gdLst>
            <a:ahLst>
              <a:ahPolar gdRefAng="f0" minAng="f9" maxAng="f14">
                <a:pos x="f207" y="f208"/>
              </a:ahPolar>
              <a:ahPolar gdRefR="f2" minR="f9" maxR="f13" gdRefAng="f1" minAng="f9" maxAng="f14">
                <a:pos x="f209" y="f210"/>
              </a:ahPolar>
            </a:ahLst>
            <a:cxnLst>
              <a:cxn ang="3cd4">
                <a:pos x="hc" y="t"/>
              </a:cxn>
              <a:cxn ang="0">
                <a:pos x="r" y="vc"/>
              </a:cxn>
              <a:cxn ang="cd4">
                <a:pos x="hc" y="b"/>
              </a:cxn>
              <a:cxn ang="cd2">
                <a:pos x="l" y="vc"/>
              </a:cxn>
            </a:cxnLst>
            <a:rect l="f31" t="f34" r="f32" b="f33"/>
            <a:pathLst>
              <a:path w="21600" h="21600">
                <a:moveTo>
                  <a:pt x="f247" y="f248"/>
                </a:moveTo>
                <a:arcTo wR="f50" hR="f50" stAng="f211" swAng="f229"/>
                <a:lnTo>
                  <a:pt x="f249" y="f250"/>
                </a:lnTo>
                <a:arcTo wR="f35" hR="f35" stAng="f213" swAng="f232"/>
                <a:lnTo>
                  <a:pt x="f119" y="f118"/>
                </a:lnTo>
                <a:lnTo>
                  <a:pt x="f184" y="f183"/>
                </a:lnTo>
                <a:lnTo>
                  <a:pt x="f121" y="f120"/>
                </a:lnTo>
                <a:close/>
              </a:path>
            </a:pathLst>
          </a:custGeom>
          <a:solidFill>
            <a:srgbClr val="CFE7F5"/>
          </a:solidFill>
          <a:ln w="0">
            <a:solidFill>
              <a:srgbClr val="808080"/>
            </a:solidFill>
            <a:prstDash val="solid"/>
          </a:ln>
        </p:spPr>
        <p:txBody>
          <a:bodyPr vert="horz" wrap="none" lIns="90000" tIns="45000" rIns="90000" bIns="450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l-GR" sz="1800" b="0" i="0" u="none" strike="noStrike" baseline="0">
              <a:ln>
                <a:noFill/>
              </a:ln>
              <a:solidFill>
                <a:srgbClr val="000000"/>
              </a:solidFill>
              <a:latin typeface="Arial" pitchFamily="18"/>
              <a:ea typeface="Microsoft YaHei" pitchFamily="2"/>
              <a:cs typeface="Microsoft YaHei" pitchFamily="2"/>
            </a:endParaRPr>
          </a:p>
        </p:txBody>
      </p:sp>
      <p:sp>
        <p:nvSpPr>
          <p:cNvPr id="8" name="Σχήμα1"/>
          <p:cNvSpPr/>
          <p:nvPr/>
        </p:nvSpPr>
        <p:spPr>
          <a:xfrm>
            <a:off x="2520000" y="6238073"/>
            <a:ext cx="678600" cy="701064"/>
          </a:xfrm>
          <a:custGeom>
            <a:avLst>
              <a:gd name="f0" fmla="val 16200000"/>
              <a:gd name="f1" fmla="val 5400000"/>
              <a:gd name="f2" fmla="val 5500"/>
            </a:avLst>
            <a:gdLst>
              <a:gd name="f3" fmla="val 21600000"/>
              <a:gd name="f4" fmla="val 10800000"/>
              <a:gd name="f5" fmla="val 5400000"/>
              <a:gd name="f6" fmla="val 180"/>
              <a:gd name="f7" fmla="val w"/>
              <a:gd name="f8" fmla="val h"/>
              <a:gd name="f9" fmla="val 0"/>
              <a:gd name="f10" fmla="*/ 5419351 1 1725033"/>
              <a:gd name="f11" fmla="sqrt 2"/>
              <a:gd name="f12" fmla="*/ 10800 10800 1"/>
              <a:gd name="f13" fmla="val 10800"/>
              <a:gd name="f14" fmla="val 21599999"/>
              <a:gd name="f15" fmla="min 0 21600"/>
              <a:gd name="f16" fmla="max 0 21600"/>
              <a:gd name="f17" fmla="*/ f10 1 2"/>
              <a:gd name="f18" fmla="*/ f7 1 21600"/>
              <a:gd name="f19" fmla="*/ f8 1 21600"/>
              <a:gd name="f20" fmla="*/ f10 1 180"/>
              <a:gd name="f21" fmla="*/ f11 1 2"/>
              <a:gd name="f22" fmla="pin 0 f0 21599999"/>
              <a:gd name="f23" fmla="pin 0 f2 10800"/>
              <a:gd name="f24" fmla="pin 0 f1 21599999"/>
              <a:gd name="f25" fmla="+- f16 0 f15"/>
              <a:gd name="f26" fmla="+- 10800 f23 0"/>
              <a:gd name="f27" fmla="+- f23 0 2700"/>
              <a:gd name="f28" fmla="+- 0 0 f22"/>
              <a:gd name="f29" fmla="+- 0 0 f24"/>
              <a:gd name="f30" fmla="*/ f23 f23 1"/>
              <a:gd name="f31" fmla="*/ 0 f18 1"/>
              <a:gd name="f32" fmla="*/ 21600 f18 1"/>
              <a:gd name="f33" fmla="*/ 21600 f19 1"/>
              <a:gd name="f34" fmla="*/ 0 f19 1"/>
              <a:gd name="f35" fmla="*/ f25 1 2"/>
              <a:gd name="f36" fmla="+- 21600 0 f26"/>
              <a:gd name="f37" fmla="+- f28 f5 0"/>
              <a:gd name="f38" fmla="+- f29 f5 0"/>
              <a:gd name="f39" fmla="+- f15 f35 0"/>
              <a:gd name="f40" fmla="*/ f35 f35 1"/>
              <a:gd name="f41" fmla="*/ f37 f6 1"/>
              <a:gd name="f42" fmla="*/ f38 f6 1"/>
              <a:gd name="f43" fmla="min f26 f36"/>
              <a:gd name="f44" fmla="max f26 f36"/>
              <a:gd name="f45" fmla="*/ f41 1 f4"/>
              <a:gd name="f46" fmla="*/ f42 1 f4"/>
              <a:gd name="f47" fmla="+- f44 0 f43"/>
              <a:gd name="f48" fmla="+- 0 0 f45"/>
              <a:gd name="f49" fmla="+- 0 0 f46"/>
              <a:gd name="f50" fmla="*/ f47 1 2"/>
              <a:gd name="f51" fmla="val f48"/>
              <a:gd name="f52" fmla="val f49"/>
              <a:gd name="f53" fmla="+- f43 f50 0"/>
              <a:gd name="f54" fmla="*/ f50 f50 1"/>
              <a:gd name="f55" fmla="*/ f51 f20 1"/>
              <a:gd name="f56" fmla="*/ f52 f20 1"/>
              <a:gd name="f57" fmla="+- f52 45 0"/>
              <a:gd name="f58" fmla="*/ f51 f10 1"/>
              <a:gd name="f59" fmla="*/ f52 f10 1"/>
              <a:gd name="f60" fmla="+- 0 0 f55"/>
              <a:gd name="f61" fmla="+- 0 0 f56"/>
              <a:gd name="f62" fmla="*/ f57 f10 1"/>
              <a:gd name="f63" fmla="*/ f58 1 f6"/>
              <a:gd name="f64" fmla="*/ f59 1 f6"/>
              <a:gd name="f65" fmla="*/ f60 f4 1"/>
              <a:gd name="f66" fmla="*/ f61 f4 1"/>
              <a:gd name="f67" fmla="*/ f62 1 180"/>
              <a:gd name="f68" fmla="+- 0 0 f63"/>
              <a:gd name="f69" fmla="+- 0 0 f64"/>
              <a:gd name="f70" fmla="*/ f65 1 f10"/>
              <a:gd name="f71" fmla="*/ f66 1 f10"/>
              <a:gd name="f72" fmla="+- 0 0 f67"/>
              <a:gd name="f73" fmla="+- f68 f10 0"/>
              <a:gd name="f74" fmla="+- f69 f10 0"/>
              <a:gd name="f75" fmla="+- f70 0 f5"/>
              <a:gd name="f76" fmla="+- f71 0 f5"/>
              <a:gd name="f77" fmla="*/ f72 f4 1"/>
              <a:gd name="f78" fmla="+- f73 f17 0"/>
              <a:gd name="f79" fmla="+- f74 f17 0"/>
              <a:gd name="f80" fmla="cos 1 f75"/>
              <a:gd name="f81" fmla="sin 1 f75"/>
              <a:gd name="f82" fmla="cos 1 f76"/>
              <a:gd name="f83" fmla="sin 1 f76"/>
              <a:gd name="f84" fmla="*/ f77 1 f10"/>
              <a:gd name="f85" fmla="+- 0 0 f78"/>
              <a:gd name="f86" fmla="+- 0 0 f79"/>
              <a:gd name="f87" fmla="+- 0 0 f80"/>
              <a:gd name="f88" fmla="+- 0 0 f81"/>
              <a:gd name="f89" fmla="+- 0 0 f82"/>
              <a:gd name="f90" fmla="+- 0 0 f83"/>
              <a:gd name="f91" fmla="+- f84 0 f5"/>
              <a:gd name="f92" fmla="*/ f85 f4 1"/>
              <a:gd name="f93" fmla="*/ f86 f4 1"/>
              <a:gd name="f94" fmla="*/ 10800 f87 1"/>
              <a:gd name="f95" fmla="*/ 10800 f88 1"/>
              <a:gd name="f96" fmla="*/ 10800 f89 1"/>
              <a:gd name="f97" fmla="*/ 10800 f90 1"/>
              <a:gd name="f98" fmla="*/ f26 f87 1"/>
              <a:gd name="f99" fmla="*/ f26 f88 1"/>
              <a:gd name="f100" fmla="*/ f26 f89 1"/>
              <a:gd name="f101" fmla="*/ f26 f90 1"/>
              <a:gd name="f102" fmla="*/ 13500 f89 1"/>
              <a:gd name="f103" fmla="*/ 13500 f90 1"/>
              <a:gd name="f104" fmla="*/ f27 f89 1"/>
              <a:gd name="f105" fmla="*/ f27 f90 1"/>
              <a:gd name="f106" fmla="cos 1 f91"/>
              <a:gd name="f107" fmla="sin 1 f91"/>
              <a:gd name="f108" fmla="*/ f92 1 f10"/>
              <a:gd name="f109" fmla="*/ f93 1 f10"/>
              <a:gd name="f110" fmla="+- f94 10800 0"/>
              <a:gd name="f111" fmla="+- f95 10800 0"/>
              <a:gd name="f112" fmla="+- f96 10800 0"/>
              <a:gd name="f113" fmla="+- f97 10800 0"/>
              <a:gd name="f114" fmla="+- f98 10800 0"/>
              <a:gd name="f115" fmla="+- f99 10800 0"/>
              <a:gd name="f116" fmla="+- f100 10800 0"/>
              <a:gd name="f117" fmla="+- f101 10800 0"/>
              <a:gd name="f118" fmla="+- f102 10800 0"/>
              <a:gd name="f119" fmla="+- f103 10800 0"/>
              <a:gd name="f120" fmla="+- f104 10800 0"/>
              <a:gd name="f121" fmla="+- f105 10800 0"/>
              <a:gd name="f122" fmla="+- 0 0 f106"/>
              <a:gd name="f123" fmla="+- 0 0 f107"/>
              <a:gd name="f124" fmla="+- f108 0 f5"/>
              <a:gd name="f125" fmla="+- f109 0 f5"/>
              <a:gd name="f126" fmla="+- f121 0 f119"/>
              <a:gd name="f127" fmla="+- f120 0 f118"/>
              <a:gd name="f128" fmla="cos 1 f124"/>
              <a:gd name="f129" fmla="sin 1 f124"/>
              <a:gd name="f130" fmla="cos 1 f125"/>
              <a:gd name="f131" fmla="sin 1 f125"/>
              <a:gd name="f132" fmla="+- f117 0 f53"/>
              <a:gd name="f133" fmla="+- f116 0 f53"/>
              <a:gd name="f134" fmla="+- f115 0 f53"/>
              <a:gd name="f135" fmla="+- f114 0 f53"/>
              <a:gd name="f136" fmla="+- f111 0 f39"/>
              <a:gd name="f137" fmla="+- f110 0 f39"/>
              <a:gd name="f138" fmla="+- f113 0 f39"/>
              <a:gd name="f139" fmla="+- f112 0 f39"/>
              <a:gd name="f140" fmla="*/ f126 f126 1"/>
              <a:gd name="f141" fmla="*/ f127 f127 1"/>
              <a:gd name="f142" fmla="+- 0 0 f128"/>
              <a:gd name="f143" fmla="+- 0 0 f129"/>
              <a:gd name="f144" fmla="+- 0 0 f130"/>
              <a:gd name="f145" fmla="+- 0 0 f131"/>
              <a:gd name="f146" fmla="at2 f132 f133"/>
              <a:gd name="f147" fmla="at2 f134 f135"/>
              <a:gd name="f148" fmla="at2 f136 f137"/>
              <a:gd name="f149" fmla="at2 f138 f139"/>
              <a:gd name="f150" fmla="+- f140 f141 0"/>
              <a:gd name="f151" fmla="*/ 10800 f142 1"/>
              <a:gd name="f152" fmla="*/ 10800 f143 1"/>
              <a:gd name="f153" fmla="*/ f23 f144 1"/>
              <a:gd name="f154" fmla="*/ f23 f145 1"/>
              <a:gd name="f155" fmla="+- f146 f5 0"/>
              <a:gd name="f156" fmla="+- f147 f5 0"/>
              <a:gd name="f157" fmla="+- f148 f5 0"/>
              <a:gd name="f158" fmla="+- f149 f5 0"/>
              <a:gd name="f159" fmla="sqrt f150"/>
              <a:gd name="f160" fmla="*/ f151 f151 1"/>
              <a:gd name="f161" fmla="*/ f152 f152 1"/>
              <a:gd name="f162" fmla="*/ f153 f153 1"/>
              <a:gd name="f163" fmla="*/ f154 f154 1"/>
              <a:gd name="f164" fmla="*/ f155 f10 1"/>
              <a:gd name="f165" fmla="*/ f156 f10 1"/>
              <a:gd name="f166" fmla="*/ f157 f10 1"/>
              <a:gd name="f167" fmla="*/ f158 f10 1"/>
              <a:gd name="f168" fmla="*/ f21 f159 1"/>
              <a:gd name="f169" fmla="+- f160 f161 0"/>
              <a:gd name="f170" fmla="+- f162 f163 0"/>
              <a:gd name="f171" fmla="*/ f164 1 f4"/>
              <a:gd name="f172" fmla="*/ f165 1 f4"/>
              <a:gd name="f173" fmla="*/ f166 1 f4"/>
              <a:gd name="f174" fmla="*/ f167 1 f4"/>
              <a:gd name="f175" fmla="*/ f168 f122 1"/>
              <a:gd name="f176" fmla="*/ f168 f123 1"/>
              <a:gd name="f177" fmla="sqrt f169"/>
              <a:gd name="f178" fmla="sqrt f170"/>
              <a:gd name="f179" fmla="+- 0 0 f171"/>
              <a:gd name="f180" fmla="+- 0 0 f172"/>
              <a:gd name="f181" fmla="+- 0 0 f173"/>
              <a:gd name="f182" fmla="+- 0 0 f174"/>
              <a:gd name="f183" fmla="+- f120 f175 0"/>
              <a:gd name="f184" fmla="+- f121 f176 0"/>
              <a:gd name="f185" fmla="*/ f12 1 f177"/>
              <a:gd name="f186" fmla="*/ f30 1 f178"/>
              <a:gd name="f187" fmla="+- 0 0 f179"/>
              <a:gd name="f188" fmla="+- 0 0 f180"/>
              <a:gd name="f189" fmla="+- 0 0 f181"/>
              <a:gd name="f190" fmla="+- 0 0 f182"/>
              <a:gd name="f191" fmla="*/ f142 f185 1"/>
              <a:gd name="f192" fmla="*/ f143 f185 1"/>
              <a:gd name="f193" fmla="*/ f144 f186 1"/>
              <a:gd name="f194" fmla="*/ f145 f186 1"/>
              <a:gd name="f195" fmla="*/ f187 f4 1"/>
              <a:gd name="f196" fmla="*/ f188 f4 1"/>
              <a:gd name="f197" fmla="*/ f189 f4 1"/>
              <a:gd name="f198" fmla="*/ f190 f4 1"/>
              <a:gd name="f199" fmla="+- 10800 0 f191"/>
              <a:gd name="f200" fmla="+- 10800 0 f192"/>
              <a:gd name="f201" fmla="+- 10800 0 f193"/>
              <a:gd name="f202" fmla="+- 10800 0 f194"/>
              <a:gd name="f203" fmla="*/ f195 1 f10"/>
              <a:gd name="f204" fmla="*/ f196 1 f10"/>
              <a:gd name="f205" fmla="*/ f197 1 f10"/>
              <a:gd name="f206" fmla="*/ f198 1 f10"/>
              <a:gd name="f207" fmla="*/ f199 f18 1"/>
              <a:gd name="f208" fmla="*/ f200 f19 1"/>
              <a:gd name="f209" fmla="*/ f201 f18 1"/>
              <a:gd name="f210" fmla="*/ f202 f19 1"/>
              <a:gd name="f211" fmla="+- f203 0 f5"/>
              <a:gd name="f212" fmla="+- f204 0 f5"/>
              <a:gd name="f213" fmla="+- f205 0 f5"/>
              <a:gd name="f214" fmla="+- f206 0 f5"/>
              <a:gd name="f215" fmla="cos 1 f211"/>
              <a:gd name="f216" fmla="sin 1 f211"/>
              <a:gd name="f217" fmla="+- f212 0 f211"/>
              <a:gd name="f218" fmla="cos 1 f213"/>
              <a:gd name="f219" fmla="sin 1 f213"/>
              <a:gd name="f220" fmla="+- f214 0 f213"/>
              <a:gd name="f221" fmla="+- 0 0 f215"/>
              <a:gd name="f222" fmla="+- 0 0 f216"/>
              <a:gd name="f223" fmla="+- f217 0 f3"/>
              <a:gd name="f224" fmla="+- 0 0 f218"/>
              <a:gd name="f225" fmla="+- 0 0 f219"/>
              <a:gd name="f226" fmla="+- f220 f3 0"/>
              <a:gd name="f227" fmla="*/ f50 f221 1"/>
              <a:gd name="f228" fmla="*/ f50 f222 1"/>
              <a:gd name="f229" fmla="?: f217 f223 f217"/>
              <a:gd name="f230" fmla="*/ f35 f224 1"/>
              <a:gd name="f231" fmla="*/ f35 f225 1"/>
              <a:gd name="f232" fmla="?: f220 f220 f226"/>
              <a:gd name="f233" fmla="*/ f227 f227 1"/>
              <a:gd name="f234" fmla="*/ f228 f228 1"/>
              <a:gd name="f235" fmla="*/ f230 f230 1"/>
              <a:gd name="f236" fmla="*/ f231 f231 1"/>
              <a:gd name="f237" fmla="+- f233 f234 0"/>
              <a:gd name="f238" fmla="+- f235 f236 0"/>
              <a:gd name="f239" fmla="sqrt f237"/>
              <a:gd name="f240" fmla="sqrt f238"/>
              <a:gd name="f241" fmla="*/ f54 1 f239"/>
              <a:gd name="f242" fmla="*/ f40 1 f240"/>
              <a:gd name="f243" fmla="*/ f221 f241 1"/>
              <a:gd name="f244" fmla="*/ f222 f241 1"/>
              <a:gd name="f245" fmla="*/ f224 f242 1"/>
              <a:gd name="f246" fmla="*/ f225 f242 1"/>
              <a:gd name="f247" fmla="+- f53 0 f243"/>
              <a:gd name="f248" fmla="+- f53 0 f244"/>
              <a:gd name="f249" fmla="+- f39 0 f245"/>
              <a:gd name="f250" fmla="+- f39 0 f246"/>
            </a:gdLst>
            <a:ahLst>
              <a:ahPolar gdRefAng="f0" minAng="f9" maxAng="f14">
                <a:pos x="f207" y="f208"/>
              </a:ahPolar>
              <a:ahPolar gdRefR="f2" minR="f9" maxR="f13" gdRefAng="f1" minAng="f9" maxAng="f14">
                <a:pos x="f209" y="f210"/>
              </a:ahPolar>
            </a:ahLst>
            <a:cxnLst>
              <a:cxn ang="3cd4">
                <a:pos x="hc" y="t"/>
              </a:cxn>
              <a:cxn ang="0">
                <a:pos x="r" y="vc"/>
              </a:cxn>
              <a:cxn ang="cd4">
                <a:pos x="hc" y="b"/>
              </a:cxn>
              <a:cxn ang="cd2">
                <a:pos x="l" y="vc"/>
              </a:cxn>
            </a:cxnLst>
            <a:rect l="f31" t="f34" r="f32" b="f33"/>
            <a:pathLst>
              <a:path w="21600" h="21600">
                <a:moveTo>
                  <a:pt x="f247" y="f248"/>
                </a:moveTo>
                <a:arcTo wR="f50" hR="f50" stAng="f211" swAng="f229"/>
                <a:lnTo>
                  <a:pt x="f249" y="f250"/>
                </a:lnTo>
                <a:arcTo wR="f35" hR="f35" stAng="f213" swAng="f232"/>
                <a:lnTo>
                  <a:pt x="f119" y="f118"/>
                </a:lnTo>
                <a:lnTo>
                  <a:pt x="f184" y="f183"/>
                </a:lnTo>
                <a:lnTo>
                  <a:pt x="f121" y="f120"/>
                </a:lnTo>
                <a:close/>
              </a:path>
            </a:pathLst>
          </a:custGeom>
          <a:solidFill>
            <a:srgbClr val="CFE7F5"/>
          </a:solidFill>
          <a:ln w="0">
            <a:solidFill>
              <a:srgbClr val="808080"/>
            </a:solidFill>
            <a:prstDash val="solid"/>
          </a:ln>
        </p:spPr>
        <p:txBody>
          <a:bodyPr vert="horz" wrap="none" lIns="90000" tIns="45000" rIns="90000" bIns="450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l-GR" sz="1800" b="0" i="0" u="none" strike="noStrike" baseline="0">
              <a:ln>
                <a:noFill/>
              </a:ln>
              <a:solidFill>
                <a:srgbClr val="000000"/>
              </a:solidFill>
              <a:latin typeface="Arial" pitchFamily="18"/>
              <a:ea typeface="Microsoft YaHei" pitchFamily="2"/>
              <a:cs typeface="Microsoft YaHei" pitchFamily="2"/>
            </a:endParaRPr>
          </a:p>
        </p:txBody>
      </p:sp>
    </p:spTree>
    <p:extLst>
      <p:ext uri="{BB962C8B-B14F-4D97-AF65-F5344CB8AC3E}">
        <p14:creationId xmlns:p14="http://schemas.microsoft.com/office/powerpoint/2010/main" val="2466860213"/>
      </p:ext>
    </p:extLst>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83362"/>
          </a:xfrm>
        </p:spPr>
        <p:txBody>
          <a:bodyPr>
            <a:normAutofit/>
          </a:bodyPr>
          <a:lstStyle/>
          <a:p>
            <a:r>
              <a:rPr lang="el-GR" b="1" dirty="0"/>
              <a:t>ΠΟΙΑ ΠΡΟΤΥΠΑ ;</a:t>
            </a:r>
            <a:br>
              <a:rPr lang="el-GR" b="1" dirty="0"/>
            </a:br>
            <a:r>
              <a:rPr lang="el-GR" b="1" dirty="0"/>
              <a:t>ΣΕ ΠΟΙΕΣ ΠΕΡΙΠΤΩΣΕΙΣ ΕΧΟΥΝ ΣΧΕΣΗ ΜΕ ΤΗΝ ΚΛΙΝΙΚΗ ΠΡΑΞΗ;</a:t>
            </a:r>
            <a:endParaRPr lang="en-US" b="1" dirty="0"/>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ΦΑΚΕΛΛΟΙ ΠΡΟΪΟΝΤΩΝ</a:t>
            </a:r>
          </a:p>
        </p:txBody>
      </p:sp>
      <p:sp>
        <p:nvSpPr>
          <p:cNvPr id="3" name="2 - Θέση περιεχομένου"/>
          <p:cNvSpPr>
            <a:spLocks noGrp="1"/>
          </p:cNvSpPr>
          <p:nvPr>
            <p:ph idx="1"/>
          </p:nvPr>
        </p:nvSpPr>
        <p:spPr/>
        <p:txBody>
          <a:bodyPr/>
          <a:lstStyle/>
          <a:p>
            <a:pPr>
              <a:buNone/>
            </a:pPr>
            <a:r>
              <a:rPr lang="el-GR" dirty="0"/>
              <a:t>ΟΝΟΜΑ – ΠΑΡΑΓΩΓΗ</a:t>
            </a:r>
          </a:p>
          <a:p>
            <a:pPr>
              <a:buNone/>
            </a:pPr>
            <a:r>
              <a:rPr lang="el-GR" dirty="0"/>
              <a:t>ΦΥΣΙΚΟΧΗΜΙΚΟΙ ΕΛΕΓΧΟΙ</a:t>
            </a:r>
          </a:p>
          <a:p>
            <a:pPr>
              <a:buNone/>
            </a:pPr>
            <a:r>
              <a:rPr lang="el-GR" dirty="0"/>
              <a:t>ΜΙΚΡΟΒΙΟΛΟΓΙΚΟΙ ΕΛΕΓΧΟΙ</a:t>
            </a:r>
          </a:p>
          <a:p>
            <a:pPr>
              <a:buNone/>
            </a:pPr>
            <a:r>
              <a:rPr lang="el-GR" dirty="0"/>
              <a:t>ΣΤΑΘΕΡΟΤΗΤΑ</a:t>
            </a:r>
          </a:p>
          <a:p>
            <a:pPr>
              <a:buNone/>
            </a:pPr>
            <a:r>
              <a:rPr lang="el-GR" dirty="0"/>
              <a:t>ΤΟΞΙΚΟΛΟΓΙΚΟΙ ΕΛΕΓΧΟΙ</a:t>
            </a:r>
          </a:p>
          <a:p>
            <a:pPr>
              <a:buNone/>
            </a:pPr>
            <a:r>
              <a:rPr lang="el-GR" dirty="0"/>
              <a:t>ΦΑΡΜΑΚΟΛΟΓΙΚΟΙ ΕΛΕΓΧΟΙ</a:t>
            </a:r>
          </a:p>
          <a:p>
            <a:pPr>
              <a:buNone/>
            </a:pPr>
            <a:r>
              <a:rPr lang="el-GR" dirty="0"/>
              <a:t>ΕΛΕΓΧΟΙ ΥΛΙΚΩΝ ΣΥΣΚΕΥΑΣΙΑΣ</a:t>
            </a:r>
          </a:p>
          <a:p>
            <a:pPr>
              <a:buNone/>
            </a:pPr>
            <a:endParaRPr lang="el-GR"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Rot="1" noChangeArrowheads="1"/>
          </p:cNvSpPr>
          <p:nvPr>
            <p:ph type="body" idx="1"/>
          </p:nvPr>
        </p:nvSpPr>
        <p:spPr>
          <a:xfrm>
            <a:off x="0" y="188913"/>
            <a:ext cx="9144000" cy="6669087"/>
          </a:xfrm>
        </p:spPr>
        <p:txBody>
          <a:bodyPr/>
          <a:lstStyle/>
          <a:p>
            <a:pPr algn="ctr" eaLnBrk="1" hangingPunct="1">
              <a:buFont typeface="Wingdings" pitchFamily="2" charset="2"/>
              <a:buNone/>
            </a:pPr>
            <a:r>
              <a:rPr lang="el-GR" sz="2400" b="1" dirty="0">
                <a:effectLst/>
              </a:rPr>
              <a:t>ΑΠΟΤΕΛΕΣΜΑΤΙΚΟΤΗΤΑ ΤΩΝ </a:t>
            </a:r>
            <a:r>
              <a:rPr lang="el-GR" sz="2400" b="1" dirty="0"/>
              <a:t>ΚΑΛΛΥΝΤΙΚΩΝ </a:t>
            </a:r>
            <a:r>
              <a:rPr lang="el-GR" sz="2400" b="1" dirty="0">
                <a:effectLst/>
              </a:rPr>
              <a:t>ΠΡΟΙΟΝΤΩΝ</a:t>
            </a:r>
          </a:p>
          <a:p>
            <a:pPr eaLnBrk="1" hangingPunct="1"/>
            <a:r>
              <a:rPr lang="en-US" sz="4000" b="1" dirty="0">
                <a:effectLst/>
              </a:rPr>
              <a:t>In Vivo </a:t>
            </a:r>
            <a:r>
              <a:rPr lang="el-GR" sz="4000" b="1" dirty="0">
                <a:effectLst/>
              </a:rPr>
              <a:t>στον </a:t>
            </a:r>
            <a:r>
              <a:rPr lang="el-GR" sz="4000" b="1" dirty="0" err="1">
                <a:effectLst/>
              </a:rPr>
              <a:t>Ανθρωπο</a:t>
            </a:r>
            <a:endParaRPr lang="el-GR" sz="4000" b="1" dirty="0">
              <a:effectLst/>
            </a:endParaRPr>
          </a:p>
          <a:p>
            <a:pPr eaLnBrk="1" hangingPunct="1"/>
            <a:r>
              <a:rPr lang="el-GR" sz="4000" b="1" dirty="0">
                <a:effectLst/>
              </a:rPr>
              <a:t>Κριτήρια : Ηλικία, Τύπος Δέρματος, Εποχή, Φύλο, Υγεία, Ιστορικό </a:t>
            </a:r>
            <a:r>
              <a:rPr lang="el-GR" sz="4000" b="1" dirty="0" err="1">
                <a:effectLst/>
              </a:rPr>
              <a:t>κ.ά</a:t>
            </a:r>
            <a:endParaRPr lang="el-GR" sz="4000" b="1" dirty="0">
              <a:effectLst/>
            </a:endParaRPr>
          </a:p>
          <a:p>
            <a:pPr eaLnBrk="1" hangingPunct="1"/>
            <a:r>
              <a:rPr lang="el-GR" sz="4000" b="1" dirty="0">
                <a:effectLst/>
              </a:rPr>
              <a:t>Υποκειμενική Αξιολόγηση – Βιοφυσική</a:t>
            </a:r>
          </a:p>
          <a:p>
            <a:pPr eaLnBrk="1" hangingPunct="1"/>
            <a:r>
              <a:rPr lang="el-GR" sz="4000" b="1" dirty="0">
                <a:effectLst/>
              </a:rPr>
              <a:t>Πρωτόκολλο : Επιλογή Εθελοντών, Τύπος Δοκιμής (Απλή, Συγκριτική </a:t>
            </a:r>
            <a:r>
              <a:rPr lang="el-GR" sz="4000" b="1" dirty="0" err="1">
                <a:effectLst/>
              </a:rPr>
              <a:t>κ.ά</a:t>
            </a:r>
            <a:r>
              <a:rPr lang="el-GR" sz="4000" b="1" dirty="0">
                <a:effectLst/>
              </a:rPr>
              <a:t>), Συνθήκες, Στατιστική Επεξεργασία Αποτελεσμάτων, Υπευθυνότητες </a:t>
            </a:r>
            <a:r>
              <a:rPr lang="el-GR" sz="4000" b="1" dirty="0" err="1">
                <a:effectLst/>
              </a:rPr>
              <a:t>κ.ά</a:t>
            </a:r>
            <a:r>
              <a:rPr lang="el-GR" sz="4000" b="1" dirty="0">
                <a:effectLst/>
              </a:rPr>
              <a:t> </a:t>
            </a:r>
          </a:p>
          <a:p>
            <a:pPr eaLnBrk="1" hangingPunct="1"/>
            <a:endParaRPr lang="el-GR" sz="4000" b="1" dirty="0">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81000"/>
            <a:ext cx="8229600" cy="639762"/>
          </a:xfrm>
        </p:spPr>
        <p:txBody>
          <a:bodyPr>
            <a:normAutofit fontScale="90000"/>
          </a:bodyPr>
          <a:lstStyle/>
          <a:p>
            <a:r>
              <a:rPr lang="el-GR" dirty="0"/>
              <a:t>ΠΑΡΑΡΤΗΜΑΤΑ</a:t>
            </a:r>
            <a:endParaRPr lang="en-US" dirty="0"/>
          </a:p>
        </p:txBody>
      </p:sp>
      <p:sp>
        <p:nvSpPr>
          <p:cNvPr id="3" name="2 - Θέση περιεχομένου"/>
          <p:cNvSpPr>
            <a:spLocks noGrp="1"/>
          </p:cNvSpPr>
          <p:nvPr>
            <p:ph idx="1"/>
          </p:nvPr>
        </p:nvSpPr>
        <p:spPr>
          <a:xfrm>
            <a:off x="0" y="762000"/>
            <a:ext cx="9144000" cy="6096000"/>
          </a:xfrm>
        </p:spPr>
        <p:txBody>
          <a:bodyPr>
            <a:normAutofit fontScale="77500" lnSpcReduction="20000"/>
          </a:bodyPr>
          <a:lstStyle/>
          <a:p>
            <a:pPr>
              <a:buNone/>
            </a:pPr>
            <a:endParaRPr lang="en-US" dirty="0"/>
          </a:p>
          <a:p>
            <a:r>
              <a:rPr lang="el-GR" dirty="0"/>
              <a:t>Παράρτημα Ι</a:t>
            </a:r>
          </a:p>
          <a:p>
            <a:pPr>
              <a:buNone/>
            </a:pPr>
            <a:r>
              <a:rPr lang="el-GR" dirty="0"/>
              <a:t>	Τρόπος αξιολογήσεως ασφαλείας καλλυντικών</a:t>
            </a:r>
            <a:endParaRPr lang="en-US" dirty="0"/>
          </a:p>
          <a:p>
            <a:r>
              <a:rPr lang="el-GR" dirty="0"/>
              <a:t>Παράρτημα </a:t>
            </a:r>
            <a:r>
              <a:rPr lang="en-US" dirty="0"/>
              <a:t>II</a:t>
            </a:r>
          </a:p>
          <a:p>
            <a:pPr>
              <a:buNone/>
            </a:pPr>
            <a:r>
              <a:rPr lang="el-GR" dirty="0"/>
              <a:t>	Κατάλογος ουσιών που απαγορεύονται στα καλλυντικά προϊόντα</a:t>
            </a:r>
            <a:endParaRPr lang="en-US" dirty="0"/>
          </a:p>
          <a:p>
            <a:r>
              <a:rPr lang="el-GR" dirty="0"/>
              <a:t>Παράρτημα </a:t>
            </a:r>
            <a:r>
              <a:rPr lang="en-US" dirty="0"/>
              <a:t>III</a:t>
            </a:r>
          </a:p>
          <a:p>
            <a:pPr>
              <a:buNone/>
            </a:pPr>
            <a:r>
              <a:rPr lang="el-GR" dirty="0"/>
              <a:t>	Κατάλογος των ουσιών τις οποίες δεν  πρέπει να περιέχουν τα καλλυντικά προϊόντα πέραν των προβλεπόμενων περιορισμών</a:t>
            </a:r>
            <a:endParaRPr lang="en-US" dirty="0"/>
          </a:p>
          <a:p>
            <a:r>
              <a:rPr lang="el-GR" dirty="0"/>
              <a:t>Παράρτημα IV</a:t>
            </a:r>
            <a:endParaRPr lang="en-US" dirty="0"/>
          </a:p>
          <a:p>
            <a:pPr>
              <a:buNone/>
            </a:pPr>
            <a:r>
              <a:rPr lang="el-GR" dirty="0"/>
              <a:t>	Κατάλογος των χρωστικών που επιτρέπονται στα καλλυντικά</a:t>
            </a:r>
            <a:endParaRPr lang="en-US" dirty="0"/>
          </a:p>
          <a:p>
            <a:r>
              <a:rPr lang="el-GR" dirty="0"/>
              <a:t>Παράρτημα </a:t>
            </a:r>
            <a:r>
              <a:rPr lang="en-US" dirty="0"/>
              <a:t>V</a:t>
            </a:r>
          </a:p>
          <a:p>
            <a:pPr>
              <a:buNone/>
            </a:pPr>
            <a:r>
              <a:rPr lang="el-GR" dirty="0"/>
              <a:t>	Κατάλογος των συντηρητικών που επιτρέπονται στα καλλυντικά προϊόντα</a:t>
            </a:r>
            <a:endParaRPr lang="en-US" dirty="0"/>
          </a:p>
          <a:p>
            <a:r>
              <a:rPr lang="el-GR" dirty="0"/>
              <a:t>Παράρτημα </a:t>
            </a:r>
            <a:r>
              <a:rPr lang="en-US" dirty="0"/>
              <a:t>VI</a:t>
            </a:r>
          </a:p>
          <a:p>
            <a:pPr>
              <a:buNone/>
            </a:pPr>
            <a:r>
              <a:rPr lang="el-GR" dirty="0"/>
              <a:t>	Κατάλογος των φίλτρων υπεριώδους ακτινοβολίας που επιτρέπονται στα καλλυντικά προϊόντα</a:t>
            </a:r>
            <a:endParaRPr lang="en-US" dirty="0"/>
          </a:p>
          <a:p>
            <a:pPr>
              <a:buNone/>
            </a:pPr>
            <a:endParaRPr lang="en-US" dirty="0"/>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85000" lnSpcReduction="20000"/>
          </a:bodyPr>
          <a:lstStyle/>
          <a:p>
            <a:pPr algn="ctr">
              <a:buNone/>
            </a:pPr>
            <a:r>
              <a:rPr lang="en-US" b="1" dirty="0"/>
              <a:t> </a:t>
            </a:r>
            <a:r>
              <a:rPr lang="el-GR" b="1" dirty="0"/>
              <a:t>Ενδείξεις Καλλυντικών(</a:t>
            </a:r>
            <a:r>
              <a:rPr lang="en-US" b="1" dirty="0"/>
              <a:t>Categories of Claims– Examples</a:t>
            </a:r>
            <a:r>
              <a:rPr lang="el-GR" b="1" dirty="0"/>
              <a:t>)</a:t>
            </a:r>
            <a:endParaRPr lang="en-US" b="1" dirty="0"/>
          </a:p>
          <a:p>
            <a:pPr>
              <a:lnSpc>
                <a:spcPct val="110000"/>
              </a:lnSpc>
            </a:pPr>
            <a:r>
              <a:rPr lang="el-GR" dirty="0"/>
              <a:t>Δραστικές Ουσίες (</a:t>
            </a:r>
            <a:r>
              <a:rPr lang="en-US" dirty="0"/>
              <a:t>Claims related to physical and chemical Contains x% of an active</a:t>
            </a:r>
            <a:r>
              <a:rPr lang="el-GR" dirty="0"/>
              <a:t>)</a:t>
            </a:r>
            <a:endParaRPr lang="en-US" dirty="0"/>
          </a:p>
          <a:p>
            <a:pPr>
              <a:lnSpc>
                <a:spcPct val="110000"/>
              </a:lnSpc>
            </a:pPr>
            <a:r>
              <a:rPr lang="el-GR" dirty="0"/>
              <a:t>ρΗ (</a:t>
            </a:r>
            <a:r>
              <a:rPr lang="en-US" dirty="0"/>
              <a:t>properties Neutral pH</a:t>
            </a:r>
            <a:r>
              <a:rPr lang="el-GR" dirty="0"/>
              <a:t>)</a:t>
            </a:r>
            <a:endParaRPr lang="en-US" dirty="0"/>
          </a:p>
          <a:p>
            <a:pPr>
              <a:lnSpc>
                <a:spcPct val="110000"/>
              </a:lnSpc>
            </a:pPr>
            <a:r>
              <a:rPr lang="el-GR" dirty="0"/>
              <a:t>20% Παραπάνω Προϊόν (</a:t>
            </a:r>
            <a:r>
              <a:rPr lang="en-US" dirty="0"/>
              <a:t>20% more in the bottle</a:t>
            </a:r>
            <a:r>
              <a:rPr lang="el-GR" dirty="0"/>
              <a:t>)</a:t>
            </a:r>
            <a:endParaRPr lang="en-US" dirty="0"/>
          </a:p>
          <a:p>
            <a:pPr>
              <a:lnSpc>
                <a:spcPct val="110000"/>
              </a:lnSpc>
            </a:pPr>
            <a:r>
              <a:rPr lang="el-GR" dirty="0"/>
              <a:t>Πιο Συγκεντρωμένο (</a:t>
            </a:r>
            <a:r>
              <a:rPr lang="en-US" dirty="0"/>
              <a:t>More concentrated</a:t>
            </a:r>
            <a:r>
              <a:rPr lang="el-GR" dirty="0"/>
              <a:t>)</a:t>
            </a:r>
            <a:endParaRPr lang="en-US" dirty="0"/>
          </a:p>
          <a:p>
            <a:pPr>
              <a:lnSpc>
                <a:spcPct val="110000"/>
              </a:lnSpc>
            </a:pPr>
            <a:r>
              <a:rPr lang="el-GR" dirty="0"/>
              <a:t>Δερματολογικά Ελεγμένο (</a:t>
            </a:r>
            <a:r>
              <a:rPr lang="en-US" dirty="0"/>
              <a:t>Claims related to the test procedure or Dermatologist, </a:t>
            </a:r>
            <a:r>
              <a:rPr lang="en-US" dirty="0" err="1"/>
              <a:t>dermatologically</a:t>
            </a:r>
            <a:r>
              <a:rPr lang="en-US" dirty="0"/>
              <a:t> tested</a:t>
            </a:r>
          </a:p>
          <a:p>
            <a:pPr>
              <a:lnSpc>
                <a:spcPct val="110000"/>
              </a:lnSpc>
              <a:buNone/>
            </a:pPr>
            <a:r>
              <a:rPr lang="el-GR" dirty="0"/>
              <a:t>       </a:t>
            </a:r>
            <a:r>
              <a:rPr lang="en-US" dirty="0"/>
              <a:t>to an endorsement Tested under the Good Clinical Practices Principles</a:t>
            </a:r>
            <a:r>
              <a:rPr lang="el-GR" dirty="0"/>
              <a:t>)</a:t>
            </a:r>
            <a:endParaRPr lang="en-US" dirty="0"/>
          </a:p>
          <a:p>
            <a:pPr>
              <a:lnSpc>
                <a:spcPct val="110000"/>
              </a:lnSpc>
            </a:pPr>
            <a:r>
              <a:rPr lang="el-GR" dirty="0"/>
              <a:t>Δοκιμάστηκε και Ελέγχθηκε από (</a:t>
            </a:r>
            <a:r>
              <a:rPr lang="en-US" dirty="0"/>
              <a:t>Tested and approved by an institute</a:t>
            </a:r>
            <a:r>
              <a:rPr lang="el-GR" dirty="0"/>
              <a:t>)</a:t>
            </a:r>
            <a:endParaRPr lang="en-US" dirty="0"/>
          </a:p>
          <a:p>
            <a:pPr>
              <a:lnSpc>
                <a:spcPct val="110000"/>
              </a:lnSpc>
            </a:pPr>
            <a:r>
              <a:rPr lang="el-GR" dirty="0"/>
              <a:t>Ασφάλεια (</a:t>
            </a:r>
            <a:r>
              <a:rPr lang="en-US" dirty="0"/>
              <a:t>Safety-related claims Mild, gentle on the skin</a:t>
            </a:r>
            <a:r>
              <a:rPr lang="el-GR" dirty="0"/>
              <a:t>)</a:t>
            </a:r>
            <a:endParaRPr lang="en-US" dirty="0"/>
          </a:p>
          <a:p>
            <a:pPr>
              <a:lnSpc>
                <a:spcPct val="110000"/>
              </a:lnSpc>
            </a:pPr>
            <a:r>
              <a:rPr lang="el-GR" dirty="0"/>
              <a:t>Για ευαίσθητο δέρμα (</a:t>
            </a:r>
            <a:r>
              <a:rPr lang="en-US" dirty="0"/>
              <a:t>For sensitive skin</a:t>
            </a:r>
            <a:r>
              <a:rPr lang="el-GR" dirty="0"/>
              <a:t>)</a:t>
            </a:r>
            <a:endParaRPr lang="en-US" dirty="0"/>
          </a:p>
          <a:p>
            <a:pPr>
              <a:lnSpc>
                <a:spcPct val="110000"/>
              </a:lnSpc>
            </a:pPr>
            <a:r>
              <a:rPr lang="el-GR" dirty="0"/>
              <a:t>Αποκατάσταση Δέρματος (</a:t>
            </a:r>
            <a:r>
              <a:rPr lang="en-US" dirty="0"/>
              <a:t>Skin-repair properties</a:t>
            </a:r>
            <a:r>
              <a:rPr lang="el-GR" dirty="0"/>
              <a:t>)</a:t>
            </a:r>
            <a:endParaRPr lang="en-US" dirty="0"/>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Ενδείξεις Καλλυντικών</a:t>
            </a:r>
            <a:endParaRPr lang="en-US" b="1" dirty="0"/>
          </a:p>
        </p:txBody>
      </p:sp>
      <p:sp>
        <p:nvSpPr>
          <p:cNvPr id="3" name="2 - Θέση περιεχομένου"/>
          <p:cNvSpPr>
            <a:spLocks noGrp="1"/>
          </p:cNvSpPr>
          <p:nvPr>
            <p:ph idx="1"/>
          </p:nvPr>
        </p:nvSpPr>
        <p:spPr>
          <a:xfrm>
            <a:off x="0" y="1066800"/>
            <a:ext cx="9144000" cy="5791200"/>
          </a:xfrm>
        </p:spPr>
        <p:txBody>
          <a:bodyPr>
            <a:normAutofit fontScale="85000" lnSpcReduction="20000"/>
          </a:bodyPr>
          <a:lstStyle/>
          <a:p>
            <a:r>
              <a:rPr lang="el-GR" dirty="0" err="1"/>
              <a:t>Υποαλλεργενικό</a:t>
            </a:r>
            <a:r>
              <a:rPr lang="el-GR" dirty="0"/>
              <a:t> (</a:t>
            </a:r>
            <a:r>
              <a:rPr lang="en-US" dirty="0"/>
              <a:t>Hypoallergenic</a:t>
            </a:r>
            <a:r>
              <a:rPr lang="el-GR" dirty="0"/>
              <a:t>)</a:t>
            </a:r>
            <a:endParaRPr lang="en-US" dirty="0"/>
          </a:p>
          <a:p>
            <a:r>
              <a:rPr lang="el-GR" dirty="0"/>
              <a:t>Ενυδάτωση (</a:t>
            </a:r>
            <a:r>
              <a:rPr lang="en-US" dirty="0"/>
              <a:t>Objective efficacy claims Moisturizing, hydrating</a:t>
            </a:r>
            <a:r>
              <a:rPr lang="el-GR" dirty="0"/>
              <a:t>)</a:t>
            </a:r>
            <a:endParaRPr lang="en-US" dirty="0"/>
          </a:p>
          <a:p>
            <a:r>
              <a:rPr lang="el-GR" dirty="0"/>
              <a:t>Ελαστικότητα (</a:t>
            </a:r>
            <a:r>
              <a:rPr lang="en-US" dirty="0"/>
              <a:t>Improves elasticity, firmness of skin</a:t>
            </a:r>
            <a:r>
              <a:rPr lang="el-GR" dirty="0"/>
              <a:t>)</a:t>
            </a:r>
            <a:endParaRPr lang="en-US" dirty="0"/>
          </a:p>
          <a:p>
            <a:r>
              <a:rPr lang="el-GR" dirty="0"/>
              <a:t>Λεύκανση (</a:t>
            </a:r>
            <a:r>
              <a:rPr lang="en-US" dirty="0"/>
              <a:t>Skin-whitening effect</a:t>
            </a:r>
            <a:r>
              <a:rPr lang="el-GR" dirty="0"/>
              <a:t>)</a:t>
            </a:r>
            <a:endParaRPr lang="en-US" dirty="0"/>
          </a:p>
          <a:p>
            <a:r>
              <a:rPr lang="el-GR" dirty="0" err="1"/>
              <a:t>Αντιηλιακό</a:t>
            </a:r>
            <a:r>
              <a:rPr lang="el-GR" dirty="0"/>
              <a:t> (</a:t>
            </a:r>
            <a:r>
              <a:rPr lang="en-US" dirty="0"/>
              <a:t>Sunscreen effect</a:t>
            </a:r>
            <a:r>
              <a:rPr lang="el-GR" dirty="0"/>
              <a:t>)</a:t>
            </a:r>
            <a:endParaRPr lang="en-US" dirty="0"/>
          </a:p>
          <a:p>
            <a:r>
              <a:rPr lang="el-GR" dirty="0" err="1"/>
              <a:t>Αντιϊδρωτικό</a:t>
            </a:r>
            <a:r>
              <a:rPr lang="el-GR" dirty="0"/>
              <a:t>, αποσμητικό (</a:t>
            </a:r>
            <a:r>
              <a:rPr lang="en-US" dirty="0"/>
              <a:t>Antiperspirant, deodorant</a:t>
            </a:r>
            <a:r>
              <a:rPr lang="el-GR" dirty="0"/>
              <a:t>)</a:t>
            </a:r>
            <a:endParaRPr lang="en-US" dirty="0"/>
          </a:p>
          <a:p>
            <a:r>
              <a:rPr lang="el-GR" dirty="0"/>
              <a:t>Μαλακώνει το Δέρμα (</a:t>
            </a:r>
            <a:r>
              <a:rPr lang="en-US" dirty="0"/>
              <a:t>Subjective claims Skin will feel softer; more hydrated</a:t>
            </a:r>
            <a:r>
              <a:rPr lang="el-GR" dirty="0"/>
              <a:t>)</a:t>
            </a:r>
            <a:endParaRPr lang="en-US" dirty="0"/>
          </a:p>
          <a:p>
            <a:r>
              <a:rPr lang="el-GR" dirty="0"/>
              <a:t>Με απαλή υφή (</a:t>
            </a:r>
            <a:r>
              <a:rPr lang="en-US" dirty="0"/>
              <a:t>With a pleasant feel, texture</a:t>
            </a:r>
            <a:r>
              <a:rPr lang="el-GR" dirty="0"/>
              <a:t>)</a:t>
            </a:r>
            <a:endParaRPr lang="en-US" dirty="0"/>
          </a:p>
          <a:p>
            <a:r>
              <a:rPr lang="el-GR" dirty="0"/>
              <a:t>Με οσμή φρεσκάδας (</a:t>
            </a:r>
            <a:r>
              <a:rPr lang="en-US" dirty="0"/>
              <a:t>Smells fresher</a:t>
            </a:r>
            <a:r>
              <a:rPr lang="el-GR" dirty="0"/>
              <a:t>)</a:t>
            </a:r>
            <a:endParaRPr lang="en-US" dirty="0"/>
          </a:p>
          <a:p>
            <a:r>
              <a:rPr lang="el-GR" dirty="0"/>
              <a:t>Με 100% Φυσικά Συστατικά (</a:t>
            </a:r>
            <a:r>
              <a:rPr lang="en-US" dirty="0"/>
              <a:t>Cultural claims Contains 100% natural ingredients</a:t>
            </a:r>
            <a:r>
              <a:rPr lang="el-GR" dirty="0"/>
              <a:t>)</a:t>
            </a:r>
            <a:endParaRPr lang="en-US" dirty="0"/>
          </a:p>
          <a:p>
            <a:r>
              <a:rPr lang="el-GR" dirty="0"/>
              <a:t>Μη Δοκιμασμένο στα ζώα (</a:t>
            </a:r>
            <a:r>
              <a:rPr lang="en-US" dirty="0"/>
              <a:t>Not tested on animals</a:t>
            </a:r>
            <a:r>
              <a:rPr lang="el-GR" dirty="0"/>
              <a:t>)</a:t>
            </a:r>
            <a:endParaRPr lang="en-US" dirty="0"/>
          </a:p>
          <a:p>
            <a:r>
              <a:rPr lang="el-GR" dirty="0"/>
              <a:t>Συγκριτικές ενδείξεις (</a:t>
            </a:r>
            <a:r>
              <a:rPr lang="en-US" dirty="0"/>
              <a:t>Juxtaposition claims</a:t>
            </a:r>
            <a:r>
              <a:rPr lang="el-GR" dirty="0"/>
              <a:t>)</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9762"/>
          </a:xfrm>
        </p:spPr>
        <p:txBody>
          <a:bodyPr>
            <a:normAutofit fontScale="90000"/>
          </a:bodyPr>
          <a:lstStyle/>
          <a:p>
            <a:r>
              <a:rPr lang="el-GR" dirty="0"/>
              <a:t>ΠΑΡΑΡΤΗΜΑΤΑ</a:t>
            </a:r>
            <a:endParaRPr lang="en-US" dirty="0"/>
          </a:p>
        </p:txBody>
      </p:sp>
      <p:sp>
        <p:nvSpPr>
          <p:cNvPr id="3" name="2 - Θέση περιεχομένου"/>
          <p:cNvSpPr>
            <a:spLocks noGrp="1"/>
          </p:cNvSpPr>
          <p:nvPr>
            <p:ph idx="1"/>
          </p:nvPr>
        </p:nvSpPr>
        <p:spPr>
          <a:xfrm>
            <a:off x="0" y="762000"/>
            <a:ext cx="9144000" cy="6096000"/>
          </a:xfrm>
        </p:spPr>
        <p:txBody>
          <a:bodyPr/>
          <a:lstStyle/>
          <a:p>
            <a:pPr>
              <a:buNone/>
            </a:pPr>
            <a:r>
              <a:rPr lang="el-GR" dirty="0"/>
              <a:t>Τα παραρτήματα του Κανονισμού υπόκεινται σε αναθεωρήσεις και αλλαγές. Συνεπώς οι ενδιαφερόμενοι θα πρέπει να αναζητούν τις </a:t>
            </a:r>
            <a:r>
              <a:rPr lang="el-GR" dirty="0" err="1"/>
              <a:t>επικαιροποιημένες</a:t>
            </a:r>
            <a:r>
              <a:rPr lang="el-GR" dirty="0"/>
              <a:t> εκδόσεις τους. Ενημέρωση για αυτές μπορεί να αναζητηθεί μέσω του </a:t>
            </a:r>
            <a:r>
              <a:rPr lang="el-GR" dirty="0" err="1"/>
              <a:t>ιστότοπου</a:t>
            </a:r>
            <a:r>
              <a:rPr lang="el-GR" dirty="0"/>
              <a:t> της Ευρωπαϊκής Επιτροπής στο σύνδεσμο: https://ec.europa.eu/growth/sectors/cosmetics/legislation_en.</a:t>
            </a:r>
            <a:endParaRPr lang="en-US" dirty="0"/>
          </a:p>
          <a:p>
            <a:pPr>
              <a:buNone/>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2162"/>
          </a:xfrm>
        </p:spPr>
        <p:txBody>
          <a:bodyPr/>
          <a:lstStyle/>
          <a:p>
            <a:r>
              <a:rPr lang="el-GR" dirty="0"/>
              <a:t>ΠΑΡΑΡΤΗΜΑ ΙΙ</a:t>
            </a:r>
            <a:endParaRPr lang="en-US" dirty="0"/>
          </a:p>
        </p:txBody>
      </p:sp>
      <p:sp>
        <p:nvSpPr>
          <p:cNvPr id="3" name="2 - Θέση περιεχομένου"/>
          <p:cNvSpPr>
            <a:spLocks noGrp="1"/>
          </p:cNvSpPr>
          <p:nvPr>
            <p:ph idx="1"/>
          </p:nvPr>
        </p:nvSpPr>
        <p:spPr>
          <a:xfrm>
            <a:off x="0" y="838200"/>
            <a:ext cx="9144000" cy="6019800"/>
          </a:xfrm>
        </p:spPr>
        <p:txBody>
          <a:bodyPr/>
          <a:lstStyle/>
          <a:p>
            <a:pPr>
              <a:buNone/>
            </a:pPr>
            <a:r>
              <a:rPr lang="el-GR" dirty="0"/>
              <a:t>Ουσίες οι οποίες αναφέρονται στο Παράρτημα </a:t>
            </a:r>
            <a:r>
              <a:rPr lang="en-US" dirty="0"/>
              <a:t>II </a:t>
            </a:r>
            <a:r>
              <a:rPr lang="el-GR" dirty="0"/>
              <a:t>μπορούν να ενυπάρχουν στο καλλυντικό προϊόν ως ίχνη υπό την προϋπόθεση πως η παρουσία τους οφείλεται σε αιτίες που ο εκάστοτε παραγωγός δεν μπορεί να αποφύγει και εφόσον τηρείται το πρότυπο ορθής παρασκευαστικής πρακτικής. Για παράδειγμα ως προσμείξεις κύριων συστατικών</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9762"/>
          </a:xfrm>
        </p:spPr>
        <p:txBody>
          <a:bodyPr>
            <a:normAutofit fontScale="90000"/>
          </a:bodyPr>
          <a:lstStyle/>
          <a:p>
            <a:r>
              <a:rPr lang="el-GR" dirty="0"/>
              <a:t>ΤΟΞΙΚΑ ΥΛΙΚΑ</a:t>
            </a:r>
            <a:endParaRPr lang="en-US" dirty="0"/>
          </a:p>
        </p:txBody>
      </p:sp>
      <p:sp>
        <p:nvSpPr>
          <p:cNvPr id="3" name="2 - Θέση περιεχομένου"/>
          <p:cNvSpPr>
            <a:spLocks noGrp="1"/>
          </p:cNvSpPr>
          <p:nvPr>
            <p:ph idx="1"/>
          </p:nvPr>
        </p:nvSpPr>
        <p:spPr>
          <a:xfrm>
            <a:off x="0" y="838200"/>
            <a:ext cx="9144000" cy="6019800"/>
          </a:xfrm>
        </p:spPr>
        <p:txBody>
          <a:bodyPr/>
          <a:lstStyle/>
          <a:p>
            <a:pPr>
              <a:buNone/>
            </a:pPr>
            <a:r>
              <a:rPr lang="el-GR" dirty="0"/>
              <a:t>Ειδική μνεία γίνεται στον κανονισμό για δύο κατηγορίες ουσιών. Η πρώτη είναι οι </a:t>
            </a:r>
            <a:r>
              <a:rPr lang="el-GR" dirty="0" err="1"/>
              <a:t>Καρκινογόνες</a:t>
            </a:r>
            <a:r>
              <a:rPr lang="el-GR" dirty="0"/>
              <a:t>, </a:t>
            </a:r>
            <a:r>
              <a:rPr lang="el-GR" dirty="0" err="1"/>
              <a:t>Μεταλλαξιογόνες</a:t>
            </a:r>
            <a:r>
              <a:rPr lang="el-GR" dirty="0"/>
              <a:t> και Τοξικές για την Αναπαραγωγή (ΚΜΤ) και η δεύτερη είναι τα </a:t>
            </a:r>
            <a:r>
              <a:rPr lang="el-GR" dirty="0" err="1"/>
              <a:t>Νανοϋλικά</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3562"/>
          </a:xfrm>
        </p:spPr>
        <p:txBody>
          <a:bodyPr>
            <a:normAutofit fontScale="90000"/>
          </a:bodyPr>
          <a:lstStyle/>
          <a:p>
            <a:r>
              <a:rPr lang="el-GR" dirty="0"/>
              <a:t>ΝΑΝΟΫΛΙΚΑ</a:t>
            </a:r>
            <a:endParaRPr lang="en-US" dirty="0"/>
          </a:p>
        </p:txBody>
      </p:sp>
      <p:sp>
        <p:nvSpPr>
          <p:cNvPr id="3" name="2 - Θέση περιεχομένου"/>
          <p:cNvSpPr>
            <a:spLocks noGrp="1"/>
          </p:cNvSpPr>
          <p:nvPr>
            <p:ph idx="1"/>
          </p:nvPr>
        </p:nvSpPr>
        <p:spPr>
          <a:xfrm>
            <a:off x="0" y="609600"/>
            <a:ext cx="9144000" cy="6248400"/>
          </a:xfrm>
        </p:spPr>
        <p:txBody>
          <a:bodyPr>
            <a:normAutofit fontScale="92500" lnSpcReduction="20000"/>
          </a:bodyPr>
          <a:lstStyle/>
          <a:p>
            <a:pPr>
              <a:buNone/>
            </a:pPr>
            <a:r>
              <a:rPr lang="el-GR" b="1" i="1" dirty="0"/>
              <a:t>«ως «</a:t>
            </a:r>
            <a:r>
              <a:rPr lang="el-GR" b="1" i="1" dirty="0" err="1"/>
              <a:t>νανοϋλικό</a:t>
            </a:r>
            <a:r>
              <a:rPr lang="el-GR" b="1" i="1" dirty="0"/>
              <a:t>» νοείται ένα αδιάλυτο ή </a:t>
            </a:r>
            <a:r>
              <a:rPr lang="el-GR" b="1" i="1" dirty="0" err="1"/>
              <a:t>βιοανθεκτικό</a:t>
            </a:r>
            <a:r>
              <a:rPr lang="el-GR" b="1" i="1" dirty="0"/>
              <a:t> και σκοπίμως παρασκευαζόμενο υλικό με μία ή περισσότερες εξωτερικές διαστάσεις, ή εσωτερική δομή, κλίμακας 1 έως 100 </a:t>
            </a:r>
            <a:r>
              <a:rPr lang="el-GR" b="1" i="1" dirty="0" err="1"/>
              <a:t>νανομέτρων</a:t>
            </a:r>
            <a:r>
              <a:rPr lang="el-GR" b="1" i="1" dirty="0"/>
              <a:t>»</a:t>
            </a:r>
            <a:r>
              <a:rPr lang="el-GR" dirty="0"/>
              <a:t>. </a:t>
            </a:r>
          </a:p>
          <a:p>
            <a:pPr>
              <a:buNone/>
            </a:pPr>
            <a:r>
              <a:rPr lang="el-GR" dirty="0"/>
              <a:t>Η κοινοποίηση θα πρέπει να πραγματοποιείται τουλάχιστον έξι μήνες προ της θέσεως σε κυκλοφορία στην αγορά του καλλυντικού προϊόντος που περιέχει </a:t>
            </a:r>
            <a:r>
              <a:rPr lang="el-GR" dirty="0" err="1"/>
              <a:t>Νανοϋλικό</a:t>
            </a:r>
            <a:r>
              <a:rPr lang="el-GR" dirty="0"/>
              <a:t>. Εφόσον η Ευρωπαϊκή Επιτροπή έχει οποιονδήποτε ενδοιασμό για την ασφάλεια ενός </a:t>
            </a:r>
            <a:r>
              <a:rPr lang="el-GR" dirty="0" err="1"/>
              <a:t>Νανοϋλικού</a:t>
            </a:r>
            <a:r>
              <a:rPr lang="el-GR" dirty="0"/>
              <a:t> ζητά τη γνωμάτευση της ΕΕΑΚ που είναι ο θεσμικός επιστημονικός της σύμβουλος.  Συστατικά που ανήκουν στην κατηγορία αλλά είναι χρωστικές, συντηρητικά και φίλτρα υπεριώδους ακτινοβολίας για τα οποία υπάρχει έγκριση χρήσης στα καλλυντικά εξαιρούνται από την υποχρέωση της κοινοποίησης</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15962"/>
          </a:xfrm>
        </p:spPr>
        <p:txBody>
          <a:bodyPr>
            <a:normAutofit fontScale="90000"/>
          </a:bodyPr>
          <a:lstStyle/>
          <a:p>
            <a:r>
              <a:rPr lang="el-GR" b="1" dirty="0"/>
              <a:t>ΔΟΚΙΜΕΣ ΣΤΑ ΖΩΑ</a:t>
            </a:r>
            <a:endParaRPr lang="en-US" b="1" dirty="0"/>
          </a:p>
        </p:txBody>
      </p:sp>
      <p:sp>
        <p:nvSpPr>
          <p:cNvPr id="3" name="2 - Θέση περιεχομένου"/>
          <p:cNvSpPr>
            <a:spLocks noGrp="1"/>
          </p:cNvSpPr>
          <p:nvPr>
            <p:ph idx="1"/>
          </p:nvPr>
        </p:nvSpPr>
        <p:spPr>
          <a:xfrm>
            <a:off x="0" y="838200"/>
            <a:ext cx="9144000" cy="6019800"/>
          </a:xfrm>
        </p:spPr>
        <p:txBody>
          <a:bodyPr/>
          <a:lstStyle/>
          <a:p>
            <a:pPr>
              <a:buNone/>
            </a:pPr>
            <a:r>
              <a:rPr lang="el-GR" dirty="0"/>
              <a:t>Δεν επιτρέπεται η τοποθέτηση στην αγορά τελικών προϊόντων ή συστατικών τα οποία έχουν δοκιμαστεί σε ζώα. Παρεκκλίσεις προβλέπονται μόνο για εξαιρετικά σοβαρούς λόγους σχετιζόμενους με την ανθρώπινη υγεία και μόνο για συστατικά τα οποία χρησιμοποιούνται εκτενώς δίχως να υπάρχει εναλλακτική</a:t>
            </a:r>
          </a:p>
          <a:p>
            <a:pPr>
              <a:buNone/>
            </a:pPr>
            <a:r>
              <a:rPr lang="el-GR" dirty="0"/>
              <a:t>Δοκιμές για Τρίτες χώρες επιτρέπονται χωρίς να μπορούν να χρησιμοποιηθούν τα συμπεράσματα στην ΕΕ</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0" y="0"/>
            <a:ext cx="9144000" cy="6858000"/>
          </a:xfrm>
        </p:spPr>
        <p:txBody>
          <a:bodyPr>
            <a:normAutofit lnSpcReduction="10000"/>
          </a:bodyPr>
          <a:lstStyle/>
          <a:p>
            <a:pPr algn="l"/>
            <a:r>
              <a:rPr lang="el-GR" sz="2400" b="1" u="sng" dirty="0">
                <a:solidFill>
                  <a:schemeClr val="tx1"/>
                </a:solidFill>
              </a:rPr>
              <a:t>Καλλυντικό προϊόν</a:t>
            </a:r>
            <a:endParaRPr lang="el-GR" sz="2400" b="1" dirty="0">
              <a:solidFill>
                <a:schemeClr val="tx1"/>
              </a:solidFill>
            </a:endParaRPr>
          </a:p>
          <a:p>
            <a:pPr algn="l"/>
            <a:r>
              <a:rPr lang="el-GR" sz="2000" b="1" dirty="0">
                <a:solidFill>
                  <a:schemeClr val="tx1"/>
                </a:solidFill>
              </a:rPr>
              <a:t>Νοείται κάθε ουσία ή μείγμα που προορίζεται να</a:t>
            </a:r>
            <a:r>
              <a:rPr lang="en-US" sz="2000" b="1" dirty="0">
                <a:solidFill>
                  <a:schemeClr val="tx1"/>
                </a:solidFill>
              </a:rPr>
              <a:t> </a:t>
            </a:r>
            <a:r>
              <a:rPr lang="el-GR" sz="2000" b="1" dirty="0">
                <a:solidFill>
                  <a:schemeClr val="tx1"/>
                </a:solidFill>
              </a:rPr>
              <a:t>έλθει σε επαφή με εξωτερικά μέρη του ανθρώπινου σώματος (επιδερμίδα,</a:t>
            </a:r>
            <a:r>
              <a:rPr lang="en-US" sz="2000" b="1" dirty="0">
                <a:solidFill>
                  <a:schemeClr val="tx1"/>
                </a:solidFill>
              </a:rPr>
              <a:t> </a:t>
            </a:r>
            <a:r>
              <a:rPr lang="el-GR" sz="2000" b="1" dirty="0">
                <a:solidFill>
                  <a:schemeClr val="tx1"/>
                </a:solidFill>
              </a:rPr>
              <a:t>τριχωτά μέρη του σώματος και της κεφαλής, νύχια, χείλη και εξωτερικά</a:t>
            </a:r>
            <a:r>
              <a:rPr lang="en-US" sz="2000" b="1" dirty="0">
                <a:solidFill>
                  <a:schemeClr val="tx1"/>
                </a:solidFill>
              </a:rPr>
              <a:t> </a:t>
            </a:r>
            <a:r>
              <a:rPr lang="el-GR" sz="2000" b="1" dirty="0">
                <a:solidFill>
                  <a:schemeClr val="tx1"/>
                </a:solidFill>
              </a:rPr>
              <a:t>γεννητικά όργανα) ή με τα δόντια και τους βλεννογόνους της στοματικής</a:t>
            </a:r>
            <a:r>
              <a:rPr lang="en-US" sz="2000" b="1" dirty="0">
                <a:solidFill>
                  <a:schemeClr val="tx1"/>
                </a:solidFill>
              </a:rPr>
              <a:t> </a:t>
            </a:r>
            <a:r>
              <a:rPr lang="el-GR" sz="2000" b="1" dirty="0">
                <a:solidFill>
                  <a:schemeClr val="tx1"/>
                </a:solidFill>
              </a:rPr>
              <a:t>κοιλότητας, με αποκλειστικό ή κύριο σκοπό τον καθαρισμό τους, τον</a:t>
            </a:r>
            <a:r>
              <a:rPr lang="en-US" sz="2000" b="1" dirty="0">
                <a:solidFill>
                  <a:schemeClr val="tx1"/>
                </a:solidFill>
              </a:rPr>
              <a:t> </a:t>
            </a:r>
            <a:r>
              <a:rPr lang="el-GR" sz="2000" b="1" dirty="0">
                <a:solidFill>
                  <a:schemeClr val="tx1"/>
                </a:solidFill>
              </a:rPr>
              <a:t>αρωματισμό τους, τη μεταβολή της εμφάνισής τους, την προστασία τους, την</a:t>
            </a:r>
            <a:r>
              <a:rPr lang="en-US" sz="2000" b="1" dirty="0">
                <a:solidFill>
                  <a:schemeClr val="tx1"/>
                </a:solidFill>
              </a:rPr>
              <a:t>  </a:t>
            </a:r>
            <a:r>
              <a:rPr lang="el-GR" sz="2000" b="1" dirty="0">
                <a:solidFill>
                  <a:schemeClr val="tx1"/>
                </a:solidFill>
              </a:rPr>
              <a:t>διατήρησή τους σε καλή κατάσταση ή τη διόρθωση των σωματικών οσμών</a:t>
            </a:r>
            <a:endParaRPr lang="el-GR" sz="2000" b="1" dirty="0"/>
          </a:p>
          <a:p>
            <a:pPr algn="l"/>
            <a:r>
              <a:rPr lang="el-GR" sz="2000" b="1" u="sng" dirty="0">
                <a:solidFill>
                  <a:schemeClr val="tx1"/>
                </a:solidFill>
              </a:rPr>
              <a:t>Τοπικό Φάρμακο</a:t>
            </a:r>
          </a:p>
          <a:p>
            <a:pPr algn="l"/>
            <a:r>
              <a:rPr lang="el-GR" sz="2000" b="1" dirty="0">
                <a:solidFill>
                  <a:schemeClr val="tx1"/>
                </a:solidFill>
              </a:rPr>
              <a:t>Κάθε ουσία ή σύνθεση ουσιών η οποία έχει θεραπευτικές ή προληπτικές ιδιότητες έναντι δερματικών ασθενειών.</a:t>
            </a:r>
          </a:p>
          <a:p>
            <a:pPr algn="l"/>
            <a:r>
              <a:rPr lang="el-GR" sz="2000" b="1" dirty="0">
                <a:solidFill>
                  <a:schemeClr val="tx1"/>
                </a:solidFill>
              </a:rPr>
              <a:t>Ομοίως με τον σκοπό αποκαταστάσεως ή διαγνώσεως ή βελτιώσεως ή τροποποιήσεως φυσιολογικών λειτουργιών του δέρματος</a:t>
            </a:r>
          </a:p>
          <a:p>
            <a:pPr algn="l"/>
            <a:r>
              <a:rPr lang="el-GR" sz="2000" b="1" u="sng" dirty="0" err="1">
                <a:solidFill>
                  <a:schemeClr val="tx1"/>
                </a:solidFill>
              </a:rPr>
              <a:t>Ιατροτεχνολογικό</a:t>
            </a:r>
            <a:r>
              <a:rPr lang="el-GR" sz="2000" b="1" u="sng" dirty="0">
                <a:solidFill>
                  <a:schemeClr val="tx1"/>
                </a:solidFill>
              </a:rPr>
              <a:t> Σκεύασμα Τοπικής Χρήσεως</a:t>
            </a:r>
          </a:p>
          <a:p>
            <a:pPr algn="l"/>
            <a:r>
              <a:rPr lang="el-GR" sz="2000" b="1" dirty="0">
                <a:solidFill>
                  <a:schemeClr val="tx1"/>
                </a:solidFill>
              </a:rPr>
              <a:t>Κάθε σκεύασμα ή συσκευή ή αντιδραστήριο χρησιμοποιούμενο μόνο του ή σε συνδυασμό  το οποίο προορίζεται να έλθει σε επαφή με το δέρμα για ένα ή περισσότερους από τους κάτωθι κύριους σκοπούς:</a:t>
            </a:r>
          </a:p>
          <a:p>
            <a:pPr algn="l"/>
            <a:r>
              <a:rPr lang="el-GR" sz="2000" b="1" dirty="0">
                <a:solidFill>
                  <a:schemeClr val="tx1"/>
                </a:solidFill>
              </a:rPr>
              <a:t>-διάγνωση, πρόληψη, θεραπεία ή ανακούφιση ασθενείας</a:t>
            </a:r>
          </a:p>
          <a:p>
            <a:pPr algn="l"/>
            <a:r>
              <a:rPr lang="el-GR" sz="2000" b="1" dirty="0">
                <a:solidFill>
                  <a:schemeClr val="tx1"/>
                </a:solidFill>
              </a:rPr>
              <a:t>-διάγνωση, ανακούφιση, επανόρθωση τραύματος ή αναπηρίας</a:t>
            </a:r>
          </a:p>
          <a:p>
            <a:pPr algn="l"/>
            <a:r>
              <a:rPr lang="el-GR" sz="2000" b="1" dirty="0">
                <a:solidFill>
                  <a:schemeClr val="tx1"/>
                </a:solidFill>
              </a:rPr>
              <a:t>του οποίου η κύρια δράση είναι επί του δέρματος και αυτή δεν επιτυγχάνεται με φαρμακολογικά ή ανοσολογικά μέσα ούτε μέσω μεταβολισμού αλλά του οποίου η λειτουργία μπορεί να υποβοηθείται από τέτοια μέσα </a:t>
            </a:r>
            <a:endParaRPr lang="en-US" sz="2000" b="1" dirty="0">
              <a:solidFill>
                <a:schemeClr val="tx1"/>
              </a:solidFill>
            </a:endParaRPr>
          </a:p>
          <a:p>
            <a:pPr algn="l"/>
            <a:endParaRPr lang="el-GR" sz="16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39762"/>
          </a:xfrm>
        </p:spPr>
        <p:txBody>
          <a:bodyPr>
            <a:normAutofit fontScale="90000"/>
          </a:bodyPr>
          <a:lstStyle/>
          <a:p>
            <a:r>
              <a:rPr lang="el-GR" dirty="0"/>
              <a:t>ΠΕΡΙΕΚΤΗΣ - ΣΥΣΚΕΥΑΣΙΑ</a:t>
            </a:r>
            <a:endParaRPr lang="en-US" dirty="0"/>
          </a:p>
        </p:txBody>
      </p:sp>
      <p:graphicFrame>
        <p:nvGraphicFramePr>
          <p:cNvPr id="4" name="3 - Θέση περιεχομένου"/>
          <p:cNvGraphicFramePr>
            <a:graphicFrameLocks noGrp="1"/>
          </p:cNvGraphicFramePr>
          <p:nvPr>
            <p:ph idx="1"/>
          </p:nvPr>
        </p:nvGraphicFramePr>
        <p:xfrm>
          <a:off x="1" y="609600"/>
          <a:ext cx="9143998" cy="6248399"/>
        </p:xfrm>
        <a:graphic>
          <a:graphicData uri="http://schemas.openxmlformats.org/drawingml/2006/table">
            <a:tbl>
              <a:tblPr/>
              <a:tblGrid>
                <a:gridCol w="2338906">
                  <a:extLst>
                    <a:ext uri="{9D8B030D-6E8A-4147-A177-3AD203B41FA5}">
                      <a16:colId xmlns:a16="http://schemas.microsoft.com/office/drawing/2014/main" val="20000"/>
                    </a:ext>
                  </a:extLst>
                </a:gridCol>
                <a:gridCol w="1718357">
                  <a:extLst>
                    <a:ext uri="{9D8B030D-6E8A-4147-A177-3AD203B41FA5}">
                      <a16:colId xmlns:a16="http://schemas.microsoft.com/office/drawing/2014/main" val="20001"/>
                    </a:ext>
                  </a:extLst>
                </a:gridCol>
                <a:gridCol w="5086735">
                  <a:extLst>
                    <a:ext uri="{9D8B030D-6E8A-4147-A177-3AD203B41FA5}">
                      <a16:colId xmlns:a16="http://schemas.microsoft.com/office/drawing/2014/main" val="20002"/>
                    </a:ext>
                  </a:extLst>
                </a:gridCol>
              </a:tblGrid>
              <a:tr h="487495">
                <a:tc>
                  <a:txBody>
                    <a:bodyPr/>
                    <a:lstStyle/>
                    <a:p>
                      <a:pPr marL="0" marR="0" algn="just">
                        <a:lnSpc>
                          <a:spcPct val="107000"/>
                        </a:lnSpc>
                        <a:spcBef>
                          <a:spcPts val="0"/>
                        </a:spcBef>
                        <a:spcAft>
                          <a:spcPts val="0"/>
                        </a:spcAft>
                      </a:pPr>
                      <a:r>
                        <a:rPr lang="el-GR" sz="1100" b="1">
                          <a:latin typeface="Calibri"/>
                          <a:ea typeface="Calibri"/>
                          <a:cs typeface="Arial"/>
                        </a:rPr>
                        <a:t>Ένδειξη</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l-GR" sz="1100" b="1">
                          <a:latin typeface="Calibri"/>
                          <a:ea typeface="Calibri"/>
                          <a:cs typeface="Arial"/>
                        </a:rPr>
                        <a:t>Σημείο Επισήμανσης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l-GR" sz="1100" b="1">
                          <a:latin typeface="Calibri"/>
                          <a:ea typeface="Calibri"/>
                          <a:cs typeface="Arial"/>
                        </a:rPr>
                        <a:t>Παρατηρήσεις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86293">
                <a:tc>
                  <a:txBody>
                    <a:bodyPr/>
                    <a:lstStyle/>
                    <a:p>
                      <a:pPr marL="0" marR="0">
                        <a:lnSpc>
                          <a:spcPct val="107000"/>
                        </a:lnSpc>
                        <a:spcBef>
                          <a:spcPts val="0"/>
                        </a:spcBef>
                        <a:spcAft>
                          <a:spcPts val="0"/>
                        </a:spcAft>
                      </a:pPr>
                      <a:r>
                        <a:rPr lang="el-GR" sz="1000">
                          <a:latin typeface="Calibri"/>
                          <a:ea typeface="Calibri"/>
                          <a:cs typeface="Arial"/>
                        </a:rPr>
                        <a:t>Επωνυμία &amp; Διεύθυνση Υπεύθυνου Προσώπου</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Περιέκτης &amp; Συσκευασία</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a:buChar char=""/>
                      </a:pPr>
                      <a:r>
                        <a:rPr lang="el-GR" sz="1000">
                          <a:latin typeface="Calibri"/>
                          <a:ea typeface="Calibri"/>
                          <a:cs typeface="Arial"/>
                        </a:rPr>
                        <a:t>Αν αναγράφονται και άλλες διευθύνσεις, εκείνη του Υπ. Προσώπου πρέπει να τονίζεται.</a:t>
                      </a:r>
                      <a:endParaRPr lang="en-US" sz="1100">
                        <a:latin typeface="Calibri"/>
                        <a:ea typeface="Calibri"/>
                        <a:cs typeface="Arial"/>
                      </a:endParaRPr>
                    </a:p>
                    <a:p>
                      <a:pPr marL="342900" marR="0" lvl="0" indent="-342900">
                        <a:lnSpc>
                          <a:spcPct val="107000"/>
                        </a:lnSpc>
                        <a:spcBef>
                          <a:spcPts val="0"/>
                        </a:spcBef>
                        <a:spcAft>
                          <a:spcPts val="0"/>
                        </a:spcAft>
                        <a:buFont typeface="Symbol"/>
                        <a:buChar char=""/>
                      </a:pPr>
                      <a:r>
                        <a:rPr lang="el-GR" sz="1000">
                          <a:latin typeface="Calibri"/>
                          <a:ea typeface="Calibri"/>
                          <a:cs typeface="Arial"/>
                        </a:rPr>
                        <a:t>Εισαγόμενα προϊόντα πρέπει να αναγράφουν και τη χώρα προέλευσης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51012">
                <a:tc>
                  <a:txBody>
                    <a:bodyPr/>
                    <a:lstStyle/>
                    <a:p>
                      <a:pPr marL="0" marR="0">
                        <a:lnSpc>
                          <a:spcPct val="107000"/>
                        </a:lnSpc>
                        <a:spcBef>
                          <a:spcPts val="0"/>
                        </a:spcBef>
                        <a:spcAft>
                          <a:spcPts val="0"/>
                        </a:spcAft>
                      </a:pPr>
                      <a:r>
                        <a:rPr lang="el-GR" sz="1000">
                          <a:latin typeface="Calibri"/>
                          <a:ea typeface="Calibri"/>
                          <a:cs typeface="Arial"/>
                        </a:rPr>
                        <a:t>Ονομαστικό Περιεχόμενο σε μονάδα μάζας ή όγκου</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Περιέκτης &amp; Συσκευασία</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Εξαίρεση υποχρέωσης για:</a:t>
                      </a:r>
                      <a:endParaRPr lang="en-US" sz="1100">
                        <a:latin typeface="Calibri"/>
                        <a:ea typeface="Calibri"/>
                        <a:cs typeface="Arial"/>
                      </a:endParaRPr>
                    </a:p>
                    <a:p>
                      <a:pPr marL="0" marR="0">
                        <a:lnSpc>
                          <a:spcPct val="107000"/>
                        </a:lnSpc>
                        <a:spcBef>
                          <a:spcPts val="0"/>
                        </a:spcBef>
                        <a:spcAft>
                          <a:spcPts val="0"/>
                        </a:spcAft>
                      </a:pPr>
                      <a:r>
                        <a:rPr lang="el-GR" sz="1000">
                          <a:latin typeface="Calibri"/>
                          <a:ea typeface="Calibri"/>
                          <a:cs typeface="Arial"/>
                        </a:rPr>
                        <a:t>&lt;5</a:t>
                      </a:r>
                      <a:r>
                        <a:rPr lang="en-US" sz="1000">
                          <a:latin typeface="Calibri"/>
                          <a:ea typeface="Calibri"/>
                          <a:cs typeface="Arial"/>
                        </a:rPr>
                        <a:t>ml </a:t>
                      </a:r>
                      <a:r>
                        <a:rPr lang="el-GR" sz="1000">
                          <a:latin typeface="Calibri"/>
                          <a:ea typeface="Calibri"/>
                          <a:cs typeface="Arial"/>
                        </a:rPr>
                        <a:t>ή 5</a:t>
                      </a:r>
                      <a:r>
                        <a:rPr lang="en-US" sz="1000">
                          <a:latin typeface="Calibri"/>
                          <a:ea typeface="Calibri"/>
                          <a:cs typeface="Arial"/>
                        </a:rPr>
                        <a:t>g</a:t>
                      </a:r>
                      <a:r>
                        <a:rPr lang="el-GR" sz="1000">
                          <a:latin typeface="Calibri"/>
                          <a:ea typeface="Calibri"/>
                          <a:cs typeface="Arial"/>
                        </a:rPr>
                        <a:t>, δείγματα δωρεάν, μονοδοσικά προϊόντα, προϊόντα που πωλούνται ως τεμάχιο(α) και η μάζα ή ο όγκος δεν είναι σημαντική. Για τα τελευταία αναγράφεται αριθμός τεμαχίων εκτός και αν φαίνεται απευθείας</a:t>
                      </a:r>
                      <a:endParaRPr lang="en-US" sz="1100">
                        <a:latin typeface="Calibri"/>
                        <a:ea typeface="Calibri"/>
                        <a:cs typeface="Arial"/>
                      </a:endParaRPr>
                    </a:p>
                    <a:p>
                      <a:pPr marL="0" marR="0">
                        <a:lnSpc>
                          <a:spcPct val="107000"/>
                        </a:lnSpc>
                        <a:spcBef>
                          <a:spcPts val="0"/>
                        </a:spcBef>
                        <a:spcAft>
                          <a:spcPts val="0"/>
                        </a:spcAft>
                      </a:pPr>
                      <a:r>
                        <a:rPr lang="el-GR" sz="1000">
                          <a:latin typeface="Calibri"/>
                          <a:ea typeface="Calibri"/>
                          <a:cs typeface="Arial"/>
                        </a:rPr>
                        <a:t> </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72586">
                <a:tc>
                  <a:txBody>
                    <a:bodyPr/>
                    <a:lstStyle/>
                    <a:p>
                      <a:pPr marL="0" marR="0">
                        <a:lnSpc>
                          <a:spcPct val="107000"/>
                        </a:lnSpc>
                        <a:spcBef>
                          <a:spcPts val="0"/>
                        </a:spcBef>
                        <a:spcAft>
                          <a:spcPts val="0"/>
                        </a:spcAft>
                      </a:pPr>
                      <a:r>
                        <a:rPr lang="el-GR" sz="1000">
                          <a:latin typeface="Calibri"/>
                          <a:ea typeface="Calibri"/>
                          <a:cs typeface="Arial"/>
                        </a:rPr>
                        <a:t>Ημερομηνία Ελάχιστης Διατηρησιμότητας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Περιέκτης &amp; Συσκευασία</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a:buChar char=""/>
                      </a:pPr>
                      <a:r>
                        <a:rPr lang="el-GR" sz="1000">
                          <a:latin typeface="Calibri"/>
                          <a:ea typeface="Calibri"/>
                          <a:cs typeface="Arial"/>
                        </a:rPr>
                        <a:t>Σύμβολο από </a:t>
                      </a:r>
                      <a:r>
                        <a:rPr lang="el-GR" sz="1000" b="1">
                          <a:latin typeface="Calibri"/>
                          <a:ea typeface="Calibri"/>
                          <a:cs typeface="Arial"/>
                        </a:rPr>
                        <a:t>Παράρτημα </a:t>
                      </a:r>
                      <a:r>
                        <a:rPr lang="en-US" sz="1000" b="1">
                          <a:latin typeface="Calibri"/>
                          <a:ea typeface="Calibri"/>
                          <a:cs typeface="Arial"/>
                        </a:rPr>
                        <a:t>VII</a:t>
                      </a:r>
                      <a:r>
                        <a:rPr lang="el-GR" sz="1000">
                          <a:latin typeface="Calibri"/>
                          <a:ea typeface="Calibri"/>
                          <a:cs typeface="Arial"/>
                        </a:rPr>
                        <a:t> ή φράση: «Κατανάλωση κατά προτίμηση πριν το τέλος»</a:t>
                      </a:r>
                      <a:endParaRPr lang="en-US" sz="1100">
                        <a:latin typeface="Calibri"/>
                        <a:ea typeface="Calibri"/>
                        <a:cs typeface="Arial"/>
                      </a:endParaRPr>
                    </a:p>
                    <a:p>
                      <a:pPr marL="342900" marR="0" lvl="0" indent="-342900">
                        <a:lnSpc>
                          <a:spcPct val="107000"/>
                        </a:lnSpc>
                        <a:spcBef>
                          <a:spcPts val="0"/>
                        </a:spcBef>
                        <a:spcAft>
                          <a:spcPts val="0"/>
                        </a:spcAft>
                        <a:buFont typeface="Symbol"/>
                        <a:buChar char=""/>
                      </a:pPr>
                      <a:r>
                        <a:rPr lang="el-GR" sz="1000">
                          <a:latin typeface="Calibri"/>
                          <a:ea typeface="Calibri"/>
                          <a:cs typeface="Arial"/>
                        </a:rPr>
                        <a:t>Ημερομηνία ως ΗΗ/ΜΜ/ΕΕ ή ΜΜ/ΕΕ</a:t>
                      </a:r>
                      <a:endParaRPr lang="en-US" sz="1100">
                        <a:latin typeface="Calibri"/>
                        <a:ea typeface="Calibri"/>
                        <a:cs typeface="Arial"/>
                      </a:endParaRPr>
                    </a:p>
                    <a:p>
                      <a:pPr marL="342900" marR="0" lvl="0" indent="-342900">
                        <a:lnSpc>
                          <a:spcPct val="107000"/>
                        </a:lnSpc>
                        <a:spcBef>
                          <a:spcPts val="0"/>
                        </a:spcBef>
                        <a:spcAft>
                          <a:spcPts val="0"/>
                        </a:spcAft>
                        <a:buFont typeface="Symbol"/>
                        <a:buChar char=""/>
                      </a:pPr>
                      <a:r>
                        <a:rPr lang="el-GR" sz="1000">
                          <a:latin typeface="Calibri"/>
                          <a:ea typeface="Calibri"/>
                          <a:cs typeface="Arial"/>
                        </a:rPr>
                        <a:t>Ελάχιστη διατηρησιμότητα &gt; 30μήνες ΟΧΙ υποχρέωση αναγραφής ημερομηνίας. Δυνατότητα χρήσης από </a:t>
                      </a:r>
                      <a:r>
                        <a:rPr lang="el-GR" sz="1000" b="1">
                          <a:latin typeface="Calibri"/>
                          <a:ea typeface="Calibri"/>
                          <a:cs typeface="Arial"/>
                        </a:rPr>
                        <a:t>Παράρτημα </a:t>
                      </a:r>
                      <a:r>
                        <a:rPr lang="en-US" sz="1000" b="1">
                          <a:latin typeface="Calibri"/>
                          <a:ea typeface="Calibri"/>
                          <a:cs typeface="Arial"/>
                        </a:rPr>
                        <a:t>VII</a:t>
                      </a:r>
                      <a:r>
                        <a:rPr lang="el-GR" sz="1000">
                          <a:latin typeface="Calibri"/>
                          <a:ea typeface="Calibri"/>
                          <a:cs typeface="Arial"/>
                        </a:rPr>
                        <a:t> συμβόλου </a:t>
                      </a:r>
                      <a:r>
                        <a:rPr lang="en-US" sz="1000">
                          <a:latin typeface="Calibri"/>
                          <a:ea typeface="Calibri"/>
                          <a:cs typeface="Arial"/>
                        </a:rPr>
                        <a:t>PAO</a:t>
                      </a:r>
                      <a:r>
                        <a:rPr lang="el-GR" sz="1000">
                          <a:latin typeface="Calibri"/>
                          <a:ea typeface="Calibri"/>
                          <a:cs typeface="Arial"/>
                        </a:rPr>
                        <a:t> (</a:t>
                      </a:r>
                      <a:r>
                        <a:rPr lang="en-US" sz="1000">
                          <a:latin typeface="Calibri"/>
                          <a:ea typeface="Calibri"/>
                          <a:cs typeface="Arial"/>
                        </a:rPr>
                        <a:t>Period After Opening</a:t>
                      </a:r>
                      <a:r>
                        <a:rPr lang="el-GR" sz="1000">
                          <a:latin typeface="Calibri"/>
                          <a:ea typeface="Calibri"/>
                          <a:cs typeface="Arial"/>
                        </a:rPr>
                        <a:t>)  με ένδειξη χρόνου σε μήνες ή έτη </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07866">
                <a:tc>
                  <a:txBody>
                    <a:bodyPr/>
                    <a:lstStyle/>
                    <a:p>
                      <a:pPr marL="0" marR="0">
                        <a:lnSpc>
                          <a:spcPct val="107000"/>
                        </a:lnSpc>
                        <a:spcBef>
                          <a:spcPts val="0"/>
                        </a:spcBef>
                        <a:spcAft>
                          <a:spcPts val="0"/>
                        </a:spcAft>
                      </a:pPr>
                      <a:r>
                        <a:rPr lang="el-GR" sz="1000">
                          <a:latin typeface="Calibri"/>
                          <a:ea typeface="Calibri"/>
                          <a:cs typeface="Arial"/>
                        </a:rPr>
                        <a:t>Ειδικές Προφυλάξεις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Περιέκτης &amp; Συσκευασία</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a:buChar char=""/>
                      </a:pPr>
                      <a:r>
                        <a:rPr lang="el-GR" sz="1000" b="1">
                          <a:latin typeface="Calibri"/>
                          <a:ea typeface="Calibri"/>
                          <a:cs typeface="Arial"/>
                        </a:rPr>
                        <a:t>Παραρτήματα </a:t>
                      </a:r>
                      <a:r>
                        <a:rPr lang="en-US" sz="1000" b="1">
                          <a:latin typeface="Calibri"/>
                          <a:ea typeface="Calibri"/>
                          <a:cs typeface="Arial"/>
                        </a:rPr>
                        <a:t>III </a:t>
                      </a:r>
                      <a:r>
                        <a:rPr lang="el-GR" sz="1000">
                          <a:latin typeface="Calibri"/>
                          <a:ea typeface="Calibri"/>
                          <a:cs typeface="Arial"/>
                        </a:rPr>
                        <a:t>έως</a:t>
                      </a:r>
                      <a:r>
                        <a:rPr lang="el-GR" sz="1000" b="1">
                          <a:latin typeface="Calibri"/>
                          <a:ea typeface="Calibri"/>
                          <a:cs typeface="Arial"/>
                        </a:rPr>
                        <a:t> VI</a:t>
                      </a:r>
                      <a:endParaRPr lang="en-US" sz="1100">
                        <a:latin typeface="Calibri"/>
                        <a:ea typeface="Calibri"/>
                        <a:cs typeface="Arial"/>
                      </a:endParaRPr>
                    </a:p>
                    <a:p>
                      <a:pPr marL="342900" marR="0" lvl="0" indent="-342900">
                        <a:lnSpc>
                          <a:spcPct val="107000"/>
                        </a:lnSpc>
                        <a:spcBef>
                          <a:spcPts val="0"/>
                        </a:spcBef>
                        <a:spcAft>
                          <a:spcPts val="0"/>
                        </a:spcAft>
                        <a:buFont typeface="Symbol"/>
                        <a:buChar char=""/>
                      </a:pPr>
                      <a:r>
                        <a:rPr lang="el-GR" sz="1000">
                          <a:latin typeface="Calibri"/>
                          <a:ea typeface="Calibri"/>
                          <a:cs typeface="Arial"/>
                        </a:rPr>
                        <a:t>Σε πρακτική αδυναμία αναγραφής γίνεται χρήση εσώκλειστου σημειώματος.</a:t>
                      </a:r>
                      <a:endParaRPr lang="en-US" sz="1100">
                        <a:latin typeface="Calibri"/>
                        <a:ea typeface="Calibri"/>
                        <a:cs typeface="Arial"/>
                      </a:endParaRPr>
                    </a:p>
                    <a:p>
                      <a:pPr marL="342900" marR="0" lvl="0" indent="-342900">
                        <a:lnSpc>
                          <a:spcPct val="107000"/>
                        </a:lnSpc>
                        <a:spcBef>
                          <a:spcPts val="0"/>
                        </a:spcBef>
                        <a:spcAft>
                          <a:spcPts val="0"/>
                        </a:spcAft>
                        <a:buFont typeface="Symbol"/>
                        <a:buChar char=""/>
                      </a:pPr>
                      <a:r>
                        <a:rPr lang="el-GR" sz="1000">
                          <a:latin typeface="Calibri"/>
                          <a:ea typeface="Calibri"/>
                          <a:cs typeface="Arial"/>
                        </a:rPr>
                        <a:t>Χρήση συμβόλου </a:t>
                      </a:r>
                      <a:r>
                        <a:rPr lang="el-GR" sz="1000" b="1">
                          <a:latin typeface="Calibri"/>
                          <a:ea typeface="Calibri"/>
                          <a:cs typeface="Arial"/>
                        </a:rPr>
                        <a:t>(1) </a:t>
                      </a:r>
                      <a:r>
                        <a:rPr lang="el-GR" sz="1000">
                          <a:latin typeface="Calibri"/>
                          <a:ea typeface="Calibri"/>
                          <a:cs typeface="Arial"/>
                        </a:rPr>
                        <a:t>από </a:t>
                      </a:r>
                      <a:r>
                        <a:rPr lang="el-GR" sz="1000" b="1">
                          <a:latin typeface="Calibri"/>
                          <a:ea typeface="Calibri"/>
                          <a:cs typeface="Arial"/>
                        </a:rPr>
                        <a:t>Παράρτημα </a:t>
                      </a:r>
                      <a:r>
                        <a:rPr lang="en-US" sz="1000" b="1">
                          <a:latin typeface="Calibri"/>
                          <a:ea typeface="Calibri"/>
                          <a:cs typeface="Arial"/>
                        </a:rPr>
                        <a:t>VII </a:t>
                      </a:r>
                      <a:r>
                        <a:rPr lang="el-GR" sz="1000">
                          <a:latin typeface="Calibri"/>
                          <a:ea typeface="Calibri"/>
                          <a:cs typeface="Arial"/>
                        </a:rPr>
                        <a:t>σε περιέκτη ή συσκευασία</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3147">
                <a:tc>
                  <a:txBody>
                    <a:bodyPr/>
                    <a:lstStyle/>
                    <a:p>
                      <a:pPr marL="0" marR="0">
                        <a:lnSpc>
                          <a:spcPct val="107000"/>
                        </a:lnSpc>
                        <a:spcBef>
                          <a:spcPts val="0"/>
                        </a:spcBef>
                        <a:spcAft>
                          <a:spcPts val="0"/>
                        </a:spcAft>
                      </a:pPr>
                      <a:r>
                        <a:rPr lang="el-GR" sz="1000">
                          <a:latin typeface="Calibri"/>
                          <a:ea typeface="Calibri"/>
                          <a:cs typeface="Arial"/>
                        </a:rPr>
                        <a:t>Αριθμός Παρτίδας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Περιέκτης &amp; Συσκευασία </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dirty="0">
                          <a:latin typeface="Calibri"/>
                          <a:ea typeface="Calibri"/>
                          <a:cs typeface="Arial"/>
                        </a:rPr>
                        <a:t>Εξαίρεση: Μόνο σε Συσκευασία αν είναι πρακτικά αδύνατο και στα δύο</a:t>
                      </a:r>
                      <a:endParaRPr lang="en-US" sz="11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87362"/>
          </a:xfrm>
        </p:spPr>
        <p:txBody>
          <a:bodyPr>
            <a:normAutofit fontScale="90000"/>
          </a:bodyPr>
          <a:lstStyle/>
          <a:p>
            <a:r>
              <a:rPr lang="el-GR" dirty="0"/>
              <a:t>ΠΕΡΙΕΚΤΗΣ - ΣΥΣΚΕΥΑΣΙΑ</a:t>
            </a:r>
            <a:endParaRPr lang="en-US" dirty="0"/>
          </a:p>
        </p:txBody>
      </p:sp>
      <p:pic>
        <p:nvPicPr>
          <p:cNvPr id="208898" name="Picture 2"/>
          <p:cNvPicPr>
            <a:picLocks noGrp="1" noChangeAspect="1" noChangeArrowheads="1"/>
          </p:cNvPicPr>
          <p:nvPr>
            <p:ph idx="1"/>
          </p:nvPr>
        </p:nvPicPr>
        <p:blipFill>
          <a:blip r:embed="rId2" cstate="print"/>
          <a:srcRect/>
          <a:stretch>
            <a:fillRect/>
          </a:stretch>
        </p:blipFill>
        <p:spPr bwMode="auto">
          <a:xfrm>
            <a:off x="0" y="457484"/>
            <a:ext cx="9144000" cy="6400231"/>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85800"/>
          </a:xfrm>
        </p:spPr>
        <p:txBody>
          <a:bodyPr>
            <a:normAutofit fontScale="90000"/>
          </a:bodyPr>
          <a:lstStyle/>
          <a:p>
            <a:r>
              <a:rPr lang="el-GR" dirty="0"/>
              <a:t>ΙΣΧΥΡΙΣΜΟΙ</a:t>
            </a:r>
            <a:endParaRPr lang="en-US" dirty="0"/>
          </a:p>
        </p:txBody>
      </p:sp>
      <p:sp>
        <p:nvSpPr>
          <p:cNvPr id="3" name="2 - Θέση περιεχομένου"/>
          <p:cNvSpPr>
            <a:spLocks noGrp="1"/>
          </p:cNvSpPr>
          <p:nvPr>
            <p:ph idx="1"/>
          </p:nvPr>
        </p:nvSpPr>
        <p:spPr>
          <a:xfrm>
            <a:off x="0" y="609600"/>
            <a:ext cx="9144000" cy="6248400"/>
          </a:xfrm>
        </p:spPr>
        <p:txBody>
          <a:bodyPr>
            <a:normAutofit fontScale="92500" lnSpcReduction="20000"/>
          </a:bodyPr>
          <a:lstStyle/>
          <a:p>
            <a:pPr>
              <a:buNone/>
            </a:pPr>
            <a:r>
              <a:rPr lang="el-GR" dirty="0"/>
              <a:t>Τα Κοινά Κριτήρια θεσπίστηκαν με τον ΕΚ 655/2013</a:t>
            </a:r>
            <a:r>
              <a:rPr lang="el-GR" baseline="30000" dirty="0"/>
              <a:t>[26]</a:t>
            </a:r>
            <a:r>
              <a:rPr lang="el-GR" dirty="0"/>
              <a:t> και αναφέρονται στο Παράρτημά του. Πρόκειται για έξι κριτήρια τα οποία ονομαστικά είναι η Κανονιστική Συμμόρφωση, η Αλήθεια, η Τεκμηρίωση, η Ειλικρίνεια, η Εντιμότητα και η Παροχή της Δυνατότητας Λήψης Εμπεριστατωμένων Αποφάσεων. Συμπληρωματικά με τον κανονισμό για τα κοινά κριτήρια εκδόθηκε και κείμενο οδηγιών στο οποίο επεξηγούνται με παραδείγματα τα κοινά κριτήρια καθώς και αναλύονται οι βέλτιστες πρακτικές ως προς την υποστήριξη των ισχυρισμών</a:t>
            </a:r>
            <a:r>
              <a:rPr lang="el-GR" baseline="30000" dirty="0"/>
              <a:t>[27]</a:t>
            </a:r>
            <a:r>
              <a:rPr lang="el-GR" dirty="0"/>
              <a:t>. Επιπρόσθετα τον Ιούλιο του 2017 εκδόθηκε ανανεωμένο κείμενο στο οποίο συμπεριλαμβάνονται άλλα δύο παραρτήματα αναφορικά με τους ισχυρισμούς «χωρίς _____» (“</a:t>
            </a:r>
            <a:r>
              <a:rPr lang="en-US" dirty="0"/>
              <a:t>free from</a:t>
            </a:r>
            <a:r>
              <a:rPr lang="el-GR" dirty="0"/>
              <a:t>”) και «</a:t>
            </a:r>
            <a:r>
              <a:rPr lang="el-GR" dirty="0" err="1"/>
              <a:t>Υποαλλεργικό</a:t>
            </a:r>
            <a:r>
              <a:rPr lang="el-GR" dirty="0"/>
              <a:t>» (“</a:t>
            </a:r>
            <a:r>
              <a:rPr lang="en-US" dirty="0"/>
              <a:t>Hypoallergenic</a:t>
            </a:r>
            <a:r>
              <a:rPr lang="el-GR" dirty="0"/>
              <a:t>”)</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2000"/>
          </a:xfrm>
        </p:spPr>
        <p:txBody>
          <a:bodyPr/>
          <a:lstStyle/>
          <a:p>
            <a:r>
              <a:rPr lang="el-GR" dirty="0"/>
              <a:t>ΕΛΕΓΧΟΙ ΜΕΤΑ ΤΗΝ ΚΥΚΛΟΦΟΡΙΑ</a:t>
            </a:r>
            <a:endParaRPr lang="en-US" dirty="0"/>
          </a:p>
        </p:txBody>
      </p:sp>
      <p:sp>
        <p:nvSpPr>
          <p:cNvPr id="3" name="2 - Θέση περιεχομένου"/>
          <p:cNvSpPr>
            <a:spLocks noGrp="1"/>
          </p:cNvSpPr>
          <p:nvPr>
            <p:ph idx="1"/>
          </p:nvPr>
        </p:nvSpPr>
        <p:spPr>
          <a:xfrm>
            <a:off x="0" y="762000"/>
            <a:ext cx="9144000" cy="6096000"/>
          </a:xfrm>
        </p:spPr>
        <p:txBody>
          <a:bodyPr/>
          <a:lstStyle/>
          <a:p>
            <a:pPr>
              <a:buNone/>
            </a:pPr>
            <a:r>
              <a:rPr lang="el-GR" dirty="0"/>
              <a:t>Η λογική των ελέγχων ως προς τα προϊόντα είναι πως αυτοί διενεργούνται στην αγορά (</a:t>
            </a:r>
            <a:r>
              <a:rPr lang="en-US" dirty="0"/>
              <a:t>post market surveillance</a:t>
            </a:r>
            <a:r>
              <a:rPr lang="el-GR" dirty="0"/>
              <a:t>) αλλά και στις επιχειρήσεις. Το Υπεύθυνο Πρόσωπο θα πρέπει συνεπώς να έχει διασφαλίσει τη συμμόρφωση προ της θέσεως ενός προϊόντος στην αγορά καθώς ο Κανονισμός δεν προβλέπει έλεγχο ή έγκριση πριν από αυτό. Ο έλεγχος πραγματοποιείται από αρμόδια κλιμάκια, ακολουθώντας συγκεκριμένο πρωτόκολλο, τα οποία συλλέγουν σε τακτά χρονικά διαστήματα, προς έλεγχο δείγματα από την αγορά</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09600"/>
          </a:xfrm>
        </p:spPr>
        <p:txBody>
          <a:bodyPr>
            <a:normAutofit fontScale="90000"/>
          </a:bodyPr>
          <a:lstStyle/>
          <a:p>
            <a:r>
              <a:rPr lang="el-GR" dirty="0"/>
              <a:t>ΚΑΛΛΥΝΤΙΚΟΕΠΑΓΡΥΠΝΗΣΗ</a:t>
            </a:r>
            <a:endParaRPr lang="en-US" dirty="0"/>
          </a:p>
        </p:txBody>
      </p:sp>
      <p:sp>
        <p:nvSpPr>
          <p:cNvPr id="3" name="2 - Θέση περιεχομένου"/>
          <p:cNvSpPr>
            <a:spLocks noGrp="1"/>
          </p:cNvSpPr>
          <p:nvPr>
            <p:ph idx="1"/>
          </p:nvPr>
        </p:nvSpPr>
        <p:spPr>
          <a:xfrm>
            <a:off x="0" y="533400"/>
            <a:ext cx="9144000" cy="6324600"/>
          </a:xfrm>
        </p:spPr>
        <p:txBody>
          <a:bodyPr/>
          <a:lstStyle/>
          <a:p>
            <a:pPr>
              <a:buNone/>
            </a:pPr>
            <a:r>
              <a:rPr lang="el-GR" dirty="0"/>
              <a:t>Καταγραφή ανεπιθύμητων ενεργειών.</a:t>
            </a:r>
          </a:p>
          <a:p>
            <a:pPr>
              <a:buNone/>
            </a:pPr>
            <a:r>
              <a:rPr lang="el-GR" dirty="0"/>
              <a:t>Ο Κανονισμός αναθέτει σχετικές υποχρεώσεις και στο Υπεύθυνο Πρόσωπο και στους Διανομείς. Πρόκειται για μία πρακτική όμοια με την </a:t>
            </a:r>
            <a:r>
              <a:rPr lang="el-GR" dirty="0" err="1"/>
              <a:t>φαρμακοεπαγρύπνηση</a:t>
            </a:r>
            <a:r>
              <a:rPr lang="el-GR" dirty="0"/>
              <a:t> για την οποία χρησιμοποιείται ο όρος </a:t>
            </a:r>
            <a:r>
              <a:rPr lang="el-GR" dirty="0" err="1"/>
              <a:t>Καλλυντικοεπαγρύπνηση</a:t>
            </a:r>
            <a:r>
              <a:rPr lang="el-GR" dirty="0"/>
              <a:t>.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2000"/>
          </a:xfrm>
        </p:spPr>
        <p:txBody>
          <a:bodyPr>
            <a:normAutofit/>
          </a:bodyPr>
          <a:lstStyle/>
          <a:p>
            <a:r>
              <a:rPr lang="el-GR" dirty="0"/>
              <a:t>ΚΑΛΛΥΝΤΙΚΟΕΠΑΓΡΥΠΝΗΣΗ</a:t>
            </a:r>
            <a:endParaRPr lang="en-US" dirty="0"/>
          </a:p>
        </p:txBody>
      </p:sp>
      <p:sp>
        <p:nvSpPr>
          <p:cNvPr id="3" name="2 - Θέση περιεχομένου"/>
          <p:cNvSpPr>
            <a:spLocks noGrp="1"/>
          </p:cNvSpPr>
          <p:nvPr>
            <p:ph idx="1"/>
          </p:nvPr>
        </p:nvSpPr>
        <p:spPr>
          <a:xfrm>
            <a:off x="0" y="609600"/>
            <a:ext cx="9144000" cy="6248400"/>
          </a:xfrm>
        </p:spPr>
        <p:txBody>
          <a:bodyPr/>
          <a:lstStyle/>
          <a:p>
            <a:pPr lvl="0"/>
            <a:r>
              <a:rPr lang="el-GR" b="1" i="1" dirty="0"/>
              <a:t>Ως «ανεπιθύμητη ενέργεια» νοείται ανεπιθύμητη αντίδραση για την υγεία του ανθρώπου η οποία αποδίδεται σε κανονική ή ευλόγως αναμενόμενη χρήση καλλυντικού προϊόντος</a:t>
            </a:r>
            <a:endParaRPr lang="en-US" dirty="0"/>
          </a:p>
          <a:p>
            <a:pPr lvl="0"/>
            <a:r>
              <a:rPr lang="el-GR" b="1" i="1" dirty="0"/>
              <a:t>Ως «σοβαρή ανεπιθύμητη ενέργεια» νοείται ανεπιθύμητη ενέργεια η οποία έχει ως αποτέλεσμα προσωρινή ή μόνιμη λειτουργική ανικανότητα, αναπηρία, νοσηλεία σε νοσοκομείο, συγγενείς ανωμαλίες ή άμεσο κίνδυνο για τη ζωή ή θάνατο</a:t>
            </a:r>
            <a:endParaRPr lang="en-US" dirty="0"/>
          </a:p>
          <a:p>
            <a:pPr>
              <a:buNone/>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2000"/>
          </a:xfrm>
        </p:spPr>
        <p:txBody>
          <a:bodyPr>
            <a:normAutofit/>
          </a:bodyPr>
          <a:lstStyle/>
          <a:p>
            <a:r>
              <a:rPr lang="el-GR" dirty="0"/>
              <a:t>ΚΑΛΛΥΝΤΙΚΟΕΠΑΓΡΥΠΝΗΣΗ</a:t>
            </a:r>
            <a:endParaRPr lang="en-US" dirty="0"/>
          </a:p>
        </p:txBody>
      </p:sp>
      <p:sp>
        <p:nvSpPr>
          <p:cNvPr id="3" name="2 - Θέση περιεχομένου"/>
          <p:cNvSpPr>
            <a:spLocks noGrp="1"/>
          </p:cNvSpPr>
          <p:nvPr>
            <p:ph idx="1"/>
          </p:nvPr>
        </p:nvSpPr>
        <p:spPr>
          <a:xfrm>
            <a:off x="0" y="685800"/>
            <a:ext cx="9144000" cy="6172200"/>
          </a:xfrm>
        </p:spPr>
        <p:txBody>
          <a:bodyPr>
            <a:normAutofit fontScale="92500" lnSpcReduction="20000"/>
          </a:bodyPr>
          <a:lstStyle/>
          <a:p>
            <a:pPr>
              <a:buNone/>
            </a:pPr>
            <a:r>
              <a:rPr lang="el-GR" dirty="0"/>
              <a:t>Το Υπεύθυνο Πρόσωπο οφείλει να καταγράφει ως μέρος του Φακέλου Προϊόντος όλα τα δεδομένα για τις «ανεπιθύμητες ενέργειες» («ΑΕ») και «σοβαρές ανεπιθύμητες ενέργειες» («ΣΑΕ») του προϊόντος. Η καταγραφή τηρείται με τη μορφή ιστορικού και περιλαμβάνει στατιστική ανάλυση. Για τις «ΣΑΕ» το Υπεύθυνο Πρόσωπο και οι διανομείς οφείλουν να ενημερώσουν τις αρμόδιες αρχές του κράτους μέλους στο οποίο συνέβη το περιστατικό αναφέροντας την ονομασία του προϊόντος και όποια διορθωτικά μέτρα έχουν πιθανόν ληφθεί. Επιπρόσθετα, ενημερώνουν και για όλες τις «ΑΕ» τις οποίες γνωρίζουν. Στην περίπτωση που το Υπεύθυνο Πρόσωπο ενημερώσει αρμόδια αρχή για «ΣΑΕ» η δεύτερη κοινοποιεί τις πληροφορίες στις υπόλοιπες αρχές της Ένωσης. </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0"/>
            <a:ext cx="8229600" cy="715962"/>
          </a:xfrm>
        </p:spPr>
        <p:txBody>
          <a:bodyPr>
            <a:normAutofit fontScale="90000"/>
          </a:bodyPr>
          <a:lstStyle/>
          <a:p>
            <a:r>
              <a:rPr lang="el-GR" dirty="0"/>
              <a:t>ΑΝΑΜΕΝΟΜΕΝΕΣ ΑΛΛΑΓΕΣ -ΤΑΣΕΙΣ</a:t>
            </a:r>
            <a:endParaRPr lang="en-US" dirty="0"/>
          </a:p>
        </p:txBody>
      </p:sp>
      <p:sp>
        <p:nvSpPr>
          <p:cNvPr id="3" name="2 - Θέση περιεχομένου"/>
          <p:cNvSpPr>
            <a:spLocks noGrp="1"/>
          </p:cNvSpPr>
          <p:nvPr>
            <p:ph idx="1"/>
          </p:nvPr>
        </p:nvSpPr>
        <p:spPr>
          <a:xfrm>
            <a:off x="0" y="762000"/>
            <a:ext cx="9144000" cy="6096000"/>
          </a:xfrm>
        </p:spPr>
        <p:txBody>
          <a:bodyPr/>
          <a:lstStyle/>
          <a:p>
            <a:pPr>
              <a:buNone/>
            </a:pPr>
            <a:r>
              <a:rPr lang="el-GR" dirty="0"/>
              <a:t>ΠΡΑΣΙΝΗ ΣΥΜΦΩΝΙΑ </a:t>
            </a:r>
          </a:p>
          <a:p>
            <a:pPr>
              <a:buNone/>
            </a:pPr>
            <a:r>
              <a:rPr lang="el-GR" dirty="0"/>
              <a:t>Κυκλική οικονομία, συσκευασίες, πρώτες ύλες, </a:t>
            </a:r>
            <a:r>
              <a:rPr lang="el-GR" dirty="0" err="1"/>
              <a:t>βιοαποικοδομούμενα</a:t>
            </a:r>
            <a:r>
              <a:rPr lang="el-GR" dirty="0"/>
              <a:t> υλικά, </a:t>
            </a:r>
            <a:r>
              <a:rPr lang="el-GR" dirty="0" err="1"/>
              <a:t>μικροπλαστικά</a:t>
            </a:r>
            <a:r>
              <a:rPr lang="el-GR" dirty="0"/>
              <a:t>, </a:t>
            </a:r>
            <a:r>
              <a:rPr lang="el-GR" dirty="0" err="1"/>
              <a:t>νανοϋλικά</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9422-C053-CCD8-5F4F-47CD62446272}"/>
              </a:ext>
            </a:extLst>
          </p:cNvPr>
          <p:cNvSpPr>
            <a:spLocks noGrp="1"/>
          </p:cNvSpPr>
          <p:nvPr>
            <p:ph type="title"/>
          </p:nvPr>
        </p:nvSpPr>
        <p:spPr/>
        <p:txBody>
          <a:bodyPr/>
          <a:lstStyle/>
          <a:p>
            <a:r>
              <a:rPr lang="el-GR" dirty="0"/>
              <a:t>ΕΝΔΟΚΡΙΝΙΚΟΙ ΔΙΑΤΑΡΑΚΤΕΣ </a:t>
            </a:r>
            <a:endParaRPr lang="en-US" dirty="0"/>
          </a:p>
        </p:txBody>
      </p:sp>
      <p:sp>
        <p:nvSpPr>
          <p:cNvPr id="3" name="Content Placeholder 2">
            <a:extLst>
              <a:ext uri="{FF2B5EF4-FFF2-40B4-BE49-F238E27FC236}">
                <a16:creationId xmlns:a16="http://schemas.microsoft.com/office/drawing/2014/main" id="{CE1C8896-1037-089A-4823-5EAAC9064355}"/>
              </a:ext>
            </a:extLst>
          </p:cNvPr>
          <p:cNvSpPr>
            <a:spLocks noGrp="1"/>
          </p:cNvSpPr>
          <p:nvPr>
            <p:ph idx="1"/>
          </p:nvPr>
        </p:nvSpPr>
        <p:spPr>
          <a:xfrm>
            <a:off x="0" y="1600200"/>
            <a:ext cx="9144000" cy="5334000"/>
          </a:xfrm>
        </p:spPr>
        <p:txBody>
          <a:bodyPr>
            <a:normAutofit fontScale="85000" lnSpcReduction="10000"/>
          </a:bodyPr>
          <a:lstStyle/>
          <a:p>
            <a:r>
              <a:rPr lang="el-GR" dirty="0"/>
              <a:t>Ανασκόπηση της τοξικότητας των ουσιών οι οποίες δρουν ως ενδοκρινικοί διαταράκτες : </a:t>
            </a:r>
            <a:r>
              <a:rPr lang="en-US" dirty="0"/>
              <a:t>benzophenone-3, kojic acid, 4-methylbenzylidene camphor, propylparaben, triclosan, resorcinol, octocrylene, triclocarban, butylated hydroxytoluene (BHT), benzophenone, </a:t>
            </a:r>
            <a:r>
              <a:rPr lang="en-US" dirty="0" err="1"/>
              <a:t>homosalate</a:t>
            </a:r>
            <a:r>
              <a:rPr lang="en-US" dirty="0"/>
              <a:t>, benzyl salicylate, genistein, daidzein, Butylparaben, tert-</a:t>
            </a:r>
            <a:r>
              <a:rPr lang="en-US" dirty="0" err="1"/>
              <a:t>butylhydroxyanisole</a:t>
            </a:r>
            <a:r>
              <a:rPr lang="en-US" dirty="0"/>
              <a:t>/ Butylated </a:t>
            </a:r>
            <a:r>
              <a:rPr lang="en-US" dirty="0" err="1"/>
              <a:t>hydroxyanisole</a:t>
            </a:r>
            <a:r>
              <a:rPr lang="en-US" dirty="0"/>
              <a:t>/ BHA, </a:t>
            </a:r>
            <a:r>
              <a:rPr lang="en-US" dirty="0" err="1"/>
              <a:t>ethylhexyl</a:t>
            </a:r>
            <a:r>
              <a:rPr lang="en-US" dirty="0"/>
              <a:t> methoxycinnamate(EHMC)/ </a:t>
            </a:r>
            <a:r>
              <a:rPr lang="en-US" dirty="0" err="1"/>
              <a:t>octylmethoxycinnamate</a:t>
            </a:r>
            <a:r>
              <a:rPr lang="en-US" dirty="0"/>
              <a:t> (OMC) /</a:t>
            </a:r>
            <a:r>
              <a:rPr lang="en-US" dirty="0" err="1"/>
              <a:t>octinoxate</a:t>
            </a:r>
            <a:r>
              <a:rPr lang="en-US" dirty="0"/>
              <a:t>, benzophenone-1 /BP-1, benzophenone-2/ BP-2, benzophenone-4/ BP-4, benzophenone-5/ BP-5, methylparaben, </a:t>
            </a:r>
            <a:r>
              <a:rPr lang="en-US" dirty="0" err="1"/>
              <a:t>cyclopentasiloxane</a:t>
            </a:r>
            <a:r>
              <a:rPr lang="en-US" dirty="0"/>
              <a:t>/ </a:t>
            </a:r>
            <a:r>
              <a:rPr lang="en-US" dirty="0" err="1"/>
              <a:t>decamethylcyclopentasiloxane</a:t>
            </a:r>
            <a:r>
              <a:rPr lang="en-US" dirty="0"/>
              <a:t>/ D5, </a:t>
            </a:r>
            <a:r>
              <a:rPr lang="en-US" dirty="0" err="1"/>
              <a:t>Cyclomethicone</a:t>
            </a:r>
            <a:r>
              <a:rPr lang="en-US" dirty="0"/>
              <a:t>, salicylic acid, butylphenyl methyl propanol/ BMHCA, triphenyl phosphate, deltamethrin </a:t>
            </a:r>
          </a:p>
        </p:txBody>
      </p:sp>
    </p:spTree>
    <p:extLst>
      <p:ext uri="{BB962C8B-B14F-4D97-AF65-F5344CB8AC3E}">
        <p14:creationId xmlns:p14="http://schemas.microsoft.com/office/powerpoint/2010/main" val="1936335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lgn="ctr">
              <a:buNone/>
            </a:pPr>
            <a:r>
              <a:rPr lang="el-GR" b="1" dirty="0"/>
              <a:t>Βασικά Σημεία της Νομοθεσίας</a:t>
            </a:r>
          </a:p>
          <a:p>
            <a:r>
              <a:rPr lang="el-GR" sz="1800" b="1" dirty="0"/>
              <a:t>Ψευδεπίγραφα Καλλυντικά (δικαιώματα διανοητικής ιδιοκτησίας)</a:t>
            </a:r>
          </a:p>
          <a:p>
            <a:r>
              <a:rPr lang="el-GR" sz="1800" b="1" dirty="0"/>
              <a:t>Ορθή Παρασκευαστική Πρακτική</a:t>
            </a:r>
          </a:p>
          <a:p>
            <a:r>
              <a:rPr lang="el-GR" sz="1800" b="1" dirty="0"/>
              <a:t>Φάκελος  Πληροφοριών σε Συγκεκριμένη Διεύθυνση</a:t>
            </a:r>
          </a:p>
          <a:p>
            <a:r>
              <a:rPr lang="el-GR" sz="1800" b="1" dirty="0"/>
              <a:t>Εκτίμηση της Ασφαλείας Σύμφωνα με την Κοινοτική Νομοθεσία</a:t>
            </a:r>
          </a:p>
          <a:p>
            <a:r>
              <a:rPr lang="el-GR" sz="1800" b="1" dirty="0"/>
              <a:t>Σαφείς Πληροφορίες στις Αρχές ως προς την Ταυτότητα, Ποιότητα, Ασφάλεια και τους Ισχυρισμούς</a:t>
            </a:r>
          </a:p>
          <a:p>
            <a:r>
              <a:rPr lang="el-GR" sz="1800" b="1" dirty="0"/>
              <a:t>Πληροφορίες ως προς την Σύνθεση για τα Κέντρα Δηλητηριάσεων</a:t>
            </a:r>
          </a:p>
          <a:p>
            <a:r>
              <a:rPr lang="el-GR" sz="1800" b="1" dirty="0"/>
              <a:t>Ουσίες που Απαγορεύονται ή Επιτρέπονται σε Συγκεκριμένη Δοσολογία – Τύπο Προϊόντων (</a:t>
            </a:r>
            <a:r>
              <a:rPr lang="el-GR" sz="1800" b="1" dirty="0" err="1"/>
              <a:t>Παράρτηματα</a:t>
            </a:r>
            <a:r>
              <a:rPr lang="el-GR" sz="1800" b="1" dirty="0"/>
              <a:t> ΙΙ και ΙΙΙ). Επίσης Χρωστικές, Συντηρητικά, Φίλτρα  Υπεριώδους  (Παραρτήματα Ι</a:t>
            </a:r>
            <a:r>
              <a:rPr lang="en-US" sz="1800" b="1" dirty="0"/>
              <a:t>V, V, Vi)</a:t>
            </a:r>
            <a:endParaRPr lang="el-GR" sz="1800" b="1" dirty="0"/>
          </a:p>
          <a:p>
            <a:r>
              <a:rPr lang="el-GR" sz="1800" b="1" dirty="0"/>
              <a:t>Επιστημονική Επιτροπή για την Ασφάλεια των Καταναλωτών (ΕΕΑΚ – </a:t>
            </a:r>
            <a:r>
              <a:rPr lang="en-US" sz="1800" b="1" dirty="0"/>
              <a:t>ECCS) 2008/721/EK : </a:t>
            </a:r>
            <a:r>
              <a:rPr lang="el-GR" sz="1800" b="1" dirty="0"/>
              <a:t>Καταναλωτές, Δημόσια Υγεία, Περιβάλλον</a:t>
            </a:r>
          </a:p>
          <a:p>
            <a:r>
              <a:rPr lang="el-GR" sz="1800" b="1" dirty="0" err="1"/>
              <a:t>Νανοϋλικά</a:t>
            </a:r>
            <a:endParaRPr lang="el-GR" sz="1800" b="1" dirty="0"/>
          </a:p>
          <a:p>
            <a:r>
              <a:rPr lang="el-GR" sz="1800" b="1" dirty="0"/>
              <a:t>Ουσίες </a:t>
            </a:r>
            <a:r>
              <a:rPr lang="el-GR" sz="1800" b="1" dirty="0" err="1"/>
              <a:t>Καρκινογόνες</a:t>
            </a:r>
            <a:r>
              <a:rPr lang="el-GR" sz="1800" b="1" dirty="0"/>
              <a:t>, </a:t>
            </a:r>
            <a:r>
              <a:rPr lang="el-GR" sz="1800" b="1" dirty="0" err="1"/>
              <a:t>Μεταλλαξιογόνες</a:t>
            </a:r>
            <a:r>
              <a:rPr lang="el-GR" sz="1800" b="1" dirty="0"/>
              <a:t>, Τοξικές (ΚΜΤ) κατηγορίας 1Α,1Β και 2 απαγορεύονται για τα καλλυντικά με βάση την </a:t>
            </a:r>
            <a:r>
              <a:rPr lang="el-GR" sz="1800" b="1" dirty="0" err="1"/>
              <a:t>Εκθεση</a:t>
            </a:r>
            <a:r>
              <a:rPr lang="el-GR" sz="1800" b="1" dirty="0"/>
              <a:t> της ΕΕΑΚ σε </a:t>
            </a:r>
            <a:r>
              <a:rPr lang="el-GR" sz="1800" b="1" dirty="0" err="1"/>
              <a:t>σχε΄ση</a:t>
            </a:r>
            <a:r>
              <a:rPr lang="el-GR" sz="1800" b="1" dirty="0"/>
              <a:t> με την συγκέντρωση – δόση</a:t>
            </a:r>
          </a:p>
          <a:p>
            <a:r>
              <a:rPr lang="el-GR" sz="1800" b="1" dirty="0"/>
              <a:t>Ευάλωτες Ομάδες : Παιδιά κάτω των 3, ηλικιωμένοι, εγκυμονούσες, θηλάζουσες, μειωμένη ανοσολογική απόκριση</a:t>
            </a:r>
          </a:p>
          <a:p>
            <a:r>
              <a:rPr lang="el-GR" sz="1800" b="1" dirty="0"/>
              <a:t>Τα Πειράματα στα Ζώα υποκαθίστανται από εναλλακτικές μεθόδους εφόσον αυτές είναι επιστημονικά αποδεκτές</a:t>
            </a:r>
            <a:endParaRPr lang="en-US" sz="18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1600" b="1" dirty="0"/>
              <a:t>Κρέμες, γαλακτώματα, λοσιόν, </a:t>
            </a:r>
            <a:r>
              <a:rPr lang="el-GR" sz="1600" b="1" dirty="0" err="1"/>
              <a:t>γέλες</a:t>
            </a:r>
            <a:r>
              <a:rPr lang="el-GR" sz="1600" b="1" dirty="0"/>
              <a:t> και λάδια για το</a:t>
            </a:r>
          </a:p>
          <a:p>
            <a:pPr>
              <a:buNone/>
            </a:pPr>
            <a:r>
              <a:rPr lang="el-GR" sz="1600" b="1" dirty="0"/>
              <a:t>δέρμα, μάσκες ομορφιάς, χρωματισμένες βάσεις (υγρά, πάστες, πούδρες),</a:t>
            </a:r>
          </a:p>
          <a:p>
            <a:pPr>
              <a:buNone/>
            </a:pPr>
            <a:r>
              <a:rPr lang="el-GR" sz="1600" b="1" dirty="0"/>
              <a:t>πούδρες για το μακιγιάζ, πούδρες για χρήση μετά το λουτρό, πούδρες για την</a:t>
            </a:r>
          </a:p>
          <a:p>
            <a:pPr>
              <a:buNone/>
            </a:pPr>
            <a:r>
              <a:rPr lang="el-GR" sz="1600" b="1" dirty="0"/>
              <a:t>υγιεινή του σώματος, σαπούνια για το μπάνιο, αποσμητικά σαπούνια, αρώματα,</a:t>
            </a:r>
          </a:p>
          <a:p>
            <a:pPr>
              <a:buNone/>
            </a:pPr>
            <a:r>
              <a:rPr lang="el-GR" sz="1600" b="1" dirty="0"/>
              <a:t>κολόνιες και ύδωρ Κολωνίας, παρασκευάσματα για το μπάνιο και το ντους</a:t>
            </a:r>
          </a:p>
          <a:p>
            <a:pPr>
              <a:buNone/>
            </a:pPr>
            <a:r>
              <a:rPr lang="el-GR" sz="1600" b="1" dirty="0"/>
              <a:t>(άλατα, αφροί, λάδια, </a:t>
            </a:r>
            <a:r>
              <a:rPr lang="el-GR" sz="1600" b="1" dirty="0" err="1"/>
              <a:t>γέλες</a:t>
            </a:r>
            <a:r>
              <a:rPr lang="el-GR" sz="1600" b="1" dirty="0"/>
              <a:t>), </a:t>
            </a:r>
            <a:r>
              <a:rPr lang="el-GR" sz="1600" b="1" dirty="0" err="1"/>
              <a:t>αποτριχωτικά</a:t>
            </a:r>
            <a:r>
              <a:rPr lang="el-GR" sz="1600" b="1" dirty="0"/>
              <a:t>, αποσμητικά και αντιιδρωτικά,</a:t>
            </a:r>
          </a:p>
          <a:p>
            <a:pPr>
              <a:buNone/>
            </a:pPr>
            <a:r>
              <a:rPr lang="el-GR" sz="1600" b="1" dirty="0"/>
              <a:t>χρωστικές μαλλιών, προϊόντα για το κατσάρωμα, το ίσιωμα και τη στερέωση</a:t>
            </a:r>
          </a:p>
          <a:p>
            <a:pPr>
              <a:buNone/>
            </a:pPr>
            <a:r>
              <a:rPr lang="el-GR" sz="1600" b="1" dirty="0"/>
              <a:t>των μαλλιών, προϊόντα για τη διευθέτηση των μαλλιών (φορμάρισμα), προϊόντα</a:t>
            </a:r>
          </a:p>
          <a:p>
            <a:pPr>
              <a:buNone/>
            </a:pPr>
            <a:r>
              <a:rPr lang="el-GR" sz="1600" b="1" dirty="0"/>
              <a:t>καθαρισμού των μαλλιών (λοσιόν, σκόνες, σαμπουάν), προϊόντα συντήρησης των</a:t>
            </a:r>
          </a:p>
          <a:p>
            <a:pPr>
              <a:buNone/>
            </a:pPr>
            <a:r>
              <a:rPr lang="el-GR" sz="1600" b="1" dirty="0"/>
              <a:t>μαλλιών (λοσιόν, κρέμες, λάδια), προϊόντα για την κόμμωση (λοσιόν, </a:t>
            </a:r>
            <a:r>
              <a:rPr lang="el-GR" sz="1600" b="1" dirty="0" err="1"/>
              <a:t>λάκ</a:t>
            </a:r>
            <a:r>
              <a:rPr lang="el-GR" sz="1600" b="1" dirty="0"/>
              <a:t>,</a:t>
            </a:r>
          </a:p>
          <a:p>
            <a:pPr>
              <a:buNone/>
            </a:pPr>
            <a:r>
              <a:rPr lang="el-GR" sz="1600" b="1" dirty="0"/>
              <a:t>μπριγιαντίνες), προϊόντα ξυρίσματος (κρέμες, αφροί, λοσιόν), προϊόντα για το</a:t>
            </a:r>
          </a:p>
          <a:p>
            <a:pPr>
              <a:buNone/>
            </a:pPr>
            <a:r>
              <a:rPr lang="el-GR" sz="1600" b="1" dirty="0"/>
              <a:t>μακιγιάζ και προϊόντα για την αφαίρεση του μακιγιάζ (ντεμακιγιάζ) προϊόντα</a:t>
            </a:r>
          </a:p>
          <a:p>
            <a:pPr>
              <a:buNone/>
            </a:pPr>
            <a:r>
              <a:rPr lang="el-GR" sz="1600" b="1" dirty="0"/>
              <a:t>προοριζόμενα να χρησιμοποιηθούν στα χείλη, προϊόντα για την περιποίηση των</a:t>
            </a:r>
          </a:p>
          <a:p>
            <a:pPr>
              <a:buNone/>
            </a:pPr>
            <a:r>
              <a:rPr lang="el-GR" sz="1600" b="1" dirty="0"/>
              <a:t>δοντιών και του στόματος, προϊόντα για την περιποίηση και το βάψιμο των</a:t>
            </a:r>
          </a:p>
          <a:p>
            <a:pPr>
              <a:buNone/>
            </a:pPr>
            <a:r>
              <a:rPr lang="el-GR" sz="1600" b="1" dirty="0"/>
              <a:t>νυχιών, προϊόντα για την περιποίηση των ευαίσθητων περιοχών του σώματος,</a:t>
            </a:r>
          </a:p>
          <a:p>
            <a:pPr>
              <a:buNone/>
            </a:pPr>
            <a:r>
              <a:rPr lang="el-GR" sz="1600" b="1" dirty="0"/>
              <a:t>εξωτερικής χρήσης, προϊόντα </a:t>
            </a:r>
            <a:r>
              <a:rPr lang="el-GR" sz="1600" b="1" dirty="0" err="1"/>
              <a:t>αντιηλιακά</a:t>
            </a:r>
            <a:r>
              <a:rPr lang="el-GR" sz="1600" b="1" dirty="0"/>
              <a:t>, προϊόντα για μαύρισμα χωρίς ήλιο,</a:t>
            </a:r>
          </a:p>
          <a:p>
            <a:pPr>
              <a:buNone/>
            </a:pPr>
            <a:r>
              <a:rPr lang="el-GR" sz="1600" b="1" dirty="0"/>
              <a:t>προϊόντα για τη λεύκανση του δέρματος και προϊόντα </a:t>
            </a:r>
            <a:r>
              <a:rPr lang="el-GR" sz="1600" b="1" dirty="0" err="1"/>
              <a:t>αντιρρυτιδικά</a:t>
            </a:r>
            <a:r>
              <a:rPr lang="el-GR" sz="1600" b="1" dirty="0"/>
              <a:t>.</a:t>
            </a:r>
          </a:p>
          <a:p>
            <a:pPr>
              <a:buNone/>
            </a:pPr>
            <a:endParaRPr lang="en-US" sz="1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r>
              <a:rPr lang="el-GR" sz="1800" dirty="0"/>
              <a:t>Ευρωπαϊκό Κέντρο για την Επικύρωση των  Εναλλακτικών Μεθόδων (</a:t>
            </a:r>
            <a:r>
              <a:rPr lang="en-US" sz="1800" dirty="0"/>
              <a:t>ECVAM)</a:t>
            </a:r>
          </a:p>
          <a:p>
            <a:r>
              <a:rPr lang="el-GR" sz="1800" dirty="0"/>
              <a:t>Ενημέρωση  Καταναλωτών : Χρόνος Ζωής, Χρόνος Ζωής μετά το Άνοιγμα, Παραπλανητικοί Ισχυρισμοί</a:t>
            </a:r>
            <a:endParaRPr lang="en-US" sz="1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1800" b="1" dirty="0"/>
              <a:t>ΟΙ ΥΠΟΧΡΕΩΣΕΙΣ ΤΟΥ ΥΠΕΥΘΥΝΟΥ ΠΡΟΣΩΠΟΥ ΣΧΕΤΙΖΟΝΤΑΙ ΜΕ :</a:t>
            </a:r>
          </a:p>
          <a:p>
            <a:pPr>
              <a:buNone/>
            </a:pPr>
            <a:r>
              <a:rPr lang="el-GR" sz="1400" dirty="0"/>
              <a:t>1. Την ασφάλεια του προϊόντος (Άρθρο 3)</a:t>
            </a:r>
          </a:p>
          <a:p>
            <a:pPr>
              <a:buNone/>
            </a:pPr>
            <a:r>
              <a:rPr lang="el-GR" sz="1400" dirty="0"/>
              <a:t>2. Την ορθή παρασκευαστική πρακτική (GM.P., </a:t>
            </a:r>
            <a:r>
              <a:rPr lang="el-GR" sz="1400" dirty="0" err="1"/>
              <a:t>Άρ</a:t>
            </a:r>
            <a:r>
              <a:rPr lang="el-GR" sz="1400" dirty="0"/>
              <a:t>-</a:t>
            </a:r>
          </a:p>
          <a:p>
            <a:pPr>
              <a:buNone/>
            </a:pPr>
            <a:r>
              <a:rPr lang="el-GR" sz="1400" dirty="0" err="1"/>
              <a:t>θρο</a:t>
            </a:r>
            <a:r>
              <a:rPr lang="el-GR" sz="1400" dirty="0"/>
              <a:t> 8)</a:t>
            </a:r>
          </a:p>
          <a:p>
            <a:pPr>
              <a:buNone/>
            </a:pPr>
            <a:r>
              <a:rPr lang="el-GR" sz="1400" dirty="0"/>
              <a:t>3. Την εκτίμηση ασφαλείας (</a:t>
            </a:r>
            <a:r>
              <a:rPr lang="el-GR" sz="1400" dirty="0" err="1"/>
              <a:t>Safety</a:t>
            </a:r>
            <a:r>
              <a:rPr lang="el-GR" sz="1400" dirty="0"/>
              <a:t> </a:t>
            </a:r>
            <a:r>
              <a:rPr lang="el-GR" sz="1400" dirty="0" err="1"/>
              <a:t>Assessment</a:t>
            </a:r>
            <a:r>
              <a:rPr lang="el-GR" sz="1400" dirty="0"/>
              <a:t>, </a:t>
            </a:r>
            <a:r>
              <a:rPr lang="el-GR" sz="1400" dirty="0" err="1"/>
              <a:t>Άρ</a:t>
            </a:r>
            <a:r>
              <a:rPr lang="el-GR" sz="1400" dirty="0"/>
              <a:t>-</a:t>
            </a:r>
          </a:p>
          <a:p>
            <a:pPr>
              <a:buNone/>
            </a:pPr>
            <a:r>
              <a:rPr lang="el-GR" sz="1400" dirty="0" err="1"/>
              <a:t>θρο</a:t>
            </a:r>
            <a:r>
              <a:rPr lang="el-GR" sz="1400" dirty="0"/>
              <a:t> 10) και τον φάκελο πληροφοριών προϊόντος</a:t>
            </a:r>
          </a:p>
          <a:p>
            <a:pPr>
              <a:buNone/>
            </a:pPr>
            <a:r>
              <a:rPr lang="en-US" sz="1400" dirty="0"/>
              <a:t>(Product Information File, P.I.F., </a:t>
            </a:r>
            <a:r>
              <a:rPr lang="el-GR" sz="1400" dirty="0"/>
              <a:t>Άρθρο 11).</a:t>
            </a:r>
          </a:p>
          <a:p>
            <a:pPr>
              <a:buNone/>
            </a:pPr>
            <a:r>
              <a:rPr lang="el-GR" sz="1400" dirty="0"/>
              <a:t>4. Τη δειγματοληψία και τις αναλύσεις (ελέγχους, </a:t>
            </a:r>
            <a:r>
              <a:rPr lang="el-GR" sz="1400" dirty="0" err="1"/>
              <a:t>Άρ</a:t>
            </a:r>
            <a:r>
              <a:rPr lang="el-GR" sz="1400" dirty="0"/>
              <a:t>-</a:t>
            </a:r>
          </a:p>
          <a:p>
            <a:pPr>
              <a:buNone/>
            </a:pPr>
            <a:r>
              <a:rPr lang="el-GR" sz="1400" dirty="0" err="1"/>
              <a:t>θρο</a:t>
            </a:r>
            <a:r>
              <a:rPr lang="el-GR" sz="1400" dirty="0"/>
              <a:t> 12)</a:t>
            </a:r>
          </a:p>
          <a:p>
            <a:pPr>
              <a:buNone/>
            </a:pPr>
            <a:r>
              <a:rPr lang="el-GR" sz="1400" dirty="0"/>
              <a:t>5. Την κοινοποίηση (</a:t>
            </a:r>
            <a:r>
              <a:rPr lang="el-GR" sz="1400" dirty="0" err="1"/>
              <a:t>Notification</a:t>
            </a:r>
            <a:r>
              <a:rPr lang="el-GR" sz="1400" dirty="0"/>
              <a:t>, Άρθρο 13)</a:t>
            </a:r>
          </a:p>
          <a:p>
            <a:pPr>
              <a:buNone/>
            </a:pPr>
            <a:r>
              <a:rPr lang="el-GR" sz="1400" dirty="0"/>
              <a:t>6. Τους περιορισμούς για ουσίες που αναφέρονται</a:t>
            </a:r>
          </a:p>
          <a:p>
            <a:pPr>
              <a:buNone/>
            </a:pPr>
            <a:r>
              <a:rPr lang="el-GR" sz="1400" dirty="0"/>
              <a:t>στα παραρτήματα του 1223/2009 (Άρθρο 14)</a:t>
            </a:r>
          </a:p>
          <a:p>
            <a:pPr>
              <a:buNone/>
            </a:pPr>
            <a:r>
              <a:rPr lang="el-GR" sz="1400" dirty="0"/>
              <a:t>7. Τις ουσίες  ΚΜΤ -CMR (Άρθρο 15)</a:t>
            </a:r>
          </a:p>
          <a:p>
            <a:pPr>
              <a:buNone/>
            </a:pPr>
            <a:r>
              <a:rPr lang="el-GR" sz="1400" dirty="0"/>
              <a:t>8. Τα </a:t>
            </a:r>
            <a:r>
              <a:rPr lang="el-GR" sz="1400" dirty="0" err="1"/>
              <a:t>νανοϋλικά</a:t>
            </a:r>
            <a:r>
              <a:rPr lang="el-GR" sz="1400" dirty="0"/>
              <a:t> (Άρθρο 16)</a:t>
            </a:r>
          </a:p>
          <a:p>
            <a:pPr>
              <a:buNone/>
            </a:pPr>
            <a:r>
              <a:rPr lang="el-GR" sz="1400" dirty="0"/>
              <a:t>9. Τα ίχνη απαγορευμένων ουσιών (Άρθρο 17)</a:t>
            </a:r>
          </a:p>
          <a:p>
            <a:pPr>
              <a:buNone/>
            </a:pPr>
            <a:r>
              <a:rPr lang="el-GR" sz="1400" dirty="0"/>
              <a:t>10. Τη διενέργεια δοκιμών σε ζώα (Άρθρο 18)</a:t>
            </a:r>
          </a:p>
          <a:p>
            <a:pPr>
              <a:buNone/>
            </a:pPr>
            <a:r>
              <a:rPr lang="el-GR" sz="1400" dirty="0"/>
              <a:t>11. </a:t>
            </a:r>
            <a:r>
              <a:rPr lang="el-GR" sz="1400" dirty="0" err="1"/>
              <a:t>Tην</a:t>
            </a:r>
            <a:r>
              <a:rPr lang="el-GR" sz="1400" dirty="0"/>
              <a:t> επισήμανση του προϊόντος (Άρθρο 19)</a:t>
            </a:r>
          </a:p>
          <a:p>
            <a:pPr>
              <a:buNone/>
            </a:pPr>
            <a:r>
              <a:rPr lang="el-GR" sz="1400" dirty="0"/>
              <a:t>12. Τους ισχυρισμούς για την αποτελεσματικότητα</a:t>
            </a:r>
          </a:p>
          <a:p>
            <a:pPr>
              <a:buNone/>
            </a:pPr>
            <a:r>
              <a:rPr lang="el-GR" sz="1400" dirty="0"/>
              <a:t>του προϊόντος (Άρθρο 20)</a:t>
            </a:r>
          </a:p>
          <a:p>
            <a:pPr>
              <a:buNone/>
            </a:pPr>
            <a:r>
              <a:rPr lang="el-GR" sz="1400" dirty="0"/>
              <a:t>13. Την πρόσβαση του κοινού στις πληροφορίες (</a:t>
            </a:r>
            <a:r>
              <a:rPr lang="el-GR" sz="1400" dirty="0" err="1"/>
              <a:t>Άρ</a:t>
            </a:r>
            <a:r>
              <a:rPr lang="el-GR" sz="1400" dirty="0"/>
              <a:t>-</a:t>
            </a:r>
          </a:p>
          <a:p>
            <a:pPr>
              <a:buNone/>
            </a:pPr>
            <a:r>
              <a:rPr lang="el-GR" sz="1400" dirty="0" err="1"/>
              <a:t>θρο</a:t>
            </a:r>
            <a:r>
              <a:rPr lang="el-GR" sz="1400" dirty="0"/>
              <a:t> 21)</a:t>
            </a:r>
          </a:p>
          <a:p>
            <a:pPr>
              <a:buNone/>
            </a:pPr>
            <a:r>
              <a:rPr lang="el-GR" sz="1400" dirty="0"/>
              <a:t>14. Τη γνωστοποίηση σοβαρών ανεπιθύμητων</a:t>
            </a:r>
          </a:p>
          <a:p>
            <a:pPr>
              <a:buNone/>
            </a:pPr>
            <a:r>
              <a:rPr lang="el-GR" sz="1400" dirty="0"/>
              <a:t>ενεργειών (Άρθρο 23)</a:t>
            </a:r>
          </a:p>
          <a:p>
            <a:pPr>
              <a:buNone/>
            </a:pPr>
            <a:r>
              <a:rPr lang="el-GR" sz="1400" dirty="0"/>
              <a:t>15. Πληροφορίες για ουσίες (Άρθρο 24)</a:t>
            </a:r>
          </a:p>
          <a:p>
            <a:pPr>
              <a:buNone/>
            </a:pPr>
            <a:endParaRPr lang="en-US" sz="14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2400" b="1" dirty="0"/>
              <a:t>Η Κοινοποίηση του Καλλυντικού Πρέπει να Γίνει Πριν την Κυκλοφορία του</a:t>
            </a:r>
          </a:p>
          <a:p>
            <a:pPr>
              <a:buNone/>
            </a:pPr>
            <a:r>
              <a:rPr lang="el-GR" sz="2400" b="1" dirty="0"/>
              <a:t>Το Πρώτο το Οποίο Πρέπει να Εξασφαλιστεί Είναι η Ασφάλεια του</a:t>
            </a:r>
          </a:p>
          <a:p>
            <a:pPr>
              <a:buNone/>
            </a:pPr>
            <a:r>
              <a:rPr lang="el-GR" sz="2400" b="1" dirty="0"/>
              <a:t>Το Δεύτερο ότι Παράγεται Σύμφωνα με την </a:t>
            </a:r>
            <a:r>
              <a:rPr lang="en-US" sz="2400" b="1" dirty="0"/>
              <a:t>ISO 22716/2007 (Cosmetics GMP)</a:t>
            </a:r>
          </a:p>
          <a:p>
            <a:pPr>
              <a:buNone/>
            </a:pPr>
            <a:r>
              <a:rPr lang="el-GR" sz="2400" b="1" dirty="0"/>
              <a:t>Το Τρίτο Είναι οι Σωστές Πληροφορίες για τον Καταναλωτή</a:t>
            </a:r>
            <a:endParaRPr lang="en-US" sz="24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1600" b="1" dirty="0"/>
              <a:t>Παράρτημα Ι Κανονισμός (ΕΚ) 1223/2009</a:t>
            </a:r>
          </a:p>
          <a:p>
            <a:pPr>
              <a:buNone/>
            </a:pPr>
            <a:r>
              <a:rPr lang="el-GR" sz="1600" b="1" dirty="0" err="1"/>
              <a:t>Εκθεση</a:t>
            </a:r>
            <a:r>
              <a:rPr lang="el-GR" sz="1600" b="1" dirty="0"/>
              <a:t> Ασφάλειας Καλλυντικού </a:t>
            </a:r>
            <a:r>
              <a:rPr lang="el-GR" sz="1600" b="1" dirty="0" err="1"/>
              <a:t>Προιόντος</a:t>
            </a:r>
            <a:r>
              <a:rPr lang="el-GR" sz="1600" b="1" dirty="0"/>
              <a:t> (CPSR)</a:t>
            </a:r>
          </a:p>
          <a:p>
            <a:pPr>
              <a:buNone/>
            </a:pPr>
            <a:r>
              <a:rPr lang="el-GR" sz="1600" b="1" dirty="0"/>
              <a:t>ΜΕΡΟΣ Α — Πληροφορίες για την ασφάλεια του καλλυν</a:t>
            </a:r>
            <a:r>
              <a:rPr lang="el-GR" sz="1600" dirty="0"/>
              <a:t>τικού προϊόντος</a:t>
            </a:r>
          </a:p>
          <a:p>
            <a:pPr>
              <a:buNone/>
            </a:pPr>
            <a:r>
              <a:rPr lang="el-GR" sz="1600" b="1" dirty="0"/>
              <a:t>1. Ποσοτική και ποιοτική σύνθεση του προϊόντος</a:t>
            </a:r>
          </a:p>
          <a:p>
            <a:pPr>
              <a:buNone/>
            </a:pPr>
            <a:r>
              <a:rPr lang="el-GR" sz="1600" b="1" dirty="0"/>
              <a:t>2. Φυσικοχημικά χαρακτηριστικά και σταθερότητα του </a:t>
            </a:r>
            <a:r>
              <a:rPr lang="el-GR" sz="1600" dirty="0"/>
              <a:t>καλλυντικού προϊόντος</a:t>
            </a:r>
          </a:p>
          <a:p>
            <a:pPr>
              <a:buNone/>
            </a:pPr>
            <a:r>
              <a:rPr lang="el-GR" sz="1600" b="1" dirty="0"/>
              <a:t>3. Μικροβιολογική ποιότητα</a:t>
            </a:r>
          </a:p>
          <a:p>
            <a:pPr>
              <a:buNone/>
            </a:pPr>
            <a:r>
              <a:rPr lang="el-GR" sz="1600" b="1" dirty="0"/>
              <a:t>4. Ξένες προσμείξεις, ίχνη, πληροφορίες για το υλικό συ</a:t>
            </a:r>
            <a:r>
              <a:rPr lang="el-GR" sz="1600" dirty="0"/>
              <a:t>σκευασίας</a:t>
            </a:r>
          </a:p>
          <a:p>
            <a:pPr>
              <a:buNone/>
            </a:pPr>
            <a:r>
              <a:rPr lang="el-GR" sz="1600" b="1" dirty="0"/>
              <a:t>5. Κανονική και εύλογα αναμενόμενη χρήση</a:t>
            </a:r>
          </a:p>
          <a:p>
            <a:pPr>
              <a:buNone/>
            </a:pPr>
            <a:r>
              <a:rPr lang="el-GR" sz="1600" b="1" dirty="0"/>
              <a:t>6. Έκθεση στο καλλυντικό προϊόν</a:t>
            </a:r>
          </a:p>
          <a:p>
            <a:pPr>
              <a:buNone/>
            </a:pPr>
            <a:r>
              <a:rPr lang="el-GR" sz="1600" b="1" dirty="0"/>
              <a:t>7. Έκθεση στις ουσίες</a:t>
            </a:r>
          </a:p>
          <a:p>
            <a:pPr>
              <a:buNone/>
            </a:pPr>
            <a:r>
              <a:rPr lang="el-GR" sz="1600" b="1" dirty="0"/>
              <a:t>8. Τοξικολογικό προφίλ των ουσιών</a:t>
            </a:r>
          </a:p>
          <a:p>
            <a:pPr>
              <a:buNone/>
            </a:pPr>
            <a:r>
              <a:rPr lang="el-GR" sz="1600" b="1" dirty="0"/>
              <a:t>9. Ανεπιθύμητες ενέργειες και σοβαρές ανεπιθύμητες </a:t>
            </a:r>
            <a:r>
              <a:rPr lang="el-GR" sz="1600" dirty="0"/>
              <a:t>ενέργειες</a:t>
            </a:r>
          </a:p>
          <a:p>
            <a:pPr>
              <a:buNone/>
            </a:pPr>
            <a:r>
              <a:rPr lang="el-GR" sz="1600" b="1" dirty="0"/>
              <a:t>10. Πληροφορίες για το καλλυντικό προϊόν</a:t>
            </a:r>
          </a:p>
          <a:p>
            <a:pPr>
              <a:buNone/>
            </a:pPr>
            <a:r>
              <a:rPr lang="el-GR" sz="1600" b="1" dirty="0"/>
              <a:t>ΜΕΡΟΣ Β — Εκτίμηση της ασφάλειας του καλλυντικού </a:t>
            </a:r>
            <a:r>
              <a:rPr lang="el-GR" sz="1600" dirty="0"/>
              <a:t>προϊόντος</a:t>
            </a:r>
          </a:p>
          <a:p>
            <a:pPr>
              <a:buNone/>
            </a:pPr>
            <a:r>
              <a:rPr lang="el-GR" sz="1600" b="1" dirty="0"/>
              <a:t>1. Συμπέρασμα Εκτίμησης</a:t>
            </a:r>
          </a:p>
          <a:p>
            <a:pPr>
              <a:buNone/>
            </a:pPr>
            <a:r>
              <a:rPr lang="el-GR" sz="1600" b="1" dirty="0"/>
              <a:t>2. Προειδοποιήσεις και οδηγίες Χρήσεις στην επισήμανση</a:t>
            </a:r>
          </a:p>
          <a:p>
            <a:pPr>
              <a:buNone/>
            </a:pPr>
            <a:r>
              <a:rPr lang="el-GR" sz="1600" b="1" dirty="0"/>
              <a:t>3. Σκεπτικό</a:t>
            </a:r>
          </a:p>
          <a:p>
            <a:pPr>
              <a:buNone/>
            </a:pPr>
            <a:r>
              <a:rPr lang="el-GR" sz="1600" b="1" dirty="0"/>
              <a:t>4. Προσόντα του αξιολογητή και έγκριση του μέρους Β</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ΣΥΣΤΑΤΙΚΑ ΚΑΛΛΥΝΤΙΚΩΝ</a:t>
            </a:r>
            <a:endParaRPr lang="en-US" b="1" dirty="0"/>
          </a:p>
        </p:txBody>
      </p:sp>
      <p:sp>
        <p:nvSpPr>
          <p:cNvPr id="3" name="2 - Θέση περιεχομένου"/>
          <p:cNvSpPr>
            <a:spLocks noGrp="1"/>
          </p:cNvSpPr>
          <p:nvPr>
            <p:ph idx="1"/>
          </p:nvPr>
        </p:nvSpPr>
        <p:spPr>
          <a:xfrm>
            <a:off x="0" y="1600200"/>
            <a:ext cx="9144000" cy="5257800"/>
          </a:xfrm>
        </p:spPr>
        <p:txBody>
          <a:bodyPr>
            <a:normAutofit fontScale="77500" lnSpcReduction="20000"/>
          </a:bodyPr>
          <a:lstStyle/>
          <a:p>
            <a:pPr marL="514350" indent="-514350">
              <a:buFont typeface="+mj-lt"/>
              <a:buAutoNum type="arabicPeriod"/>
            </a:pPr>
            <a:r>
              <a:rPr lang="el-GR" dirty="0"/>
              <a:t>Ευρετήριο Συστατικών (</a:t>
            </a:r>
            <a:r>
              <a:rPr lang="en-US" dirty="0"/>
              <a:t>Inventory</a:t>
            </a:r>
            <a:r>
              <a:rPr lang="el-GR" dirty="0"/>
              <a:t> </a:t>
            </a:r>
            <a:r>
              <a:rPr lang="en-US" dirty="0"/>
              <a:t>of</a:t>
            </a:r>
            <a:r>
              <a:rPr lang="el-GR" dirty="0"/>
              <a:t> </a:t>
            </a:r>
            <a:r>
              <a:rPr lang="en-US" dirty="0"/>
              <a:t>Cosmetic</a:t>
            </a:r>
            <a:r>
              <a:rPr lang="el-GR" dirty="0"/>
              <a:t> </a:t>
            </a:r>
            <a:r>
              <a:rPr lang="en-US" dirty="0"/>
              <a:t>Ingredients</a:t>
            </a:r>
            <a:r>
              <a:rPr lang="el-GR" dirty="0"/>
              <a:t>)</a:t>
            </a:r>
          </a:p>
          <a:p>
            <a:pPr marL="514350" indent="-514350">
              <a:buFont typeface="+mj-lt"/>
              <a:buAutoNum type="arabicPeriod"/>
            </a:pPr>
            <a:r>
              <a:rPr lang="el-GR" dirty="0"/>
              <a:t>Ως συστατικό καλλυντικού ορίζεται κάθε χημική ουσία ή παρασκεύασμα συνθετικής ή φυσικής προέλευσης, εκτός από τις αρωματικές συνθέσεις και τα αρώματα, που περιέχονται στη σύνθεση των καλλυντικών προϊόντων</a:t>
            </a:r>
          </a:p>
          <a:p>
            <a:pPr hangingPunct="0">
              <a:lnSpc>
                <a:spcPct val="110000"/>
              </a:lnSpc>
              <a:spcBef>
                <a:spcPts val="800"/>
              </a:spcBef>
              <a:buNone/>
            </a:pPr>
            <a:r>
              <a:rPr lang="el-GR" dirty="0"/>
              <a:t>3. Η ταυτοποίηση των συστατικών γίνεται βάσει </a:t>
            </a:r>
            <a:r>
              <a:rPr lang="en-US" dirty="0"/>
              <a:t>INCI</a:t>
            </a:r>
            <a:r>
              <a:rPr lang="el-GR" dirty="0"/>
              <a:t> (</a:t>
            </a:r>
            <a:r>
              <a:rPr lang="en-US" dirty="0"/>
              <a:t>International Nomenclature Cosmetic Ingredients</a:t>
            </a:r>
            <a:r>
              <a:rPr lang="el-GR" dirty="0"/>
              <a:t>) και της  ονοματολογίας  - αριθμών  </a:t>
            </a:r>
            <a:r>
              <a:rPr lang="en-US" dirty="0"/>
              <a:t>CAS (Chemical Abstracts) </a:t>
            </a:r>
            <a:r>
              <a:rPr lang="el-GR" dirty="0"/>
              <a:t>, </a:t>
            </a:r>
            <a:r>
              <a:rPr lang="en-US" dirty="0"/>
              <a:t>EINECS (European Inventory of Existing Commercial Chemical Substances), </a:t>
            </a:r>
            <a:r>
              <a:rPr lang="el-GR" dirty="0"/>
              <a:t> </a:t>
            </a:r>
            <a:r>
              <a:rPr lang="en-US" dirty="0"/>
              <a:t>IUPAC (International Union of Pure and Applied Chemistry)</a:t>
            </a:r>
            <a:endParaRPr lang="en-US" dirty="0">
              <a:solidFill>
                <a:srgbClr val="002060"/>
              </a:solidFill>
              <a:hlinkClick r:id="rId2"/>
            </a:endParaRPr>
          </a:p>
          <a:p>
            <a:pPr lvl="0" hangingPunct="0">
              <a:lnSpc>
                <a:spcPct val="110000"/>
              </a:lnSpc>
              <a:spcBef>
                <a:spcPts val="800"/>
              </a:spcBef>
              <a:buNone/>
            </a:pPr>
            <a:r>
              <a:rPr lang="el-GR" dirty="0"/>
              <a:t> και </a:t>
            </a:r>
            <a:r>
              <a:rPr lang="en-US" dirty="0"/>
              <a:t>CI (Color Index)</a:t>
            </a:r>
            <a:r>
              <a:rPr lang="el-GR" dirty="0"/>
              <a:t>.</a:t>
            </a:r>
          </a:p>
          <a:p>
            <a:pPr lvl="0" hangingPunct="0">
              <a:lnSpc>
                <a:spcPct val="110000"/>
              </a:lnSpc>
              <a:spcBef>
                <a:spcPts val="800"/>
              </a:spcBef>
              <a:buNone/>
            </a:pPr>
            <a:r>
              <a:rPr lang="en-US" dirty="0"/>
              <a:t>	</a:t>
            </a:r>
            <a:r>
              <a:rPr lang="el-GR" dirty="0"/>
              <a:t>Για τις Ηνωμένες Πολιτείες  και βάσει </a:t>
            </a:r>
            <a:r>
              <a:rPr lang="en-US" dirty="0"/>
              <a:t>CTFA (Cosmetic Toiletries Fragrance Association)</a:t>
            </a:r>
            <a:endParaRPr lang="el-GR" dirty="0"/>
          </a:p>
          <a:p>
            <a:pPr lvl="0" hangingPunct="0">
              <a:lnSpc>
                <a:spcPct val="110000"/>
              </a:lnSpc>
              <a:spcBef>
                <a:spcPts val="800"/>
              </a:spcBef>
              <a:buNone/>
            </a:pPr>
            <a:endParaRPr lang="el-GR" dirty="0"/>
          </a:p>
          <a:p>
            <a:pPr marL="514350" indent="-514350">
              <a:buFont typeface="+mj-lt"/>
              <a:buAutoNum type="arabicPeriod"/>
            </a:pP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a:stretch>
            <a:fillRect/>
          </a:stretch>
        </p:blipFill>
        <p:spPr bwMode="auto">
          <a:xfrm>
            <a:off x="1357312" y="2295525"/>
            <a:ext cx="6429375" cy="22669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sz="2400" b="1" dirty="0"/>
              <a:t>ΦΥΣΙΚΟΧΗΜΙΚΑ ΧΑΡΑΚΤΗΡΙΣΤΙΚΑ ΚΑΙ ΣΤΑΘΕΡΟΤΗΤΑ</a:t>
            </a:r>
          </a:p>
          <a:p>
            <a:pPr>
              <a:buNone/>
            </a:pPr>
            <a:r>
              <a:rPr lang="el-GR" sz="1800" dirty="0"/>
              <a:t>Περιγραφή, ρΗ, Ιξώδες, Πυκνότητα, Δραστική……</a:t>
            </a:r>
          </a:p>
          <a:p>
            <a:pPr>
              <a:buNone/>
            </a:pPr>
            <a:r>
              <a:rPr lang="el-GR" sz="1800" dirty="0"/>
              <a:t>Προδιαγραφές Πρώτων Υλών (Πιστοποιητικό Αναλύσεως από τον Προμηθευτή)</a:t>
            </a:r>
          </a:p>
          <a:p>
            <a:pPr>
              <a:buNone/>
            </a:pPr>
            <a:r>
              <a:rPr lang="el-GR" sz="1800" dirty="0"/>
              <a:t>Σταθερότητα</a:t>
            </a:r>
          </a:p>
          <a:p>
            <a:pPr>
              <a:buNone/>
            </a:pPr>
            <a:r>
              <a:rPr lang="el-GR" sz="2400" b="1" dirty="0"/>
              <a:t>Μικροβιολογική Ποιότητα</a:t>
            </a:r>
          </a:p>
          <a:p>
            <a:pPr>
              <a:buNone/>
            </a:pPr>
            <a:r>
              <a:rPr lang="el-GR" sz="1800" dirty="0"/>
              <a:t>Επιτυχής Δοκιμασία Προκλήσεως (</a:t>
            </a:r>
            <a:r>
              <a:rPr lang="en-US" sz="1800" dirty="0"/>
              <a:t>Challenge Test)</a:t>
            </a:r>
          </a:p>
          <a:p>
            <a:pPr>
              <a:buNone/>
            </a:pPr>
            <a:r>
              <a:rPr lang="el-GR" sz="1800" dirty="0"/>
              <a:t>Προσοχή στις Ευαίσθητες Περιοχές (Μάτια, </a:t>
            </a:r>
            <a:r>
              <a:rPr lang="el-GR" sz="1800" dirty="0" err="1"/>
              <a:t>Περιγενετικές</a:t>
            </a:r>
            <a:r>
              <a:rPr lang="el-GR" sz="1800" dirty="0"/>
              <a:t>) και Άτομα (Μωρά …)</a:t>
            </a:r>
          </a:p>
          <a:p>
            <a:pPr>
              <a:buNone/>
            </a:pPr>
            <a:r>
              <a:rPr lang="el-GR" sz="1800" dirty="0"/>
              <a:t>Μικροβιακό  Φορτίο Σύμφωνα με την ΕΕΑΚ (100</a:t>
            </a:r>
            <a:r>
              <a:rPr lang="en-US" sz="1800" dirty="0" err="1"/>
              <a:t>cfu</a:t>
            </a:r>
            <a:r>
              <a:rPr lang="en-US" sz="1800" dirty="0"/>
              <a:t>/</a:t>
            </a:r>
            <a:r>
              <a:rPr lang="en-US" sz="1800" dirty="0" err="1"/>
              <a:t>gr</a:t>
            </a:r>
            <a:r>
              <a:rPr lang="en-US" sz="1800" dirty="0"/>
              <a:t> </a:t>
            </a:r>
            <a:r>
              <a:rPr lang="el-GR" sz="1800" dirty="0"/>
              <a:t>για τις ευαίσθητες περιπτώσεις ή 1000</a:t>
            </a:r>
            <a:r>
              <a:rPr lang="en-US" sz="1800" dirty="0" err="1"/>
              <a:t>cfu</a:t>
            </a:r>
            <a:r>
              <a:rPr lang="en-US" sz="1800" dirty="0"/>
              <a:t>/</a:t>
            </a:r>
            <a:r>
              <a:rPr lang="en-US" sz="1800" dirty="0" err="1"/>
              <a:t>gr</a:t>
            </a:r>
            <a:r>
              <a:rPr lang="en-US" sz="1800" dirty="0"/>
              <a:t> </a:t>
            </a:r>
            <a:r>
              <a:rPr lang="el-GR" sz="1800" dirty="0"/>
              <a:t>για τις υπόλοιπες)</a:t>
            </a:r>
          </a:p>
          <a:p>
            <a:pPr>
              <a:buNone/>
            </a:pPr>
            <a:r>
              <a:rPr lang="el-GR" sz="2400" dirty="0"/>
              <a:t>Προσμίξεις – Υλικό Συσκευασίας</a:t>
            </a:r>
          </a:p>
          <a:p>
            <a:pPr>
              <a:buNone/>
            </a:pPr>
            <a:r>
              <a:rPr lang="el-GR" sz="1800" dirty="0"/>
              <a:t>Καθαρότητα πρώτων υλών και Υλικών Συσκευασίας – </a:t>
            </a:r>
            <a:r>
              <a:rPr lang="el-GR" sz="1800" dirty="0" err="1"/>
              <a:t>Συναρμοστικότητα</a:t>
            </a:r>
            <a:r>
              <a:rPr lang="el-GR" sz="1800" dirty="0"/>
              <a:t> αυτών</a:t>
            </a:r>
          </a:p>
          <a:p>
            <a:pPr>
              <a:buNone/>
            </a:pPr>
            <a:r>
              <a:rPr lang="el-GR" sz="2400" dirty="0"/>
              <a:t>Αναμενόμενη Χρήση</a:t>
            </a:r>
          </a:p>
          <a:p>
            <a:pPr>
              <a:buNone/>
            </a:pPr>
            <a:r>
              <a:rPr lang="el-GR" sz="2400" dirty="0" err="1"/>
              <a:t>Εκθεση</a:t>
            </a:r>
            <a:r>
              <a:rPr lang="el-GR" sz="2400" dirty="0"/>
              <a:t> στο Προϊόν</a:t>
            </a:r>
          </a:p>
          <a:p>
            <a:pPr>
              <a:buNone/>
            </a:pPr>
            <a:r>
              <a:rPr lang="el-GR" sz="1800" dirty="0"/>
              <a:t>Ανατομικό Μέρος</a:t>
            </a:r>
          </a:p>
          <a:p>
            <a:pPr>
              <a:buNone/>
            </a:pPr>
            <a:r>
              <a:rPr lang="el-GR" sz="1800" dirty="0"/>
              <a:t>Επιφάνεια Εφαρμογής</a:t>
            </a:r>
          </a:p>
          <a:p>
            <a:pPr>
              <a:buNone/>
            </a:pPr>
            <a:r>
              <a:rPr lang="el-GR" sz="1800" dirty="0"/>
              <a:t>Εφαρμοζόμενη ποσότητα του προϊόντος :  όπως ~0,8γρ </a:t>
            </a:r>
            <a:r>
              <a:rPr lang="da-DK" sz="1800" dirty="0"/>
              <a:t>πίνακας SCCNFP/0321/02; Hall</a:t>
            </a:r>
            <a:r>
              <a:rPr lang="el-GR" sz="1800" dirty="0"/>
              <a:t> </a:t>
            </a:r>
            <a:r>
              <a:rPr lang="da-DK" sz="1800" dirty="0"/>
              <a:t>et al.2007, 2011</a:t>
            </a:r>
          </a:p>
          <a:p>
            <a:pPr>
              <a:buNone/>
            </a:pPr>
            <a:r>
              <a:rPr lang="el-GR" sz="1800" dirty="0"/>
              <a:t>Τη διάρκεια και συχνότητα χρήσης (παραμένον, 2 φορές τη μέρα)</a:t>
            </a:r>
          </a:p>
          <a:p>
            <a:pPr>
              <a:buNone/>
            </a:pPr>
            <a:r>
              <a:rPr lang="el-GR" sz="1800" dirty="0"/>
              <a:t>Την οδό ή οδούς έκθεσης  και τον αποδέκτη (υγιή,  ενήλικας, μωρό)</a:t>
            </a:r>
          </a:p>
          <a:p>
            <a:pPr>
              <a:buNone/>
            </a:pPr>
            <a:endParaRPr lang="el-GR" sz="1800" dirty="0"/>
          </a:p>
          <a:p>
            <a:pPr>
              <a:buNone/>
            </a:pPr>
            <a:endParaRPr lang="en-US" sz="1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1800" dirty="0"/>
              <a:t>Για μία κρέμα προσώπου για παράδειγμα η οποία εφαρμόζεται δύο φορές την ημέρα η δόση είναι : 0,8γρ Χ 2 = 1,6γρ ή ανά χιλιόγραμμο βάρους 24,14</a:t>
            </a:r>
            <a:r>
              <a:rPr lang="en-US" sz="1800" dirty="0"/>
              <a:t>mg/kg</a:t>
            </a:r>
            <a:r>
              <a:rPr lang="el-GR" sz="1800" dirty="0"/>
              <a:t> </a:t>
            </a:r>
            <a:r>
              <a:rPr lang="en-US" sz="1800" dirty="0"/>
              <a:t>(</a:t>
            </a:r>
            <a:r>
              <a:rPr lang="el-GR" sz="1800" dirty="0"/>
              <a:t>Πίνακες </a:t>
            </a:r>
            <a:r>
              <a:rPr lang="en-US" sz="1800" dirty="0"/>
              <a:t>Hall)</a:t>
            </a:r>
          </a:p>
          <a:p>
            <a:pPr>
              <a:buNone/>
            </a:pPr>
            <a:r>
              <a:rPr lang="en-US" sz="2400" b="1" dirty="0"/>
              <a:t>E</a:t>
            </a:r>
            <a:r>
              <a:rPr lang="el-GR" sz="2400" b="1" dirty="0" err="1"/>
              <a:t>κθεση</a:t>
            </a:r>
            <a:r>
              <a:rPr lang="el-GR" sz="2400" b="1" dirty="0"/>
              <a:t> Στα Συστατικά</a:t>
            </a:r>
          </a:p>
          <a:p>
            <a:pPr>
              <a:buNone/>
            </a:pPr>
            <a:r>
              <a:rPr lang="el-GR" sz="1800" dirty="0"/>
              <a:t>Γίνεται με βάση την ημερήσια δόση και την </a:t>
            </a:r>
            <a:r>
              <a:rPr lang="el-GR" sz="1800" dirty="0" err="1"/>
              <a:t>συγκέντωση</a:t>
            </a:r>
            <a:r>
              <a:rPr lang="el-GR" sz="1800" dirty="0"/>
              <a:t> αυτών στο προϊόν</a:t>
            </a:r>
          </a:p>
          <a:p>
            <a:pPr>
              <a:buNone/>
            </a:pPr>
            <a:r>
              <a:rPr lang="el-GR" sz="2400" b="1" dirty="0"/>
              <a:t>Τοξικολογική Αξιολόγηση Συστατικών</a:t>
            </a:r>
          </a:p>
          <a:p>
            <a:pPr>
              <a:buNone/>
            </a:pPr>
            <a:r>
              <a:rPr lang="en-US" sz="1800" dirty="0"/>
              <a:t>MSDS </a:t>
            </a:r>
            <a:r>
              <a:rPr lang="el-GR" sz="1800" dirty="0"/>
              <a:t>και τα κάτωθι εάν υπάρχουν</a:t>
            </a:r>
            <a:endParaRPr lang="en-US" sz="1800" dirty="0"/>
          </a:p>
          <a:p>
            <a:pPr marL="0" lvl="0" indent="0" eaLnBrk="1" hangingPunct="1">
              <a:spcBef>
                <a:spcPts val="0"/>
              </a:spcBef>
              <a:spcAft>
                <a:spcPts val="0"/>
              </a:spcAft>
            </a:pPr>
            <a:endParaRPr lang="en-GB" sz="1800" dirty="0">
              <a:solidFill>
                <a:srgbClr val="000000"/>
              </a:solidFill>
              <a:effectLst/>
              <a:latin typeface="Calibri" pitchFamily="34" charset="0"/>
            </a:endParaRPr>
          </a:p>
          <a:p>
            <a:pPr marL="0" indent="0" eaLnBrk="1" hangingPunct="1">
              <a:spcBef>
                <a:spcPts val="0"/>
              </a:spcBef>
              <a:spcAft>
                <a:spcPts val="0"/>
              </a:spcAft>
              <a:buNone/>
            </a:pPr>
            <a:endParaRPr lang="en-GB" sz="1800" kern="1200" dirty="0">
              <a:solidFill>
                <a:srgbClr val="000000"/>
              </a:solidFill>
              <a:latin typeface="Calibri"/>
            </a:endParaRPr>
          </a:p>
          <a:p>
            <a:pPr>
              <a:buNone/>
            </a:pPr>
            <a:endParaRPr lang="en-US" sz="1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65" name="Group 77"/>
          <p:cNvGraphicFramePr>
            <a:graphicFrameLocks noGrp="1"/>
          </p:cNvGraphicFramePr>
          <p:nvPr/>
        </p:nvGraphicFramePr>
        <p:xfrm>
          <a:off x="914400" y="2349500"/>
          <a:ext cx="7493000" cy="4108451"/>
        </p:xfrm>
        <a:graphic>
          <a:graphicData uri="http://schemas.openxmlformats.org/drawingml/2006/table">
            <a:tbl>
              <a:tblPr/>
              <a:tblGrid>
                <a:gridCol w="3686175">
                  <a:extLst>
                    <a:ext uri="{9D8B030D-6E8A-4147-A177-3AD203B41FA5}">
                      <a16:colId xmlns:a16="http://schemas.microsoft.com/office/drawing/2014/main" val="20000"/>
                    </a:ext>
                  </a:extLst>
                </a:gridCol>
                <a:gridCol w="44450">
                  <a:extLst>
                    <a:ext uri="{9D8B030D-6E8A-4147-A177-3AD203B41FA5}">
                      <a16:colId xmlns:a16="http://schemas.microsoft.com/office/drawing/2014/main" val="20001"/>
                    </a:ext>
                  </a:extLst>
                </a:gridCol>
                <a:gridCol w="3762375">
                  <a:extLst>
                    <a:ext uri="{9D8B030D-6E8A-4147-A177-3AD203B41FA5}">
                      <a16:colId xmlns:a16="http://schemas.microsoft.com/office/drawing/2014/main" val="20002"/>
                    </a:ext>
                  </a:extLst>
                </a:gridCol>
              </a:tblGrid>
              <a:tr h="3254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0000"/>
                          </a:solidFill>
                          <a:effectLst/>
                          <a:latin typeface="Calibri" pitchFamily="34" charset="0"/>
                        </a:rPr>
                        <a:t>ANNEXES 76/768/EEC</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100" b="1" i="0" u="none" strike="noStrike" cap="none" normalizeH="0" baseline="0">
                        <a:ln>
                          <a:noFill/>
                        </a:ln>
                        <a:solidFill>
                          <a:srgbClr val="000000"/>
                        </a:solidFill>
                        <a:effectLst/>
                        <a:latin typeface="Calibri"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rgbClr val="000000"/>
                        </a:solidFill>
                        <a:effectLst/>
                        <a:latin typeface="Calibri" pitchFamily="34" charset="0"/>
                      </a:endParaRP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Acute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Skin &amp; eye irritation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Skin sensitisation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Dermal/percutaneous absorption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Repeated Dose Toxicity (28d/90d)</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Chronic Toxicity (&gt;12m)</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Mutagenic-Genotoxicity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Carcinogenicity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Reproduction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Toxicokinetics</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Photo-induced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54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Human Data</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graphicFrame>
        <p:nvGraphicFramePr>
          <p:cNvPr id="5" name="Group 77"/>
          <p:cNvGraphicFramePr>
            <a:graphicFrameLocks noGrp="1"/>
          </p:cNvGraphicFramePr>
          <p:nvPr/>
        </p:nvGraphicFramePr>
        <p:xfrm>
          <a:off x="914400" y="2362200"/>
          <a:ext cx="7543800" cy="4108451"/>
        </p:xfrm>
        <a:graphic>
          <a:graphicData uri="http://schemas.openxmlformats.org/drawingml/2006/table">
            <a:tbl>
              <a:tblPr/>
              <a:tblGrid>
                <a:gridCol w="3711166">
                  <a:extLst>
                    <a:ext uri="{9D8B030D-6E8A-4147-A177-3AD203B41FA5}">
                      <a16:colId xmlns:a16="http://schemas.microsoft.com/office/drawing/2014/main" val="20000"/>
                    </a:ext>
                  </a:extLst>
                </a:gridCol>
                <a:gridCol w="44751">
                  <a:extLst>
                    <a:ext uri="{9D8B030D-6E8A-4147-A177-3AD203B41FA5}">
                      <a16:colId xmlns:a16="http://schemas.microsoft.com/office/drawing/2014/main" val="20001"/>
                    </a:ext>
                  </a:extLst>
                </a:gridCol>
                <a:gridCol w="3787883">
                  <a:extLst>
                    <a:ext uri="{9D8B030D-6E8A-4147-A177-3AD203B41FA5}">
                      <a16:colId xmlns:a16="http://schemas.microsoft.com/office/drawing/2014/main" val="20002"/>
                    </a:ext>
                  </a:extLst>
                </a:gridCol>
              </a:tblGrid>
              <a:tr h="3254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rgbClr val="000000"/>
                          </a:solidFill>
                          <a:effectLst/>
                          <a:latin typeface="Calibri" pitchFamily="34" charset="0"/>
                        </a:rPr>
                        <a:t>ANNEXES 76/768/EEC</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100" b="1" i="0" u="none" strike="noStrike" cap="none" normalizeH="0" baseline="0">
                        <a:ln>
                          <a:noFill/>
                        </a:ln>
                        <a:solidFill>
                          <a:srgbClr val="000000"/>
                        </a:solidFill>
                        <a:effectLst/>
                        <a:latin typeface="Calibri"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rgbClr val="000000"/>
                        </a:solidFill>
                        <a:effectLst/>
                        <a:latin typeface="Calibri" pitchFamily="34" charset="0"/>
                      </a:endParaRP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Acute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Skin &amp; eye irritation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Skin sensitisation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Dermal/</a:t>
                      </a:r>
                      <a:r>
                        <a:rPr kumimoji="0" lang="en-GB" sz="2000" b="0" i="0" u="none" strike="noStrike" cap="none" normalizeH="0" baseline="0" dirty="0" err="1">
                          <a:ln>
                            <a:noFill/>
                          </a:ln>
                          <a:solidFill>
                            <a:srgbClr val="000000"/>
                          </a:solidFill>
                          <a:effectLst/>
                          <a:latin typeface="Calibri" pitchFamily="34" charset="0"/>
                        </a:rPr>
                        <a:t>percutaneous</a:t>
                      </a:r>
                      <a:r>
                        <a:rPr kumimoji="0" lang="en-GB" sz="2000" b="0" i="0" u="none" strike="noStrike" cap="none" normalizeH="0" baseline="0" dirty="0">
                          <a:ln>
                            <a:noFill/>
                          </a:ln>
                          <a:solidFill>
                            <a:srgbClr val="000000"/>
                          </a:solidFill>
                          <a:effectLst/>
                          <a:latin typeface="Calibri" pitchFamily="34" charset="0"/>
                        </a:rPr>
                        <a:t> absorption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Repeated Dose Toxicity (28d/90d)</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Chronic Toxicity (&gt;12m)</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Mutagenic-</a:t>
                      </a:r>
                      <a:r>
                        <a:rPr kumimoji="0" lang="en-GB" sz="2000" b="0" i="0" u="none" strike="noStrike" cap="none" normalizeH="0" baseline="0" dirty="0" err="1">
                          <a:ln>
                            <a:noFill/>
                          </a:ln>
                          <a:solidFill>
                            <a:srgbClr val="000000"/>
                          </a:solidFill>
                          <a:effectLst/>
                          <a:latin typeface="Calibri" pitchFamily="34" charset="0"/>
                        </a:rPr>
                        <a:t>Genotoxicity</a:t>
                      </a: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Carcinogenicity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Reproduction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err="1">
                          <a:ln>
                            <a:noFill/>
                          </a:ln>
                          <a:solidFill>
                            <a:srgbClr val="000000"/>
                          </a:solidFill>
                          <a:effectLst/>
                          <a:latin typeface="Calibri" pitchFamily="34" charset="0"/>
                        </a:rPr>
                        <a:t>Toxicokinetics</a:t>
                      </a: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Photo-induced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54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Human Data</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042988" y="2349500"/>
          <a:ext cx="7058025" cy="1077913"/>
        </p:xfrm>
        <a:graphic>
          <a:graphicData uri="http://schemas.openxmlformats.org/drawingml/2006/table">
            <a:tbl>
              <a:tblPr/>
              <a:tblGrid>
                <a:gridCol w="3135312">
                  <a:extLst>
                    <a:ext uri="{9D8B030D-6E8A-4147-A177-3AD203B41FA5}">
                      <a16:colId xmlns:a16="http://schemas.microsoft.com/office/drawing/2014/main" val="20000"/>
                    </a:ext>
                  </a:extLst>
                </a:gridCol>
                <a:gridCol w="787400">
                  <a:extLst>
                    <a:ext uri="{9D8B030D-6E8A-4147-A177-3AD203B41FA5}">
                      <a16:colId xmlns:a16="http://schemas.microsoft.com/office/drawing/2014/main" val="20001"/>
                    </a:ext>
                  </a:extLst>
                </a:gridCol>
                <a:gridCol w="3135313">
                  <a:extLst>
                    <a:ext uri="{9D8B030D-6E8A-4147-A177-3AD203B41FA5}">
                      <a16:colId xmlns:a16="http://schemas.microsoft.com/office/drawing/2014/main" val="20002"/>
                    </a:ext>
                  </a:extLst>
                </a:gridCol>
              </a:tblGrid>
              <a:tr h="468313">
                <a:tc rowSpan="2">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dirty="0">
                          <a:ln>
                            <a:noFill/>
                          </a:ln>
                          <a:solidFill>
                            <a:srgbClr val="0070C0"/>
                          </a:solidFill>
                          <a:effectLst/>
                          <a:latin typeface="Tahoma" pitchFamily="34" charset="0"/>
                          <a:cs typeface="Times New Roman" pitchFamily="18" charset="0"/>
                        </a:rPr>
                        <a:t>Περιθώριο Ασφάλειας    </a:t>
                      </a:r>
                      <a:r>
                        <a:rPr kumimoji="0" lang="en-US" sz="1800" b="1" i="0" u="none" strike="noStrike" cap="none" normalizeH="0" baseline="0" dirty="0" err="1">
                          <a:ln>
                            <a:noFill/>
                          </a:ln>
                          <a:solidFill>
                            <a:srgbClr val="0070C0"/>
                          </a:solidFill>
                          <a:effectLst/>
                          <a:latin typeface="Tahoma" pitchFamily="34" charset="0"/>
                          <a:cs typeface="Times New Roman" pitchFamily="18" charset="0"/>
                        </a:rPr>
                        <a:t>MoS</a:t>
                      </a:r>
                      <a:endParaRPr kumimoji="0" lang="en-GB"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rgbClr val="0070C0"/>
                          </a:solidFill>
                          <a:effectLst/>
                          <a:latin typeface="Tahoma" pitchFamily="34" charset="0"/>
                          <a:cs typeface="Times New Roman" pitchFamily="18" charset="0"/>
                        </a:rPr>
                        <a:t>=</a:t>
                      </a:r>
                      <a:endParaRPr kumimoji="0" lang="en-GB"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l-GR" sz="1800" b="1" i="0" u="sng" strike="noStrike" cap="none" normalizeH="0" baseline="0" dirty="0">
                        <a:ln>
                          <a:noFill/>
                        </a:ln>
                        <a:solidFill>
                          <a:srgbClr val="0070C0"/>
                        </a:solidFill>
                        <a:effectLst/>
                        <a:latin typeface="Tahoma"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sng" strike="noStrike" cap="none" normalizeH="0" baseline="0" dirty="0">
                          <a:ln>
                            <a:noFill/>
                          </a:ln>
                          <a:solidFill>
                            <a:srgbClr val="0070C0"/>
                          </a:solidFill>
                          <a:effectLst/>
                          <a:latin typeface="Tahoma" pitchFamily="34" charset="0"/>
                          <a:cs typeface="Times New Roman" pitchFamily="18" charset="0"/>
                        </a:rPr>
                        <a:t>NOAEL</a:t>
                      </a:r>
                      <a:r>
                        <a:rPr kumimoji="0" lang="el-GR" sz="1800" b="1" i="0" u="sng" strike="noStrike" cap="none" normalizeH="0" baseline="0" dirty="0">
                          <a:ln>
                            <a:noFill/>
                          </a:ln>
                          <a:solidFill>
                            <a:srgbClr val="0070C0"/>
                          </a:solidFill>
                          <a:effectLst/>
                          <a:latin typeface="Tahoma" pitchFamily="34" charset="0"/>
                          <a:cs typeface="Times New Roman" pitchFamily="18" charset="0"/>
                        </a:rPr>
                        <a:t>   </a:t>
                      </a:r>
                      <a:endParaRPr kumimoji="0" lang="en-GB"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68313">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70C0"/>
                          </a:solidFill>
                          <a:effectLst/>
                          <a:latin typeface="Tahoma" pitchFamily="34" charset="0"/>
                          <a:cs typeface="Times New Roman" pitchFamily="18" charset="0"/>
                        </a:rPr>
                        <a:t>SED</a:t>
                      </a:r>
                      <a:endParaRPr kumimoji="0" lang="en-GB"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945" name="Rectangle 7"/>
          <p:cNvSpPr>
            <a:spLocks noChangeArrowheads="1"/>
          </p:cNvSpPr>
          <p:nvPr/>
        </p:nvSpPr>
        <p:spPr bwMode="auto">
          <a:xfrm>
            <a:off x="251520" y="3933056"/>
            <a:ext cx="7920038" cy="1722437"/>
          </a:xfrm>
          <a:prstGeom prst="rect">
            <a:avLst/>
          </a:prstGeom>
          <a:noFill/>
          <a:ln w="9525">
            <a:noFill/>
            <a:miter lim="800000"/>
            <a:headEnd/>
            <a:tailEnd/>
          </a:ln>
        </p:spPr>
        <p:txBody>
          <a:bodyPr>
            <a:spAutoFit/>
          </a:bodyPr>
          <a:lstStyle/>
          <a:p>
            <a:r>
              <a:rPr lang="en-GB" sz="1400" b="1" dirty="0">
                <a:solidFill>
                  <a:srgbClr val="0070C0"/>
                </a:solidFill>
                <a:latin typeface="Tahoma" pitchFamily="34" charset="0"/>
                <a:cs typeface="Times New Roman" pitchFamily="18" charset="0"/>
              </a:rPr>
              <a:t> NOAEL: N</a:t>
            </a:r>
            <a:r>
              <a:rPr lang="en-GB" sz="1400" b="1" dirty="0">
                <a:latin typeface="Tahoma" pitchFamily="34" charset="0"/>
                <a:cs typeface="Times New Roman" pitchFamily="18" charset="0"/>
              </a:rPr>
              <a:t>on</a:t>
            </a:r>
            <a:r>
              <a:rPr lang="en-GB" sz="1400" b="1" dirty="0">
                <a:solidFill>
                  <a:srgbClr val="0070C0"/>
                </a:solidFill>
                <a:latin typeface="Tahoma" pitchFamily="34" charset="0"/>
                <a:cs typeface="Times New Roman" pitchFamily="18" charset="0"/>
              </a:rPr>
              <a:t> O</a:t>
            </a:r>
            <a:r>
              <a:rPr lang="en-GB" sz="1400" b="1" dirty="0">
                <a:latin typeface="Tahoma" pitchFamily="34" charset="0"/>
                <a:cs typeface="Times New Roman" pitchFamily="18" charset="0"/>
              </a:rPr>
              <a:t>bserved</a:t>
            </a:r>
            <a:r>
              <a:rPr lang="en-GB" sz="1400" b="1" dirty="0">
                <a:solidFill>
                  <a:srgbClr val="0070C0"/>
                </a:solidFill>
                <a:latin typeface="Tahoma" pitchFamily="34" charset="0"/>
                <a:cs typeface="Times New Roman" pitchFamily="18" charset="0"/>
              </a:rPr>
              <a:t> A</a:t>
            </a:r>
            <a:r>
              <a:rPr lang="en-GB" sz="1400" b="1" dirty="0">
                <a:latin typeface="Tahoma" pitchFamily="34" charset="0"/>
                <a:cs typeface="Times New Roman" pitchFamily="18" charset="0"/>
              </a:rPr>
              <a:t>dverse</a:t>
            </a:r>
            <a:r>
              <a:rPr lang="en-GB" sz="1400" b="1" dirty="0">
                <a:solidFill>
                  <a:srgbClr val="0070C0"/>
                </a:solidFill>
                <a:latin typeface="Tahoma" pitchFamily="34" charset="0"/>
                <a:cs typeface="Times New Roman" pitchFamily="18" charset="0"/>
              </a:rPr>
              <a:t> E</a:t>
            </a:r>
            <a:r>
              <a:rPr lang="en-GB" sz="1400" b="1" dirty="0">
                <a:latin typeface="Tahoma" pitchFamily="34" charset="0"/>
                <a:cs typeface="Times New Roman" pitchFamily="18" charset="0"/>
              </a:rPr>
              <a:t>ffect</a:t>
            </a:r>
            <a:r>
              <a:rPr lang="en-GB" sz="1400" b="1" dirty="0">
                <a:solidFill>
                  <a:srgbClr val="0070C0"/>
                </a:solidFill>
                <a:latin typeface="Tahoma" pitchFamily="34" charset="0"/>
                <a:cs typeface="Times New Roman" pitchFamily="18" charset="0"/>
              </a:rPr>
              <a:t> L</a:t>
            </a:r>
            <a:r>
              <a:rPr lang="en-GB" sz="1400" b="1" dirty="0">
                <a:latin typeface="Tahoma" pitchFamily="34" charset="0"/>
                <a:cs typeface="Times New Roman" pitchFamily="18" charset="0"/>
              </a:rPr>
              <a:t>evel,</a:t>
            </a:r>
            <a:r>
              <a:rPr lang="el-GR" sz="1400" b="1" dirty="0">
                <a:latin typeface="Tahoma" pitchFamily="34" charset="0"/>
                <a:cs typeface="Times New Roman" pitchFamily="18" charset="0"/>
              </a:rPr>
              <a:t>                                                                   </a:t>
            </a:r>
            <a:r>
              <a:rPr lang="en-GB" sz="1400" b="1" dirty="0">
                <a:latin typeface="Tahoma" pitchFamily="34" charset="0"/>
                <a:cs typeface="Times New Roman" pitchFamily="18" charset="0"/>
              </a:rPr>
              <a:t> </a:t>
            </a:r>
            <a:r>
              <a:rPr lang="el-GR" sz="1400" b="1" dirty="0">
                <a:latin typeface="Tahoma" pitchFamily="34" charset="0"/>
                <a:cs typeface="Times New Roman" pitchFamily="18" charset="0"/>
              </a:rPr>
              <a:t>(επίπεδο μη παρατηρούμενης παρενέργειας </a:t>
            </a:r>
            <a:r>
              <a:rPr lang="en-GB" sz="1400" b="1" dirty="0">
                <a:latin typeface="Tahoma" pitchFamily="34" charset="0"/>
                <a:cs typeface="Times New Roman" pitchFamily="18" charset="0"/>
              </a:rPr>
              <a:t>)</a:t>
            </a:r>
          </a:p>
          <a:p>
            <a:endParaRPr lang="en-GB" sz="1400" b="1" dirty="0">
              <a:latin typeface="Tahoma" pitchFamily="34" charset="0"/>
              <a:cs typeface="Times New Roman" pitchFamily="18" charset="0"/>
            </a:endParaRPr>
          </a:p>
          <a:p>
            <a:r>
              <a:rPr lang="en-GB" sz="1400" b="1" dirty="0">
                <a:solidFill>
                  <a:srgbClr val="0070C0"/>
                </a:solidFill>
                <a:latin typeface="Tahoma" pitchFamily="34" charset="0"/>
                <a:cs typeface="Times New Roman" pitchFamily="18" charset="0"/>
              </a:rPr>
              <a:t>SED : S</a:t>
            </a:r>
            <a:r>
              <a:rPr lang="en-GB" sz="1400" b="1" dirty="0">
                <a:latin typeface="Tahoma" pitchFamily="34" charset="0"/>
                <a:cs typeface="Times New Roman" pitchFamily="18" charset="0"/>
              </a:rPr>
              <a:t>ystemic </a:t>
            </a:r>
            <a:r>
              <a:rPr lang="en-GB" sz="1400" b="1" dirty="0">
                <a:solidFill>
                  <a:schemeClr val="accent1"/>
                </a:solidFill>
                <a:latin typeface="Tahoma" pitchFamily="34" charset="0"/>
                <a:cs typeface="Times New Roman" pitchFamily="18" charset="0"/>
              </a:rPr>
              <a:t>E</a:t>
            </a:r>
            <a:r>
              <a:rPr lang="en-GB" sz="1400" b="1" dirty="0">
                <a:latin typeface="Tahoma" pitchFamily="34" charset="0"/>
                <a:cs typeface="Times New Roman" pitchFamily="18" charset="0"/>
              </a:rPr>
              <a:t>xposure </a:t>
            </a:r>
            <a:r>
              <a:rPr lang="en-GB" sz="1400" b="1" dirty="0">
                <a:solidFill>
                  <a:schemeClr val="accent1"/>
                </a:solidFill>
                <a:latin typeface="Tahoma" pitchFamily="34" charset="0"/>
                <a:cs typeface="Times New Roman" pitchFamily="18" charset="0"/>
              </a:rPr>
              <a:t>D</a:t>
            </a:r>
            <a:r>
              <a:rPr lang="en-GB" sz="1400" b="1" dirty="0">
                <a:latin typeface="Tahoma" pitchFamily="34" charset="0"/>
                <a:cs typeface="Times New Roman" pitchFamily="18" charset="0"/>
              </a:rPr>
              <a:t>osage </a:t>
            </a:r>
          </a:p>
          <a:p>
            <a:r>
              <a:rPr lang="en-GB" sz="1400" b="1" dirty="0">
                <a:latin typeface="Tahoma" pitchFamily="34" charset="0"/>
                <a:cs typeface="Times New Roman" pitchFamily="18" charset="0"/>
              </a:rPr>
              <a:t>(</a:t>
            </a:r>
            <a:r>
              <a:rPr lang="el-GR" sz="1400" b="1" dirty="0" err="1">
                <a:latin typeface="Tahoma" pitchFamily="34" charset="0"/>
                <a:cs typeface="Times New Roman" pitchFamily="18" charset="0"/>
              </a:rPr>
              <a:t>Συστημική</a:t>
            </a:r>
            <a:r>
              <a:rPr lang="el-GR" sz="1400" b="1" dirty="0">
                <a:latin typeface="Tahoma" pitchFamily="34" charset="0"/>
                <a:cs typeface="Times New Roman" pitchFamily="18" charset="0"/>
              </a:rPr>
              <a:t> Δόση Έκθεσης</a:t>
            </a:r>
            <a:r>
              <a:rPr lang="en-GB" sz="1400" b="1" dirty="0">
                <a:latin typeface="Tahoma" pitchFamily="34" charset="0"/>
                <a:cs typeface="Times New Roman" pitchFamily="18" charset="0"/>
              </a:rPr>
              <a:t>)</a:t>
            </a:r>
            <a:endParaRPr lang="el-GR" sz="1400" b="1" dirty="0">
              <a:latin typeface="Tahoma" pitchFamily="34" charset="0"/>
              <a:cs typeface="Times New Roman" pitchFamily="18" charset="0"/>
            </a:endParaRPr>
          </a:p>
          <a:p>
            <a:endParaRPr lang="el-GR" b="1" dirty="0">
              <a:solidFill>
                <a:srgbClr val="0070C0"/>
              </a:solidFill>
              <a:latin typeface="Tahoma" pitchFamily="34" charset="0"/>
              <a:cs typeface="Times New Roman" pitchFamily="18" charset="0"/>
            </a:endParaRPr>
          </a:p>
          <a:p>
            <a:r>
              <a:rPr lang="en-GB" b="1" dirty="0">
                <a:solidFill>
                  <a:schemeClr val="tx2"/>
                </a:solidFill>
                <a:latin typeface="Calibri" pitchFamily="34" charset="0"/>
              </a:rPr>
              <a:t>SED</a:t>
            </a:r>
            <a:r>
              <a:rPr lang="en-GB" b="1" dirty="0">
                <a:latin typeface="Calibri" pitchFamily="34" charset="0"/>
              </a:rPr>
              <a:t>=</a:t>
            </a:r>
            <a:r>
              <a:rPr lang="en-GB" dirty="0">
                <a:latin typeface="Calibri" pitchFamily="34" charset="0"/>
              </a:rPr>
              <a:t> </a:t>
            </a:r>
            <a:r>
              <a:rPr lang="en-GB" b="1" dirty="0">
                <a:latin typeface="Calibri" pitchFamily="34" charset="0"/>
              </a:rPr>
              <a:t>A</a:t>
            </a:r>
            <a:r>
              <a:rPr lang="en-GB" dirty="0">
                <a:latin typeface="Calibri" pitchFamily="34" charset="0"/>
              </a:rPr>
              <a:t>(mg/kg </a:t>
            </a:r>
            <a:r>
              <a:rPr lang="en-GB" dirty="0" err="1">
                <a:latin typeface="Calibri" pitchFamily="34" charset="0"/>
              </a:rPr>
              <a:t>bw</a:t>
            </a:r>
            <a:r>
              <a:rPr lang="en-GB" dirty="0">
                <a:latin typeface="Calibri" pitchFamily="34" charset="0"/>
              </a:rPr>
              <a:t>/ay)   </a:t>
            </a:r>
            <a:r>
              <a:rPr lang="en-GB" dirty="0" err="1">
                <a:latin typeface="Calibri" pitchFamily="34" charset="0"/>
              </a:rPr>
              <a:t>xd</a:t>
            </a:r>
            <a:r>
              <a:rPr lang="en-GB" dirty="0">
                <a:latin typeface="Calibri" pitchFamily="34" charset="0"/>
              </a:rPr>
              <a:t>   </a:t>
            </a:r>
            <a:r>
              <a:rPr lang="en-GB" b="1" dirty="0">
                <a:latin typeface="Calibri" pitchFamily="34" charset="0"/>
              </a:rPr>
              <a:t>C</a:t>
            </a:r>
            <a:r>
              <a:rPr lang="en-GB" dirty="0">
                <a:latin typeface="Calibri" pitchFamily="34" charset="0"/>
              </a:rPr>
              <a:t>(%)/100  x  </a:t>
            </a:r>
            <a:r>
              <a:rPr lang="en-GB" b="1" dirty="0" err="1">
                <a:latin typeface="Calibri" pitchFamily="34" charset="0"/>
              </a:rPr>
              <a:t>DA</a:t>
            </a:r>
            <a:r>
              <a:rPr lang="en-GB" b="1" baseline="-25000" dirty="0" err="1">
                <a:latin typeface="Calibri" pitchFamily="34" charset="0"/>
              </a:rPr>
              <a:t>p</a:t>
            </a:r>
            <a:r>
              <a:rPr lang="en-GB" dirty="0">
                <a:latin typeface="Calibri" pitchFamily="34" charset="0"/>
              </a:rPr>
              <a:t> (%)/100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ΝΟΜΟΘΕΣΙΑ ΚΑΛΛΥΝΤΙΚΩΝ</a:t>
            </a:r>
            <a:endParaRPr lang="en-US" b="1" dirty="0"/>
          </a:p>
        </p:txBody>
      </p:sp>
      <p:sp>
        <p:nvSpPr>
          <p:cNvPr id="3" name="2 - Θέση περιεχομένου"/>
          <p:cNvSpPr>
            <a:spLocks noGrp="1"/>
          </p:cNvSpPr>
          <p:nvPr>
            <p:ph idx="1"/>
          </p:nvPr>
        </p:nvSpPr>
        <p:spPr>
          <a:xfrm>
            <a:off x="0" y="990600"/>
            <a:ext cx="9144000" cy="5867400"/>
          </a:xfrm>
        </p:spPr>
        <p:txBody>
          <a:bodyPr>
            <a:normAutofit/>
          </a:bodyPr>
          <a:lstStyle/>
          <a:p>
            <a:pPr>
              <a:buNone/>
            </a:pPr>
            <a:r>
              <a:rPr lang="el-GR" b="1" dirty="0"/>
              <a:t>   Ο ευρωπαϊκός κανονισμός (ΕΚ) 1223/2009 για τα καλλυντικά προϊόντα</a:t>
            </a:r>
            <a:r>
              <a:rPr lang="el-GR" dirty="0"/>
              <a:t>.</a:t>
            </a:r>
          </a:p>
          <a:p>
            <a:pPr>
              <a:buNone/>
            </a:pPr>
            <a:r>
              <a:rPr lang="el-GR" dirty="0"/>
              <a:t>	Μετάβαση από την περί καλλυντικών οδηγία 76/768/ΕΟΚ (27/7/1976)</a:t>
            </a:r>
          </a:p>
          <a:p>
            <a:pPr>
              <a:buNone/>
            </a:pPr>
            <a:r>
              <a:rPr lang="el-GR" dirty="0"/>
              <a:t>	Διαφορά Οδηγίας – Κανονισμού</a:t>
            </a:r>
          </a:p>
          <a:p>
            <a:pPr>
              <a:buNone/>
            </a:pPr>
            <a:r>
              <a:rPr lang="el-GR" dirty="0"/>
              <a:t>	Στόχος η Εναρμόνιση – Η ελεύθερη διακίνηση των προϊόντων.</a:t>
            </a:r>
          </a:p>
          <a:p>
            <a:pPr>
              <a:buNone/>
            </a:pPr>
            <a:r>
              <a:rPr lang="el-GR" dirty="0"/>
              <a:t>	</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endParaRPr lang="el-GR" dirty="0"/>
          </a:p>
          <a:p>
            <a:pPr>
              <a:buNone/>
            </a:pPr>
            <a:endParaRPr lang="el-GR" dirty="0"/>
          </a:p>
          <a:p>
            <a:pPr>
              <a:buNone/>
            </a:pPr>
            <a:endParaRPr lang="el-GR" dirty="0"/>
          </a:p>
          <a:p>
            <a:pPr>
              <a:buNone/>
            </a:pPr>
            <a:endParaRPr lang="el-GR" dirty="0"/>
          </a:p>
          <a:p>
            <a:pPr>
              <a:buNone/>
            </a:pPr>
            <a:r>
              <a:rPr lang="el-GR" dirty="0"/>
              <a:t>		</a:t>
            </a:r>
            <a:r>
              <a:rPr lang="el-GR" dirty="0" err="1"/>
              <a:t>Μο</a:t>
            </a:r>
            <a:r>
              <a:rPr lang="en-US" dirty="0"/>
              <a:t>S &gt;=100 </a:t>
            </a:r>
            <a:r>
              <a:rPr lang="el-GR" dirty="0"/>
              <a:t>ΣΥΣΤΑΤΙΚΟ ΑΣΦΑΛΕΣ</a:t>
            </a:r>
          </a:p>
          <a:p>
            <a:pPr>
              <a:buNone/>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060575"/>
            <a:ext cx="8229600" cy="4065588"/>
          </a:xfrm>
          <a:ln>
            <a:noFill/>
          </a:ln>
        </p:spPr>
        <p:style>
          <a:lnRef idx="2">
            <a:schemeClr val="accent1"/>
          </a:lnRef>
          <a:fillRef idx="1">
            <a:schemeClr val="lt1"/>
          </a:fillRef>
          <a:effectRef idx="0">
            <a:schemeClr val="accent1"/>
          </a:effectRef>
          <a:fontRef idx="minor">
            <a:schemeClr val="dk1"/>
          </a:fontRef>
        </p:style>
        <p:txBody>
          <a:bodyPr rtlCol="0">
            <a:normAutofit/>
          </a:bodyPr>
          <a:lstStyle/>
          <a:p>
            <a:pPr fontAlgn="auto">
              <a:spcAft>
                <a:spcPts val="0"/>
              </a:spcAft>
              <a:buFont typeface="Arial" pitchFamily="34" charset="0"/>
              <a:buNone/>
              <a:defRPr/>
            </a:pPr>
            <a:r>
              <a:rPr lang="en-GB" sz="2400" dirty="0"/>
              <a:t>9.</a:t>
            </a:r>
            <a:r>
              <a:rPr lang="el-GR" sz="2400" dirty="0"/>
              <a:t> Ανεπιθύμητες ενέργειες και σοβαρές ανεπιθύμητες ενέργειες   (</a:t>
            </a:r>
            <a:r>
              <a:rPr lang="el-GR" sz="2400" dirty="0" err="1"/>
              <a:t>ΚαλλυντικοΕπαγρύπνηση</a:t>
            </a:r>
            <a:r>
              <a:rPr lang="el-GR" sz="2400" dirty="0"/>
              <a:t>)</a:t>
            </a:r>
          </a:p>
          <a:p>
            <a:pPr fontAlgn="auto">
              <a:spcAft>
                <a:spcPts val="0"/>
              </a:spcAft>
              <a:buFont typeface="Arial" pitchFamily="34" charset="0"/>
              <a:buChar char="•"/>
              <a:defRPr/>
            </a:pPr>
            <a:r>
              <a:rPr lang="el-GR" sz="2000" dirty="0"/>
              <a:t>Λεπτομερής καταγραφή του συστήματος παραπόνων</a:t>
            </a:r>
          </a:p>
          <a:p>
            <a:pPr fontAlgn="auto">
              <a:spcAft>
                <a:spcPts val="0"/>
              </a:spcAft>
              <a:buFont typeface="Arial" pitchFamily="34" charset="0"/>
              <a:buChar char="•"/>
              <a:defRPr/>
            </a:pPr>
            <a:r>
              <a:rPr lang="el-GR" sz="2000" dirty="0"/>
              <a:t>Κάθε παράπονο πρέπει να αξιολογείται και να αρχειοθετείται από εκπαιδευμένο προσωπικό</a:t>
            </a:r>
          </a:p>
          <a:p>
            <a:pPr fontAlgn="auto">
              <a:spcAft>
                <a:spcPts val="0"/>
              </a:spcAft>
              <a:buFont typeface="Arial" pitchFamily="34" charset="0"/>
              <a:buChar char="•"/>
              <a:defRPr/>
            </a:pPr>
            <a:r>
              <a:rPr lang="el-GR" sz="2000" dirty="0"/>
              <a:t>Εύλογα αναμενόμενη χρήση και μη αναμενόμενη χρήση</a:t>
            </a:r>
          </a:p>
          <a:p>
            <a:pPr fontAlgn="auto">
              <a:spcAft>
                <a:spcPts val="0"/>
              </a:spcAft>
              <a:buFont typeface="Arial" pitchFamily="34" charset="0"/>
              <a:buChar char="•"/>
              <a:defRPr/>
            </a:pPr>
            <a:endParaRPr lang="el-GR" sz="2000" dirty="0"/>
          </a:p>
          <a:p>
            <a:pPr fontAlgn="auto">
              <a:spcAft>
                <a:spcPts val="0"/>
              </a:spcAft>
              <a:buFont typeface="Arial" pitchFamily="34" charset="0"/>
              <a:buNone/>
              <a:defRPr/>
            </a:pPr>
            <a:r>
              <a:rPr lang="en-GB" sz="2000" dirty="0"/>
              <a:t>&lt;&lt;</a:t>
            </a:r>
            <a:r>
              <a:rPr lang="el-GR" sz="2000" dirty="0"/>
              <a:t>Σοβαρή ανεπιθύμητη ενέργεια» νοείται ανεπιθύμητη ενέργεια η οποία έχει ως αποτέλεσμα προσωρινή ή μόνιμη λειτουργική ανικανότητα, αναπηρία, νοσηλεία σε νοσοκομείο, συγγενείς ανωμαλίες ή άμεσο κίνδυνο για τη ζωή ή θάνατο</a:t>
            </a:r>
            <a:r>
              <a:rPr lang="en-GB" sz="2000" dirty="0"/>
              <a:t>.&gt;&gt;</a:t>
            </a:r>
          </a:p>
          <a:p>
            <a:pPr fontAlgn="auto">
              <a:spcAft>
                <a:spcPts val="0"/>
              </a:spcAft>
              <a:buFont typeface="Arial" pitchFamily="34" charset="0"/>
              <a:buNone/>
              <a:defRPr/>
            </a:pPr>
            <a:endParaRPr lang="el-GR" sz="2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dirty="0"/>
              <a:t>Πληροφορίες για το Καλλυντικό Προϊόν</a:t>
            </a:r>
          </a:p>
          <a:p>
            <a:pPr>
              <a:buNone/>
            </a:pPr>
            <a:r>
              <a:rPr lang="el-GR" sz="2400" dirty="0"/>
              <a:t>Εδώ περιέχεται κάθε είδους δοκιμή ασφάλειας ή αποτελεσματικότητας, του τελικού προϊόντος, μελέτες που έχουν γίνει σε εθελοντές ή ευρήματα εκτιμήσεων κινδύνου. </a:t>
            </a:r>
            <a:endParaRPr lang="en-US"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dirty="0"/>
              <a:t>Εκτίμηση Ασφαλείας</a:t>
            </a:r>
          </a:p>
          <a:p>
            <a:pPr marL="514350" indent="-514350" fontAlgn="auto">
              <a:spcAft>
                <a:spcPts val="0"/>
              </a:spcAft>
              <a:buFont typeface="Arial" pitchFamily="34" charset="0"/>
              <a:buAutoNum type="arabicPeriod"/>
              <a:defRPr/>
            </a:pPr>
            <a:r>
              <a:rPr lang="el-GR" sz="2400" dirty="0"/>
              <a:t>Συμπέρασμα Εκτίμησης</a:t>
            </a:r>
          </a:p>
          <a:p>
            <a:pPr marL="514350" indent="-514350" fontAlgn="auto">
              <a:spcAft>
                <a:spcPts val="0"/>
              </a:spcAft>
              <a:buFont typeface="Arial" pitchFamily="34" charset="0"/>
              <a:buAutoNum type="arabicPeriod"/>
              <a:defRPr/>
            </a:pPr>
            <a:endParaRPr lang="el-GR" sz="2400" dirty="0"/>
          </a:p>
          <a:p>
            <a:pPr marL="914400" lvl="1" indent="-514350" fontAlgn="auto">
              <a:spcAft>
                <a:spcPts val="0"/>
              </a:spcAft>
              <a:buFont typeface="Arial" pitchFamily="34" charset="0"/>
              <a:buChar char="–"/>
              <a:defRPr/>
            </a:pPr>
            <a:r>
              <a:rPr lang="el-GR" sz="2000" dirty="0"/>
              <a:t>Ασφαλές για την ανθρώπινη υγεία όταν γίνεται χρήση κάτω από κανονικές και εύλογα αναμενόμενες συνθήκες χρήσης</a:t>
            </a:r>
          </a:p>
          <a:p>
            <a:pPr marL="914400" lvl="1" indent="-514350" fontAlgn="auto">
              <a:spcAft>
                <a:spcPts val="0"/>
              </a:spcAft>
              <a:buFont typeface="Arial" pitchFamily="34" charset="0"/>
              <a:buNone/>
              <a:defRPr/>
            </a:pPr>
            <a:endParaRPr lang="en-GB" sz="2000" dirty="0"/>
          </a:p>
          <a:p>
            <a:pPr marL="914400" lvl="1" indent="-514350" fontAlgn="auto">
              <a:spcAft>
                <a:spcPts val="0"/>
              </a:spcAft>
              <a:buFont typeface="Arial" pitchFamily="34" charset="0"/>
              <a:buChar char="–"/>
              <a:defRPr/>
            </a:pPr>
            <a:r>
              <a:rPr lang="el-GR" sz="2000" dirty="0"/>
              <a:t>Τροποποιήσεις – Υποδείξεις πριν από τελική έγκριση</a:t>
            </a:r>
          </a:p>
          <a:p>
            <a:pPr marL="914400" lvl="1" indent="-514350" fontAlgn="auto">
              <a:spcAft>
                <a:spcPts val="0"/>
              </a:spcAft>
              <a:buFont typeface="Arial" pitchFamily="34" charset="0"/>
              <a:buNone/>
              <a:defRPr/>
            </a:pPr>
            <a:endParaRPr lang="el-GR" sz="2000" dirty="0"/>
          </a:p>
          <a:p>
            <a:pPr marL="914400" lvl="1" indent="-514350" fontAlgn="auto">
              <a:spcAft>
                <a:spcPts val="0"/>
              </a:spcAft>
              <a:buFont typeface="Arial" pitchFamily="34" charset="0"/>
              <a:buChar char="–"/>
              <a:defRPr/>
            </a:pPr>
            <a:r>
              <a:rPr lang="en-GB" sz="2000" dirty="0"/>
              <a:t>H </a:t>
            </a:r>
            <a:r>
              <a:rPr lang="el-GR" sz="2000" dirty="0"/>
              <a:t>ασφάλεια του προϊόντος δεν μπορεί να διασφαλιστεί </a:t>
            </a:r>
            <a:r>
              <a:rPr lang="el-GR" sz="2000" dirty="0" err="1"/>
              <a:t>γιατι</a:t>
            </a:r>
            <a:r>
              <a:rPr lang="el-GR" sz="2000" dirty="0"/>
              <a:t>….</a:t>
            </a:r>
          </a:p>
          <a:p>
            <a:pPr>
              <a:buNone/>
            </a:pPr>
            <a:endParaRPr lang="en-US" sz="2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3788" y="0"/>
            <a:ext cx="9197787" cy="6858000"/>
          </a:xfrm>
        </p:spPr>
        <p:txBody>
          <a:bodyPr/>
          <a:lstStyle/>
          <a:p>
            <a:pPr fontAlgn="auto">
              <a:spcAft>
                <a:spcPts val="0"/>
              </a:spcAft>
              <a:buFont typeface="Arial" pitchFamily="34" charset="0"/>
              <a:buNone/>
              <a:defRPr/>
            </a:pPr>
            <a:r>
              <a:rPr lang="el-GR" sz="2800" dirty="0"/>
              <a:t>. Προειδοποιήσεις και οδηγίες Χρήσεις στην επισήμανση</a:t>
            </a:r>
            <a:endParaRPr lang="en-GB" sz="2800" dirty="0"/>
          </a:p>
          <a:p>
            <a:pPr fontAlgn="auto">
              <a:spcAft>
                <a:spcPts val="0"/>
              </a:spcAft>
              <a:buFont typeface="Arial" pitchFamily="34" charset="0"/>
              <a:buNone/>
              <a:defRPr/>
            </a:pPr>
            <a:r>
              <a:rPr lang="en-GB" sz="2800" dirty="0"/>
              <a:t>    </a:t>
            </a:r>
            <a:endParaRPr lang="el-GR" sz="2800" dirty="0"/>
          </a:p>
          <a:p>
            <a:pPr fontAlgn="auto">
              <a:spcAft>
                <a:spcPts val="0"/>
              </a:spcAft>
              <a:buFont typeface="Arial" pitchFamily="34" charset="0"/>
              <a:buNone/>
              <a:defRPr/>
            </a:pPr>
            <a:r>
              <a:rPr lang="en-GB" sz="2800" dirty="0"/>
              <a:t> </a:t>
            </a:r>
            <a:r>
              <a:rPr lang="el-GR" sz="2800" dirty="0"/>
              <a:t> Υποχρεωτικές ενδείξεις Παραρτημάτων </a:t>
            </a:r>
            <a:endParaRPr lang="en-GB" sz="2800" dirty="0"/>
          </a:p>
          <a:p>
            <a:pPr fontAlgn="auto">
              <a:spcAft>
                <a:spcPts val="0"/>
              </a:spcAft>
              <a:buFont typeface="Arial" pitchFamily="34" charset="0"/>
              <a:buNone/>
              <a:defRPr/>
            </a:pPr>
            <a:r>
              <a:rPr lang="el-GR" sz="2400" dirty="0"/>
              <a:t>	Πχ.</a:t>
            </a:r>
          </a:p>
          <a:p>
            <a:pPr fontAlgn="auto">
              <a:spcAft>
                <a:spcPts val="0"/>
              </a:spcAft>
              <a:buFont typeface="Arial" pitchFamily="34" charset="0"/>
              <a:buChar char="•"/>
              <a:defRPr/>
            </a:pPr>
            <a:r>
              <a:rPr lang="el-GR" sz="2400" dirty="0"/>
              <a:t>Χρήση Εξωτερική</a:t>
            </a:r>
            <a:endParaRPr lang="en-GB" sz="2400" dirty="0"/>
          </a:p>
          <a:p>
            <a:pPr fontAlgn="auto">
              <a:spcAft>
                <a:spcPts val="0"/>
              </a:spcAft>
              <a:buFont typeface="Arial" pitchFamily="34" charset="0"/>
              <a:buChar char="•"/>
              <a:defRPr/>
            </a:pPr>
            <a:r>
              <a:rPr lang="el-GR" sz="2400" dirty="0"/>
              <a:t>Να φυλάσσεται μακριά από παιδιά</a:t>
            </a:r>
          </a:p>
          <a:p>
            <a:pPr fontAlgn="auto">
              <a:spcAft>
                <a:spcPts val="0"/>
              </a:spcAft>
              <a:buFont typeface="Arial" pitchFamily="34" charset="0"/>
              <a:buChar char="•"/>
              <a:defRPr/>
            </a:pPr>
            <a:r>
              <a:rPr lang="el-GR" sz="2400" dirty="0"/>
              <a:t>Σε περίπτωση επαφής με τα μάτια, ξεπλύνετε με άφθονο νερό</a:t>
            </a:r>
          </a:p>
          <a:p>
            <a:pPr fontAlgn="auto">
              <a:spcAft>
                <a:spcPts val="0"/>
              </a:spcAft>
              <a:buFont typeface="Arial" pitchFamily="34" charset="0"/>
              <a:buChar char="•"/>
              <a:defRPr/>
            </a:pPr>
            <a:r>
              <a:rPr lang="el-GR" sz="2400" dirty="0"/>
              <a:t>Να αποφεύγεται η χρήση στην περιοχή γύρω από τα μάτια</a:t>
            </a:r>
          </a:p>
          <a:p>
            <a:pPr marL="514350" indent="-514350" fontAlgn="auto">
              <a:spcAft>
                <a:spcPts val="0"/>
              </a:spcAft>
              <a:buFont typeface="Arial" pitchFamily="34" charset="0"/>
              <a:buNone/>
              <a:defRPr/>
            </a:pPr>
            <a:r>
              <a:rPr lang="el-GR" sz="2400" dirty="0"/>
              <a:t>. Σκεπτικό</a:t>
            </a:r>
            <a:endParaRPr lang="en-GB" sz="2400" dirty="0"/>
          </a:p>
          <a:p>
            <a:pPr marL="514350" indent="-514350" fontAlgn="auto">
              <a:spcAft>
                <a:spcPts val="0"/>
              </a:spcAft>
              <a:buFont typeface="Arial" pitchFamily="34" charset="0"/>
              <a:buChar char="•"/>
              <a:defRPr/>
            </a:pPr>
            <a:r>
              <a:rPr lang="en-GB" sz="2400" dirty="0"/>
              <a:t>	</a:t>
            </a:r>
            <a:r>
              <a:rPr lang="el-GR" sz="2400" dirty="0"/>
              <a:t>Συζήτηση </a:t>
            </a:r>
            <a:r>
              <a:rPr lang="el-GR" sz="2400" dirty="0" err="1"/>
              <a:t>Μο</a:t>
            </a:r>
            <a:r>
              <a:rPr lang="en-GB" sz="2400" dirty="0"/>
              <a:t>S</a:t>
            </a:r>
          </a:p>
          <a:p>
            <a:pPr marL="514350" indent="-514350" fontAlgn="auto">
              <a:spcAft>
                <a:spcPts val="0"/>
              </a:spcAft>
              <a:buFont typeface="Arial" pitchFamily="34" charset="0"/>
              <a:buChar char="•"/>
              <a:defRPr/>
            </a:pPr>
            <a:r>
              <a:rPr lang="en-GB" sz="2400" dirty="0"/>
              <a:t> 	</a:t>
            </a:r>
            <a:r>
              <a:rPr lang="el-GR" sz="2400" dirty="0"/>
              <a:t>Ειδική Αξιολόγηση σε παιδικά προϊόντα &lt;3 ετών &amp; για  	προϊόντα εξωτερικής χρήσης ευαίσθητων περιοχών</a:t>
            </a:r>
          </a:p>
          <a:p>
            <a:pPr marL="514350" indent="-514350" fontAlgn="auto">
              <a:spcAft>
                <a:spcPts val="0"/>
              </a:spcAft>
              <a:buFont typeface="Arial" pitchFamily="34" charset="0"/>
              <a:buChar char="•"/>
              <a:defRPr/>
            </a:pPr>
            <a:r>
              <a:rPr lang="el-GR" sz="2400" dirty="0"/>
              <a:t>      Πιθανές αλληλεπιδράσεις ουσιών</a:t>
            </a:r>
          </a:p>
          <a:p>
            <a:pPr marL="514350" indent="-514350" fontAlgn="auto">
              <a:spcAft>
                <a:spcPts val="0"/>
              </a:spcAft>
              <a:buFont typeface="Arial" pitchFamily="34" charset="0"/>
              <a:buChar char="•"/>
              <a:defRPr/>
            </a:pPr>
            <a:r>
              <a:rPr lang="el-GR" sz="2400" dirty="0"/>
              <a:t>     Εξέταση ή μη τοξικολογικών προφίλ,                                  	αιτιολογείται </a:t>
            </a:r>
            <a:endParaRPr lang="en-GB" sz="1200" dirty="0"/>
          </a:p>
          <a:p>
            <a:pPr>
              <a:buNone/>
            </a:pPr>
            <a:endParaRPr lang="en-US" sz="2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fontAlgn="auto">
              <a:spcAft>
                <a:spcPts val="0"/>
              </a:spcAft>
              <a:buFont typeface="Arial" pitchFamily="34" charset="0"/>
              <a:buNone/>
              <a:defRPr/>
            </a:pPr>
            <a:r>
              <a:rPr lang="el-GR" sz="2400" dirty="0"/>
              <a:t>Προσόντα του αξιολογητή και έγκριση του μέρους Β</a:t>
            </a:r>
          </a:p>
          <a:p>
            <a:pPr fontAlgn="auto">
              <a:spcAft>
                <a:spcPts val="0"/>
              </a:spcAft>
              <a:buFont typeface="Arial" pitchFamily="34" charset="0"/>
              <a:buNone/>
              <a:defRPr/>
            </a:pPr>
            <a:endParaRPr lang="el-GR" sz="2400" dirty="0"/>
          </a:p>
          <a:p>
            <a:pPr fontAlgn="auto">
              <a:spcAft>
                <a:spcPts val="0"/>
              </a:spcAft>
              <a:buFont typeface="Arial" pitchFamily="34" charset="0"/>
              <a:buNone/>
              <a:defRPr/>
            </a:pPr>
            <a:r>
              <a:rPr lang="el-GR" sz="2400" dirty="0"/>
              <a:t>	«</a:t>
            </a:r>
            <a:r>
              <a:rPr lang="el-GR" sz="2400" i="1" dirty="0"/>
              <a:t>Η αξιολόγηση ασφάλειας διενεργείται από πρόσωπο που είναι κάτοχος πτυχίου ή άλλου τίτλου που απονέμεται μετά την ολοκλήρωση πανεπιστημιακού κύκλου θεωρητικών και πρακτικών σπουδών, στη φαρμακευτική, τοξικολογία, ιατρική ή συναφές γνωστικό αντικείμενο, ή κύκλου αναγνωριζόμενου ως ισοδύναμου από κράτος μέλος.»</a:t>
            </a:r>
            <a:endParaRPr lang="en-GB" sz="2400" i="1" dirty="0"/>
          </a:p>
          <a:p>
            <a:r>
              <a:rPr lang="el-GR" sz="2400" b="1" dirty="0"/>
              <a:t>Εδώ συμπεριλαμβάνονται:</a:t>
            </a:r>
          </a:p>
          <a:p>
            <a:r>
              <a:rPr lang="el-GR" sz="2400" dirty="0"/>
              <a:t>Ονοματεπώνυμο και διεύθυνση του αξιολογητή </a:t>
            </a:r>
            <a:r>
              <a:rPr lang="el-GR" sz="2400" dirty="0" err="1"/>
              <a:t>ασφά</a:t>
            </a:r>
            <a:r>
              <a:rPr lang="el-GR" sz="2400" dirty="0"/>
              <a:t>-</a:t>
            </a:r>
          </a:p>
          <a:p>
            <a:r>
              <a:rPr lang="el-GR" sz="2400" dirty="0" err="1"/>
              <a:t>λειας</a:t>
            </a:r>
            <a:endParaRPr lang="el-GR" sz="2400" dirty="0"/>
          </a:p>
          <a:p>
            <a:r>
              <a:rPr lang="el-GR" sz="2400" dirty="0"/>
              <a:t>Απόδειξη προσόντων</a:t>
            </a:r>
          </a:p>
          <a:p>
            <a:r>
              <a:rPr lang="el-GR" sz="2400" dirty="0"/>
              <a:t>Ημερομηνία και υπογραφή του αξιολογητή ασφάλειας</a:t>
            </a:r>
          </a:p>
          <a:p>
            <a:pPr>
              <a:buNone/>
            </a:pPr>
            <a:endParaRPr lang="el-GR" sz="2400" dirty="0"/>
          </a:p>
          <a:p>
            <a:pPr>
              <a:buNone/>
            </a:pPr>
            <a:r>
              <a:rPr lang="el-GR" sz="2400" dirty="0" err="1"/>
              <a:t>Επικαιροποίηση</a:t>
            </a:r>
            <a:r>
              <a:rPr lang="el-GR" sz="2400" dirty="0"/>
              <a:t> των Δεδομένων Ασφαλείας</a:t>
            </a:r>
            <a:endParaRPr lang="en-US"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2400" dirty="0"/>
              <a:t>Ένας ακόμη έλεγχος που εξασφαλίζει την ασφάλεια του προϊόντος είναι ο δερματολογικός έλεγχος. Με αυτόν ελέγχεται αν ένα προϊόν έχει την δυνατότητα να προκαλέσει αλλεργία ή ερεθισμό. </a:t>
            </a:r>
          </a:p>
          <a:p>
            <a:pPr>
              <a:buNone/>
            </a:pPr>
            <a:r>
              <a:rPr lang="el-GR" sz="2400" dirty="0"/>
              <a:t>Οι δύο τρόποι που μπορεί να γίνει δερματολογικός έλεγχος είναι το </a:t>
            </a:r>
            <a:r>
              <a:rPr lang="el-GR" sz="2400" dirty="0" err="1"/>
              <a:t>patch</a:t>
            </a:r>
            <a:r>
              <a:rPr lang="el-GR" sz="2400" dirty="0"/>
              <a:t> </a:t>
            </a:r>
            <a:r>
              <a:rPr lang="el-GR" sz="2400" dirty="0" err="1"/>
              <a:t>test</a:t>
            </a:r>
            <a:r>
              <a:rPr lang="el-GR" sz="2400" dirty="0"/>
              <a:t> και το HRIPT </a:t>
            </a:r>
            <a:r>
              <a:rPr lang="el-GR" sz="2400" dirty="0" err="1"/>
              <a:t>test</a:t>
            </a:r>
            <a:r>
              <a:rPr lang="el-GR" sz="2400" dirty="0"/>
              <a:t>.</a:t>
            </a:r>
          </a:p>
          <a:p>
            <a:pPr>
              <a:buNone/>
            </a:pPr>
            <a:r>
              <a:rPr lang="el-GR" sz="2400" dirty="0"/>
              <a:t>Η διαφορά των δύο είναι ότι το </a:t>
            </a:r>
            <a:r>
              <a:rPr lang="el-GR" sz="2400" dirty="0" err="1"/>
              <a:t>patch</a:t>
            </a:r>
            <a:r>
              <a:rPr lang="el-GR" sz="2400" dirty="0"/>
              <a:t> </a:t>
            </a:r>
            <a:r>
              <a:rPr lang="el-GR" sz="2400" dirty="0" err="1"/>
              <a:t>test</a:t>
            </a:r>
            <a:r>
              <a:rPr lang="el-GR" sz="2400" dirty="0"/>
              <a:t> ελέγχει αν ένα προϊόν είναι ερεθιστικό, ενώ το HRIPT </a:t>
            </a:r>
            <a:r>
              <a:rPr lang="el-GR" sz="2400" dirty="0" err="1"/>
              <a:t>test</a:t>
            </a:r>
            <a:r>
              <a:rPr lang="el-GR" sz="2400" dirty="0"/>
              <a:t> αν είναι </a:t>
            </a:r>
            <a:r>
              <a:rPr lang="el-GR" sz="2400" dirty="0" err="1"/>
              <a:t>υποαλλεργικό</a:t>
            </a:r>
            <a:r>
              <a:rPr lang="el-GR" sz="2400" dirty="0"/>
              <a:t>. Αν τα αποτελέσματα είναι ικανοποιητικά μπορεί να αναγράφεται πάνω στην ετικέτα του προϊόντος “δερματολογικά</a:t>
            </a:r>
          </a:p>
          <a:p>
            <a:pPr>
              <a:buNone/>
            </a:pPr>
            <a:r>
              <a:rPr lang="el-GR" sz="2400" dirty="0"/>
              <a:t>     ελεγμένο” ή “</a:t>
            </a:r>
            <a:r>
              <a:rPr lang="el-GR" sz="2400" dirty="0" err="1"/>
              <a:t>υποαλλεργικό</a:t>
            </a:r>
            <a:r>
              <a:rPr lang="el-GR" sz="2400" dirty="0"/>
              <a:t>”.</a:t>
            </a:r>
          </a:p>
          <a:p>
            <a:pPr>
              <a:buNone/>
            </a:pPr>
            <a:endParaRPr lang="en-US" sz="2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8964487" cy="6858000"/>
          </a:xfrm>
        </p:spPr>
        <p:txBody>
          <a:bodyPr/>
          <a:lstStyle/>
          <a:p>
            <a:pPr algn="ctr">
              <a:buFont typeface="Arial" charset="0"/>
              <a:buNone/>
            </a:pPr>
            <a:r>
              <a:rPr lang="el-GR" sz="3600" b="1" dirty="0">
                <a:solidFill>
                  <a:srgbClr val="000000"/>
                </a:solidFill>
              </a:rPr>
              <a:t>ΔΟΚΙΜΕΣ ΣΤΑ ΖΩΑ</a:t>
            </a:r>
          </a:p>
          <a:p>
            <a:pPr>
              <a:buFont typeface="Arial" charset="0"/>
              <a:buNone/>
            </a:pPr>
            <a:r>
              <a:rPr lang="el-GR" sz="2800" dirty="0">
                <a:solidFill>
                  <a:srgbClr val="000000"/>
                </a:solidFill>
              </a:rPr>
              <a:t>«</a:t>
            </a:r>
            <a:r>
              <a:rPr lang="el-GR" sz="2800" i="1" dirty="0">
                <a:solidFill>
                  <a:srgbClr val="000000"/>
                </a:solidFill>
              </a:rPr>
              <a:t>Στοιχεία σχετικά με οποιεσδήποτε δοκιμές σε ζώα που διεξήχθησαν από τον παρασκευαστή, τους αντιπροσώπους ή τους προμηθευτές του, με σκοπό την ανάπτυξη ή την αξιολόγηση της ασφάλειας του καλλυντικού προϊόντος ή </a:t>
            </a:r>
            <a:r>
              <a:rPr lang="el-GR" sz="2800" b="1" i="1" dirty="0">
                <a:solidFill>
                  <a:srgbClr val="000000"/>
                </a:solidFill>
              </a:rPr>
              <a:t>των συστατικών του </a:t>
            </a:r>
            <a:r>
              <a:rPr lang="el-GR" sz="2800" i="1" dirty="0">
                <a:solidFill>
                  <a:srgbClr val="000000"/>
                </a:solidFill>
              </a:rPr>
              <a:t>συμπεριλαμβανομένων οποιονδήποτε δοκιμών σε ζώα που πραγματοποιήθηκαν σε συμμόρφωση με νομοθετικές ή κανονιστικές απαιτήσεις τρίτων χωρών</a:t>
            </a:r>
            <a:r>
              <a:rPr lang="el-GR" sz="2800" dirty="0">
                <a:solidFill>
                  <a:srgbClr val="000000"/>
                </a:solidFill>
              </a:rPr>
              <a:t>.» </a:t>
            </a:r>
          </a:p>
          <a:p>
            <a:pPr>
              <a:buFont typeface="Arial" charset="0"/>
              <a:buNone/>
            </a:pPr>
            <a:r>
              <a:rPr lang="el-GR" sz="2800" dirty="0">
                <a:solidFill>
                  <a:srgbClr val="000000"/>
                </a:solidFill>
              </a:rPr>
              <a:t>Σε Εξαιρετικές Περιπτώσεις Σοβαρών Ανησυχιών για την Ασφάλεια Συστατικού Κράτος Μέλος είναι Δυνατόν να Αιτήσει Παρέκκλιση Εφόσον το Συστατικό δεν Υποκαθίσταται και Υπάρχει Τεκμηρίωση του Προβλήματος Υγείας </a:t>
            </a:r>
            <a:endParaRPr lang="el-GR" sz="3600" dirty="0">
              <a:solidFill>
                <a:srgbClr val="000000"/>
              </a:solidFill>
            </a:endParaRPr>
          </a:p>
          <a:p>
            <a:pPr>
              <a:buFont typeface="Arial" charset="0"/>
              <a:buNone/>
            </a:pPr>
            <a:endParaRPr lang="en-GB" sz="3600" dirty="0">
              <a:solidFill>
                <a:srgbClr val="00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None/>
            </a:pPr>
            <a:r>
              <a:rPr lang="el-GR" dirty="0"/>
              <a:t>ΚΡΙΤΗΡΙΑ ΙΣΧΥΡΙΣΜΩΝ</a:t>
            </a:r>
          </a:p>
          <a:p>
            <a:pPr algn="ctr">
              <a:buNone/>
            </a:pPr>
            <a:r>
              <a:rPr lang="el-GR" sz="2800" dirty="0"/>
              <a:t>(ΕΕ 655/2013)</a:t>
            </a:r>
          </a:p>
          <a:p>
            <a:r>
              <a:rPr lang="el-GR" sz="2400" dirty="0"/>
              <a:t>Προστασία του καταναλωτού από  παραπλανητικούς ισχυρισμούς</a:t>
            </a:r>
          </a:p>
          <a:p>
            <a:r>
              <a:rPr lang="el-GR" sz="2400" dirty="0"/>
              <a:t>Ούτε καν τα εικονίδια να συμβάλλουν στην εντύπωση  </a:t>
            </a:r>
            <a:r>
              <a:rPr lang="el-GR" sz="2400" dirty="0" err="1"/>
              <a:t>ιδιοτήτων–δράσεων</a:t>
            </a:r>
            <a:r>
              <a:rPr lang="el-GR" sz="2400" dirty="0"/>
              <a:t> οι οποίες δεν υπάρχουν</a:t>
            </a:r>
          </a:p>
          <a:p>
            <a:r>
              <a:rPr lang="el-GR" sz="2400" dirty="0"/>
              <a:t>Τόνωση καινοτομίας – ανταγωνισμού</a:t>
            </a:r>
          </a:p>
          <a:p>
            <a:r>
              <a:rPr lang="el-GR" sz="2400" dirty="0"/>
              <a:t>Η ευθύνη για την συμμόρφωση αφορά το </a:t>
            </a:r>
            <a:r>
              <a:rPr lang="el-GR" sz="2400" dirty="0" err="1"/>
              <a:t>υπέυθυνο</a:t>
            </a:r>
            <a:r>
              <a:rPr lang="el-GR" sz="2400" dirty="0"/>
              <a:t> πρόσωπο</a:t>
            </a:r>
          </a:p>
          <a:p>
            <a:r>
              <a:rPr lang="el-GR" sz="2400" dirty="0"/>
              <a:t>Κριτήρια:</a:t>
            </a:r>
          </a:p>
          <a:p>
            <a:pPr>
              <a:buNone/>
            </a:pPr>
            <a:r>
              <a:rPr lang="el-GR" sz="2000" dirty="0"/>
              <a:t>1. Συμμόρφωση με τις κείμενες διατάξεις η γνωστοποίηση τους</a:t>
            </a:r>
          </a:p>
          <a:p>
            <a:pPr>
              <a:buNone/>
            </a:pPr>
            <a:r>
              <a:rPr lang="el-GR" sz="2000" dirty="0"/>
              <a:t>στην ενιαία ηλεκτρονική βάση δεδομένων (SPNP)</a:t>
            </a:r>
          </a:p>
          <a:p>
            <a:pPr>
              <a:buNone/>
            </a:pPr>
            <a:r>
              <a:rPr lang="el-GR" sz="2000" dirty="0"/>
              <a:t>2. Αλήθεια  (να αποδεικνύεται όχι με βιταμίνη Ε και να θεωρηθεί αντιοξειδωτικό – </a:t>
            </a:r>
            <a:r>
              <a:rPr lang="el-GR" sz="2000" dirty="0" err="1"/>
              <a:t>αντιγηραντικό</a:t>
            </a:r>
            <a:r>
              <a:rPr lang="el-GR" sz="2000" dirty="0"/>
              <a:t> ) </a:t>
            </a:r>
          </a:p>
          <a:p>
            <a:pPr>
              <a:buNone/>
            </a:pPr>
            <a:r>
              <a:rPr lang="el-GR" sz="2000" dirty="0"/>
              <a:t>3. Τεκμηρίωση (επιστημονικά δεδομένα)</a:t>
            </a:r>
          </a:p>
          <a:p>
            <a:pPr>
              <a:buNone/>
            </a:pPr>
            <a:r>
              <a:rPr lang="el-GR" sz="2000" dirty="0"/>
              <a:t>4. Ειλικρίνεια</a:t>
            </a:r>
          </a:p>
          <a:p>
            <a:pPr>
              <a:buNone/>
            </a:pPr>
            <a:r>
              <a:rPr lang="el-GR" sz="2000" dirty="0"/>
              <a:t>5. Εντιμότητα</a:t>
            </a:r>
          </a:p>
          <a:p>
            <a:pPr>
              <a:buNone/>
            </a:pPr>
            <a:r>
              <a:rPr lang="el-GR" sz="2000" dirty="0"/>
              <a:t>6. Παροχή της δυνατότητας λήψης εμπεριστατωμένων αποφάσεων</a:t>
            </a:r>
          </a:p>
          <a:p>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4B7C-3303-7E8D-9B85-5B0CA01C355C}"/>
              </a:ext>
            </a:extLst>
          </p:cNvPr>
          <p:cNvSpPr>
            <a:spLocks noGrp="1"/>
          </p:cNvSpPr>
          <p:nvPr>
            <p:ph type="title"/>
          </p:nvPr>
        </p:nvSpPr>
        <p:spPr/>
        <p:txBody>
          <a:bodyPr/>
          <a:lstStyle/>
          <a:p>
            <a:r>
              <a:rPr lang="el-GR" b="1" dirty="0"/>
              <a:t>ΣΚΟΠΟΣ ΚΑΝΟΝΙΣΜΟΥ</a:t>
            </a:r>
            <a:endParaRPr lang="en-US" b="1" dirty="0"/>
          </a:p>
        </p:txBody>
      </p:sp>
      <p:sp>
        <p:nvSpPr>
          <p:cNvPr id="3" name="Content Placeholder 2">
            <a:extLst>
              <a:ext uri="{FF2B5EF4-FFF2-40B4-BE49-F238E27FC236}">
                <a16:creationId xmlns:a16="http://schemas.microsoft.com/office/drawing/2014/main" id="{E3A0B63C-F50F-DB9A-5C78-391B0D8FEAA3}"/>
              </a:ext>
            </a:extLst>
          </p:cNvPr>
          <p:cNvSpPr>
            <a:spLocks noGrp="1"/>
          </p:cNvSpPr>
          <p:nvPr>
            <p:ph idx="1"/>
          </p:nvPr>
        </p:nvSpPr>
        <p:spPr>
          <a:xfrm>
            <a:off x="0" y="1066800"/>
            <a:ext cx="9144000" cy="5791200"/>
          </a:xfrm>
        </p:spPr>
        <p:txBody>
          <a:bodyPr>
            <a:normAutofit fontScale="92500" lnSpcReduction="10000"/>
          </a:bodyPr>
          <a:lstStyle/>
          <a:p>
            <a:pPr>
              <a:buFont typeface="Arial" panose="020B0604020202020204" pitchFamily="34" charset="0"/>
              <a:buChar char="•"/>
            </a:pPr>
            <a:r>
              <a:rPr lang="el-GR" dirty="0"/>
              <a:t>Καθιστά ασφαλέστερα τα καλλυντικά προϊόντα που πωλούνται στην </a:t>
            </a:r>
            <a:r>
              <a:rPr lang="el-GR" dirty="0">
                <a:hlinkClick r:id="rId2">
                  <a:extLst>
                    <a:ext uri="{A12FA001-AC4F-418D-AE19-62706E023703}">
                      <ahyp:hlinkClr xmlns:ahyp="http://schemas.microsoft.com/office/drawing/2018/hyperlinkcolor" val="tx"/>
                    </a:ext>
                  </a:extLst>
                </a:hlinkClick>
              </a:rPr>
              <a:t>Ευρωπαϊκή Ένωση</a:t>
            </a:r>
            <a:r>
              <a:rPr lang="el-GR" dirty="0"/>
              <a:t> (ΕΕ) παρέχοντας αυστηρές απαιτήσεις ασφάλειας για την προστασία της ανθρώπινης υγείας.</a:t>
            </a:r>
          </a:p>
          <a:p>
            <a:pPr>
              <a:buFont typeface="Arial" panose="020B0604020202020204" pitchFamily="34" charset="0"/>
              <a:buChar char="•"/>
            </a:pPr>
            <a:r>
              <a:rPr lang="el-GR" dirty="0"/>
              <a:t>Απλοποιεί τις διαδικασίες για τις εταιρείες και τις ρυθμιστικές αρχές του κλάδου και διασφαλίζει την ελεύθερη κυκλοφορία των καλλυντικών προϊόντων στην </a:t>
            </a:r>
            <a:r>
              <a:rPr lang="el-GR" dirty="0">
                <a:hlinkClick r:id="rId3">
                  <a:extLst>
                    <a:ext uri="{A12FA001-AC4F-418D-AE19-62706E023703}">
                      <ahyp:hlinkClr xmlns:ahyp="http://schemas.microsoft.com/office/drawing/2018/hyperlinkcolor" val="tx"/>
                    </a:ext>
                  </a:extLst>
                </a:hlinkClick>
              </a:rPr>
              <a:t>ενιαία αγορά</a:t>
            </a:r>
            <a:r>
              <a:rPr lang="el-GR" dirty="0"/>
              <a:t>.</a:t>
            </a:r>
          </a:p>
          <a:p>
            <a:pPr>
              <a:buFont typeface="Arial" panose="020B0604020202020204" pitchFamily="34" charset="0"/>
              <a:buChar char="•"/>
            </a:pPr>
            <a:r>
              <a:rPr lang="el-GR" dirty="0"/>
              <a:t>Επικαιροποιεί τους κανόνες ώστε να λαμβάνονται υπόψη οι πιο πρόσφατες τεχνολογικές και επιστημονικές εξελίξεις, συμπεριλαμβανομένης της πιθανής χρήσης νανοϋλικών.</a:t>
            </a:r>
          </a:p>
          <a:p>
            <a:pPr>
              <a:buFont typeface="Arial" panose="020B0604020202020204" pitchFamily="34" charset="0"/>
              <a:buChar char="•"/>
            </a:pPr>
            <a:r>
              <a:rPr lang="el-GR" dirty="0"/>
              <a:t>Απαγορεύει τις δοκιμές σε ζώα.</a:t>
            </a:r>
          </a:p>
          <a:p>
            <a:pPr marL="0" indent="0">
              <a:buNone/>
            </a:pPr>
            <a:endParaRPr lang="en-US" dirty="0"/>
          </a:p>
        </p:txBody>
      </p:sp>
    </p:spTree>
    <p:extLst>
      <p:ext uri="{BB962C8B-B14F-4D97-AF65-F5344CB8AC3E}">
        <p14:creationId xmlns:p14="http://schemas.microsoft.com/office/powerpoint/2010/main" val="7943529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p:cNvSpPr>
          <p:nvPr>
            <p:ph type="body" idx="1"/>
          </p:nvPr>
        </p:nvSpPr>
        <p:spPr/>
        <p:txBody>
          <a:bodyPr/>
          <a:lstStyle/>
          <a:p>
            <a:pPr algn="ctr">
              <a:buFont typeface="Arial" charset="0"/>
              <a:buNone/>
            </a:pPr>
            <a:r>
              <a:rPr lang="el-GR" sz="5400" b="1" dirty="0">
                <a:solidFill>
                  <a:schemeClr val="tx2"/>
                </a:solidFill>
              </a:rPr>
              <a:t>ΑΠΟΤΕΛΕΣΜΑΤΙΚΟΤΗΤΑ</a:t>
            </a:r>
          </a:p>
          <a:p>
            <a:pPr algn="ctr">
              <a:buFont typeface="Arial" charset="0"/>
              <a:buNone/>
            </a:pPr>
            <a:r>
              <a:rPr lang="el-GR" sz="5400" b="1" dirty="0">
                <a:solidFill>
                  <a:schemeClr val="tx2"/>
                </a:solidFill>
              </a:rPr>
              <a:t>ΙΣΧΥΡΙΣΜΟΙ</a:t>
            </a:r>
          </a:p>
          <a:p>
            <a:pPr>
              <a:buFont typeface="Arial" charset="0"/>
              <a:buNone/>
            </a:pPr>
            <a:r>
              <a:rPr lang="el-GR" dirty="0"/>
              <a:t>Acceptable - Unacceptable Claims</a:t>
            </a:r>
          </a:p>
          <a:p>
            <a:pPr algn="ctr">
              <a:buFont typeface="Arial" charset="0"/>
              <a:buNone/>
            </a:pPr>
            <a:endParaRPr lang="el-GR" sz="5400" b="1" dirty="0">
              <a:solidFill>
                <a:schemeClr val="tx2"/>
              </a:solidFill>
            </a:endParaRPr>
          </a:p>
          <a:p>
            <a:pPr lvl="4">
              <a:buFont typeface="Arial" charset="0"/>
              <a:buNone/>
            </a:pPr>
            <a:endParaRPr lang="el-GR" sz="5400" dirty="0">
              <a:solidFill>
                <a:schemeClr val="tx2"/>
              </a:solidFill>
            </a:endParaRPr>
          </a:p>
        </p:txBody>
      </p:sp>
      <p:sp>
        <p:nvSpPr>
          <p:cNvPr id="139269" name="Rectangle 5"/>
          <p:cNvSpPr>
            <a:spLocks noChangeArrowheads="1"/>
          </p:cNvSpPr>
          <p:nvPr/>
        </p:nvSpPr>
        <p:spPr bwMode="auto">
          <a:xfrm>
            <a:off x="685800" y="4267200"/>
            <a:ext cx="4572000" cy="1465263"/>
          </a:xfrm>
          <a:prstGeom prst="rect">
            <a:avLst/>
          </a:prstGeom>
          <a:noFill/>
          <a:ln w="9525">
            <a:noFill/>
            <a:miter lim="800000"/>
            <a:headEnd/>
            <a:tailEnd/>
          </a:ln>
          <a:effectLst/>
        </p:spPr>
        <p:txBody>
          <a:bodyPr>
            <a:spAutoFit/>
          </a:bodyPr>
          <a:lstStyle/>
          <a:p>
            <a:r>
              <a:rPr lang="el-GR" b="1" dirty="0"/>
              <a:t>Acceptable</a:t>
            </a:r>
          </a:p>
          <a:p>
            <a:r>
              <a:rPr lang="el-GR" dirty="0"/>
              <a:t> Feel younger</a:t>
            </a:r>
          </a:p>
          <a:p>
            <a:r>
              <a:rPr lang="el-GR" dirty="0"/>
              <a:t> Hides age spots</a:t>
            </a:r>
          </a:p>
          <a:p>
            <a:r>
              <a:rPr lang="el-GR" dirty="0"/>
              <a:t> Healthy hair</a:t>
            </a:r>
          </a:p>
          <a:p>
            <a:r>
              <a:rPr lang="el-GR" dirty="0"/>
              <a:t> Promotes elasticity</a:t>
            </a:r>
          </a:p>
        </p:txBody>
      </p:sp>
      <p:sp>
        <p:nvSpPr>
          <p:cNvPr id="139270" name="Rectangle 6"/>
          <p:cNvSpPr>
            <a:spLocks noChangeArrowheads="1"/>
          </p:cNvSpPr>
          <p:nvPr/>
        </p:nvSpPr>
        <p:spPr bwMode="auto">
          <a:xfrm>
            <a:off x="3886200" y="4191000"/>
            <a:ext cx="4572000" cy="1465263"/>
          </a:xfrm>
          <a:prstGeom prst="rect">
            <a:avLst/>
          </a:prstGeom>
          <a:noFill/>
          <a:ln w="9525">
            <a:noFill/>
            <a:miter lim="800000"/>
            <a:headEnd/>
            <a:tailEnd/>
          </a:ln>
          <a:effectLst/>
        </p:spPr>
        <p:txBody>
          <a:bodyPr>
            <a:spAutoFit/>
          </a:bodyPr>
          <a:lstStyle/>
          <a:p>
            <a:r>
              <a:rPr lang="el-GR"/>
              <a:t> </a:t>
            </a:r>
            <a:r>
              <a:rPr lang="el-GR" b="1"/>
              <a:t>Unacceptable</a:t>
            </a:r>
          </a:p>
          <a:p>
            <a:r>
              <a:rPr lang="el-GR"/>
              <a:t> Prevents ageing</a:t>
            </a:r>
          </a:p>
          <a:p>
            <a:r>
              <a:rPr lang="el-GR"/>
              <a:t> De-pigments</a:t>
            </a:r>
          </a:p>
          <a:p>
            <a:r>
              <a:rPr lang="el-GR"/>
              <a:t> Makes hair grow</a:t>
            </a:r>
          </a:p>
          <a:p>
            <a:r>
              <a:rPr lang="el-GR"/>
              <a:t> Heals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2 - Θέση περιεχομένου"/>
          <p:cNvSpPr>
            <a:spLocks noGrp="1"/>
          </p:cNvSpPr>
          <p:nvPr>
            <p:ph idx="4294967295"/>
          </p:nvPr>
        </p:nvSpPr>
        <p:spPr>
          <a:xfrm>
            <a:off x="304800" y="0"/>
            <a:ext cx="8458200" cy="6096000"/>
          </a:xfrm>
        </p:spPr>
        <p:txBody>
          <a:bodyPr>
            <a:normAutofit lnSpcReduction="10000"/>
          </a:bodyPr>
          <a:lstStyle/>
          <a:p>
            <a:pPr>
              <a:buFont typeface="Arial" charset="0"/>
              <a:buNone/>
            </a:pPr>
            <a:endParaRPr lang="el-GR" sz="2000" b="1"/>
          </a:p>
          <a:p>
            <a:pPr algn="ctr">
              <a:buFont typeface="Arial" charset="0"/>
              <a:buNone/>
            </a:pPr>
            <a:r>
              <a:rPr lang="en-US" sz="2800" b="1"/>
              <a:t>MARKETING – R&amp;D</a:t>
            </a:r>
          </a:p>
          <a:p>
            <a:pPr>
              <a:buFont typeface="Arial" charset="0"/>
              <a:buNone/>
            </a:pPr>
            <a:r>
              <a:rPr lang="el-GR" sz="2000" b="1"/>
              <a:t>ΤΥΠΟΙ ΠΡΟΙΟΝΤΩΝ</a:t>
            </a:r>
          </a:p>
          <a:p>
            <a:pPr>
              <a:buFont typeface="Arial" charset="0"/>
              <a:buNone/>
            </a:pPr>
            <a:r>
              <a:rPr lang="el-GR" sz="2000" b="1"/>
              <a:t>ΧΩΡΙΣ ΠΡΟΠΥΛΕΝΟΓΛΥΚΟΛΗ, </a:t>
            </a:r>
            <a:r>
              <a:rPr lang="en-US" sz="2000" b="1"/>
              <a:t>PARABENS, </a:t>
            </a:r>
            <a:r>
              <a:rPr lang="el-GR" sz="2000" b="1"/>
              <a:t>ΧΗΜΙΚΑ</a:t>
            </a:r>
          </a:p>
          <a:p>
            <a:pPr>
              <a:buFont typeface="Arial" charset="0"/>
              <a:buNone/>
            </a:pPr>
            <a:endParaRPr lang="el-GR" sz="2000" b="1"/>
          </a:p>
          <a:p>
            <a:pPr algn="ctr">
              <a:buFont typeface="Arial" charset="0"/>
              <a:buNone/>
            </a:pPr>
            <a:r>
              <a:rPr lang="el-GR" sz="2800" b="1"/>
              <a:t>ΦΥΣΙΚΑ ΠΡΟΙΟΝΤΑ</a:t>
            </a:r>
          </a:p>
          <a:p>
            <a:pPr>
              <a:buFont typeface="Arial" charset="0"/>
              <a:buNone/>
            </a:pPr>
            <a:r>
              <a:rPr lang="el-GR" sz="2000" b="1"/>
              <a:t>ΚΑΛΛΥΝΤΙΚΑ </a:t>
            </a:r>
          </a:p>
          <a:p>
            <a:pPr>
              <a:buFont typeface="Arial" charset="0"/>
              <a:buNone/>
            </a:pPr>
            <a:r>
              <a:rPr lang="el-GR" sz="2000" b="1"/>
              <a:t>ΠΡΩΤΕΣ ΥΛΕΣ</a:t>
            </a:r>
          </a:p>
          <a:p>
            <a:pPr>
              <a:buFont typeface="Arial" charset="0"/>
              <a:buNone/>
            </a:pPr>
            <a:r>
              <a:rPr lang="el-GR" sz="2000" b="1"/>
              <a:t>ΖΩΙΚΕΣ ΠΡΩΤΕΣ ΥΛΕΣ</a:t>
            </a:r>
          </a:p>
          <a:p>
            <a:pPr algn="ctr">
              <a:buFont typeface="Arial" charset="0"/>
              <a:buNone/>
            </a:pPr>
            <a:r>
              <a:rPr lang="el-GR" sz="2800" b="1"/>
              <a:t>ΜΗ ΑΠΑΡΑΙΤΗΤΕΣ ΠΡΩΤΕΣ ΥΛΕΣ </a:t>
            </a:r>
          </a:p>
          <a:p>
            <a:pPr>
              <a:buFont typeface="Arial" charset="0"/>
              <a:buNone/>
            </a:pPr>
            <a:endParaRPr lang="en-US" sz="2000" b="1"/>
          </a:p>
          <a:p>
            <a:pPr>
              <a:buFont typeface="Arial" charset="0"/>
              <a:buNone/>
            </a:pPr>
            <a:r>
              <a:rPr lang="el-GR" sz="2800" b="1"/>
              <a:t>				ΠΡΟΙΟΝΤΑ ΓΙΑ ΜΩΡΑ</a:t>
            </a:r>
          </a:p>
          <a:p>
            <a:pPr>
              <a:buFont typeface="Arial" charset="0"/>
              <a:buNone/>
            </a:pPr>
            <a:endParaRPr lang="el-GR" sz="2400" b="1"/>
          </a:p>
          <a:p>
            <a:pPr algn="ctr">
              <a:buFont typeface="Arial" charset="0"/>
              <a:buNone/>
            </a:pPr>
            <a:r>
              <a:rPr lang="el-GR" sz="2800" b="1"/>
              <a:t>ΠΡΟΣΦΟΡΑ ΤΩΝ ΚΑΛΛΥΝΤΙΚΩΝ ΣΤΗΝ ΥΓΕΙΑ ΤΟΥ ΔΕΡΜΑΤΟΣ</a:t>
            </a:r>
            <a:endParaRPr lang="en-US" sz="2800" b="1"/>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sz="2400" b="1" dirty="0"/>
              <a:t> Επισήμανση Καλλυντικού Προϊόντος στην Αγορά :</a:t>
            </a:r>
          </a:p>
          <a:p>
            <a:pPr>
              <a:buNone/>
            </a:pPr>
            <a:r>
              <a:rPr lang="el-GR" sz="1800" dirty="0"/>
              <a:t>Για λόγους προστασίας του Καταναλωτή υπάρχει η υποχρέωση, η κάθε εταιρεία στον </a:t>
            </a:r>
            <a:r>
              <a:rPr lang="el-GR" sz="1800" dirty="0" err="1"/>
              <a:t>περιέκτη</a:t>
            </a:r>
            <a:r>
              <a:rPr lang="el-GR" sz="1800" dirty="0"/>
              <a:t> και στην συσκευασία να φέρει επισήμανση με τα ακόλουθα στοιχεία:</a:t>
            </a:r>
          </a:p>
          <a:p>
            <a:pPr>
              <a:buNone/>
            </a:pPr>
            <a:r>
              <a:rPr lang="el-GR" sz="1800" dirty="0"/>
              <a:t>α) Υπεύθυνο Πρόσωπο 1ης Παραγωγής ή εισαγωγής στην Ε.Ε, Δ/</a:t>
            </a:r>
            <a:r>
              <a:rPr lang="el-GR" sz="1800" dirty="0" err="1"/>
              <a:t>νση</a:t>
            </a:r>
            <a:r>
              <a:rPr lang="el-GR" sz="1800" dirty="0"/>
              <a:t> τήρησης </a:t>
            </a:r>
            <a:r>
              <a:rPr lang="el-GR" sz="1800" dirty="0" err="1"/>
              <a:t>Φακέλλου</a:t>
            </a:r>
            <a:r>
              <a:rPr lang="el-GR" sz="1800" dirty="0"/>
              <a:t> Πληροφοριών και  χώρα προέλευσης για εκτός Ε.Ε προϊόντα</a:t>
            </a:r>
          </a:p>
          <a:p>
            <a:pPr>
              <a:buNone/>
            </a:pPr>
            <a:r>
              <a:rPr lang="el-GR" sz="1800" dirty="0"/>
              <a:t>β) Βάρος – Όγκος</a:t>
            </a:r>
          </a:p>
          <a:p>
            <a:pPr>
              <a:buNone/>
            </a:pPr>
            <a:r>
              <a:rPr lang="el-GR" sz="1800" dirty="0"/>
              <a:t>γ) Χρόνος </a:t>
            </a:r>
            <a:r>
              <a:rPr lang="el-GR" sz="1800" dirty="0" err="1"/>
              <a:t>Διατηρησιμότητας</a:t>
            </a:r>
            <a:r>
              <a:rPr lang="el-GR" sz="1800" dirty="0"/>
              <a:t> προϊόντος</a:t>
            </a:r>
          </a:p>
          <a:p>
            <a:pPr>
              <a:buNone/>
            </a:pPr>
            <a:r>
              <a:rPr lang="el-GR" sz="1800" dirty="0"/>
              <a:t>δ) Προφυλάξεις – Προειδοποιήσεις</a:t>
            </a:r>
          </a:p>
          <a:p>
            <a:pPr>
              <a:buNone/>
            </a:pPr>
            <a:r>
              <a:rPr lang="el-GR" sz="1800" dirty="0"/>
              <a:t>ε) Αρ. Παρτίδας ή στοιχεία Αναφοράς</a:t>
            </a:r>
          </a:p>
          <a:p>
            <a:pPr>
              <a:buNone/>
            </a:pPr>
            <a:r>
              <a:rPr lang="el-GR" sz="1800" dirty="0"/>
              <a:t>στ) Λειτουργία προϊόντος</a:t>
            </a:r>
          </a:p>
          <a:p>
            <a:pPr>
              <a:buNone/>
            </a:pPr>
            <a:r>
              <a:rPr lang="el-GR" sz="1800" dirty="0"/>
              <a:t>ζ) Κατάλογος συστατικών σε φθίνουσα περιεκτικότητα και πανευρωπαϊκά αναγνωρίσιμη ονομασία INCI</a:t>
            </a:r>
          </a:p>
          <a:p>
            <a:pPr>
              <a:buNone/>
            </a:pPr>
            <a:r>
              <a:rPr lang="el-GR" sz="1800" dirty="0"/>
              <a:t>η) Τηλεφωνικό Κέντρο Δηλητηριάσεων</a:t>
            </a:r>
          </a:p>
          <a:p>
            <a:pPr>
              <a:buNone/>
            </a:pPr>
            <a:r>
              <a:rPr lang="el-GR" sz="1800" dirty="0"/>
              <a:t>Αν είμαστε αλλεργικοί σε μια συγκεκριμένη ουσία η οποία συμπεριλαμβάνεται στη σύσταση ενός καλλυντικού προϊόντος όπως π.χ. στις φράουλες , στη </a:t>
            </a:r>
            <a:r>
              <a:rPr lang="el-GR" sz="1800" dirty="0" err="1"/>
              <a:t>γλουτένη</a:t>
            </a:r>
            <a:endParaRPr lang="el-GR" sz="1800" dirty="0"/>
          </a:p>
          <a:p>
            <a:pPr>
              <a:buNone/>
            </a:pPr>
            <a:r>
              <a:rPr lang="el-GR" sz="1800" dirty="0"/>
              <a:t>ή στο φιστίκι , τότε θα είμαστε αλλεργικοί και στο συγκεκριμένο καλλυντικό προϊόν.</a:t>
            </a:r>
          </a:p>
          <a:p>
            <a:pPr>
              <a:buNone/>
            </a:pPr>
            <a:r>
              <a:rPr lang="el-GR" sz="1800" dirty="0"/>
              <a:t>Για τα αρώματα 26 (</a:t>
            </a:r>
            <a:r>
              <a:rPr lang="el-GR" sz="1800" dirty="0" err="1"/>
              <a:t>αλλεργιογόνες</a:t>
            </a:r>
            <a:r>
              <a:rPr lang="el-GR" sz="1800" dirty="0"/>
              <a:t>) ουσίες έχουν δηλωθεί ότι μπορεί να προκαλέσουν αλλεργικές αντιδράσεις σε πολύ σπάνιες περιπτώσεις.</a:t>
            </a:r>
          </a:p>
          <a:p>
            <a:pPr>
              <a:buNone/>
            </a:pPr>
            <a:r>
              <a:rPr lang="el-GR" sz="1800" dirty="0"/>
              <a:t>Αυτές οι ουσίες δεν είναι ούτε επικίνδυνες   ούτε απαγορευμένες</a:t>
            </a:r>
            <a:endParaRPr lang="en-US" sz="18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p:cNvSpPr>
          <p:nvPr>
            <p:ph type="body" idx="1"/>
          </p:nvPr>
        </p:nvSpPr>
        <p:spPr>
          <a:xfrm>
            <a:off x="457200" y="1447800"/>
            <a:ext cx="8229600" cy="5105400"/>
          </a:xfrm>
        </p:spPr>
        <p:txBody>
          <a:bodyPr/>
          <a:lstStyle/>
          <a:p>
            <a:pPr>
              <a:lnSpc>
                <a:spcPct val="80000"/>
              </a:lnSpc>
              <a:buFont typeface="Arial" charset="0"/>
              <a:buNone/>
            </a:pPr>
            <a:r>
              <a:rPr lang="el-GR" sz="4800"/>
              <a:t> </a:t>
            </a:r>
            <a:r>
              <a:rPr lang="el-GR" sz="2000">
                <a:latin typeface="Arial" charset="0"/>
              </a:rPr>
              <a:t>Ευρετήριο συστατικων (</a:t>
            </a:r>
            <a:r>
              <a:rPr lang="en-US" sz="2000">
                <a:latin typeface="Arial" charset="0"/>
              </a:rPr>
              <a:t>CTFA-INCI</a:t>
            </a:r>
            <a:r>
              <a:rPr lang="el-GR" sz="2000">
                <a:latin typeface="Arial" charset="0"/>
              </a:rPr>
              <a:t>).Κοινη ονοματολογια συστατικων.</a:t>
            </a:r>
          </a:p>
          <a:p>
            <a:pPr>
              <a:lnSpc>
                <a:spcPct val="80000"/>
              </a:lnSpc>
            </a:pPr>
            <a:endParaRPr lang="el-GR" sz="2000">
              <a:latin typeface="Arial" charset="0"/>
            </a:endParaRPr>
          </a:p>
          <a:p>
            <a:pPr>
              <a:lnSpc>
                <a:spcPct val="80000"/>
              </a:lnSpc>
            </a:pPr>
            <a:r>
              <a:rPr lang="el-GR" sz="2000">
                <a:latin typeface="Arial" charset="0"/>
              </a:rPr>
              <a:t>Επισημανση προιοντος (ετικεττα)</a:t>
            </a:r>
          </a:p>
          <a:p>
            <a:pPr>
              <a:lnSpc>
                <a:spcPct val="80000"/>
              </a:lnSpc>
            </a:pPr>
            <a:endParaRPr lang="el-GR" sz="2000">
              <a:latin typeface="Arial" charset="0"/>
            </a:endParaRPr>
          </a:p>
          <a:p>
            <a:pPr>
              <a:lnSpc>
                <a:spcPct val="80000"/>
              </a:lnSpc>
            </a:pPr>
            <a:r>
              <a:rPr lang="el-GR" sz="2000">
                <a:latin typeface="Arial" charset="0"/>
              </a:rPr>
              <a:t>Καταλογος των συστατικων με </a:t>
            </a:r>
            <a:r>
              <a:rPr lang="en-US" sz="2000">
                <a:latin typeface="Arial" charset="0"/>
              </a:rPr>
              <a:t>INCI </a:t>
            </a:r>
            <a:r>
              <a:rPr lang="el-GR" sz="2000">
                <a:latin typeface="Arial" charset="0"/>
              </a:rPr>
              <a:t>ονομασια. Φθινουσα σειρα</a:t>
            </a:r>
          </a:p>
          <a:p>
            <a:pPr lvl="1">
              <a:lnSpc>
                <a:spcPct val="80000"/>
              </a:lnSpc>
            </a:pPr>
            <a:r>
              <a:rPr lang="el-GR" sz="2000">
                <a:latin typeface="Arial" charset="0"/>
              </a:rPr>
              <a:t>Αρωμα=</a:t>
            </a:r>
            <a:r>
              <a:rPr lang="en-US" sz="2000">
                <a:latin typeface="Arial" charset="0"/>
              </a:rPr>
              <a:t>parfum</a:t>
            </a:r>
          </a:p>
          <a:p>
            <a:pPr lvl="1">
              <a:lnSpc>
                <a:spcPct val="80000"/>
              </a:lnSpc>
            </a:pPr>
            <a:r>
              <a:rPr lang="en-US" sz="2000">
                <a:latin typeface="Arial" charset="0"/>
              </a:rPr>
              <a:t>A</a:t>
            </a:r>
            <a:r>
              <a:rPr lang="el-GR" sz="2000">
                <a:latin typeface="Arial" charset="0"/>
              </a:rPr>
              <a:t>λλεργιογονα αρωματος (αναγραφη τους εφοσον σε εκπλενομενα προιοντα  &gt;0,01%  και σε μη εκπλενομενα προιοντα &gt;0,001%)</a:t>
            </a:r>
          </a:p>
          <a:p>
            <a:pPr lvl="1">
              <a:lnSpc>
                <a:spcPct val="80000"/>
              </a:lnSpc>
            </a:pPr>
            <a:r>
              <a:rPr lang="el-GR" sz="2000">
                <a:latin typeface="Arial" charset="0"/>
              </a:rPr>
              <a:t>Χρωματα με </a:t>
            </a:r>
            <a:r>
              <a:rPr lang="en-US" sz="2000">
                <a:latin typeface="Arial" charset="0"/>
              </a:rPr>
              <a:t>CI (Color Index)</a:t>
            </a:r>
            <a:endParaRPr lang="el-GR" sz="2000">
              <a:latin typeface="Arial" charset="0"/>
            </a:endParaRPr>
          </a:p>
          <a:p>
            <a:pPr lvl="1">
              <a:lnSpc>
                <a:spcPct val="80000"/>
              </a:lnSpc>
            </a:pPr>
            <a:r>
              <a:rPr lang="el-GR" sz="1800">
                <a:latin typeface="Arial" charset="0"/>
              </a:rPr>
              <a:t>ημερομηνια ελαχιστης διατηρησιμοτητας (δεν ειναι υποχρεωτικη για τα  &gt;30μηνων)</a:t>
            </a:r>
            <a:r>
              <a:rPr lang="en-US" sz="1800">
                <a:latin typeface="Arial" charset="0"/>
              </a:rPr>
              <a:t> </a:t>
            </a:r>
            <a:r>
              <a:rPr lang="en-US" sz="1800" b="1">
                <a:latin typeface="Arial" charset="0"/>
              </a:rPr>
              <a:t>(SHELF LIFE)</a:t>
            </a:r>
            <a:endParaRPr lang="el-GR" sz="1800" b="1">
              <a:latin typeface="Arial" charset="0"/>
            </a:endParaRPr>
          </a:p>
          <a:p>
            <a:pPr lvl="1">
              <a:lnSpc>
                <a:spcPct val="80000"/>
              </a:lnSpc>
            </a:pPr>
            <a:r>
              <a:rPr lang="el-GR" sz="1800">
                <a:latin typeface="Arial" charset="0"/>
              </a:rPr>
              <a:t>Ενδειξη ως προς το χρονικο διαστημα μετα το ανοιγμα της συσκευασιας κατα το οποιο το προιον μπορει να χρησιμοποιηθει χωρις κινδυνο για την υγεια του καταναλωτη  </a:t>
            </a:r>
            <a:r>
              <a:rPr lang="el-GR" sz="1800" b="1">
                <a:latin typeface="Arial" charset="0"/>
              </a:rPr>
              <a:t>(</a:t>
            </a:r>
            <a:r>
              <a:rPr lang="en-US" sz="1800" b="1">
                <a:latin typeface="Arial" charset="0"/>
              </a:rPr>
              <a:t>PAO)</a:t>
            </a:r>
            <a:r>
              <a:rPr lang="el-GR" sz="1800">
                <a:latin typeface="Arial" charset="0"/>
              </a:rPr>
              <a:t>           </a:t>
            </a:r>
          </a:p>
          <a:p>
            <a:pPr lvl="1">
              <a:lnSpc>
                <a:spcPct val="80000"/>
              </a:lnSpc>
            </a:pPr>
            <a:r>
              <a:rPr lang="el-GR" sz="1800">
                <a:latin typeface="Arial" charset="0"/>
              </a:rPr>
              <a:t>Τις ιδιαιτερες προφυλαξεις εφοσον υπαρχουν</a:t>
            </a:r>
          </a:p>
        </p:txBody>
      </p:sp>
      <p:sp>
        <p:nvSpPr>
          <p:cNvPr id="120836" name="Rectangle 4"/>
          <p:cNvSpPr>
            <a:spLocks/>
          </p:cNvSpPr>
          <p:nvPr/>
        </p:nvSpPr>
        <p:spPr bwMode="auto">
          <a:xfrm>
            <a:off x="609600" y="457200"/>
            <a:ext cx="8229600" cy="990600"/>
          </a:xfrm>
          <a:prstGeom prst="rect">
            <a:avLst/>
          </a:prstGeom>
          <a:noFill/>
          <a:ln w="9525">
            <a:noFill/>
            <a:miter lim="800000"/>
            <a:headEnd/>
            <a:tailEnd/>
          </a:ln>
        </p:spPr>
        <p:txBody>
          <a:bodyPr/>
          <a:lstStyle/>
          <a:p>
            <a:pPr marL="342900" indent="-342900">
              <a:spcBef>
                <a:spcPct val="20000"/>
              </a:spcBef>
              <a:buFont typeface="Arial" charset="0"/>
              <a:buNone/>
            </a:pPr>
            <a:r>
              <a:rPr lang="el-GR" sz="6600">
                <a:latin typeface="Calibri" pitchFamily="34" charset="0"/>
              </a:rPr>
              <a:t> </a:t>
            </a:r>
            <a:r>
              <a:rPr lang="el-GR" sz="6600" b="1">
                <a:solidFill>
                  <a:schemeClr val="tx2"/>
                </a:solidFill>
                <a:latin typeface="Calibri" pitchFamily="34" charset="0"/>
              </a:rPr>
              <a:t>ΕΤΙΚΕΤΤΑ ΠΡΟΙΟΝΤΟΣ</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Acrobat Document" r:id="rId2" imgW="6885000" imgH="8910000" progId="AcroExch.Document.DC">
                  <p:embed/>
                </p:oleObj>
              </mc:Choice>
              <mc:Fallback>
                <p:oleObj name="Acrobat Document" r:id="rId2" imgW="6885000" imgH="8910000" progId="AcroExch.Document.DC">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a:t>A</a:t>
            </a:r>
            <a:r>
              <a:rPr lang="el-GR" b="1" dirty="0"/>
              <a:t>ΛΛΕΡΓΙΟΓΟΝΑ</a:t>
            </a:r>
            <a:endParaRPr lang="en-US" b="1" dirty="0"/>
          </a:p>
        </p:txBody>
      </p:sp>
      <p:sp>
        <p:nvSpPr>
          <p:cNvPr id="3" name="2 - Θέση περιεχομένου"/>
          <p:cNvSpPr>
            <a:spLocks noGrp="1"/>
          </p:cNvSpPr>
          <p:nvPr>
            <p:ph idx="1"/>
          </p:nvPr>
        </p:nvSpPr>
        <p:spPr>
          <a:xfrm>
            <a:off x="0" y="1219200"/>
            <a:ext cx="9144000" cy="5638800"/>
          </a:xfrm>
        </p:spPr>
        <p:txBody>
          <a:bodyPr>
            <a:normAutofit/>
          </a:bodyPr>
          <a:lstStyle/>
          <a:p>
            <a:pPr>
              <a:buNone/>
            </a:pPr>
            <a:r>
              <a:rPr lang="el-GR" dirty="0"/>
              <a:t>Αναφέρονται οι </a:t>
            </a:r>
            <a:r>
              <a:rPr lang="el-GR" dirty="0" err="1"/>
              <a:t>αλλεργιογόνες</a:t>
            </a:r>
            <a:r>
              <a:rPr lang="el-GR" dirty="0"/>
              <a:t> ουσίες οι οποίες  περιέχονται στα αρώματα.  Προς στιγμήν στην νομοθεσία αναφέρονται 26 ουσίες, οι οποίες σύντομα αναμένεται να αυξηθούν σημαντικά.</a:t>
            </a:r>
          </a:p>
          <a:p>
            <a:pPr>
              <a:buNone/>
            </a:pPr>
            <a:r>
              <a:rPr lang="el-GR" dirty="0"/>
              <a:t>Αυτές  αναγράφονται στα συστατικά εφόσον το ποσοστό τους στην σύνθεση του  καλλυντικού προϊόντος είναι ≥ 0,01% όσον αφορά τα </a:t>
            </a:r>
            <a:r>
              <a:rPr lang="el-GR" dirty="0" err="1"/>
              <a:t>εκπλενόμενα</a:t>
            </a:r>
            <a:r>
              <a:rPr lang="el-GR" dirty="0"/>
              <a:t> και ≥  0,001% όσον αφορά τα παραμένοντα επί του δέρματος. </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Υλικά Μη Αναφερόμενα στην </a:t>
            </a:r>
            <a:r>
              <a:rPr lang="el-GR" b="1" dirty="0" err="1"/>
              <a:t>Ετικέττα</a:t>
            </a:r>
            <a:endParaRPr lang="en-US" b="1" dirty="0"/>
          </a:p>
        </p:txBody>
      </p:sp>
      <p:sp>
        <p:nvSpPr>
          <p:cNvPr id="3" name="2 - Θέση περιεχομένου"/>
          <p:cNvSpPr>
            <a:spLocks noGrp="1"/>
          </p:cNvSpPr>
          <p:nvPr>
            <p:ph idx="1"/>
          </p:nvPr>
        </p:nvSpPr>
        <p:spPr>
          <a:xfrm>
            <a:off x="0" y="1371600"/>
            <a:ext cx="9144000" cy="5486400"/>
          </a:xfrm>
        </p:spPr>
        <p:txBody>
          <a:bodyPr/>
          <a:lstStyle/>
          <a:p>
            <a:pPr hangingPunct="0">
              <a:buNone/>
            </a:pPr>
            <a:r>
              <a:rPr lang="en-US" dirty="0"/>
              <a:t>1. </a:t>
            </a:r>
            <a:r>
              <a:rPr lang="el-GR" dirty="0"/>
              <a:t>Οι προσμίξεις των πρώτων υλών που χρησιμοποιήθηκαν.</a:t>
            </a:r>
          </a:p>
          <a:p>
            <a:pPr lvl="0" hangingPunct="0">
              <a:buNone/>
            </a:pPr>
            <a:r>
              <a:rPr lang="en-US" dirty="0"/>
              <a:t>2. </a:t>
            </a:r>
            <a:r>
              <a:rPr lang="el-GR" dirty="0"/>
              <a:t>Οι βοηθητικές ύλες που χρησιμοποιήθηκαν, αλλά δεν ανευρίσκονται πλέον στο τελικό προϊόν.</a:t>
            </a:r>
          </a:p>
          <a:p>
            <a:pPr lvl="0" hangingPunct="0">
              <a:buNone/>
            </a:pPr>
            <a:r>
              <a:rPr lang="en-US" dirty="0"/>
              <a:t>3. </a:t>
            </a:r>
            <a:r>
              <a:rPr lang="el-GR" dirty="0"/>
              <a:t>Οι ύλες οι οποίες χρησιμοποιούνται στις απολύτως αναγκαίες ποσότητες ως διαλύτες ή ως φορείς αρώματος και αρωματικών συνθέσεων</a:t>
            </a:r>
          </a:p>
          <a:p>
            <a:pPr lvl="0" hangingPunct="0">
              <a:buNone/>
            </a:pPr>
            <a:r>
              <a:rPr lang="en-US" dirty="0"/>
              <a:t>4. </a:t>
            </a:r>
            <a:r>
              <a:rPr lang="el-GR" dirty="0"/>
              <a:t>Συντηρητικά ή Αντιοξειδωτικά για την Συντήρηση της Πρώτης Ύλης</a:t>
            </a:r>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EINECS</a:t>
            </a:r>
            <a:r>
              <a:rPr lang="el-GR" dirty="0"/>
              <a:t> - </a:t>
            </a:r>
            <a:r>
              <a:rPr lang="en-US" dirty="0"/>
              <a:t>ELINCS</a:t>
            </a:r>
          </a:p>
        </p:txBody>
      </p:sp>
      <p:sp>
        <p:nvSpPr>
          <p:cNvPr id="3" name="2 - Θέση περιεχομένου"/>
          <p:cNvSpPr>
            <a:spLocks noGrp="1"/>
          </p:cNvSpPr>
          <p:nvPr>
            <p:ph idx="1"/>
          </p:nvPr>
        </p:nvSpPr>
        <p:spPr/>
        <p:txBody>
          <a:bodyPr>
            <a:normAutofit fontScale="77500" lnSpcReduction="20000"/>
          </a:bodyPr>
          <a:lstStyle/>
          <a:p>
            <a:r>
              <a:rPr lang="el-GR" dirty="0"/>
              <a:t>ΙΝ</a:t>
            </a:r>
            <a:r>
              <a:rPr lang="en-US" dirty="0"/>
              <a:t>CI  </a:t>
            </a:r>
            <a:r>
              <a:rPr lang="el-GR" dirty="0"/>
              <a:t>είναι το επικρατούν ως προς την ονοματολογία</a:t>
            </a:r>
          </a:p>
          <a:p>
            <a:r>
              <a:rPr lang="en-US" dirty="0"/>
              <a:t>European Inventory of Existing Commercial Substances (EINECS)</a:t>
            </a:r>
            <a:br>
              <a:rPr lang="en-US" dirty="0"/>
            </a:br>
            <a:endParaRPr lang="en-US" dirty="0"/>
          </a:p>
          <a:p>
            <a:r>
              <a:rPr lang="en-US" b="1" dirty="0"/>
              <a:t>Definition</a:t>
            </a:r>
          </a:p>
          <a:p>
            <a:r>
              <a:rPr lang="en-US" dirty="0"/>
              <a:t>The European Inventory of Existing Commercial Substances (EINECS) XH</a:t>
            </a:r>
            <a:r>
              <a:rPr lang="el-GR" dirty="0"/>
              <a:t>ΜΙΚΕΣ ΟΥΣΙΕΣ ΕΥΡΩΠΗΣ 1971-1981</a:t>
            </a:r>
          </a:p>
          <a:p>
            <a:pPr>
              <a:buNone/>
            </a:pPr>
            <a:endParaRPr lang="en-US" dirty="0"/>
          </a:p>
          <a:p>
            <a:r>
              <a:rPr lang="en-US" dirty="0"/>
              <a:t>EINECS numbers </a:t>
            </a:r>
          </a:p>
          <a:p>
            <a:r>
              <a:rPr lang="en-US" dirty="0"/>
              <a:t>ELINCS numbers (European List of Notified Chemical Substances) &gt;1981 (N</a:t>
            </a:r>
            <a:r>
              <a:rPr lang="el-GR" dirty="0" err="1"/>
              <a:t>εώτερες</a:t>
            </a:r>
            <a:r>
              <a:rPr lang="el-GR" dirty="0"/>
              <a:t>)</a:t>
            </a:r>
            <a:r>
              <a:rPr lang="en-US" dirty="0"/>
              <a:t>.</a:t>
            </a:r>
          </a:p>
          <a:p>
            <a:pPr>
              <a:buNone/>
            </a:pP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REACH</a:t>
            </a:r>
          </a:p>
        </p:txBody>
      </p:sp>
      <p:sp>
        <p:nvSpPr>
          <p:cNvPr id="3" name="2 - Θέση περιεχομένου"/>
          <p:cNvSpPr>
            <a:spLocks noGrp="1"/>
          </p:cNvSpPr>
          <p:nvPr>
            <p:ph idx="1"/>
          </p:nvPr>
        </p:nvSpPr>
        <p:spPr>
          <a:xfrm>
            <a:off x="457200" y="1600201"/>
            <a:ext cx="8229600" cy="1752600"/>
          </a:xfrm>
        </p:spPr>
        <p:txBody>
          <a:bodyPr/>
          <a:lstStyle/>
          <a:p>
            <a:r>
              <a:rPr lang="el-GR" dirty="0">
                <a:hlinkClick r:id="rId2"/>
              </a:rPr>
              <a:t>ΑΣΦΑΛΕΙΑ ΟΥΣΙΩΝ</a:t>
            </a:r>
            <a:endParaRPr lang="en-US" dirty="0">
              <a:hlinkClick r:id="rId2"/>
            </a:endParaRPr>
          </a:p>
          <a:p>
            <a:r>
              <a:rPr lang="en-US" dirty="0">
                <a:hlinkClick r:id="rId2"/>
              </a:rPr>
              <a:t>Registration, Evaluation and </a:t>
            </a:r>
            <a:r>
              <a:rPr lang="en-US" dirty="0" err="1">
                <a:hlinkClick r:id="rId2"/>
              </a:rPr>
              <a:t>Authorisation</a:t>
            </a:r>
            <a:r>
              <a:rPr lang="en-US" dirty="0">
                <a:hlinkClick r:id="rId2"/>
              </a:rPr>
              <a:t> of Chemicals (REACH)</a:t>
            </a:r>
            <a:r>
              <a:rPr lang="en-US" dirty="0"/>
              <a:t> </a:t>
            </a:r>
            <a:r>
              <a:rPr lang="el-GR" dirty="0"/>
              <a:t>– ΕΥΡΩΠΑΪΚΗ ΕΝΩΣΗ </a:t>
            </a:r>
          </a:p>
          <a:p>
            <a:pPr>
              <a:buNone/>
            </a:pPr>
            <a:endParaRPr lang="el-GR" dirty="0"/>
          </a:p>
          <a:p>
            <a:pPr>
              <a:buNone/>
            </a:pPr>
            <a:endParaRPr lang="en-US" dirty="0"/>
          </a:p>
        </p:txBody>
      </p:sp>
      <p:pic>
        <p:nvPicPr>
          <p:cNvPr id="51203" name="Picture 3"/>
          <p:cNvPicPr>
            <a:picLocks noChangeAspect="1" noChangeArrowheads="1"/>
          </p:cNvPicPr>
          <p:nvPr/>
        </p:nvPicPr>
        <p:blipFill>
          <a:blip r:embed="rId3" cstate="print"/>
          <a:srcRect/>
          <a:stretch>
            <a:fillRect/>
          </a:stretch>
        </p:blipFill>
        <p:spPr bwMode="auto">
          <a:xfrm>
            <a:off x="1447800" y="4114800"/>
            <a:ext cx="6096000" cy="11430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p:cNvSpPr>
          <p:nvPr>
            <p:ph type="title"/>
          </p:nvPr>
        </p:nvSpPr>
        <p:spPr/>
        <p:txBody>
          <a:bodyPr/>
          <a:lstStyle/>
          <a:p>
            <a:r>
              <a:rPr lang="el-GR" b="1">
                <a:solidFill>
                  <a:schemeClr val="tx2"/>
                </a:solidFill>
              </a:rPr>
              <a:t>Κανονισμός (ΕΚ) αριθ. 1223/2009</a:t>
            </a:r>
          </a:p>
        </p:txBody>
      </p:sp>
      <p:sp>
        <p:nvSpPr>
          <p:cNvPr id="102403" name="Rectangle 3"/>
          <p:cNvSpPr>
            <a:spLocks noGrp="1"/>
          </p:cNvSpPr>
          <p:nvPr>
            <p:ph type="body" idx="1"/>
          </p:nvPr>
        </p:nvSpPr>
        <p:spPr/>
        <p:txBody>
          <a:bodyPr/>
          <a:lstStyle/>
          <a:p>
            <a:pPr>
              <a:lnSpc>
                <a:spcPct val="80000"/>
              </a:lnSpc>
              <a:buFont typeface="Arial" charset="0"/>
              <a:buNone/>
            </a:pPr>
            <a:r>
              <a:rPr lang="en-US" sz="6600"/>
              <a:t>   </a:t>
            </a:r>
            <a:r>
              <a:rPr lang="el-GR" sz="6600"/>
              <a:t>Αναφορα σε </a:t>
            </a:r>
            <a:r>
              <a:rPr lang="en-US" sz="6600"/>
              <a:t>GMP</a:t>
            </a:r>
          </a:p>
          <a:p>
            <a:pPr>
              <a:lnSpc>
                <a:spcPct val="80000"/>
              </a:lnSpc>
              <a:buFont typeface="Arial" charset="0"/>
              <a:buNone/>
            </a:pPr>
            <a:r>
              <a:rPr lang="el-GR" sz="1800" i="1"/>
              <a:t>Ως εγγύηση της ασφάλειάς τους, τα καλλυντικά προϊόντα που τίθενται σε</a:t>
            </a:r>
          </a:p>
          <a:p>
            <a:pPr>
              <a:lnSpc>
                <a:spcPct val="80000"/>
              </a:lnSpc>
              <a:buFont typeface="Arial" charset="0"/>
              <a:buNone/>
            </a:pPr>
            <a:r>
              <a:rPr lang="el-GR" sz="1800" i="1"/>
              <a:t>κυκλοφορία στην αγορά θα πρέπει να παράγονται σύμφωνα με την ορθή</a:t>
            </a:r>
          </a:p>
          <a:p>
            <a:pPr>
              <a:lnSpc>
                <a:spcPct val="80000"/>
              </a:lnSpc>
              <a:buFont typeface="Arial" charset="0"/>
              <a:buNone/>
            </a:pPr>
            <a:r>
              <a:rPr lang="el-GR" sz="1800" i="1"/>
              <a:t>παρασκευαστική πρακτική.</a:t>
            </a:r>
            <a:endParaRPr lang="en-US" sz="1800" i="1"/>
          </a:p>
          <a:p>
            <a:pPr>
              <a:lnSpc>
                <a:spcPct val="80000"/>
              </a:lnSpc>
              <a:buFont typeface="Arial" charset="0"/>
              <a:buNone/>
            </a:pPr>
            <a:endParaRPr lang="en-US" sz="1800"/>
          </a:p>
          <a:p>
            <a:pPr>
              <a:lnSpc>
                <a:spcPct val="80000"/>
              </a:lnSpc>
              <a:buFont typeface="Arial" charset="0"/>
              <a:buNone/>
            </a:pPr>
            <a:r>
              <a:rPr lang="el-GR" sz="1800"/>
              <a:t>Άρθρο 8</a:t>
            </a:r>
          </a:p>
          <a:p>
            <a:pPr>
              <a:lnSpc>
                <a:spcPct val="80000"/>
              </a:lnSpc>
              <a:buFont typeface="Arial" charset="0"/>
              <a:buNone/>
            </a:pPr>
            <a:r>
              <a:rPr lang="el-GR" sz="1800"/>
              <a:t>Ορθή παρασκευαστική πρακτική</a:t>
            </a:r>
          </a:p>
          <a:p>
            <a:pPr>
              <a:lnSpc>
                <a:spcPct val="80000"/>
              </a:lnSpc>
              <a:buFont typeface="Arial" charset="0"/>
              <a:buNone/>
            </a:pPr>
            <a:r>
              <a:rPr lang="el-GR" sz="1800"/>
              <a:t>1. Η παρασκευή καλλυντικών προϊόντων πρέπει να είναι σύμφωνη με την ορθή</a:t>
            </a:r>
          </a:p>
          <a:p>
            <a:pPr>
              <a:lnSpc>
                <a:spcPct val="80000"/>
              </a:lnSpc>
              <a:buFont typeface="Arial" charset="0"/>
              <a:buNone/>
            </a:pPr>
            <a:r>
              <a:rPr lang="el-GR" sz="1800"/>
              <a:t>παρασκευαστική πρακτική με σκοπό την επίτευξη των στόχων του άρθρου 1.</a:t>
            </a:r>
          </a:p>
          <a:p>
            <a:pPr>
              <a:lnSpc>
                <a:spcPct val="80000"/>
              </a:lnSpc>
              <a:buFont typeface="Arial" charset="0"/>
              <a:buNone/>
            </a:pPr>
            <a:r>
              <a:rPr lang="el-GR" sz="1800"/>
              <a:t>2. Η τήρηση της ορθής παρασκευαστικής πρακτικής τεκμαίρεται όταν, για την</a:t>
            </a:r>
          </a:p>
          <a:p>
            <a:pPr>
              <a:lnSpc>
                <a:spcPct val="80000"/>
              </a:lnSpc>
              <a:buFont typeface="Arial" charset="0"/>
              <a:buNone/>
            </a:pPr>
            <a:r>
              <a:rPr lang="el-GR" sz="1800"/>
              <a:t>παρασκευή, τηρούνται τα σχετικά εναρμονισμένα πρότυπα των οποίων τα στοιχεία</a:t>
            </a:r>
          </a:p>
          <a:p>
            <a:pPr>
              <a:lnSpc>
                <a:spcPct val="80000"/>
              </a:lnSpc>
              <a:buFont typeface="Arial" charset="0"/>
              <a:buNone/>
            </a:pPr>
            <a:r>
              <a:rPr lang="el-GR" sz="1800"/>
              <a:t>αναφοράς έχουν δημοσιευθεί στην Επίσημη Εφημερίδα της Ευρωπαϊκής Ένωσης.</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37FCB-2C4A-0853-CA7A-BB9A48F00DFF}"/>
              </a:ext>
            </a:extLst>
          </p:cNvPr>
          <p:cNvSpPr>
            <a:spLocks noGrp="1"/>
          </p:cNvSpPr>
          <p:nvPr>
            <p:ph type="title"/>
          </p:nvPr>
        </p:nvSpPr>
        <p:spPr/>
        <p:txBody>
          <a:bodyPr/>
          <a:lstStyle/>
          <a:p>
            <a:r>
              <a:rPr lang="el-GR" b="1" dirty="0"/>
              <a:t>ΝΟΜΟΘΕΣΙΑ ΚΑΛΛΥΝΤΙΚΩΝ</a:t>
            </a:r>
            <a:endParaRPr lang="en-US" b="1" dirty="0"/>
          </a:p>
        </p:txBody>
      </p:sp>
      <p:sp>
        <p:nvSpPr>
          <p:cNvPr id="3" name="Content Placeholder 2">
            <a:extLst>
              <a:ext uri="{FF2B5EF4-FFF2-40B4-BE49-F238E27FC236}">
                <a16:creationId xmlns:a16="http://schemas.microsoft.com/office/drawing/2014/main" id="{19E9ACD0-679B-F1FD-2381-E30A809DE0F9}"/>
              </a:ext>
            </a:extLst>
          </p:cNvPr>
          <p:cNvSpPr>
            <a:spLocks noGrp="1"/>
          </p:cNvSpPr>
          <p:nvPr>
            <p:ph idx="1"/>
          </p:nvPr>
        </p:nvSpPr>
        <p:spPr>
          <a:xfrm>
            <a:off x="0" y="1600200"/>
            <a:ext cx="9144000" cy="5257800"/>
          </a:xfrm>
        </p:spPr>
        <p:txBody>
          <a:bodyPr/>
          <a:lstStyle/>
          <a:p>
            <a:pPr>
              <a:buNone/>
            </a:pPr>
            <a:r>
              <a:rPr lang="el-GR" dirty="0"/>
              <a:t>	Ανάλογα με τις εξελίξεις στο επιστημονικό, κοινωνικό και πολιτικό πεδίο διατάξεις προστίθενται, ανανεώνονται, αλλάζουν ή/και ακυρώνονται. </a:t>
            </a:r>
          </a:p>
          <a:p>
            <a:pPr>
              <a:buNone/>
            </a:pPr>
            <a:r>
              <a:rPr lang="el-GR" dirty="0"/>
              <a:t>	Απαιτείται παρακολούθηση σε τακτά χρονικά διαστήματα για τυχόν αλλαγές.</a:t>
            </a:r>
            <a:endParaRPr lang="en-US" dirty="0"/>
          </a:p>
          <a:p>
            <a:pPr marL="0" indent="0">
              <a:buNone/>
            </a:pPr>
            <a:r>
              <a:rPr lang="el-GR" dirty="0"/>
              <a:t>    Εκδίδονται συμπληρωματικές Οδηγίες –             </a:t>
            </a:r>
          </a:p>
          <a:p>
            <a:pPr marL="0" indent="0">
              <a:buNone/>
            </a:pPr>
            <a:r>
              <a:rPr lang="el-GR" dirty="0"/>
              <a:t>    Κανονισμοί </a:t>
            </a:r>
          </a:p>
          <a:p>
            <a:endParaRPr lang="en-US" dirty="0"/>
          </a:p>
        </p:txBody>
      </p:sp>
    </p:spTree>
    <p:extLst>
      <p:ext uri="{BB962C8B-B14F-4D97-AF65-F5344CB8AC3E}">
        <p14:creationId xmlns:p14="http://schemas.microsoft.com/office/powerpoint/2010/main" val="41848224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p:txBody>
          <a:bodyPr/>
          <a:lstStyle/>
          <a:p>
            <a:r>
              <a:rPr lang="en-US" b="1">
                <a:solidFill>
                  <a:schemeClr val="tx2"/>
                </a:solidFill>
              </a:rPr>
              <a:t>GMP=&gt;</a:t>
            </a:r>
            <a:r>
              <a:rPr lang="el-GR" b="1">
                <a:solidFill>
                  <a:schemeClr val="tx2"/>
                </a:solidFill>
              </a:rPr>
              <a:t>EN ISO 22716:2007</a:t>
            </a:r>
          </a:p>
        </p:txBody>
      </p:sp>
      <p:sp>
        <p:nvSpPr>
          <p:cNvPr id="74755" name="Rectangle 3"/>
          <p:cNvSpPr>
            <a:spLocks noGrp="1"/>
          </p:cNvSpPr>
          <p:nvPr>
            <p:ph type="body" idx="1"/>
          </p:nvPr>
        </p:nvSpPr>
        <p:spPr/>
        <p:txBody>
          <a:bodyPr/>
          <a:lstStyle/>
          <a:p>
            <a:pPr>
              <a:lnSpc>
                <a:spcPct val="90000"/>
              </a:lnSpc>
              <a:buFont typeface="Arial" charset="0"/>
              <a:buNone/>
            </a:pPr>
            <a:r>
              <a:rPr lang="el-GR" sz="2400" u="sng">
                <a:latin typeface="Arial" charset="0"/>
              </a:rPr>
              <a:t>Τι είναι το ISO 22716</a:t>
            </a:r>
            <a:endParaRPr lang="en-US" sz="2400" u="sng">
              <a:latin typeface="Arial" charset="0"/>
            </a:endParaRPr>
          </a:p>
          <a:p>
            <a:pPr>
              <a:lnSpc>
                <a:spcPct val="90000"/>
              </a:lnSpc>
              <a:buFont typeface="Arial" charset="0"/>
              <a:buNone/>
            </a:pPr>
            <a:r>
              <a:rPr lang="el-GR" sz="2400">
                <a:latin typeface="Arial" charset="0"/>
              </a:rPr>
              <a:t>Είναι το εναρμονισμένο πρότυπο, σύμφωνα με τον</a:t>
            </a:r>
            <a:endParaRPr lang="en-US" sz="2400">
              <a:latin typeface="Arial" charset="0"/>
            </a:endParaRPr>
          </a:p>
          <a:p>
            <a:pPr>
              <a:lnSpc>
                <a:spcPct val="90000"/>
              </a:lnSpc>
              <a:buFont typeface="Arial" charset="0"/>
              <a:buNone/>
            </a:pPr>
            <a:r>
              <a:rPr lang="el-GR" sz="2400">
                <a:latin typeface="Arial" charset="0"/>
              </a:rPr>
              <a:t>Κανονισμό</a:t>
            </a:r>
            <a:r>
              <a:rPr lang="en-US" sz="2400">
                <a:latin typeface="Arial" charset="0"/>
              </a:rPr>
              <a:t> </a:t>
            </a:r>
            <a:r>
              <a:rPr lang="el-GR" sz="2400">
                <a:latin typeface="Arial" charset="0"/>
              </a:rPr>
              <a:t>1223 για τα καλλυντικά προϊόντα, που δίνει</a:t>
            </a:r>
          </a:p>
          <a:p>
            <a:pPr>
              <a:lnSpc>
                <a:spcPct val="90000"/>
              </a:lnSpc>
              <a:buFont typeface="Arial" charset="0"/>
              <a:buNone/>
            </a:pPr>
            <a:r>
              <a:rPr lang="el-GR" sz="2400">
                <a:latin typeface="Arial" charset="0"/>
              </a:rPr>
              <a:t>οδηγίες ενώ συγχρόνως αποτυπώνει τις</a:t>
            </a:r>
            <a:r>
              <a:rPr lang="en-US" sz="2400">
                <a:latin typeface="Arial" charset="0"/>
              </a:rPr>
              <a:t> </a:t>
            </a:r>
            <a:r>
              <a:rPr lang="el-GR" sz="2400">
                <a:latin typeface="Arial" charset="0"/>
              </a:rPr>
              <a:t>απαιτήσεις για την</a:t>
            </a:r>
          </a:p>
          <a:p>
            <a:pPr>
              <a:lnSpc>
                <a:spcPct val="90000"/>
              </a:lnSpc>
              <a:buFont typeface="Arial" charset="0"/>
              <a:buNone/>
            </a:pPr>
            <a:r>
              <a:rPr lang="el-GR" sz="2400">
                <a:latin typeface="Arial" charset="0"/>
              </a:rPr>
              <a:t>εφαρμογή ορθών πρακτικών στη </a:t>
            </a:r>
            <a:r>
              <a:rPr lang="el-GR" sz="2400" i="1">
                <a:latin typeface="Arial" charset="0"/>
              </a:rPr>
              <a:t>παραγωγή,</a:t>
            </a:r>
            <a:r>
              <a:rPr lang="en-US" sz="2400" i="1">
                <a:latin typeface="Arial" charset="0"/>
              </a:rPr>
              <a:t> </a:t>
            </a:r>
            <a:r>
              <a:rPr lang="el-GR" sz="2400" i="1">
                <a:latin typeface="Arial" charset="0"/>
              </a:rPr>
              <a:t>τον έλεγχο,</a:t>
            </a:r>
          </a:p>
          <a:p>
            <a:pPr>
              <a:lnSpc>
                <a:spcPct val="90000"/>
              </a:lnSpc>
              <a:buFont typeface="Arial" charset="0"/>
              <a:buNone/>
            </a:pPr>
            <a:r>
              <a:rPr lang="el-GR" sz="2400" i="1">
                <a:latin typeface="Arial" charset="0"/>
              </a:rPr>
              <a:t>την αποθήκευση</a:t>
            </a:r>
            <a:r>
              <a:rPr lang="en-US" sz="2400" i="1">
                <a:latin typeface="Arial" charset="0"/>
              </a:rPr>
              <a:t> </a:t>
            </a:r>
            <a:r>
              <a:rPr lang="el-GR" sz="2400" i="1">
                <a:latin typeface="Arial" charset="0"/>
              </a:rPr>
              <a:t>και την μεταφορά </a:t>
            </a:r>
            <a:r>
              <a:rPr lang="el-GR" sz="2400" b="1">
                <a:latin typeface="Arial" charset="0"/>
              </a:rPr>
              <a:t>καλλυντικών</a:t>
            </a:r>
          </a:p>
          <a:p>
            <a:pPr>
              <a:lnSpc>
                <a:spcPct val="90000"/>
              </a:lnSpc>
              <a:buFont typeface="Arial" charset="0"/>
              <a:buNone/>
            </a:pPr>
            <a:r>
              <a:rPr lang="el-GR" sz="2400" b="1">
                <a:latin typeface="Arial" charset="0"/>
              </a:rPr>
              <a:t>προϊόντων και α’ υλών</a:t>
            </a:r>
            <a:r>
              <a:rPr lang="el-GR" sz="2400">
                <a:latin typeface="Arial" charset="0"/>
              </a:rPr>
              <a:t>.</a:t>
            </a:r>
          </a:p>
          <a:p>
            <a:pPr>
              <a:lnSpc>
                <a:spcPct val="90000"/>
              </a:lnSpc>
              <a:buFont typeface="Arial" charset="0"/>
              <a:buNone/>
            </a:pPr>
            <a:endParaRPr lang="el-GR" sz="2400">
              <a:latin typeface="Arial" charset="0"/>
            </a:endParaRPr>
          </a:p>
          <a:p>
            <a:pPr>
              <a:lnSpc>
                <a:spcPct val="90000"/>
              </a:lnSpc>
              <a:buFont typeface="Arial" charset="0"/>
              <a:buNone/>
            </a:pPr>
            <a:r>
              <a:rPr lang="el-GR" sz="2400">
                <a:latin typeface="Arial" charset="0"/>
              </a:rPr>
              <a:t>Αποτελεί μέρος του συστήματος διαχείρισης ποιότητας μιας</a:t>
            </a:r>
          </a:p>
          <a:p>
            <a:pPr>
              <a:lnSpc>
                <a:spcPct val="90000"/>
              </a:lnSpc>
              <a:buFont typeface="Arial" charset="0"/>
              <a:buNone/>
            </a:pPr>
            <a:r>
              <a:rPr lang="el-GR" sz="2400">
                <a:latin typeface="Arial" charset="0"/>
              </a:rPr>
              <a:t>επιχείρησης.</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p:txBody>
          <a:bodyPr/>
          <a:lstStyle/>
          <a:p>
            <a:r>
              <a:rPr lang="el-GR" b="1">
                <a:solidFill>
                  <a:schemeClr val="tx2"/>
                </a:solidFill>
                <a:latin typeface="Arial" charset="0"/>
              </a:rPr>
              <a:t>Σκοπός του ISO 22716</a:t>
            </a:r>
          </a:p>
        </p:txBody>
      </p:sp>
      <p:sp>
        <p:nvSpPr>
          <p:cNvPr id="75779" name="Rectangle 3"/>
          <p:cNvSpPr>
            <a:spLocks noGrp="1"/>
          </p:cNvSpPr>
          <p:nvPr>
            <p:ph type="body" idx="1"/>
          </p:nvPr>
        </p:nvSpPr>
        <p:spPr/>
        <p:txBody>
          <a:bodyPr/>
          <a:lstStyle/>
          <a:p>
            <a:r>
              <a:rPr lang="el-GR">
                <a:latin typeface="Arial" charset="0"/>
              </a:rPr>
              <a:t>Δίνει οδηγίες για την οργάνωση και υλοποίηση των δραστηριοτήτων της βιομηχανίας καλλυντικών προϊόντων..</a:t>
            </a:r>
          </a:p>
          <a:p>
            <a:pPr>
              <a:buFont typeface="Arial" charset="0"/>
              <a:buNone/>
            </a:pPr>
            <a:endParaRPr lang="el-GR">
              <a:latin typeface="Arial" charset="0"/>
            </a:endParaRPr>
          </a:p>
          <a:p>
            <a:r>
              <a:rPr lang="el-GR">
                <a:latin typeface="Arial" charset="0"/>
              </a:rPr>
              <a:t>Βοηθα στη σύγκλειση απόψεων και αντιλήψεων μεταξύ βιομηχανίας και αρχών</a:t>
            </a:r>
          </a:p>
          <a:p>
            <a:pPr>
              <a:buFont typeface="Arial" charset="0"/>
              <a:buNone/>
            </a:pPr>
            <a:endParaRPr lang="el-GR">
              <a:latin typeface="Arial" charset="0"/>
            </a:endParaRPr>
          </a:p>
          <a:p>
            <a:r>
              <a:rPr lang="el-GR">
                <a:latin typeface="Arial" charset="0"/>
              </a:rPr>
              <a:t>Είναι σημείο αναφοράς</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p:nvPr>
        </p:nvSpPr>
        <p:spPr/>
        <p:txBody>
          <a:bodyPr/>
          <a:lstStyle/>
          <a:p>
            <a:r>
              <a:rPr lang="el-GR" b="1">
                <a:solidFill>
                  <a:schemeClr val="tx2"/>
                </a:solidFill>
              </a:rPr>
              <a:t>3. ΠΡΟΣΩΠΙΚΟ</a:t>
            </a:r>
          </a:p>
        </p:txBody>
      </p:sp>
      <p:sp>
        <p:nvSpPr>
          <p:cNvPr id="76803" name="Rectangle 3"/>
          <p:cNvSpPr>
            <a:spLocks noGrp="1"/>
          </p:cNvSpPr>
          <p:nvPr>
            <p:ph type="body" idx="1"/>
          </p:nvPr>
        </p:nvSpPr>
        <p:spPr/>
        <p:txBody>
          <a:bodyPr/>
          <a:lstStyle/>
          <a:p>
            <a:pPr>
              <a:lnSpc>
                <a:spcPct val="80000"/>
              </a:lnSpc>
              <a:buFont typeface="Arial" charset="0"/>
              <a:buNone/>
            </a:pPr>
            <a:r>
              <a:rPr lang="el-GR" sz="1400" b="1">
                <a:latin typeface="Arial" charset="0"/>
              </a:rPr>
              <a:t>3.1 Αρχές</a:t>
            </a:r>
          </a:p>
          <a:p>
            <a:pPr>
              <a:lnSpc>
                <a:spcPct val="80000"/>
              </a:lnSpc>
              <a:buFont typeface="Arial" charset="0"/>
              <a:buNone/>
            </a:pPr>
            <a:r>
              <a:rPr lang="el-GR" sz="1400">
                <a:latin typeface="Arial" charset="0"/>
              </a:rPr>
              <a:t>Τα εμπλεκόμενα πρόσωπα στην υλοποίηση των δραστηριοτήτων που περιγράφονται σε αυτή τη</a:t>
            </a:r>
          </a:p>
          <a:p>
            <a:pPr>
              <a:lnSpc>
                <a:spcPct val="80000"/>
              </a:lnSpc>
              <a:buFont typeface="Arial" charset="0"/>
              <a:buNone/>
            </a:pPr>
            <a:r>
              <a:rPr lang="el-GR" sz="1400">
                <a:latin typeface="Arial" charset="0"/>
              </a:rPr>
              <a:t>κατευθυντήρια οδηγία θα πρέπει να διαθέτουν τη κατάλληλη εκπαίδευση για την παραγωγή, τον</a:t>
            </a:r>
          </a:p>
          <a:p>
            <a:pPr>
              <a:lnSpc>
                <a:spcPct val="80000"/>
              </a:lnSpc>
              <a:buFont typeface="Arial" charset="0"/>
              <a:buNone/>
            </a:pPr>
            <a:r>
              <a:rPr lang="el-GR" sz="1400">
                <a:latin typeface="Arial" charset="0"/>
              </a:rPr>
              <a:t>έλεγχο και την αποθήκευση προϊόντων με καθορισμένη ποιότητα.</a:t>
            </a:r>
          </a:p>
          <a:p>
            <a:pPr>
              <a:lnSpc>
                <a:spcPct val="80000"/>
              </a:lnSpc>
              <a:buFont typeface="Arial" charset="0"/>
              <a:buNone/>
            </a:pPr>
            <a:r>
              <a:rPr lang="el-GR" sz="1400">
                <a:latin typeface="Arial" charset="0"/>
              </a:rPr>
              <a:t>3.</a:t>
            </a:r>
            <a:r>
              <a:rPr lang="el-GR" sz="1400" b="1">
                <a:latin typeface="Arial" charset="0"/>
              </a:rPr>
              <a:t>2 Οργανισμός</a:t>
            </a:r>
          </a:p>
          <a:p>
            <a:pPr>
              <a:lnSpc>
                <a:spcPct val="80000"/>
              </a:lnSpc>
              <a:buFont typeface="Arial" charset="0"/>
              <a:buNone/>
            </a:pPr>
            <a:r>
              <a:rPr lang="el-GR" sz="1400">
                <a:latin typeface="Arial" charset="0"/>
              </a:rPr>
              <a:t>Επαρκές προσωπικό με καθορισμένες αρμοδιότητες και συγκεκριμένους τομείς ευθύνης</a:t>
            </a:r>
          </a:p>
          <a:p>
            <a:pPr>
              <a:lnSpc>
                <a:spcPct val="80000"/>
              </a:lnSpc>
              <a:buFont typeface="Arial" charset="0"/>
              <a:buNone/>
            </a:pPr>
            <a:r>
              <a:rPr lang="el-GR" sz="1400" b="1">
                <a:latin typeface="Arial" charset="0"/>
              </a:rPr>
              <a:t>3.3 Βασικές Υπευθυνότητες</a:t>
            </a:r>
          </a:p>
          <a:p>
            <a:pPr>
              <a:lnSpc>
                <a:spcPct val="80000"/>
              </a:lnSpc>
              <a:buFont typeface="Arial" charset="0"/>
              <a:buNone/>
            </a:pPr>
            <a:r>
              <a:rPr lang="el-GR" sz="1400">
                <a:latin typeface="Arial" charset="0"/>
              </a:rPr>
              <a:t>Ευθύνη της Διοίκησης για τήρηση του παρόντος και καθορισμό-καταμερισμό ευθυνών</a:t>
            </a:r>
          </a:p>
          <a:p>
            <a:pPr>
              <a:lnSpc>
                <a:spcPct val="80000"/>
              </a:lnSpc>
              <a:buFont typeface="Arial" charset="0"/>
              <a:buNone/>
            </a:pPr>
            <a:r>
              <a:rPr lang="el-GR" sz="1400">
                <a:latin typeface="Arial" charset="0"/>
              </a:rPr>
              <a:t>Ευθύνη του προσωπικού να γνωρίζει τον ρόλο του και τις αρμοδιότητες του</a:t>
            </a:r>
          </a:p>
          <a:p>
            <a:pPr>
              <a:lnSpc>
                <a:spcPct val="80000"/>
              </a:lnSpc>
              <a:buFont typeface="Arial" charset="0"/>
              <a:buNone/>
            </a:pPr>
            <a:r>
              <a:rPr lang="el-GR" sz="1400" b="1">
                <a:latin typeface="Arial" charset="0"/>
              </a:rPr>
              <a:t>3.4 Εκπαίδευση -</a:t>
            </a:r>
          </a:p>
          <a:p>
            <a:pPr>
              <a:lnSpc>
                <a:spcPct val="80000"/>
              </a:lnSpc>
              <a:buFont typeface="Arial" charset="0"/>
              <a:buNone/>
            </a:pPr>
            <a:r>
              <a:rPr lang="el-GR" sz="1400">
                <a:latin typeface="Arial" charset="0"/>
              </a:rPr>
              <a:t>Το εμπλεκόμενο προσωπικό θα πρέπει να εκπαιδεύεται στους κανόνες ορθής βιομηχανικής πρακτικής</a:t>
            </a:r>
          </a:p>
          <a:p>
            <a:pPr>
              <a:lnSpc>
                <a:spcPct val="80000"/>
              </a:lnSpc>
              <a:buFont typeface="Arial" charset="0"/>
              <a:buNone/>
            </a:pPr>
            <a:r>
              <a:rPr lang="el-GR" sz="1400">
                <a:latin typeface="Arial" charset="0"/>
              </a:rPr>
              <a:t>Προγράμματα εκπαίδευσης θα πρέπει να εκπονούνται για όλο το προσωπικό.</a:t>
            </a:r>
          </a:p>
          <a:p>
            <a:pPr>
              <a:lnSpc>
                <a:spcPct val="80000"/>
              </a:lnSpc>
              <a:buFont typeface="Arial" charset="0"/>
              <a:buNone/>
            </a:pPr>
            <a:r>
              <a:rPr lang="el-GR" sz="1400" b="1">
                <a:latin typeface="Arial" charset="0"/>
              </a:rPr>
              <a:t>3.5 Προσωπική Υγιεινή και Υγεία του προσωπικού</a:t>
            </a:r>
          </a:p>
          <a:p>
            <a:pPr>
              <a:lnSpc>
                <a:spcPct val="80000"/>
              </a:lnSpc>
              <a:buFont typeface="Arial" charset="0"/>
              <a:buNone/>
            </a:pPr>
            <a:r>
              <a:rPr lang="el-GR" sz="1400">
                <a:latin typeface="Arial" charset="0"/>
              </a:rPr>
              <a:t>Πρέπει να εκπονούνται προγράμματα υγιεινής ανάλογα των απαιτήσεων του εργοστασίου και οι</a:t>
            </a:r>
          </a:p>
          <a:p>
            <a:pPr>
              <a:lnSpc>
                <a:spcPct val="80000"/>
              </a:lnSpc>
              <a:buFont typeface="Arial" charset="0"/>
              <a:buNone/>
            </a:pPr>
            <a:r>
              <a:rPr lang="el-GR" sz="1400">
                <a:latin typeface="Arial" charset="0"/>
              </a:rPr>
              <a:t>απαιτήσεις αυτές θα πρέπει να είναι κατανοητές και να εφαρμόζονται από κάθε εμπλεκόμενο</a:t>
            </a:r>
          </a:p>
          <a:p>
            <a:pPr>
              <a:lnSpc>
                <a:spcPct val="80000"/>
              </a:lnSpc>
              <a:buFont typeface="Arial" charset="0"/>
              <a:buNone/>
            </a:pPr>
            <a:r>
              <a:rPr lang="el-GR" sz="1400">
                <a:latin typeface="Arial" charset="0"/>
              </a:rPr>
              <a:t>πρόσωπο.</a:t>
            </a:r>
          </a:p>
          <a:p>
            <a:pPr>
              <a:lnSpc>
                <a:spcPct val="80000"/>
              </a:lnSpc>
              <a:buFont typeface="Arial" charset="0"/>
              <a:buNone/>
            </a:pPr>
            <a:r>
              <a:rPr lang="el-GR" sz="1400">
                <a:latin typeface="Arial" charset="0"/>
              </a:rPr>
              <a:t>Ασθενή άτομα θα πρέπει να αποκλείονται από την άμεση επαφή με τα προϊόντα.</a:t>
            </a:r>
          </a:p>
          <a:p>
            <a:pPr>
              <a:lnSpc>
                <a:spcPct val="80000"/>
              </a:lnSpc>
              <a:buFont typeface="Arial" charset="0"/>
              <a:buNone/>
            </a:pPr>
            <a:r>
              <a:rPr lang="el-GR" sz="1400" b="1">
                <a:latin typeface="Arial" charset="0"/>
              </a:rPr>
              <a:t>3.6 Επισκέπτες και ανεκπαίδευτο προσωπικό</a:t>
            </a:r>
          </a:p>
          <a:p>
            <a:pPr>
              <a:lnSpc>
                <a:spcPct val="80000"/>
              </a:lnSpc>
              <a:buFont typeface="Arial" charset="0"/>
              <a:buNone/>
            </a:pPr>
            <a:r>
              <a:rPr lang="el-GR" sz="1400">
                <a:latin typeface="Arial" charset="0"/>
              </a:rPr>
              <a:t>Επισκέπτες ή ανεκπαίδευτο προσωπικό θα πρέπει κατά προτίμηση να μην έχουν πρόσβαση στην</a:t>
            </a:r>
          </a:p>
          <a:p>
            <a:pPr>
              <a:lnSpc>
                <a:spcPct val="80000"/>
              </a:lnSpc>
              <a:buFont typeface="Arial" charset="0"/>
              <a:buNone/>
            </a:pPr>
            <a:r>
              <a:rPr lang="el-GR" sz="1400">
                <a:latin typeface="Arial" charset="0"/>
              </a:rPr>
              <a:t>παραγωγή, τον έλεγχο και τους αποθηκευτικούς χώρους.</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p:txBody>
          <a:bodyPr/>
          <a:lstStyle/>
          <a:p>
            <a:r>
              <a:rPr lang="el-GR" b="1">
                <a:solidFill>
                  <a:schemeClr val="tx2"/>
                </a:solidFill>
              </a:rPr>
              <a:t>4.ΕΓΚΑΤΑΣΤΑΣΕΙΣ</a:t>
            </a:r>
          </a:p>
        </p:txBody>
      </p:sp>
      <p:sp>
        <p:nvSpPr>
          <p:cNvPr id="77827" name="Rectangle 3"/>
          <p:cNvSpPr>
            <a:spLocks noGrp="1"/>
          </p:cNvSpPr>
          <p:nvPr>
            <p:ph type="body" idx="1"/>
          </p:nvPr>
        </p:nvSpPr>
        <p:spPr>
          <a:xfrm>
            <a:off x="457200" y="1219200"/>
            <a:ext cx="8229600" cy="5181600"/>
          </a:xfrm>
        </p:spPr>
        <p:txBody>
          <a:bodyPr/>
          <a:lstStyle/>
          <a:p>
            <a:pPr>
              <a:buFont typeface="Arial" charset="0"/>
              <a:buNone/>
            </a:pPr>
            <a:r>
              <a:rPr lang="el-GR" sz="2800" b="1">
                <a:latin typeface="Arial" charset="0"/>
              </a:rPr>
              <a:t>Οι χώροι θα πρέπει να σχεδιάζονται, να</a:t>
            </a:r>
          </a:p>
          <a:p>
            <a:pPr>
              <a:buFont typeface="Arial" charset="0"/>
              <a:buNone/>
            </a:pPr>
            <a:r>
              <a:rPr lang="el-GR" sz="2800" b="1">
                <a:latin typeface="Arial" charset="0"/>
              </a:rPr>
              <a:t>κατασκευάζονται και να χρησιμοποιούνται έτσι</a:t>
            </a:r>
          </a:p>
          <a:p>
            <a:pPr>
              <a:buFont typeface="Arial" charset="0"/>
              <a:buNone/>
            </a:pPr>
            <a:r>
              <a:rPr lang="el-GR" sz="2800" b="1">
                <a:latin typeface="Arial" charset="0"/>
              </a:rPr>
              <a:t>ώστε:</a:t>
            </a:r>
          </a:p>
          <a:p>
            <a:pPr>
              <a:buFont typeface="Arial" charset="0"/>
              <a:buNone/>
            </a:pPr>
            <a:r>
              <a:rPr lang="el-GR" sz="2800">
                <a:latin typeface="Arial" charset="0"/>
              </a:rPr>
              <a:t>α) να εξασφαλίζεται η προστασία του προϊόντος</a:t>
            </a:r>
          </a:p>
          <a:p>
            <a:pPr>
              <a:buFont typeface="Arial" charset="0"/>
              <a:buNone/>
            </a:pPr>
            <a:r>
              <a:rPr lang="el-GR" sz="2800">
                <a:latin typeface="Arial" charset="0"/>
              </a:rPr>
              <a:t>β) να επιτρέπεται ο αποτελεσματικός καθαρισμός και συντήρηση και εάν είναι αναγκαίο, η απολύμανση</a:t>
            </a:r>
          </a:p>
          <a:p>
            <a:pPr>
              <a:buFont typeface="Arial" charset="0"/>
              <a:buNone/>
            </a:pPr>
            <a:r>
              <a:rPr lang="el-GR" sz="2800">
                <a:latin typeface="Arial" charset="0"/>
              </a:rPr>
              <a:t>γ) να ελαχιστοποιείται ο κίνδυνος ανάμειξης μεταξύ διαφορετικών προϊόντων, πρώτων υλών και υλικών συσκευασίας.</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a:xfrm>
            <a:off x="457200" y="274638"/>
            <a:ext cx="8229600" cy="868362"/>
          </a:xfrm>
        </p:spPr>
        <p:txBody>
          <a:bodyPr/>
          <a:lstStyle/>
          <a:p>
            <a:r>
              <a:rPr lang="el-GR" b="1">
                <a:solidFill>
                  <a:schemeClr val="tx2"/>
                </a:solidFill>
              </a:rPr>
              <a:t>5. ΕΞΟΠΛΙΣΜΟΣ</a:t>
            </a:r>
          </a:p>
        </p:txBody>
      </p:sp>
      <p:sp>
        <p:nvSpPr>
          <p:cNvPr id="78851" name="Rectangle 3"/>
          <p:cNvSpPr>
            <a:spLocks noGrp="1"/>
          </p:cNvSpPr>
          <p:nvPr>
            <p:ph type="body" idx="1"/>
          </p:nvPr>
        </p:nvSpPr>
        <p:spPr>
          <a:xfrm>
            <a:off x="457200" y="914400"/>
            <a:ext cx="8229600" cy="5638800"/>
          </a:xfrm>
        </p:spPr>
        <p:txBody>
          <a:bodyPr>
            <a:normAutofit lnSpcReduction="10000"/>
          </a:bodyPr>
          <a:lstStyle/>
          <a:p>
            <a:pPr>
              <a:lnSpc>
                <a:spcPct val="80000"/>
              </a:lnSpc>
              <a:buFont typeface="Arial" charset="0"/>
              <a:buNone/>
            </a:pPr>
            <a:r>
              <a:rPr lang="el-GR" sz="1400" b="1">
                <a:latin typeface="Arial" charset="0"/>
              </a:rPr>
              <a:t>5.1 Αρχή</a:t>
            </a:r>
          </a:p>
          <a:p>
            <a:pPr>
              <a:lnSpc>
                <a:spcPct val="80000"/>
              </a:lnSpc>
              <a:buFont typeface="Arial" charset="0"/>
              <a:buNone/>
            </a:pPr>
            <a:r>
              <a:rPr lang="el-GR" sz="1400">
                <a:latin typeface="Arial" charset="0"/>
              </a:rPr>
              <a:t>Ο εξοπλισμός θα πρέπει να είναι κατάλληλος για τον επιδιωκόμενο σκοπό και να μπορεί να</a:t>
            </a:r>
          </a:p>
          <a:p>
            <a:pPr>
              <a:lnSpc>
                <a:spcPct val="80000"/>
              </a:lnSpc>
              <a:buFont typeface="Arial" charset="0"/>
              <a:buNone/>
            </a:pPr>
            <a:r>
              <a:rPr lang="el-GR" sz="1400">
                <a:latin typeface="Arial" charset="0"/>
              </a:rPr>
              <a:t>καθαριστεί και, εάν είναι αναγκαίο, να απολυμανθεί και να συντηρείται.</a:t>
            </a:r>
          </a:p>
          <a:p>
            <a:pPr>
              <a:lnSpc>
                <a:spcPct val="80000"/>
              </a:lnSpc>
              <a:buFont typeface="Arial" charset="0"/>
              <a:buNone/>
            </a:pPr>
            <a:r>
              <a:rPr lang="el-GR" sz="1400" b="1">
                <a:latin typeface="Arial" charset="0"/>
              </a:rPr>
              <a:t>5.2 Σχεδιασμός εξοπλισμού</a:t>
            </a:r>
          </a:p>
          <a:p>
            <a:pPr>
              <a:lnSpc>
                <a:spcPct val="80000"/>
              </a:lnSpc>
              <a:buFont typeface="Arial" charset="0"/>
              <a:buNone/>
            </a:pPr>
            <a:r>
              <a:rPr lang="el-GR" sz="1400">
                <a:latin typeface="Arial" charset="0"/>
              </a:rPr>
              <a:t>Ο Εξοπλισμός της παραγωγής θα πρέπει να σχεδιάζεται έτσι ώστε να αποφεύγεται η επιμόλυνση του</a:t>
            </a:r>
          </a:p>
          <a:p>
            <a:pPr>
              <a:lnSpc>
                <a:spcPct val="80000"/>
              </a:lnSpc>
              <a:buFont typeface="Arial" charset="0"/>
              <a:buNone/>
            </a:pPr>
            <a:r>
              <a:rPr lang="el-GR" sz="1400">
                <a:latin typeface="Arial" charset="0"/>
              </a:rPr>
              <a:t>προϊόντος.</a:t>
            </a:r>
          </a:p>
          <a:p>
            <a:pPr>
              <a:lnSpc>
                <a:spcPct val="80000"/>
              </a:lnSpc>
              <a:buFont typeface="Arial" charset="0"/>
              <a:buNone/>
            </a:pPr>
            <a:r>
              <a:rPr lang="el-GR" sz="1400" b="1">
                <a:latin typeface="Arial" charset="0"/>
              </a:rPr>
              <a:t>5.3 Εγκατάσταση</a:t>
            </a:r>
          </a:p>
          <a:p>
            <a:pPr>
              <a:lnSpc>
                <a:spcPct val="80000"/>
              </a:lnSpc>
              <a:buFont typeface="Arial" charset="0"/>
              <a:buNone/>
            </a:pPr>
            <a:r>
              <a:rPr lang="el-GR" sz="1400">
                <a:latin typeface="Arial" charset="0"/>
              </a:rPr>
              <a:t>Ο σχεδιασμός και η εγκατάσταση του εξοπλισμού θα πρέπει να διευκολύνει το καθαρισμό ή και την</a:t>
            </a:r>
          </a:p>
          <a:p>
            <a:pPr>
              <a:lnSpc>
                <a:spcPct val="80000"/>
              </a:lnSpc>
              <a:buFont typeface="Arial" charset="0"/>
              <a:buNone/>
            </a:pPr>
            <a:r>
              <a:rPr lang="el-GR" sz="1400">
                <a:latin typeface="Arial" charset="0"/>
              </a:rPr>
              <a:t>απολύμανσή του και η ροή προϊόντων και ατόμων να μη θέτουν σε κίνδυνο την ποιότητα του</a:t>
            </a:r>
          </a:p>
          <a:p>
            <a:pPr>
              <a:lnSpc>
                <a:spcPct val="80000"/>
              </a:lnSpc>
              <a:buFont typeface="Arial" charset="0"/>
              <a:buNone/>
            </a:pPr>
            <a:r>
              <a:rPr lang="el-GR" sz="1400">
                <a:latin typeface="Arial" charset="0"/>
              </a:rPr>
              <a:t>προϊόντος.</a:t>
            </a:r>
          </a:p>
          <a:p>
            <a:pPr>
              <a:lnSpc>
                <a:spcPct val="80000"/>
              </a:lnSpc>
              <a:buFont typeface="Arial" charset="0"/>
              <a:buNone/>
            </a:pPr>
            <a:r>
              <a:rPr lang="el-GR" sz="1400" b="1">
                <a:latin typeface="Arial" charset="0"/>
              </a:rPr>
              <a:t>5.4 Βαθμονόμηση</a:t>
            </a:r>
          </a:p>
          <a:p>
            <a:pPr>
              <a:lnSpc>
                <a:spcPct val="80000"/>
              </a:lnSpc>
              <a:buFont typeface="Arial" charset="0"/>
              <a:buNone/>
            </a:pPr>
            <a:r>
              <a:rPr lang="el-GR" sz="1400">
                <a:latin typeface="Arial" charset="0"/>
              </a:rPr>
              <a:t>Όργανα μέτρησης της παραγωγής και του εργαστηρίου που επηρεάζουν την ποιότητα του προϊόντος,</a:t>
            </a:r>
          </a:p>
          <a:p>
            <a:pPr>
              <a:lnSpc>
                <a:spcPct val="80000"/>
              </a:lnSpc>
              <a:buFont typeface="Arial" charset="0"/>
              <a:buNone/>
            </a:pPr>
            <a:r>
              <a:rPr lang="el-GR" sz="1400">
                <a:latin typeface="Arial" charset="0"/>
              </a:rPr>
              <a:t>θα πρέπει να βαθμονομούνται τακτικά.</a:t>
            </a:r>
          </a:p>
          <a:p>
            <a:pPr>
              <a:lnSpc>
                <a:spcPct val="80000"/>
              </a:lnSpc>
              <a:buFont typeface="Arial" charset="0"/>
              <a:buNone/>
            </a:pPr>
            <a:r>
              <a:rPr lang="el-GR" sz="1400" b="1">
                <a:latin typeface="Arial" charset="0"/>
              </a:rPr>
              <a:t>5.5 Καθαρισμός και απολύμανση εξοπλισμού</a:t>
            </a:r>
          </a:p>
          <a:p>
            <a:pPr>
              <a:lnSpc>
                <a:spcPct val="80000"/>
              </a:lnSpc>
              <a:buFont typeface="Arial" charset="0"/>
              <a:buNone/>
            </a:pPr>
            <a:r>
              <a:rPr lang="el-GR" sz="1400">
                <a:latin typeface="Arial" charset="0"/>
              </a:rPr>
              <a:t>Όλος ο εξοπλισμός θα πρέπει να καθαρίζεται και, αν είναι απαραίτητο, να υπάρχει πρόγραμμα</a:t>
            </a:r>
          </a:p>
          <a:p>
            <a:pPr>
              <a:lnSpc>
                <a:spcPct val="80000"/>
              </a:lnSpc>
              <a:buFont typeface="Arial" charset="0"/>
              <a:buNone/>
            </a:pPr>
            <a:r>
              <a:rPr lang="el-GR" sz="1400">
                <a:latin typeface="Arial" charset="0"/>
              </a:rPr>
              <a:t>απολύμανσης.</a:t>
            </a:r>
          </a:p>
          <a:p>
            <a:pPr>
              <a:lnSpc>
                <a:spcPct val="80000"/>
              </a:lnSpc>
              <a:buFont typeface="Arial" charset="0"/>
              <a:buNone/>
            </a:pPr>
            <a:r>
              <a:rPr lang="el-GR" sz="1400" b="1">
                <a:latin typeface="Arial" charset="0"/>
              </a:rPr>
              <a:t>5.6 Συντήρηση</a:t>
            </a:r>
          </a:p>
          <a:p>
            <a:pPr>
              <a:lnSpc>
                <a:spcPct val="80000"/>
              </a:lnSpc>
              <a:buFont typeface="Arial" charset="0"/>
              <a:buNone/>
            </a:pPr>
            <a:r>
              <a:rPr lang="el-GR" sz="1400">
                <a:latin typeface="Arial" charset="0"/>
              </a:rPr>
              <a:t>Ο εξοπλισμός πρέπει να συντηρείται τακτικά.</a:t>
            </a:r>
          </a:p>
          <a:p>
            <a:pPr>
              <a:lnSpc>
                <a:spcPct val="80000"/>
              </a:lnSpc>
              <a:buFont typeface="Arial" charset="0"/>
              <a:buNone/>
            </a:pPr>
            <a:r>
              <a:rPr lang="el-GR" sz="1400" b="1">
                <a:latin typeface="Arial" charset="0"/>
              </a:rPr>
              <a:t>5.7 Αναλώσιμα</a:t>
            </a:r>
          </a:p>
          <a:p>
            <a:pPr>
              <a:lnSpc>
                <a:spcPct val="80000"/>
              </a:lnSpc>
              <a:buFont typeface="Arial" charset="0"/>
              <a:buNone/>
            </a:pPr>
            <a:r>
              <a:rPr lang="el-GR" sz="1400">
                <a:latin typeface="Arial" charset="0"/>
              </a:rPr>
              <a:t>Τα αναλώσιμα που χρησιμοποιούνται για τον εξοπλισμό δεν θα πρέπει να επηρεάζουν την ποιότητα</a:t>
            </a:r>
          </a:p>
          <a:p>
            <a:pPr>
              <a:lnSpc>
                <a:spcPct val="80000"/>
              </a:lnSpc>
              <a:buFont typeface="Arial" charset="0"/>
              <a:buNone/>
            </a:pPr>
            <a:r>
              <a:rPr lang="el-GR" sz="1400">
                <a:latin typeface="Arial" charset="0"/>
              </a:rPr>
              <a:t>του προϊόντος.</a:t>
            </a:r>
          </a:p>
          <a:p>
            <a:pPr>
              <a:lnSpc>
                <a:spcPct val="80000"/>
              </a:lnSpc>
              <a:buFont typeface="Arial" charset="0"/>
              <a:buNone/>
            </a:pPr>
            <a:r>
              <a:rPr lang="el-GR" sz="1400" b="1">
                <a:latin typeface="Arial" charset="0"/>
              </a:rPr>
              <a:t>5.8 Εξουσιοδοτήσεις</a:t>
            </a:r>
          </a:p>
          <a:p>
            <a:pPr>
              <a:lnSpc>
                <a:spcPct val="80000"/>
              </a:lnSpc>
              <a:buFont typeface="Arial" charset="0"/>
              <a:buNone/>
            </a:pPr>
            <a:r>
              <a:rPr lang="el-GR" sz="1400">
                <a:latin typeface="Arial" charset="0"/>
              </a:rPr>
              <a:t>Εξοπλισμός ή αυτοματοποιημένα συστήματα που χρησιμοποιούνται για την παραγωγή ή και τον</a:t>
            </a:r>
          </a:p>
          <a:p>
            <a:pPr>
              <a:lnSpc>
                <a:spcPct val="80000"/>
              </a:lnSpc>
              <a:buFont typeface="Arial" charset="0"/>
              <a:buNone/>
            </a:pPr>
            <a:r>
              <a:rPr lang="el-GR" sz="1400">
                <a:latin typeface="Arial" charset="0"/>
              </a:rPr>
              <a:t>έλεγχο θα πρέπει να είναι προσβάσιμα μόνο από εξουσιοδοτημένο προσωπικό.</a:t>
            </a:r>
          </a:p>
          <a:p>
            <a:pPr>
              <a:lnSpc>
                <a:spcPct val="80000"/>
              </a:lnSpc>
              <a:buFont typeface="Arial" charset="0"/>
              <a:buNone/>
            </a:pPr>
            <a:r>
              <a:rPr lang="el-GR" sz="1400" b="1">
                <a:latin typeface="Arial" charset="0"/>
              </a:rPr>
              <a:t>5.9 Back-up συστήματα</a:t>
            </a:r>
          </a:p>
          <a:p>
            <a:pPr>
              <a:lnSpc>
                <a:spcPct val="80000"/>
              </a:lnSpc>
              <a:buFont typeface="Arial" charset="0"/>
              <a:buNone/>
            </a:pPr>
            <a:r>
              <a:rPr lang="el-GR" sz="1400">
                <a:latin typeface="Arial" charset="0"/>
              </a:rPr>
              <a:t>Επαρκείς εναλλακτικές διευθετήσεις θα πρέπει να είναι διαθέσιμές σε περίπτωση ατυχήματος ή</a:t>
            </a:r>
          </a:p>
          <a:p>
            <a:pPr>
              <a:lnSpc>
                <a:spcPct val="80000"/>
              </a:lnSpc>
              <a:buFont typeface="Arial" charset="0"/>
              <a:buNone/>
            </a:pPr>
            <a:r>
              <a:rPr lang="el-GR" sz="1400">
                <a:latin typeface="Arial" charset="0"/>
              </a:rPr>
              <a:t>σοβαρής βλάβης.</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a:xfrm>
            <a:off x="228600" y="274638"/>
            <a:ext cx="8915400" cy="1143000"/>
          </a:xfrm>
        </p:spPr>
        <p:txBody>
          <a:bodyPr/>
          <a:lstStyle/>
          <a:p>
            <a:pPr algn="l"/>
            <a:r>
              <a:rPr lang="el-GR" sz="4000" b="1">
                <a:solidFill>
                  <a:schemeClr val="tx2"/>
                </a:solidFill>
              </a:rPr>
              <a:t>6. ΠΡΩΤΕΣ ΥΛΕΣ ΚΑΙ ΥΛΙΚΑ ΣΥΣΚΕΥΑΣΙΑΣ</a:t>
            </a:r>
          </a:p>
        </p:txBody>
      </p:sp>
      <p:sp>
        <p:nvSpPr>
          <p:cNvPr id="79875" name="Rectangle 3"/>
          <p:cNvSpPr>
            <a:spLocks noGrp="1"/>
          </p:cNvSpPr>
          <p:nvPr>
            <p:ph type="body" idx="1"/>
          </p:nvPr>
        </p:nvSpPr>
        <p:spPr>
          <a:xfrm>
            <a:off x="457200" y="1447800"/>
            <a:ext cx="8229600" cy="4953000"/>
          </a:xfrm>
        </p:spPr>
        <p:txBody>
          <a:bodyPr/>
          <a:lstStyle/>
          <a:p>
            <a:pPr>
              <a:lnSpc>
                <a:spcPct val="80000"/>
              </a:lnSpc>
              <a:buFont typeface="Arial" charset="0"/>
              <a:buNone/>
            </a:pPr>
            <a:r>
              <a:rPr lang="el-GR" sz="1400">
                <a:latin typeface="Arial" charset="0"/>
              </a:rPr>
              <a:t>Οι πρώτες ύλες και τα υλικά συσκευασίας που αγοράζονται θα πρέπει να πληρούν τα καθορισμένα </a:t>
            </a:r>
          </a:p>
          <a:p>
            <a:pPr>
              <a:lnSpc>
                <a:spcPct val="80000"/>
              </a:lnSpc>
              <a:buFont typeface="Arial" charset="0"/>
              <a:buNone/>
            </a:pPr>
            <a:r>
              <a:rPr lang="el-GR" sz="1400">
                <a:latin typeface="Arial" charset="0"/>
              </a:rPr>
              <a:t>κριτήρια αποδοχής σχετιζόμενα με την ποιότητα των τελικών προϊόντων.</a:t>
            </a:r>
          </a:p>
          <a:p>
            <a:pPr>
              <a:lnSpc>
                <a:spcPct val="80000"/>
              </a:lnSpc>
              <a:buFont typeface="Arial" charset="0"/>
              <a:buNone/>
            </a:pPr>
            <a:endParaRPr lang="el-GR" sz="1400" b="1">
              <a:latin typeface="Arial" charset="0"/>
            </a:endParaRPr>
          </a:p>
          <a:p>
            <a:pPr>
              <a:lnSpc>
                <a:spcPct val="80000"/>
              </a:lnSpc>
              <a:buFont typeface="Arial" charset="0"/>
              <a:buNone/>
            </a:pPr>
            <a:r>
              <a:rPr lang="el-GR" sz="1400" b="1">
                <a:latin typeface="Arial" charset="0"/>
              </a:rPr>
              <a:t>Προμήθειες</a:t>
            </a:r>
          </a:p>
          <a:p>
            <a:pPr>
              <a:lnSpc>
                <a:spcPct val="80000"/>
              </a:lnSpc>
              <a:buFont typeface="Arial" charset="0"/>
              <a:buNone/>
            </a:pPr>
            <a:r>
              <a:rPr lang="el-GR" sz="1400">
                <a:latin typeface="Arial" charset="0"/>
              </a:rPr>
              <a:t>Οι αγορές πρώτων υλών και υλικών συσκευασίας θα πρέπει να βασίζονται στην αξιολόγηση και</a:t>
            </a:r>
          </a:p>
          <a:p>
            <a:pPr>
              <a:lnSpc>
                <a:spcPct val="80000"/>
              </a:lnSpc>
              <a:buFont typeface="Arial" charset="0"/>
              <a:buNone/>
            </a:pPr>
            <a:r>
              <a:rPr lang="el-GR" sz="1400">
                <a:latin typeface="Arial" charset="0"/>
              </a:rPr>
              <a:t>επιλογή των προμηθευτών βάσει συγκεκριμένων κριτηρίων</a:t>
            </a:r>
          </a:p>
          <a:p>
            <a:pPr>
              <a:lnSpc>
                <a:spcPct val="80000"/>
              </a:lnSpc>
              <a:buFont typeface="Arial" charset="0"/>
              <a:buNone/>
            </a:pPr>
            <a:endParaRPr lang="el-GR" sz="1400" b="1">
              <a:latin typeface="Arial" charset="0"/>
            </a:endParaRPr>
          </a:p>
          <a:p>
            <a:pPr>
              <a:lnSpc>
                <a:spcPct val="80000"/>
              </a:lnSpc>
              <a:buFont typeface="Arial" charset="0"/>
              <a:buNone/>
            </a:pPr>
            <a:r>
              <a:rPr lang="el-GR" sz="1400" b="1">
                <a:latin typeface="Arial" charset="0"/>
              </a:rPr>
              <a:t>Παραλαβή</a:t>
            </a:r>
          </a:p>
          <a:p>
            <a:pPr>
              <a:lnSpc>
                <a:spcPct val="80000"/>
              </a:lnSpc>
              <a:buFont typeface="Arial" charset="0"/>
              <a:buNone/>
            </a:pPr>
            <a:r>
              <a:rPr lang="el-GR" sz="1400">
                <a:latin typeface="Arial" charset="0"/>
              </a:rPr>
              <a:t>Η εντολή αγοράς, το δελτίο αποστολής θα πρέπει να ταιριάζουν. Γίνεται οπτικός έλεγχος των</a:t>
            </a:r>
          </a:p>
          <a:p>
            <a:pPr>
              <a:lnSpc>
                <a:spcPct val="80000"/>
              </a:lnSpc>
              <a:buFont typeface="Arial" charset="0"/>
              <a:buNone/>
            </a:pPr>
            <a:r>
              <a:rPr lang="el-GR" sz="1400">
                <a:latin typeface="Arial" charset="0"/>
              </a:rPr>
              <a:t>παραλαβών παραλαβής και αν είναι απαραίτητο διενεργούνται επι πλέον έλεγχοι των φορτωτικών</a:t>
            </a:r>
          </a:p>
          <a:p>
            <a:pPr>
              <a:lnSpc>
                <a:spcPct val="80000"/>
              </a:lnSpc>
              <a:buFont typeface="Arial" charset="0"/>
              <a:buNone/>
            </a:pPr>
            <a:r>
              <a:rPr lang="el-GR" sz="1400">
                <a:latin typeface="Arial" charset="0"/>
              </a:rPr>
              <a:t>εγγράφων.</a:t>
            </a:r>
          </a:p>
          <a:p>
            <a:pPr>
              <a:lnSpc>
                <a:spcPct val="80000"/>
              </a:lnSpc>
              <a:buFont typeface="Arial" charset="0"/>
              <a:buNone/>
            </a:pPr>
            <a:endParaRPr lang="el-GR" sz="1400" b="1">
              <a:latin typeface="Arial" charset="0"/>
            </a:endParaRPr>
          </a:p>
          <a:p>
            <a:pPr>
              <a:lnSpc>
                <a:spcPct val="80000"/>
              </a:lnSpc>
              <a:buFont typeface="Arial" charset="0"/>
              <a:buNone/>
            </a:pPr>
            <a:r>
              <a:rPr lang="el-GR" sz="1400" b="1">
                <a:latin typeface="Arial" charset="0"/>
              </a:rPr>
              <a:t>Επισήμανση</a:t>
            </a:r>
          </a:p>
          <a:p>
            <a:pPr>
              <a:lnSpc>
                <a:spcPct val="80000"/>
              </a:lnSpc>
              <a:buFont typeface="Arial" charset="0"/>
              <a:buNone/>
            </a:pPr>
            <a:r>
              <a:rPr lang="el-GR" sz="1400">
                <a:latin typeface="Arial" charset="0"/>
              </a:rPr>
              <a:t>Τα δοχεία των πρώτων υλών και υλικών συσκευασίας θα πρέπει να επισημαίνονται, κατάλληλα</a:t>
            </a:r>
          </a:p>
          <a:p>
            <a:pPr>
              <a:lnSpc>
                <a:spcPct val="80000"/>
              </a:lnSpc>
              <a:buFont typeface="Arial" charset="0"/>
              <a:buNone/>
            </a:pPr>
            <a:r>
              <a:rPr lang="el-GR" sz="1400">
                <a:latin typeface="Arial" charset="0"/>
              </a:rPr>
              <a:t>προκειμένου να αναγνωρίζεται το υλικό, ο αριθμός παρτίδας και η καταλληλότητα προς χρήση.</a:t>
            </a:r>
          </a:p>
          <a:p>
            <a:pPr>
              <a:lnSpc>
                <a:spcPct val="80000"/>
              </a:lnSpc>
              <a:buFont typeface="Arial" charset="0"/>
              <a:buNone/>
            </a:pPr>
            <a:endParaRPr lang="el-GR" sz="1400" b="1">
              <a:latin typeface="Arial" charset="0"/>
            </a:endParaRPr>
          </a:p>
          <a:p>
            <a:pPr>
              <a:lnSpc>
                <a:spcPct val="80000"/>
              </a:lnSpc>
              <a:buFont typeface="Arial" charset="0"/>
              <a:buNone/>
            </a:pPr>
            <a:r>
              <a:rPr lang="el-GR" sz="1400" b="1">
                <a:latin typeface="Arial" charset="0"/>
              </a:rPr>
              <a:t>Απελευθέρωση</a:t>
            </a:r>
          </a:p>
          <a:p>
            <a:pPr>
              <a:lnSpc>
                <a:spcPct val="80000"/>
              </a:lnSpc>
              <a:buFont typeface="Arial" charset="0"/>
              <a:buNone/>
            </a:pPr>
            <a:r>
              <a:rPr lang="el-GR" sz="1400">
                <a:latin typeface="Arial" charset="0"/>
              </a:rPr>
              <a:t>Φυσικός ή άλλος τρόπος διαχωρισμού θα πρέπει να εφαρμόζεται έτσι ώστε να διατίθενται μονο</a:t>
            </a:r>
          </a:p>
          <a:p>
            <a:pPr>
              <a:lnSpc>
                <a:spcPct val="80000"/>
              </a:lnSpc>
              <a:buFont typeface="Arial" charset="0"/>
              <a:buNone/>
            </a:pPr>
            <a:r>
              <a:rPr lang="el-GR" sz="1400">
                <a:latin typeface="Arial" charset="0"/>
              </a:rPr>
              <a:t>απελευθερωμένα υλικά</a:t>
            </a:r>
          </a:p>
          <a:p>
            <a:pPr>
              <a:lnSpc>
                <a:spcPct val="80000"/>
              </a:lnSpc>
              <a:buFont typeface="Arial" charset="0"/>
              <a:buNone/>
            </a:pPr>
            <a:endParaRPr lang="el-GR" sz="1400" b="1">
              <a:latin typeface="Arial" charset="0"/>
            </a:endParaRPr>
          </a:p>
          <a:p>
            <a:pPr>
              <a:lnSpc>
                <a:spcPct val="80000"/>
              </a:lnSpc>
              <a:buFont typeface="Arial" charset="0"/>
              <a:buNone/>
            </a:pPr>
            <a:r>
              <a:rPr lang="el-GR" sz="1400" b="1">
                <a:latin typeface="Arial" charset="0"/>
              </a:rPr>
              <a:t>Αποθήκευση</a:t>
            </a:r>
          </a:p>
          <a:p>
            <a:pPr>
              <a:lnSpc>
                <a:spcPct val="80000"/>
              </a:lnSpc>
              <a:buFont typeface="Arial" charset="0"/>
              <a:buNone/>
            </a:pPr>
            <a:r>
              <a:rPr lang="el-GR" sz="1400">
                <a:latin typeface="Arial" charset="0"/>
              </a:rPr>
              <a:t>Οι συνθήκες αποθήκευσης θα πρέπει να είναι κατάλληλες για κάθε πρώτη ύλη και υλικό συσκευασίας</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p:nvPr>
        </p:nvSpPr>
        <p:spPr/>
        <p:txBody>
          <a:bodyPr/>
          <a:lstStyle/>
          <a:p>
            <a:r>
              <a:rPr lang="el-GR" b="1">
                <a:solidFill>
                  <a:schemeClr val="tx2"/>
                </a:solidFill>
              </a:rPr>
              <a:t>7. ΠΑΡΑΓΩΓΗ - ΣΥΣΚΕΥΑΣΙΑ</a:t>
            </a:r>
          </a:p>
        </p:txBody>
      </p:sp>
      <p:sp>
        <p:nvSpPr>
          <p:cNvPr id="80899" name="Rectangle 3"/>
          <p:cNvSpPr>
            <a:spLocks noGrp="1"/>
          </p:cNvSpPr>
          <p:nvPr>
            <p:ph type="body" idx="1"/>
          </p:nvPr>
        </p:nvSpPr>
        <p:spPr>
          <a:xfrm>
            <a:off x="457200" y="1295400"/>
            <a:ext cx="8229600" cy="5181600"/>
          </a:xfrm>
        </p:spPr>
        <p:txBody>
          <a:bodyPr/>
          <a:lstStyle/>
          <a:p>
            <a:pPr>
              <a:lnSpc>
                <a:spcPct val="80000"/>
              </a:lnSpc>
              <a:buFont typeface="Arial" charset="0"/>
              <a:buNone/>
            </a:pPr>
            <a:r>
              <a:rPr lang="el-GR" sz="1600" b="1">
                <a:latin typeface="Arial" charset="0"/>
              </a:rPr>
              <a:t>Παραγωγή</a:t>
            </a:r>
          </a:p>
          <a:p>
            <a:pPr>
              <a:lnSpc>
                <a:spcPct val="80000"/>
              </a:lnSpc>
              <a:buFont typeface="Arial" charset="0"/>
              <a:buNone/>
            </a:pPr>
            <a:r>
              <a:rPr lang="el-GR" sz="1600">
                <a:latin typeface="Arial" charset="0"/>
              </a:rPr>
              <a:t>Σε κάθε στάδιο της παρασκευής και συσκευασίας, θα πρέπει να λαμβάνονται τα</a:t>
            </a:r>
          </a:p>
          <a:p>
            <a:pPr>
              <a:lnSpc>
                <a:spcPct val="80000"/>
              </a:lnSpc>
              <a:buFont typeface="Arial" charset="0"/>
              <a:buNone/>
            </a:pPr>
            <a:r>
              <a:rPr lang="el-GR" sz="1600">
                <a:latin typeface="Arial" charset="0"/>
              </a:rPr>
              <a:t>κατάλληλα μέτρα έτσι ώστε να παραχθεί ένα τελικό προϊόν που να ικανοποιεί τα</a:t>
            </a:r>
          </a:p>
          <a:p>
            <a:pPr>
              <a:lnSpc>
                <a:spcPct val="80000"/>
              </a:lnSpc>
              <a:buFont typeface="Arial" charset="0"/>
              <a:buNone/>
            </a:pPr>
            <a:r>
              <a:rPr lang="el-GR" sz="1600">
                <a:latin typeface="Arial" charset="0"/>
              </a:rPr>
              <a:t>προκαθορισμένα χαρακτηριστικά.</a:t>
            </a:r>
          </a:p>
          <a:p>
            <a:pPr>
              <a:lnSpc>
                <a:spcPct val="80000"/>
              </a:lnSpc>
              <a:buFont typeface="Arial" charset="0"/>
              <a:buNone/>
            </a:pPr>
            <a:r>
              <a:rPr lang="el-GR" sz="1600">
                <a:latin typeface="Arial" charset="0"/>
              </a:rPr>
              <a:t> Πρέπει να διασφαλίζεται ότι:</a:t>
            </a:r>
          </a:p>
          <a:p>
            <a:pPr>
              <a:lnSpc>
                <a:spcPct val="80000"/>
              </a:lnSpc>
              <a:buFont typeface="Arial" charset="0"/>
              <a:buNone/>
            </a:pPr>
            <a:r>
              <a:rPr lang="el-GR" sz="1600">
                <a:latin typeface="Arial" charset="0"/>
              </a:rPr>
              <a:t>α) όλα τα έγγραφα που σχετίζονται με τις εργασίες παραγωγής είναι διαθέσιμα</a:t>
            </a:r>
          </a:p>
          <a:p>
            <a:pPr>
              <a:lnSpc>
                <a:spcPct val="80000"/>
              </a:lnSpc>
              <a:buFont typeface="Arial" charset="0"/>
              <a:buNone/>
            </a:pPr>
            <a:r>
              <a:rPr lang="el-GR" sz="1600">
                <a:latin typeface="Arial" charset="0"/>
              </a:rPr>
              <a:t>β) όλες οι πρώτες ύλες είναι διαθέσιμες, εγκεκριμένες και κατάλληλα ελεγμένες</a:t>
            </a:r>
          </a:p>
          <a:p>
            <a:pPr>
              <a:lnSpc>
                <a:spcPct val="80000"/>
              </a:lnSpc>
              <a:buFont typeface="Arial" charset="0"/>
              <a:buNone/>
            </a:pPr>
            <a:r>
              <a:rPr lang="el-GR" sz="1600">
                <a:latin typeface="Arial" charset="0"/>
              </a:rPr>
              <a:t>γ) Ο απαραίτητος εξοπλισμός είναι διαθέσιμος για χρήση, σε κατάσταση λειτουργίας,</a:t>
            </a:r>
          </a:p>
          <a:p>
            <a:pPr>
              <a:lnSpc>
                <a:spcPct val="80000"/>
              </a:lnSpc>
              <a:buFont typeface="Arial" charset="0"/>
              <a:buNone/>
            </a:pPr>
            <a:r>
              <a:rPr lang="el-GR" sz="1600">
                <a:latin typeface="Arial" charset="0"/>
              </a:rPr>
              <a:t>καθαρός και, εάν είναι αναγκαίο, να έχει απολυμανθεί.</a:t>
            </a:r>
          </a:p>
          <a:p>
            <a:pPr>
              <a:lnSpc>
                <a:spcPct val="80000"/>
              </a:lnSpc>
              <a:buFont typeface="Arial" charset="0"/>
              <a:buNone/>
            </a:pPr>
            <a:r>
              <a:rPr lang="el-GR" sz="1600">
                <a:latin typeface="Arial" charset="0"/>
              </a:rPr>
              <a:t> δ) Ο χώρος να είναι καθαρός για να αποφευχθεί η ανάμειξη με υλικό/ά από</a:t>
            </a:r>
          </a:p>
          <a:p>
            <a:pPr>
              <a:lnSpc>
                <a:spcPct val="80000"/>
              </a:lnSpc>
              <a:buFont typeface="Arial" charset="0"/>
              <a:buNone/>
            </a:pPr>
            <a:r>
              <a:rPr lang="el-GR" sz="1600">
                <a:latin typeface="Arial" charset="0"/>
              </a:rPr>
              <a:t>Προηγούμενες εργασίες.</a:t>
            </a:r>
          </a:p>
          <a:p>
            <a:pPr>
              <a:lnSpc>
                <a:spcPct val="80000"/>
              </a:lnSpc>
              <a:buFont typeface="Arial" charset="0"/>
              <a:buNone/>
            </a:pPr>
            <a:endParaRPr lang="el-GR" sz="1600">
              <a:latin typeface="Arial" charset="0"/>
            </a:endParaRPr>
          </a:p>
          <a:p>
            <a:pPr>
              <a:lnSpc>
                <a:spcPct val="80000"/>
              </a:lnSpc>
              <a:buFont typeface="Arial" charset="0"/>
              <a:buNone/>
            </a:pPr>
            <a:r>
              <a:rPr lang="el-GR" sz="1600" b="1">
                <a:latin typeface="Arial" charset="0"/>
              </a:rPr>
              <a:t>Συσκευασία</a:t>
            </a:r>
          </a:p>
          <a:p>
            <a:pPr>
              <a:lnSpc>
                <a:spcPct val="80000"/>
              </a:lnSpc>
              <a:buFont typeface="Arial" charset="0"/>
              <a:buNone/>
            </a:pPr>
            <a:r>
              <a:rPr lang="el-GR" sz="1600">
                <a:latin typeface="Arial" charset="0"/>
              </a:rPr>
              <a:t>Πριν από την έναρξη κάθε λειτουργία συσκευασίας, θα πρέπει να εξασφαλίζεται ότι:</a:t>
            </a:r>
          </a:p>
          <a:p>
            <a:pPr>
              <a:lnSpc>
                <a:spcPct val="80000"/>
              </a:lnSpc>
              <a:buFont typeface="Arial" charset="0"/>
              <a:buNone/>
            </a:pPr>
            <a:r>
              <a:rPr lang="el-GR" sz="1600">
                <a:latin typeface="Arial" charset="0"/>
              </a:rPr>
              <a:t>α) η περιοχή έχει καθαριστεί από προηγούμενα υλικά για να αποφεύγεται η ανάμιξη με</a:t>
            </a:r>
          </a:p>
          <a:p>
            <a:pPr>
              <a:lnSpc>
                <a:spcPct val="80000"/>
              </a:lnSpc>
              <a:buFont typeface="Arial" charset="0"/>
              <a:buNone/>
            </a:pPr>
            <a:r>
              <a:rPr lang="el-GR" sz="1600">
                <a:latin typeface="Arial" charset="0"/>
              </a:rPr>
              <a:t>Υλικά από προηγούμενες εργασίες?</a:t>
            </a:r>
          </a:p>
          <a:p>
            <a:pPr>
              <a:lnSpc>
                <a:spcPct val="80000"/>
              </a:lnSpc>
              <a:buFont typeface="Arial" charset="0"/>
              <a:buNone/>
            </a:pPr>
            <a:r>
              <a:rPr lang="el-GR" sz="1600">
                <a:latin typeface="Arial" charset="0"/>
              </a:rPr>
              <a:t>β) όλα τα έγγραφα που σχετίζονται με τις εργασίες συσκευασίας, είναι διαθέσιμα</a:t>
            </a:r>
          </a:p>
          <a:p>
            <a:pPr>
              <a:lnSpc>
                <a:spcPct val="80000"/>
              </a:lnSpc>
              <a:buFont typeface="Arial" charset="0"/>
              <a:buNone/>
            </a:pPr>
            <a:r>
              <a:rPr lang="el-GR" sz="1600">
                <a:latin typeface="Arial" charset="0"/>
              </a:rPr>
              <a:t>γ) όλα τα υλικά συσκευασίας είναι διαθέσιμα?</a:t>
            </a:r>
          </a:p>
          <a:p>
            <a:pPr>
              <a:lnSpc>
                <a:spcPct val="80000"/>
              </a:lnSpc>
              <a:buFont typeface="Arial" charset="0"/>
              <a:buNone/>
            </a:pPr>
            <a:r>
              <a:rPr lang="el-GR" sz="1600">
                <a:latin typeface="Arial" charset="0"/>
              </a:rPr>
              <a:t>δ) Ο κατάλληλος εξοπλισμός είναι διαθέσιμος για χρήση, σε κατάσταση λειτουργίας.</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p:nvPr>
        </p:nvSpPr>
        <p:spPr/>
        <p:txBody>
          <a:bodyPr/>
          <a:lstStyle/>
          <a:p>
            <a:r>
              <a:rPr lang="el-GR" b="1">
                <a:solidFill>
                  <a:schemeClr val="tx2"/>
                </a:solidFill>
              </a:rPr>
              <a:t>8. ΕΤΟΙΜΟ ΠΡΟΙΟΝ</a:t>
            </a:r>
          </a:p>
        </p:txBody>
      </p:sp>
      <p:sp>
        <p:nvSpPr>
          <p:cNvPr id="81923" name="Rectangle 3"/>
          <p:cNvSpPr>
            <a:spLocks noGrp="1"/>
          </p:cNvSpPr>
          <p:nvPr>
            <p:ph type="body" idx="1"/>
          </p:nvPr>
        </p:nvSpPr>
        <p:spPr>
          <a:xfrm>
            <a:off x="457200" y="1295400"/>
            <a:ext cx="8229600" cy="5257800"/>
          </a:xfrm>
        </p:spPr>
        <p:txBody>
          <a:bodyPr/>
          <a:lstStyle/>
          <a:p>
            <a:pPr>
              <a:lnSpc>
                <a:spcPct val="80000"/>
              </a:lnSpc>
              <a:buFont typeface="Arial" charset="0"/>
              <a:buNone/>
            </a:pPr>
            <a:r>
              <a:rPr lang="el-GR" sz="1800">
                <a:latin typeface="Arial" charset="0"/>
              </a:rPr>
              <a:t>Τα έτοιμα τελικά προϊόντα θα πρέπει να είναι σύμφωνα με τις προδιαγραφές..</a:t>
            </a:r>
          </a:p>
          <a:p>
            <a:pPr>
              <a:lnSpc>
                <a:spcPct val="80000"/>
              </a:lnSpc>
              <a:buFont typeface="Arial" charset="0"/>
              <a:buNone/>
            </a:pPr>
            <a:r>
              <a:rPr lang="el-GR" sz="1800">
                <a:latin typeface="Arial" charset="0"/>
              </a:rPr>
              <a:t>Η Αποθήκευση και μεταφοράς τους θα πρέπει να γίνεται κατά τρόπο ώστε να</a:t>
            </a:r>
          </a:p>
          <a:p>
            <a:pPr>
              <a:lnSpc>
                <a:spcPct val="80000"/>
              </a:lnSpc>
              <a:buFont typeface="Arial" charset="0"/>
              <a:buNone/>
            </a:pPr>
            <a:r>
              <a:rPr lang="el-GR" sz="1800">
                <a:latin typeface="Arial" charset="0"/>
              </a:rPr>
              <a:t>διατηρείται η ποιότητα του τελικού προϊόντος.</a:t>
            </a:r>
          </a:p>
          <a:p>
            <a:pPr>
              <a:lnSpc>
                <a:spcPct val="80000"/>
              </a:lnSpc>
              <a:buFont typeface="Arial" charset="0"/>
              <a:buNone/>
            </a:pPr>
            <a:r>
              <a:rPr lang="el-GR" sz="1800">
                <a:latin typeface="Arial" charset="0"/>
              </a:rPr>
              <a:t>Πριν από τη διάθεση τους στην αγορά, όλα τα προϊόντα θα πρέπει να</a:t>
            </a:r>
          </a:p>
          <a:p>
            <a:pPr>
              <a:lnSpc>
                <a:spcPct val="80000"/>
              </a:lnSpc>
              <a:buFont typeface="Arial" charset="0"/>
              <a:buNone/>
            </a:pPr>
            <a:r>
              <a:rPr lang="el-GR" sz="1800">
                <a:latin typeface="Arial" charset="0"/>
              </a:rPr>
              <a:t>ελέγχονται σύμφωνα με καθιερωμένες μεθόδους δοκιμής και πρέπει να</a:t>
            </a:r>
          </a:p>
          <a:p>
            <a:pPr>
              <a:lnSpc>
                <a:spcPct val="80000"/>
              </a:lnSpc>
              <a:buFont typeface="Arial" charset="0"/>
              <a:buNone/>
            </a:pPr>
            <a:r>
              <a:rPr lang="el-GR" sz="1800">
                <a:latin typeface="Arial" charset="0"/>
              </a:rPr>
              <a:t>συμμορφώνονται με τα κριτήρια αποδοχής.</a:t>
            </a:r>
          </a:p>
          <a:p>
            <a:pPr>
              <a:lnSpc>
                <a:spcPct val="80000"/>
              </a:lnSpc>
              <a:buFont typeface="Arial" charset="0"/>
              <a:buNone/>
            </a:pPr>
            <a:r>
              <a:rPr lang="el-GR" sz="1800">
                <a:latin typeface="Arial" charset="0"/>
              </a:rPr>
              <a:t>Η απελευθέρωση πραγματοποιείται από εξουσιοδοτημένο προσωπικό</a:t>
            </a:r>
          </a:p>
          <a:p>
            <a:pPr>
              <a:lnSpc>
                <a:spcPct val="80000"/>
              </a:lnSpc>
              <a:buFont typeface="Arial" charset="0"/>
              <a:buNone/>
            </a:pPr>
            <a:r>
              <a:rPr lang="el-GR" sz="1800">
                <a:latin typeface="Arial" charset="0"/>
              </a:rPr>
              <a:t>υπεύθυνο για την ποιότητα.</a:t>
            </a:r>
          </a:p>
          <a:p>
            <a:pPr>
              <a:lnSpc>
                <a:spcPct val="80000"/>
              </a:lnSpc>
              <a:buFont typeface="Arial" charset="0"/>
              <a:buNone/>
            </a:pPr>
            <a:endParaRPr lang="el-GR" sz="1800" b="1">
              <a:latin typeface="Arial" charset="0"/>
            </a:endParaRPr>
          </a:p>
          <a:p>
            <a:pPr>
              <a:lnSpc>
                <a:spcPct val="80000"/>
              </a:lnSpc>
              <a:buFont typeface="Arial" charset="0"/>
              <a:buNone/>
            </a:pPr>
            <a:r>
              <a:rPr lang="el-GR" sz="1800" b="1">
                <a:latin typeface="Arial" charset="0"/>
              </a:rPr>
              <a:t>Αποθήκευση</a:t>
            </a:r>
          </a:p>
          <a:p>
            <a:pPr>
              <a:lnSpc>
                <a:spcPct val="80000"/>
              </a:lnSpc>
              <a:buFont typeface="Arial" charset="0"/>
              <a:buNone/>
            </a:pPr>
            <a:r>
              <a:rPr lang="el-GR" sz="1800">
                <a:latin typeface="Arial" charset="0"/>
              </a:rPr>
              <a:t>Τα έτοιμα προϊόντα αποθηκεύονται σε καθορισμένες περιοχές κάτω από τις</a:t>
            </a:r>
          </a:p>
          <a:p>
            <a:pPr>
              <a:lnSpc>
                <a:spcPct val="80000"/>
              </a:lnSpc>
              <a:buFont typeface="Arial" charset="0"/>
              <a:buNone/>
            </a:pPr>
            <a:r>
              <a:rPr lang="el-GR" sz="1800">
                <a:latin typeface="Arial" charset="0"/>
              </a:rPr>
              <a:t>κατάλληλες συνθήκες για το απαιτούμενο κατάλληλο χρονικό διάστημα..</a:t>
            </a:r>
          </a:p>
          <a:p>
            <a:pPr>
              <a:lnSpc>
                <a:spcPct val="80000"/>
              </a:lnSpc>
              <a:buFont typeface="Arial" charset="0"/>
              <a:buNone/>
            </a:pPr>
            <a:r>
              <a:rPr lang="el-GR" sz="1800">
                <a:latin typeface="Arial" charset="0"/>
              </a:rPr>
              <a:t>Εάν είναι απαραίτητο, τα έτοιμα παρακολουθούνται κατά την αποθήκευση</a:t>
            </a:r>
          </a:p>
          <a:p>
            <a:pPr>
              <a:lnSpc>
                <a:spcPct val="80000"/>
              </a:lnSpc>
              <a:buFont typeface="Arial" charset="0"/>
              <a:buNone/>
            </a:pPr>
            <a:r>
              <a:rPr lang="el-GR" sz="1800">
                <a:latin typeface="Arial" charset="0"/>
              </a:rPr>
              <a:t>τους.</a:t>
            </a:r>
          </a:p>
          <a:p>
            <a:pPr>
              <a:lnSpc>
                <a:spcPct val="80000"/>
              </a:lnSpc>
              <a:buFont typeface="Arial" charset="0"/>
              <a:buNone/>
            </a:pPr>
            <a:endParaRPr lang="el-GR" sz="1800" b="1">
              <a:latin typeface="Arial" charset="0"/>
            </a:endParaRPr>
          </a:p>
          <a:p>
            <a:pPr>
              <a:lnSpc>
                <a:spcPct val="80000"/>
              </a:lnSpc>
              <a:buFont typeface="Arial" charset="0"/>
              <a:buNone/>
            </a:pPr>
            <a:r>
              <a:rPr lang="el-GR" sz="1800" b="1">
                <a:latin typeface="Arial" charset="0"/>
              </a:rPr>
              <a:t>Μεταφορά</a:t>
            </a:r>
          </a:p>
          <a:p>
            <a:pPr>
              <a:lnSpc>
                <a:spcPct val="80000"/>
              </a:lnSpc>
              <a:buFont typeface="Arial" charset="0"/>
              <a:buNone/>
            </a:pPr>
            <a:r>
              <a:rPr lang="el-GR" sz="1800">
                <a:latin typeface="Arial" charset="0"/>
              </a:rPr>
              <a:t>Λαμβάνονται μέτρα για να εξασφαλιστεί ότι η μεταφορά του τελικού</a:t>
            </a:r>
          </a:p>
          <a:p>
            <a:pPr>
              <a:lnSpc>
                <a:spcPct val="80000"/>
              </a:lnSpc>
              <a:buFont typeface="Arial" charset="0"/>
              <a:buNone/>
            </a:pPr>
            <a:r>
              <a:rPr lang="el-GR" sz="1800">
                <a:latin typeface="Arial" charset="0"/>
              </a:rPr>
              <a:t>προϊόντος γίνεται κάτω από συνθήκες που διασφαλίζουν την ποιότητα του</a:t>
            </a:r>
          </a:p>
          <a:p>
            <a:pPr>
              <a:lnSpc>
                <a:spcPct val="80000"/>
              </a:lnSpc>
              <a:buFont typeface="Arial" charset="0"/>
              <a:buNone/>
            </a:pPr>
            <a:r>
              <a:rPr lang="el-GR" sz="1800">
                <a:latin typeface="Arial" charset="0"/>
              </a:rPr>
              <a:t>ετοίμου.</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p:nvPr>
        </p:nvSpPr>
        <p:spPr/>
        <p:txBody>
          <a:bodyPr/>
          <a:lstStyle/>
          <a:p>
            <a:r>
              <a:rPr lang="el-GR" sz="4000" b="1">
                <a:solidFill>
                  <a:schemeClr val="tx2"/>
                </a:solidFill>
              </a:rPr>
              <a:t>9.ΕΡΓΑΣΤΗΡΙΟ ΕΛΕΓΧΟΥ ΠΟΙΟΤΗΤΑΣ</a:t>
            </a:r>
          </a:p>
        </p:txBody>
      </p:sp>
      <p:sp>
        <p:nvSpPr>
          <p:cNvPr id="82947" name="Rectangle 3"/>
          <p:cNvSpPr>
            <a:spLocks noGrp="1"/>
          </p:cNvSpPr>
          <p:nvPr>
            <p:ph type="body" idx="1"/>
          </p:nvPr>
        </p:nvSpPr>
        <p:spPr/>
        <p:txBody>
          <a:bodyPr/>
          <a:lstStyle/>
          <a:p>
            <a:pPr>
              <a:lnSpc>
                <a:spcPct val="80000"/>
              </a:lnSpc>
              <a:buFont typeface="Arial" charset="0"/>
              <a:buNone/>
            </a:pPr>
            <a:r>
              <a:rPr lang="el-GR" sz="1400" b="1">
                <a:latin typeface="Arial" charset="0"/>
              </a:rPr>
              <a:t>Δειγματοληψία</a:t>
            </a:r>
          </a:p>
          <a:p>
            <a:pPr>
              <a:lnSpc>
                <a:spcPct val="80000"/>
              </a:lnSpc>
              <a:buFont typeface="Arial" charset="0"/>
              <a:buNone/>
            </a:pPr>
            <a:r>
              <a:rPr lang="el-GR" sz="1400">
                <a:latin typeface="Arial" charset="0"/>
              </a:rPr>
              <a:t>Η δειγματοληψία πραγματοποιείται από εξουσιοδοτημένο προσωπικό και ορίζεται με βάση:</a:t>
            </a:r>
          </a:p>
          <a:p>
            <a:pPr>
              <a:lnSpc>
                <a:spcPct val="80000"/>
              </a:lnSpc>
              <a:buFont typeface="Arial" charset="0"/>
              <a:buNone/>
            </a:pPr>
            <a:r>
              <a:rPr lang="el-GR" sz="1400">
                <a:latin typeface="Arial" charset="0"/>
              </a:rPr>
              <a:t>α) τη μέθοδος δειγματοληψίας</a:t>
            </a:r>
          </a:p>
          <a:p>
            <a:pPr>
              <a:lnSpc>
                <a:spcPct val="80000"/>
              </a:lnSpc>
              <a:buFont typeface="Arial" charset="0"/>
              <a:buNone/>
            </a:pPr>
            <a:r>
              <a:rPr lang="el-GR" sz="1400">
                <a:latin typeface="Arial" charset="0"/>
              </a:rPr>
              <a:t>β) τον εξοπλισμό που πρέπει να χρησιμοποιηθεί</a:t>
            </a:r>
          </a:p>
          <a:p>
            <a:pPr>
              <a:lnSpc>
                <a:spcPct val="80000"/>
              </a:lnSpc>
              <a:buFont typeface="Arial" charset="0"/>
              <a:buNone/>
            </a:pPr>
            <a:r>
              <a:rPr lang="el-GR" sz="1400">
                <a:latin typeface="Arial" charset="0"/>
              </a:rPr>
              <a:t>γ) τη ποσότητα που πρέπει να ληφθεί</a:t>
            </a:r>
          </a:p>
          <a:p>
            <a:pPr>
              <a:lnSpc>
                <a:spcPct val="80000"/>
              </a:lnSpc>
              <a:buFont typeface="Arial" charset="0"/>
              <a:buNone/>
            </a:pPr>
            <a:r>
              <a:rPr lang="el-GR" sz="1400">
                <a:latin typeface="Arial" charset="0"/>
              </a:rPr>
              <a:t>δ) τις προφυλάξεις που πρέπει να τηρούνται για την αποφυγή επιμόλυνσης ή αλλοίωσης</a:t>
            </a:r>
          </a:p>
          <a:p>
            <a:pPr>
              <a:lnSpc>
                <a:spcPct val="80000"/>
              </a:lnSpc>
              <a:buFont typeface="Arial" charset="0"/>
              <a:buNone/>
            </a:pPr>
            <a:r>
              <a:rPr lang="el-GR" sz="1400">
                <a:latin typeface="Arial" charset="0"/>
              </a:rPr>
              <a:t>ε) τη ταυτοποίηση του δείγματος?</a:t>
            </a:r>
          </a:p>
          <a:p>
            <a:pPr>
              <a:lnSpc>
                <a:spcPct val="80000"/>
              </a:lnSpc>
              <a:buFont typeface="Arial" charset="0"/>
              <a:buNone/>
            </a:pPr>
            <a:r>
              <a:rPr lang="el-GR" sz="1400">
                <a:latin typeface="Arial" charset="0"/>
              </a:rPr>
              <a:t>στ) τη συχνότητα.</a:t>
            </a:r>
          </a:p>
          <a:p>
            <a:pPr>
              <a:lnSpc>
                <a:spcPct val="80000"/>
              </a:lnSpc>
              <a:buFont typeface="Arial" charset="0"/>
              <a:buNone/>
            </a:pPr>
            <a:r>
              <a:rPr lang="el-GR" sz="1400">
                <a:latin typeface="Arial" charset="0"/>
              </a:rPr>
              <a:t>Τα δείγματα θα πρέπει να αναγνωρίζεται από:</a:t>
            </a:r>
          </a:p>
          <a:p>
            <a:pPr>
              <a:lnSpc>
                <a:spcPct val="80000"/>
              </a:lnSpc>
              <a:buFont typeface="Arial" charset="0"/>
              <a:buNone/>
            </a:pPr>
            <a:r>
              <a:rPr lang="el-GR" sz="1400">
                <a:latin typeface="Arial" charset="0"/>
              </a:rPr>
              <a:t>α) την επωνυμία ή το διακριτικό κωδικό?</a:t>
            </a:r>
          </a:p>
          <a:p>
            <a:pPr>
              <a:lnSpc>
                <a:spcPct val="80000"/>
              </a:lnSpc>
              <a:buFont typeface="Arial" charset="0"/>
              <a:buNone/>
            </a:pPr>
            <a:r>
              <a:rPr lang="el-GR" sz="1400">
                <a:latin typeface="Arial" charset="0"/>
              </a:rPr>
              <a:t>β) τον αριθμό της παρτίδας?</a:t>
            </a:r>
          </a:p>
          <a:p>
            <a:pPr>
              <a:lnSpc>
                <a:spcPct val="80000"/>
              </a:lnSpc>
              <a:buFont typeface="Arial" charset="0"/>
              <a:buNone/>
            </a:pPr>
            <a:r>
              <a:rPr lang="el-GR" sz="1400">
                <a:latin typeface="Arial" charset="0"/>
              </a:rPr>
              <a:t>γ) την ημερομηνία της δειγματοληψίας?</a:t>
            </a:r>
          </a:p>
          <a:p>
            <a:pPr>
              <a:lnSpc>
                <a:spcPct val="80000"/>
              </a:lnSpc>
              <a:buFont typeface="Arial" charset="0"/>
              <a:buNone/>
            </a:pPr>
            <a:r>
              <a:rPr lang="el-GR" sz="1400">
                <a:latin typeface="Arial" charset="0"/>
              </a:rPr>
              <a:t>δ) το δοχείο από το οποίο λήφθηκε το δείγμα?</a:t>
            </a:r>
          </a:p>
          <a:p>
            <a:pPr>
              <a:lnSpc>
                <a:spcPct val="80000"/>
              </a:lnSpc>
              <a:buFont typeface="Arial" charset="0"/>
              <a:buNone/>
            </a:pPr>
            <a:r>
              <a:rPr lang="el-GR" sz="1400">
                <a:latin typeface="Arial" charset="0"/>
              </a:rPr>
              <a:t>ε) το σημείο δειγματοληψίας, κατά περίπτωση.</a:t>
            </a:r>
          </a:p>
          <a:p>
            <a:pPr>
              <a:lnSpc>
                <a:spcPct val="80000"/>
              </a:lnSpc>
              <a:buFont typeface="Arial" charset="0"/>
              <a:buNone/>
            </a:pPr>
            <a:r>
              <a:rPr lang="el-GR" sz="1400">
                <a:latin typeface="Arial" charset="0"/>
              </a:rPr>
              <a:t>Προδιαγραφές</a:t>
            </a:r>
          </a:p>
          <a:p>
            <a:pPr>
              <a:lnSpc>
                <a:spcPct val="80000"/>
              </a:lnSpc>
              <a:buFont typeface="Arial" charset="0"/>
              <a:buNone/>
            </a:pPr>
            <a:r>
              <a:rPr lang="el-GR" sz="1400">
                <a:latin typeface="Arial" charset="0"/>
              </a:rPr>
              <a:t>• ΟΙ προδιαγραφές και τα κριτήρια αποδοχής τίθενται για διευκρινιστούν οι απαιτήσεις</a:t>
            </a:r>
          </a:p>
          <a:p>
            <a:pPr>
              <a:lnSpc>
                <a:spcPct val="80000"/>
              </a:lnSpc>
              <a:buFont typeface="Arial" charset="0"/>
              <a:buNone/>
            </a:pPr>
            <a:r>
              <a:rPr lang="el-GR" sz="1400">
                <a:latin typeface="Arial" charset="0"/>
              </a:rPr>
              <a:t>που πρέπει να πληρούνται για τις πρώτες ύλες, τα υλικά συσκευασίας, τα ημιέτοιμα</a:t>
            </a:r>
          </a:p>
          <a:p>
            <a:pPr>
              <a:lnSpc>
                <a:spcPct val="80000"/>
              </a:lnSpc>
              <a:buFont typeface="Arial" charset="0"/>
              <a:buNone/>
            </a:pPr>
            <a:r>
              <a:rPr lang="el-GR" sz="1400">
                <a:latin typeface="Arial" charset="0"/>
              </a:rPr>
              <a:t>προϊόντα και τα τελικά προϊόντα.</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p:cNvSpPr>
          <p:nvPr>
            <p:ph type="body" idx="1"/>
          </p:nvPr>
        </p:nvSpPr>
        <p:spPr/>
        <p:txBody>
          <a:bodyPr/>
          <a:lstStyle/>
          <a:p>
            <a:pPr>
              <a:lnSpc>
                <a:spcPct val="80000"/>
              </a:lnSpc>
            </a:pPr>
            <a:r>
              <a:rPr lang="el-GR" sz="2800">
                <a:latin typeface="Arial" charset="0"/>
              </a:rPr>
              <a:t>Έλεγχος</a:t>
            </a:r>
          </a:p>
          <a:p>
            <a:pPr lvl="1">
              <a:lnSpc>
                <a:spcPct val="80000"/>
              </a:lnSpc>
            </a:pPr>
            <a:r>
              <a:rPr lang="el-GR" sz="2400">
                <a:latin typeface="Arial" charset="0"/>
              </a:rPr>
              <a:t> Το εργαστήριο ποιοτικού ελέγχου ελέγχει για να επιβεβαιώσει ότι το προϊόν συμμορφώνεται με τις προκαθορισμένες προδιαγραφές.</a:t>
            </a:r>
          </a:p>
          <a:p>
            <a:pPr lvl="1">
              <a:lnSpc>
                <a:spcPct val="80000"/>
              </a:lnSpc>
            </a:pPr>
            <a:r>
              <a:rPr lang="el-GR" sz="2400">
                <a:latin typeface="Arial" charset="0"/>
              </a:rPr>
              <a:t>Οι έλεγχοι θα πρέπει να εκτελούνται με βάση τις κατάλληλες και διαθέσιμες μεθόδους δοκιμής.</a:t>
            </a:r>
          </a:p>
          <a:p>
            <a:pPr>
              <a:lnSpc>
                <a:spcPct val="80000"/>
              </a:lnSpc>
            </a:pPr>
            <a:r>
              <a:rPr lang="el-GR" sz="2800">
                <a:latin typeface="Arial" charset="0"/>
              </a:rPr>
              <a:t>Διερεύνηση μη συμμορφούμενων προϊόντων</a:t>
            </a:r>
          </a:p>
          <a:p>
            <a:pPr lvl="1">
              <a:lnSpc>
                <a:spcPct val="80000"/>
              </a:lnSpc>
            </a:pPr>
            <a:r>
              <a:rPr lang="el-GR" sz="2400">
                <a:latin typeface="Arial" charset="0"/>
              </a:rPr>
              <a:t> Αποτελέσματα μετρήσεων που ευρίσκονται εκτός των καθορισμένων ορίων επανεξετάζονται από το αρμόδιο εξουσιοδοτημένο προσωπικό και διερευνώνται</a:t>
            </a:r>
          </a:p>
          <a:p>
            <a:pPr>
              <a:lnSpc>
                <a:spcPct val="80000"/>
              </a:lnSpc>
            </a:pPr>
            <a:r>
              <a:rPr lang="el-GR" sz="2800">
                <a:latin typeface="Arial" charset="0"/>
              </a:rPr>
              <a:t> Απελευθέρωση προϊόντων</a:t>
            </a:r>
          </a:p>
        </p:txBody>
      </p:sp>
      <p:sp>
        <p:nvSpPr>
          <p:cNvPr id="83972" name="Rectangle 4"/>
          <p:cNvSpPr>
            <a:spLocks noGrp="1"/>
          </p:cNvSpPr>
          <p:nvPr>
            <p:ph type="title"/>
          </p:nvPr>
        </p:nvSpPr>
        <p:spPr>
          <a:noFill/>
          <a:ln/>
        </p:spPr>
        <p:txBody>
          <a:bodyPr/>
          <a:lstStyle/>
          <a:p>
            <a:r>
              <a:rPr lang="el-GR" sz="4000" b="1">
                <a:solidFill>
                  <a:schemeClr val="tx2"/>
                </a:solidFill>
              </a:rPr>
              <a:t>9.ΕΡΓΑΣΤΗΡΙΟ ΕΛΕΓΧΟΥ ΠΟΙΟΤΗΤΑΣ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15962"/>
          </a:xfrm>
        </p:spPr>
        <p:txBody>
          <a:bodyPr>
            <a:normAutofit fontScale="90000"/>
          </a:bodyPr>
          <a:lstStyle/>
          <a:p>
            <a:r>
              <a:rPr lang="el-GR" b="1" dirty="0"/>
              <a:t> ΤΙ ΚΑΘΟΡΙΖΕΙ Η ΝΟΜΟΘΕΣΙΑ ΚΑΛΛΥΝΤΙΚΩΝ</a:t>
            </a:r>
            <a:endParaRPr lang="en-US" b="1" dirty="0"/>
          </a:p>
        </p:txBody>
      </p:sp>
      <p:sp>
        <p:nvSpPr>
          <p:cNvPr id="3" name="2 - Θέση περιεχομένου"/>
          <p:cNvSpPr>
            <a:spLocks noGrp="1"/>
          </p:cNvSpPr>
          <p:nvPr>
            <p:ph idx="1"/>
          </p:nvPr>
        </p:nvSpPr>
        <p:spPr>
          <a:xfrm>
            <a:off x="0" y="838200"/>
            <a:ext cx="9144000" cy="6019800"/>
          </a:xfrm>
        </p:spPr>
        <p:txBody>
          <a:bodyPr/>
          <a:lstStyle/>
          <a:p>
            <a:pPr>
              <a:buNone/>
            </a:pPr>
            <a:endParaRPr lang="el-GR" dirty="0"/>
          </a:p>
          <a:p>
            <a:pPr>
              <a:buNone/>
            </a:pPr>
            <a:r>
              <a:rPr lang="el-GR" dirty="0"/>
              <a:t>Πρακτικά, το σύνολο του κανονιστικού πλαισίου, καθορίζει τον σχεδιασμό, την έρευνα και ανάπτυξη, την εμπορική πολιτική (πχ διαφήμιση), τους ισχυρισμούς, την παραγωγική διαδικασία, την ανάλυση, τον καθορισμό προδιαγραφών (ασφάλειας &amp; αποτελεσματικότητας) ακόμα και την διανομή των προϊόντων.</a:t>
            </a:r>
            <a:endParaRPr lang="en-US" dirty="0"/>
          </a:p>
          <a:p>
            <a:pPr>
              <a:buNone/>
            </a:pP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p:nvPr>
        </p:nvSpPr>
        <p:spPr/>
        <p:txBody>
          <a:bodyPr>
            <a:normAutofit fontScale="90000"/>
          </a:bodyPr>
          <a:lstStyle/>
          <a:p>
            <a:r>
              <a:rPr lang="el-GR" sz="4000" b="1">
                <a:solidFill>
                  <a:schemeClr val="tx2"/>
                </a:solidFill>
              </a:rPr>
              <a:t>10. ΔΙΑΧΕΙΡΙΣΗ ΠΡΟΪΟΝΤΩΝ ΠΟΥ</a:t>
            </a:r>
            <a:br>
              <a:rPr lang="el-GR" sz="4000" b="1">
                <a:solidFill>
                  <a:schemeClr val="tx2"/>
                </a:solidFill>
              </a:rPr>
            </a:br>
            <a:r>
              <a:rPr lang="el-GR" sz="4000" b="1">
                <a:solidFill>
                  <a:schemeClr val="tx2"/>
                </a:solidFill>
              </a:rPr>
              <a:t>ΕΙΝΑΙ ΕΚΤΟΣ ΤΩΝ ΠΡΟΔΙΑΓΡΑΦΩΝ</a:t>
            </a:r>
          </a:p>
        </p:txBody>
      </p:sp>
      <p:sp>
        <p:nvSpPr>
          <p:cNvPr id="84995" name="Rectangle 3"/>
          <p:cNvSpPr>
            <a:spLocks noGrp="1"/>
          </p:cNvSpPr>
          <p:nvPr>
            <p:ph type="body" idx="1"/>
          </p:nvPr>
        </p:nvSpPr>
        <p:spPr/>
        <p:txBody>
          <a:bodyPr/>
          <a:lstStyle/>
          <a:p>
            <a:pPr>
              <a:lnSpc>
                <a:spcPct val="80000"/>
              </a:lnSpc>
              <a:buFont typeface="Arial" charset="0"/>
              <a:buNone/>
            </a:pPr>
            <a:r>
              <a:rPr lang="el-GR" sz="1800" b="1">
                <a:latin typeface="Arial" charset="0"/>
              </a:rPr>
              <a:t>Απόρριψη τελικών ή και ενδιαμέσων προϊόντων ή και πρώτων</a:t>
            </a:r>
          </a:p>
          <a:p>
            <a:pPr>
              <a:lnSpc>
                <a:spcPct val="80000"/>
              </a:lnSpc>
              <a:buFont typeface="Arial" charset="0"/>
              <a:buNone/>
            </a:pPr>
            <a:r>
              <a:rPr lang="el-GR" sz="1800" b="1">
                <a:latin typeface="Arial" charset="0"/>
              </a:rPr>
              <a:t>υλών και υλικών συσκευασίας</a:t>
            </a:r>
          </a:p>
          <a:p>
            <a:pPr>
              <a:lnSpc>
                <a:spcPct val="80000"/>
              </a:lnSpc>
              <a:buFont typeface="Arial" charset="0"/>
              <a:buNone/>
            </a:pPr>
            <a:r>
              <a:rPr lang="el-GR" sz="1800">
                <a:latin typeface="Arial" charset="0"/>
              </a:rPr>
              <a:t>Η απόφαση για την καταστροφή ή την επανεπεξεργασία προϊόντων που</a:t>
            </a:r>
          </a:p>
          <a:p>
            <a:pPr>
              <a:lnSpc>
                <a:spcPct val="80000"/>
              </a:lnSpc>
              <a:buFont typeface="Arial" charset="0"/>
              <a:buNone/>
            </a:pPr>
            <a:r>
              <a:rPr lang="el-GR" sz="1800">
                <a:latin typeface="Arial" charset="0"/>
              </a:rPr>
              <a:t>ευρίσκονται εκτός προδιαγραφών γίνεται μόνο από εξουσιοδοτημένο προσωπικό</a:t>
            </a:r>
          </a:p>
          <a:p>
            <a:pPr>
              <a:lnSpc>
                <a:spcPct val="80000"/>
              </a:lnSpc>
              <a:buFont typeface="Arial" charset="0"/>
              <a:buNone/>
            </a:pPr>
            <a:r>
              <a:rPr lang="el-GR" sz="1800">
                <a:latin typeface="Arial" charset="0"/>
              </a:rPr>
              <a:t>υπεύθυνο για την ποιότητα.</a:t>
            </a:r>
          </a:p>
          <a:p>
            <a:pPr>
              <a:lnSpc>
                <a:spcPct val="80000"/>
              </a:lnSpc>
              <a:buFont typeface="Arial" charset="0"/>
              <a:buNone/>
            </a:pPr>
            <a:endParaRPr lang="el-GR" sz="1800">
              <a:latin typeface="Arial" charset="0"/>
            </a:endParaRPr>
          </a:p>
          <a:p>
            <a:pPr>
              <a:lnSpc>
                <a:spcPct val="80000"/>
              </a:lnSpc>
              <a:buFont typeface="Arial" charset="0"/>
              <a:buNone/>
            </a:pPr>
            <a:r>
              <a:rPr lang="el-GR" sz="1800" b="1">
                <a:latin typeface="Arial" charset="0"/>
              </a:rPr>
              <a:t>Επεξεργασία προϊόντων</a:t>
            </a:r>
          </a:p>
          <a:p>
            <a:pPr>
              <a:lnSpc>
                <a:spcPct val="80000"/>
              </a:lnSpc>
              <a:buFont typeface="Arial" charset="0"/>
              <a:buNone/>
            </a:pPr>
            <a:r>
              <a:rPr lang="el-GR" sz="1800">
                <a:latin typeface="Arial" charset="0"/>
              </a:rPr>
              <a:t>• Εάν το σύνολο ή μέρος ενός προϊόντος αποκλίνει των προδιαγραφών</a:t>
            </a:r>
          </a:p>
          <a:p>
            <a:pPr>
              <a:lnSpc>
                <a:spcPct val="80000"/>
              </a:lnSpc>
              <a:buFont typeface="Arial" charset="0"/>
              <a:buNone/>
            </a:pPr>
            <a:r>
              <a:rPr lang="el-GR" sz="1800">
                <a:latin typeface="Arial" charset="0"/>
              </a:rPr>
              <a:t>μπορεί το προσωπικό το υπεύθυνο για την ποιότητα να εγκρίνει εκ νέου</a:t>
            </a:r>
          </a:p>
          <a:p>
            <a:pPr>
              <a:lnSpc>
                <a:spcPct val="80000"/>
              </a:lnSpc>
              <a:buFont typeface="Arial" charset="0"/>
              <a:buNone/>
            </a:pPr>
            <a:r>
              <a:rPr lang="el-GR" sz="1800">
                <a:latin typeface="Arial" charset="0"/>
              </a:rPr>
              <a:t>επεξεργασία.</a:t>
            </a:r>
          </a:p>
          <a:p>
            <a:pPr>
              <a:lnSpc>
                <a:spcPct val="80000"/>
              </a:lnSpc>
              <a:buFont typeface="Arial" charset="0"/>
              <a:buNone/>
            </a:pPr>
            <a:r>
              <a:rPr lang="el-GR" sz="1800">
                <a:latin typeface="Arial" charset="0"/>
              </a:rPr>
              <a:t>•Η μέθοδος της επανεπεξεργασίας θα πρέπει να καθορίζεται και να</a:t>
            </a:r>
          </a:p>
          <a:p>
            <a:pPr>
              <a:lnSpc>
                <a:spcPct val="80000"/>
              </a:lnSpc>
              <a:buFont typeface="Arial" charset="0"/>
              <a:buNone/>
            </a:pPr>
            <a:r>
              <a:rPr lang="el-GR" sz="1800">
                <a:latin typeface="Arial" charset="0"/>
              </a:rPr>
              <a:t>εγκρίνεται.</a:t>
            </a:r>
          </a:p>
          <a:p>
            <a:pPr>
              <a:lnSpc>
                <a:spcPct val="80000"/>
              </a:lnSpc>
              <a:buFont typeface="Arial" charset="0"/>
              <a:buNone/>
            </a:pPr>
            <a:r>
              <a:rPr lang="el-GR" sz="1800">
                <a:latin typeface="Arial" charset="0"/>
              </a:rPr>
              <a:t>•Τα αποτελέσματα θα πρέπει να επανεξετάζονται από εξουσιοδοτημένο</a:t>
            </a:r>
          </a:p>
          <a:p>
            <a:pPr>
              <a:lnSpc>
                <a:spcPct val="80000"/>
              </a:lnSpc>
              <a:buFont typeface="Arial" charset="0"/>
              <a:buNone/>
            </a:pPr>
            <a:r>
              <a:rPr lang="el-GR" sz="1800">
                <a:latin typeface="Arial" charset="0"/>
              </a:rPr>
              <a:t>προσωπικό, προκειμένου να επαληθεύσουν τη συμμόρφωση του</a:t>
            </a:r>
          </a:p>
          <a:p>
            <a:pPr>
              <a:lnSpc>
                <a:spcPct val="80000"/>
              </a:lnSpc>
              <a:buFont typeface="Arial" charset="0"/>
              <a:buNone/>
            </a:pPr>
            <a:r>
              <a:rPr lang="el-GR" sz="1800">
                <a:latin typeface="Arial" charset="0"/>
              </a:rPr>
              <a:t>προϊόντος με τα κριτήρια αποδοχής.</a:t>
            </a:r>
          </a:p>
          <a:p>
            <a:pPr>
              <a:lnSpc>
                <a:spcPct val="80000"/>
              </a:lnSpc>
              <a:buFont typeface="Arial" charset="0"/>
              <a:buNone/>
            </a:pPr>
            <a:endParaRPr lang="el-GR" sz="1800" b="1">
              <a:latin typeface="Arial"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p:nvPr>
        </p:nvSpPr>
        <p:spPr/>
        <p:txBody>
          <a:bodyPr/>
          <a:lstStyle/>
          <a:p>
            <a:r>
              <a:rPr lang="el-GR" b="1">
                <a:solidFill>
                  <a:schemeClr val="tx2"/>
                </a:solidFill>
              </a:rPr>
              <a:t>11. ΑΠΟΒΛΗΤΑ</a:t>
            </a:r>
          </a:p>
        </p:txBody>
      </p:sp>
      <p:sp>
        <p:nvSpPr>
          <p:cNvPr id="86019" name="Rectangle 3"/>
          <p:cNvSpPr>
            <a:spLocks noGrp="1"/>
          </p:cNvSpPr>
          <p:nvPr>
            <p:ph type="body" idx="1"/>
          </p:nvPr>
        </p:nvSpPr>
        <p:spPr/>
        <p:txBody>
          <a:bodyPr/>
          <a:lstStyle/>
          <a:p>
            <a:pPr>
              <a:lnSpc>
                <a:spcPct val="80000"/>
              </a:lnSpc>
              <a:buFont typeface="Arial" charset="0"/>
              <a:buNone/>
            </a:pPr>
            <a:r>
              <a:rPr lang="el-GR" sz="2000">
                <a:latin typeface="Arial" charset="0"/>
              </a:rPr>
              <a:t>Τα απόβλητα πρέπει να απορρίπτονται σε μια έγκυρη</a:t>
            </a:r>
          </a:p>
          <a:p>
            <a:pPr>
              <a:lnSpc>
                <a:spcPct val="80000"/>
              </a:lnSpc>
              <a:buFont typeface="Arial" charset="0"/>
              <a:buNone/>
            </a:pPr>
            <a:r>
              <a:rPr lang="el-GR" sz="2000">
                <a:latin typeface="Arial" charset="0"/>
              </a:rPr>
              <a:t>μέθοδο.</a:t>
            </a:r>
          </a:p>
          <a:p>
            <a:pPr>
              <a:lnSpc>
                <a:spcPct val="80000"/>
              </a:lnSpc>
              <a:buFont typeface="Arial" charset="0"/>
              <a:buNone/>
            </a:pPr>
            <a:endParaRPr lang="el-GR" sz="2000">
              <a:latin typeface="Arial" charset="0"/>
            </a:endParaRPr>
          </a:p>
          <a:p>
            <a:pPr>
              <a:lnSpc>
                <a:spcPct val="80000"/>
              </a:lnSpc>
              <a:buFont typeface="Arial" charset="0"/>
              <a:buNone/>
            </a:pPr>
            <a:r>
              <a:rPr lang="el-GR" sz="2000">
                <a:latin typeface="Arial" charset="0"/>
              </a:rPr>
              <a:t>Η αποχέτευση των αποβλήτων δεν θα πρέπει να επηρεάζει την</a:t>
            </a:r>
          </a:p>
          <a:p>
            <a:pPr>
              <a:lnSpc>
                <a:spcPct val="80000"/>
              </a:lnSpc>
              <a:buFont typeface="Arial" charset="0"/>
              <a:buNone/>
            </a:pPr>
            <a:r>
              <a:rPr lang="el-GR" sz="2000">
                <a:latin typeface="Arial" charset="0"/>
              </a:rPr>
              <a:t>Παραγωγή και τη λειτουργία του εργαστηρίου.</a:t>
            </a:r>
          </a:p>
          <a:p>
            <a:pPr>
              <a:lnSpc>
                <a:spcPct val="80000"/>
              </a:lnSpc>
              <a:buFont typeface="Arial" charset="0"/>
              <a:buNone/>
            </a:pPr>
            <a:endParaRPr lang="el-GR" sz="2000">
              <a:latin typeface="Arial" charset="0"/>
            </a:endParaRPr>
          </a:p>
          <a:p>
            <a:pPr>
              <a:lnSpc>
                <a:spcPct val="80000"/>
              </a:lnSpc>
              <a:buFont typeface="Arial" charset="0"/>
              <a:buNone/>
            </a:pPr>
            <a:r>
              <a:rPr lang="el-GR" sz="2000">
                <a:latin typeface="Arial" charset="0"/>
              </a:rPr>
              <a:t>Πρέπει να λαμβάνονται τα κατάλληλα μέτρα για τη συλλογή, τη</a:t>
            </a:r>
          </a:p>
          <a:p>
            <a:pPr>
              <a:lnSpc>
                <a:spcPct val="80000"/>
              </a:lnSpc>
              <a:buFont typeface="Arial" charset="0"/>
              <a:buNone/>
            </a:pPr>
            <a:r>
              <a:rPr lang="el-GR" sz="2000">
                <a:latin typeface="Arial" charset="0"/>
              </a:rPr>
              <a:t>μεταφορά, την αποθήκευση και τη διάθεση των αποβλήτων</a:t>
            </a:r>
          </a:p>
          <a:p>
            <a:pPr>
              <a:lnSpc>
                <a:spcPct val="80000"/>
              </a:lnSpc>
              <a:buFont typeface="Arial" charset="0"/>
              <a:buNone/>
            </a:pPr>
            <a:endParaRPr lang="el-GR" sz="2000">
              <a:latin typeface="Arial" charset="0"/>
            </a:endParaRPr>
          </a:p>
          <a:p>
            <a:pPr>
              <a:lnSpc>
                <a:spcPct val="80000"/>
              </a:lnSpc>
              <a:buFont typeface="Arial" charset="0"/>
              <a:buNone/>
            </a:pPr>
            <a:r>
              <a:rPr lang="el-GR" sz="2000">
                <a:latin typeface="Arial" charset="0"/>
              </a:rPr>
              <a:t>Τα δοχεία απορριμμάτων θα πρέπει να αναγνωρίζονται κατάλληλα ως</a:t>
            </a:r>
          </a:p>
          <a:p>
            <a:pPr>
              <a:lnSpc>
                <a:spcPct val="80000"/>
              </a:lnSpc>
              <a:buFont typeface="Arial" charset="0"/>
              <a:buNone/>
            </a:pPr>
            <a:r>
              <a:rPr lang="el-GR" sz="2000">
                <a:latin typeface="Arial" charset="0"/>
              </a:rPr>
              <a:t>προς το περιεχόμενο και ανάλογα με την περίπτωση να</a:t>
            </a:r>
          </a:p>
          <a:p>
            <a:pPr>
              <a:lnSpc>
                <a:spcPct val="80000"/>
              </a:lnSpc>
              <a:buFont typeface="Arial" charset="0"/>
              <a:buNone/>
            </a:pPr>
            <a:r>
              <a:rPr lang="el-GR" sz="2000">
                <a:latin typeface="Arial" charset="0"/>
              </a:rPr>
              <a:t>αναγράφουν τις απαραίτητες πληροφορίες.</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p:nvPr>
        </p:nvSpPr>
        <p:spPr/>
        <p:txBody>
          <a:bodyPr/>
          <a:lstStyle/>
          <a:p>
            <a:r>
              <a:rPr lang="el-GR" b="1">
                <a:solidFill>
                  <a:schemeClr val="tx2"/>
                </a:solidFill>
              </a:rPr>
              <a:t>12. ΥΠΕΡΓΟΛΑΒΙΕΣ</a:t>
            </a:r>
          </a:p>
        </p:txBody>
      </p:sp>
      <p:sp>
        <p:nvSpPr>
          <p:cNvPr id="87043" name="Rectangle 3"/>
          <p:cNvSpPr>
            <a:spLocks noGrp="1"/>
          </p:cNvSpPr>
          <p:nvPr>
            <p:ph type="body" idx="1"/>
          </p:nvPr>
        </p:nvSpPr>
        <p:spPr/>
        <p:txBody>
          <a:bodyPr/>
          <a:lstStyle/>
          <a:p>
            <a:pPr>
              <a:lnSpc>
                <a:spcPct val="80000"/>
              </a:lnSpc>
              <a:buFont typeface="Arial" charset="0"/>
              <a:buNone/>
            </a:pPr>
            <a:r>
              <a:rPr lang="el-GR" sz="2000" b="1">
                <a:latin typeface="Arial" charset="0"/>
              </a:rPr>
              <a:t>Οι υπεργολαβίες επιτρέπονται αρκεί να καθορίζεται με γραπτή</a:t>
            </a:r>
          </a:p>
          <a:p>
            <a:pPr>
              <a:lnSpc>
                <a:spcPct val="80000"/>
              </a:lnSpc>
              <a:buFont typeface="Arial" charset="0"/>
              <a:buNone/>
            </a:pPr>
            <a:r>
              <a:rPr lang="el-GR" sz="2000" b="1">
                <a:latin typeface="Arial" charset="0"/>
              </a:rPr>
              <a:t>Σύμβαση το αντικείμενο της υπεργολαβίας.</a:t>
            </a:r>
          </a:p>
          <a:p>
            <a:pPr>
              <a:lnSpc>
                <a:spcPct val="80000"/>
              </a:lnSpc>
              <a:buFont typeface="Arial" charset="0"/>
              <a:buNone/>
            </a:pPr>
            <a:endParaRPr lang="el-GR" sz="2000" b="1">
              <a:latin typeface="Arial" charset="0"/>
            </a:endParaRPr>
          </a:p>
          <a:p>
            <a:pPr>
              <a:lnSpc>
                <a:spcPct val="80000"/>
              </a:lnSpc>
              <a:buFont typeface="Arial" charset="0"/>
              <a:buNone/>
            </a:pPr>
            <a:r>
              <a:rPr lang="el-GR" sz="2000" b="1">
                <a:latin typeface="Arial" charset="0"/>
              </a:rPr>
              <a:t>Μπορεί να ανατεθεί σε τρίτο</a:t>
            </a:r>
          </a:p>
          <a:p>
            <a:pPr>
              <a:lnSpc>
                <a:spcPct val="80000"/>
              </a:lnSpc>
              <a:buFont typeface="Arial" charset="0"/>
              <a:buNone/>
            </a:pPr>
            <a:r>
              <a:rPr lang="el-GR" sz="2000" b="1">
                <a:latin typeface="Arial" charset="0"/>
              </a:rPr>
              <a:t>α) Η παραγωγή</a:t>
            </a:r>
          </a:p>
          <a:p>
            <a:pPr>
              <a:lnSpc>
                <a:spcPct val="80000"/>
              </a:lnSpc>
              <a:buFont typeface="Arial" charset="0"/>
              <a:buNone/>
            </a:pPr>
            <a:r>
              <a:rPr lang="el-GR" sz="2000" b="1">
                <a:latin typeface="Arial" charset="0"/>
              </a:rPr>
              <a:t>β) Η συσκευασία</a:t>
            </a:r>
          </a:p>
          <a:p>
            <a:pPr>
              <a:lnSpc>
                <a:spcPct val="80000"/>
              </a:lnSpc>
              <a:buFont typeface="Arial" charset="0"/>
              <a:buNone/>
            </a:pPr>
            <a:r>
              <a:rPr lang="el-GR" sz="2000" b="1">
                <a:latin typeface="Arial" charset="0"/>
              </a:rPr>
              <a:t>γ) Ο έλεγχος</a:t>
            </a:r>
          </a:p>
          <a:p>
            <a:pPr>
              <a:lnSpc>
                <a:spcPct val="80000"/>
              </a:lnSpc>
              <a:buFont typeface="Arial" charset="0"/>
              <a:buNone/>
            </a:pPr>
            <a:r>
              <a:rPr lang="el-GR" sz="2000" b="1">
                <a:latin typeface="Arial" charset="0"/>
              </a:rPr>
              <a:t>δ) Η διαδικασία καθαρισμού ή και απολύμανσης των χώρων?</a:t>
            </a:r>
          </a:p>
          <a:p>
            <a:pPr>
              <a:lnSpc>
                <a:spcPct val="80000"/>
              </a:lnSpc>
              <a:buFont typeface="Arial" charset="0"/>
              <a:buNone/>
            </a:pPr>
            <a:r>
              <a:rPr lang="el-GR" sz="2000" b="1">
                <a:latin typeface="Arial" charset="0"/>
              </a:rPr>
              <a:t>ε) Ο έλεγχος των παρασίτων?</a:t>
            </a:r>
          </a:p>
          <a:p>
            <a:pPr>
              <a:lnSpc>
                <a:spcPct val="80000"/>
              </a:lnSpc>
              <a:buFont typeface="Arial" charset="0"/>
              <a:buNone/>
            </a:pPr>
            <a:r>
              <a:rPr lang="el-GR" sz="2000" b="1">
                <a:latin typeface="Arial" charset="0"/>
              </a:rPr>
              <a:t>στ) Η συντήρηση του εξοπλισμού και των εγκαταστάσεων</a:t>
            </a:r>
          </a:p>
          <a:p>
            <a:pPr>
              <a:lnSpc>
                <a:spcPct val="80000"/>
              </a:lnSpc>
              <a:buFont typeface="Arial" charset="0"/>
              <a:buNone/>
            </a:pPr>
            <a:endParaRPr lang="el-GR" sz="2000" b="1">
              <a:latin typeface="Arial" charset="0"/>
            </a:endParaRPr>
          </a:p>
          <a:p>
            <a:pPr>
              <a:lnSpc>
                <a:spcPct val="80000"/>
              </a:lnSpc>
              <a:buFont typeface="Arial" charset="0"/>
              <a:buNone/>
            </a:pPr>
            <a:r>
              <a:rPr lang="el-GR" sz="2000" b="1">
                <a:latin typeface="Arial" charset="0"/>
              </a:rPr>
              <a:t>Ο αναθέτων θα πρέπει να αξιολογήσει την ικανότητα και την</a:t>
            </a:r>
          </a:p>
          <a:p>
            <a:pPr>
              <a:lnSpc>
                <a:spcPct val="80000"/>
              </a:lnSpc>
              <a:buFont typeface="Arial" charset="0"/>
              <a:buNone/>
            </a:pPr>
            <a:r>
              <a:rPr lang="el-GR" sz="2000" b="1">
                <a:latin typeface="Arial" charset="0"/>
              </a:rPr>
              <a:t>Ικανότητα του αναδόχου να εκτελεί το έργο της υπεργολαβίας.</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p:nvPr>
        </p:nvSpPr>
        <p:spPr/>
        <p:txBody>
          <a:bodyPr>
            <a:normAutofit fontScale="90000"/>
          </a:bodyPr>
          <a:lstStyle/>
          <a:p>
            <a:r>
              <a:rPr lang="el-GR" sz="4000" b="1">
                <a:solidFill>
                  <a:schemeClr val="tx2"/>
                </a:solidFill>
              </a:rPr>
              <a:t>13. ΑΠΟΚΛΙΣΕΙΣ</a:t>
            </a:r>
            <a:br>
              <a:rPr lang="el-GR" sz="4000" b="1">
                <a:solidFill>
                  <a:schemeClr val="tx2"/>
                </a:solidFill>
              </a:rPr>
            </a:br>
            <a:r>
              <a:rPr lang="el-GR" sz="4000" b="1">
                <a:solidFill>
                  <a:schemeClr val="tx2"/>
                </a:solidFill>
              </a:rPr>
              <a:t>14. ΠΑΡΑΠΟΝΑ ΚΑΙ ΑΝΑΚΛΗΣΕΙΣ</a:t>
            </a:r>
          </a:p>
        </p:txBody>
      </p:sp>
      <p:sp>
        <p:nvSpPr>
          <p:cNvPr id="88067" name="Rectangle 3"/>
          <p:cNvSpPr>
            <a:spLocks noGrp="1"/>
          </p:cNvSpPr>
          <p:nvPr>
            <p:ph type="body" idx="1"/>
          </p:nvPr>
        </p:nvSpPr>
        <p:spPr/>
        <p:txBody>
          <a:bodyPr/>
          <a:lstStyle/>
          <a:p>
            <a:pPr>
              <a:lnSpc>
                <a:spcPct val="80000"/>
              </a:lnSpc>
              <a:buFont typeface="Arial" charset="0"/>
              <a:buNone/>
            </a:pPr>
            <a:r>
              <a:rPr lang="el-GR" sz="1600" b="1">
                <a:latin typeface="Arial" charset="0"/>
              </a:rPr>
              <a:t>13. Αποκλίσεις</a:t>
            </a:r>
          </a:p>
          <a:p>
            <a:pPr>
              <a:lnSpc>
                <a:spcPct val="80000"/>
              </a:lnSpc>
              <a:buFont typeface="Arial" charset="0"/>
              <a:buNone/>
            </a:pPr>
            <a:r>
              <a:rPr lang="el-GR" sz="1600">
                <a:latin typeface="Arial" charset="0"/>
              </a:rPr>
              <a:t>Σε περίπτωση έγκρισης μιας απόκλισης από τις καθορισμένες προδιαγραφές αυτή</a:t>
            </a:r>
          </a:p>
          <a:p>
            <a:pPr>
              <a:lnSpc>
                <a:spcPct val="80000"/>
              </a:lnSpc>
              <a:buFont typeface="Arial" charset="0"/>
              <a:buNone/>
            </a:pPr>
            <a:r>
              <a:rPr lang="el-GR" sz="1600">
                <a:latin typeface="Arial" charset="0"/>
              </a:rPr>
              <a:t>θα πρέπει να υποστηρίζεται από επαρκή δεδομένα.</a:t>
            </a:r>
          </a:p>
          <a:p>
            <a:pPr>
              <a:lnSpc>
                <a:spcPct val="80000"/>
              </a:lnSpc>
              <a:buFont typeface="Arial" charset="0"/>
              <a:buNone/>
            </a:pPr>
            <a:r>
              <a:rPr lang="el-GR" sz="1600">
                <a:latin typeface="Arial" charset="0"/>
              </a:rPr>
              <a:t>Οι κατάλληλες διορθωτικές ενέργειες πρέπει να εκτελούνται ώστε να αποτραπεί η</a:t>
            </a:r>
          </a:p>
          <a:p>
            <a:pPr>
              <a:lnSpc>
                <a:spcPct val="80000"/>
              </a:lnSpc>
              <a:buFont typeface="Arial" charset="0"/>
              <a:buNone/>
            </a:pPr>
            <a:r>
              <a:rPr lang="el-GR" sz="1600">
                <a:latin typeface="Arial" charset="0"/>
              </a:rPr>
              <a:t>επανάληψη της απόκλισης.</a:t>
            </a:r>
          </a:p>
          <a:p>
            <a:pPr>
              <a:lnSpc>
                <a:spcPct val="80000"/>
              </a:lnSpc>
              <a:buFont typeface="Arial" charset="0"/>
              <a:buNone/>
            </a:pPr>
            <a:endParaRPr lang="el-GR" sz="1600">
              <a:latin typeface="Arial" charset="0"/>
            </a:endParaRPr>
          </a:p>
          <a:p>
            <a:pPr>
              <a:lnSpc>
                <a:spcPct val="80000"/>
              </a:lnSpc>
              <a:buFont typeface="Arial" charset="0"/>
              <a:buNone/>
            </a:pPr>
            <a:r>
              <a:rPr lang="el-GR" sz="1600" b="1">
                <a:latin typeface="Arial" charset="0"/>
              </a:rPr>
              <a:t>14. Παράπονα και Ανακλήσεις</a:t>
            </a:r>
          </a:p>
          <a:p>
            <a:pPr>
              <a:lnSpc>
                <a:spcPct val="80000"/>
              </a:lnSpc>
              <a:buFont typeface="Arial" charset="0"/>
              <a:buNone/>
            </a:pPr>
            <a:r>
              <a:rPr lang="el-GR" sz="1600">
                <a:latin typeface="Arial" charset="0"/>
              </a:rPr>
              <a:t>Όλα τα κοινοποιημένα παράπονα που εμπίπτουν στο πεδίο εφαρμογής του</a:t>
            </a:r>
          </a:p>
          <a:p>
            <a:pPr>
              <a:lnSpc>
                <a:spcPct val="80000"/>
              </a:lnSpc>
              <a:buFont typeface="Arial" charset="0"/>
              <a:buNone/>
            </a:pPr>
            <a:r>
              <a:rPr lang="el-GR" sz="1600">
                <a:latin typeface="Arial" charset="0"/>
              </a:rPr>
              <a:t>προτύπου θα πρέπει να επισκοπούνται, να γίνεται διερεύνησή τους και</a:t>
            </a:r>
          </a:p>
          <a:p>
            <a:pPr>
              <a:lnSpc>
                <a:spcPct val="80000"/>
              </a:lnSpc>
              <a:buFont typeface="Arial" charset="0"/>
              <a:buNone/>
            </a:pPr>
            <a:r>
              <a:rPr lang="el-GR" sz="1600">
                <a:latin typeface="Arial" charset="0"/>
              </a:rPr>
              <a:t>παρακολουθείται η εξέλιξή τους</a:t>
            </a:r>
          </a:p>
          <a:p>
            <a:pPr>
              <a:lnSpc>
                <a:spcPct val="80000"/>
              </a:lnSpc>
              <a:buFont typeface="Arial" charset="0"/>
              <a:buNone/>
            </a:pPr>
            <a:r>
              <a:rPr lang="el-GR" sz="1600">
                <a:latin typeface="Arial" charset="0"/>
              </a:rPr>
              <a:t>Σε περίπτωση που αποφασιστεί ανάκληση προϊόντος γίνεται, τα κατάλληλα μέτρα</a:t>
            </a:r>
          </a:p>
          <a:p>
            <a:pPr>
              <a:lnSpc>
                <a:spcPct val="80000"/>
              </a:lnSpc>
              <a:buFont typeface="Arial" charset="0"/>
              <a:buNone/>
            </a:pPr>
            <a:r>
              <a:rPr lang="el-GR" sz="1600">
                <a:latin typeface="Arial" charset="0"/>
              </a:rPr>
              <a:t>πρέπει να ληφθούν για να ολοκληρωθεί η ανάκληση</a:t>
            </a:r>
          </a:p>
          <a:p>
            <a:pPr>
              <a:lnSpc>
                <a:spcPct val="80000"/>
              </a:lnSpc>
              <a:buFont typeface="Arial" charset="0"/>
              <a:buNone/>
            </a:pPr>
            <a:r>
              <a:rPr lang="el-GR" sz="1600">
                <a:latin typeface="Arial" charset="0"/>
              </a:rPr>
              <a:t>εμπίπτουν στο πεδίο εφαρμογής αυτών των κατευθυντήριων γραμμών και να</a:t>
            </a:r>
          </a:p>
          <a:p>
            <a:pPr>
              <a:lnSpc>
                <a:spcPct val="80000"/>
              </a:lnSpc>
              <a:buFont typeface="Arial" charset="0"/>
              <a:buNone/>
            </a:pPr>
            <a:r>
              <a:rPr lang="el-GR" sz="1600">
                <a:latin typeface="Arial" charset="0"/>
              </a:rPr>
              <a:t>εφαρμόσουν διορθωτικά μέτρα.</a:t>
            </a:r>
          </a:p>
          <a:p>
            <a:pPr>
              <a:lnSpc>
                <a:spcPct val="80000"/>
              </a:lnSpc>
              <a:buFont typeface="Arial" charset="0"/>
              <a:buNone/>
            </a:pPr>
            <a:r>
              <a:rPr lang="el-GR" sz="1600">
                <a:latin typeface="Arial" charset="0"/>
              </a:rPr>
              <a:t>Οι διαδικασίες παραπόνων και ανακλήσεων θα πρέπει να ανασκοπείται περιοδικά</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p:nvPr>
        </p:nvSpPr>
        <p:spPr/>
        <p:txBody>
          <a:bodyPr>
            <a:normAutofit fontScale="90000"/>
          </a:bodyPr>
          <a:lstStyle/>
          <a:p>
            <a:r>
              <a:rPr lang="el-GR" sz="4000" b="1">
                <a:solidFill>
                  <a:schemeClr val="tx2"/>
                </a:solidFill>
              </a:rPr>
              <a:t>15. ΔΙΑΧΕΙΡΙΣΗ ΑΛΛΑΓΩΝ</a:t>
            </a:r>
            <a:br>
              <a:rPr lang="el-GR" sz="4000" b="1">
                <a:solidFill>
                  <a:schemeClr val="tx2"/>
                </a:solidFill>
              </a:rPr>
            </a:br>
            <a:r>
              <a:rPr lang="el-GR" sz="4000" b="1">
                <a:solidFill>
                  <a:schemeClr val="tx2"/>
                </a:solidFill>
              </a:rPr>
              <a:t>16. ΕΣΩΤΕΡΙΚΕΣ ΕΠΙΘΕΩΡΗΣΕΙΣ</a:t>
            </a:r>
          </a:p>
        </p:txBody>
      </p:sp>
      <p:sp>
        <p:nvSpPr>
          <p:cNvPr id="89091" name="Rectangle 3"/>
          <p:cNvSpPr>
            <a:spLocks noGrp="1"/>
          </p:cNvSpPr>
          <p:nvPr>
            <p:ph type="body" idx="1"/>
          </p:nvPr>
        </p:nvSpPr>
        <p:spPr/>
        <p:txBody>
          <a:bodyPr/>
          <a:lstStyle/>
          <a:p>
            <a:pPr>
              <a:lnSpc>
                <a:spcPct val="80000"/>
              </a:lnSpc>
              <a:buFont typeface="Arial" charset="0"/>
              <a:buNone/>
            </a:pPr>
            <a:r>
              <a:rPr lang="el-GR" sz="2000" b="1">
                <a:latin typeface="Arial" charset="0"/>
              </a:rPr>
              <a:t>15. Διαχείριση Αλλαγών</a:t>
            </a:r>
          </a:p>
          <a:p>
            <a:pPr>
              <a:lnSpc>
                <a:spcPct val="80000"/>
              </a:lnSpc>
              <a:buFont typeface="Arial" charset="0"/>
              <a:buNone/>
            </a:pPr>
            <a:r>
              <a:rPr lang="el-GR" sz="2000">
                <a:latin typeface="Arial" charset="0"/>
              </a:rPr>
              <a:t> Αλλαγές που θα μπορούσαν να επηρεάσουν την ποιότητα του</a:t>
            </a:r>
          </a:p>
          <a:p>
            <a:pPr>
              <a:lnSpc>
                <a:spcPct val="80000"/>
              </a:lnSpc>
              <a:buFont typeface="Arial" charset="0"/>
              <a:buNone/>
            </a:pPr>
            <a:r>
              <a:rPr lang="el-GR" sz="2000">
                <a:latin typeface="Arial" charset="0"/>
              </a:rPr>
              <a:t>προϊόντος θα πρέπει να εγκρίνονται και να εφαρμόζονται από</a:t>
            </a:r>
          </a:p>
          <a:p>
            <a:pPr>
              <a:lnSpc>
                <a:spcPct val="80000"/>
              </a:lnSpc>
              <a:buFont typeface="Arial" charset="0"/>
              <a:buNone/>
            </a:pPr>
            <a:r>
              <a:rPr lang="el-GR" sz="2000">
                <a:latin typeface="Arial" charset="0"/>
              </a:rPr>
              <a:t>εξουσιοδοτημένο προσωπικό επί τη βάσει των επαρκών δεδομένων.</a:t>
            </a:r>
          </a:p>
          <a:p>
            <a:pPr>
              <a:lnSpc>
                <a:spcPct val="80000"/>
              </a:lnSpc>
              <a:buFont typeface="Arial" charset="0"/>
              <a:buNone/>
            </a:pPr>
            <a:endParaRPr lang="el-GR" sz="2000">
              <a:latin typeface="Arial" charset="0"/>
            </a:endParaRPr>
          </a:p>
          <a:p>
            <a:pPr>
              <a:lnSpc>
                <a:spcPct val="80000"/>
              </a:lnSpc>
              <a:buFont typeface="Arial" charset="0"/>
              <a:buNone/>
            </a:pPr>
            <a:r>
              <a:rPr lang="el-GR" sz="2000" b="1">
                <a:latin typeface="Arial" charset="0"/>
              </a:rPr>
              <a:t>16. Εσωτερικές επιθεωρήσεις</a:t>
            </a:r>
          </a:p>
          <a:p>
            <a:pPr>
              <a:lnSpc>
                <a:spcPct val="80000"/>
              </a:lnSpc>
              <a:buFont typeface="Arial" charset="0"/>
              <a:buNone/>
            </a:pPr>
            <a:r>
              <a:rPr lang="el-GR" sz="2000">
                <a:latin typeface="Arial" charset="0"/>
              </a:rPr>
              <a:t>Οι εσωτερικές επιθεωρήσεις είναι ένα εργαλείο που έχει σχεδιαστεί</a:t>
            </a:r>
          </a:p>
          <a:p>
            <a:pPr>
              <a:lnSpc>
                <a:spcPct val="80000"/>
              </a:lnSpc>
              <a:buFont typeface="Arial" charset="0"/>
              <a:buNone/>
            </a:pPr>
            <a:r>
              <a:rPr lang="el-GR" sz="2000">
                <a:latin typeface="Arial" charset="0"/>
              </a:rPr>
              <a:t>για να παρακολουθεί την εφαρμογή και την κατάσταση του</a:t>
            </a:r>
          </a:p>
          <a:p>
            <a:pPr>
              <a:lnSpc>
                <a:spcPct val="80000"/>
              </a:lnSpc>
              <a:buFont typeface="Arial" charset="0"/>
              <a:buNone/>
            </a:pPr>
            <a:r>
              <a:rPr lang="el-GR" sz="2000">
                <a:latin typeface="Arial" charset="0"/>
              </a:rPr>
              <a:t>συστήματος Ορθής Βιομηχανικής Πρακτικής και, εάν είναι</a:t>
            </a:r>
          </a:p>
          <a:p>
            <a:pPr>
              <a:lnSpc>
                <a:spcPct val="80000"/>
              </a:lnSpc>
              <a:buFont typeface="Arial" charset="0"/>
              <a:buNone/>
            </a:pPr>
            <a:r>
              <a:rPr lang="el-GR" sz="2000">
                <a:latin typeface="Arial" charset="0"/>
              </a:rPr>
              <a:t>απαραίτητο, να προτείνει διορθωτικές ενέργειες.</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p:nvPr>
        </p:nvSpPr>
        <p:spPr/>
        <p:txBody>
          <a:bodyPr/>
          <a:lstStyle/>
          <a:p>
            <a:r>
              <a:rPr lang="el-GR" b="1">
                <a:solidFill>
                  <a:schemeClr val="tx2"/>
                </a:solidFill>
              </a:rPr>
              <a:t>17. ΤΕΚΜΗΡΙΩΣΗ</a:t>
            </a:r>
          </a:p>
        </p:txBody>
      </p:sp>
      <p:sp>
        <p:nvSpPr>
          <p:cNvPr id="90115" name="Rectangle 3"/>
          <p:cNvSpPr>
            <a:spLocks noGrp="1"/>
          </p:cNvSpPr>
          <p:nvPr>
            <p:ph type="body" idx="1"/>
          </p:nvPr>
        </p:nvSpPr>
        <p:spPr/>
        <p:txBody>
          <a:bodyPr/>
          <a:lstStyle/>
          <a:p>
            <a:pPr>
              <a:lnSpc>
                <a:spcPct val="80000"/>
              </a:lnSpc>
              <a:buFont typeface="Arial" charset="0"/>
              <a:buNone/>
            </a:pPr>
            <a:r>
              <a:rPr lang="el-GR" sz="1800" b="1">
                <a:latin typeface="Arial" charset="0"/>
              </a:rPr>
              <a:t>Τεκμηρίωση</a:t>
            </a:r>
          </a:p>
          <a:p>
            <a:pPr>
              <a:lnSpc>
                <a:spcPct val="80000"/>
              </a:lnSpc>
              <a:buFont typeface="Arial" charset="0"/>
              <a:buNone/>
            </a:pPr>
            <a:r>
              <a:rPr lang="el-GR" sz="1800">
                <a:latin typeface="Arial" charset="0"/>
              </a:rPr>
              <a:t>Έντυπη ή Ηλεκτρονική</a:t>
            </a:r>
          </a:p>
          <a:p>
            <a:pPr>
              <a:lnSpc>
                <a:spcPct val="80000"/>
              </a:lnSpc>
              <a:buFont typeface="Arial" charset="0"/>
              <a:buNone/>
            </a:pPr>
            <a:r>
              <a:rPr lang="el-GR" sz="1800">
                <a:latin typeface="Arial" charset="0"/>
              </a:rPr>
              <a:t>Τα έγγραφα πρέπει να περιγράφουν με την πρέπουσα λεπτομέρεια τις</a:t>
            </a:r>
          </a:p>
          <a:p>
            <a:pPr>
              <a:lnSpc>
                <a:spcPct val="80000"/>
              </a:lnSpc>
              <a:buFont typeface="Arial" charset="0"/>
              <a:buNone/>
            </a:pPr>
            <a:r>
              <a:rPr lang="el-GR" sz="1800">
                <a:latin typeface="Arial" charset="0"/>
              </a:rPr>
              <a:t>διαδικασίες τις προφυλάξεις και τα μέτρα που λαμβάνονται σε όλα τα στάδια</a:t>
            </a:r>
          </a:p>
          <a:p>
            <a:pPr>
              <a:lnSpc>
                <a:spcPct val="80000"/>
              </a:lnSpc>
              <a:buFont typeface="Arial" charset="0"/>
              <a:buNone/>
            </a:pPr>
            <a:r>
              <a:rPr lang="el-GR" sz="1800">
                <a:latin typeface="Arial" charset="0"/>
              </a:rPr>
              <a:t>της βιομηχανίας.</a:t>
            </a:r>
          </a:p>
          <a:p>
            <a:pPr>
              <a:lnSpc>
                <a:spcPct val="80000"/>
              </a:lnSpc>
              <a:buFont typeface="Arial" charset="0"/>
              <a:buNone/>
            </a:pPr>
            <a:r>
              <a:rPr lang="el-GR" sz="1800">
                <a:latin typeface="Arial" charset="0"/>
              </a:rPr>
              <a:t>Η Τεκμηρίωση αποτελεί αναπόσπαστο μέρος της Ορθής Βιομηχανικής</a:t>
            </a:r>
          </a:p>
          <a:p>
            <a:pPr>
              <a:lnSpc>
                <a:spcPct val="80000"/>
              </a:lnSpc>
              <a:buFont typeface="Arial" charset="0"/>
              <a:buNone/>
            </a:pPr>
            <a:r>
              <a:rPr lang="el-GR" sz="1800">
                <a:latin typeface="Arial" charset="0"/>
              </a:rPr>
              <a:t>Πρακτικής και αποτελεί την ιστορία της.</a:t>
            </a:r>
          </a:p>
          <a:p>
            <a:pPr>
              <a:lnSpc>
                <a:spcPct val="80000"/>
              </a:lnSpc>
              <a:buFont typeface="Arial" charset="0"/>
              <a:buNone/>
            </a:pPr>
            <a:r>
              <a:rPr lang="el-GR" sz="1800">
                <a:latin typeface="Arial" charset="0"/>
              </a:rPr>
              <a:t>Τα έγγραφα μπορεί να είναι διαδικασίες, οδηγίες εργασίας , προδιαγραφές,</a:t>
            </a:r>
          </a:p>
          <a:p>
            <a:pPr>
              <a:lnSpc>
                <a:spcPct val="80000"/>
              </a:lnSpc>
              <a:buFont typeface="Arial" charset="0"/>
              <a:buNone/>
            </a:pPr>
            <a:r>
              <a:rPr lang="el-GR" sz="1800">
                <a:latin typeface="Arial" charset="0"/>
              </a:rPr>
              <a:t>πρωτόκολλα, εκθέσεις-αναφορές, μέθοδοι, και αρχεία σχετικά με διεργασίες</a:t>
            </a:r>
          </a:p>
          <a:p>
            <a:pPr>
              <a:lnSpc>
                <a:spcPct val="80000"/>
              </a:lnSpc>
              <a:buFont typeface="Arial" charset="0"/>
              <a:buNone/>
            </a:pPr>
            <a:r>
              <a:rPr lang="el-GR" sz="1800">
                <a:latin typeface="Arial" charset="0"/>
              </a:rPr>
              <a:t>που καλύπτονται από το πρότυπο.</a:t>
            </a:r>
          </a:p>
          <a:p>
            <a:pPr>
              <a:lnSpc>
                <a:spcPct val="80000"/>
              </a:lnSpc>
              <a:buFont typeface="Arial" charset="0"/>
              <a:buNone/>
            </a:pPr>
            <a:r>
              <a:rPr lang="el-GR" sz="1800">
                <a:latin typeface="Arial" charset="0"/>
              </a:rPr>
              <a:t>Ο τίτλος, η φύση και ο σκοπός των εγγράφων θα πρέπει να δηλώνεται..</a:t>
            </a:r>
          </a:p>
          <a:p>
            <a:pPr>
              <a:lnSpc>
                <a:spcPct val="80000"/>
              </a:lnSpc>
              <a:buFont typeface="Arial" charset="0"/>
              <a:buNone/>
            </a:pPr>
            <a:r>
              <a:rPr lang="el-GR" sz="1800">
                <a:latin typeface="Arial" charset="0"/>
              </a:rPr>
              <a:t>Τα έγγραφα θα πρέπει να αναθεωρούνται, όταν είναι απαραίτητο, και ο</a:t>
            </a:r>
          </a:p>
          <a:p>
            <a:pPr>
              <a:lnSpc>
                <a:spcPct val="80000"/>
              </a:lnSpc>
              <a:buFont typeface="Arial" charset="0"/>
              <a:buNone/>
            </a:pPr>
            <a:r>
              <a:rPr lang="el-GR" sz="1800">
                <a:latin typeface="Arial" charset="0"/>
              </a:rPr>
              <a:t>Αριθμός της αναθεώρησης να αναφέρεται. Επίσης ο λόγος της κάθε</a:t>
            </a:r>
          </a:p>
          <a:p>
            <a:pPr>
              <a:lnSpc>
                <a:spcPct val="80000"/>
              </a:lnSpc>
              <a:buFont typeface="Arial" charset="0"/>
              <a:buNone/>
            </a:pPr>
            <a:r>
              <a:rPr lang="el-GR" sz="1800">
                <a:latin typeface="Arial" charset="0"/>
              </a:rPr>
              <a:t>Αναθεώρησης θα πρέπει να αναφέρεται.</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p:nvPr>
        </p:nvSpPr>
        <p:spPr/>
        <p:txBody>
          <a:bodyPr>
            <a:normAutofit fontScale="90000"/>
          </a:bodyPr>
          <a:lstStyle/>
          <a:p>
            <a:r>
              <a:rPr lang="el-GR" sz="4000" b="1">
                <a:solidFill>
                  <a:schemeClr val="tx2"/>
                </a:solidFill>
              </a:rPr>
              <a:t>Εισάγεται η έννοια</a:t>
            </a:r>
            <a:br>
              <a:rPr lang="el-GR" sz="4000" b="1">
                <a:solidFill>
                  <a:schemeClr val="tx2"/>
                </a:solidFill>
              </a:rPr>
            </a:br>
            <a:r>
              <a:rPr lang="el-GR" sz="4000" b="1">
                <a:solidFill>
                  <a:schemeClr val="tx2"/>
                </a:solidFill>
              </a:rPr>
              <a:t>της Διαρκούς βελτίωσης</a:t>
            </a:r>
          </a:p>
        </p:txBody>
      </p:sp>
      <p:pic>
        <p:nvPicPr>
          <p:cNvPr id="91141" name="Picture 5"/>
          <p:cNvPicPr>
            <a:picLocks noGrp="1" noChangeAspect="1" noChangeArrowheads="1"/>
          </p:cNvPicPr>
          <p:nvPr>
            <p:ph type="body" idx="1"/>
          </p:nvPr>
        </p:nvPicPr>
        <p:blipFill>
          <a:blip r:embed="rId2" cstate="print"/>
          <a:srcRect/>
          <a:stretch>
            <a:fillRect/>
          </a:stretch>
        </p:blipFill>
        <p:spPr>
          <a:xfrm>
            <a:off x="1900238" y="1719263"/>
            <a:ext cx="5343525" cy="4286250"/>
          </a:xfrm>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sz="2000" dirty="0"/>
              <a:t>Με βάση όλα τα παραπάνω οι αναλύσεις που πρέπει να γίνουν σε ένα προϊόν πριν κυκλοφορήσει στην ευρωπαϊκή αγορά είναι ιδιαίτερα απαιτητικές. ΠΕΡΙΛΑΜΒΑΝΟΥΝ: </a:t>
            </a:r>
          </a:p>
          <a:p>
            <a:pPr>
              <a:buNone/>
            </a:pPr>
            <a:r>
              <a:rPr lang="el-GR" sz="2000" dirty="0"/>
              <a:t>-έλεγχο για προσμίξεις και ίχνη απαγορευμένων ουσιών (βαρέα μέταλλα, αλλεργιογόνα κτλ)</a:t>
            </a:r>
          </a:p>
          <a:p>
            <a:pPr>
              <a:buNone/>
            </a:pPr>
            <a:r>
              <a:rPr lang="el-GR" sz="2000" dirty="0"/>
              <a:t>-έλεγχο της αποτελεσματικότητας του συστήματος συντήρησης του καλλυντικού προϊόντος (</a:t>
            </a:r>
            <a:r>
              <a:rPr lang="en-US" sz="2000" dirty="0"/>
              <a:t>challenge test),</a:t>
            </a:r>
          </a:p>
          <a:p>
            <a:pPr>
              <a:buNone/>
            </a:pPr>
            <a:r>
              <a:rPr lang="el-GR" sz="2000" dirty="0"/>
              <a:t>-σταθερότητα του προϊόντος και τη συμβατότητά του με τον </a:t>
            </a:r>
            <a:r>
              <a:rPr lang="el-GR" sz="2000" dirty="0" err="1"/>
              <a:t>περιέκτη</a:t>
            </a:r>
            <a:r>
              <a:rPr lang="el-GR" sz="2000" dirty="0"/>
              <a:t> του (</a:t>
            </a:r>
            <a:r>
              <a:rPr lang="el-GR" sz="2000" dirty="0" err="1"/>
              <a:t>stability</a:t>
            </a:r>
            <a:r>
              <a:rPr lang="el-GR" sz="2000" dirty="0"/>
              <a:t> – </a:t>
            </a:r>
            <a:r>
              <a:rPr lang="el-GR" sz="2000" dirty="0" err="1"/>
              <a:t>compatibility</a:t>
            </a:r>
            <a:r>
              <a:rPr lang="el-GR" sz="2000" dirty="0"/>
              <a:t> </a:t>
            </a:r>
            <a:r>
              <a:rPr lang="en-US" sz="2000" dirty="0"/>
              <a:t>test)</a:t>
            </a:r>
          </a:p>
          <a:p>
            <a:pPr>
              <a:buNone/>
            </a:pPr>
            <a:r>
              <a:rPr lang="el-GR" sz="2000" dirty="0"/>
              <a:t>-δερματολογικό έλεγχο του προϊόντος </a:t>
            </a:r>
            <a:r>
              <a:rPr lang="en-US" sz="2000" dirty="0"/>
              <a:t>(patch test) </a:t>
            </a:r>
            <a:endParaRPr lang="el-GR" sz="2000" dirty="0"/>
          </a:p>
          <a:p>
            <a:pPr>
              <a:buNone/>
            </a:pPr>
            <a:r>
              <a:rPr lang="el-GR" sz="2000" dirty="0"/>
              <a:t>-έλεγχο της αποτελεσματικότητάς του (</a:t>
            </a:r>
            <a:r>
              <a:rPr lang="el-GR" sz="2000" dirty="0" err="1"/>
              <a:t>efficacy</a:t>
            </a:r>
            <a:r>
              <a:rPr lang="el-GR" sz="2000" dirty="0"/>
              <a:t> </a:t>
            </a:r>
            <a:r>
              <a:rPr lang="en-US" sz="2000" dirty="0"/>
              <a:t>test).</a:t>
            </a:r>
          </a:p>
          <a:p>
            <a:pPr>
              <a:buNone/>
            </a:pPr>
            <a:endParaRPr lang="en-US" sz="20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2000" dirty="0"/>
              <a:t>Οι ουσίες οι οποίες υπόκεινται σε κάποιον περιορισμό αναφέρονται στα Παραρτήματα ΙΙ (απαγορευμένες ουσίες), ΙΙΙ (ουσίες με περιορισμό), ΙV</a:t>
            </a:r>
          </a:p>
          <a:p>
            <a:pPr>
              <a:buNone/>
            </a:pPr>
            <a:r>
              <a:rPr lang="el-GR" sz="2000" dirty="0"/>
              <a:t>(επιτρεπόμενα χρώματα), V (επιτρεπόμενα συντηρητικά) και VI (επιτρεπόμενα φίλτρα). Η παρουσία αυτών των ουσιών μπορεί να επιτραπεί</a:t>
            </a:r>
          </a:p>
          <a:p>
            <a:pPr>
              <a:buNone/>
            </a:pPr>
            <a:r>
              <a:rPr lang="el-GR" sz="2000" dirty="0"/>
              <a:t>σε πολύ μικρά ποσοστά με βάση το άρθρο 17  μόνο αν η παρουσία τους είναι αναπόφευκτη με βάση τις καλές παραγωγικές διαδικασίες. Τέτοιες</a:t>
            </a:r>
          </a:p>
          <a:p>
            <a:pPr>
              <a:buNone/>
            </a:pPr>
            <a:r>
              <a:rPr lang="el-GR" sz="2000" dirty="0"/>
              <a:t>ουσίες είναι τα βαρέα μέταλλα (σκιές, </a:t>
            </a:r>
            <a:r>
              <a:rPr lang="el-GR" sz="2000" dirty="0" err="1"/>
              <a:t>make</a:t>
            </a:r>
            <a:r>
              <a:rPr lang="el-GR" sz="2000" dirty="0"/>
              <a:t> </a:t>
            </a:r>
            <a:r>
              <a:rPr lang="el-GR" sz="2000" dirty="0" err="1"/>
              <a:t>up</a:t>
            </a:r>
            <a:r>
              <a:rPr lang="el-GR" sz="2000" dirty="0"/>
              <a:t> προϊόντα), τα αλλεργιογόνα (αρώματα, προϊόντα με εκχυλίσματα), τα χρώματα (σαμπουάν,</a:t>
            </a:r>
          </a:p>
          <a:p>
            <a:pPr>
              <a:buNone/>
            </a:pPr>
            <a:r>
              <a:rPr lang="el-GR" sz="2000" dirty="0"/>
              <a:t>αφρόλουτρα), τα συντηρητικά και άλλες χημικές ουσίες.</a:t>
            </a:r>
            <a:endParaRPr lang="en-US" sz="20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p:cNvSpPr>
          <p:nvPr>
            <p:ph type="body" idx="1"/>
          </p:nvPr>
        </p:nvSpPr>
        <p:spPr/>
        <p:txBody>
          <a:bodyPr/>
          <a:lstStyle/>
          <a:p>
            <a:pPr algn="ctr">
              <a:buFont typeface="Arial" charset="0"/>
              <a:buNone/>
            </a:pPr>
            <a:r>
              <a:rPr lang="el-GR" sz="4800" b="1">
                <a:solidFill>
                  <a:schemeClr val="tx2"/>
                </a:solidFill>
              </a:rPr>
              <a:t>ΤΟΞΙΚΟΤΗΤΑ ΠΡΩΤΩΝ ΥΛΩΝ</a:t>
            </a:r>
            <a:br>
              <a:rPr lang="el-GR" sz="4800" b="1">
                <a:solidFill>
                  <a:schemeClr val="tx2"/>
                </a:solidFill>
              </a:rPr>
            </a:br>
            <a:r>
              <a:rPr lang="el-GR" sz="4800" b="1">
                <a:solidFill>
                  <a:schemeClr val="tx2"/>
                </a:solidFill>
              </a:rPr>
              <a:t> ΒΑΡΕΑ ΜΕΤΑΛΛΑ</a:t>
            </a: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3652</TotalTime>
  <Words>25035</Words>
  <Application>Microsoft Office PowerPoint</Application>
  <PresentationFormat>On-screen Show (4:3)</PresentationFormat>
  <Paragraphs>2251</Paragraphs>
  <Slides>341</Slides>
  <Notes>28</Notes>
  <HiddenSlides>1</HiddenSlides>
  <MMClips>0</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2</vt:i4>
      </vt:variant>
      <vt:variant>
        <vt:lpstr>Slide Titles</vt:lpstr>
      </vt:variant>
      <vt:variant>
        <vt:i4>341</vt:i4>
      </vt:variant>
    </vt:vector>
  </HeadingPairs>
  <TitlesOfParts>
    <vt:vector size="367" baseType="lpstr">
      <vt:lpstr>Arial Unicode MS</vt:lpstr>
      <vt:lpstr>AAAAAB+HelveticaNeue-Light</vt:lpstr>
      <vt:lpstr>AAAAAC+HelveticaNeue-Light</vt:lpstr>
      <vt:lpstr>Arial</vt:lpstr>
      <vt:lpstr>Arial Black</vt:lpstr>
      <vt:lpstr>Arial,Bold</vt:lpstr>
      <vt:lpstr>Bookman Old Style</vt:lpstr>
      <vt:lpstr>Calibri</vt:lpstr>
      <vt:lpstr>Century Gothic</vt:lpstr>
      <vt:lpstr>EUAlbertina</vt:lpstr>
      <vt:lpstr>EUAlbertina-Bold</vt:lpstr>
      <vt:lpstr>EUAlbertinaGR-Regu</vt:lpstr>
      <vt:lpstr>EUAlbertina-Regu</vt:lpstr>
      <vt:lpstr>Helvetica</vt:lpstr>
      <vt:lpstr>Helvetica-Bold</vt:lpstr>
      <vt:lpstr>Symbol</vt:lpstr>
      <vt:lpstr>Tahoma</vt:lpstr>
      <vt:lpstr>Times New Roman</vt:lpstr>
      <vt:lpstr>TimesNewRoman</vt:lpstr>
      <vt:lpstr>TimesNewRoman,Bold</vt:lpstr>
      <vt:lpstr>Verdana</vt:lpstr>
      <vt:lpstr>Wingdings</vt:lpstr>
      <vt:lpstr>Wingdings 3</vt:lpstr>
      <vt:lpstr>Θέμα του Office</vt:lpstr>
      <vt:lpstr>Acrobat Document</vt:lpstr>
      <vt:lpstr>Φωτογραφία του Photo Editor</vt:lpstr>
      <vt:lpstr> ΕΛΕΓΧΟΣ ΚΑΙ ΑΞΙΟΛΟΓΗΣΗ ΤΟΠΙΚΩΝ ΠΡΟΪΟΝΤΩΝ Δύο Ερωτήσεις Κλειδιά : Τι είναι, γιατί το κάνουμε; Τα φαινόμενα, η ζωή μας είναι πολυπαραμετρικά </vt:lpstr>
      <vt:lpstr>PowerPoint Presentation</vt:lpstr>
      <vt:lpstr>ΤΟΞΙΚΟΤΗΤΑ ΚΑΙ ΑΠΟΤΕΛΕΣΜΑΤΙΚΟΤΗΤΑ ΣΤΑ ΚΑΛΛΥΝΤΙΚΑ, ΤΟΠΙΚΑ ΦΑΡΜΑΚΑ, ΙΑΤΡΟΤΕΧΝΟΛΟΓΙΚΑ ΣΚΕΥΑΣΜΑΤΑ ΤΟΠΙΚΗΣ ΧΡΗΣΗΣ. ΟΜΟΙΟΤΗΤΕΣ-ΔΙΑΦΟΡΕΣ-ΔΟΚΙΜΑΣΙΕΣ ΑΣΦΑΛΕΙΑΣ- ΦΑΚΕΛΛΟΙ ΠΡΟΙΟΝΤΩΝ    </vt:lpstr>
      <vt:lpstr>PowerPoint Presentation</vt:lpstr>
      <vt:lpstr>PowerPoint Presentation</vt:lpstr>
      <vt:lpstr>ΝΟΜΟΘΕΣΙΑ ΚΑΛΛΥΝΤΙΚΩΝ</vt:lpstr>
      <vt:lpstr>ΣΚΟΠΟΣ ΚΑΝΟΝΙΣΜΟΥ</vt:lpstr>
      <vt:lpstr>ΝΟΜΟΘΕΣΙΑ ΚΑΛΛΥΝΤΙΚΩΝ</vt:lpstr>
      <vt:lpstr> ΤΙ ΚΑΘΟΡΙΖΕΙ Η ΝΟΜΟΘΕΣΙΑ ΚΑΛΛΥΝΤΙΚΩΝ</vt:lpstr>
      <vt:lpstr>ΝΟΜΟΘΕΣΙΑ ΚΑΛΛΥΝΤΙΚΩΝ</vt:lpstr>
      <vt:lpstr>Επιστημονική Επιτροπή για την Ασφάλεια των Καταναλωτών (ΕΕΑΚ)</vt:lpstr>
      <vt:lpstr>ΒΑΣΙΚΑ ΣΗΜΕΙΑ ΤΟΥ ΚΑΝΟΝΙΣΜΟΥ 1223/2009 </vt:lpstr>
      <vt:lpstr>ΒΑΣΙΚΑ ΣΗΜΕΙΑ ΤΟΥ ΚΑΝΟΝΙΣΜΟΥ 1223/2009 </vt:lpstr>
      <vt:lpstr>ΒΑΣΙΚΑ ΣΗΜΕΙΑ ΤΟΥ ΚΑΝΟΝΙΣΜΟΥ 1223/2009 </vt:lpstr>
      <vt:lpstr>ΠΑΡΑΔΕΙΓΜΑΤΑ ΚΟΙΝΗΣ ΟΝΟΜΑΣΙΑΣ</vt:lpstr>
      <vt:lpstr>ΒΑΣΙΚΑ ΣΗΜΕΙΑ ΤΟΥ ΚΑΝΟΝΙΣΜΟΥ 1223/2009 </vt:lpstr>
      <vt:lpstr>ΗΜΕΡΟΜΗΝΙΑ ΕΝΑΡΞΕΩΣ ΕΦΑΡΜΟΓΗΣ ΤΟΥ ΚΑΝΟΝΙΣΜΟΥ</vt:lpstr>
      <vt:lpstr>ΒΑΣΙΚΟ ΚΕΙΜΕΝΟ - ΤΡΟΠΟΠΟΙΗΣΕΙΣ</vt:lpstr>
      <vt:lpstr>ΟΡΙΣΜΟΙ ΒΑΣΕΙ ΝΟΜΟΘΕΣΙΑΣ</vt:lpstr>
      <vt:lpstr>ΟΡΙΣΜΟΙ ΒΑΣΕΙ ΝΟΜΟΘΕΣΙΑΣ</vt:lpstr>
      <vt:lpstr>ΟΡΙΣΜΟΙ ΒΑΣΕΙ ΝΟΜΟΘΕΣΙΑΣ</vt:lpstr>
      <vt:lpstr>ΙΣΧΥΡΙΣΜΟΙ </vt:lpstr>
      <vt:lpstr>ISO 22716</vt:lpstr>
      <vt:lpstr>ΥΠΕΥΘΥΝΟ ΠΡΟΣΩΠΟ</vt:lpstr>
      <vt:lpstr>ΔΙΑΝΟΜΕΙΣ</vt:lpstr>
      <vt:lpstr>ΔΙΑΝΟΜΕΙΣ - ΠΑΡΑΓΩΓΟΙ</vt:lpstr>
      <vt:lpstr>ΦΑΚΕΛΛΟΣ ΚΑΛΛΥΝΤΙΚΟΥ</vt:lpstr>
      <vt:lpstr>ΤΙ ΠΕΡΙΛΑΜΒΑΝΕΙ Ο ΦΑΚΕΛΛΟΣ</vt:lpstr>
      <vt:lpstr>ΤΗΡΗΣΗ ΦΑΚΕΛΛΟΥ</vt:lpstr>
      <vt:lpstr>ΑΞΙΟΛΟΓΗΣΗ ΑΣΦΑΛΕΙΑΣ</vt:lpstr>
      <vt:lpstr>ΑΞΙΟΛΟΓΗΣΗ</vt:lpstr>
      <vt:lpstr>ΑΝΑΛΥΣΕΙΣ</vt:lpstr>
      <vt:lpstr>Cosmetic Products Notification Portal  /CPNP</vt:lpstr>
      <vt:lpstr>ΠΑΡΑΡΤΗΜΑΤΑ</vt:lpstr>
      <vt:lpstr>ΠΑΡΑΡΤΗΜΑΤΑ</vt:lpstr>
      <vt:lpstr>ΠΑΡΑΡΤΗΜΑ ΙΙ</vt:lpstr>
      <vt:lpstr>ΤΟΞΙΚΑ ΥΛΙΚΑ</vt:lpstr>
      <vt:lpstr>ΝΑΝΟΫΛΙΚΑ</vt:lpstr>
      <vt:lpstr>ΔΟΚΙΜΕΣ ΣΤΑ ΖΩΑ</vt:lpstr>
      <vt:lpstr>ΠΕΡΙΕΚΤΗΣ - ΣΥΣΚΕΥΑΣΙΑ</vt:lpstr>
      <vt:lpstr>ΠΕΡΙΕΚΤΗΣ - ΣΥΣΚΕΥΑΣΙΑ</vt:lpstr>
      <vt:lpstr>ΙΣΧΥΡΙΣΜΟΙ</vt:lpstr>
      <vt:lpstr>ΕΛΕΓΧΟΙ ΜΕΤΑ ΤΗΝ ΚΥΚΛΟΦΟΡΙΑ</vt:lpstr>
      <vt:lpstr>ΚΑΛΛΥΝΤΙΚΟΕΠΑΓΡΥΠΝΗΣΗ</vt:lpstr>
      <vt:lpstr>ΚΑΛΛΥΝΤΙΚΟΕΠΑΓΡΥΠΝΗΣΗ</vt:lpstr>
      <vt:lpstr>ΚΑΛΛΥΝΤΙΚΟΕΠΑΓΡΥΠΝΗΣΗ</vt:lpstr>
      <vt:lpstr>ΑΝΑΜΕΝΟΜΕΝΕΣ ΑΛΛΑΓΕΣ -ΤΑΣΕΙΣ</vt:lpstr>
      <vt:lpstr>ΕΝΔΟΚΡΙΝΙΚΟΙ ΔΙΑΤΑΡΑΚΤΕΣ </vt:lpstr>
      <vt:lpstr>PowerPoint Presentation</vt:lpstr>
      <vt:lpstr>PowerPoint Presentation</vt:lpstr>
      <vt:lpstr>PowerPoint Presentation</vt:lpstr>
      <vt:lpstr>PowerPoint Presentation</vt:lpstr>
      <vt:lpstr>PowerPoint Presentation</vt:lpstr>
      <vt:lpstr>ΣΥΣΤΑΤΙΚΑ ΚΑΛΛΥΝΤΙΚΩΝ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AΛΛΕΡΓΙΟΓΟΝΑ</vt:lpstr>
      <vt:lpstr>Υλικά Μη Αναφερόμενα στην Ετικέττα</vt:lpstr>
      <vt:lpstr>EINECS - ELINCS</vt:lpstr>
      <vt:lpstr>REACH</vt:lpstr>
      <vt:lpstr>Κανονισμός (ΕΚ) αριθ. 1223/2009</vt:lpstr>
      <vt:lpstr>GMP=&gt;EN ISO 22716:2007</vt:lpstr>
      <vt:lpstr>Σκοπός του ISO 22716</vt:lpstr>
      <vt:lpstr>3. ΠΡΟΣΩΠΙΚΟ</vt:lpstr>
      <vt:lpstr>4.ΕΓΚΑΤΑΣΤΑΣΕΙΣ</vt:lpstr>
      <vt:lpstr>5. ΕΞΟΠΛΙΣΜΟΣ</vt:lpstr>
      <vt:lpstr>6. ΠΡΩΤΕΣ ΥΛΕΣ ΚΑΙ ΥΛΙΚΑ ΣΥΣΚΕΥΑΣΙΑΣ</vt:lpstr>
      <vt:lpstr>7. ΠΑΡΑΓΩΓΗ - ΣΥΣΚΕΥΑΣΙΑ</vt:lpstr>
      <vt:lpstr>8. ΕΤΟΙΜΟ ΠΡΟΙΟΝ</vt:lpstr>
      <vt:lpstr>9.ΕΡΓΑΣΤΗΡΙΟ ΕΛΕΓΧΟΥ ΠΟΙΟΤΗΤΑΣ</vt:lpstr>
      <vt:lpstr>9.ΕΡΓΑΣΤΗΡΙΟ ΕΛΕΓΧΟΥ ΠΟΙΟΤΗΤΑΣ</vt:lpstr>
      <vt:lpstr>10. ΔΙΑΧΕΙΡΙΣΗ ΠΡΟΪΟΝΤΩΝ ΠΟΥ ΕΙΝΑΙ ΕΚΤΟΣ ΤΩΝ ΠΡΟΔΙΑΓΡΑΦΩΝ</vt:lpstr>
      <vt:lpstr>11. ΑΠΟΒΛΗΤΑ</vt:lpstr>
      <vt:lpstr>12. ΥΠΕΡΓΟΛΑΒΙΕΣ</vt:lpstr>
      <vt:lpstr>13. ΑΠΟΚΛΙΣΕΙΣ 14. ΠΑΡΑΠΟΝΑ ΚΑΙ ΑΝΑΚΛΗΣΕΙΣ</vt:lpstr>
      <vt:lpstr>15. ΔΙΑΧΕΙΡΙΣΗ ΑΛΛΑΓΩΝ 16. ΕΣΩΤΕΡΙΚΕΣ ΕΠΙΘΕΩΡΗΣΕΙΣ</vt:lpstr>
      <vt:lpstr>17. ΤΕΚΜΗΡΙΩΣΗ</vt:lpstr>
      <vt:lpstr>Εισάγεται η έννοια της Διαρκούς βελτίωσης</vt:lpstr>
      <vt:lpstr>PowerPoint Presentation</vt:lpstr>
      <vt:lpstr>PowerPoint Presentation</vt:lpstr>
      <vt:lpstr>PowerPoint Presentation</vt:lpstr>
      <vt:lpstr>EC/1223/2009, Article 17 Traces of prohibited substances</vt:lpstr>
      <vt:lpstr>EC/1223/2009, ANNEX II Substances Prohibited in Cosmetics</vt:lpstr>
      <vt:lpstr>DIR95/45/EC (*)</vt:lpstr>
      <vt:lpstr>Resolution ResAP(2008)1 (*)</vt:lpstr>
      <vt:lpstr>Levels technically avoidable</vt:lpstr>
      <vt:lpstr>Regulation on cosmetic products (Germany)</vt:lpstr>
      <vt:lpstr>ΠΑΡΑΔΕΙΓΜΑ =&gt;Παρουσια μολυβδου στα κραγιον</vt:lpstr>
      <vt:lpstr>Ο ρολος του SCCP και της Commission</vt:lpstr>
      <vt:lpstr>SAFETY EVALUATION OF COSMETICS </vt:lpstr>
      <vt:lpstr>PowerPoint Presentation</vt:lpstr>
      <vt:lpstr>PARABENS- ΣΥΝΤΗΡΗΤΙΚΑ ΥΠΟ ΑΜΦΙΣΒΗΤΙΣΗ</vt:lpstr>
      <vt:lpstr>PowerPoint Presentation</vt:lpstr>
      <vt:lpstr>Η περιπτωση των Βαφων</vt:lpstr>
      <vt:lpstr>PowerPoint Presentation</vt:lpstr>
      <vt:lpstr>PowerPoint Presentation</vt:lpstr>
      <vt:lpstr>PowerPoint Presentation</vt:lpstr>
      <vt:lpstr>ΝΟΜΟΘΕΣΙΑ ΙΑΤΡΟΤΕΧΝΟΛΟΓΙΚΩΝ ΠΡΟΪΟΝΤΩΝ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ΙΣΧΥΡΙΣΜΟΙ</vt:lpstr>
      <vt:lpstr>PowerPoint Presentation</vt:lpstr>
      <vt:lpstr>PowerPoint Presentation</vt:lpstr>
      <vt:lpstr>PowerPoint Presentation</vt:lpstr>
      <vt:lpstr>ΠΛΗΡΟΦΟΡΙΕΣ ΥΠΟΒΑΛΛΟΜΕΝΕΣ ΜΕ ΤΗΝ ΚΑΤΑΧΩΡΗΣΗ ΤΟΥ ΙΑΤΡΟΤΕΧΝΟΛΟΓΙΚΟΥ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ΝΟΜΟΘΕΣΙΑ ΙΑΤΡΟΤΕΧΝΟΛΟΓΙΚΩΝ</vt:lpstr>
      <vt:lpstr>ΝΟΜΟΘΕΣΙΑ ΙΑΤΡΟΤΕΧΝΟΛΟΓΙΚΩΝ</vt:lpstr>
      <vt:lpstr>ΤΕΧΝΙΚΟΣ ΦΑΚΕΛΛΟΣ</vt:lpstr>
      <vt:lpstr>ΚΑΝΟΝΕΣ ΤΑΞΙΝΟΜΗΣΕΩΣ </vt:lpstr>
      <vt:lpstr>PowerPoint Presentation</vt:lpstr>
      <vt:lpstr>PowerPoint Presentation</vt:lpstr>
      <vt:lpstr>PowerPoint Presentation</vt:lpstr>
      <vt:lpstr>PowerPoint Presentation</vt:lpstr>
      <vt:lpstr>PowerPoint Presentation</vt:lpstr>
      <vt:lpstr>ΝΟΜΟΘΕΣΙΑ ΙΑΤΡΟΤΕΧΝΟΛΟΓΙΚΩΝ</vt:lpstr>
      <vt:lpstr>ΝΟΜΟΘΕΣΙΑ ΙΑΤΡΟΤΕΧΝΟΛΟΓΙΚΩΝ</vt:lpstr>
      <vt:lpstr>ΝΟΜΟΘΕΣΙΑ ΙΑΤΡΟΤΕΧΝΟΛΟΓΙΚΩΝ</vt:lpstr>
      <vt:lpstr>PowerPoint Presentation</vt:lpstr>
      <vt:lpstr>ETIKETA IATΡΟΤΕΧΝΟΛΟΓΙΚΟΥ ΠΡΟΪΟΝΤΟΣ</vt:lpstr>
      <vt:lpstr>ΟΔΗΓΙΕΣ ΧΡΗΣΕΩΣ</vt:lpstr>
      <vt:lpstr>ΟΡΙΑΚΑ ΠΡΟΪΟΝΤΑ</vt:lpstr>
      <vt:lpstr>ΝΟΜΟΘΕΣΙΑ ΦΑΡΜΑΚΩΝ </vt:lpstr>
      <vt:lpstr>ΝΟΜΟΘΕΣΙΑ ΦΑΡΜΑΚΩΝ </vt:lpstr>
      <vt:lpstr>ΝΟΜΟΘΕΣΙΑ ΦΑΡΜΑΚΩΝ</vt:lpstr>
      <vt:lpstr>ΥΠΟΒΑΛΛΟΜΕΝΑ ΣΤΟΙΧΕΙΑ</vt:lpstr>
      <vt:lpstr>ΣΥΝΟΠΤΙΚΑ ΧΑΡΑΚΤΗΡΙΣΤΙΚΑ</vt:lpstr>
      <vt:lpstr>ΕΜΠΕΙΡΟΓΝΩΜΟΝΕΣ</vt:lpstr>
      <vt:lpstr>ΕΙΔΙΚΕΥΜΕΝΟ ΠΡΟΣΩΠΟ</vt:lpstr>
      <vt:lpstr>ΕΠΙΣΗΜΑΝΣΗ – ΦΥΛΛΟ ΟΔΗΓΙΩΝ</vt:lpstr>
      <vt:lpstr>ΦΥΛΛΟ ΟΔΗΓΙΩΝ</vt:lpstr>
      <vt:lpstr>ΚΑΤΑΤΑΞΗ ΤΩΝ ΦΑΡΜΑΚΩΝ</vt:lpstr>
      <vt:lpstr>ΕΙΔΙΚΕΣ ΙΑΤΡΙΚΕΣ ΣΥΝΤΑΓΕΣ</vt:lpstr>
      <vt:lpstr>ΠΕΡΙΟΡΙΣΜΕΝΗ ΙΑΤΡΙΚΗ ΣΥΝΤΑΓΗ</vt:lpstr>
      <vt:lpstr>ΦΑΡΜΑΚΟΕΠΑΓΡΥΠΝΗΣΗ </vt:lpstr>
      <vt:lpstr>ΦΑΡΜΑΚΟΕΠΑΓΡΥΠΝΗΣΗ</vt:lpstr>
      <vt:lpstr> ΦΑΡΜΑΚΟΕΠΑΓΡΥΠΝΗΣΗ </vt:lpstr>
      <vt:lpstr>ΠΑΡΕΝΕΡΓΕΙΕΣ ΦΑΡΜΑΚΩΝ </vt:lpstr>
      <vt:lpstr>ΝΟΜΟΘΕΣΙΑ ΦΑΡΜΑΚΩΝ </vt:lpstr>
      <vt:lpstr>ΝΟΜΟΘΕΣΙΑ ΦΑΡΜΑΚΩΝ </vt:lpstr>
      <vt:lpstr>PowerPoint Presentation</vt:lpstr>
      <vt:lpstr>PowerPoint Presentation</vt:lpstr>
      <vt:lpstr>ΓΕΝΟΣΗΜΑ ΦΑΡΜΑΚΑ</vt:lpstr>
      <vt:lpstr>Άδεια Κυκλοφορίας</vt:lpstr>
      <vt:lpstr>Άδεια Παρασκευής</vt:lpstr>
      <vt:lpstr>ΕΠΙΣΗΜΑΝΣΗ – ΦΥΛΛΟ ΟΔΗΓΙΩΝ</vt:lpstr>
      <vt:lpstr>Κατάταξη – Πώληση - Διαφήμιση</vt:lpstr>
      <vt:lpstr>ΦΑΚΕΛΛΟΣ</vt:lpstr>
      <vt:lpstr>ΤΟΞΙΚΟΤΗΤΑ</vt:lpstr>
      <vt:lpstr>ΤΟΞΙΚΟΤΗΤΑ</vt:lpstr>
      <vt:lpstr>ΚΛΙΝΙΚΗ ΤΕΚΜΗΡΙΩΣΗ</vt:lpstr>
      <vt:lpstr>ΚΛΙΝΙΚΗ ΤΕΚΜΗΡΙΩΣΗ</vt:lpstr>
      <vt:lpstr>ΚΛΙΝΙΚΕΣ ΜΕΛΕΤΕΣ</vt:lpstr>
      <vt:lpstr>ΦΑΣΕΙΣ ΚΛΙΝΙΚΩΝ ΜΕΛΕΤΩΝ </vt:lpstr>
      <vt:lpstr>ΦΑΣΕΙΣ ΚΛΙΝΙΚΩΝ ΜΕΛΕΤΩΝ</vt:lpstr>
      <vt:lpstr>ΦΑΣΕΙΣ ΚΛΙΝΙΚΩΝ ΜΕΛΕΤΩΝ </vt:lpstr>
      <vt:lpstr>ΒΙΟΗΘΙΚΗ ΚΛΙΝΙΚΩΝ ΜΕΛΕΤΩΝ </vt:lpstr>
      <vt:lpstr>ΒΙΟΗΘΙΚΗ ΚΛΙΝΙΚΩΝ ΜΕΛΕΤΩΝ</vt:lpstr>
      <vt:lpstr>PowerPoint Presentation</vt:lpstr>
      <vt:lpstr>ΔΟΚΙΜΑΣΙΕΣ ΤΟΞΙΚΟΤΗΤΑΣ </vt:lpstr>
      <vt:lpstr>PowerPoint Presentation</vt:lpstr>
      <vt:lpstr>PowerPoint Presentation</vt:lpstr>
      <vt:lpstr>PowerPoint Presentation</vt:lpstr>
      <vt:lpstr>PowerPoint Presentation</vt:lpstr>
      <vt:lpstr>PowerPoint Presentation</vt:lpstr>
      <vt:lpstr>ΠΡΩΤΕΣ ΥΛΕΣ ΚΑΛΛΥΝΤΙΚΩΝ</vt:lpstr>
      <vt:lpstr>ΠΡΩΤΕΣ ΥΛΕΣ ΚΑΛΛΥΝΤΙΚΩΝ </vt:lpstr>
      <vt:lpstr>PowerPoint Presentation</vt:lpstr>
      <vt:lpstr>ΠΡΩΤΕΣ ΥΛΕΣ – ΤΕΛΙΚΑ ΠΡΟΪΟΝΤΑ</vt:lpstr>
      <vt:lpstr>ΠΡΩΤΕΣ ΥΛΕΣ </vt:lpstr>
      <vt:lpstr>ΠΡΩΤΕΣ ΥΛΕΣ ΚΑΛΛΥΝΤΙΚΩΝ </vt:lpstr>
      <vt:lpstr>ΠΡΩΤΕΣ ΥΛΕΣ </vt:lpstr>
      <vt:lpstr>ΠΡΩΤΕΣ ΥΛΕΣ </vt:lpstr>
      <vt:lpstr>ΤΟΞΙΚΟΤΗΤΑ ΣΤΟΝ ΑΝΘΡΩΠΟ</vt:lpstr>
      <vt:lpstr>PowerPoint Presentation</vt:lpstr>
      <vt:lpstr>PowerPoint Presentation</vt:lpstr>
      <vt:lpstr>PowerPoint Presentation</vt:lpstr>
      <vt:lpstr>PowerPoint Presentation</vt:lpstr>
      <vt:lpstr>Συστήματα Εφαρμογής Ανοικτό , Ημιπερατό, Αδιάβροχο  Patch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VITRO ΤΟΞΙΚΟΤΗΤΑ Α.ΔΕΡΜΑ 1.Φυσικοχημικές α.Skintex Δύο διαμερίσματα:  -Μεμβράνη με κερατίνη, κολλαγόνο και χρωστική -Ινες πρωτεϊνης με κολλαγόνο και αμινοξέα, γλυκοζαμινογλυκάνες, λιπαρά οξέα κ.ά. β.pH γ.Διάβρωση (Corrositex) δ.pKα 2.Κυτταρικέςκαλλιέργειες Αξιολόγηση φλεγμονής με MTT, ουδέτερο ερυθρό, μπλε του τρυπανίου, γαλακτική δεϋδρογενάση, προσταγλανδίνη, ιντερλευκίνες. Πλεονεκτήματα – Μειονεκτήματα -Ισοδύναμα Δέρματος – Επιδερμίδας Πλεονεκτήματα Β.ΜΑΤΙ 1.Φυσικοχημικές α.Eyetex 2.Κύτταρα α.Ινοβλάστες :LC50 β.Ισοδύναμο χορίου 3.Μικρόβια (Microtox) Αναπνοή – Φωταύγεια 4.Βόειος Κερατοειδής χιτώνας 5.Χοριοαλλαντοϊκή Μεμβράνη ΕΥΑΙΣΘΗΤΟΠΟΙΗΣΗ ΜΕΛΕΤΗ ΑΠΟΡΡΟΦΗΣΗΣ α.In vitro β.Ιn vivo Απώλεια ουσίας, Φυσιολογικές Αντιδράσεις, Ιστολογικές Μέθοδοι, Αίμα-Απεκκρίματα </vt:lpstr>
      <vt:lpstr>ΕΛΕΓΧΟΣ ΚΥΤΤΑΡΟΤΟΞΙΚΟΤΗΤΑΣ</vt:lpstr>
      <vt:lpstr>PowerPoint Presentation</vt:lpstr>
      <vt:lpstr>PowerPoint Presentation</vt:lpstr>
      <vt:lpstr>PowerPoint Presentation</vt:lpstr>
      <vt:lpstr>PowerPoint Presentation</vt:lpstr>
      <vt:lpstr>PowerPoint Presentation</vt:lpstr>
      <vt:lpstr>PowerPoint Presentation</vt:lpstr>
      <vt:lpstr>Hen’s Egg Test – Chorioallantoic Membrane</vt:lpstr>
      <vt:lpstr>PowerPoint Presentation</vt:lpstr>
      <vt:lpstr>PowerPoint Presentation</vt:lpstr>
      <vt:lpstr>PowerPoint Presentation</vt:lpstr>
      <vt:lpstr>ΠΡΟΤΥΠΑ ΔΕΡΜΑΤΙΚΗΣ ΕΥΑΙΣΘΗΤΟΠΟΙΗΣΕΩΣ</vt:lpstr>
      <vt:lpstr>ΙΑΤΡΟΤΕΧΝΟΛΟΓΙΚΑ  ΤΟΠΙΚΑ ΣΚΕΥΑΣΜΑΤΑ  ΔΟΚΙΜΑΣΙΕΣ ΤΟΞΙΚΟΤΗΤΑΣ</vt:lpstr>
      <vt:lpstr>Απαραίτητες Μελέτες Τοξικότητας Ιατροτεχνολογικών Προϊόντων </vt:lpstr>
      <vt:lpstr>ΙΑΤΡΟΤΕΧΝΟΛΟΓΙΚΑ ΙSO 10993</vt:lpstr>
      <vt:lpstr>PowerPoint Presentation</vt:lpstr>
      <vt:lpstr>IN VITRO ΤΟΞΙΚΟΤΗΤΑ </vt:lpstr>
      <vt:lpstr>ΚΥΤΤΑΡΟΤΟΞΙΚΟΤΗΤΑ</vt:lpstr>
      <vt:lpstr>ΚΥΤΤΑΡΟΤΟΞΙΚΟΤΗΤΑ</vt:lpstr>
      <vt:lpstr>PowerPoint Presentation</vt:lpstr>
      <vt:lpstr>ΚΛΙΝΙΚΗ ΑΞΙΟΛΟΓΗΣΗ</vt:lpstr>
      <vt:lpstr>ΕΠΟΠΤΕΙΑ ΜΕΤΑ ΤΗΝ ΑΓΟΡΑ</vt:lpstr>
      <vt:lpstr>ΑΠΑΙΤΗΣΕΙΣ ΑΣΦΑΛΕΙΑΣ ΚΑΙ ΕΠΙΔΟΣΕΩΝ</vt:lpstr>
      <vt:lpstr>PowerPoint Presentation</vt:lpstr>
      <vt:lpstr>ΤΟΞΙΚΟΤΗΤΑ – ΠΡΟΒΛΕΨΗ -ΔΟΚΙΜΑΣΙΕΣ</vt:lpstr>
      <vt:lpstr>ΤΟΞΙΚΟΤΗΤΑ -ΠΡΟΒΛΕΨΗ -  ΔΟΚΙΜΑΣΙΕΣ </vt:lpstr>
      <vt:lpstr>ΤΟΞΙΚΟΤΗΤΑ – ΠΡΟΒΛΕΨΗ -ΔΟΚΙΜΑΣΙΕΣ</vt:lpstr>
      <vt:lpstr>ΤΟΞΙΚΟΤΗΤΑ – ΠΡΟΒΛΕΨΗ – ΔΟΚΙΜΑΣΙΕΣ </vt:lpstr>
      <vt:lpstr>ΤΟΞΙΚΟΤΗΤΑ – ΠΡΟΒΛΕΨΗ – ΔΟΚΙΜΑΣΙΕΣ </vt:lpstr>
      <vt:lpstr>ΤΟΞΙΚΟΤΗΤΑ</vt:lpstr>
      <vt:lpstr>ΤΟΞΙΚΟΤΗΤΑ</vt:lpstr>
      <vt:lpstr>ΠΑΡΑΓΟΝΤΕΣ ΤΟΞΙΚΟΤΗΤΑΣ</vt:lpstr>
      <vt:lpstr>LD50</vt:lpstr>
      <vt:lpstr>LD50 – ΑΘΡΟΙΣΤΙΚΗ ΘΝΗΤΟΤΗΤΑ</vt:lpstr>
      <vt:lpstr>Καμπύλη Θνητότητας</vt:lpstr>
      <vt:lpstr>LD50</vt:lpstr>
      <vt:lpstr>LD50</vt:lpstr>
      <vt:lpstr>LD50</vt:lpstr>
      <vt:lpstr>LD50</vt:lpstr>
      <vt:lpstr>LD50</vt:lpstr>
      <vt:lpstr>ΠΡΟΣΟΧΗ</vt:lpstr>
      <vt:lpstr>PowerPoint Presentation</vt:lpstr>
      <vt:lpstr>PowerPoint Presentation</vt:lpstr>
      <vt:lpstr>PowerPoint Presentation</vt:lpstr>
      <vt:lpstr> Τοξικότητα της διοξίνης σε διάφορα είδη πειραματοζώων </vt:lpstr>
      <vt:lpstr>ΤΑΞΙΝΟΜΗΣΗ ΤΟΞΙΚΟΤΗΤΑΣ ΜΕ ΒΑΣΗ ΤΗΝ LD50</vt:lpstr>
      <vt:lpstr>LD50</vt:lpstr>
      <vt:lpstr>ΧΡΟΝΙΑ ΤΟΞΙΚΟΤΗΤΑ </vt:lpstr>
      <vt:lpstr>ΧΡΟΝΙΑ ΤΟΞΙΚΟΤΗΤΑ</vt:lpstr>
      <vt:lpstr>ΧΡΟΝΙΑ ΤΟΞΙΚΟΤΗΤΑ</vt:lpstr>
      <vt:lpstr>Δοκιμασία Draize</vt:lpstr>
      <vt:lpstr>PowerPoint Presentation</vt:lpstr>
      <vt:lpstr>Σημερινή Δοκιμασία Draize στο Μάτι </vt:lpstr>
      <vt:lpstr>PowerPoint Presentation</vt:lpstr>
      <vt:lpstr>PowerPoint Presentation</vt:lpstr>
      <vt:lpstr>PowerPoint Presentation</vt:lpstr>
      <vt:lpstr>NOAEL (No observed adverse effect level)</vt:lpstr>
      <vt:lpstr>NOAEL (No observed adverse effect level)</vt:lpstr>
      <vt:lpstr>NOGEL – LOAEL- MABEL-HED-MRSD</vt:lpstr>
      <vt:lpstr>NOAEL-LD50-LOAEL</vt:lpstr>
      <vt:lpstr> Integration of in vitro and in vivo data as input for in silico models. A model’s ability to predict toxicity ...</vt:lpstr>
      <vt:lpstr>ANAΓΩΓΗ ΔΟΣΕΩΝ ΑΠΟ ΤΑ ΠΕΙΡΑΜΑΤΟΖΩΑ ΣΤΟΝ ΑΝΘΡΩΠΟ </vt:lpstr>
      <vt:lpstr>Παράγοντες που σχετίζονται με τις συνθήκες έκθεσης</vt:lpstr>
      <vt:lpstr>Παράγοντες που σχετίζονται με τις συνθήκες έκθεσης</vt:lpstr>
      <vt:lpstr>OECD PROTOCOLS</vt:lpstr>
      <vt:lpstr>OECD PROTOCOLS</vt:lpstr>
      <vt:lpstr>ΤΟΞΙΚΟΚΙΝΗΤΙΚΗ ΜΕΛΕΤΗ</vt:lpstr>
      <vt:lpstr>Δοκιμασίες Γονοτοξικότητας In Vitro </vt:lpstr>
      <vt:lpstr>ΔΟΚΙΜΑΣΙΕΣ ΓΕΝΟΤΟΞΙΚΟΤΗΤΑΣ IN VIVO</vt:lpstr>
      <vt:lpstr>Δοκιμασίες Καρκινογενέσεως </vt:lpstr>
      <vt:lpstr>ΤΟΞΙΚΟΤΗΤΑ ΑΝΑΠΑΡΑΓΩΓΗΣ ΚΑΙ ΑΝΑΠΤΥΞΕΩΣ</vt:lpstr>
      <vt:lpstr>Ανοσοτοξικότητα</vt:lpstr>
      <vt:lpstr>ΑΝΑΚΕΦΑΛΑΙΩΣΗ</vt:lpstr>
      <vt:lpstr>ΚΛΙΝΙΚΗ ΤΕΚΜΗΡΙΩΣΗ</vt:lpstr>
      <vt:lpstr>ΚΛΙΝΙΚΗ ΤΕΚΜΗΡΙΩΣΗ</vt:lpstr>
      <vt:lpstr>PowerPoint Presentation</vt:lpstr>
      <vt:lpstr>ΚΛΙΝΙΚΕΣ ΦΑΣΕΙΣ ΑΝΑΠΤΥΞΕΩΣ  ΦΑΡΜΑΚΩΝ</vt:lpstr>
      <vt:lpstr>ΚΛΙΝΙΚΕΣ ΦΑΣΕΙΣ ΑΝΑΠΤΥΞΕΩΣ ΦΑΡΜΑΚΩΝ</vt:lpstr>
      <vt:lpstr>ΚΛΙΝΙΚΕΣ ΦΑΣΕΙΣ ΑΝΑΠΤΥΞΕΩΣ ΦΑΡΜΑΚΩΝ</vt:lpstr>
      <vt:lpstr>ΚΛΙΝΙΚΕΣ ΦΑΣΕΙΣ ΑΝΑΠΤΥΞΕΩΣ ΦΑΡΜΑΚΩΝ</vt:lpstr>
      <vt:lpstr>PowerPoint Presentation</vt:lpstr>
      <vt:lpstr>PowerPoint Presentation</vt:lpstr>
      <vt:lpstr>ΠΟΡΕΙΑ ΑΝΑΚΑΛΥΨΕΩΣ ΦΑΡΜΑΚΩΝ</vt:lpstr>
      <vt:lpstr>ΠΟΡΕΙΑ ΦΑΡΜΑΚΟΥ</vt:lpstr>
      <vt:lpstr>ΠΟΡΕΙΑ ΦΑΡΜΑΚΟΥ</vt:lpstr>
      <vt:lpstr>ΠΡΟΚΛΙΝΙΚΕΣ ΜΕΛΕΤΕΣ</vt:lpstr>
      <vt:lpstr>Διαδικασία Έρευνας &amp; Ανάπτυξης Φαρμάκων: προκλινικά πειράματα σε ζώα (module IV, οδηγία 2003/63/EC)</vt:lpstr>
      <vt:lpstr>Διαδικασία Έρευνας &amp; Ανάπτυξης Φαρμάκων: προκλινικά πειράματα σε ζώα (module IV, οδηγία 2003/63/EC</vt:lpstr>
      <vt:lpstr>Διαδικασία Έρευνας &amp; Ανάπτυξης Φαρμάκων: προκλινικά πειράματα σε ζώα (module IV, οδηγία 2003/63/EC</vt:lpstr>
      <vt:lpstr>Διαδικασία Έρευνας &amp; Ανάπτυξης Φαρμάκων: προκλινικά πειράματα σε ζώα (module IV, οδηγία 2003/63/EC</vt:lpstr>
      <vt:lpstr>Διαδικασία Έρευνας &amp; Ανάπτυξης Φαρμάκων: προκλινικά πειράματα σε ζώα (module IV, οδηγία 2003/63/EC</vt:lpstr>
      <vt:lpstr>ΔΙΑΔΙΚΑΣΙΑ ΑΝΑΠΤΥΞΕΩΣ ΦΑΡΜΑΚΩΝ</vt:lpstr>
      <vt:lpstr>Πειραματόζωα</vt:lpstr>
      <vt:lpstr>Μέθοδος πρόκλησης εγκαύματος 2ου βαθμού</vt:lpstr>
      <vt:lpstr>PowerPoint Presentation</vt:lpstr>
      <vt:lpstr>PowerPoint Presentation</vt:lpstr>
      <vt:lpstr>          ΠΡΩΤΕΥΟΝΤΑ – ΔΕΥΤΕΡΕΥΟΝΤΑ ΚΡΙΤΗΡΙΑ ΑΞΙΟΛΟΓΗΣΕΩΣ</vt:lpstr>
      <vt:lpstr>PowerPoint Presentation</vt:lpstr>
      <vt:lpstr>PowerPoint Presentation</vt:lpstr>
      <vt:lpstr>PowerPoint Presentation</vt:lpstr>
      <vt:lpstr>PowerPoint Presentation</vt:lpstr>
      <vt:lpstr>PowerPoint Presentation</vt:lpstr>
      <vt:lpstr>PowerPoint Presentation</vt:lpstr>
      <vt:lpstr>PSORIASIS AND ATOPIC DERMATITIS</vt:lpstr>
      <vt:lpstr>ΠΕΙΡΑΜΑΤΙΚΗ ΚΑΡΚΙΝΟΓΕΝΕΣΗ </vt:lpstr>
      <vt:lpstr>PowerPoint Presentation</vt:lpstr>
      <vt:lpstr>Πορεία καρκινογένεσης σε κάθε τύπο μυών ανά μήνα</vt:lpstr>
      <vt:lpstr>Ιστοπαθολογικά ευρήματα SKH-hr2</vt:lpstr>
      <vt:lpstr>Ιστοπαθολογικά ευρήματα SKH-hr2+apoE</vt:lpstr>
      <vt:lpstr>Ιστοπαθολογικά ευρήματα Nude</vt:lpstr>
      <vt:lpstr>PowerPoint Presentation</vt:lpstr>
      <vt:lpstr>SKH-hr 2</vt:lpstr>
      <vt:lpstr>ΠΟΙΑ ΠΡΟΤΥΠΑ ; ΣΕ ΠΟΙΕΣ ΠΕΡΙΠΤΩΣΕΙΣ ΕΧΟΥΝ ΣΧΕΣΗ ΜΕ ΤΗΝ ΚΛΙΝΙΚΗ ΠΡΑΞΗ;</vt:lpstr>
      <vt:lpstr>ΦΑΚΕΛΛΟΙ ΠΡΟΪΟΝΤΩΝ</vt:lpstr>
      <vt:lpstr>PowerPoint Presentation</vt:lpstr>
      <vt:lpstr>PowerPoint Presentation</vt:lpstr>
      <vt:lpstr>Ενδείξεις Καλλυντικών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Rallis</dc:creator>
  <cp:lastModifiedBy>rallis@o365.uoa.gr</cp:lastModifiedBy>
  <cp:revision>143</cp:revision>
  <dcterms:created xsi:type="dcterms:W3CDTF">2019-03-17T20:04:59Z</dcterms:created>
  <dcterms:modified xsi:type="dcterms:W3CDTF">2023-06-15T08:55:01Z</dcterms:modified>
</cp:coreProperties>
</file>