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352" r:id="rId3"/>
    <p:sldId id="341" r:id="rId4"/>
    <p:sldId id="348" r:id="rId5"/>
    <p:sldId id="342" r:id="rId6"/>
    <p:sldId id="349" r:id="rId7"/>
    <p:sldId id="343" r:id="rId8"/>
    <p:sldId id="350" r:id="rId9"/>
    <p:sldId id="344" r:id="rId10"/>
    <p:sldId id="351" r:id="rId11"/>
    <p:sldId id="345" r:id="rId12"/>
    <p:sldId id="353" r:id="rId13"/>
    <p:sldId id="347" r:id="rId14"/>
    <p:sldId id="346" r:id="rId15"/>
    <p:sldId id="354" r:id="rId16"/>
    <p:sldId id="355" r:id="rId17"/>
    <p:sldId id="356" r:id="rId18"/>
    <p:sldId id="357" r:id="rId19"/>
    <p:sldId id="358" r:id="rId20"/>
    <p:sldId id="359" r:id="rId21"/>
    <p:sldId id="360" r:id="rId22"/>
    <p:sldId id="361" r:id="rId23"/>
    <p:sldId id="362" r:id="rId24"/>
    <p:sldId id="260" r:id="rId25"/>
    <p:sldId id="306" r:id="rId26"/>
    <p:sldId id="270" r:id="rId27"/>
    <p:sldId id="330" r:id="rId28"/>
    <p:sldId id="307" r:id="rId29"/>
    <p:sldId id="302"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2" autoAdjust="0"/>
    <p:restoredTop sz="95748"/>
  </p:normalViewPr>
  <p:slideViewPr>
    <p:cSldViewPr snapToGrid="0">
      <p:cViewPr varScale="1">
        <p:scale>
          <a:sx n="105" d="100"/>
          <a:sy n="105" d="100"/>
        </p:scale>
        <p:origin x="7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E769-CB4A-91CD-CEB5B33854EB}"/>
                </c:ext>
              </c:extLst>
            </c:dLbl>
            <c:dLbl>
              <c:idx val="1"/>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E769-CB4A-91CD-CEB5B33854EB}"/>
                </c:ext>
              </c:extLst>
            </c:dLbl>
            <c:dLbl>
              <c:idx val="2"/>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E769-CB4A-91CD-CEB5B33854EB}"/>
                </c:ext>
              </c:extLst>
            </c:dLbl>
            <c:dLbl>
              <c:idx val="3"/>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E769-CB4A-91CD-CEB5B33854EB}"/>
                </c:ext>
              </c:extLst>
            </c:dLbl>
            <c:dLbl>
              <c:idx val="4"/>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E769-CB4A-91CD-CEB5B33854EB}"/>
                </c:ext>
              </c:extLst>
            </c:dLbl>
            <c:dLbl>
              <c:idx val="5"/>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E769-CB4A-91CD-CEB5B33854EB}"/>
                </c:ext>
              </c:extLst>
            </c:dLbl>
            <c:dLbl>
              <c:idx val="6"/>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E769-CB4A-91CD-CEB5B33854EB}"/>
                </c:ext>
              </c:extLst>
            </c:dLbl>
            <c:dLbl>
              <c:idx val="7"/>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E769-CB4A-91CD-CEB5B33854EB}"/>
                </c:ext>
              </c:extLst>
            </c:dLbl>
            <c:dLbl>
              <c:idx val="8"/>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E769-CB4A-91CD-CEB5B33854EB}"/>
                </c:ext>
              </c:extLst>
            </c:dLbl>
            <c:dLbl>
              <c:idx val="9"/>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E769-CB4A-91CD-CEB5B33854EB}"/>
                </c:ext>
              </c:extLst>
            </c:dLbl>
            <c:dLbl>
              <c:idx val="10"/>
              <c:numFmt formatCode="#,##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E769-CB4A-91CD-CEB5B33854EB}"/>
                </c:ext>
              </c:extLst>
            </c:dLbl>
            <c:spPr>
              <a:noFill/>
              <a:ln>
                <a:noFill/>
              </a:ln>
              <a:effectLst/>
            </c:spPr>
            <c:txPr>
              <a:bodyPr/>
              <a:lstStyle/>
              <a:p>
                <a:pPr>
                  <a:defRPr sz="1000" b="0" smtId="4294967295">
                    <a:solidFill>
                      <a:srgbClr val="0F283E"/>
                    </a:solidFill>
                    <a:latin typeface="Open Sans Light"/>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Sheet1!$A$2:$A$12</c:f>
              <c:strCache>
                <c:ptCount val="11"/>
                <c:pt idx="0">
                  <c:v>United States</c:v>
                </c:pt>
                <c:pt idx="1">
                  <c:v>China</c:v>
                </c:pt>
                <c:pt idx="2">
                  <c:v>Denmark</c:v>
                </c:pt>
                <c:pt idx="3">
                  <c:v>Netherlands</c:v>
                </c:pt>
                <c:pt idx="4">
                  <c:v>South Korea</c:v>
                </c:pt>
                <c:pt idx="5">
                  <c:v>United Kingdom</c:v>
                </c:pt>
                <c:pt idx="6">
                  <c:v>Switzerland</c:v>
                </c:pt>
                <c:pt idx="7">
                  <c:v>Taiwan</c:v>
                </c:pt>
                <c:pt idx="8">
                  <c:v>Germany</c:v>
                </c:pt>
                <c:pt idx="9">
                  <c:v>Canada</c:v>
                </c:pt>
                <c:pt idx="10">
                  <c:v>Other</c:v>
                </c:pt>
              </c:strCache>
            </c:strRef>
          </c:cat>
          <c:val>
            <c:numRef>
              <c:f>Sheet1!$B$2:$B$12</c:f>
              <c:numCache>
                <c:formatCode>General</c:formatCode>
                <c:ptCount val="11"/>
                <c:pt idx="0">
                  <c:v>0.58799999999999997</c:v>
                </c:pt>
                <c:pt idx="1">
                  <c:v>0.113</c:v>
                </c:pt>
                <c:pt idx="2">
                  <c:v>6.9000000000000006E-2</c:v>
                </c:pt>
                <c:pt idx="3">
                  <c:v>3.1E-2</c:v>
                </c:pt>
                <c:pt idx="4">
                  <c:v>2.8000000000000001E-2</c:v>
                </c:pt>
                <c:pt idx="5">
                  <c:v>2.7E-2</c:v>
                </c:pt>
                <c:pt idx="6">
                  <c:v>2.1000000000000001E-2</c:v>
                </c:pt>
                <c:pt idx="7">
                  <c:v>2.1000000000000001E-2</c:v>
                </c:pt>
                <c:pt idx="8">
                  <c:v>1.6E-2</c:v>
                </c:pt>
                <c:pt idx="9">
                  <c:v>1.6E-2</c:v>
                </c:pt>
                <c:pt idx="10">
                  <c:v>7.0000000000000007E-2</c:v>
                </c:pt>
              </c:numCache>
            </c:numRef>
          </c:val>
          <c:extLst>
            <c:ext xmlns:c16="http://schemas.microsoft.com/office/drawing/2014/chart" uri="{C3380CC4-5D6E-409C-BE32-E72D297353CC}">
              <c16:uniqueId val="{0000000B-E769-CB4A-91CD-CEB5B33854EB}"/>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000" b="0" smtId="4294967295">
                <a:solidFill>
                  <a:srgbClr val="0F283E"/>
                </a:solidFill>
                <a:latin typeface="Open Sans Light"/>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000" b="0" smtId="4294967295">
                <a:solidFill>
                  <a:srgbClr val="0F283E"/>
                </a:solidFill>
                <a:latin typeface="Open Sans Light"/>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ABF2-8F4D-A6A9-62D921555CFC}"/>
                </c:ext>
              </c:extLst>
            </c:dLbl>
            <c:dLbl>
              <c:idx val="1"/>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ABF2-8F4D-A6A9-62D921555CFC}"/>
                </c:ext>
              </c:extLst>
            </c:dLbl>
            <c:dLbl>
              <c:idx val="2"/>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ABF2-8F4D-A6A9-62D921555CFC}"/>
                </c:ext>
              </c:extLst>
            </c:dLbl>
            <c:dLbl>
              <c:idx val="3"/>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ABF2-8F4D-A6A9-62D921555CFC}"/>
                </c:ext>
              </c:extLst>
            </c:dLbl>
            <c:dLbl>
              <c:idx val="4"/>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ABF2-8F4D-A6A9-62D921555CFC}"/>
                </c:ext>
              </c:extLst>
            </c:dLbl>
            <c:dLbl>
              <c:idx val="5"/>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ABF2-8F4D-A6A9-62D921555CFC}"/>
                </c:ext>
              </c:extLst>
            </c:dLbl>
            <c:dLbl>
              <c:idx val="6"/>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ABF2-8F4D-A6A9-62D921555CFC}"/>
                </c:ext>
              </c:extLst>
            </c:dLbl>
            <c:dLbl>
              <c:idx val="7"/>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ABF2-8F4D-A6A9-62D921555CFC}"/>
                </c:ext>
              </c:extLst>
            </c:dLbl>
            <c:dLbl>
              <c:idx val="8"/>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ABF2-8F4D-A6A9-62D921555CFC}"/>
                </c:ext>
              </c:extLst>
            </c:dLbl>
            <c:dLbl>
              <c:idx val="9"/>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ABF2-8F4D-A6A9-62D921555CFC}"/>
                </c:ext>
              </c:extLst>
            </c:dLbl>
            <c:dLbl>
              <c:idx val="10"/>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ABF2-8F4D-A6A9-62D921555CFC}"/>
                </c:ext>
              </c:extLst>
            </c:dLbl>
            <c:dLbl>
              <c:idx val="11"/>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ABF2-8F4D-A6A9-62D921555CFC}"/>
                </c:ext>
              </c:extLst>
            </c:dLbl>
            <c:dLbl>
              <c:idx val="12"/>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ABF2-8F4D-A6A9-62D921555CFC}"/>
                </c:ext>
              </c:extLst>
            </c:dLbl>
            <c:dLbl>
              <c:idx val="13"/>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ABF2-8F4D-A6A9-62D921555CFC}"/>
                </c:ext>
              </c:extLst>
            </c:dLbl>
            <c:dLbl>
              <c:idx val="14"/>
              <c:numFmt formatCode="#,##0" sourceLinked="0"/>
              <c:spPr/>
              <c:txPr>
                <a:bodyPr/>
                <a:lstStyle/>
                <a:p>
                  <a:pPr>
                    <a:defRPr sz="8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ABF2-8F4D-A6A9-62D921555CFC}"/>
                </c:ext>
              </c:extLst>
            </c:dLbl>
            <c:spPr>
              <a:noFill/>
              <a:ln>
                <a:noFill/>
              </a:ln>
              <a:effectLst/>
            </c:spPr>
            <c:txPr>
              <a:bodyPr/>
              <a:lstStyle/>
              <a:p>
                <a:pPr>
                  <a:defRPr sz="800" b="0" smtId="4294967295">
                    <a:solidFill>
                      <a:srgbClr val="0F283E"/>
                    </a:solidFill>
                    <a:latin typeface="Open Sans Light"/>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France</c:v>
                </c:pt>
                <c:pt idx="1">
                  <c:v>Spain</c:v>
                </c:pt>
                <c:pt idx="2">
                  <c:v>Germany (2022)</c:v>
                </c:pt>
                <c:pt idx="3">
                  <c:v>Italy (2022)</c:v>
                </c:pt>
                <c:pt idx="4">
                  <c:v>Switzerland</c:v>
                </c:pt>
                <c:pt idx="5">
                  <c:v>Belgium</c:v>
                </c:pt>
                <c:pt idx="6">
                  <c:v>Norway</c:v>
                </c:pt>
                <c:pt idx="7">
                  <c:v>Portugal</c:v>
                </c:pt>
                <c:pt idx="8">
                  <c:v>Denmark</c:v>
                </c:pt>
                <c:pt idx="9">
                  <c:v>Austria (2020)</c:v>
                </c:pt>
                <c:pt idx="10">
                  <c:v>Lithuania (2022)</c:v>
                </c:pt>
                <c:pt idx="11">
                  <c:v>Poland</c:v>
                </c:pt>
                <c:pt idx="12">
                  <c:v>Czech Republic (2022)</c:v>
                </c:pt>
                <c:pt idx="13">
                  <c:v>Slovenia</c:v>
                </c:pt>
                <c:pt idx="14">
                  <c:v>Estonia</c:v>
                </c:pt>
              </c:strCache>
            </c:strRef>
          </c:cat>
          <c:val>
            <c:numRef>
              <c:f>Sheet1!$B$2:$B$16</c:f>
              <c:numCache>
                <c:formatCode>General</c:formatCode>
                <c:ptCount val="15"/>
                <c:pt idx="0">
                  <c:v>1860</c:v>
                </c:pt>
                <c:pt idx="1">
                  <c:v>1348</c:v>
                </c:pt>
                <c:pt idx="2">
                  <c:v>921</c:v>
                </c:pt>
                <c:pt idx="3">
                  <c:v>823</c:v>
                </c:pt>
                <c:pt idx="4">
                  <c:v>402</c:v>
                </c:pt>
                <c:pt idx="5">
                  <c:v>371</c:v>
                </c:pt>
                <c:pt idx="6">
                  <c:v>295</c:v>
                </c:pt>
                <c:pt idx="7">
                  <c:v>249</c:v>
                </c:pt>
                <c:pt idx="8">
                  <c:v>232</c:v>
                </c:pt>
                <c:pt idx="9">
                  <c:v>200</c:v>
                </c:pt>
                <c:pt idx="10">
                  <c:v>187</c:v>
                </c:pt>
                <c:pt idx="11">
                  <c:v>173</c:v>
                </c:pt>
                <c:pt idx="12">
                  <c:v>115</c:v>
                </c:pt>
                <c:pt idx="13">
                  <c:v>31</c:v>
                </c:pt>
                <c:pt idx="14">
                  <c:v>27</c:v>
                </c:pt>
              </c:numCache>
            </c:numRef>
          </c:val>
          <c:extLst>
            <c:ext xmlns:c16="http://schemas.microsoft.com/office/drawing/2014/chart" uri="{C3380CC4-5D6E-409C-BE32-E72D297353CC}">
              <c16:uniqueId val="{0000000F-ABF2-8F4D-A6A9-62D921555CFC}"/>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000" b="0" smtId="4294967295">
                <a:solidFill>
                  <a:srgbClr val="0F283E"/>
                </a:solidFill>
                <a:latin typeface="Open Sans Light"/>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000" b="0" smtId="4294967295">
                <a:solidFill>
                  <a:srgbClr val="0F283E"/>
                </a:solidFill>
                <a:latin typeface="Open Sans Light"/>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68A-2648-A78B-C8ADD7B9FD24}"/>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68A-2648-A78B-C8ADD7B9FD24}"/>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68A-2648-A78B-C8ADD7B9FD24}"/>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68A-2648-A78B-C8ADD7B9FD24}"/>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68A-2648-A78B-C8ADD7B9FD24}"/>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68A-2648-A78B-C8ADD7B9FD24}"/>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68A-2648-A78B-C8ADD7B9FD24}"/>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68A-2648-A78B-C8ADD7B9FD24}"/>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68A-2648-A78B-C8ADD7B9FD24}"/>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68A-2648-A78B-C8ADD7B9FD24}"/>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668A-2648-A78B-C8ADD7B9FD24}"/>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668A-2648-A78B-C8ADD7B9FD24}"/>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668A-2648-A78B-C8ADD7B9FD24}"/>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668A-2648-A78B-C8ADD7B9FD24}"/>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Sheet1!$A$2:$A$15</c:f>
              <c:strCache>
                <c:ptCount val="14"/>
                <c:pt idx="0">
                  <c:v>France</c:v>
                </c:pt>
                <c:pt idx="1">
                  <c:v>Germany</c:v>
                </c:pt>
                <c:pt idx="2">
                  <c:v>Sweden</c:v>
                </c:pt>
                <c:pt idx="3">
                  <c:v>Denmark</c:v>
                </c:pt>
                <c:pt idx="4">
                  <c:v>Netherlands</c:v>
                </c:pt>
                <c:pt idx="5">
                  <c:v>Italy</c:v>
                </c:pt>
                <c:pt idx="6">
                  <c:v>Spain</c:v>
                </c:pt>
                <c:pt idx="7">
                  <c:v>Belgium</c:v>
                </c:pt>
                <c:pt idx="8">
                  <c:v>Ireland</c:v>
                </c:pt>
                <c:pt idx="9">
                  <c:v>Austria</c:v>
                </c:pt>
                <c:pt idx="10">
                  <c:v>Finland</c:v>
                </c:pt>
                <c:pt idx="11">
                  <c:v>Portugal</c:v>
                </c:pt>
                <c:pt idx="12">
                  <c:v>Hungary</c:v>
                </c:pt>
                <c:pt idx="13">
                  <c:v>Slovenia</c:v>
                </c:pt>
              </c:strCache>
            </c:strRef>
          </c:cat>
          <c:val>
            <c:numRef>
              <c:f>Sheet1!$B$2:$B$15</c:f>
              <c:numCache>
                <c:formatCode>General</c:formatCode>
                <c:ptCount val="14"/>
                <c:pt idx="0">
                  <c:v>26</c:v>
                </c:pt>
                <c:pt idx="1">
                  <c:v>18</c:v>
                </c:pt>
                <c:pt idx="2">
                  <c:v>17</c:v>
                </c:pt>
                <c:pt idx="3">
                  <c:v>15</c:v>
                </c:pt>
                <c:pt idx="4">
                  <c:v>7</c:v>
                </c:pt>
                <c:pt idx="5">
                  <c:v>6</c:v>
                </c:pt>
                <c:pt idx="6">
                  <c:v>6</c:v>
                </c:pt>
                <c:pt idx="7">
                  <c:v>4</c:v>
                </c:pt>
                <c:pt idx="8">
                  <c:v>3</c:v>
                </c:pt>
                <c:pt idx="9">
                  <c:v>3</c:v>
                </c:pt>
                <c:pt idx="10">
                  <c:v>2</c:v>
                </c:pt>
                <c:pt idx="11">
                  <c:v>1</c:v>
                </c:pt>
                <c:pt idx="12">
                  <c:v>1</c:v>
                </c:pt>
                <c:pt idx="13">
                  <c:v>1</c:v>
                </c:pt>
              </c:numCache>
            </c:numRef>
          </c:val>
          <c:extLst>
            <c:ext xmlns:c16="http://schemas.microsoft.com/office/drawing/2014/chart" uri="{C3380CC4-5D6E-409C-BE32-E72D297353CC}">
              <c16:uniqueId val="{0000000E-668A-2648-A78B-C8ADD7B9FD2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2024-FF43-8F21-5B0C9FF19ABC}"/>
                </c:ext>
              </c:extLst>
            </c:dLbl>
            <c:dLbl>
              <c:idx val="1"/>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2024-FF43-8F21-5B0C9FF19ABC}"/>
                </c:ext>
              </c:extLst>
            </c:dLbl>
            <c:dLbl>
              <c:idx val="2"/>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2024-FF43-8F21-5B0C9FF19ABC}"/>
                </c:ext>
              </c:extLst>
            </c:dLbl>
            <c:dLbl>
              <c:idx val="3"/>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2024-FF43-8F21-5B0C9FF19ABC}"/>
                </c:ext>
              </c:extLst>
            </c:dLbl>
            <c:dLbl>
              <c:idx val="4"/>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2024-FF43-8F21-5B0C9FF19ABC}"/>
                </c:ext>
              </c:extLst>
            </c:dLbl>
            <c:dLbl>
              <c:idx val="5"/>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2024-FF43-8F21-5B0C9FF19ABC}"/>
                </c:ext>
              </c:extLst>
            </c:dLbl>
            <c:dLbl>
              <c:idx val="6"/>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2024-FF43-8F21-5B0C9FF19ABC}"/>
                </c:ext>
              </c:extLst>
            </c:dLbl>
            <c:dLbl>
              <c:idx val="7"/>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2024-FF43-8F21-5B0C9FF19ABC}"/>
                </c:ext>
              </c:extLst>
            </c:dLbl>
            <c:dLbl>
              <c:idx val="8"/>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2024-FF43-8F21-5B0C9FF19ABC}"/>
                </c:ext>
              </c:extLst>
            </c:dLbl>
            <c:dLbl>
              <c:idx val="9"/>
              <c:numFmt formatCode="#,##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2024-FF43-8F21-5B0C9FF19ABC}"/>
                </c:ext>
              </c:extLst>
            </c:dLbl>
            <c:dLbl>
              <c:idx val="10"/>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2024-FF43-8F21-5B0C9FF19ABC}"/>
                </c:ext>
              </c:extLst>
            </c:dLbl>
            <c:dLbl>
              <c:idx val="11"/>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2024-FF43-8F21-5B0C9FF19ABC}"/>
                </c:ext>
              </c:extLst>
            </c:dLbl>
            <c:dLbl>
              <c:idx val="12"/>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2024-FF43-8F21-5B0C9FF19ABC}"/>
                </c:ext>
              </c:extLst>
            </c:dLbl>
            <c:dLbl>
              <c:idx val="13"/>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2024-FF43-8F21-5B0C9FF19ABC}"/>
                </c:ext>
              </c:extLst>
            </c:dLbl>
            <c:dLbl>
              <c:idx val="14"/>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2024-FF43-8F21-5B0C9FF19ABC}"/>
                </c:ext>
              </c:extLst>
            </c:dLbl>
            <c:dLbl>
              <c:idx val="15"/>
              <c:numFmt formatCode="#,##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2024-FF43-8F21-5B0C9FF19ABC}"/>
                </c:ext>
              </c:extLst>
            </c:dLbl>
            <c:dLbl>
              <c:idx val="16"/>
              <c:numFmt formatCode="#,##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2024-FF43-8F21-5B0C9FF19ABC}"/>
                </c:ext>
              </c:extLst>
            </c:dLbl>
            <c:dLbl>
              <c:idx val="17"/>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2024-FF43-8F21-5B0C9FF19ABC}"/>
                </c:ext>
              </c:extLst>
            </c:dLbl>
            <c:dLbl>
              <c:idx val="18"/>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2024-FF43-8F21-5B0C9FF19ABC}"/>
                </c:ext>
              </c:extLst>
            </c:dLbl>
            <c:dLbl>
              <c:idx val="19"/>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2024-FF43-8F21-5B0C9FF19ABC}"/>
                </c:ext>
              </c:extLst>
            </c:dLbl>
            <c:dLbl>
              <c:idx val="20"/>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2024-FF43-8F21-5B0C9FF19ABC}"/>
                </c:ext>
              </c:extLst>
            </c:dLbl>
            <c:dLbl>
              <c:idx val="21"/>
              <c:numFmt formatCode="#,##0.0" sourceLinked="0"/>
              <c:spPr/>
              <c:txPr>
                <a:bodyPr/>
                <a:lstStyle/>
                <a:p>
                  <a:pPr>
                    <a:defRPr sz="1000" b="0" smtId="4294967295">
                      <a:solidFill>
                        <a:srgbClr val="0F283E"/>
                      </a:solidFill>
                      <a:latin typeface="Open Sans Light"/>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2024-FF43-8F21-5B0C9FF19ABC}"/>
                </c:ext>
              </c:extLst>
            </c:dLbl>
            <c:spPr>
              <a:noFill/>
              <a:ln>
                <a:noFill/>
              </a:ln>
              <a:effectLst/>
            </c:spPr>
            <c:txPr>
              <a:bodyPr/>
              <a:lstStyle/>
              <a:p>
                <a:pPr>
                  <a:defRPr sz="1000" b="0" smtId="4294967295">
                    <a:solidFill>
                      <a:srgbClr val="0F283E"/>
                    </a:solidFill>
                    <a:latin typeface="Open Sans Light"/>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Sheet1!$A$2:$A$23</c:f>
              <c:strCache>
                <c:ptCount val="22"/>
                <c:pt idx="0">
                  <c:v>United States</c:v>
                </c:pt>
                <c:pt idx="1">
                  <c:v>Belgium</c:v>
                </c:pt>
                <c:pt idx="2">
                  <c:v>Switzerland</c:v>
                </c:pt>
                <c:pt idx="3">
                  <c:v>Germany (2022)</c:v>
                </c:pt>
                <c:pt idx="4">
                  <c:v>France</c:v>
                </c:pt>
                <c:pt idx="5">
                  <c:v>South Korea</c:v>
                </c:pt>
                <c:pt idx="6">
                  <c:v>Spain</c:v>
                </c:pt>
                <c:pt idx="7">
                  <c:v>Canada</c:v>
                </c:pt>
                <c:pt idx="8">
                  <c:v>Italy</c:v>
                </c:pt>
                <c:pt idx="9">
                  <c:v>Denmark</c:v>
                </c:pt>
                <c:pt idx="10">
                  <c:v>Ireland</c:v>
                </c:pt>
                <c:pt idx="11">
                  <c:v>Austria (2020)</c:v>
                </c:pt>
                <c:pt idx="12">
                  <c:v>Norway</c:v>
                </c:pt>
                <c:pt idx="13">
                  <c:v>Poland</c:v>
                </c:pt>
                <c:pt idx="14">
                  <c:v>Russian Federation (2020)</c:v>
                </c:pt>
                <c:pt idx="15">
                  <c:v>Turkey (2020)</c:v>
                </c:pt>
                <c:pt idx="16">
                  <c:v>Portugal</c:v>
                </c:pt>
                <c:pt idx="17">
                  <c:v>Czech Republic (2022)</c:v>
                </c:pt>
                <c:pt idx="18">
                  <c:v>Lithuania (2022)</c:v>
                </c:pt>
                <c:pt idx="19">
                  <c:v>Slovenia</c:v>
                </c:pt>
                <c:pt idx="20">
                  <c:v>Estonia</c:v>
                </c:pt>
                <c:pt idx="21">
                  <c:v>Latvia</c:v>
                </c:pt>
              </c:strCache>
            </c:strRef>
          </c:cat>
          <c:val>
            <c:numRef>
              <c:f>Sheet1!$B$2:$B$23</c:f>
              <c:numCache>
                <c:formatCode>General</c:formatCode>
                <c:ptCount val="22"/>
                <c:pt idx="0">
                  <c:v>102513</c:v>
                </c:pt>
                <c:pt idx="1">
                  <c:v>6237.6</c:v>
                </c:pt>
                <c:pt idx="2">
                  <c:v>5305.9</c:v>
                </c:pt>
                <c:pt idx="3">
                  <c:v>4586.3999999999996</c:v>
                </c:pt>
                <c:pt idx="4">
                  <c:v>4521.2</c:v>
                </c:pt>
                <c:pt idx="5">
                  <c:v>2659.1</c:v>
                </c:pt>
                <c:pt idx="6">
                  <c:v>1657.7</c:v>
                </c:pt>
                <c:pt idx="7">
                  <c:v>981.9</c:v>
                </c:pt>
                <c:pt idx="8">
                  <c:v>955.5</c:v>
                </c:pt>
                <c:pt idx="9">
                  <c:v>840</c:v>
                </c:pt>
                <c:pt idx="10">
                  <c:v>771.2</c:v>
                </c:pt>
                <c:pt idx="11">
                  <c:v>379.2</c:v>
                </c:pt>
                <c:pt idx="12">
                  <c:v>317.7</c:v>
                </c:pt>
                <c:pt idx="13">
                  <c:v>252.1</c:v>
                </c:pt>
                <c:pt idx="14">
                  <c:v>245.9</c:v>
                </c:pt>
                <c:pt idx="15">
                  <c:v>190</c:v>
                </c:pt>
                <c:pt idx="16">
                  <c:v>155</c:v>
                </c:pt>
                <c:pt idx="17">
                  <c:v>147.69999999999999</c:v>
                </c:pt>
                <c:pt idx="18">
                  <c:v>130.80000000000001</c:v>
                </c:pt>
                <c:pt idx="19">
                  <c:v>96.6</c:v>
                </c:pt>
                <c:pt idx="20">
                  <c:v>61.4</c:v>
                </c:pt>
                <c:pt idx="21">
                  <c:v>4.5999999999999996</c:v>
                </c:pt>
              </c:numCache>
            </c:numRef>
          </c:val>
          <c:extLst>
            <c:ext xmlns:c16="http://schemas.microsoft.com/office/drawing/2014/chart" uri="{C3380CC4-5D6E-409C-BE32-E72D297353CC}">
              <c16:uniqueId val="{00000016-2024-FF43-8F21-5B0C9FF19ABC}"/>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000" b="0">
                    <a:solidFill>
                      <a:srgbClr val="0F283E"/>
                    </a:solidFill>
                    <a:latin typeface="Open Sans Light"/>
                  </a:rPr>
                  <a:t>R&amp;D spending in million U.S. dollars</a:t>
                </a:r>
              </a:p>
            </c:rich>
          </c:tx>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0EA3E-E5FA-47D2-AC68-EFED1AE11D63}" type="datetimeFigureOut">
              <a:rPr lang="el-GR" smtClean="0"/>
              <a:t>15/3/26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D71C7-1A7F-4C4F-9979-A8B9B122A054}" type="slidenum">
              <a:rPr lang="el-GR" smtClean="0"/>
              <a:t>‹#›</a:t>
            </a:fld>
            <a:endParaRPr lang="el-GR"/>
          </a:p>
        </p:txBody>
      </p:sp>
    </p:spTree>
    <p:extLst>
      <p:ext uri="{BB962C8B-B14F-4D97-AF65-F5344CB8AC3E}">
        <p14:creationId xmlns:p14="http://schemas.microsoft.com/office/powerpoint/2010/main" val="14463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D:\nicks computer\pres pro stuff\medical animated\dna\DNA_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103188"/>
            <a:ext cx="1708151" cy="675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2032000" y="2444706"/>
            <a:ext cx="9853965" cy="1143476"/>
          </a:xfrm>
        </p:spPr>
        <p:txBody>
          <a:bodyPr/>
          <a:lstStyle>
            <a:lvl1pPr algn="r">
              <a:defRPr>
                <a:solidFill>
                  <a:schemeClr val="tx1"/>
                </a:solidFill>
              </a:defRPr>
            </a:lvl1pPr>
          </a:lstStyle>
          <a:p>
            <a:pPr lvl="0"/>
            <a:r>
              <a:rPr lang="en-US" noProof="0"/>
              <a:t>Click to edit Master title style</a:t>
            </a:r>
            <a:endParaRPr lang="en-US" noProof="0" dirty="0"/>
          </a:p>
        </p:txBody>
      </p:sp>
      <p:sp>
        <p:nvSpPr>
          <p:cNvPr id="8196" name="Rectangle 4"/>
          <p:cNvSpPr>
            <a:spLocks noGrp="1" noChangeArrowheads="1"/>
          </p:cNvSpPr>
          <p:nvPr>
            <p:ph type="subTitle" idx="1"/>
          </p:nvPr>
        </p:nvSpPr>
        <p:spPr>
          <a:xfrm>
            <a:off x="2038357" y="3669883"/>
            <a:ext cx="9848843" cy="1752378"/>
          </a:xfrm>
        </p:spPr>
        <p:txBody>
          <a:bodyPr/>
          <a:lstStyle>
            <a:lvl1pPr marL="0" indent="0" algn="r">
              <a:buFontTx/>
              <a:buNone/>
              <a:defRPr sz="2000"/>
            </a:lvl1pPr>
          </a:lstStyle>
          <a:p>
            <a:pPr lvl="0"/>
            <a:r>
              <a:rPr lang="en-US" noProof="0"/>
              <a:t>Click to edit Master subtitle style</a:t>
            </a:r>
          </a:p>
        </p:txBody>
      </p:sp>
      <p:sp>
        <p:nvSpPr>
          <p:cNvPr id="6" name="Date Placeholder 1"/>
          <p:cNvSpPr>
            <a:spLocks noGrp="1"/>
          </p:cNvSpPr>
          <p:nvPr>
            <p:ph type="dt" sz="half" idx="10"/>
          </p:nvPr>
        </p:nvSpPr>
        <p:spPr/>
        <p:txBody>
          <a:bodyPr/>
          <a:lstStyle>
            <a:lvl1pPr algn="l">
              <a:defRPr sz="1200">
                <a:solidFill>
                  <a:schemeClr val="tx1">
                    <a:tint val="75000"/>
                  </a:schemeClr>
                </a:solidFill>
              </a:defRPr>
            </a:lvl1pPr>
          </a:lstStyle>
          <a:p>
            <a:pPr>
              <a:defRPr/>
            </a:pPr>
            <a:fld id="{CCF1FE77-53D9-4674-8ACF-17D3AB581008}" type="datetimeFigureOut">
              <a:rPr lang="en-US">
                <a:solidFill>
                  <a:prstClr val="black">
                    <a:tint val="75000"/>
                  </a:prstClr>
                </a:solidFill>
              </a:rPr>
              <a:pPr>
                <a:defRPr/>
              </a:pPr>
              <a:t>3/15/26</a:t>
            </a:fld>
            <a:endParaRPr lang="en-US">
              <a:solidFill>
                <a:prstClr val="black">
                  <a:tint val="75000"/>
                </a:prstClr>
              </a:solidFill>
            </a:endParaRPr>
          </a:p>
        </p:txBody>
      </p:sp>
      <p:sp>
        <p:nvSpPr>
          <p:cNvPr id="7" name="Footer Placeholder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a:lvl1pPr>
          </a:lstStyle>
          <a:p>
            <a:fld id="{C98F06FC-32FE-42E7-B697-8D8F4AFF4C8F}" type="slidenum">
              <a:rPr lang="en-US"/>
              <a:pPr/>
              <a:t>‹#›</a:t>
            </a:fld>
            <a:endParaRPr lang="en-US"/>
          </a:p>
        </p:txBody>
      </p:sp>
    </p:spTree>
    <p:extLst>
      <p:ext uri="{BB962C8B-B14F-4D97-AF65-F5344CB8AC3E}">
        <p14:creationId xmlns:p14="http://schemas.microsoft.com/office/powerpoint/2010/main" val="410395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04800" y="1447801"/>
            <a:ext cx="10972800" cy="48940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8E4A392B-3327-4A26-90BF-A530C9C4CCD9}" type="datetimeFigureOut">
              <a:rPr lang="en-US">
                <a:solidFill>
                  <a:prstClr val="black">
                    <a:tint val="75000"/>
                  </a:prstClr>
                </a:solidFill>
              </a:rPr>
              <a:pPr>
                <a:defRPr/>
              </a:pPr>
              <a:t>3/15/26</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81FE3ABB-4459-45D4-B270-AD235078FC25}" type="slidenum">
              <a:rPr lang="en-US"/>
              <a:pPr/>
              <a:t>‹#›</a:t>
            </a:fld>
            <a:endParaRPr lang="en-US"/>
          </a:p>
        </p:txBody>
      </p:sp>
    </p:spTree>
    <p:extLst>
      <p:ext uri="{BB962C8B-B14F-4D97-AF65-F5344CB8AC3E}">
        <p14:creationId xmlns:p14="http://schemas.microsoft.com/office/powerpoint/2010/main" val="137270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680" y="1295400"/>
            <a:ext cx="2680944"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295400"/>
            <a:ext cx="8130829"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7F0921D0-F6C8-46DD-B232-5B9A0B67B4C6}" type="datetimeFigureOut">
              <a:rPr lang="en-US">
                <a:solidFill>
                  <a:prstClr val="black">
                    <a:tint val="75000"/>
                  </a:prstClr>
                </a:solidFill>
              </a:rPr>
              <a:pPr>
                <a:defRPr/>
              </a:pPr>
              <a:t>3/15/26</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7EEBD48F-4FC3-4E05-83C8-D53B0B3CF231}" type="slidenum">
              <a:rPr lang="en-US"/>
              <a:pPr/>
              <a:t>‹#›</a:t>
            </a:fld>
            <a:endParaRPr lang="en-US"/>
          </a:p>
        </p:txBody>
      </p:sp>
    </p:spTree>
    <p:extLst>
      <p:ext uri="{BB962C8B-B14F-4D97-AF65-F5344CB8AC3E}">
        <p14:creationId xmlns:p14="http://schemas.microsoft.com/office/powerpoint/2010/main" val="236549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0D6917DC-D1A5-4493-98B7-64DAB5721BA0}" type="datetimeFigureOut">
              <a:rPr lang="en-US">
                <a:solidFill>
                  <a:prstClr val="black">
                    <a:tint val="75000"/>
                  </a:prstClr>
                </a:solidFill>
              </a:rPr>
              <a:pPr>
                <a:defRPr/>
              </a:pPr>
              <a:t>3/15/26</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A029CCE8-E557-4D8F-9A3E-3C1790FCDAC6}" type="slidenum">
              <a:rPr lang="en-US"/>
              <a:pPr/>
              <a:t>‹#›</a:t>
            </a:fld>
            <a:endParaRPr lang="en-US"/>
          </a:p>
        </p:txBody>
      </p:sp>
    </p:spTree>
    <p:extLst>
      <p:ext uri="{BB962C8B-B14F-4D97-AF65-F5344CB8AC3E}">
        <p14:creationId xmlns:p14="http://schemas.microsoft.com/office/powerpoint/2010/main" val="40766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29" y="4406673"/>
            <a:ext cx="10363391" cy="136216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2929" y="2907289"/>
            <a:ext cx="10363391"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fld id="{E8AC3758-0B23-420E-973D-E16CB1270A2B}" type="datetimeFigureOut">
              <a:rPr lang="en-US">
                <a:solidFill>
                  <a:prstClr val="black">
                    <a:tint val="75000"/>
                  </a:prstClr>
                </a:solidFill>
              </a:rPr>
              <a:pPr>
                <a:defRPr/>
              </a:pPr>
              <a:t>3/15/26</a:t>
            </a:fld>
            <a:endParaRPr lang="en-US">
              <a:solidFill>
                <a:prstClr val="black">
                  <a:tint val="75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a:lvl1pPr>
          </a:lstStyle>
          <a:p>
            <a:fld id="{2F35CEB8-4B69-4815-A910-7BE36BC148A3}" type="slidenum">
              <a:rPr lang="en-US"/>
              <a:pPr/>
              <a:t>‹#›</a:t>
            </a:fld>
            <a:endParaRPr lang="en-US"/>
          </a:p>
        </p:txBody>
      </p:sp>
    </p:spTree>
    <p:extLst>
      <p:ext uri="{BB962C8B-B14F-4D97-AF65-F5344CB8AC3E}">
        <p14:creationId xmlns:p14="http://schemas.microsoft.com/office/powerpoint/2010/main" val="323740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32260"/>
            <a:ext cx="56896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32260"/>
            <a:ext cx="56896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
          <p:cNvSpPr>
            <a:spLocks noGrp="1"/>
          </p:cNvSpPr>
          <p:nvPr>
            <p:ph type="dt" sz="half" idx="10"/>
          </p:nvPr>
        </p:nvSpPr>
        <p:spPr/>
        <p:txBody>
          <a:bodyPr/>
          <a:lstStyle>
            <a:lvl1pPr>
              <a:defRPr/>
            </a:lvl1pPr>
          </a:lstStyle>
          <a:p>
            <a:pPr>
              <a:defRPr/>
            </a:pPr>
            <a:fld id="{1BA5447E-276F-44B2-A4CA-19FDD13C60DC}" type="datetimeFigureOut">
              <a:rPr lang="en-US">
                <a:solidFill>
                  <a:prstClr val="black">
                    <a:tint val="75000"/>
                  </a:prstClr>
                </a:solidFill>
              </a:rPr>
              <a:pPr>
                <a:defRPr/>
              </a:pPr>
              <a:t>3/15/26</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22843E19-DC90-435F-987E-BDBEE59BED1A}" type="slidenum">
              <a:rPr lang="en-US"/>
              <a:pPr/>
              <a:t>‹#›</a:t>
            </a:fld>
            <a:endParaRPr lang="en-US"/>
          </a:p>
        </p:txBody>
      </p:sp>
    </p:spTree>
    <p:extLst>
      <p:ext uri="{BB962C8B-B14F-4D97-AF65-F5344CB8AC3E}">
        <p14:creationId xmlns:p14="http://schemas.microsoft.com/office/powerpoint/2010/main" val="169591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1657343"/>
            <a:ext cx="5692048"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a:t>Click to edit Master text styles</a:t>
            </a:r>
          </a:p>
        </p:txBody>
      </p:sp>
      <p:sp>
        <p:nvSpPr>
          <p:cNvPr id="4" name="Content Placeholder 3"/>
          <p:cNvSpPr>
            <a:spLocks noGrp="1"/>
          </p:cNvSpPr>
          <p:nvPr>
            <p:ph sz="half" idx="2"/>
          </p:nvPr>
        </p:nvSpPr>
        <p:spPr>
          <a:xfrm>
            <a:off x="304801" y="2297690"/>
            <a:ext cx="5692048"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246" y="1657343"/>
            <a:ext cx="5693953"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6193246" y="2297690"/>
            <a:ext cx="5693953"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2"/>
          <p:cNvSpPr>
            <a:spLocks noGrp="1" noChangeArrowheads="1"/>
          </p:cNvSpPr>
          <p:nvPr>
            <p:ph type="title"/>
          </p:nvPr>
        </p:nvSpPr>
        <p:spPr bwMode="auto">
          <a:xfrm>
            <a:off x="304801" y="168663"/>
            <a:ext cx="10918552" cy="939080"/>
          </a:xfrm>
          <a:prstGeom prst="rect">
            <a:avLst/>
          </a:prstGeom>
          <a:noFill/>
          <a:ln>
            <a:noFill/>
          </a:ln>
          <a:effectLst/>
        </p:spPr>
        <p:txBody>
          <a:bodyPr/>
          <a:lstStyle/>
          <a:p>
            <a:pPr lvl="0"/>
            <a:r>
              <a:rPr lang="en-US"/>
              <a:t>Click to edit Master title style</a:t>
            </a:r>
            <a:endParaRPr lang="en-US" dirty="0"/>
          </a:p>
        </p:txBody>
      </p:sp>
      <p:sp>
        <p:nvSpPr>
          <p:cNvPr id="7" name="Date Placeholder 1"/>
          <p:cNvSpPr>
            <a:spLocks noGrp="1"/>
          </p:cNvSpPr>
          <p:nvPr>
            <p:ph type="dt" sz="half" idx="10"/>
          </p:nvPr>
        </p:nvSpPr>
        <p:spPr/>
        <p:txBody>
          <a:bodyPr/>
          <a:lstStyle>
            <a:lvl1pPr>
              <a:defRPr/>
            </a:lvl1pPr>
          </a:lstStyle>
          <a:p>
            <a:pPr>
              <a:defRPr/>
            </a:pPr>
            <a:fld id="{24864A57-08B0-4386-BF53-CDE9EEDD865F}" type="datetimeFigureOut">
              <a:rPr lang="en-US">
                <a:solidFill>
                  <a:prstClr val="black">
                    <a:tint val="75000"/>
                  </a:prstClr>
                </a:solidFill>
              </a:rPr>
              <a:pPr>
                <a:defRPr/>
              </a:pPr>
              <a:t>3/15/26</a:t>
            </a:fld>
            <a:endParaRPr lang="en-US">
              <a:solidFill>
                <a:prstClr val="black">
                  <a:tint val="75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3"/>
          <p:cNvSpPr>
            <a:spLocks noGrp="1"/>
          </p:cNvSpPr>
          <p:nvPr>
            <p:ph type="sldNum" sz="quarter" idx="12"/>
          </p:nvPr>
        </p:nvSpPr>
        <p:spPr/>
        <p:txBody>
          <a:bodyPr/>
          <a:lstStyle>
            <a:lvl1pPr>
              <a:defRPr/>
            </a:lvl1pPr>
          </a:lstStyle>
          <a:p>
            <a:fld id="{C4A80D6C-433E-4B63-AF48-4FEBE96597E1}" type="slidenum">
              <a:rPr lang="en-US"/>
              <a:pPr/>
              <a:t>‹#›</a:t>
            </a:fld>
            <a:endParaRPr lang="en-US"/>
          </a:p>
        </p:txBody>
      </p:sp>
    </p:spTree>
    <p:extLst>
      <p:ext uri="{BB962C8B-B14F-4D97-AF65-F5344CB8AC3E}">
        <p14:creationId xmlns:p14="http://schemas.microsoft.com/office/powerpoint/2010/main" val="483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p:cNvSpPr>
            <a:spLocks noGrp="1"/>
          </p:cNvSpPr>
          <p:nvPr>
            <p:ph type="dt" sz="half" idx="10"/>
          </p:nvPr>
        </p:nvSpPr>
        <p:spPr/>
        <p:txBody>
          <a:bodyPr/>
          <a:lstStyle>
            <a:lvl1pPr>
              <a:defRPr/>
            </a:lvl1pPr>
          </a:lstStyle>
          <a:p>
            <a:pPr>
              <a:defRPr/>
            </a:pPr>
            <a:fld id="{4AB277EC-8C52-4200-8FB0-36BB3D8B9ED0}" type="datetimeFigureOut">
              <a:rPr lang="en-US">
                <a:solidFill>
                  <a:prstClr val="black">
                    <a:tint val="75000"/>
                  </a:prstClr>
                </a:solidFill>
              </a:rPr>
              <a:pPr>
                <a:defRPr/>
              </a:pPr>
              <a:t>3/15/26</a:t>
            </a:fld>
            <a:endParaRPr lang="en-U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fld id="{0ED1F5B8-AEC7-4785-A877-AB6C48CDD015}" type="slidenum">
              <a:rPr lang="en-US"/>
              <a:pPr/>
              <a:t>‹#›</a:t>
            </a:fld>
            <a:endParaRPr lang="en-US"/>
          </a:p>
        </p:txBody>
      </p:sp>
    </p:spTree>
    <p:extLst>
      <p:ext uri="{BB962C8B-B14F-4D97-AF65-F5344CB8AC3E}">
        <p14:creationId xmlns:p14="http://schemas.microsoft.com/office/powerpoint/2010/main" val="141378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26E1B6A-54D0-42EC-AF5C-8D65C1B53105}" type="datetimeFigureOut">
              <a:rPr lang="en-US">
                <a:solidFill>
                  <a:prstClr val="black">
                    <a:tint val="75000"/>
                  </a:prstClr>
                </a:solidFill>
              </a:rPr>
              <a:pPr>
                <a:defRPr/>
              </a:pPr>
              <a:t>3/15/26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136691A6-CDF9-4C5A-962A-F9A64DDF970D}" type="slidenum">
              <a:rPr lang="en-US"/>
              <a:pPr/>
              <a:t>‹#›</a:t>
            </a:fld>
            <a:endParaRPr lang="en-US"/>
          </a:p>
        </p:txBody>
      </p:sp>
    </p:spTree>
    <p:extLst>
      <p:ext uri="{BB962C8B-B14F-4D97-AF65-F5344CB8AC3E}">
        <p14:creationId xmlns:p14="http://schemas.microsoft.com/office/powerpoint/2010/main" val="290229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309632"/>
            <a:ext cx="4315348" cy="116205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673600" y="1295400"/>
            <a:ext cx="6814859" cy="502920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2471688"/>
            <a:ext cx="4315348" cy="38529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3D84B29E-6A41-47E6-AEDF-07D3CEE0BA5D}" type="datetimeFigureOut">
              <a:rPr lang="en-US">
                <a:solidFill>
                  <a:prstClr val="black">
                    <a:tint val="75000"/>
                  </a:prstClr>
                </a:solidFill>
              </a:rPr>
              <a:pPr>
                <a:defRPr/>
              </a:pPr>
              <a:t>3/15/26</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BE65BD93-BC97-49C0-8D43-47B91B60376D}" type="slidenum">
              <a:rPr lang="en-US"/>
              <a:pPr/>
              <a:t>‹#›</a:t>
            </a:fld>
            <a:endParaRPr lang="en-US"/>
          </a:p>
        </p:txBody>
      </p:sp>
    </p:spTree>
    <p:extLst>
      <p:ext uri="{BB962C8B-B14F-4D97-AF65-F5344CB8AC3E}">
        <p14:creationId xmlns:p14="http://schemas.microsoft.com/office/powerpoint/2010/main" val="406573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205" y="4801173"/>
            <a:ext cx="7316344" cy="566021"/>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205" y="613191"/>
            <a:ext cx="7316344"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2389205" y="5367194"/>
            <a:ext cx="7316344"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7308813F-6F12-4E0E-A1AC-A96CFE2D418C}" type="datetimeFigureOut">
              <a:rPr lang="en-US">
                <a:solidFill>
                  <a:prstClr val="black">
                    <a:tint val="75000"/>
                  </a:prstClr>
                </a:solidFill>
              </a:rPr>
              <a:pPr>
                <a:defRPr/>
              </a:pPr>
              <a:t>3/15/26</a:t>
            </a:fld>
            <a:endParaRPr lang="en-US">
              <a:solidFill>
                <a:prstClr val="black">
                  <a:tint val="75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a:lvl1pPr>
          </a:lstStyle>
          <a:p>
            <a:fld id="{E555D9C8-598D-43F9-9827-DDD343B96CB7}" type="slidenum">
              <a:rPr lang="en-US"/>
              <a:pPr/>
              <a:t>‹#›</a:t>
            </a:fld>
            <a:endParaRPr lang="en-US"/>
          </a:p>
        </p:txBody>
      </p:sp>
    </p:spTree>
    <p:extLst>
      <p:ext uri="{BB962C8B-B14F-4D97-AF65-F5344CB8AC3E}">
        <p14:creationId xmlns:p14="http://schemas.microsoft.com/office/powerpoint/2010/main" val="91178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NULL"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1" descr="D:\nicks computer\pres pro stuff\medical animated\dna\DNA_txt.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304801" y="168275"/>
            <a:ext cx="1091776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t>Click to edit Master title style</a:t>
            </a:r>
          </a:p>
        </p:txBody>
      </p:sp>
      <p:pic>
        <p:nvPicPr>
          <p:cNvPr id="1036" name="Picture 1035">
            <a:hlinkClick r:id="" action="ppaction://media"/>
          </p:cNvPr>
          <p:cNvPicPr>
            <a:picLocks noRot="1" noChangeAspect="1" noChangeArrowheads="1"/>
          </p:cNvPicPr>
          <p:nvPr>
            <a:videoFile r:link="rId13"/>
          </p:nvPr>
        </p:nvPicPr>
        <p:blipFill>
          <a:blip r:embed="rId15">
            <a:extLst>
              <a:ext uri="{28A0092B-C50C-407E-A947-70E740481C1C}">
                <a14:useLocalDpi xmlns:a14="http://schemas.microsoft.com/office/drawing/2010/main" val="0"/>
              </a:ext>
            </a:extLst>
          </a:blip>
          <a:srcRect/>
          <a:stretch>
            <a:fillRect/>
          </a:stretch>
        </p:blipFill>
        <p:spPr bwMode="auto">
          <a:xfrm>
            <a:off x="11277600" y="1"/>
            <a:ext cx="9144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3048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51D1EA88-2670-477E-A469-58B7DCEAF1DD}" type="datetimeFigureOut">
              <a:rPr lang="en-US">
                <a:solidFill>
                  <a:prstClr val="black">
                    <a:tint val="75000"/>
                  </a:prstClr>
                </a:solidFill>
              </a:rPr>
              <a:pPr fontAlgn="base">
                <a:spcBef>
                  <a:spcPct val="0"/>
                </a:spcBef>
                <a:spcAft>
                  <a:spcPct val="0"/>
                </a:spcAft>
                <a:defRPr/>
              </a:pPr>
              <a:t>3/15/26</a:t>
            </a:fld>
            <a:endParaRPr lang="en-US">
              <a:solidFill>
                <a:prstClr val="black">
                  <a:tint val="75000"/>
                </a:prstClr>
              </a:solidFill>
            </a:endParaRPr>
          </a:p>
        </p:txBody>
      </p:sp>
      <p:sp>
        <p:nvSpPr>
          <p:cNvPr id="3" name="Footer Placeholder 2"/>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3"/>
          <p:cNvSpPr>
            <a:spLocks noGrp="1"/>
          </p:cNvSpPr>
          <p:nvPr>
            <p:ph type="sldNum" sz="quarter" idx="4"/>
          </p:nvPr>
        </p:nvSpPr>
        <p:spPr>
          <a:xfrm>
            <a:off x="9006417"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4541778-A8F9-454E-8525-2899622BD621}" type="slidenum">
              <a:rPr lang="en-US" smtClean="0"/>
              <a:pPr fontAlgn="base">
                <a:spcBef>
                  <a:spcPct val="0"/>
                </a:spcBef>
                <a:spcAft>
                  <a:spcPct val="0"/>
                </a:spcAft>
              </a:pPr>
              <a:t>‹#›</a:t>
            </a:fld>
            <a:endParaRPr lang="en-US"/>
          </a:p>
        </p:txBody>
      </p:sp>
      <p:sp>
        <p:nvSpPr>
          <p:cNvPr id="2056" name="Rectangle 3"/>
          <p:cNvSpPr>
            <a:spLocks noGrp="1" noChangeArrowheads="1"/>
          </p:cNvSpPr>
          <p:nvPr>
            <p:ph type="body" idx="1"/>
          </p:nvPr>
        </p:nvSpPr>
        <p:spPr bwMode="auto">
          <a:xfrm>
            <a:off x="1625600" y="1447801"/>
            <a:ext cx="10261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7242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000" fill="hold"/>
                                        <p:tgtEl>
                                          <p:spTgt spid="10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6"/>
                </p:tgtEl>
              </p:cMediaNode>
            </p:video>
            <p:seq concurrent="1" nextAc="seek">
              <p:cTn id="8" restart="whenNotActive" fill="hold" evtFilter="cancelBubble" nodeType="interactiveSeq">
                <p:stCondLst>
                  <p:cond evt="onClick" delay="0">
                    <p:tgtEl>
                      <p:spTgt spid="103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36"/>
                                        </p:tgtEl>
                                      </p:cBhvr>
                                    </p:cmd>
                                  </p:childTnLst>
                                </p:cTn>
                              </p:par>
                            </p:childTnLst>
                          </p:cTn>
                        </p:par>
                      </p:childTnLst>
                    </p:cTn>
                  </p:par>
                </p:childTnLst>
              </p:cTn>
              <p:nextCondLst>
                <p:cond evt="onClick" delay="0">
                  <p:tgtEl>
                    <p:spTgt spid="1036"/>
                  </p:tgtEl>
                </p:cond>
              </p:nextCondLst>
            </p:seq>
          </p:childTnLst>
        </p:cTn>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1413" indent="-227013" algn="l" rtl="0" eaLnBrk="0" fontAlgn="base" hangingPunct="0">
        <a:spcBef>
          <a:spcPct val="20000"/>
        </a:spcBef>
        <a:spcAft>
          <a:spcPct val="0"/>
        </a:spcAft>
        <a:buChar char="•"/>
        <a:defRPr sz="20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469097" indent="-228752" algn="l" defTabSz="915010" rtl="0" eaLnBrk="1" fontAlgn="base" hangingPunct="1">
        <a:spcBef>
          <a:spcPct val="20000"/>
        </a:spcBef>
        <a:spcAft>
          <a:spcPct val="0"/>
        </a:spcAft>
        <a:buChar char="»"/>
        <a:defRPr sz="1800">
          <a:solidFill>
            <a:schemeClr val="tx1"/>
          </a:solidFill>
          <a:latin typeface="+mn-lt"/>
        </a:defRPr>
      </a:lvl6pPr>
      <a:lvl7pPr marL="2880851" indent="-228752" algn="l" defTabSz="915010" rtl="0" eaLnBrk="1" fontAlgn="base" hangingPunct="1">
        <a:spcBef>
          <a:spcPct val="20000"/>
        </a:spcBef>
        <a:spcAft>
          <a:spcPct val="0"/>
        </a:spcAft>
        <a:buChar char="»"/>
        <a:defRPr sz="1800">
          <a:solidFill>
            <a:schemeClr val="tx1"/>
          </a:solidFill>
          <a:latin typeface="+mn-lt"/>
        </a:defRPr>
      </a:lvl7pPr>
      <a:lvl8pPr marL="3292605" indent="-228752" algn="l" defTabSz="915010" rtl="0" eaLnBrk="1" fontAlgn="base" hangingPunct="1">
        <a:spcBef>
          <a:spcPct val="20000"/>
        </a:spcBef>
        <a:spcAft>
          <a:spcPct val="0"/>
        </a:spcAft>
        <a:buChar char="»"/>
        <a:defRPr sz="1800">
          <a:solidFill>
            <a:schemeClr val="tx1"/>
          </a:solidFill>
          <a:latin typeface="+mn-lt"/>
        </a:defRPr>
      </a:lvl8pPr>
      <a:lvl9pPr marL="3704360" indent="-228752" algn="l" defTabSz="91501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23509" rtl="0" eaLnBrk="1" latinLnBrk="0" hangingPunct="1">
        <a:defRPr sz="1600" kern="1200">
          <a:solidFill>
            <a:schemeClr val="tx1"/>
          </a:solidFill>
          <a:latin typeface="+mn-lt"/>
          <a:ea typeface="+mn-ea"/>
          <a:cs typeface="+mn-cs"/>
        </a:defRPr>
      </a:lvl1pPr>
      <a:lvl2pPr marL="411754" algn="l" defTabSz="823509" rtl="0" eaLnBrk="1" latinLnBrk="0" hangingPunct="1">
        <a:defRPr sz="1600" kern="1200">
          <a:solidFill>
            <a:schemeClr val="tx1"/>
          </a:solidFill>
          <a:latin typeface="+mn-lt"/>
          <a:ea typeface="+mn-ea"/>
          <a:cs typeface="+mn-cs"/>
        </a:defRPr>
      </a:lvl2pPr>
      <a:lvl3pPr marL="823509" algn="l" defTabSz="823509" rtl="0" eaLnBrk="1" latinLnBrk="0" hangingPunct="1">
        <a:defRPr sz="1600" kern="1200">
          <a:solidFill>
            <a:schemeClr val="tx1"/>
          </a:solidFill>
          <a:latin typeface="+mn-lt"/>
          <a:ea typeface="+mn-ea"/>
          <a:cs typeface="+mn-cs"/>
        </a:defRPr>
      </a:lvl3pPr>
      <a:lvl4pPr marL="1235263" algn="l" defTabSz="823509" rtl="0" eaLnBrk="1" latinLnBrk="0" hangingPunct="1">
        <a:defRPr sz="1600" kern="1200">
          <a:solidFill>
            <a:schemeClr val="tx1"/>
          </a:solidFill>
          <a:latin typeface="+mn-lt"/>
          <a:ea typeface="+mn-ea"/>
          <a:cs typeface="+mn-cs"/>
        </a:defRPr>
      </a:lvl4pPr>
      <a:lvl5pPr marL="1647017" algn="l" defTabSz="823509" rtl="0" eaLnBrk="1" latinLnBrk="0" hangingPunct="1">
        <a:defRPr sz="1600" kern="1200">
          <a:solidFill>
            <a:schemeClr val="tx1"/>
          </a:solidFill>
          <a:latin typeface="+mn-lt"/>
          <a:ea typeface="+mn-ea"/>
          <a:cs typeface="+mn-cs"/>
        </a:defRPr>
      </a:lvl5pPr>
      <a:lvl6pPr marL="2058772" algn="l" defTabSz="823509" rtl="0" eaLnBrk="1" latinLnBrk="0" hangingPunct="1">
        <a:defRPr sz="1600" kern="1200">
          <a:solidFill>
            <a:schemeClr val="tx1"/>
          </a:solidFill>
          <a:latin typeface="+mn-lt"/>
          <a:ea typeface="+mn-ea"/>
          <a:cs typeface="+mn-cs"/>
        </a:defRPr>
      </a:lvl6pPr>
      <a:lvl7pPr marL="2470526" algn="l" defTabSz="823509" rtl="0" eaLnBrk="1" latinLnBrk="0" hangingPunct="1">
        <a:defRPr sz="1600" kern="1200">
          <a:solidFill>
            <a:schemeClr val="tx1"/>
          </a:solidFill>
          <a:latin typeface="+mn-lt"/>
          <a:ea typeface="+mn-ea"/>
          <a:cs typeface="+mn-cs"/>
        </a:defRPr>
      </a:lvl7pPr>
      <a:lvl8pPr marL="2882280" algn="l" defTabSz="823509" rtl="0" eaLnBrk="1" latinLnBrk="0" hangingPunct="1">
        <a:defRPr sz="1600" kern="1200">
          <a:solidFill>
            <a:schemeClr val="tx1"/>
          </a:solidFill>
          <a:latin typeface="+mn-lt"/>
          <a:ea typeface="+mn-ea"/>
          <a:cs typeface="+mn-cs"/>
        </a:defRPr>
      </a:lvl8pPr>
      <a:lvl9pPr marL="3294035" algn="l" defTabSz="82350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sv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pfizer.com/" TargetMode="External"/><Relationship Id="rId3" Type="http://schemas.openxmlformats.org/officeDocument/2006/relationships/hyperlink" Target="https://www.novonordisk.com/" TargetMode="External"/><Relationship Id="rId7" Type="http://schemas.openxmlformats.org/officeDocument/2006/relationships/hyperlink" Target="https://www.bms.com/" TargetMode="External"/><Relationship Id="rId2" Type="http://schemas.openxmlformats.org/officeDocument/2006/relationships/hyperlink" Target="https://www.merck.com/" TargetMode="External"/><Relationship Id="rId1" Type="http://schemas.openxmlformats.org/officeDocument/2006/relationships/slideLayout" Target="../slideLayouts/slideLayout7.xml"/><Relationship Id="rId6" Type="http://schemas.openxmlformats.org/officeDocument/2006/relationships/hyperlink" Target="https://www.gilead.com/" TargetMode="External"/><Relationship Id="rId11" Type="http://schemas.openxmlformats.org/officeDocument/2006/relationships/hyperlink" Target="https://www.lilly.com/" TargetMode="External"/><Relationship Id="rId5" Type="http://schemas.openxmlformats.org/officeDocument/2006/relationships/hyperlink" Target="https://www.regeneron.com/" TargetMode="External"/><Relationship Id="rId10" Type="http://schemas.openxmlformats.org/officeDocument/2006/relationships/hyperlink" Target="https://www.jnj.com/" TargetMode="External"/><Relationship Id="rId4" Type="http://schemas.openxmlformats.org/officeDocument/2006/relationships/hyperlink" Target="https://www.sanofi.com/en" TargetMode="External"/><Relationship Id="rId9" Type="http://schemas.openxmlformats.org/officeDocument/2006/relationships/hyperlink" Target="https://www.abbvie.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hyperlink" Target="http://www.statista.com/statistics/1246614/top-countries-share-of-global-biotech-value" TargetMode="External"/><Relationship Id="rId4" Type="http://schemas.openxmlformats.org/officeDocument/2006/relationships/slide" Target="slide8.xml"/></Relationships>
</file>

<file path=ppt/slides/_rels/slide2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hyperlink" Target="http://www.statista.com/statistics/439960/number-of-biotechnology-companies-europe-e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hyperlink" Target="http://www.statista.com/statistics/439492/pharmaceutical-and-biotech-companies-in-selected-european-countries" TargetMode="External"/><Relationship Id="rId4" Type="http://schemas.openxmlformats.org/officeDocument/2006/relationships/image" Target="../media/image45.emf"/></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hyperlink" Target="http://www.statista.com/statistics/379945/country-biotechnology-company-rd-spendin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sv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sv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svg"/><Relationship Id="rId1" Type="http://schemas.openxmlformats.org/officeDocument/2006/relationships/slideLayout" Target="../slideLayouts/slideLayout6.xml"/><Relationship Id="rId5" Type="http://schemas.openxmlformats.org/officeDocument/2006/relationships/hyperlink" Target="https://s100.copyright.com/AppDispatchServlet?publisherName=ELS&amp;contentID=S2211926424004181&amp;orderBeanReset=true" TargetMode="External"/><Relationship Id="rId4" Type="http://schemas.openxmlformats.org/officeDocument/2006/relationships/hyperlink" Target="https://doi.org/10.1016/j.algal.2024.10380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32001" y="2232054"/>
            <a:ext cx="9853965" cy="1143476"/>
          </a:xfrm>
        </p:spPr>
        <p:txBody>
          <a:bodyPr/>
          <a:lstStyle/>
          <a:p>
            <a:r>
              <a:rPr lang="el-GR" sz="5400" b="1" dirty="0">
                <a:solidFill>
                  <a:schemeClr val="accent1"/>
                </a:solidFill>
                <a:latin typeface="Calibri" panose="020F0502020204030204" pitchFamily="34" charset="0"/>
              </a:rPr>
              <a:t>ΦΑΡΜΑΚΕΥΤΙΚΗ ΒΙΟΤΕΧΝΟΛΟΓΙΑ</a:t>
            </a:r>
          </a:p>
        </p:txBody>
      </p:sp>
      <p:sp>
        <p:nvSpPr>
          <p:cNvPr id="4" name="TextBox 3"/>
          <p:cNvSpPr txBox="1"/>
          <p:nvPr/>
        </p:nvSpPr>
        <p:spPr>
          <a:xfrm>
            <a:off x="5305648" y="3827721"/>
            <a:ext cx="6580318" cy="1200329"/>
          </a:xfrm>
          <a:prstGeom prst="rect">
            <a:avLst/>
          </a:prstGeom>
          <a:noFill/>
        </p:spPr>
        <p:txBody>
          <a:bodyPr wrap="square" rtlCol="0">
            <a:spAutoFit/>
          </a:bodyPr>
          <a:lstStyle/>
          <a:p>
            <a:pPr algn="r"/>
            <a:r>
              <a:rPr lang="el-GR" b="1" dirty="0">
                <a:solidFill>
                  <a:srgbClr val="D16349"/>
                </a:solidFill>
              </a:rPr>
              <a:t>Δρ.  Νικόλας Φωκιαλάκης</a:t>
            </a:r>
          </a:p>
          <a:p>
            <a:pPr algn="r"/>
            <a:r>
              <a:rPr lang="el-GR" dirty="0" err="1">
                <a:solidFill>
                  <a:srgbClr val="D16349"/>
                </a:solidFill>
              </a:rPr>
              <a:t>Αναπληρωτ</a:t>
            </a:r>
            <a:r>
              <a:rPr lang="en-US" dirty="0" err="1">
                <a:solidFill>
                  <a:srgbClr val="D16349"/>
                </a:solidFill>
              </a:rPr>
              <a:t>ή</a:t>
            </a:r>
            <a:r>
              <a:rPr lang="el-GR" dirty="0">
                <a:solidFill>
                  <a:srgbClr val="D16349"/>
                </a:solidFill>
              </a:rPr>
              <a:t>ς Καθηγητής</a:t>
            </a:r>
          </a:p>
          <a:p>
            <a:pPr algn="r"/>
            <a:r>
              <a:rPr lang="el-GR" dirty="0">
                <a:solidFill>
                  <a:srgbClr val="D16349"/>
                </a:solidFill>
              </a:rPr>
              <a:t> Φαρμακογνωσίας &amp; Χημείας Φυσικών Προϊόντων</a:t>
            </a:r>
          </a:p>
          <a:p>
            <a:pPr algn="r"/>
            <a:r>
              <a:rPr lang="el-GR" dirty="0">
                <a:solidFill>
                  <a:srgbClr val="D16349"/>
                </a:solidFill>
              </a:rPr>
              <a:t>Φαρμακευτικό Τμήμα, ΕΚΠΑ </a:t>
            </a:r>
          </a:p>
        </p:txBody>
      </p:sp>
      <p:sp>
        <p:nvSpPr>
          <p:cNvPr id="5" name="TextBox 4"/>
          <p:cNvSpPr txBox="1"/>
          <p:nvPr/>
        </p:nvSpPr>
        <p:spPr>
          <a:xfrm>
            <a:off x="6747786" y="5163796"/>
            <a:ext cx="5258683" cy="523220"/>
          </a:xfrm>
          <a:prstGeom prst="rect">
            <a:avLst/>
          </a:prstGeom>
          <a:noFill/>
        </p:spPr>
        <p:txBody>
          <a:bodyPr wrap="square" rtlCol="0">
            <a:spAutoFit/>
          </a:bodyPr>
          <a:lstStyle/>
          <a:p>
            <a:r>
              <a:rPr lang="el-GR" sz="2800" b="1" dirty="0">
                <a:solidFill>
                  <a:srgbClr val="8CADAE">
                    <a:lumMod val="75000"/>
                  </a:srgbClr>
                </a:solidFill>
                <a:latin typeface="Calibri" panose="020F0502020204030204" pitchFamily="34" charset="0"/>
              </a:rPr>
              <a:t>ΣΥΝΧΡΟΝΗ ΒΙΟΤΕΧΝΟΛΟΓΙΑ</a:t>
            </a:r>
          </a:p>
        </p:txBody>
      </p:sp>
    </p:spTree>
    <p:extLst>
      <p:ext uri="{BB962C8B-B14F-4D97-AF65-F5344CB8AC3E}">
        <p14:creationId xmlns:p14="http://schemas.microsoft.com/office/powerpoint/2010/main" val="428205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24FC8-B708-EC14-9F9E-C165C1BA7984}"/>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12AC433-35F8-429D-83DA-A6251D0BE816}"/>
              </a:ext>
            </a:extLst>
          </p:cNvPr>
          <p:cNvSpPr>
            <a:spLocks noChangeArrowheads="1"/>
          </p:cNvSpPr>
          <p:nvPr/>
        </p:nvSpPr>
        <p:spPr bwMode="auto">
          <a:xfrm>
            <a:off x="872359" y="11140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8277A4DF-D70C-5E6B-2F95-D6B500AA8C44}"/>
              </a:ext>
            </a:extLst>
          </p:cNvPr>
          <p:cNvSpPr>
            <a:spLocks noChangeArrowheads="1"/>
          </p:cNvSpPr>
          <p:nvPr/>
        </p:nvSpPr>
        <p:spPr bwMode="auto">
          <a:xfrm>
            <a:off x="659113" y="3435581"/>
            <a:ext cx="658293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l-GR" dirty="0"/>
              <a:t>Με τη βιοτεχνολογία δημιουργούνται </a:t>
            </a:r>
            <a:r>
              <a:rPr lang="el-GR" b="1" dirty="0"/>
              <a:t>ποικιλίες φυτών που αντέχουν σε ξηρά κλίματα</a:t>
            </a:r>
            <a:r>
              <a:rPr lang="el-GR" dirty="0"/>
              <a:t>, όπως:</a:t>
            </a:r>
          </a:p>
          <a:p>
            <a:r>
              <a:rPr lang="el-GR" dirty="0"/>
              <a:t>σιτάρι</a:t>
            </a:r>
          </a:p>
          <a:p>
            <a:r>
              <a:rPr lang="el-GR" dirty="0"/>
              <a:t>καλαμπόκι</a:t>
            </a:r>
          </a:p>
          <a:p>
            <a:r>
              <a:rPr lang="el-GR" dirty="0"/>
              <a:t>Κριθάρι</a:t>
            </a:r>
          </a:p>
          <a:p>
            <a:endParaRPr lang="el-GR" dirty="0"/>
          </a:p>
          <a:p>
            <a:r>
              <a:rPr lang="el-GR" dirty="0"/>
              <a:t>Στόχος:</a:t>
            </a:r>
          </a:p>
          <a:p>
            <a:r>
              <a:rPr lang="el-GR" dirty="0"/>
              <a:t>καλλιέργεια σε </a:t>
            </a:r>
            <a:r>
              <a:rPr lang="el-GR" b="1" dirty="0"/>
              <a:t>ερημικές ή </a:t>
            </a:r>
            <a:r>
              <a:rPr lang="el-GR" b="1" dirty="0" err="1"/>
              <a:t>ημιερημικές</a:t>
            </a:r>
            <a:r>
              <a:rPr lang="el-GR" b="1" dirty="0"/>
              <a:t> περιοχές</a:t>
            </a:r>
            <a:endParaRPr lang="el-GR" dirty="0"/>
          </a:p>
          <a:p>
            <a:r>
              <a:rPr lang="el-GR" dirty="0"/>
              <a:t>εξοικονόμηση νερού</a:t>
            </a:r>
          </a:p>
        </p:txBody>
      </p:sp>
      <p:pic>
        <p:nvPicPr>
          <p:cNvPr id="6" name="Graphic 6" descr="Desert scene with solid fill">
            <a:extLst>
              <a:ext uri="{FF2B5EF4-FFF2-40B4-BE49-F238E27FC236}">
                <a16:creationId xmlns:a16="http://schemas.microsoft.com/office/drawing/2014/main" id="{A0DB0ADC-54BF-1F24-2A58-F69E3AAC637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9337" y="897422"/>
            <a:ext cx="451945" cy="451945"/>
          </a:xfrm>
          <a:prstGeom prst="rect">
            <a:avLst/>
          </a:prstGeom>
        </p:spPr>
      </p:pic>
      <p:sp>
        <p:nvSpPr>
          <p:cNvPr id="7" name="Rectangle 6">
            <a:extLst>
              <a:ext uri="{FF2B5EF4-FFF2-40B4-BE49-F238E27FC236}">
                <a16:creationId xmlns:a16="http://schemas.microsoft.com/office/drawing/2014/main" id="{5B517638-947E-8AA9-E996-0A593543EFD2}"/>
              </a:ext>
            </a:extLst>
          </p:cNvPr>
          <p:cNvSpPr>
            <a:spLocks noChangeArrowheads="1"/>
          </p:cNvSpPr>
          <p:nvPr/>
        </p:nvSpPr>
        <p:spPr bwMode="auto">
          <a:xfrm>
            <a:off x="659113" y="883299"/>
            <a:ext cx="10732233" cy="229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Aptos Narrow" panose="020B0004020202020204" pitchFamily="34" charset="0"/>
                <a:ea typeface="SimSun" panose="02010600030101010101" pitchFamily="2" charset="-122"/>
                <a:cs typeface="Arial" panose="020B0604020202020204" pitchFamily="34" charset="0"/>
              </a:rPr>
              <a:t> </a:t>
            </a:r>
            <a:r>
              <a:rPr kumimoji="0" lang="el-GR" altLang="en-US" sz="20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Καφέ βιοτεχνολογία</a:t>
            </a:r>
            <a:endParaRPr kumimoji="0" lang="el-GR"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Εστίαση:</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έρημοι και ξηρές περιοχές. Μικροοργανισμοί προσαρμοσμένοι σε ξηρές συνθήκες (ξηρόφιλοι) ενισχύουν τη βιοποικιλότητα.</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εφαρμογών: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ανάπτυξη ανθεκτικών στην ξηρασία καλλιεργειών και βιώσιμων πρακτικών για ξηρές περιοχές.</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μικροοργανισμών: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Κυανοβακτήρια</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(π.χ.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Nostoc</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spp</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διευκολύνουν τη δέσμευση αζώτου σε ξηρά εδάφη, προάγοντας την ανάπτυξη φυτών σε </a:t>
            </a:r>
            <a:endParaRPr kumimoji="0" lang="en-US"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lang="en-US" altLang="en-US" sz="1400" dirty="0">
                <a:latin typeface="+mn-lt"/>
                <a:ea typeface="SimSun" panose="02010600030101010101" pitchFamily="2" charset="-122"/>
                <a:cs typeface="Arial" panose="020B0604020202020204" pitchFamily="34" charset="0"/>
              </a:rPr>
              <a:t>  </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ερημικά οικοσυστήματα.</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Αλοανθεκτικά</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αρχαία:</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ευδοκιμούν σε αλατούχα εδάφη, υποστηρίζοντας γεωργικές πρακτικές σε ερημικές περιοχές.</a:t>
            </a:r>
            <a:endParaRPr kumimoji="0" lang="el-GR" altLang="en-US" sz="14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90BBEA52-3FC2-436A-493D-52FBF4B97467}"/>
              </a:ext>
            </a:extLst>
          </p:cNvPr>
          <p:cNvSpPr txBox="1">
            <a:spLocks/>
          </p:cNvSpPr>
          <p:nvPr/>
        </p:nvSpPr>
        <p:spPr>
          <a:xfrm>
            <a:off x="281458" y="187638"/>
            <a:ext cx="10917767" cy="939800"/>
          </a:xfrm>
          <a:prstGeom prst="rect">
            <a:avLst/>
          </a:prstGeom>
        </p:spPr>
        <p:txBody>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r>
              <a:rPr lang="el-GR" sz="3200" b="1" kern="0"/>
              <a:t>Σύνχρονη Βιοτεχνολογ</a:t>
            </a:r>
            <a:r>
              <a:rPr lang="en-US" sz="3200" b="1" kern="0"/>
              <a:t>ί</a:t>
            </a:r>
            <a:r>
              <a:rPr lang="el-GR" sz="3200" b="1" kern="0"/>
              <a:t>α</a:t>
            </a:r>
            <a:endParaRPr lang="en-US" sz="3200" b="1" kern="0" dirty="0"/>
          </a:p>
        </p:txBody>
      </p:sp>
      <p:pic>
        <p:nvPicPr>
          <p:cNvPr id="9" name="Picture 8" descr="What is desert agriculture?">
            <a:extLst>
              <a:ext uri="{FF2B5EF4-FFF2-40B4-BE49-F238E27FC236}">
                <a16:creationId xmlns:a16="http://schemas.microsoft.com/office/drawing/2014/main" id="{16599C57-0154-08CE-06FF-D74DB3757B90}"/>
              </a:ext>
            </a:extLst>
          </p:cNvPr>
          <p:cNvPicPr>
            <a:picLocks noChangeAspect="1"/>
          </p:cNvPicPr>
          <p:nvPr/>
        </p:nvPicPr>
        <p:blipFill>
          <a:blip r:embed="rId3"/>
          <a:stretch>
            <a:fillRect/>
          </a:stretch>
        </p:blipFill>
        <p:spPr>
          <a:xfrm>
            <a:off x="7242048" y="3435581"/>
            <a:ext cx="4422648" cy="2940774"/>
          </a:xfrm>
          <a:prstGeom prst="rect">
            <a:avLst/>
          </a:prstGeom>
        </p:spPr>
      </p:pic>
    </p:spTree>
    <p:extLst>
      <p:ext uri="{BB962C8B-B14F-4D97-AF65-F5344CB8AC3E}">
        <p14:creationId xmlns:p14="http://schemas.microsoft.com/office/powerpoint/2010/main" val="234757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B28C5-B0A8-C878-1FED-BB5AB098829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BB01C14-CE13-DFB1-A15D-EFC6527C8275}"/>
              </a:ext>
            </a:extLst>
          </p:cNvPr>
          <p:cNvSpPr>
            <a:spLocks noChangeArrowheads="1"/>
          </p:cNvSpPr>
          <p:nvPr/>
        </p:nvSpPr>
        <p:spPr bwMode="auto">
          <a:xfrm>
            <a:off x="872359" y="11140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DEC7C3E9-0EF7-2A1A-E9E6-3A5D693D08BD}"/>
              </a:ext>
            </a:extLst>
          </p:cNvPr>
          <p:cNvSpPr>
            <a:spLocks noChangeArrowheads="1"/>
          </p:cNvSpPr>
          <p:nvPr/>
        </p:nvSpPr>
        <p:spPr bwMode="auto">
          <a:xfrm>
            <a:off x="315310" y="40149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1">
            <a:extLst>
              <a:ext uri="{FF2B5EF4-FFF2-40B4-BE49-F238E27FC236}">
                <a16:creationId xmlns:a16="http://schemas.microsoft.com/office/drawing/2014/main" id="{AC5CDF96-7D92-DBA3-4EEC-6765BB0B6F04}"/>
              </a:ext>
            </a:extLst>
          </p:cNvPr>
          <p:cNvSpPr txBox="1">
            <a:spLocks/>
          </p:cNvSpPr>
          <p:nvPr/>
        </p:nvSpPr>
        <p:spPr>
          <a:xfrm>
            <a:off x="609600" y="287227"/>
            <a:ext cx="10917767" cy="939800"/>
          </a:xfrm>
          <a:prstGeom prst="rect">
            <a:avLst/>
          </a:prstGeom>
        </p:spPr>
        <p:txBody>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r>
              <a:rPr lang="el-GR" sz="3200" b="1" kern="0" dirty="0" err="1"/>
              <a:t>Σύνχρονη</a:t>
            </a:r>
            <a:r>
              <a:rPr lang="el-GR" sz="3200" b="1" kern="0" dirty="0"/>
              <a:t> </a:t>
            </a:r>
            <a:r>
              <a:rPr lang="el-GR" sz="3200" b="1" kern="0" dirty="0" err="1"/>
              <a:t>Βιοτεχνολογ</a:t>
            </a:r>
            <a:r>
              <a:rPr lang="en-US" sz="3200" b="1" kern="0" dirty="0" err="1"/>
              <a:t>ί</a:t>
            </a:r>
            <a:r>
              <a:rPr lang="el-GR" sz="3200" b="1" kern="0" dirty="0"/>
              <a:t>α</a:t>
            </a:r>
            <a:endParaRPr lang="en-US" sz="3200" b="1" kern="0" dirty="0"/>
          </a:p>
        </p:txBody>
      </p:sp>
      <p:sp>
        <p:nvSpPr>
          <p:cNvPr id="12" name="Rectangle 5">
            <a:extLst>
              <a:ext uri="{FF2B5EF4-FFF2-40B4-BE49-F238E27FC236}">
                <a16:creationId xmlns:a16="http://schemas.microsoft.com/office/drawing/2014/main" id="{20050EAB-962B-32F5-84CF-2B61C0C0CE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Graphic 7" descr="Sustainability with solid fill">
            <a:extLst>
              <a:ext uri="{FF2B5EF4-FFF2-40B4-BE49-F238E27FC236}">
                <a16:creationId xmlns:a16="http://schemas.microsoft.com/office/drawing/2014/main" id="{AE7C18A5-3B5F-C6C4-DB5B-FC38BD07369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9336" y="1215783"/>
            <a:ext cx="485053" cy="485053"/>
          </a:xfrm>
          <a:prstGeom prst="rect">
            <a:avLst/>
          </a:prstGeom>
        </p:spPr>
      </p:pic>
      <p:sp>
        <p:nvSpPr>
          <p:cNvPr id="14" name="Rectangle 6">
            <a:extLst>
              <a:ext uri="{FF2B5EF4-FFF2-40B4-BE49-F238E27FC236}">
                <a16:creationId xmlns:a16="http://schemas.microsoft.com/office/drawing/2014/main" id="{21B19DFE-4415-926F-DD2E-DFAD81D09049}"/>
              </a:ext>
            </a:extLst>
          </p:cNvPr>
          <p:cNvSpPr>
            <a:spLocks noChangeArrowheads="1"/>
          </p:cNvSpPr>
          <p:nvPr/>
        </p:nvSpPr>
        <p:spPr bwMode="auto">
          <a:xfrm>
            <a:off x="609600" y="1009553"/>
            <a:ext cx="11328807" cy="245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000" b="1" i="0" u="none" strike="noStrike" cap="none" normalizeH="0" baseline="0" dirty="0">
                <a:ln>
                  <a:noFill/>
                </a:ln>
                <a:solidFill>
                  <a:schemeClr val="tx1"/>
                </a:solidFill>
                <a:effectLst/>
                <a:latin typeface="Aptos Narrow" panose="020B0004020202020204" pitchFamily="34" charset="0"/>
                <a:ea typeface="SimSun" panose="02010600030101010101" pitchFamily="2" charset="-122"/>
                <a:cs typeface="Arial" panose="020B0604020202020204" pitchFamily="34" charset="0"/>
              </a:rPr>
              <a:t> </a:t>
            </a:r>
            <a:r>
              <a:rPr kumimoji="0" lang="el-GR" altLang="en-US" sz="20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Γκρι βιοτεχνολογία</a:t>
            </a:r>
            <a:endParaRPr kumimoji="0" lang="el-GR"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Εστίαση:</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περιβαλλοντικές εφαρμογές. Οι μικροοργανισμοί βοηθούν στον έλεγχο της ρύπανσης και την αποκατάσταση των οικοσυστημάτων.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εφαρμογών: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απομάκρυνση ρύπων με τη χρήση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μικρο</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)οργανισμών, διατήρηση της βιοποικιλότητας και ανάπτυξη </a:t>
            </a:r>
            <a:endParaRPr kumimoji="0" lang="en-US"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en-US" altLang="en-US" sz="1400" dirty="0">
                <a:latin typeface="+mn-lt"/>
                <a:ea typeface="SimSun" panose="02010600030101010101" pitchFamily="2" charset="-122"/>
                <a:cs typeface="Arial" panose="020B0604020202020204" pitchFamily="34" charset="0"/>
              </a:rPr>
              <a:t> </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βιώσιμων βιομηχανικών διαδικασιών.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μικροοργανισμών: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Το βακτήριο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Pseudomonas</a:t>
            </a: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putida</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βιοαποκατάσταση</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—αποικοδόμηση τοξικών υδρογονανθράκων σε μολυσμένα εδάφη.</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Τα βακτήρια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Mycobacterium</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spp</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αφαίρεση βιομηχανικών ρύπων από συστήματα νερού.</a:t>
            </a:r>
            <a:endParaRPr kumimoji="0" lang="el-GR" altLang="en-US" sz="1400" b="0" i="0" u="none" strike="noStrike" cap="none" normalizeH="0" baseline="0" dirty="0">
              <a:ln>
                <a:noFill/>
              </a:ln>
              <a:solidFill>
                <a:schemeClr val="tx1"/>
              </a:solidFill>
              <a:effectLst/>
              <a:latin typeface="+mn-lt"/>
            </a:endParaRPr>
          </a:p>
        </p:txBody>
      </p:sp>
      <p:sp>
        <p:nvSpPr>
          <p:cNvPr id="15" name="Rectangle 8">
            <a:extLst>
              <a:ext uri="{FF2B5EF4-FFF2-40B4-BE49-F238E27FC236}">
                <a16:creationId xmlns:a16="http://schemas.microsoft.com/office/drawing/2014/main" id="{F48F9512-CBF7-8C64-25C6-FD59919897AA}"/>
              </a:ext>
            </a:extLst>
          </p:cNvPr>
          <p:cNvSpPr>
            <a:spLocks noChangeArrowheads="1"/>
          </p:cNvSpPr>
          <p:nvPr/>
        </p:nvSpPr>
        <p:spPr bwMode="auto">
          <a:xfrm>
            <a:off x="574389" y="4812564"/>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400"/>
          </a:p>
        </p:txBody>
      </p:sp>
      <p:sp>
        <p:nvSpPr>
          <p:cNvPr id="17" name="Rectangle 9">
            <a:extLst>
              <a:ext uri="{FF2B5EF4-FFF2-40B4-BE49-F238E27FC236}">
                <a16:creationId xmlns:a16="http://schemas.microsoft.com/office/drawing/2014/main" id="{44E16C20-310E-C88D-4D34-B78AA67119E3}"/>
              </a:ext>
            </a:extLst>
          </p:cNvPr>
          <p:cNvSpPr>
            <a:spLocks noChangeArrowheads="1"/>
          </p:cNvSpPr>
          <p:nvPr/>
        </p:nvSpPr>
        <p:spPr bwMode="auto">
          <a:xfrm>
            <a:off x="666754" y="4871875"/>
            <a:ext cx="10733036" cy="49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endParaRPr kumimoji="0" lang="el-GR" altLang="en-US" sz="1400" b="0" i="0" u="none" strike="noStrike" cap="none" normalizeH="0" baseline="0" dirty="0">
              <a:ln>
                <a:noFill/>
              </a:ln>
              <a:solidFill>
                <a:schemeClr val="tx1"/>
              </a:solidFill>
              <a:effectLst/>
              <a:latin typeface="+mn-lt"/>
            </a:endParaRPr>
          </a:p>
        </p:txBody>
      </p:sp>
      <p:sp>
        <p:nvSpPr>
          <p:cNvPr id="4" name="TextBox 3">
            <a:extLst>
              <a:ext uri="{FF2B5EF4-FFF2-40B4-BE49-F238E27FC236}">
                <a16:creationId xmlns:a16="http://schemas.microsoft.com/office/drawing/2014/main" id="{6145EE6B-C16B-D6F7-60E8-D77F1CB19B18}"/>
              </a:ext>
            </a:extLst>
          </p:cNvPr>
          <p:cNvSpPr txBox="1"/>
          <p:nvPr/>
        </p:nvSpPr>
        <p:spPr>
          <a:xfrm>
            <a:off x="574389" y="4077783"/>
            <a:ext cx="6996843" cy="2492990"/>
          </a:xfrm>
          <a:prstGeom prst="rect">
            <a:avLst/>
          </a:prstGeom>
          <a:noFill/>
        </p:spPr>
        <p:txBody>
          <a:bodyPr wrap="square">
            <a:spAutoFit/>
          </a:bodyPr>
          <a:lstStyle/>
          <a:p>
            <a:pPr algn="l">
              <a:buNone/>
            </a:pPr>
            <a:r>
              <a:rPr lang="el-GR" sz="1200" b="0" i="0" dirty="0">
                <a:solidFill>
                  <a:srgbClr val="000000"/>
                </a:solidFill>
                <a:effectLst/>
              </a:rPr>
              <a:t>Μετά από διαρροή πετρελαίου σε βιομηχανική περιοχή, το έδαφος περιέχει υψηλές συγκεντρώσεις </a:t>
            </a:r>
          </a:p>
          <a:p>
            <a:pPr algn="l">
              <a:buNone/>
            </a:pPr>
            <a:r>
              <a:rPr lang="el-GR" sz="1200" b="1" i="0" dirty="0">
                <a:solidFill>
                  <a:srgbClr val="000000"/>
                </a:solidFill>
                <a:effectLst/>
              </a:rPr>
              <a:t>αρωματικών υδρογονανθράκων (π.χ. </a:t>
            </a:r>
            <a:r>
              <a:rPr lang="el-GR" sz="1200" b="1" i="0" dirty="0" err="1">
                <a:solidFill>
                  <a:srgbClr val="000000"/>
                </a:solidFill>
                <a:effectLst/>
              </a:rPr>
              <a:t>τολουόλιο</a:t>
            </a:r>
            <a:r>
              <a:rPr lang="el-GR" sz="1200" b="1" i="0" dirty="0">
                <a:solidFill>
                  <a:srgbClr val="000000"/>
                </a:solidFill>
                <a:effectLst/>
              </a:rPr>
              <a:t>, </a:t>
            </a:r>
            <a:r>
              <a:rPr lang="el-GR" sz="1200" b="1" i="0" dirty="0" err="1">
                <a:solidFill>
                  <a:srgbClr val="000000"/>
                </a:solidFill>
                <a:effectLst/>
              </a:rPr>
              <a:t>ξυλόλιο</a:t>
            </a:r>
            <a:r>
              <a:rPr lang="el-GR" sz="1200" b="1" i="0" dirty="0">
                <a:solidFill>
                  <a:srgbClr val="000000"/>
                </a:solidFill>
                <a:effectLst/>
              </a:rPr>
              <a:t>)</a:t>
            </a:r>
            <a:r>
              <a:rPr lang="el-GR" sz="1200" b="0" i="0" dirty="0">
                <a:solidFill>
                  <a:srgbClr val="000000"/>
                </a:solidFill>
                <a:effectLst/>
              </a:rPr>
              <a:t>.</a:t>
            </a:r>
          </a:p>
          <a:p>
            <a:pPr algn="l">
              <a:buNone/>
            </a:pPr>
            <a:r>
              <a:rPr lang="el-GR" sz="1200" b="1" i="0" dirty="0">
                <a:solidFill>
                  <a:srgbClr val="000000"/>
                </a:solidFill>
                <a:effectLst/>
              </a:rPr>
              <a:t>Βιοτεχνολογική λύση</a:t>
            </a:r>
            <a:endParaRPr lang="el-GR" sz="1200" b="0" i="0" dirty="0">
              <a:solidFill>
                <a:srgbClr val="000000"/>
              </a:solidFill>
              <a:effectLst/>
            </a:endParaRPr>
          </a:p>
          <a:p>
            <a:pPr algn="l">
              <a:buNone/>
            </a:pPr>
            <a:r>
              <a:rPr lang="el-GR" sz="1200" b="0" i="0" dirty="0">
                <a:solidFill>
                  <a:srgbClr val="000000"/>
                </a:solidFill>
                <a:effectLst/>
              </a:rPr>
              <a:t>Το βακτήριο </a:t>
            </a:r>
            <a:r>
              <a:rPr lang="en-US" sz="1200" b="1" i="0" dirty="0">
                <a:solidFill>
                  <a:srgbClr val="000000"/>
                </a:solidFill>
                <a:effectLst/>
              </a:rPr>
              <a:t>Pseudomonas putida</a:t>
            </a:r>
            <a:r>
              <a:rPr lang="en-US" sz="1200" b="0" i="0" dirty="0">
                <a:solidFill>
                  <a:srgbClr val="000000"/>
                </a:solidFill>
                <a:effectLst/>
              </a:rPr>
              <a:t> </a:t>
            </a:r>
            <a:r>
              <a:rPr lang="el-GR" sz="1200" b="0" i="0" dirty="0">
                <a:solidFill>
                  <a:srgbClr val="000000"/>
                </a:solidFill>
                <a:effectLst/>
              </a:rPr>
              <a:t>χρησιμοποιείται επειδή διαθέτει ένζυμα που:</a:t>
            </a:r>
          </a:p>
          <a:p>
            <a:pPr algn="l">
              <a:buFont typeface="Arial" panose="020B0604020202020204" pitchFamily="34" charset="0"/>
              <a:buChar char="•"/>
            </a:pPr>
            <a:r>
              <a:rPr lang="el-GR" sz="1200" b="0" i="0" dirty="0">
                <a:solidFill>
                  <a:srgbClr val="000000"/>
                </a:solidFill>
                <a:effectLst/>
              </a:rPr>
              <a:t>διασπούν </a:t>
            </a:r>
            <a:r>
              <a:rPr lang="el-GR" sz="1200" b="1" i="0" dirty="0">
                <a:solidFill>
                  <a:srgbClr val="000000"/>
                </a:solidFill>
                <a:effectLst/>
              </a:rPr>
              <a:t>υδρογονάνθρακες πετρελαίου</a:t>
            </a:r>
            <a:r>
              <a:rPr lang="el-GR" sz="1200" b="0" i="0" dirty="0">
                <a:solidFill>
                  <a:srgbClr val="000000"/>
                </a:solidFill>
                <a:effectLst/>
              </a:rPr>
              <a:t>,</a:t>
            </a:r>
          </a:p>
          <a:p>
            <a:pPr algn="l">
              <a:buFont typeface="Arial" panose="020B0604020202020204" pitchFamily="34" charset="0"/>
              <a:buChar char="•"/>
            </a:pPr>
            <a:r>
              <a:rPr lang="el-GR" sz="1200" b="0" i="0" dirty="0">
                <a:solidFill>
                  <a:srgbClr val="000000"/>
                </a:solidFill>
                <a:effectLst/>
              </a:rPr>
              <a:t>τους μετατρέπουν σε </a:t>
            </a:r>
            <a:r>
              <a:rPr lang="en-US" sz="1200" b="1" i="0" dirty="0">
                <a:solidFill>
                  <a:srgbClr val="000000"/>
                </a:solidFill>
                <a:effectLst/>
              </a:rPr>
              <a:t>CO₂, </a:t>
            </a:r>
            <a:r>
              <a:rPr lang="el-GR" sz="1200" b="1" i="0" dirty="0">
                <a:solidFill>
                  <a:srgbClr val="000000"/>
                </a:solidFill>
                <a:effectLst/>
              </a:rPr>
              <a:t>νερό και βιομάζα</a:t>
            </a:r>
            <a:r>
              <a:rPr lang="el-GR" sz="1200" b="0" i="0" dirty="0">
                <a:solidFill>
                  <a:srgbClr val="000000"/>
                </a:solidFill>
                <a:effectLst/>
              </a:rPr>
              <a:t>.</a:t>
            </a:r>
          </a:p>
          <a:p>
            <a:pPr algn="l">
              <a:buNone/>
            </a:pPr>
            <a:r>
              <a:rPr lang="el-GR" sz="1200" b="1" i="0" dirty="0">
                <a:solidFill>
                  <a:srgbClr val="000000"/>
                </a:solidFill>
                <a:effectLst/>
              </a:rPr>
              <a:t>Διαδικασία</a:t>
            </a:r>
            <a:endParaRPr lang="el-GR" sz="1200" b="0" i="0" dirty="0">
              <a:solidFill>
                <a:srgbClr val="000000"/>
              </a:solidFill>
              <a:effectLst/>
            </a:endParaRPr>
          </a:p>
          <a:p>
            <a:pPr algn="l">
              <a:buFont typeface="+mj-lt"/>
              <a:buAutoNum type="arabicPeriod"/>
            </a:pPr>
            <a:r>
              <a:rPr lang="el-GR" sz="1200" b="0" i="0" dirty="0">
                <a:solidFill>
                  <a:srgbClr val="000000"/>
                </a:solidFill>
                <a:effectLst/>
              </a:rPr>
              <a:t>Δειγματοληψία μολυσμένου εδάφους.</a:t>
            </a:r>
          </a:p>
          <a:p>
            <a:pPr algn="l">
              <a:buFont typeface="+mj-lt"/>
              <a:buAutoNum type="arabicPeriod"/>
            </a:pPr>
            <a:r>
              <a:rPr lang="el-GR" sz="1200" b="0" i="0" dirty="0">
                <a:solidFill>
                  <a:srgbClr val="000000"/>
                </a:solidFill>
                <a:effectLst/>
              </a:rPr>
              <a:t>Εμπλουτισμός με θρεπτικά στοιχεία (</a:t>
            </a:r>
            <a:r>
              <a:rPr lang="en-US" sz="1200" b="0" i="0" dirty="0">
                <a:solidFill>
                  <a:srgbClr val="000000"/>
                </a:solidFill>
                <a:effectLst/>
              </a:rPr>
              <a:t>N, P).</a:t>
            </a:r>
          </a:p>
          <a:p>
            <a:pPr algn="l">
              <a:buFont typeface="+mj-lt"/>
              <a:buAutoNum type="arabicPeriod"/>
            </a:pPr>
            <a:r>
              <a:rPr lang="el-GR" sz="1200" b="0" i="0" dirty="0">
                <a:solidFill>
                  <a:srgbClr val="000000"/>
                </a:solidFill>
                <a:effectLst/>
              </a:rPr>
              <a:t>Εμβολιασμός με καλλιέργεια </a:t>
            </a:r>
            <a:r>
              <a:rPr lang="en-US" sz="1200" b="0" i="1" dirty="0">
                <a:solidFill>
                  <a:srgbClr val="000000"/>
                </a:solidFill>
                <a:effectLst/>
              </a:rPr>
              <a:t>Pseudomonas putida</a:t>
            </a:r>
            <a:r>
              <a:rPr lang="en-US" sz="1200" b="0" i="0" dirty="0">
                <a:solidFill>
                  <a:srgbClr val="000000"/>
                </a:solidFill>
                <a:effectLst/>
              </a:rPr>
              <a:t>.</a:t>
            </a:r>
          </a:p>
          <a:p>
            <a:pPr algn="l">
              <a:buFont typeface="+mj-lt"/>
              <a:buAutoNum type="arabicPeriod"/>
            </a:pPr>
            <a:r>
              <a:rPr lang="el-GR" sz="1200" b="0" i="0" dirty="0">
                <a:solidFill>
                  <a:srgbClr val="000000"/>
                </a:solidFill>
                <a:effectLst/>
              </a:rPr>
              <a:t>Παρακολούθηση με </a:t>
            </a:r>
            <a:r>
              <a:rPr lang="en-US" sz="1200" b="0" i="0" dirty="0">
                <a:solidFill>
                  <a:srgbClr val="000000"/>
                </a:solidFill>
                <a:effectLst/>
              </a:rPr>
              <a:t>GC-MS </a:t>
            </a:r>
            <a:r>
              <a:rPr lang="el-GR" sz="1200" b="0" i="0" dirty="0">
                <a:solidFill>
                  <a:srgbClr val="000000"/>
                </a:solidFill>
                <a:effectLst/>
              </a:rPr>
              <a:t>των υδρογονανθράκων.</a:t>
            </a:r>
          </a:p>
          <a:p>
            <a:pPr algn="l">
              <a:buNone/>
            </a:pPr>
            <a:r>
              <a:rPr lang="el-GR" sz="1200" b="1" i="0" dirty="0">
                <a:solidFill>
                  <a:srgbClr val="000000"/>
                </a:solidFill>
                <a:effectLst/>
              </a:rPr>
              <a:t>Αποτέλεσμα</a:t>
            </a:r>
            <a:endParaRPr lang="el-GR" sz="1200" b="0" i="0" dirty="0">
              <a:solidFill>
                <a:srgbClr val="000000"/>
              </a:solidFill>
              <a:effectLst/>
            </a:endParaRPr>
          </a:p>
          <a:p>
            <a:pPr algn="l">
              <a:buNone/>
            </a:pPr>
            <a:r>
              <a:rPr lang="el-GR" sz="1200" b="0" i="0" dirty="0">
                <a:solidFill>
                  <a:srgbClr val="000000"/>
                </a:solidFill>
                <a:effectLst/>
              </a:rPr>
              <a:t>Μέσα σε 4–6 εβδομάδες μπορεί να μειωθεί η συγκέντρωση των ρύπων έως και </a:t>
            </a:r>
            <a:r>
              <a:rPr lang="el-GR" sz="1200" b="1" i="0" dirty="0">
                <a:solidFill>
                  <a:srgbClr val="000000"/>
                </a:solidFill>
                <a:effectLst/>
              </a:rPr>
              <a:t>70–90%</a:t>
            </a:r>
            <a:r>
              <a:rPr lang="el-GR" sz="1200" b="0" i="0" dirty="0">
                <a:solidFill>
                  <a:srgbClr val="000000"/>
                </a:solidFill>
                <a:effectLst/>
              </a:rPr>
              <a:t>.</a:t>
            </a:r>
          </a:p>
        </p:txBody>
      </p:sp>
      <p:pic>
        <p:nvPicPr>
          <p:cNvPr id="9" name="Picture 8" descr="A quick overview of microbial bioremediation of oil spills in seawater |  Download Scientific Diagram">
            <a:extLst>
              <a:ext uri="{FF2B5EF4-FFF2-40B4-BE49-F238E27FC236}">
                <a16:creationId xmlns:a16="http://schemas.microsoft.com/office/drawing/2014/main" id="{8C8588CD-0669-6B7A-656C-A83D9825A439}"/>
              </a:ext>
            </a:extLst>
          </p:cNvPr>
          <p:cNvPicPr>
            <a:picLocks noChangeAspect="1"/>
          </p:cNvPicPr>
          <p:nvPr/>
        </p:nvPicPr>
        <p:blipFill>
          <a:blip r:embed="rId3"/>
          <a:stretch>
            <a:fillRect/>
          </a:stretch>
        </p:blipFill>
        <p:spPr>
          <a:xfrm>
            <a:off x="7379813" y="3779519"/>
            <a:ext cx="4896785" cy="3099377"/>
          </a:xfrm>
          <a:prstGeom prst="rect">
            <a:avLst/>
          </a:prstGeom>
        </p:spPr>
      </p:pic>
    </p:spTree>
    <p:extLst>
      <p:ext uri="{BB962C8B-B14F-4D97-AF65-F5344CB8AC3E}">
        <p14:creationId xmlns:p14="http://schemas.microsoft.com/office/powerpoint/2010/main" val="373542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5394A-94EE-3804-575D-F00C7301ABB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01C2292-46A4-700F-1FE6-D1FBC075E6C6}"/>
              </a:ext>
            </a:extLst>
          </p:cNvPr>
          <p:cNvSpPr>
            <a:spLocks noChangeArrowheads="1"/>
          </p:cNvSpPr>
          <p:nvPr/>
        </p:nvSpPr>
        <p:spPr bwMode="auto">
          <a:xfrm>
            <a:off x="872359" y="11140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AC5C5613-1A7D-95E6-F818-7D22B8F2A3B3}"/>
              </a:ext>
            </a:extLst>
          </p:cNvPr>
          <p:cNvSpPr>
            <a:spLocks noChangeArrowheads="1"/>
          </p:cNvSpPr>
          <p:nvPr/>
        </p:nvSpPr>
        <p:spPr bwMode="auto">
          <a:xfrm>
            <a:off x="315310" y="40149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1">
            <a:extLst>
              <a:ext uri="{FF2B5EF4-FFF2-40B4-BE49-F238E27FC236}">
                <a16:creationId xmlns:a16="http://schemas.microsoft.com/office/drawing/2014/main" id="{AD113C1C-2651-18E4-8645-84266AD35CD3}"/>
              </a:ext>
            </a:extLst>
          </p:cNvPr>
          <p:cNvSpPr txBox="1">
            <a:spLocks/>
          </p:cNvSpPr>
          <p:nvPr/>
        </p:nvSpPr>
        <p:spPr>
          <a:xfrm>
            <a:off x="609600" y="287227"/>
            <a:ext cx="10917767" cy="939800"/>
          </a:xfrm>
          <a:prstGeom prst="rect">
            <a:avLst/>
          </a:prstGeom>
        </p:spPr>
        <p:txBody>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r>
              <a:rPr lang="el-GR" sz="3200" b="1" kern="0" dirty="0" err="1"/>
              <a:t>Σύνχρονη</a:t>
            </a:r>
            <a:r>
              <a:rPr lang="el-GR" sz="3200" b="1" kern="0" dirty="0"/>
              <a:t> </a:t>
            </a:r>
            <a:r>
              <a:rPr lang="el-GR" sz="3200" b="1" kern="0" dirty="0" err="1"/>
              <a:t>Βιοτεχνολογ</a:t>
            </a:r>
            <a:r>
              <a:rPr lang="en-US" sz="3200" b="1" kern="0" dirty="0" err="1"/>
              <a:t>ί</a:t>
            </a:r>
            <a:r>
              <a:rPr lang="el-GR" sz="3200" b="1" kern="0" dirty="0"/>
              <a:t>α</a:t>
            </a:r>
            <a:endParaRPr lang="en-US" sz="3200" b="1" kern="0" dirty="0"/>
          </a:p>
        </p:txBody>
      </p:sp>
      <p:sp>
        <p:nvSpPr>
          <p:cNvPr id="12" name="Rectangle 5">
            <a:extLst>
              <a:ext uri="{FF2B5EF4-FFF2-40B4-BE49-F238E27FC236}">
                <a16:creationId xmlns:a16="http://schemas.microsoft.com/office/drawing/2014/main" id="{72DD7636-8CFB-7ACC-FE2E-B694951DF11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58F0D35C-0986-DD2D-9BA1-E07509B346DD}"/>
              </a:ext>
            </a:extLst>
          </p:cNvPr>
          <p:cNvSpPr>
            <a:spLocks noChangeArrowheads="1"/>
          </p:cNvSpPr>
          <p:nvPr/>
        </p:nvSpPr>
        <p:spPr bwMode="auto">
          <a:xfrm>
            <a:off x="574389" y="4812564"/>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400"/>
          </a:p>
        </p:txBody>
      </p:sp>
      <p:pic>
        <p:nvPicPr>
          <p:cNvPr id="16" name="Graphic 8" descr="Binary with solid fill">
            <a:extLst>
              <a:ext uri="{FF2B5EF4-FFF2-40B4-BE49-F238E27FC236}">
                <a16:creationId xmlns:a16="http://schemas.microsoft.com/office/drawing/2014/main" id="{FD979D2E-CD3A-BE57-4EFD-3A4A7B632EF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1283" y="1107880"/>
            <a:ext cx="573350" cy="573350"/>
          </a:xfrm>
          <a:prstGeom prst="rect">
            <a:avLst/>
          </a:prstGeom>
        </p:spPr>
      </p:pic>
      <p:sp>
        <p:nvSpPr>
          <p:cNvPr id="17" name="Rectangle 9">
            <a:extLst>
              <a:ext uri="{FF2B5EF4-FFF2-40B4-BE49-F238E27FC236}">
                <a16:creationId xmlns:a16="http://schemas.microsoft.com/office/drawing/2014/main" id="{A6AF250D-73D1-B713-66ED-1A8B0B808FAD}"/>
              </a:ext>
            </a:extLst>
          </p:cNvPr>
          <p:cNvSpPr>
            <a:spLocks noChangeArrowheads="1"/>
          </p:cNvSpPr>
          <p:nvPr/>
        </p:nvSpPr>
        <p:spPr bwMode="auto">
          <a:xfrm>
            <a:off x="872359" y="962792"/>
            <a:ext cx="10733036" cy="245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Χρυσή βιοτεχνολογία</a:t>
            </a:r>
            <a:endParaRPr kumimoji="0" lang="el-GR"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Εστίαση:</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βιοπληροφορική</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και υπολογιστική βιολογία. Ενώ είναι κυρίως υπολογιστική, οι μικροοργανισμοί συμβάλλουν έμμεσα παρέχοντας γονιδιακά δεδομένα.</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εφαρμογών: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ανάλυση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ογκώδών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βιολογικών δεδομένων με τη χρήση υπολογιστικών εργαλείων για την επιτάχυνση της έρευνας στη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γονιδιωματική</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και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πρωτεομική</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Τα </a:t>
            </a:r>
            <a:r>
              <a:rPr kumimoji="0" lang="el-GR" altLang="en-US" sz="1400" b="1"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γονιδιώματα</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μικροοργανισμών όπως το βακτήριο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Escherichia</a:t>
            </a: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coli</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και ο ζυμομύκητας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Saccharomyces</a:t>
            </a: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cerevisiae</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μελετώνται εκτενώς για την ανάπτυξη υπολογιστικών μοντέλων για εφαρμογές γενετικής μηχανικής.</a:t>
            </a:r>
            <a:endParaRPr kumimoji="0" lang="el-GR" altLang="en-US" sz="1400" b="0" i="0" u="none" strike="noStrike" cap="none" normalizeH="0" baseline="0" dirty="0">
              <a:ln>
                <a:noFill/>
              </a:ln>
              <a:solidFill>
                <a:schemeClr val="tx1"/>
              </a:solidFill>
              <a:effectLst/>
              <a:latin typeface="+mn-lt"/>
            </a:endParaRPr>
          </a:p>
        </p:txBody>
      </p:sp>
      <p:pic>
        <p:nvPicPr>
          <p:cNvPr id="6" name="Picture 5">
            <a:extLst>
              <a:ext uri="{FF2B5EF4-FFF2-40B4-BE49-F238E27FC236}">
                <a16:creationId xmlns:a16="http://schemas.microsoft.com/office/drawing/2014/main" id="{D251B92A-AEF3-B4CF-F848-ADA7D5541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206" y="3567140"/>
            <a:ext cx="5753354" cy="3241326"/>
          </a:xfrm>
          <a:prstGeom prst="rect">
            <a:avLst/>
          </a:prstGeom>
        </p:spPr>
      </p:pic>
    </p:spTree>
    <p:extLst>
      <p:ext uri="{BB962C8B-B14F-4D97-AF65-F5344CB8AC3E}">
        <p14:creationId xmlns:p14="http://schemas.microsoft.com/office/powerpoint/2010/main" val="121730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517D7-36AB-67AD-27A2-893A80B03F3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1B6C8FCD-F064-3594-9D90-AFB9B7B688F5}"/>
              </a:ext>
            </a:extLst>
          </p:cNvPr>
          <p:cNvSpPr>
            <a:spLocks noChangeArrowheads="1"/>
          </p:cNvSpPr>
          <p:nvPr/>
        </p:nvSpPr>
        <p:spPr bwMode="auto">
          <a:xfrm>
            <a:off x="872359" y="11140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id="{1710CC71-0D5E-FE15-BF6D-1A5667B797F0}"/>
              </a:ext>
            </a:extLst>
          </p:cNvPr>
          <p:cNvSpPr>
            <a:spLocks noChangeArrowheads="1"/>
          </p:cNvSpPr>
          <p:nvPr/>
        </p:nvSpPr>
        <p:spPr bwMode="auto">
          <a:xfrm>
            <a:off x="315310" y="40149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1">
            <a:extLst>
              <a:ext uri="{FF2B5EF4-FFF2-40B4-BE49-F238E27FC236}">
                <a16:creationId xmlns:a16="http://schemas.microsoft.com/office/drawing/2014/main" id="{7CFBADB6-6DC0-DD1E-B219-086C4AA13DC3}"/>
              </a:ext>
            </a:extLst>
          </p:cNvPr>
          <p:cNvSpPr txBox="1">
            <a:spLocks/>
          </p:cNvSpPr>
          <p:nvPr/>
        </p:nvSpPr>
        <p:spPr>
          <a:xfrm>
            <a:off x="609600" y="287227"/>
            <a:ext cx="10917767" cy="939800"/>
          </a:xfrm>
          <a:prstGeom prst="rect">
            <a:avLst/>
          </a:prstGeom>
        </p:spPr>
        <p:txBody>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r>
              <a:rPr lang="el-GR" sz="3200" b="1" kern="0" dirty="0" err="1"/>
              <a:t>Σύνχρονη</a:t>
            </a:r>
            <a:r>
              <a:rPr lang="el-GR" sz="3200" b="1" kern="0" dirty="0"/>
              <a:t> </a:t>
            </a:r>
            <a:r>
              <a:rPr lang="el-GR" sz="3200" b="1" kern="0" dirty="0" err="1"/>
              <a:t>Βιοτεχνολογ</a:t>
            </a:r>
            <a:r>
              <a:rPr lang="en-US" sz="3200" b="1" kern="0" dirty="0" err="1"/>
              <a:t>ί</a:t>
            </a:r>
            <a:r>
              <a:rPr lang="el-GR" sz="3200" b="1" kern="0" dirty="0"/>
              <a:t>α</a:t>
            </a:r>
            <a:endParaRPr lang="en-US" sz="3200" b="1" kern="0" dirty="0"/>
          </a:p>
        </p:txBody>
      </p:sp>
      <p:sp>
        <p:nvSpPr>
          <p:cNvPr id="12" name="Rectangle 5">
            <a:extLst>
              <a:ext uri="{FF2B5EF4-FFF2-40B4-BE49-F238E27FC236}">
                <a16:creationId xmlns:a16="http://schemas.microsoft.com/office/drawing/2014/main" id="{D408850A-1EF0-C86A-A842-6DE74F39F5C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96AF5FCF-3F4E-7A39-478A-37C4E1D2D3F4}"/>
              </a:ext>
            </a:extLst>
          </p:cNvPr>
          <p:cNvSpPr>
            <a:spLocks noChangeArrowheads="1"/>
          </p:cNvSpPr>
          <p:nvPr/>
        </p:nvSpPr>
        <p:spPr bwMode="auto">
          <a:xfrm>
            <a:off x="574389" y="4812564"/>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400"/>
          </a:p>
        </p:txBody>
      </p:sp>
      <p:pic>
        <p:nvPicPr>
          <p:cNvPr id="16" name="Graphic 8" descr="Binary with solid fill">
            <a:extLst>
              <a:ext uri="{FF2B5EF4-FFF2-40B4-BE49-F238E27FC236}">
                <a16:creationId xmlns:a16="http://schemas.microsoft.com/office/drawing/2014/main" id="{2BA4BD13-8D31-2036-E95B-7A25F71F2A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1283" y="1107880"/>
            <a:ext cx="573350" cy="573350"/>
          </a:xfrm>
          <a:prstGeom prst="rect">
            <a:avLst/>
          </a:prstGeom>
        </p:spPr>
      </p:pic>
      <p:sp>
        <p:nvSpPr>
          <p:cNvPr id="17" name="Rectangle 9">
            <a:extLst>
              <a:ext uri="{FF2B5EF4-FFF2-40B4-BE49-F238E27FC236}">
                <a16:creationId xmlns:a16="http://schemas.microsoft.com/office/drawing/2014/main" id="{E5B43D24-1A79-A01A-06D0-6F8562A1468C}"/>
              </a:ext>
            </a:extLst>
          </p:cNvPr>
          <p:cNvSpPr>
            <a:spLocks noChangeArrowheads="1"/>
          </p:cNvSpPr>
          <p:nvPr/>
        </p:nvSpPr>
        <p:spPr bwMode="auto">
          <a:xfrm>
            <a:off x="872359" y="1095645"/>
            <a:ext cx="10733036" cy="83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Χρυσή βιοτεχνολογία</a:t>
            </a:r>
            <a:endParaRPr kumimoji="0" lang="el-GR"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altLang="en-US" sz="1400" b="0" i="0" u="none" strike="noStrike" cap="none" normalizeH="0" baseline="0" dirty="0">
              <a:ln>
                <a:noFill/>
              </a:ln>
              <a:solidFill>
                <a:schemeClr val="tx1"/>
              </a:solidFill>
              <a:effectLst/>
              <a:latin typeface="+mn-lt"/>
            </a:endParaRPr>
          </a:p>
        </p:txBody>
      </p:sp>
      <p:sp>
        <p:nvSpPr>
          <p:cNvPr id="4" name="TextBox 3">
            <a:extLst>
              <a:ext uri="{FF2B5EF4-FFF2-40B4-BE49-F238E27FC236}">
                <a16:creationId xmlns:a16="http://schemas.microsoft.com/office/drawing/2014/main" id="{A0F02ADC-6860-018F-B31B-40E2B82A9C48}"/>
              </a:ext>
            </a:extLst>
          </p:cNvPr>
          <p:cNvSpPr txBox="1"/>
          <p:nvPr/>
        </p:nvSpPr>
        <p:spPr>
          <a:xfrm>
            <a:off x="850989" y="2088913"/>
            <a:ext cx="10434987" cy="3673442"/>
          </a:xfrm>
          <a:prstGeom prst="rect">
            <a:avLst/>
          </a:prstGeom>
          <a:noFill/>
        </p:spPr>
        <p:txBody>
          <a:bodyPr wrap="square">
            <a:spAutoFit/>
          </a:bodyPr>
          <a:lstStyle/>
          <a:p>
            <a:pPr algn="l">
              <a:lnSpc>
                <a:spcPts val="1800"/>
              </a:lnSpc>
              <a:spcAft>
                <a:spcPts val="900"/>
              </a:spcAft>
              <a:buFont typeface="Arial" panose="020B0604020202020204" pitchFamily="34" charset="0"/>
              <a:buChar char="•"/>
            </a:pPr>
            <a:r>
              <a:rPr lang="el-GR" b="1" i="0" dirty="0">
                <a:solidFill>
                  <a:srgbClr val="0A0A0A"/>
                </a:solidFill>
                <a:effectLst/>
                <a:latin typeface="Google Sans"/>
              </a:rPr>
              <a:t>Ανάλυση Αλληλουχιών </a:t>
            </a:r>
            <a:r>
              <a:rPr lang="en-US" b="1" i="0" dirty="0">
                <a:solidFill>
                  <a:srgbClr val="0A0A0A"/>
                </a:solidFill>
                <a:effectLst/>
                <a:latin typeface="Google Sans"/>
              </a:rPr>
              <a:t>DNA/RNA:</a:t>
            </a:r>
            <a:r>
              <a:rPr lang="en-US" b="0" i="0" dirty="0">
                <a:solidFill>
                  <a:srgbClr val="0A0A0A"/>
                </a:solidFill>
                <a:effectLst/>
                <a:latin typeface="Google Sans"/>
              </a:rPr>
              <a:t> </a:t>
            </a:r>
            <a:r>
              <a:rPr lang="el-GR" b="0" i="0" dirty="0">
                <a:solidFill>
                  <a:srgbClr val="0A0A0A"/>
                </a:solidFill>
                <a:effectLst/>
                <a:latin typeface="Google Sans"/>
              </a:rPr>
              <a:t>Χρήση αλγορίθμων για την αποκωδικοποίηση </a:t>
            </a:r>
            <a:r>
              <a:rPr lang="el-GR" b="0" i="0" dirty="0" err="1">
                <a:solidFill>
                  <a:srgbClr val="0A0A0A"/>
                </a:solidFill>
                <a:effectLst/>
                <a:latin typeface="Google Sans"/>
              </a:rPr>
              <a:t>γονιδιωμάτων</a:t>
            </a:r>
            <a:r>
              <a:rPr lang="el-GR" b="0" i="0" dirty="0">
                <a:solidFill>
                  <a:srgbClr val="0A0A0A"/>
                </a:solidFill>
                <a:effectLst/>
                <a:latin typeface="Google Sans"/>
              </a:rPr>
              <a:t>, βοηθώντας στην κατανόηση γενετικών ασθενειών.</a:t>
            </a:r>
          </a:p>
          <a:p>
            <a:pPr algn="l">
              <a:lnSpc>
                <a:spcPts val="1800"/>
              </a:lnSpc>
              <a:spcAft>
                <a:spcPts val="900"/>
              </a:spcAft>
              <a:buFont typeface="Arial" panose="020B0604020202020204" pitchFamily="34" charset="0"/>
              <a:buChar char="•"/>
            </a:pPr>
            <a:r>
              <a:rPr lang="el-GR" b="1" i="0" dirty="0">
                <a:solidFill>
                  <a:srgbClr val="0A0A0A"/>
                </a:solidFill>
                <a:effectLst/>
                <a:latin typeface="Google Sans"/>
              </a:rPr>
              <a:t>Προσομοίωση Πρωτεϊνών:</a:t>
            </a:r>
            <a:r>
              <a:rPr lang="el-GR" b="0" i="0" dirty="0">
                <a:solidFill>
                  <a:srgbClr val="0A0A0A"/>
                </a:solidFill>
                <a:effectLst/>
                <a:latin typeface="Google Sans"/>
              </a:rPr>
              <a:t> </a:t>
            </a:r>
            <a:r>
              <a:rPr lang="el-GR" b="0" i="0" dirty="0" err="1">
                <a:solidFill>
                  <a:srgbClr val="0A0A0A"/>
                </a:solidFill>
                <a:effectLst/>
                <a:latin typeface="Google Sans"/>
              </a:rPr>
              <a:t>Μοντελοποίηση</a:t>
            </a:r>
            <a:r>
              <a:rPr lang="el-GR" b="0" i="0" dirty="0">
                <a:solidFill>
                  <a:srgbClr val="0A0A0A"/>
                </a:solidFill>
                <a:effectLst/>
                <a:latin typeface="Google Sans"/>
              </a:rPr>
              <a:t> της τρισδιάστατης δομής των πρωτεϊνών στον υπολογιστή για την κατανόηση της λειτουργίας τους και την αλληλεπίδρασή τους με φάρμακα.</a:t>
            </a:r>
          </a:p>
          <a:p>
            <a:pPr algn="l">
              <a:lnSpc>
                <a:spcPts val="1800"/>
              </a:lnSpc>
              <a:spcAft>
                <a:spcPts val="900"/>
              </a:spcAft>
              <a:buFont typeface="Arial" panose="020B0604020202020204" pitchFamily="34" charset="0"/>
              <a:buChar char="•"/>
            </a:pPr>
            <a:r>
              <a:rPr lang="el-GR" b="1" i="0" dirty="0">
                <a:solidFill>
                  <a:srgbClr val="0A0A0A"/>
                </a:solidFill>
                <a:effectLst/>
                <a:latin typeface="Google Sans"/>
              </a:rPr>
              <a:t>Σχεδιασμός Φαρμάκων (</a:t>
            </a:r>
            <a:r>
              <a:rPr lang="en-US" b="1" i="0" dirty="0">
                <a:solidFill>
                  <a:srgbClr val="0A0A0A"/>
                </a:solidFill>
                <a:effectLst/>
                <a:latin typeface="Google Sans"/>
              </a:rPr>
              <a:t>Drug Discovery):</a:t>
            </a:r>
            <a:r>
              <a:rPr lang="en-US" b="0" i="0" dirty="0">
                <a:solidFill>
                  <a:srgbClr val="0A0A0A"/>
                </a:solidFill>
                <a:effectLst/>
                <a:latin typeface="Google Sans"/>
              </a:rPr>
              <a:t> </a:t>
            </a:r>
            <a:r>
              <a:rPr lang="el-GR" b="0" i="0" dirty="0">
                <a:solidFill>
                  <a:srgbClr val="0A0A0A"/>
                </a:solidFill>
                <a:effectLst/>
                <a:latin typeface="Google Sans"/>
              </a:rPr>
              <a:t>Υπολογιστική πρόβλεψη του τρόπου με τον οποίο μικρά μόρια φαρμάκων θα προσδεθούν σε στόχους-πρωτεΐνες, μειώνοντας το χρόνο και το κόστος ανάπτυξης νέων θεραπειών.</a:t>
            </a:r>
          </a:p>
          <a:p>
            <a:pPr algn="l">
              <a:lnSpc>
                <a:spcPts val="1800"/>
              </a:lnSpc>
              <a:spcAft>
                <a:spcPts val="900"/>
              </a:spcAft>
              <a:buFont typeface="Arial" panose="020B0604020202020204" pitchFamily="34" charset="0"/>
              <a:buChar char="•"/>
            </a:pPr>
            <a:r>
              <a:rPr lang="el-GR" b="1" i="0" dirty="0" err="1">
                <a:solidFill>
                  <a:srgbClr val="0A0A0A"/>
                </a:solidFill>
                <a:effectLst/>
                <a:latin typeface="Google Sans"/>
              </a:rPr>
              <a:t>Μεταγονιδιωματική</a:t>
            </a:r>
            <a:r>
              <a:rPr lang="el-GR" b="1" i="0" dirty="0">
                <a:solidFill>
                  <a:srgbClr val="0A0A0A"/>
                </a:solidFill>
                <a:effectLst/>
                <a:latin typeface="Google Sans"/>
              </a:rPr>
              <a:t> (</a:t>
            </a:r>
            <a:r>
              <a:rPr lang="en-US" b="1" i="0" dirty="0">
                <a:solidFill>
                  <a:srgbClr val="0A0A0A"/>
                </a:solidFill>
                <a:effectLst/>
                <a:latin typeface="Google Sans"/>
              </a:rPr>
              <a:t>Metagenomics):</a:t>
            </a:r>
            <a:r>
              <a:rPr lang="en-US" b="0" i="0" dirty="0">
                <a:solidFill>
                  <a:srgbClr val="0A0A0A"/>
                </a:solidFill>
                <a:effectLst/>
                <a:latin typeface="Google Sans"/>
              </a:rPr>
              <a:t> </a:t>
            </a:r>
            <a:r>
              <a:rPr lang="el-GR" b="0" i="0" dirty="0">
                <a:solidFill>
                  <a:srgbClr val="0A0A0A"/>
                </a:solidFill>
                <a:effectLst/>
                <a:latin typeface="Google Sans"/>
              </a:rPr>
              <a:t>Ανάλυση γενετικού υλικού από περιβαλλοντικά δείγματα (π.χ. χώμα, νερό) για την ανακάλυψη νέων μικροοργανισμών και ενζύμων.</a:t>
            </a:r>
          </a:p>
          <a:p>
            <a:pPr algn="l">
              <a:lnSpc>
                <a:spcPts val="1800"/>
              </a:lnSpc>
              <a:spcAft>
                <a:spcPts val="900"/>
              </a:spcAft>
              <a:buFont typeface="Arial" panose="020B0604020202020204" pitchFamily="34" charset="0"/>
              <a:buChar char="•"/>
            </a:pPr>
            <a:r>
              <a:rPr lang="el-GR" b="1" i="0" dirty="0">
                <a:solidFill>
                  <a:srgbClr val="0A0A0A"/>
                </a:solidFill>
                <a:effectLst/>
                <a:latin typeface="Google Sans"/>
              </a:rPr>
              <a:t>Φυλογενετική Ανάλυση:</a:t>
            </a:r>
            <a:r>
              <a:rPr lang="el-GR" b="0" i="0" dirty="0">
                <a:solidFill>
                  <a:srgbClr val="0A0A0A"/>
                </a:solidFill>
                <a:effectLst/>
                <a:latin typeface="Google Sans"/>
              </a:rPr>
              <a:t> Υπολογιστική σύγκριση αλληλουχιών </a:t>
            </a:r>
            <a:r>
              <a:rPr lang="en-US" b="0" i="0" dirty="0">
                <a:solidFill>
                  <a:srgbClr val="0A0A0A"/>
                </a:solidFill>
                <a:effectLst/>
                <a:latin typeface="Google Sans"/>
              </a:rPr>
              <a:t>DNA </a:t>
            </a:r>
            <a:r>
              <a:rPr lang="el-GR" b="0" i="0" dirty="0">
                <a:solidFill>
                  <a:srgbClr val="0A0A0A"/>
                </a:solidFill>
                <a:effectLst/>
                <a:latin typeface="Google Sans"/>
              </a:rPr>
              <a:t>για τον καθορισμό εξελικτικών σχέσεων μεταξύ ειδών.</a:t>
            </a:r>
          </a:p>
          <a:p>
            <a:pPr algn="l">
              <a:lnSpc>
                <a:spcPts val="1800"/>
              </a:lnSpc>
              <a:spcAft>
                <a:spcPts val="900"/>
              </a:spcAft>
              <a:buFont typeface="Arial" panose="020B0604020202020204" pitchFamily="34" charset="0"/>
              <a:buChar char="•"/>
            </a:pPr>
            <a:r>
              <a:rPr lang="el-GR" b="1" i="0" dirty="0">
                <a:solidFill>
                  <a:srgbClr val="0A0A0A"/>
                </a:solidFill>
                <a:effectLst/>
                <a:latin typeface="Google Sans"/>
              </a:rPr>
              <a:t>Προσωποποιημένη Ιατρική:</a:t>
            </a:r>
            <a:r>
              <a:rPr lang="el-GR" b="0" i="0" dirty="0">
                <a:solidFill>
                  <a:srgbClr val="0A0A0A"/>
                </a:solidFill>
                <a:effectLst/>
                <a:latin typeface="Google Sans"/>
              </a:rPr>
              <a:t> Ανάλυση του </a:t>
            </a:r>
            <a:r>
              <a:rPr lang="el-GR" b="0" i="0" dirty="0" err="1">
                <a:solidFill>
                  <a:srgbClr val="0A0A0A"/>
                </a:solidFill>
                <a:effectLst/>
                <a:latin typeface="Google Sans"/>
              </a:rPr>
              <a:t>γονιδιώματος</a:t>
            </a:r>
            <a:r>
              <a:rPr lang="el-GR" b="0" i="0" dirty="0">
                <a:solidFill>
                  <a:srgbClr val="0A0A0A"/>
                </a:solidFill>
                <a:effectLst/>
                <a:latin typeface="Google Sans"/>
              </a:rPr>
              <a:t> ενός ασθενούς για τη δημιουργία εξατομικευμένων θεραπευτικών προγραμμάτων</a:t>
            </a:r>
          </a:p>
        </p:txBody>
      </p:sp>
    </p:spTree>
    <p:extLst>
      <p:ext uri="{BB962C8B-B14F-4D97-AF65-F5344CB8AC3E}">
        <p14:creationId xmlns:p14="http://schemas.microsoft.com/office/powerpoint/2010/main" val="27303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FBDD9-C6E2-95C5-965D-C2BCAE2CCD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1FEB29-6585-F98E-7989-D5DAE50402D7}"/>
              </a:ext>
            </a:extLst>
          </p:cNvPr>
          <p:cNvSpPr>
            <a:spLocks noGrp="1"/>
          </p:cNvSpPr>
          <p:nvPr>
            <p:ph type="title"/>
          </p:nvPr>
        </p:nvSpPr>
        <p:spPr>
          <a:xfrm>
            <a:off x="257810" y="228600"/>
            <a:ext cx="10917767" cy="939800"/>
          </a:xfrm>
        </p:spPr>
        <p:txBody>
          <a:bodyPr/>
          <a:lstStyle/>
          <a:p>
            <a:r>
              <a:rPr lang="el-GR" sz="3200" b="1" dirty="0" err="1"/>
              <a:t>Σύνχρονη</a:t>
            </a:r>
            <a:r>
              <a:rPr lang="el-GR" sz="3200" b="1" dirty="0"/>
              <a:t> </a:t>
            </a:r>
            <a:r>
              <a:rPr lang="el-GR" sz="3200" b="1" dirty="0" err="1"/>
              <a:t>Βιοτεχνολογ</a:t>
            </a:r>
            <a:r>
              <a:rPr lang="en-US" sz="3200" b="1" dirty="0" err="1"/>
              <a:t>ί</a:t>
            </a:r>
            <a:r>
              <a:rPr lang="el-GR" sz="3200" b="1" dirty="0"/>
              <a:t>α</a:t>
            </a:r>
            <a:endParaRPr lang="en-US" sz="3200" b="1" dirty="0"/>
          </a:p>
        </p:txBody>
      </p:sp>
      <p:sp>
        <p:nvSpPr>
          <p:cNvPr id="3" name="Rectangle 2">
            <a:extLst>
              <a:ext uri="{FF2B5EF4-FFF2-40B4-BE49-F238E27FC236}">
                <a16:creationId xmlns:a16="http://schemas.microsoft.com/office/drawing/2014/main" id="{E2ECC2BE-F10C-7392-2270-BA740C989CF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Graphic 1" descr="Medical with solid fill">
            <a:extLst>
              <a:ext uri="{FF2B5EF4-FFF2-40B4-BE49-F238E27FC236}">
                <a16:creationId xmlns:a16="http://schemas.microsoft.com/office/drawing/2014/main" id="{8D6D1B29-0B4C-6E39-F5F5-966E7ED1E50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257810" y="1099549"/>
            <a:ext cx="585499" cy="585499"/>
          </a:xfrm>
          <a:prstGeom prst="rect">
            <a:avLst/>
          </a:prstGeom>
        </p:spPr>
      </p:pic>
      <p:sp>
        <p:nvSpPr>
          <p:cNvPr id="5" name="Rectangle 3">
            <a:extLst>
              <a:ext uri="{FF2B5EF4-FFF2-40B4-BE49-F238E27FC236}">
                <a16:creationId xmlns:a16="http://schemas.microsoft.com/office/drawing/2014/main" id="{10F79128-4348-65FB-C6BE-58FA80BC960C}"/>
              </a:ext>
            </a:extLst>
          </p:cNvPr>
          <p:cNvSpPr>
            <a:spLocks noChangeArrowheads="1"/>
          </p:cNvSpPr>
          <p:nvPr/>
        </p:nvSpPr>
        <p:spPr bwMode="auto">
          <a:xfrm>
            <a:off x="257810" y="1519498"/>
            <a:ext cx="13476125" cy="439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20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Κόκκινη βιοτεχνολογία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Εστίαση:</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υγειονομική περίθαλψη και ιατρική. Οι μικροοργανισμοί παίζουν κρίσιμο ρόλο στην ανάπτυξη φαρμάκων και ιατρικών εφαρμογών.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εφαρμογών: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ανάπτυξη φαρμάκων και βιολογικών φαρμάκων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biologics</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 εμβόλια, γονιδιακή θεραπεία), αναγεννητικής ιατρικής (</a:t>
            </a:r>
            <a:r>
              <a:rPr kumimoji="0" lang="en-GB"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regenerative</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n-GB"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medicine</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και έρευνας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βλαστοκυττάρων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n-GB"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stem</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n-GB"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cell</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n-GB"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research</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για την αποκατάσταση ιστών ή οργάνων.</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μικροοργανισμών: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Τα βακτήρια</a:t>
            </a: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Streptomyces</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spp</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παραγωγή αντιβιοτικών όπως</a:t>
            </a:r>
            <a:endParaRPr kumimoji="0" lang="en-US"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η στρεπτομυκίνη και η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τετρακυκλίνη</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Το βακτήριο</a:t>
            </a: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Escherichia</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coli</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μικρο</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-βιομηχανία για την παραγωγή </a:t>
            </a:r>
            <a:endParaRPr kumimoji="0" lang="en-US"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ινσουλίνης και άλλων θεραπευτικών πρωτεϊνών.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Ο μύκητας</a:t>
            </a: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Saccharomyces</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cerevisiae</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παραγωγή εμβολίων </a:t>
            </a:r>
            <a:endParaRPr kumimoji="0" lang="en-US"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και θεραπευτικών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μονοκλωνικών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αντισωμάτων.</a:t>
            </a:r>
            <a:endParaRPr kumimoji="0" lang="el-GR" altLang="en-US" sz="1400" b="0" i="0" u="none" strike="noStrike" cap="none" normalizeH="0" baseline="0" dirty="0">
              <a:ln>
                <a:noFill/>
              </a:ln>
              <a:solidFill>
                <a:schemeClr val="tx1"/>
              </a:solidFill>
              <a:effectLst/>
              <a:latin typeface="+mn-lt"/>
            </a:endParaRPr>
          </a:p>
        </p:txBody>
      </p:sp>
      <p:sp>
        <p:nvSpPr>
          <p:cNvPr id="19" name="Rectangle 17">
            <a:extLst>
              <a:ext uri="{FF2B5EF4-FFF2-40B4-BE49-F238E27FC236}">
                <a16:creationId xmlns:a16="http://schemas.microsoft.com/office/drawing/2014/main" id="{C9A2C89C-0940-5DD9-5A4F-E19735EA622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diagram of a biotechnology market&#10;&#10;AI-generated content may be incorrect.">
            <a:extLst>
              <a:ext uri="{FF2B5EF4-FFF2-40B4-BE49-F238E27FC236}">
                <a16:creationId xmlns:a16="http://schemas.microsoft.com/office/drawing/2014/main" id="{FCD1195D-DF8C-04B4-AD38-19DA39289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071" y="3367282"/>
            <a:ext cx="5169119" cy="3490718"/>
          </a:xfrm>
          <a:prstGeom prst="rect">
            <a:avLst/>
          </a:prstGeom>
        </p:spPr>
      </p:pic>
    </p:spTree>
    <p:extLst>
      <p:ext uri="{BB962C8B-B14F-4D97-AF65-F5344CB8AC3E}">
        <p14:creationId xmlns:p14="http://schemas.microsoft.com/office/powerpoint/2010/main" val="1516187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498EC-1AC2-B373-6D4A-1442B0345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4D78D5-9438-5C3E-9552-FDADA406114B}"/>
              </a:ext>
            </a:extLst>
          </p:cNvPr>
          <p:cNvSpPr>
            <a:spLocks noGrp="1"/>
          </p:cNvSpPr>
          <p:nvPr>
            <p:ph type="title"/>
          </p:nvPr>
        </p:nvSpPr>
        <p:spPr>
          <a:xfrm>
            <a:off x="257810" y="228600"/>
            <a:ext cx="10917767" cy="939800"/>
          </a:xfrm>
        </p:spPr>
        <p:txBody>
          <a:bodyPr/>
          <a:lstStyle/>
          <a:p>
            <a:r>
              <a:rPr lang="el-GR" sz="3200" b="1" dirty="0" err="1"/>
              <a:t>Σύνχρονη</a:t>
            </a:r>
            <a:r>
              <a:rPr lang="el-GR" sz="3200" b="1" dirty="0"/>
              <a:t> </a:t>
            </a:r>
            <a:r>
              <a:rPr lang="el-GR" sz="3200" b="1" dirty="0" err="1"/>
              <a:t>Βιοτεχνολογ</a:t>
            </a:r>
            <a:r>
              <a:rPr lang="en-US" sz="3200" b="1" dirty="0" err="1"/>
              <a:t>ί</a:t>
            </a:r>
            <a:r>
              <a:rPr lang="el-GR" sz="3200" b="1" dirty="0"/>
              <a:t>α</a:t>
            </a:r>
            <a:endParaRPr lang="en-US" sz="3200" b="1" dirty="0"/>
          </a:p>
        </p:txBody>
      </p:sp>
      <p:sp>
        <p:nvSpPr>
          <p:cNvPr id="3" name="Rectangle 2">
            <a:extLst>
              <a:ext uri="{FF2B5EF4-FFF2-40B4-BE49-F238E27FC236}">
                <a16:creationId xmlns:a16="http://schemas.microsoft.com/office/drawing/2014/main" id="{1FC120AE-5EE7-6FBE-91CF-DBB10DC2131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Graphic 1" descr="Medical with solid fill">
            <a:extLst>
              <a:ext uri="{FF2B5EF4-FFF2-40B4-BE49-F238E27FC236}">
                <a16:creationId xmlns:a16="http://schemas.microsoft.com/office/drawing/2014/main" id="{BA403BFE-5636-2129-560A-7D3B30A6D72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257810" y="1099549"/>
            <a:ext cx="585499" cy="585499"/>
          </a:xfrm>
          <a:prstGeom prst="rect">
            <a:avLst/>
          </a:prstGeom>
        </p:spPr>
      </p:pic>
      <p:sp>
        <p:nvSpPr>
          <p:cNvPr id="5" name="Rectangle 3">
            <a:extLst>
              <a:ext uri="{FF2B5EF4-FFF2-40B4-BE49-F238E27FC236}">
                <a16:creationId xmlns:a16="http://schemas.microsoft.com/office/drawing/2014/main" id="{E9CFC247-AC85-BB16-6145-362735E2939D}"/>
              </a:ext>
            </a:extLst>
          </p:cNvPr>
          <p:cNvSpPr>
            <a:spLocks noChangeArrowheads="1"/>
          </p:cNvSpPr>
          <p:nvPr/>
        </p:nvSpPr>
        <p:spPr bwMode="auto">
          <a:xfrm>
            <a:off x="257810" y="1519498"/>
            <a:ext cx="13476125" cy="439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20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Κόκκινη βιοτεχνολογία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Εστίαση:</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υγειονομική περίθαλψη και ιατρική. Οι μικροοργανισμοί παίζουν κρίσιμο ρόλο στην ανάπτυξη φαρμάκων και ιατρικών εφαρμογών.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εφαρμογών: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ανάπτυξη φαρμάκων και βιολογικών φαρμάκων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biologics</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 εμβόλια, γονιδιακή θεραπεία), αναγεννητικής ιατρικής (</a:t>
            </a:r>
            <a:r>
              <a:rPr kumimoji="0" lang="en-GB"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regenerative</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n-GB"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medicine</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και έρευνας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βλαστοκυττάρων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n-GB"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stem</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n-GB"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cell</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n-GB"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research</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για την αποκατάσταση ιστών ή οργάνων.</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μικροοργανισμών: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Τα βακτήρια</a:t>
            </a: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Streptomyces</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spp</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παραγωγή αντιβιοτικών όπως</a:t>
            </a:r>
            <a:endParaRPr kumimoji="0" lang="en-US"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η στρεπτομυκίνη και η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τετρακυκλίνη</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Το βακτήριο</a:t>
            </a: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Escherichia</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coli</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μικρο</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-βιομηχανία για την παραγωγή </a:t>
            </a:r>
            <a:endParaRPr kumimoji="0" lang="en-US"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ινσουλίνης και άλλων θεραπευτικών πρωτεϊνών.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Ο μύκητας</a:t>
            </a: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Saccharomyces</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cerevisiae</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παραγωγή εμβολίων </a:t>
            </a:r>
            <a:endParaRPr kumimoji="0" lang="en-US"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και θεραπευτικών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μονοκλωνικών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αντισωμάτων.</a:t>
            </a:r>
            <a:endParaRPr kumimoji="0" lang="el-GR" altLang="en-US" sz="1400" b="0" i="0" u="none" strike="noStrike" cap="none" normalizeH="0" baseline="0" dirty="0">
              <a:ln>
                <a:noFill/>
              </a:ln>
              <a:solidFill>
                <a:schemeClr val="tx1"/>
              </a:solidFill>
              <a:effectLst/>
              <a:latin typeface="+mn-lt"/>
            </a:endParaRPr>
          </a:p>
        </p:txBody>
      </p:sp>
      <p:sp>
        <p:nvSpPr>
          <p:cNvPr id="19" name="Rectangle 17">
            <a:extLst>
              <a:ext uri="{FF2B5EF4-FFF2-40B4-BE49-F238E27FC236}">
                <a16:creationId xmlns:a16="http://schemas.microsoft.com/office/drawing/2014/main" id="{35629C91-ECA6-FBFB-6386-B1207077D14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diagram of a biotechnology market&#10;&#10;AI-generated content may be incorrect.">
            <a:extLst>
              <a:ext uri="{FF2B5EF4-FFF2-40B4-BE49-F238E27FC236}">
                <a16:creationId xmlns:a16="http://schemas.microsoft.com/office/drawing/2014/main" id="{75DBA981-0CE4-418A-D9EA-A36B33EE3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071" y="3367282"/>
            <a:ext cx="5169119" cy="3490718"/>
          </a:xfrm>
          <a:prstGeom prst="rect">
            <a:avLst/>
          </a:prstGeom>
        </p:spPr>
      </p:pic>
    </p:spTree>
    <p:extLst>
      <p:ext uri="{BB962C8B-B14F-4D97-AF65-F5344CB8AC3E}">
        <p14:creationId xmlns:p14="http://schemas.microsoft.com/office/powerpoint/2010/main" val="129026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945C3-F021-690D-1273-A34A6CA93D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B369A-6ADB-2F00-ED79-C7A89E60B5E7}"/>
              </a:ext>
            </a:extLst>
          </p:cNvPr>
          <p:cNvSpPr>
            <a:spLocks noGrp="1"/>
          </p:cNvSpPr>
          <p:nvPr>
            <p:ph type="title"/>
          </p:nvPr>
        </p:nvSpPr>
        <p:spPr>
          <a:xfrm>
            <a:off x="257810" y="228600"/>
            <a:ext cx="10917767" cy="939800"/>
          </a:xfrm>
        </p:spPr>
        <p:txBody>
          <a:bodyPr/>
          <a:lstStyle/>
          <a:p>
            <a:r>
              <a:rPr lang="el-GR" sz="3200" b="1" dirty="0" err="1"/>
              <a:t>Σύνχρονη</a:t>
            </a:r>
            <a:r>
              <a:rPr lang="el-GR" sz="3200" b="1" dirty="0"/>
              <a:t> </a:t>
            </a:r>
            <a:r>
              <a:rPr lang="el-GR" sz="3200" b="1" dirty="0" err="1"/>
              <a:t>Βιοτεχνολογ</a:t>
            </a:r>
            <a:r>
              <a:rPr lang="en-US" sz="3200" b="1" dirty="0" err="1"/>
              <a:t>ί</a:t>
            </a:r>
            <a:r>
              <a:rPr lang="el-GR" sz="3200" b="1" dirty="0"/>
              <a:t>α</a:t>
            </a:r>
            <a:endParaRPr lang="en-US" sz="3200" b="1" dirty="0"/>
          </a:p>
        </p:txBody>
      </p:sp>
      <p:sp>
        <p:nvSpPr>
          <p:cNvPr id="3" name="Rectangle 2">
            <a:extLst>
              <a:ext uri="{FF2B5EF4-FFF2-40B4-BE49-F238E27FC236}">
                <a16:creationId xmlns:a16="http://schemas.microsoft.com/office/drawing/2014/main" id="{D8D88758-A2C1-7EDC-2CB9-5C98DEBD9E6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7">
            <a:extLst>
              <a:ext uri="{FF2B5EF4-FFF2-40B4-BE49-F238E27FC236}">
                <a16:creationId xmlns:a16="http://schemas.microsoft.com/office/drawing/2014/main" id="{326A916D-01A3-B069-E177-6491F728C8D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D31FF5AE-CB2F-BD59-32BD-2A1A6BAAA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936" y="4662424"/>
            <a:ext cx="3218688" cy="1966976"/>
          </a:xfrm>
          <a:prstGeom prst="rect">
            <a:avLst/>
          </a:prstGeom>
        </p:spPr>
      </p:pic>
      <p:sp>
        <p:nvSpPr>
          <p:cNvPr id="18" name="TextBox 17">
            <a:extLst>
              <a:ext uri="{FF2B5EF4-FFF2-40B4-BE49-F238E27FC236}">
                <a16:creationId xmlns:a16="http://schemas.microsoft.com/office/drawing/2014/main" id="{0B9A4BB9-0CC5-5ED0-FF11-573F4D3DCF2E}"/>
              </a:ext>
            </a:extLst>
          </p:cNvPr>
          <p:cNvSpPr txBox="1"/>
          <p:nvPr/>
        </p:nvSpPr>
        <p:spPr>
          <a:xfrm>
            <a:off x="414527" y="1397000"/>
            <a:ext cx="10761049" cy="2585323"/>
          </a:xfrm>
          <a:prstGeom prst="rect">
            <a:avLst/>
          </a:prstGeom>
          <a:noFill/>
        </p:spPr>
        <p:txBody>
          <a:bodyPr wrap="square">
            <a:spAutoFit/>
          </a:bodyPr>
          <a:lstStyle/>
          <a:p>
            <a:pPr algn="l">
              <a:buNone/>
            </a:pPr>
            <a:r>
              <a:rPr lang="el-GR" b="1" i="0" dirty="0">
                <a:solidFill>
                  <a:srgbClr val="000000"/>
                </a:solidFill>
                <a:effectLst/>
              </a:rPr>
              <a:t>ΣΚΟΤΕΙΝΗ ΒΙΟΤΕΧΝΟΛΟΓΙΑ (</a:t>
            </a:r>
            <a:r>
              <a:rPr lang="en-US" b="1" i="0" dirty="0">
                <a:solidFill>
                  <a:srgbClr val="000000"/>
                </a:solidFill>
                <a:effectLst/>
              </a:rPr>
              <a:t>Dark Biotechnology)</a:t>
            </a:r>
            <a:endParaRPr lang="el-GR" b="1" i="0" dirty="0">
              <a:solidFill>
                <a:srgbClr val="000000"/>
              </a:solidFill>
              <a:effectLst/>
            </a:endParaRPr>
          </a:p>
          <a:p>
            <a:pPr algn="l">
              <a:buNone/>
            </a:pPr>
            <a:endParaRPr lang="el-GR" b="1" i="0" dirty="0">
              <a:solidFill>
                <a:srgbClr val="000000"/>
              </a:solidFill>
              <a:effectLst/>
            </a:endParaRPr>
          </a:p>
          <a:p>
            <a:r>
              <a:rPr lang="el-GR" altLang="en-US" b="1" i="1" dirty="0">
                <a:ea typeface="SimSun" panose="02010600030101010101" pitchFamily="2" charset="-122"/>
                <a:cs typeface="Arial" panose="020B0604020202020204" pitchFamily="34" charset="0"/>
              </a:rPr>
              <a:t>Εστίαση:</a:t>
            </a:r>
            <a:r>
              <a:rPr lang="el-GR" altLang="en-US" b="1" dirty="0">
                <a:solidFill>
                  <a:srgbClr val="000000"/>
                </a:solidFill>
                <a:ea typeface="SimSun" panose="02010600030101010101" pitchFamily="2" charset="-122"/>
                <a:cs typeface="Arial" panose="020B0604020202020204" pitchFamily="34" charset="0"/>
              </a:rPr>
              <a:t> </a:t>
            </a:r>
            <a:r>
              <a:rPr lang="el-GR" b="1" i="0" dirty="0" err="1">
                <a:solidFill>
                  <a:srgbClr val="000000"/>
                </a:solidFill>
                <a:effectLst/>
              </a:rPr>
              <a:t>Βιοτρομοκρατία</a:t>
            </a:r>
            <a:r>
              <a:rPr lang="el-GR" b="1" i="0" dirty="0">
                <a:solidFill>
                  <a:srgbClr val="000000"/>
                </a:solidFill>
                <a:effectLst/>
              </a:rPr>
              <a:t>, βιολογικός πόλεμος, βιολογικά όπλα</a:t>
            </a:r>
          </a:p>
          <a:p>
            <a:pPr algn="l">
              <a:buFont typeface="Arial" panose="020B0604020202020204" pitchFamily="34" charset="0"/>
              <a:buChar char="•"/>
            </a:pPr>
            <a:endParaRPr lang="el-GR" b="0" i="0" dirty="0">
              <a:solidFill>
                <a:srgbClr val="000000"/>
              </a:solidFill>
              <a:effectLst/>
            </a:endParaRPr>
          </a:p>
          <a:p>
            <a:pPr algn="l">
              <a:buNone/>
            </a:pPr>
            <a:r>
              <a:rPr lang="el-GR" b="0" i="0" dirty="0">
                <a:solidFill>
                  <a:srgbClr val="000000"/>
                </a:solidFill>
                <a:effectLst/>
              </a:rPr>
              <a:t>Η σκοτεινή βιοτεχνολογία σχετίζεται με τη </a:t>
            </a:r>
            <a:r>
              <a:rPr lang="el-GR" b="1" i="0" dirty="0" err="1">
                <a:solidFill>
                  <a:srgbClr val="000000"/>
                </a:solidFill>
                <a:effectLst/>
              </a:rPr>
              <a:t>βιοτρομοκρατία</a:t>
            </a:r>
            <a:r>
              <a:rPr lang="el-GR" b="1" i="0" dirty="0">
                <a:solidFill>
                  <a:srgbClr val="000000"/>
                </a:solidFill>
                <a:effectLst/>
              </a:rPr>
              <a:t> ή τη χρήση βιολογικών όπλων και βιολογικού πολέμου</a:t>
            </a:r>
            <a:r>
              <a:rPr lang="el-GR" b="0" i="0" dirty="0">
                <a:solidFill>
                  <a:srgbClr val="000000"/>
                </a:solidFill>
                <a:effectLst/>
              </a:rPr>
              <a:t>.</a:t>
            </a:r>
          </a:p>
          <a:p>
            <a:pPr algn="l">
              <a:buNone/>
            </a:pPr>
            <a:br>
              <a:rPr lang="el-GR" b="0" i="0" dirty="0">
                <a:solidFill>
                  <a:srgbClr val="000000"/>
                </a:solidFill>
                <a:effectLst/>
              </a:rPr>
            </a:br>
            <a:r>
              <a:rPr lang="el-GR" b="0" i="0" dirty="0">
                <a:solidFill>
                  <a:srgbClr val="000000"/>
                </a:solidFill>
                <a:effectLst/>
              </a:rPr>
              <a:t>Περιλαμβάνει τη χρήση </a:t>
            </a:r>
            <a:r>
              <a:rPr lang="el-GR" b="1" i="0" dirty="0">
                <a:solidFill>
                  <a:srgbClr val="000000"/>
                </a:solidFill>
                <a:effectLst/>
              </a:rPr>
              <a:t>μικροοργανισμών και τοξινών</a:t>
            </a:r>
            <a:r>
              <a:rPr lang="el-GR" b="0" i="0" dirty="0">
                <a:solidFill>
                  <a:srgbClr val="000000"/>
                </a:solidFill>
                <a:effectLst/>
              </a:rPr>
              <a:t> για την πρόκληση </a:t>
            </a:r>
            <a:r>
              <a:rPr lang="el-GR" b="1" i="0" dirty="0">
                <a:solidFill>
                  <a:srgbClr val="000000"/>
                </a:solidFill>
                <a:effectLst/>
              </a:rPr>
              <a:t>ασθενειών και θανάτου σε ανθρώπους, ζώα (κτηνοτροφία) και καλλιέργειες</a:t>
            </a:r>
            <a:endParaRPr lang="el-GR" b="0" i="0" dirty="0">
              <a:solidFill>
                <a:srgbClr val="000000"/>
              </a:solidFill>
              <a:effectLst/>
            </a:endParaRPr>
          </a:p>
        </p:txBody>
      </p:sp>
      <p:sp>
        <p:nvSpPr>
          <p:cNvPr id="21" name="TextBox 20">
            <a:extLst>
              <a:ext uri="{FF2B5EF4-FFF2-40B4-BE49-F238E27FC236}">
                <a16:creationId xmlns:a16="http://schemas.microsoft.com/office/drawing/2014/main" id="{C9C80BDB-F7C3-4058-A16C-95667A2DD8BA}"/>
              </a:ext>
            </a:extLst>
          </p:cNvPr>
          <p:cNvSpPr txBox="1"/>
          <p:nvPr/>
        </p:nvSpPr>
        <p:spPr>
          <a:xfrm>
            <a:off x="414526" y="4260671"/>
            <a:ext cx="6790945" cy="1754326"/>
          </a:xfrm>
          <a:prstGeom prst="rect">
            <a:avLst/>
          </a:prstGeom>
          <a:noFill/>
        </p:spPr>
        <p:txBody>
          <a:bodyPr wrap="square">
            <a:spAutoFit/>
          </a:bodyPr>
          <a:lstStyle/>
          <a:p>
            <a:r>
              <a:rPr lang="el-GR" altLang="en-US" b="1" i="1" dirty="0">
                <a:ea typeface="SimSun" panose="02010600030101010101" pitchFamily="2" charset="-122"/>
                <a:cs typeface="Arial" panose="020B0604020202020204" pitchFamily="34" charset="0"/>
              </a:rPr>
              <a:t>Παραδείγματα</a:t>
            </a:r>
            <a:endParaRPr lang="el-GR" dirty="0"/>
          </a:p>
          <a:p>
            <a:pPr marL="285750" indent="-285750">
              <a:buFont typeface="Arial" panose="020B0604020202020204" pitchFamily="34" charset="0"/>
              <a:buChar char="•"/>
            </a:pPr>
            <a:r>
              <a:rPr lang="el-GR" dirty="0"/>
              <a:t>Χρήση του βακτηρίου </a:t>
            </a:r>
            <a:r>
              <a:rPr lang="en-US" i="1" dirty="0"/>
              <a:t>Bacillus anthracis </a:t>
            </a:r>
            <a:r>
              <a:rPr lang="el-GR" dirty="0"/>
              <a:t>για την πρόκληση </a:t>
            </a:r>
            <a:r>
              <a:rPr lang="el-GR" b="1" dirty="0"/>
              <a:t>άνθρακα</a:t>
            </a:r>
            <a:r>
              <a:rPr lang="el-GR" dirty="0"/>
              <a:t>.</a:t>
            </a:r>
          </a:p>
          <a:p>
            <a:endParaRPr lang="el-GR" dirty="0"/>
          </a:p>
          <a:p>
            <a:pPr marL="285750" indent="-285750">
              <a:buFont typeface="Arial" panose="020B0604020202020204" pitchFamily="34" charset="0"/>
              <a:buChar char="•"/>
            </a:pPr>
            <a:r>
              <a:rPr lang="el-GR" dirty="0"/>
              <a:t>Παραγωγή της τοξίνης </a:t>
            </a:r>
            <a:r>
              <a:rPr lang="en-US" b="1" dirty="0"/>
              <a:t>Botulinum toxin</a:t>
            </a:r>
            <a:r>
              <a:rPr lang="en-US" dirty="0"/>
              <a:t> </a:t>
            </a:r>
            <a:r>
              <a:rPr lang="el-GR" dirty="0"/>
              <a:t>(</a:t>
            </a:r>
            <a:r>
              <a:rPr lang="en-US" i="1" dirty="0"/>
              <a:t>Clostridium botulinum</a:t>
            </a:r>
            <a:r>
              <a:rPr lang="el-GR" i="1" dirty="0"/>
              <a:t>) </a:t>
            </a:r>
            <a:r>
              <a:rPr lang="el-GR" dirty="0"/>
              <a:t>ως βιολογικού όπλου.</a:t>
            </a:r>
          </a:p>
        </p:txBody>
      </p:sp>
    </p:spTree>
    <p:extLst>
      <p:ext uri="{BB962C8B-B14F-4D97-AF65-F5344CB8AC3E}">
        <p14:creationId xmlns:p14="http://schemas.microsoft.com/office/powerpoint/2010/main" val="3303650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D3539-430E-BB3C-76FF-E5AFFAEFD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B57CC-CACC-9BE6-E5CF-55B4A3FF4D1B}"/>
              </a:ext>
            </a:extLst>
          </p:cNvPr>
          <p:cNvSpPr>
            <a:spLocks noGrp="1"/>
          </p:cNvSpPr>
          <p:nvPr>
            <p:ph type="title"/>
          </p:nvPr>
        </p:nvSpPr>
        <p:spPr>
          <a:xfrm>
            <a:off x="257810" y="228600"/>
            <a:ext cx="10917767" cy="939800"/>
          </a:xfrm>
        </p:spPr>
        <p:txBody>
          <a:bodyPr/>
          <a:lstStyle/>
          <a:p>
            <a:r>
              <a:rPr lang="el-GR" sz="3200" b="1" dirty="0" err="1"/>
              <a:t>Σύνχρονη</a:t>
            </a:r>
            <a:r>
              <a:rPr lang="el-GR" sz="3200" b="1" dirty="0"/>
              <a:t> </a:t>
            </a:r>
            <a:r>
              <a:rPr lang="el-GR" sz="3200" b="1" dirty="0" err="1"/>
              <a:t>Βιοτεχνολογ</a:t>
            </a:r>
            <a:r>
              <a:rPr lang="en-US" sz="3200" b="1" dirty="0" err="1"/>
              <a:t>ί</a:t>
            </a:r>
            <a:r>
              <a:rPr lang="el-GR" sz="3200" b="1" dirty="0"/>
              <a:t>α</a:t>
            </a:r>
            <a:endParaRPr lang="en-US" sz="3200" b="1" dirty="0"/>
          </a:p>
        </p:txBody>
      </p:sp>
      <p:sp>
        <p:nvSpPr>
          <p:cNvPr id="3" name="Rectangle 2">
            <a:extLst>
              <a:ext uri="{FF2B5EF4-FFF2-40B4-BE49-F238E27FC236}">
                <a16:creationId xmlns:a16="http://schemas.microsoft.com/office/drawing/2014/main" id="{F321014A-6A1A-8DE5-D25B-C628D79CBD6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7">
            <a:extLst>
              <a:ext uri="{FF2B5EF4-FFF2-40B4-BE49-F238E27FC236}">
                <a16:creationId xmlns:a16="http://schemas.microsoft.com/office/drawing/2014/main" id="{CAAE762E-E223-E3C7-C19B-F01AAAD3934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52B2D64C-BAF7-C1FD-9011-464D7D2F0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884" y="4647692"/>
            <a:ext cx="3403507" cy="1947672"/>
          </a:xfrm>
          <a:prstGeom prst="rect">
            <a:avLst/>
          </a:prstGeom>
        </p:spPr>
      </p:pic>
      <p:sp>
        <p:nvSpPr>
          <p:cNvPr id="5" name="TextBox 4">
            <a:extLst>
              <a:ext uri="{FF2B5EF4-FFF2-40B4-BE49-F238E27FC236}">
                <a16:creationId xmlns:a16="http://schemas.microsoft.com/office/drawing/2014/main" id="{43F4941F-2861-97C5-86D8-948A5583E4DF}"/>
              </a:ext>
            </a:extLst>
          </p:cNvPr>
          <p:cNvSpPr txBox="1"/>
          <p:nvPr/>
        </p:nvSpPr>
        <p:spPr>
          <a:xfrm>
            <a:off x="451103" y="1305341"/>
            <a:ext cx="10917767" cy="3139321"/>
          </a:xfrm>
          <a:prstGeom prst="rect">
            <a:avLst/>
          </a:prstGeom>
          <a:noFill/>
        </p:spPr>
        <p:txBody>
          <a:bodyPr wrap="square">
            <a:spAutoFit/>
          </a:bodyPr>
          <a:lstStyle/>
          <a:p>
            <a:pPr algn="l">
              <a:buNone/>
            </a:pPr>
            <a:r>
              <a:rPr lang="el-GR" b="1" i="0" dirty="0">
                <a:solidFill>
                  <a:srgbClr val="000000"/>
                </a:solidFill>
                <a:effectLst/>
              </a:rPr>
              <a:t>Μωβ βιοτεχνολογία (</a:t>
            </a:r>
            <a:r>
              <a:rPr lang="en-US" b="1" i="0" dirty="0">
                <a:solidFill>
                  <a:srgbClr val="000000"/>
                </a:solidFill>
                <a:effectLst/>
              </a:rPr>
              <a:t>Purple biotechnology)</a:t>
            </a:r>
            <a:endParaRPr lang="el-GR" b="1" i="0" dirty="0">
              <a:solidFill>
                <a:srgbClr val="000000"/>
              </a:solidFill>
              <a:effectLst/>
            </a:endParaRPr>
          </a:p>
          <a:p>
            <a:pPr algn="l">
              <a:buNone/>
            </a:pPr>
            <a:endParaRPr lang="en-US" b="1" i="0" dirty="0">
              <a:solidFill>
                <a:srgbClr val="000000"/>
              </a:solidFill>
              <a:effectLst/>
            </a:endParaRPr>
          </a:p>
          <a:p>
            <a:pPr algn="l">
              <a:buNone/>
            </a:pPr>
            <a:r>
              <a:rPr lang="el-GR" b="0" i="0" dirty="0">
                <a:solidFill>
                  <a:srgbClr val="000000"/>
                </a:solidFill>
                <a:effectLst/>
              </a:rPr>
              <a:t>Εστίαση: Η μωβ βιοτεχνολογία αφορά </a:t>
            </a:r>
            <a:r>
              <a:rPr lang="el-GR" b="1" i="0" dirty="0">
                <a:solidFill>
                  <a:srgbClr val="000000"/>
                </a:solidFill>
                <a:effectLst/>
              </a:rPr>
              <a:t>νομικά και κανονιστικά θέματα της βιοτεχνολογίας</a:t>
            </a:r>
            <a:r>
              <a:rPr lang="el-GR" b="0" i="0" dirty="0">
                <a:solidFill>
                  <a:srgbClr val="000000"/>
                </a:solidFill>
                <a:effectLst/>
              </a:rPr>
              <a:t> (πατέντες, δικαιώματα, κανονισμούς).</a:t>
            </a:r>
          </a:p>
          <a:p>
            <a:pPr algn="l">
              <a:buNone/>
            </a:pPr>
            <a:endParaRPr lang="el-GR" b="0" i="0" dirty="0">
              <a:solidFill>
                <a:srgbClr val="000000"/>
              </a:solidFill>
              <a:effectLst/>
            </a:endParaRPr>
          </a:p>
          <a:p>
            <a:pPr algn="l">
              <a:buNone/>
            </a:pPr>
            <a:r>
              <a:rPr lang="el-GR" i="0" dirty="0">
                <a:solidFill>
                  <a:srgbClr val="000000"/>
                </a:solidFill>
                <a:effectLst/>
              </a:rPr>
              <a:t>Παραδείγματα</a:t>
            </a:r>
          </a:p>
          <a:p>
            <a:pPr algn="l">
              <a:buFont typeface="+mj-lt"/>
              <a:buAutoNum type="arabicPeriod"/>
            </a:pPr>
            <a:r>
              <a:rPr lang="el-GR" b="1" i="0" dirty="0">
                <a:solidFill>
                  <a:srgbClr val="000000"/>
                </a:solidFill>
                <a:effectLst/>
              </a:rPr>
              <a:t>Κατοχύρωση πατέντας για ένα νέο φάρμακο</a:t>
            </a:r>
            <a:r>
              <a:rPr lang="el-GR" b="0" i="0" dirty="0">
                <a:solidFill>
                  <a:srgbClr val="000000"/>
                </a:solidFill>
                <a:effectLst/>
              </a:rPr>
              <a:t> που παράγεται με βιοτεχνολογία.</a:t>
            </a:r>
          </a:p>
          <a:p>
            <a:pPr algn="l">
              <a:buFont typeface="+mj-lt"/>
              <a:buAutoNum type="arabicPeriod"/>
            </a:pPr>
            <a:r>
              <a:rPr lang="el-GR" b="1" i="0" dirty="0">
                <a:solidFill>
                  <a:srgbClr val="000000"/>
                </a:solidFill>
                <a:effectLst/>
              </a:rPr>
              <a:t>Πατέντα για γενετικά τροποποιημένο φυτό</a:t>
            </a:r>
            <a:r>
              <a:rPr lang="el-GR" b="0" i="0" dirty="0">
                <a:solidFill>
                  <a:srgbClr val="000000"/>
                </a:solidFill>
                <a:effectLst/>
              </a:rPr>
              <a:t> που είναι ανθεκτικό σε έντομα.</a:t>
            </a:r>
          </a:p>
          <a:p>
            <a:pPr algn="l">
              <a:buFont typeface="+mj-lt"/>
              <a:buAutoNum type="arabicPeriod"/>
            </a:pPr>
            <a:r>
              <a:rPr lang="el-GR" b="1" i="0" dirty="0">
                <a:solidFill>
                  <a:srgbClr val="000000"/>
                </a:solidFill>
                <a:effectLst/>
              </a:rPr>
              <a:t>Προστασία πνευματικής ιδιοκτησίας</a:t>
            </a:r>
            <a:r>
              <a:rPr lang="el-GR" b="0" i="0" dirty="0">
                <a:solidFill>
                  <a:srgbClr val="000000"/>
                </a:solidFill>
                <a:effectLst/>
              </a:rPr>
              <a:t> για μια νέα μέθοδο παραγωγής εμβολίου.</a:t>
            </a:r>
          </a:p>
          <a:p>
            <a:pPr algn="l">
              <a:buFont typeface="+mj-lt"/>
              <a:buAutoNum type="arabicPeriod"/>
            </a:pPr>
            <a:r>
              <a:rPr lang="el-GR" b="1" i="0" dirty="0">
                <a:solidFill>
                  <a:srgbClr val="000000"/>
                </a:solidFill>
                <a:effectLst/>
              </a:rPr>
              <a:t>Νομική ρύθμιση για τη χρήση </a:t>
            </a:r>
            <a:r>
              <a:rPr lang="en-US" b="1" i="0" dirty="0">
                <a:solidFill>
                  <a:srgbClr val="000000"/>
                </a:solidFill>
                <a:effectLst/>
              </a:rPr>
              <a:t>CRISPR</a:t>
            </a:r>
            <a:r>
              <a:rPr lang="en-US" b="0" i="0" dirty="0">
                <a:solidFill>
                  <a:srgbClr val="000000"/>
                </a:solidFill>
                <a:effectLst/>
              </a:rPr>
              <a:t> </a:t>
            </a:r>
            <a:r>
              <a:rPr lang="el-GR" b="0" i="0" dirty="0">
                <a:solidFill>
                  <a:srgbClr val="000000"/>
                </a:solidFill>
                <a:effectLst/>
              </a:rPr>
              <a:t>και γενετικής τροποποίησης.</a:t>
            </a:r>
          </a:p>
          <a:p>
            <a:pPr algn="l">
              <a:buFont typeface="+mj-lt"/>
              <a:buAutoNum type="arabicPeriod"/>
            </a:pPr>
            <a:r>
              <a:rPr lang="el-GR" b="1" i="0" dirty="0">
                <a:solidFill>
                  <a:srgbClr val="000000"/>
                </a:solidFill>
                <a:effectLst/>
              </a:rPr>
              <a:t>Διαχείριση δικαιωμάτων σε βιοτεχνολογικές ανακαλύψεις</a:t>
            </a:r>
            <a:r>
              <a:rPr lang="el-GR" b="0" i="0" dirty="0">
                <a:solidFill>
                  <a:srgbClr val="000000"/>
                </a:solidFill>
                <a:effectLst/>
              </a:rPr>
              <a:t> από πανεπιστήμια ή εταιρείες.</a:t>
            </a:r>
          </a:p>
        </p:txBody>
      </p:sp>
    </p:spTree>
    <p:extLst>
      <p:ext uri="{BB962C8B-B14F-4D97-AF65-F5344CB8AC3E}">
        <p14:creationId xmlns:p14="http://schemas.microsoft.com/office/powerpoint/2010/main" val="245476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DA633A-4146-53BD-E59B-C78B251B4C75}"/>
              </a:ext>
            </a:extLst>
          </p:cNvPr>
          <p:cNvSpPr txBox="1"/>
          <p:nvPr/>
        </p:nvSpPr>
        <p:spPr>
          <a:xfrm>
            <a:off x="475489" y="1305341"/>
            <a:ext cx="5494398" cy="4524315"/>
          </a:xfrm>
          <a:prstGeom prst="rect">
            <a:avLst/>
          </a:prstGeom>
          <a:noFill/>
        </p:spPr>
        <p:txBody>
          <a:bodyPr wrap="square">
            <a:spAutoFit/>
          </a:bodyPr>
          <a:lstStyle/>
          <a:p>
            <a:pPr algn="l">
              <a:buNone/>
            </a:pPr>
            <a:r>
              <a:rPr lang="en-US" b="1" i="0" dirty="0">
                <a:solidFill>
                  <a:srgbClr val="000000"/>
                </a:solidFill>
                <a:effectLst/>
              </a:rPr>
              <a:t>1. DEMO Pharmaceuticals</a:t>
            </a:r>
          </a:p>
          <a:p>
            <a:pPr algn="l">
              <a:buFont typeface="Arial" panose="020B0604020202020204" pitchFamily="34" charset="0"/>
              <a:buChar char="•"/>
            </a:pPr>
            <a:r>
              <a:rPr lang="el-GR" b="0" i="0" dirty="0">
                <a:solidFill>
                  <a:srgbClr val="000000"/>
                </a:solidFill>
                <a:effectLst/>
              </a:rPr>
              <a:t>Ένα από τα μεγαλύτερα φαρμακευτικά εργοστάσια στη ΝΑ Ευρώπη.</a:t>
            </a:r>
          </a:p>
          <a:p>
            <a:pPr algn="l">
              <a:buFont typeface="Arial" panose="020B0604020202020204" pitchFamily="34" charset="0"/>
              <a:buChar char="•"/>
            </a:pPr>
            <a:r>
              <a:rPr lang="el-GR" b="0" i="0" dirty="0">
                <a:solidFill>
                  <a:srgbClr val="000000"/>
                </a:solidFill>
                <a:effectLst/>
              </a:rPr>
              <a:t>Παράγει ενέσιμα φάρμακα και επενδύει σε νέες βιοτεχνολογικές υποδομές.</a:t>
            </a:r>
          </a:p>
          <a:p>
            <a:pPr algn="l">
              <a:buFont typeface="Arial" panose="020B0604020202020204" pitchFamily="34" charset="0"/>
              <a:buChar char="•"/>
            </a:pPr>
            <a:r>
              <a:rPr lang="el-GR" b="0" i="0" dirty="0">
                <a:solidFill>
                  <a:srgbClr val="000000"/>
                </a:solidFill>
                <a:effectLst/>
              </a:rPr>
              <a:t>Διαθέτει μεγάλη μονάδα παραγωγής και εξαγωγές σε πολλές χώρες. </a:t>
            </a:r>
          </a:p>
          <a:p>
            <a:pPr>
              <a:buNone/>
            </a:pPr>
            <a:br>
              <a:rPr lang="el-GR" dirty="0"/>
            </a:br>
            <a:endParaRPr lang="el-GR" dirty="0"/>
          </a:p>
          <a:p>
            <a:pPr algn="l">
              <a:buNone/>
            </a:pPr>
            <a:r>
              <a:rPr lang="el-GR" b="1" i="0" dirty="0">
                <a:solidFill>
                  <a:srgbClr val="000000"/>
                </a:solidFill>
                <a:effectLst/>
              </a:rPr>
              <a:t>2. </a:t>
            </a:r>
            <a:r>
              <a:rPr lang="en-US" b="1" i="0" dirty="0">
                <a:solidFill>
                  <a:srgbClr val="000000"/>
                </a:solidFill>
                <a:effectLst/>
              </a:rPr>
              <a:t>ELPEN</a:t>
            </a:r>
          </a:p>
          <a:p>
            <a:pPr algn="l">
              <a:buFont typeface="Arial" panose="020B0604020202020204" pitchFamily="34" charset="0"/>
              <a:buChar char="•"/>
            </a:pPr>
            <a:r>
              <a:rPr lang="el-GR" b="0" i="0" dirty="0">
                <a:solidFill>
                  <a:srgbClr val="000000"/>
                </a:solidFill>
                <a:effectLst/>
              </a:rPr>
              <a:t>Μεγάλη ελληνική φαρμακοβιομηχανία με ισχυρό </a:t>
            </a:r>
            <a:r>
              <a:rPr lang="en-US" b="0" i="0" dirty="0">
                <a:solidFill>
                  <a:srgbClr val="000000"/>
                </a:solidFill>
                <a:effectLst/>
              </a:rPr>
              <a:t>R&amp;D.</a:t>
            </a:r>
          </a:p>
          <a:p>
            <a:pPr algn="l">
              <a:buFont typeface="Arial" panose="020B0604020202020204" pitchFamily="34" charset="0"/>
              <a:buChar char="•"/>
            </a:pPr>
            <a:r>
              <a:rPr lang="el-GR" b="0" i="0" dirty="0">
                <a:solidFill>
                  <a:srgbClr val="000000"/>
                </a:solidFill>
                <a:effectLst/>
              </a:rPr>
              <a:t>Δημιούργησε το </a:t>
            </a:r>
            <a:r>
              <a:rPr lang="en-US" b="1" i="0" dirty="0">
                <a:solidFill>
                  <a:srgbClr val="000000"/>
                </a:solidFill>
                <a:effectLst/>
              </a:rPr>
              <a:t>Athens </a:t>
            </a:r>
            <a:r>
              <a:rPr lang="en-US" b="1" i="0" dirty="0" err="1">
                <a:solidFill>
                  <a:srgbClr val="000000"/>
                </a:solidFill>
                <a:effectLst/>
              </a:rPr>
              <a:t>LifeTech</a:t>
            </a:r>
            <a:r>
              <a:rPr lang="en-US" b="1" i="0" dirty="0">
                <a:solidFill>
                  <a:srgbClr val="000000"/>
                </a:solidFill>
                <a:effectLst/>
              </a:rPr>
              <a:t> Park</a:t>
            </a:r>
            <a:r>
              <a:rPr lang="en-US" b="0" i="0" dirty="0">
                <a:solidFill>
                  <a:srgbClr val="000000"/>
                </a:solidFill>
                <a:effectLst/>
              </a:rPr>
              <a:t>, </a:t>
            </a:r>
            <a:r>
              <a:rPr lang="el-GR" b="0" i="0" dirty="0">
                <a:solidFill>
                  <a:srgbClr val="000000"/>
                </a:solidFill>
                <a:effectLst/>
              </a:rPr>
              <a:t>ένα από τα πρώτα βιοτεχνολογικά πάρκα στη ΝΑ Ευρώπη.</a:t>
            </a:r>
          </a:p>
          <a:p>
            <a:pPr algn="l">
              <a:buFont typeface="Arial" panose="020B0604020202020204" pitchFamily="34" charset="0"/>
              <a:buChar char="•"/>
            </a:pPr>
            <a:r>
              <a:rPr lang="el-GR" b="0" i="0" dirty="0">
                <a:solidFill>
                  <a:srgbClr val="000000"/>
                </a:solidFill>
                <a:effectLst/>
              </a:rPr>
              <a:t>Επενδύει σημαντικό ποσοστό του κύκλου εργασιών της στην έρευνα. </a:t>
            </a:r>
          </a:p>
        </p:txBody>
      </p:sp>
      <p:sp>
        <p:nvSpPr>
          <p:cNvPr id="4" name="Title 1">
            <a:extLst>
              <a:ext uri="{FF2B5EF4-FFF2-40B4-BE49-F238E27FC236}">
                <a16:creationId xmlns:a16="http://schemas.microsoft.com/office/drawing/2014/main" id="{A4EBF1D3-CB8B-3542-BC9F-EEE1DC07FF1A}"/>
              </a:ext>
            </a:extLst>
          </p:cNvPr>
          <p:cNvSpPr txBox="1">
            <a:spLocks/>
          </p:cNvSpPr>
          <p:nvPr/>
        </p:nvSpPr>
        <p:spPr>
          <a:xfrm>
            <a:off x="257810" y="228600"/>
            <a:ext cx="10917767" cy="939800"/>
          </a:xfrm>
          <a:prstGeom prst="rect">
            <a:avLst/>
          </a:prstGeom>
        </p:spPr>
        <p:txBody>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r>
              <a:rPr lang="el-GR" sz="3200" b="1" kern="0" dirty="0" err="1"/>
              <a:t>Βιοτεχνολογ</a:t>
            </a:r>
            <a:r>
              <a:rPr lang="en-US" sz="3200" b="1" kern="0" dirty="0" err="1"/>
              <a:t>ί</a:t>
            </a:r>
            <a:r>
              <a:rPr lang="el-GR" sz="3200" b="1" kern="0" dirty="0"/>
              <a:t>α στην Ελλάδα</a:t>
            </a:r>
            <a:endParaRPr lang="en-US" sz="3200" b="1" kern="0" dirty="0"/>
          </a:p>
        </p:txBody>
      </p:sp>
      <p:pic>
        <p:nvPicPr>
          <p:cNvPr id="5" name="Picture 4">
            <a:extLst>
              <a:ext uri="{FF2B5EF4-FFF2-40B4-BE49-F238E27FC236}">
                <a16:creationId xmlns:a16="http://schemas.microsoft.com/office/drawing/2014/main" id="{038D15F4-AE76-A5BA-610C-960981639BA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88577" y="1236870"/>
            <a:ext cx="4187000" cy="2806670"/>
          </a:xfrm>
          <a:prstGeom prst="rect">
            <a:avLst/>
          </a:prstGeom>
        </p:spPr>
      </p:pic>
      <p:pic>
        <p:nvPicPr>
          <p:cNvPr id="7" name="Picture 6">
            <a:extLst>
              <a:ext uri="{FF2B5EF4-FFF2-40B4-BE49-F238E27FC236}">
                <a16:creationId xmlns:a16="http://schemas.microsoft.com/office/drawing/2014/main" id="{7AFDC75A-4921-7D9C-93FF-10268DDBE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886" y="4112011"/>
            <a:ext cx="6222114" cy="2806671"/>
          </a:xfrm>
          <a:prstGeom prst="rect">
            <a:avLst/>
          </a:prstGeom>
        </p:spPr>
      </p:pic>
    </p:spTree>
    <p:extLst>
      <p:ext uri="{BB962C8B-B14F-4D97-AF65-F5344CB8AC3E}">
        <p14:creationId xmlns:p14="http://schemas.microsoft.com/office/powerpoint/2010/main" val="62667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DC1D1-82A7-C1AE-E281-21F289AFC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62" y="1596338"/>
            <a:ext cx="5926138" cy="2204175"/>
          </a:xfrm>
          <a:prstGeom prst="rect">
            <a:avLst/>
          </a:prstGeom>
        </p:spPr>
      </p:pic>
      <p:sp>
        <p:nvSpPr>
          <p:cNvPr id="4" name="Title 1">
            <a:extLst>
              <a:ext uri="{FF2B5EF4-FFF2-40B4-BE49-F238E27FC236}">
                <a16:creationId xmlns:a16="http://schemas.microsoft.com/office/drawing/2014/main" id="{D1183E84-B5B9-FFE1-0C8B-8B0805710DCE}"/>
              </a:ext>
            </a:extLst>
          </p:cNvPr>
          <p:cNvSpPr txBox="1">
            <a:spLocks/>
          </p:cNvSpPr>
          <p:nvPr/>
        </p:nvSpPr>
        <p:spPr>
          <a:xfrm>
            <a:off x="257810" y="228600"/>
            <a:ext cx="10917767" cy="939800"/>
          </a:xfrm>
          <a:prstGeom prst="rect">
            <a:avLst/>
          </a:prstGeom>
        </p:spPr>
        <p:txBody>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r>
              <a:rPr lang="el-GR" sz="3200" b="1" kern="0" dirty="0" err="1"/>
              <a:t>Βιοτεχνολογ</a:t>
            </a:r>
            <a:r>
              <a:rPr lang="en-US" sz="3200" b="1" kern="0" dirty="0" err="1"/>
              <a:t>ί</a:t>
            </a:r>
            <a:r>
              <a:rPr lang="el-GR" sz="3200" b="1" kern="0" dirty="0"/>
              <a:t>α στην Ελλάδα</a:t>
            </a:r>
            <a:endParaRPr lang="en-US" sz="3200" b="1" kern="0" dirty="0"/>
          </a:p>
          <a:p>
            <a:endParaRPr lang="en-US" sz="3200" b="1" kern="0" dirty="0"/>
          </a:p>
        </p:txBody>
      </p:sp>
      <p:pic>
        <p:nvPicPr>
          <p:cNvPr id="6" name="Picture 5">
            <a:extLst>
              <a:ext uri="{FF2B5EF4-FFF2-40B4-BE49-F238E27FC236}">
                <a16:creationId xmlns:a16="http://schemas.microsoft.com/office/drawing/2014/main" id="{22B8172D-5188-D964-9863-5FCDA797F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038" y="1409375"/>
            <a:ext cx="4127500" cy="2578100"/>
          </a:xfrm>
          <a:prstGeom prst="rect">
            <a:avLst/>
          </a:prstGeom>
        </p:spPr>
      </p:pic>
      <p:pic>
        <p:nvPicPr>
          <p:cNvPr id="8" name="Picture 7">
            <a:extLst>
              <a:ext uri="{FF2B5EF4-FFF2-40B4-BE49-F238E27FC236}">
                <a16:creationId xmlns:a16="http://schemas.microsoft.com/office/drawing/2014/main" id="{FD05F6BC-59C8-51BC-963B-C5E94EA27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3300" y="3397250"/>
            <a:ext cx="25400" cy="63500"/>
          </a:xfrm>
          <a:prstGeom prst="rect">
            <a:avLst/>
          </a:prstGeom>
        </p:spPr>
      </p:pic>
      <p:pic>
        <p:nvPicPr>
          <p:cNvPr id="11" name="Picture 10" descr="ProGnosis Biotech">
            <a:extLst>
              <a:ext uri="{FF2B5EF4-FFF2-40B4-BE49-F238E27FC236}">
                <a16:creationId xmlns:a16="http://schemas.microsoft.com/office/drawing/2014/main" id="{CE181E9A-1090-5FBD-AC29-07F4CFA7A2FC}"/>
              </a:ext>
            </a:extLst>
          </p:cNvPr>
          <p:cNvPicPr>
            <a:picLocks noChangeAspect="1"/>
          </p:cNvPicPr>
          <p:nvPr/>
        </p:nvPicPr>
        <p:blipFill>
          <a:blip r:embed="rId5"/>
          <a:stretch>
            <a:fillRect/>
          </a:stretch>
        </p:blipFill>
        <p:spPr>
          <a:xfrm>
            <a:off x="169862" y="3987475"/>
            <a:ext cx="3733800" cy="977900"/>
          </a:xfrm>
          <a:prstGeom prst="rect">
            <a:avLst/>
          </a:prstGeom>
        </p:spPr>
      </p:pic>
      <p:pic>
        <p:nvPicPr>
          <p:cNvPr id="16" name="Picture 15">
            <a:extLst>
              <a:ext uri="{FF2B5EF4-FFF2-40B4-BE49-F238E27FC236}">
                <a16:creationId xmlns:a16="http://schemas.microsoft.com/office/drawing/2014/main" id="{7B6D9428-DB1B-00D5-08D5-ECD4660C51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0240" y="4228450"/>
            <a:ext cx="4068473" cy="802988"/>
          </a:xfrm>
          <a:prstGeom prst="rect">
            <a:avLst/>
          </a:prstGeom>
        </p:spPr>
      </p:pic>
      <p:sp>
        <p:nvSpPr>
          <p:cNvPr id="18" name="TextBox 17">
            <a:extLst>
              <a:ext uri="{FF2B5EF4-FFF2-40B4-BE49-F238E27FC236}">
                <a16:creationId xmlns:a16="http://schemas.microsoft.com/office/drawing/2014/main" id="{7B241B4D-A676-E3D3-2E6B-16E2A261E6C0}"/>
              </a:ext>
            </a:extLst>
          </p:cNvPr>
          <p:cNvSpPr txBox="1"/>
          <p:nvPr/>
        </p:nvSpPr>
        <p:spPr>
          <a:xfrm>
            <a:off x="1760935" y="6444734"/>
            <a:ext cx="6093618" cy="369332"/>
          </a:xfrm>
          <a:prstGeom prst="rect">
            <a:avLst/>
          </a:prstGeom>
          <a:noFill/>
        </p:spPr>
        <p:txBody>
          <a:bodyPr wrap="square">
            <a:spAutoFit/>
          </a:bodyPr>
          <a:lstStyle/>
          <a:p>
            <a:r>
              <a:rPr lang="en-US" dirty="0"/>
              <a:t>CBL- Chemical and Biopharmaceutical Laboratories</a:t>
            </a:r>
          </a:p>
        </p:txBody>
      </p:sp>
      <p:pic>
        <p:nvPicPr>
          <p:cNvPr id="19" name="Picture 18" descr="cbl logo small">
            <a:extLst>
              <a:ext uri="{FF2B5EF4-FFF2-40B4-BE49-F238E27FC236}">
                <a16:creationId xmlns:a16="http://schemas.microsoft.com/office/drawing/2014/main" id="{AB8EAF18-BC07-7322-19E6-5C6244EC3729}"/>
              </a:ext>
            </a:extLst>
          </p:cNvPr>
          <p:cNvPicPr>
            <a:picLocks noChangeAspect="1"/>
          </p:cNvPicPr>
          <p:nvPr/>
        </p:nvPicPr>
        <p:blipFill>
          <a:blip r:embed="rId7"/>
          <a:stretch>
            <a:fillRect/>
          </a:stretch>
        </p:blipFill>
        <p:spPr>
          <a:xfrm>
            <a:off x="3132931" y="5152337"/>
            <a:ext cx="2641600" cy="1320800"/>
          </a:xfrm>
          <a:prstGeom prst="rect">
            <a:avLst/>
          </a:prstGeom>
        </p:spPr>
      </p:pic>
    </p:spTree>
    <p:extLst>
      <p:ext uri="{BB962C8B-B14F-4D97-AF65-F5344CB8AC3E}">
        <p14:creationId xmlns:p14="http://schemas.microsoft.com/office/powerpoint/2010/main" val="422168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relevance of the history of biotechnology for healthcare | EMBO Reports  | Springer Nature Link">
            <a:extLst>
              <a:ext uri="{FF2B5EF4-FFF2-40B4-BE49-F238E27FC236}">
                <a16:creationId xmlns:a16="http://schemas.microsoft.com/office/drawing/2014/main" id="{66E81DCE-0EE5-4D9D-BE80-2E0408418D7C}"/>
              </a:ext>
            </a:extLst>
          </p:cNvPr>
          <p:cNvPicPr>
            <a:picLocks noChangeAspect="1"/>
          </p:cNvPicPr>
          <p:nvPr/>
        </p:nvPicPr>
        <p:blipFill>
          <a:blip r:embed="rId2"/>
          <a:stretch>
            <a:fillRect/>
          </a:stretch>
        </p:blipFill>
        <p:spPr>
          <a:xfrm>
            <a:off x="1528764" y="235585"/>
            <a:ext cx="8723536" cy="6106480"/>
          </a:xfrm>
          <a:prstGeom prst="rect">
            <a:avLst/>
          </a:prstGeom>
          <a:noFill/>
        </p:spPr>
      </p:pic>
    </p:spTree>
    <p:extLst>
      <p:ext uri="{BB962C8B-B14F-4D97-AF65-F5344CB8AC3E}">
        <p14:creationId xmlns:p14="http://schemas.microsoft.com/office/powerpoint/2010/main" val="222739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uropean Medicines Agency (EMA)">
            <a:extLst>
              <a:ext uri="{FF2B5EF4-FFF2-40B4-BE49-F238E27FC236}">
                <a16:creationId xmlns:a16="http://schemas.microsoft.com/office/drawing/2014/main" id="{B71E423C-8871-C16C-877F-F5950B0C6DBA}"/>
              </a:ext>
            </a:extLst>
          </p:cNvPr>
          <p:cNvPicPr>
            <a:picLocks noChangeAspect="1"/>
          </p:cNvPicPr>
          <p:nvPr/>
        </p:nvPicPr>
        <p:blipFill>
          <a:blip r:embed="rId2"/>
          <a:stretch>
            <a:fillRect/>
          </a:stretch>
        </p:blipFill>
        <p:spPr>
          <a:xfrm>
            <a:off x="1625600" y="311559"/>
            <a:ext cx="8696427" cy="1392666"/>
          </a:xfrm>
          <a:prstGeom prst="rect">
            <a:avLst/>
          </a:prstGeom>
        </p:spPr>
      </p:pic>
      <p:pic>
        <p:nvPicPr>
          <p:cNvPr id="4" name="Picture 3" descr="Biotechnological Applications in ...">
            <a:extLst>
              <a:ext uri="{FF2B5EF4-FFF2-40B4-BE49-F238E27FC236}">
                <a16:creationId xmlns:a16="http://schemas.microsoft.com/office/drawing/2014/main" id="{7363188D-5421-4B5B-C137-047CB817FC31}"/>
              </a:ext>
            </a:extLst>
          </p:cNvPr>
          <p:cNvPicPr>
            <a:picLocks noChangeAspect="1"/>
          </p:cNvPicPr>
          <p:nvPr/>
        </p:nvPicPr>
        <p:blipFill>
          <a:blip r:embed="rId3"/>
          <a:stretch>
            <a:fillRect/>
          </a:stretch>
        </p:blipFill>
        <p:spPr>
          <a:xfrm>
            <a:off x="8542922" y="2380488"/>
            <a:ext cx="3301999" cy="3301999"/>
          </a:xfrm>
          <a:prstGeom prst="rect">
            <a:avLst/>
          </a:prstGeom>
        </p:spPr>
      </p:pic>
      <p:sp>
        <p:nvSpPr>
          <p:cNvPr id="6" name="TextBox 5">
            <a:extLst>
              <a:ext uri="{FF2B5EF4-FFF2-40B4-BE49-F238E27FC236}">
                <a16:creationId xmlns:a16="http://schemas.microsoft.com/office/drawing/2014/main" id="{D7DB2F09-8DBB-2CB0-34D0-29949020A9C1}"/>
              </a:ext>
            </a:extLst>
          </p:cNvPr>
          <p:cNvSpPr txBox="1"/>
          <p:nvPr/>
        </p:nvSpPr>
        <p:spPr>
          <a:xfrm>
            <a:off x="591390" y="1902797"/>
            <a:ext cx="11009220" cy="4955203"/>
          </a:xfrm>
          <a:prstGeom prst="rect">
            <a:avLst/>
          </a:prstGeom>
          <a:noFill/>
        </p:spPr>
        <p:txBody>
          <a:bodyPr wrap="square">
            <a:spAutoFit/>
          </a:bodyPr>
          <a:lstStyle/>
          <a:p>
            <a:pPr algn="l">
              <a:buNone/>
            </a:pPr>
            <a:r>
              <a:rPr lang="el-GR" sz="1600" b="1" i="0" dirty="0">
                <a:solidFill>
                  <a:srgbClr val="000000"/>
                </a:solidFill>
                <a:effectLst/>
              </a:rPr>
              <a:t>Παραδείγματα βιοτεχνολογικών φαρμάκων που έχουν εγκριθεί από τον </a:t>
            </a:r>
            <a:r>
              <a:rPr lang="en-US" sz="1600" b="1" i="0" dirty="0">
                <a:solidFill>
                  <a:srgbClr val="000000"/>
                </a:solidFill>
                <a:effectLst/>
              </a:rPr>
              <a:t>EMA</a:t>
            </a:r>
          </a:p>
          <a:p>
            <a:pPr algn="l">
              <a:buNone/>
            </a:pPr>
            <a:endParaRPr lang="en-US" sz="1200" b="1" i="0" dirty="0">
              <a:solidFill>
                <a:srgbClr val="000000"/>
              </a:solidFill>
              <a:effectLst/>
            </a:endParaRPr>
          </a:p>
          <a:p>
            <a:pPr marL="228600" indent="-228600" algn="l">
              <a:buFont typeface="+mj-lt"/>
              <a:buAutoNum type="arabicPeriod"/>
            </a:pPr>
            <a:r>
              <a:rPr lang="el-GR" sz="1200" b="1" i="0" dirty="0" err="1">
                <a:solidFill>
                  <a:srgbClr val="000000"/>
                </a:solidFill>
                <a:effectLst/>
              </a:rPr>
              <a:t>Μονοκλωνικά</a:t>
            </a:r>
            <a:r>
              <a:rPr lang="el-GR" sz="1200" b="1" i="0" dirty="0">
                <a:solidFill>
                  <a:srgbClr val="000000"/>
                </a:solidFill>
                <a:effectLst/>
              </a:rPr>
              <a:t> αντισώματα</a:t>
            </a:r>
          </a:p>
          <a:p>
            <a:pPr algn="l">
              <a:buFont typeface="Arial" panose="020B0604020202020204" pitchFamily="34" charset="0"/>
              <a:buChar char="•"/>
            </a:pPr>
            <a:r>
              <a:rPr lang="en-US" sz="1200" b="1" i="0" dirty="0">
                <a:solidFill>
                  <a:srgbClr val="000000"/>
                </a:solidFill>
                <a:effectLst/>
              </a:rPr>
              <a:t>Natalizumab</a:t>
            </a:r>
            <a:endParaRPr lang="en-US" sz="1200" b="0" i="0" dirty="0">
              <a:solidFill>
                <a:srgbClr val="000000"/>
              </a:solidFill>
              <a:effectLst/>
            </a:endParaRPr>
          </a:p>
          <a:p>
            <a:pPr marL="742950" lvl="1" indent="-285750" algn="l">
              <a:buFont typeface="Arial" panose="020B0604020202020204" pitchFamily="34" charset="0"/>
              <a:buChar char="•"/>
            </a:pPr>
            <a:r>
              <a:rPr lang="el-GR" sz="1200" b="0" i="0" dirty="0">
                <a:solidFill>
                  <a:srgbClr val="000000"/>
                </a:solidFill>
                <a:effectLst/>
              </a:rPr>
              <a:t>χρησιμοποιείται για </a:t>
            </a:r>
            <a:r>
              <a:rPr lang="el-GR" sz="1200" b="1" i="0" dirty="0">
                <a:solidFill>
                  <a:srgbClr val="000000"/>
                </a:solidFill>
                <a:effectLst/>
              </a:rPr>
              <a:t>σκλήρυνση κατά πλάκας</a:t>
            </a:r>
            <a:r>
              <a:rPr lang="el-GR" sz="1200" b="0" i="0" dirty="0">
                <a:solidFill>
                  <a:srgbClr val="000000"/>
                </a:solidFill>
                <a:effectLst/>
              </a:rPr>
              <a:t> και νόσο </a:t>
            </a:r>
            <a:r>
              <a:rPr lang="en-US" sz="1200" b="0" i="0" dirty="0">
                <a:solidFill>
                  <a:srgbClr val="000000"/>
                </a:solidFill>
                <a:effectLst/>
              </a:rPr>
              <a:t>Crohn. </a:t>
            </a:r>
          </a:p>
          <a:p>
            <a:pPr algn="l">
              <a:buFont typeface="Arial" panose="020B0604020202020204" pitchFamily="34" charset="0"/>
              <a:buChar char="•"/>
            </a:pPr>
            <a:r>
              <a:rPr lang="en-US" sz="1200" b="1" i="0" dirty="0">
                <a:solidFill>
                  <a:srgbClr val="000000"/>
                </a:solidFill>
                <a:effectLst/>
              </a:rPr>
              <a:t>Etanercept</a:t>
            </a:r>
            <a:endParaRPr lang="en-US" sz="1200" b="0" i="0" dirty="0">
              <a:solidFill>
                <a:srgbClr val="000000"/>
              </a:solidFill>
              <a:effectLst/>
            </a:endParaRPr>
          </a:p>
          <a:p>
            <a:pPr marL="742950" lvl="1" indent="-285750" algn="l">
              <a:buFont typeface="Arial" panose="020B0604020202020204" pitchFamily="34" charset="0"/>
              <a:buChar char="•"/>
            </a:pPr>
            <a:r>
              <a:rPr lang="el-GR" sz="1200" b="0" i="0" dirty="0">
                <a:solidFill>
                  <a:srgbClr val="000000"/>
                </a:solidFill>
                <a:effectLst/>
              </a:rPr>
              <a:t>θεραπεία για </a:t>
            </a:r>
            <a:r>
              <a:rPr lang="el-GR" sz="1200" b="1" i="0" dirty="0">
                <a:solidFill>
                  <a:srgbClr val="000000"/>
                </a:solidFill>
                <a:effectLst/>
              </a:rPr>
              <a:t>ρευματοειδή αρθρίτιδα και ψωρίαση</a:t>
            </a:r>
            <a:r>
              <a:rPr lang="el-GR" sz="1200" b="0" i="0" dirty="0">
                <a:solidFill>
                  <a:srgbClr val="000000"/>
                </a:solidFill>
                <a:effectLst/>
              </a:rPr>
              <a:t>. </a:t>
            </a:r>
          </a:p>
          <a:p>
            <a:pPr>
              <a:buNone/>
            </a:pPr>
            <a:br>
              <a:rPr lang="el-GR" sz="1200" dirty="0"/>
            </a:br>
            <a:endParaRPr lang="el-GR" sz="1200" dirty="0"/>
          </a:p>
          <a:p>
            <a:pPr algn="l"/>
            <a:r>
              <a:rPr lang="en-US" sz="1200" b="1" i="0" dirty="0">
                <a:solidFill>
                  <a:srgbClr val="000000"/>
                </a:solidFill>
                <a:effectLst/>
              </a:rPr>
              <a:t>2. </a:t>
            </a:r>
            <a:r>
              <a:rPr lang="el-GR" sz="1200" b="1" i="0" dirty="0">
                <a:solidFill>
                  <a:srgbClr val="000000"/>
                </a:solidFill>
                <a:effectLst/>
              </a:rPr>
              <a:t>Πρωτεϊνικά / βιοτεχνολογικά αντικαρκινικά φάρμακα</a:t>
            </a:r>
          </a:p>
          <a:p>
            <a:pPr algn="l">
              <a:buFont typeface="Arial" panose="020B0604020202020204" pitchFamily="34" charset="0"/>
              <a:buChar char="•"/>
            </a:pPr>
            <a:r>
              <a:rPr lang="en-US" sz="1200" b="1" i="0" dirty="0" err="1">
                <a:solidFill>
                  <a:srgbClr val="000000"/>
                </a:solidFill>
                <a:effectLst/>
              </a:rPr>
              <a:t>Tagraxofusp</a:t>
            </a:r>
            <a:endParaRPr lang="en-US" sz="1200" b="0" i="0" dirty="0">
              <a:solidFill>
                <a:srgbClr val="000000"/>
              </a:solidFill>
              <a:effectLst/>
            </a:endParaRPr>
          </a:p>
          <a:p>
            <a:pPr marL="742950" lvl="1" indent="-285750" algn="l">
              <a:buFont typeface="Arial" panose="020B0604020202020204" pitchFamily="34" charset="0"/>
              <a:buChar char="•"/>
            </a:pPr>
            <a:r>
              <a:rPr lang="el-GR" sz="1200" b="0" i="0" dirty="0">
                <a:solidFill>
                  <a:srgbClr val="000000"/>
                </a:solidFill>
                <a:effectLst/>
              </a:rPr>
              <a:t>βιοτεχνολογικό αντικαρκινικό φάρμακο εγκεκριμένο στην ΕΕ το 2021. </a:t>
            </a:r>
          </a:p>
          <a:p>
            <a:pPr>
              <a:buNone/>
            </a:pPr>
            <a:br>
              <a:rPr lang="el-GR" sz="1200" dirty="0"/>
            </a:br>
            <a:endParaRPr lang="el-GR" sz="1200" dirty="0"/>
          </a:p>
          <a:p>
            <a:pPr algn="l">
              <a:buNone/>
            </a:pPr>
            <a:r>
              <a:rPr lang="en-US" sz="1200" b="1" i="0" dirty="0">
                <a:solidFill>
                  <a:srgbClr val="000000"/>
                </a:solidFill>
                <a:effectLst/>
              </a:rPr>
              <a:t>3. </a:t>
            </a:r>
            <a:r>
              <a:rPr lang="el-GR" sz="1200" b="1" i="0" dirty="0">
                <a:solidFill>
                  <a:srgbClr val="000000"/>
                </a:solidFill>
                <a:effectLst/>
              </a:rPr>
              <a:t>Κυτταρικές θεραπείες</a:t>
            </a:r>
          </a:p>
          <a:p>
            <a:pPr algn="l">
              <a:buFont typeface="Arial" panose="020B0604020202020204" pitchFamily="34" charset="0"/>
              <a:buChar char="•"/>
            </a:pPr>
            <a:r>
              <a:rPr lang="en-US" sz="1200" b="1" i="0" dirty="0" err="1">
                <a:solidFill>
                  <a:srgbClr val="000000"/>
                </a:solidFill>
                <a:effectLst/>
              </a:rPr>
              <a:t>Darvadstrocel</a:t>
            </a:r>
            <a:endParaRPr lang="en-US" sz="1200" b="0" i="0" dirty="0">
              <a:solidFill>
                <a:srgbClr val="000000"/>
              </a:solidFill>
              <a:effectLst/>
            </a:endParaRPr>
          </a:p>
          <a:p>
            <a:pPr marL="742950" lvl="1" indent="-285750" algn="l">
              <a:buFont typeface="Arial" panose="020B0604020202020204" pitchFamily="34" charset="0"/>
              <a:buChar char="•"/>
            </a:pPr>
            <a:r>
              <a:rPr lang="el-GR" sz="1200" b="0" i="0" dirty="0">
                <a:solidFill>
                  <a:srgbClr val="000000"/>
                </a:solidFill>
                <a:effectLst/>
              </a:rPr>
              <a:t>θεραπεία με </a:t>
            </a:r>
            <a:r>
              <a:rPr lang="el-GR" sz="1200" b="1" i="0" dirty="0" err="1">
                <a:solidFill>
                  <a:srgbClr val="000000"/>
                </a:solidFill>
                <a:effectLst/>
              </a:rPr>
              <a:t>μεσεγχυματικά</a:t>
            </a:r>
            <a:r>
              <a:rPr lang="el-GR" sz="1200" b="1" i="0" dirty="0">
                <a:solidFill>
                  <a:srgbClr val="000000"/>
                </a:solidFill>
                <a:effectLst/>
              </a:rPr>
              <a:t> </a:t>
            </a:r>
            <a:r>
              <a:rPr lang="el-GR" sz="1200" b="1" i="0" dirty="0" err="1">
                <a:solidFill>
                  <a:srgbClr val="000000"/>
                </a:solidFill>
                <a:effectLst/>
              </a:rPr>
              <a:t>βλαστοκύτταρα</a:t>
            </a:r>
            <a:r>
              <a:rPr lang="el-GR" sz="1200" b="0" i="0" dirty="0">
                <a:solidFill>
                  <a:srgbClr val="000000"/>
                </a:solidFill>
                <a:effectLst/>
              </a:rPr>
              <a:t> για νόσο </a:t>
            </a:r>
            <a:r>
              <a:rPr lang="en-US" sz="1200" b="0" i="0" dirty="0">
                <a:solidFill>
                  <a:srgbClr val="000000"/>
                </a:solidFill>
                <a:effectLst/>
              </a:rPr>
              <a:t>Crohn. </a:t>
            </a:r>
          </a:p>
          <a:p>
            <a:pPr>
              <a:buNone/>
            </a:pPr>
            <a:br>
              <a:rPr lang="en-US" sz="1200" dirty="0"/>
            </a:br>
            <a:endParaRPr lang="en-US" sz="1200" dirty="0"/>
          </a:p>
          <a:p>
            <a:pPr algn="l">
              <a:buNone/>
            </a:pPr>
            <a:r>
              <a:rPr lang="en-US" sz="1200" b="1" i="0" dirty="0">
                <a:solidFill>
                  <a:srgbClr val="000000"/>
                </a:solidFill>
                <a:effectLst/>
              </a:rPr>
              <a:t>4. </a:t>
            </a:r>
            <a:r>
              <a:rPr lang="el-GR" sz="1200" b="1" i="0" dirty="0">
                <a:solidFill>
                  <a:srgbClr val="000000"/>
                </a:solidFill>
                <a:effectLst/>
              </a:rPr>
              <a:t>Γονιδιακές θεραπείες</a:t>
            </a:r>
          </a:p>
          <a:p>
            <a:pPr algn="l">
              <a:buFont typeface="Arial" panose="020B0604020202020204" pitchFamily="34" charset="0"/>
              <a:buChar char="•"/>
            </a:pPr>
            <a:r>
              <a:rPr lang="en-US" sz="1200" b="1" i="0" dirty="0" err="1">
                <a:solidFill>
                  <a:srgbClr val="000000"/>
                </a:solidFill>
                <a:effectLst/>
              </a:rPr>
              <a:t>Elivaldogene</a:t>
            </a:r>
            <a:r>
              <a:rPr lang="en-US" sz="1200" b="1" i="0" dirty="0">
                <a:solidFill>
                  <a:srgbClr val="000000"/>
                </a:solidFill>
                <a:effectLst/>
              </a:rPr>
              <a:t> autotemcel</a:t>
            </a:r>
            <a:endParaRPr lang="en-US" sz="1200" b="0" i="0" dirty="0">
              <a:solidFill>
                <a:srgbClr val="000000"/>
              </a:solidFill>
              <a:effectLst/>
            </a:endParaRPr>
          </a:p>
          <a:p>
            <a:pPr marL="742950" lvl="1" indent="-285750" algn="l">
              <a:buFont typeface="Arial" panose="020B0604020202020204" pitchFamily="34" charset="0"/>
              <a:buChar char="•"/>
            </a:pPr>
            <a:r>
              <a:rPr lang="el-GR" sz="1200" b="0" i="0" dirty="0">
                <a:solidFill>
                  <a:srgbClr val="000000"/>
                </a:solidFill>
                <a:effectLst/>
              </a:rPr>
              <a:t>γονιδιακή θεραπεία που εγκρίθηκε στην ΕΕ το 2021. </a:t>
            </a:r>
          </a:p>
          <a:p>
            <a:pPr>
              <a:buNone/>
            </a:pPr>
            <a:br>
              <a:rPr lang="el-GR" sz="1200" dirty="0"/>
            </a:br>
            <a:endParaRPr lang="el-GR" sz="1200" dirty="0"/>
          </a:p>
          <a:p>
            <a:pPr algn="l">
              <a:buNone/>
            </a:pPr>
            <a:r>
              <a:rPr lang="en-US" sz="1200" b="1" i="0" dirty="0">
                <a:solidFill>
                  <a:srgbClr val="000000"/>
                </a:solidFill>
                <a:effectLst/>
              </a:rPr>
              <a:t>5. </a:t>
            </a:r>
            <a:r>
              <a:rPr lang="el-GR" sz="1200" b="1" i="0" dirty="0" err="1">
                <a:solidFill>
                  <a:srgbClr val="000000"/>
                </a:solidFill>
                <a:effectLst/>
              </a:rPr>
              <a:t>Βιοομοειδή</a:t>
            </a:r>
            <a:r>
              <a:rPr lang="el-GR" sz="1200" b="1" i="0" dirty="0">
                <a:solidFill>
                  <a:srgbClr val="000000"/>
                </a:solidFill>
                <a:effectLst/>
              </a:rPr>
              <a:t> (</a:t>
            </a:r>
            <a:r>
              <a:rPr lang="en-US" sz="1200" b="1" i="0" dirty="0">
                <a:solidFill>
                  <a:srgbClr val="000000"/>
                </a:solidFill>
                <a:effectLst/>
              </a:rPr>
              <a:t>biosimilars)</a:t>
            </a:r>
          </a:p>
          <a:p>
            <a:pPr algn="l">
              <a:buNone/>
            </a:pPr>
            <a:r>
              <a:rPr lang="el-GR" sz="1200" b="0" i="0" dirty="0">
                <a:solidFill>
                  <a:srgbClr val="000000"/>
                </a:solidFill>
                <a:effectLst/>
              </a:rPr>
              <a:t>Ο </a:t>
            </a:r>
            <a:r>
              <a:rPr lang="en-US" sz="1200" b="0" i="0" dirty="0">
                <a:solidFill>
                  <a:srgbClr val="000000"/>
                </a:solidFill>
                <a:effectLst/>
              </a:rPr>
              <a:t>EMA </a:t>
            </a:r>
            <a:r>
              <a:rPr lang="el-GR" sz="1200" b="0" i="0" dirty="0">
                <a:solidFill>
                  <a:srgbClr val="000000"/>
                </a:solidFill>
                <a:effectLst/>
              </a:rPr>
              <a:t>έχει εγκρίνει </a:t>
            </a:r>
            <a:r>
              <a:rPr lang="el-GR" sz="1200" b="1" i="0" dirty="0">
                <a:solidFill>
                  <a:srgbClr val="000000"/>
                </a:solidFill>
                <a:effectLst/>
              </a:rPr>
              <a:t>πάνω από 100 </a:t>
            </a:r>
            <a:r>
              <a:rPr lang="el-GR" sz="1200" b="1" i="0" dirty="0" err="1">
                <a:solidFill>
                  <a:srgbClr val="000000"/>
                </a:solidFill>
                <a:effectLst/>
              </a:rPr>
              <a:t>βιοομοειδή</a:t>
            </a:r>
            <a:r>
              <a:rPr lang="el-GR" sz="1200" b="1" i="0" dirty="0">
                <a:solidFill>
                  <a:srgbClr val="000000"/>
                </a:solidFill>
                <a:effectLst/>
              </a:rPr>
              <a:t> φάρμακα</a:t>
            </a:r>
            <a:r>
              <a:rPr lang="el-GR" sz="1200" b="0" i="0" dirty="0">
                <a:solidFill>
                  <a:srgbClr val="000000"/>
                </a:solidFill>
                <a:effectLst/>
              </a:rPr>
              <a:t> (π.χ. ινσουλίνη, αυξητική ορμόνη, αντισώματα)</a:t>
            </a:r>
          </a:p>
        </p:txBody>
      </p:sp>
    </p:spTree>
    <p:extLst>
      <p:ext uri="{BB962C8B-B14F-4D97-AF65-F5344CB8AC3E}">
        <p14:creationId xmlns:p14="http://schemas.microsoft.com/office/powerpoint/2010/main" val="1251168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AD976-163A-65FC-9545-2A266813180D}"/>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E6A966C-A8BB-ADFD-F0AA-3C4112C5DA30}"/>
              </a:ext>
            </a:extLst>
          </p:cNvPr>
          <p:cNvGraphicFramePr>
            <a:graphicFrameLocks noGrp="1"/>
          </p:cNvGraphicFramePr>
          <p:nvPr/>
        </p:nvGraphicFramePr>
        <p:xfrm>
          <a:off x="1522361" y="2226889"/>
          <a:ext cx="10261600" cy="1005840"/>
        </p:xfrm>
        <a:graphic>
          <a:graphicData uri="http://schemas.openxmlformats.org/drawingml/2006/table">
            <a:tbl>
              <a:tblPr/>
              <a:tblGrid>
                <a:gridCol w="5130800">
                  <a:extLst>
                    <a:ext uri="{9D8B030D-6E8A-4147-A177-3AD203B41FA5}">
                      <a16:colId xmlns:a16="http://schemas.microsoft.com/office/drawing/2014/main" val="2704385027"/>
                    </a:ext>
                  </a:extLst>
                </a:gridCol>
                <a:gridCol w="5130800">
                  <a:extLst>
                    <a:ext uri="{9D8B030D-6E8A-4147-A177-3AD203B41FA5}">
                      <a16:colId xmlns:a16="http://schemas.microsoft.com/office/drawing/2014/main" val="955557752"/>
                    </a:ext>
                  </a:extLst>
                </a:gridCol>
              </a:tblGrid>
              <a:tr h="0">
                <a:tc>
                  <a:txBody>
                    <a:bodyPr/>
                    <a:lstStyle/>
                    <a:p>
                      <a:pPr>
                        <a:buNone/>
                      </a:pPr>
                      <a:r>
                        <a:rPr lang="el-GR" b="1" dirty="0"/>
                        <a:t>Κατηγορία</a:t>
                      </a:r>
                    </a:p>
                  </a:txBody>
                  <a:tcPr anchor="ctr">
                    <a:lnL>
                      <a:noFill/>
                    </a:lnL>
                    <a:lnR>
                      <a:noFill/>
                    </a:lnR>
                    <a:lnT>
                      <a:noFill/>
                    </a:lnT>
                    <a:lnB>
                      <a:noFill/>
                    </a:lnB>
                    <a:noFill/>
                  </a:tcPr>
                </a:tc>
                <a:tc>
                  <a:txBody>
                    <a:bodyPr/>
                    <a:lstStyle/>
                    <a:p>
                      <a:pPr>
                        <a:buNone/>
                      </a:pPr>
                      <a:r>
                        <a:rPr lang="el-GR" b="1" dirty="0"/>
                        <a:t>Παράδειγμα</a:t>
                      </a:r>
                    </a:p>
                  </a:txBody>
                  <a:tcPr anchor="ctr">
                    <a:lnL>
                      <a:noFill/>
                    </a:lnL>
                    <a:lnR>
                      <a:noFill/>
                    </a:lnR>
                    <a:lnT>
                      <a:noFill/>
                    </a:lnT>
                    <a:lnB>
                      <a:noFill/>
                    </a:lnB>
                    <a:noFill/>
                  </a:tcPr>
                </a:tc>
                <a:extLst>
                  <a:ext uri="{0D108BD9-81ED-4DB2-BD59-A6C34878D82A}">
                    <a16:rowId xmlns:a16="http://schemas.microsoft.com/office/drawing/2014/main" val="3342058552"/>
                  </a:ext>
                </a:extLst>
              </a:tr>
              <a:tr h="0">
                <a:tc>
                  <a:txBody>
                    <a:bodyPr/>
                    <a:lstStyle/>
                    <a:p>
                      <a:pPr>
                        <a:buNone/>
                      </a:pPr>
                      <a:r>
                        <a:rPr lang="el-GR"/>
                        <a:t>Βιοτεχνολογικά φάρμακα (</a:t>
                      </a:r>
                      <a:r>
                        <a:rPr lang="en-US"/>
                        <a:t>biologics)</a:t>
                      </a:r>
                    </a:p>
                  </a:txBody>
                  <a:tcPr anchor="ctr">
                    <a:lnL>
                      <a:noFill/>
                    </a:lnL>
                    <a:lnR>
                      <a:noFill/>
                    </a:lnR>
                    <a:lnT>
                      <a:noFill/>
                    </a:lnT>
                    <a:lnB>
                      <a:noFill/>
                    </a:lnB>
                    <a:noFill/>
                  </a:tcPr>
                </a:tc>
                <a:tc>
                  <a:txBody>
                    <a:bodyPr/>
                    <a:lstStyle/>
                    <a:p>
                      <a:pPr>
                        <a:buNone/>
                      </a:pPr>
                      <a:r>
                        <a:rPr lang="el-GR" dirty="0" err="1"/>
                        <a:t>μονοκλωνικά</a:t>
                      </a:r>
                      <a:r>
                        <a:rPr lang="el-GR" dirty="0"/>
                        <a:t> αντισώματα, εμβόλια</a:t>
                      </a:r>
                    </a:p>
                  </a:txBody>
                  <a:tcPr anchor="ctr">
                    <a:lnL>
                      <a:noFill/>
                    </a:lnL>
                    <a:lnR>
                      <a:noFill/>
                    </a:lnR>
                    <a:lnT>
                      <a:noFill/>
                    </a:lnT>
                    <a:lnB>
                      <a:noFill/>
                    </a:lnB>
                    <a:noFill/>
                  </a:tcPr>
                </a:tc>
                <a:extLst>
                  <a:ext uri="{0D108BD9-81ED-4DB2-BD59-A6C34878D82A}">
                    <a16:rowId xmlns:a16="http://schemas.microsoft.com/office/drawing/2014/main" val="1101663030"/>
                  </a:ext>
                </a:extLst>
              </a:tr>
              <a:tr h="0">
                <a:tc>
                  <a:txBody>
                    <a:bodyPr/>
                    <a:lstStyle/>
                    <a:p>
                      <a:pPr>
                        <a:buNone/>
                      </a:pPr>
                      <a:r>
                        <a:rPr lang="el-GR"/>
                        <a:t>Αντιβιοτικά</a:t>
                      </a:r>
                    </a:p>
                  </a:txBody>
                  <a:tcPr anchor="ctr">
                    <a:lnL>
                      <a:noFill/>
                    </a:lnL>
                    <a:lnR>
                      <a:noFill/>
                    </a:lnR>
                    <a:lnT>
                      <a:noFill/>
                    </a:lnT>
                    <a:lnB>
                      <a:noFill/>
                    </a:lnB>
                    <a:noFill/>
                  </a:tcPr>
                </a:tc>
                <a:tc>
                  <a:txBody>
                    <a:bodyPr/>
                    <a:lstStyle/>
                    <a:p>
                      <a:pPr>
                        <a:buNone/>
                      </a:pPr>
                      <a:r>
                        <a:rPr lang="el-GR" dirty="0"/>
                        <a:t>μικρά μόρια από ζύμωση μικροοργανισμών</a:t>
                      </a:r>
                    </a:p>
                  </a:txBody>
                  <a:tcPr anchor="ctr">
                    <a:lnL>
                      <a:noFill/>
                    </a:lnL>
                    <a:lnR>
                      <a:noFill/>
                    </a:lnR>
                    <a:lnT>
                      <a:noFill/>
                    </a:lnT>
                    <a:lnB>
                      <a:noFill/>
                    </a:lnB>
                    <a:noFill/>
                  </a:tcPr>
                </a:tc>
                <a:extLst>
                  <a:ext uri="{0D108BD9-81ED-4DB2-BD59-A6C34878D82A}">
                    <a16:rowId xmlns:a16="http://schemas.microsoft.com/office/drawing/2014/main" val="3582887117"/>
                  </a:ext>
                </a:extLst>
              </a:tr>
            </a:tbl>
          </a:graphicData>
        </a:graphic>
      </p:graphicFrame>
      <p:pic>
        <p:nvPicPr>
          <p:cNvPr id="3" name="Picture 2" descr="European Medicines Agency (EMA)">
            <a:extLst>
              <a:ext uri="{FF2B5EF4-FFF2-40B4-BE49-F238E27FC236}">
                <a16:creationId xmlns:a16="http://schemas.microsoft.com/office/drawing/2014/main" id="{BE1B48B8-56BB-0E76-5370-15383130E205}"/>
              </a:ext>
            </a:extLst>
          </p:cNvPr>
          <p:cNvPicPr>
            <a:picLocks noChangeAspect="1"/>
          </p:cNvPicPr>
          <p:nvPr/>
        </p:nvPicPr>
        <p:blipFill>
          <a:blip r:embed="rId2"/>
          <a:stretch>
            <a:fillRect/>
          </a:stretch>
        </p:blipFill>
        <p:spPr>
          <a:xfrm>
            <a:off x="1625600" y="311559"/>
            <a:ext cx="8696427" cy="1392666"/>
          </a:xfrm>
          <a:prstGeom prst="rect">
            <a:avLst/>
          </a:prstGeom>
        </p:spPr>
      </p:pic>
      <p:sp>
        <p:nvSpPr>
          <p:cNvPr id="7" name="TextBox 6">
            <a:extLst>
              <a:ext uri="{FF2B5EF4-FFF2-40B4-BE49-F238E27FC236}">
                <a16:creationId xmlns:a16="http://schemas.microsoft.com/office/drawing/2014/main" id="{5C95D216-36FE-99DC-9140-2364763CFB30}"/>
              </a:ext>
            </a:extLst>
          </p:cNvPr>
          <p:cNvSpPr txBox="1"/>
          <p:nvPr/>
        </p:nvSpPr>
        <p:spPr>
          <a:xfrm>
            <a:off x="414528" y="3755393"/>
            <a:ext cx="6096000" cy="2862322"/>
          </a:xfrm>
          <a:prstGeom prst="rect">
            <a:avLst/>
          </a:prstGeom>
          <a:noFill/>
        </p:spPr>
        <p:txBody>
          <a:bodyPr wrap="square">
            <a:spAutoFit/>
          </a:bodyPr>
          <a:lstStyle/>
          <a:p>
            <a:pPr algn="l">
              <a:buNone/>
            </a:pPr>
            <a:r>
              <a:rPr lang="el-GR" b="1" i="0" dirty="0">
                <a:solidFill>
                  <a:srgbClr val="000000"/>
                </a:solidFill>
                <a:effectLst/>
              </a:rPr>
              <a:t>Τι θεωρεί ο </a:t>
            </a:r>
            <a:r>
              <a:rPr lang="en-US" b="1" i="0" dirty="0">
                <a:solidFill>
                  <a:srgbClr val="000000"/>
                </a:solidFill>
                <a:effectLst/>
              </a:rPr>
              <a:t>EMA «</a:t>
            </a:r>
            <a:r>
              <a:rPr lang="el-GR" b="1" i="0" dirty="0">
                <a:solidFill>
                  <a:srgbClr val="000000"/>
                </a:solidFill>
                <a:effectLst/>
              </a:rPr>
              <a:t>βιοτεχνολογικό φάρμακο»</a:t>
            </a:r>
          </a:p>
          <a:p>
            <a:pPr algn="l">
              <a:buNone/>
            </a:pPr>
            <a:r>
              <a:rPr lang="el-GR" b="0" i="0" dirty="0">
                <a:solidFill>
                  <a:srgbClr val="000000"/>
                </a:solidFill>
                <a:effectLst/>
              </a:rPr>
              <a:t>Στην κατηγορία </a:t>
            </a:r>
            <a:r>
              <a:rPr lang="en-US" b="1" i="0" dirty="0">
                <a:solidFill>
                  <a:srgbClr val="000000"/>
                </a:solidFill>
                <a:effectLst/>
              </a:rPr>
              <a:t>biological medicines</a:t>
            </a:r>
            <a:r>
              <a:rPr lang="en-US" b="0" i="0" dirty="0">
                <a:solidFill>
                  <a:srgbClr val="000000"/>
                </a:solidFill>
                <a:effectLst/>
              </a:rPr>
              <a:t> </a:t>
            </a:r>
            <a:r>
              <a:rPr lang="el-GR" b="0" i="0" dirty="0">
                <a:solidFill>
                  <a:srgbClr val="000000"/>
                </a:solidFill>
                <a:effectLst/>
              </a:rPr>
              <a:t>μπαίνουν φάρμακα που είναι:</a:t>
            </a:r>
          </a:p>
          <a:p>
            <a:pPr algn="l">
              <a:buFont typeface="Arial" panose="020B0604020202020204" pitchFamily="34" charset="0"/>
              <a:buChar char="•"/>
            </a:pPr>
            <a:r>
              <a:rPr lang="el-GR" b="0" i="0" dirty="0">
                <a:solidFill>
                  <a:srgbClr val="000000"/>
                </a:solidFill>
                <a:effectLst/>
              </a:rPr>
              <a:t>πρωτεΐνες (π.χ. ινσουλίνη)</a:t>
            </a:r>
          </a:p>
          <a:p>
            <a:pPr algn="l">
              <a:buFont typeface="Arial" panose="020B0604020202020204" pitchFamily="34" charset="0"/>
              <a:buChar char="•"/>
            </a:pPr>
            <a:r>
              <a:rPr lang="el-GR" b="0" i="0" dirty="0" err="1">
                <a:solidFill>
                  <a:srgbClr val="000000"/>
                </a:solidFill>
                <a:effectLst/>
              </a:rPr>
              <a:t>μονοκλωνικά</a:t>
            </a:r>
            <a:r>
              <a:rPr lang="el-GR" b="0" i="0" dirty="0">
                <a:solidFill>
                  <a:srgbClr val="000000"/>
                </a:solidFill>
                <a:effectLst/>
              </a:rPr>
              <a:t> αντισώματα</a:t>
            </a:r>
          </a:p>
          <a:p>
            <a:pPr algn="l">
              <a:buFont typeface="Arial" panose="020B0604020202020204" pitchFamily="34" charset="0"/>
              <a:buChar char="•"/>
            </a:pPr>
            <a:r>
              <a:rPr lang="el-GR" b="0" i="0" dirty="0">
                <a:solidFill>
                  <a:srgbClr val="000000"/>
                </a:solidFill>
                <a:effectLst/>
              </a:rPr>
              <a:t>εμβόλια</a:t>
            </a:r>
          </a:p>
          <a:p>
            <a:pPr algn="l">
              <a:buFont typeface="Arial" panose="020B0604020202020204" pitchFamily="34" charset="0"/>
              <a:buChar char="•"/>
            </a:pPr>
            <a:r>
              <a:rPr lang="el-GR" b="0" i="0" dirty="0">
                <a:solidFill>
                  <a:srgbClr val="000000"/>
                </a:solidFill>
                <a:effectLst/>
              </a:rPr>
              <a:t>κυτταρικές θεραπείες</a:t>
            </a:r>
          </a:p>
          <a:p>
            <a:pPr algn="l">
              <a:buFont typeface="Arial" panose="020B0604020202020204" pitchFamily="34" charset="0"/>
              <a:buChar char="•"/>
            </a:pPr>
            <a:r>
              <a:rPr lang="el-GR" b="0" i="0" dirty="0">
                <a:solidFill>
                  <a:srgbClr val="000000"/>
                </a:solidFill>
                <a:effectLst/>
              </a:rPr>
              <a:t>γονιδιακές θεραπείες</a:t>
            </a:r>
          </a:p>
          <a:p>
            <a:pPr algn="l">
              <a:buNone/>
            </a:pPr>
            <a:r>
              <a:rPr lang="el-GR" b="0" i="0" dirty="0">
                <a:solidFill>
                  <a:srgbClr val="000000"/>
                </a:solidFill>
                <a:effectLst/>
              </a:rPr>
              <a:t>Δηλαδή </a:t>
            </a:r>
            <a:r>
              <a:rPr lang="el-GR" b="1" i="0" dirty="0">
                <a:solidFill>
                  <a:srgbClr val="000000"/>
                </a:solidFill>
                <a:effectLst/>
              </a:rPr>
              <a:t>μεγάλα και πολύπλοκα μόρια που παράγονται με γενετική μηχανική ή κύτταρα</a:t>
            </a:r>
            <a:r>
              <a:rPr lang="el-GR" b="0" i="0" dirty="0">
                <a:solidFill>
                  <a:srgbClr val="000000"/>
                </a:solidFill>
                <a:effectLst/>
              </a:rPr>
              <a:t>.</a:t>
            </a:r>
          </a:p>
        </p:txBody>
      </p:sp>
      <p:sp>
        <p:nvSpPr>
          <p:cNvPr id="9" name="TextBox 8">
            <a:extLst>
              <a:ext uri="{FF2B5EF4-FFF2-40B4-BE49-F238E27FC236}">
                <a16:creationId xmlns:a16="http://schemas.microsoft.com/office/drawing/2014/main" id="{5913F2D1-E5F1-6CC4-422F-821D871A4F4A}"/>
              </a:ext>
            </a:extLst>
          </p:cNvPr>
          <p:cNvSpPr txBox="1"/>
          <p:nvPr/>
        </p:nvSpPr>
        <p:spPr>
          <a:xfrm>
            <a:off x="6653161" y="3625272"/>
            <a:ext cx="6096000" cy="3139321"/>
          </a:xfrm>
          <a:prstGeom prst="rect">
            <a:avLst/>
          </a:prstGeom>
          <a:noFill/>
        </p:spPr>
        <p:txBody>
          <a:bodyPr wrap="square">
            <a:spAutoFit/>
          </a:bodyPr>
          <a:lstStyle/>
          <a:p>
            <a:pPr algn="l">
              <a:buNone/>
            </a:pPr>
            <a:r>
              <a:rPr lang="el-GR" b="1" i="0" dirty="0">
                <a:solidFill>
                  <a:srgbClr val="000000"/>
                </a:solidFill>
                <a:effectLst/>
              </a:rPr>
              <a:t>Τι είναι τα περισσότερα αντιβιοτικά</a:t>
            </a:r>
          </a:p>
          <a:p>
            <a:pPr algn="l">
              <a:buNone/>
            </a:pPr>
            <a:r>
              <a:rPr lang="el-GR" b="0" i="0" dirty="0">
                <a:solidFill>
                  <a:srgbClr val="000000"/>
                </a:solidFill>
                <a:effectLst/>
              </a:rPr>
              <a:t>Τα περισσότερα αντιβιοτικά είναι:</a:t>
            </a:r>
          </a:p>
          <a:p>
            <a:pPr algn="l">
              <a:buFont typeface="Arial" panose="020B0604020202020204" pitchFamily="34" charset="0"/>
              <a:buChar char="•"/>
            </a:pPr>
            <a:r>
              <a:rPr lang="el-GR" b="1" i="0" dirty="0">
                <a:solidFill>
                  <a:srgbClr val="000000"/>
                </a:solidFill>
                <a:effectLst/>
              </a:rPr>
              <a:t>μικρά χημικά μόρια</a:t>
            </a:r>
            <a:endParaRPr lang="el-GR" b="0" i="0" dirty="0">
              <a:solidFill>
                <a:srgbClr val="000000"/>
              </a:solidFill>
              <a:effectLst/>
            </a:endParaRPr>
          </a:p>
          <a:p>
            <a:pPr algn="l">
              <a:buFont typeface="Arial" panose="020B0604020202020204" pitchFamily="34" charset="0"/>
              <a:buChar char="•"/>
            </a:pPr>
            <a:r>
              <a:rPr lang="el-GR" b="0" i="0" dirty="0">
                <a:solidFill>
                  <a:srgbClr val="000000"/>
                </a:solidFill>
                <a:effectLst/>
              </a:rPr>
              <a:t>που παράγονται με </a:t>
            </a:r>
            <a:r>
              <a:rPr lang="el-GR" b="1" i="0" dirty="0">
                <a:solidFill>
                  <a:srgbClr val="000000"/>
                </a:solidFill>
                <a:effectLst/>
              </a:rPr>
              <a:t>ζύμωση μικροοργανισμών</a:t>
            </a:r>
            <a:r>
              <a:rPr lang="el-GR" b="0" i="0" dirty="0">
                <a:solidFill>
                  <a:srgbClr val="000000"/>
                </a:solidFill>
                <a:effectLst/>
              </a:rPr>
              <a:t> και μετά καθαρίζονται.</a:t>
            </a:r>
          </a:p>
          <a:p>
            <a:pPr algn="l">
              <a:buNone/>
            </a:pPr>
            <a:endParaRPr lang="en-US" b="0" i="0" dirty="0">
              <a:solidFill>
                <a:srgbClr val="000000"/>
              </a:solidFill>
              <a:effectLst/>
            </a:endParaRPr>
          </a:p>
          <a:p>
            <a:pPr algn="l">
              <a:buNone/>
            </a:pPr>
            <a:r>
              <a:rPr lang="el-GR" b="0" i="0" dirty="0">
                <a:solidFill>
                  <a:srgbClr val="000000"/>
                </a:solidFill>
                <a:effectLst/>
              </a:rPr>
              <a:t>Παρότι η παραγωγή τους είναι </a:t>
            </a:r>
            <a:r>
              <a:rPr lang="el-GR" b="1" i="0" dirty="0">
                <a:solidFill>
                  <a:srgbClr val="000000"/>
                </a:solidFill>
                <a:effectLst/>
              </a:rPr>
              <a:t>βιοτεχνολογική διαδικασία (ζύμωση)</a:t>
            </a:r>
            <a:r>
              <a:rPr lang="el-GR" b="0" i="0" dirty="0">
                <a:solidFill>
                  <a:srgbClr val="000000"/>
                </a:solidFill>
                <a:effectLst/>
              </a:rPr>
              <a:t>, το τελικό προϊόν είναι </a:t>
            </a:r>
            <a:r>
              <a:rPr lang="el-GR" b="1" i="0" dirty="0">
                <a:solidFill>
                  <a:srgbClr val="000000"/>
                </a:solidFill>
                <a:effectLst/>
              </a:rPr>
              <a:t>μικρό χημικό μόριο</a:t>
            </a:r>
            <a:r>
              <a:rPr lang="el-GR" b="0" i="0" dirty="0">
                <a:solidFill>
                  <a:srgbClr val="000000"/>
                </a:solidFill>
                <a:effectLst/>
              </a:rPr>
              <a:t>.</a:t>
            </a:r>
            <a:br>
              <a:rPr lang="el-GR" b="0" i="0" dirty="0">
                <a:solidFill>
                  <a:srgbClr val="000000"/>
                </a:solidFill>
                <a:effectLst/>
              </a:rPr>
            </a:br>
            <a:r>
              <a:rPr lang="el-GR" b="0" i="0" dirty="0">
                <a:solidFill>
                  <a:srgbClr val="000000"/>
                </a:solidFill>
                <a:effectLst/>
              </a:rPr>
              <a:t>Γι’ αυτό ταξινομούνται ως </a:t>
            </a:r>
            <a:r>
              <a:rPr lang="en-US" b="1" i="0" dirty="0">
                <a:solidFill>
                  <a:srgbClr val="000000"/>
                </a:solidFill>
                <a:effectLst/>
              </a:rPr>
              <a:t>chemical drugs</a:t>
            </a:r>
            <a:r>
              <a:rPr lang="en-US" b="0" i="0" dirty="0">
                <a:solidFill>
                  <a:srgbClr val="000000"/>
                </a:solidFill>
                <a:effectLst/>
              </a:rPr>
              <a:t>, </a:t>
            </a:r>
            <a:r>
              <a:rPr lang="el-GR" b="0" i="0" dirty="0">
                <a:solidFill>
                  <a:srgbClr val="000000"/>
                </a:solidFill>
                <a:effectLst/>
              </a:rPr>
              <a:t>όχι ως </a:t>
            </a:r>
            <a:r>
              <a:rPr lang="en-US" b="0" i="0" dirty="0">
                <a:solidFill>
                  <a:srgbClr val="000000"/>
                </a:solidFill>
                <a:effectLst/>
              </a:rPr>
              <a:t>biological medicines</a:t>
            </a:r>
          </a:p>
        </p:txBody>
      </p:sp>
    </p:spTree>
    <p:extLst>
      <p:ext uri="{BB962C8B-B14F-4D97-AF65-F5344CB8AC3E}">
        <p14:creationId xmlns:p14="http://schemas.microsoft.com/office/powerpoint/2010/main" val="3989231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2E88E2-83B7-BB77-8A13-67A8A14DB49B}"/>
              </a:ext>
            </a:extLst>
          </p:cNvPr>
          <p:cNvSpPr txBox="1"/>
          <p:nvPr/>
        </p:nvSpPr>
        <p:spPr>
          <a:xfrm>
            <a:off x="207264" y="682752"/>
            <a:ext cx="6096000" cy="6152903"/>
          </a:xfrm>
          <a:prstGeom prst="rect">
            <a:avLst/>
          </a:prstGeom>
          <a:noFill/>
        </p:spPr>
        <p:txBody>
          <a:bodyPr wrap="square">
            <a:spAutoFit/>
          </a:bodyPr>
          <a:lstStyle/>
          <a:p>
            <a:pPr algn="l">
              <a:buNone/>
            </a:pPr>
            <a:r>
              <a:rPr lang="en-US" sz="2400" b="1" i="0" dirty="0">
                <a:solidFill>
                  <a:srgbClr val="0A0A0A"/>
                </a:solidFill>
                <a:effectLst/>
                <a:latin typeface="Google Sans"/>
              </a:rPr>
              <a:t>Top 10 Best-Selling Biotech Drugs (2024–2025)</a:t>
            </a:r>
          </a:p>
          <a:p>
            <a:pPr algn="l">
              <a:buNone/>
            </a:pPr>
            <a:endParaRPr lang="en-US" i="0" dirty="0">
              <a:solidFill>
                <a:srgbClr val="0A0A0A"/>
              </a:solidFill>
              <a:effectLst/>
              <a:latin typeface="Google Sans"/>
            </a:endParaRPr>
          </a:p>
          <a:p>
            <a:pPr algn="l">
              <a:lnSpc>
                <a:spcPts val="1800"/>
              </a:lnSpc>
              <a:spcAft>
                <a:spcPts val="900"/>
              </a:spcAft>
              <a:buFont typeface="+mj-lt"/>
              <a:buAutoNum type="arabicPeriod"/>
            </a:pPr>
            <a:r>
              <a:rPr lang="en-US" b="1" i="0" dirty="0">
                <a:solidFill>
                  <a:srgbClr val="0A0A0A"/>
                </a:solidFill>
                <a:effectLst/>
                <a:latin typeface="Google Sans"/>
              </a:rPr>
              <a:t>Keytruda (pembrolizumab)</a:t>
            </a:r>
            <a:endParaRPr lang="en-US" b="0" i="0" dirty="0">
              <a:solidFill>
                <a:srgbClr val="0A0A0A"/>
              </a:solidFill>
              <a:effectLst/>
              <a:latin typeface="Google Sans"/>
            </a:endParaRP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Sales</a:t>
            </a:r>
            <a:r>
              <a:rPr lang="en-US" sz="1400" b="0" i="0" dirty="0">
                <a:solidFill>
                  <a:srgbClr val="0A0A0A"/>
                </a:solidFill>
                <a:effectLst/>
                <a:latin typeface="var(--nkmQOe)"/>
              </a:rPr>
              <a:t>: ~$29.48 billion.</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Indications</a:t>
            </a:r>
            <a:r>
              <a:rPr lang="en-US" sz="1400" b="0" i="0" dirty="0">
                <a:solidFill>
                  <a:srgbClr val="0A0A0A"/>
                </a:solidFill>
                <a:effectLst/>
                <a:latin typeface="var(--nkmQOe)"/>
              </a:rPr>
              <a:t>: Various cancers (lung, melanoma, etc.).</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Manufacturer</a:t>
            </a:r>
            <a:r>
              <a:rPr lang="en-US" sz="1400" b="0" i="0" dirty="0">
                <a:solidFill>
                  <a:srgbClr val="0A0A0A"/>
                </a:solidFill>
                <a:effectLst/>
                <a:latin typeface="var(--nkmQOe)"/>
              </a:rPr>
              <a:t>: </a:t>
            </a:r>
            <a:r>
              <a:rPr lang="en-US" sz="1400" b="0" i="0" dirty="0">
                <a:solidFill>
                  <a:srgbClr val="0A0A0A"/>
                </a:solidFill>
                <a:effectLst/>
                <a:latin typeface="var(--nkmQOe)"/>
                <a:hlinkClick r:id="rId2"/>
              </a:rPr>
              <a:t>Merck &amp; Co.</a:t>
            </a:r>
            <a:r>
              <a:rPr lang="en-US" sz="1400" b="0" i="0" dirty="0">
                <a:solidFill>
                  <a:srgbClr val="0A0A0A"/>
                </a:solidFill>
                <a:effectLst/>
                <a:latin typeface="var(--nkmQOe)"/>
              </a:rPr>
              <a:t>.</a:t>
            </a:r>
          </a:p>
          <a:p>
            <a:pPr algn="l">
              <a:lnSpc>
                <a:spcPts val="1800"/>
              </a:lnSpc>
              <a:spcAft>
                <a:spcPts val="900"/>
              </a:spcAft>
              <a:buFont typeface="+mj-lt"/>
              <a:buAutoNum type="arabicPeriod"/>
            </a:pPr>
            <a:r>
              <a:rPr lang="en-US" b="1" i="0" dirty="0">
                <a:solidFill>
                  <a:srgbClr val="0A0A0A"/>
                </a:solidFill>
                <a:effectLst/>
                <a:latin typeface="Google Sans"/>
              </a:rPr>
              <a:t>Ozempic (semaglutide)</a:t>
            </a:r>
            <a:endParaRPr lang="en-US" b="0" i="0" dirty="0">
              <a:solidFill>
                <a:srgbClr val="0A0A0A"/>
              </a:solidFill>
              <a:effectLst/>
              <a:latin typeface="Google Sans"/>
            </a:endParaRP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Sales</a:t>
            </a:r>
            <a:r>
              <a:rPr lang="en-US" sz="1400" b="0" i="0" dirty="0">
                <a:solidFill>
                  <a:srgbClr val="0A0A0A"/>
                </a:solidFill>
                <a:effectLst/>
                <a:latin typeface="var(--nkmQOe)"/>
              </a:rPr>
              <a:t>: ~$18.66 billion.</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Indications</a:t>
            </a:r>
            <a:r>
              <a:rPr lang="en-US" sz="1400" b="0" i="0" dirty="0">
                <a:solidFill>
                  <a:srgbClr val="0A0A0A"/>
                </a:solidFill>
                <a:effectLst/>
                <a:latin typeface="var(--nkmQOe)"/>
              </a:rPr>
              <a:t>: Type 2 diabetes.</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Manufacturer</a:t>
            </a:r>
            <a:r>
              <a:rPr lang="en-US" sz="1400" b="0" i="0" dirty="0">
                <a:solidFill>
                  <a:srgbClr val="0A0A0A"/>
                </a:solidFill>
                <a:effectLst/>
                <a:latin typeface="var(--nkmQOe)"/>
              </a:rPr>
              <a:t>: </a:t>
            </a:r>
            <a:r>
              <a:rPr lang="en-US" sz="1400" b="0" i="0" dirty="0">
                <a:solidFill>
                  <a:srgbClr val="0A0A0A"/>
                </a:solidFill>
                <a:effectLst/>
                <a:latin typeface="var(--nkmQOe)"/>
                <a:hlinkClick r:id="rId3"/>
              </a:rPr>
              <a:t>Novo Nordisk</a:t>
            </a:r>
            <a:r>
              <a:rPr lang="en-US" sz="1400" b="0" i="0" dirty="0">
                <a:solidFill>
                  <a:srgbClr val="0A0A0A"/>
                </a:solidFill>
                <a:effectLst/>
                <a:latin typeface="var(--nkmQOe)"/>
              </a:rPr>
              <a:t>.</a:t>
            </a:r>
          </a:p>
          <a:p>
            <a:pPr algn="l">
              <a:lnSpc>
                <a:spcPts val="1800"/>
              </a:lnSpc>
              <a:spcAft>
                <a:spcPts val="900"/>
              </a:spcAft>
              <a:buFont typeface="+mj-lt"/>
              <a:buAutoNum type="arabicPeriod"/>
            </a:pPr>
            <a:r>
              <a:rPr lang="en-US" b="1" i="0" dirty="0">
                <a:solidFill>
                  <a:srgbClr val="0A0A0A"/>
                </a:solidFill>
                <a:effectLst/>
                <a:latin typeface="Google Sans"/>
              </a:rPr>
              <a:t>Dupixent (dupilumab)</a:t>
            </a:r>
            <a:endParaRPr lang="en-US" b="0" i="0" dirty="0">
              <a:solidFill>
                <a:srgbClr val="0A0A0A"/>
              </a:solidFill>
              <a:effectLst/>
              <a:latin typeface="Google Sans"/>
            </a:endParaRP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Sales</a:t>
            </a:r>
            <a:r>
              <a:rPr lang="en-US" sz="1400" b="0" i="0" dirty="0">
                <a:solidFill>
                  <a:srgbClr val="0A0A0A"/>
                </a:solidFill>
                <a:effectLst/>
                <a:latin typeface="var(--nkmQOe)"/>
              </a:rPr>
              <a:t>: ~$15.13 billion.</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Indications</a:t>
            </a:r>
            <a:r>
              <a:rPr lang="en-US" sz="1400" b="0" i="0" dirty="0">
                <a:solidFill>
                  <a:srgbClr val="0A0A0A"/>
                </a:solidFill>
                <a:effectLst/>
                <a:latin typeface="var(--nkmQOe)"/>
              </a:rPr>
              <a:t>: Atopic dermatitis, asthma.</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Manufacturer</a:t>
            </a:r>
            <a:r>
              <a:rPr lang="en-US" sz="1400" b="0" i="0" dirty="0">
                <a:solidFill>
                  <a:srgbClr val="0A0A0A"/>
                </a:solidFill>
                <a:effectLst/>
                <a:latin typeface="var(--nkmQOe)"/>
              </a:rPr>
              <a:t>: </a:t>
            </a:r>
            <a:r>
              <a:rPr lang="en-US" sz="1400" b="0" i="0" dirty="0">
                <a:solidFill>
                  <a:srgbClr val="0A0A0A"/>
                </a:solidFill>
                <a:effectLst/>
                <a:latin typeface="var(--nkmQOe)"/>
                <a:hlinkClick r:id="rId4"/>
              </a:rPr>
              <a:t>Sanofi</a:t>
            </a:r>
            <a:r>
              <a:rPr lang="en-US" sz="1400" b="0" i="0" dirty="0">
                <a:solidFill>
                  <a:srgbClr val="0A0A0A"/>
                </a:solidFill>
                <a:effectLst/>
                <a:latin typeface="var(--nkmQOe)"/>
              </a:rPr>
              <a:t> / </a:t>
            </a:r>
            <a:r>
              <a:rPr lang="en-US" sz="1400" b="0" i="0" dirty="0">
                <a:solidFill>
                  <a:srgbClr val="0A0A0A"/>
                </a:solidFill>
                <a:effectLst/>
                <a:latin typeface="var(--nkmQOe)"/>
                <a:hlinkClick r:id="rId5"/>
              </a:rPr>
              <a:t>Regeneron</a:t>
            </a:r>
            <a:r>
              <a:rPr lang="en-US" sz="1400" b="0" i="0" dirty="0">
                <a:solidFill>
                  <a:srgbClr val="0A0A0A"/>
                </a:solidFill>
                <a:effectLst/>
                <a:latin typeface="var(--nkmQOe)"/>
              </a:rPr>
              <a:t>.</a:t>
            </a:r>
          </a:p>
          <a:p>
            <a:pPr algn="l">
              <a:lnSpc>
                <a:spcPts val="1800"/>
              </a:lnSpc>
              <a:spcAft>
                <a:spcPts val="900"/>
              </a:spcAft>
              <a:buFont typeface="+mj-lt"/>
              <a:buAutoNum type="arabicPeriod"/>
            </a:pPr>
            <a:r>
              <a:rPr lang="en-US" b="1" i="0" dirty="0" err="1">
                <a:solidFill>
                  <a:srgbClr val="0A0A0A"/>
                </a:solidFill>
                <a:effectLst/>
                <a:latin typeface="Google Sans"/>
              </a:rPr>
              <a:t>Biktarvy</a:t>
            </a:r>
            <a:r>
              <a:rPr lang="en-US" b="1" i="0" dirty="0">
                <a:solidFill>
                  <a:srgbClr val="0A0A0A"/>
                </a:solidFill>
                <a:effectLst/>
                <a:latin typeface="Google Sans"/>
              </a:rPr>
              <a:t> (</a:t>
            </a:r>
            <a:r>
              <a:rPr lang="en-US" b="1" i="0" dirty="0" err="1">
                <a:solidFill>
                  <a:srgbClr val="0A0A0A"/>
                </a:solidFill>
                <a:effectLst/>
                <a:latin typeface="Google Sans"/>
              </a:rPr>
              <a:t>bictegravir</a:t>
            </a:r>
            <a:r>
              <a:rPr lang="en-US" b="1" i="0" dirty="0">
                <a:solidFill>
                  <a:srgbClr val="0A0A0A"/>
                </a:solidFill>
                <a:effectLst/>
                <a:latin typeface="Google Sans"/>
              </a:rPr>
              <a:t> combo)</a:t>
            </a:r>
            <a:endParaRPr lang="en-US" b="0" i="0" dirty="0">
              <a:solidFill>
                <a:srgbClr val="0A0A0A"/>
              </a:solidFill>
              <a:effectLst/>
              <a:latin typeface="Google Sans"/>
            </a:endParaRP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Sales</a:t>
            </a:r>
            <a:r>
              <a:rPr lang="en-US" sz="1400" b="0" i="0" dirty="0">
                <a:solidFill>
                  <a:srgbClr val="0A0A0A"/>
                </a:solidFill>
                <a:effectLst/>
                <a:latin typeface="var(--nkmQOe)"/>
              </a:rPr>
              <a:t>: ~$13.42 billion.</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Indications</a:t>
            </a:r>
            <a:r>
              <a:rPr lang="en-US" sz="1400" b="0" i="0" dirty="0">
                <a:solidFill>
                  <a:srgbClr val="0A0A0A"/>
                </a:solidFill>
                <a:effectLst/>
                <a:latin typeface="var(--nkmQOe)"/>
              </a:rPr>
              <a:t>: HIV/AIDS.</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Manufacturer</a:t>
            </a:r>
            <a:r>
              <a:rPr lang="en-US" sz="1400" b="0" i="0" dirty="0">
                <a:solidFill>
                  <a:srgbClr val="0A0A0A"/>
                </a:solidFill>
                <a:effectLst/>
                <a:latin typeface="var(--nkmQOe)"/>
              </a:rPr>
              <a:t>: </a:t>
            </a:r>
            <a:r>
              <a:rPr lang="en-US" sz="1400" b="0" i="0" dirty="0">
                <a:solidFill>
                  <a:srgbClr val="0A0A0A"/>
                </a:solidFill>
                <a:effectLst/>
                <a:latin typeface="var(--nkmQOe)"/>
                <a:hlinkClick r:id="rId6"/>
              </a:rPr>
              <a:t>Gilead Sciences</a:t>
            </a:r>
            <a:r>
              <a:rPr lang="en-US" sz="1400" b="0" i="0" dirty="0">
                <a:solidFill>
                  <a:srgbClr val="0A0A0A"/>
                </a:solidFill>
                <a:effectLst/>
                <a:latin typeface="var(--nkmQOe)"/>
              </a:rPr>
              <a:t>.</a:t>
            </a:r>
          </a:p>
        </p:txBody>
      </p:sp>
      <p:sp>
        <p:nvSpPr>
          <p:cNvPr id="7" name="TextBox 6">
            <a:extLst>
              <a:ext uri="{FF2B5EF4-FFF2-40B4-BE49-F238E27FC236}">
                <a16:creationId xmlns:a16="http://schemas.microsoft.com/office/drawing/2014/main" id="{4C2A2808-89C1-9DB2-6BDF-17AD37BE93ED}"/>
              </a:ext>
            </a:extLst>
          </p:cNvPr>
          <p:cNvSpPr txBox="1"/>
          <p:nvPr/>
        </p:nvSpPr>
        <p:spPr>
          <a:xfrm>
            <a:off x="5888736" y="1194450"/>
            <a:ext cx="6096000" cy="5520101"/>
          </a:xfrm>
          <a:prstGeom prst="rect">
            <a:avLst/>
          </a:prstGeom>
          <a:noFill/>
        </p:spPr>
        <p:txBody>
          <a:bodyPr wrap="square">
            <a:spAutoFit/>
          </a:bodyPr>
          <a:lstStyle/>
          <a:p>
            <a:pPr algn="l">
              <a:lnSpc>
                <a:spcPts val="1800"/>
              </a:lnSpc>
              <a:spcAft>
                <a:spcPts val="900"/>
              </a:spcAft>
            </a:pPr>
            <a:r>
              <a:rPr lang="en-US" b="1" dirty="0">
                <a:solidFill>
                  <a:srgbClr val="0A0A0A"/>
                </a:solidFill>
                <a:latin typeface="Google Sans"/>
              </a:rPr>
              <a:t>5. </a:t>
            </a:r>
            <a:r>
              <a:rPr lang="en-US" b="1" i="0" dirty="0">
                <a:solidFill>
                  <a:srgbClr val="0A0A0A"/>
                </a:solidFill>
                <a:effectLst/>
                <a:latin typeface="Google Sans"/>
              </a:rPr>
              <a:t>Eliquis (apixaban)</a:t>
            </a:r>
            <a:endParaRPr lang="en-US" b="0" i="0" dirty="0">
              <a:solidFill>
                <a:srgbClr val="0A0A0A"/>
              </a:solidFill>
              <a:effectLst/>
              <a:latin typeface="Google Sans"/>
            </a:endParaRP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Sales</a:t>
            </a:r>
            <a:r>
              <a:rPr lang="en-US" sz="1400" b="0" i="0" dirty="0">
                <a:solidFill>
                  <a:srgbClr val="0A0A0A"/>
                </a:solidFill>
                <a:effectLst/>
                <a:latin typeface="var(--nkmQOe)"/>
              </a:rPr>
              <a:t>: ~$13.33 billion.</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Indications</a:t>
            </a:r>
            <a:r>
              <a:rPr lang="en-US" sz="1400" b="0" i="0" dirty="0">
                <a:solidFill>
                  <a:srgbClr val="0A0A0A"/>
                </a:solidFill>
                <a:effectLst/>
                <a:latin typeface="var(--nkmQOe)"/>
              </a:rPr>
              <a:t>: Anticoagulant (blood thinner).</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Manufacturer</a:t>
            </a:r>
            <a:r>
              <a:rPr lang="en-US" sz="1400" b="0" i="0" dirty="0">
                <a:solidFill>
                  <a:srgbClr val="0A0A0A"/>
                </a:solidFill>
                <a:effectLst/>
                <a:latin typeface="var(--nkmQOe)"/>
              </a:rPr>
              <a:t>: </a:t>
            </a:r>
            <a:r>
              <a:rPr lang="en-US" sz="1400" b="0" i="0" dirty="0">
                <a:solidFill>
                  <a:srgbClr val="0A0A0A"/>
                </a:solidFill>
                <a:effectLst/>
                <a:latin typeface="var(--nkmQOe)"/>
                <a:hlinkClick r:id="rId7"/>
              </a:rPr>
              <a:t>Bristol Myers Squibb</a:t>
            </a:r>
            <a:r>
              <a:rPr lang="en-US" sz="1400" b="0" i="0" dirty="0">
                <a:solidFill>
                  <a:srgbClr val="0A0A0A"/>
                </a:solidFill>
                <a:effectLst/>
                <a:latin typeface="var(--nkmQOe)"/>
              </a:rPr>
              <a:t> / </a:t>
            </a:r>
            <a:r>
              <a:rPr lang="en-US" sz="1400" b="0" i="0" dirty="0">
                <a:solidFill>
                  <a:srgbClr val="0A0A0A"/>
                </a:solidFill>
                <a:effectLst/>
                <a:latin typeface="var(--nkmQOe)"/>
                <a:hlinkClick r:id="rId8"/>
              </a:rPr>
              <a:t>Pfizer</a:t>
            </a:r>
            <a:r>
              <a:rPr lang="en-US" sz="1400" b="0" i="0" dirty="0">
                <a:solidFill>
                  <a:srgbClr val="0A0A0A"/>
                </a:solidFill>
                <a:effectLst/>
                <a:latin typeface="var(--nkmQOe)"/>
              </a:rPr>
              <a:t>.</a:t>
            </a:r>
          </a:p>
          <a:p>
            <a:pPr algn="l">
              <a:lnSpc>
                <a:spcPts val="1800"/>
              </a:lnSpc>
              <a:spcAft>
                <a:spcPts val="900"/>
              </a:spcAft>
            </a:pPr>
            <a:r>
              <a:rPr lang="en-US" b="1" i="0" dirty="0">
                <a:solidFill>
                  <a:srgbClr val="0A0A0A"/>
                </a:solidFill>
                <a:effectLst/>
                <a:latin typeface="Google Sans"/>
              </a:rPr>
              <a:t>6. </a:t>
            </a:r>
            <a:r>
              <a:rPr lang="en-US" b="1" i="0" dirty="0" err="1">
                <a:solidFill>
                  <a:srgbClr val="0A0A0A"/>
                </a:solidFill>
                <a:effectLst/>
                <a:latin typeface="Google Sans"/>
              </a:rPr>
              <a:t>Skyrizi</a:t>
            </a:r>
            <a:r>
              <a:rPr lang="en-US" b="1" i="0" dirty="0">
                <a:solidFill>
                  <a:srgbClr val="0A0A0A"/>
                </a:solidFill>
                <a:effectLst/>
                <a:latin typeface="Google Sans"/>
              </a:rPr>
              <a:t> (</a:t>
            </a:r>
            <a:r>
              <a:rPr lang="en-US" b="1" i="0" dirty="0" err="1">
                <a:solidFill>
                  <a:srgbClr val="0A0A0A"/>
                </a:solidFill>
                <a:effectLst/>
                <a:latin typeface="Google Sans"/>
              </a:rPr>
              <a:t>risankizumab</a:t>
            </a:r>
            <a:r>
              <a:rPr lang="en-US" b="1" i="0" dirty="0">
                <a:solidFill>
                  <a:srgbClr val="0A0A0A"/>
                </a:solidFill>
                <a:effectLst/>
                <a:latin typeface="Google Sans"/>
              </a:rPr>
              <a:t>)</a:t>
            </a:r>
            <a:endParaRPr lang="en-US" b="0" i="0" dirty="0">
              <a:solidFill>
                <a:srgbClr val="0A0A0A"/>
              </a:solidFill>
              <a:effectLst/>
              <a:latin typeface="Google Sans"/>
            </a:endParaRP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Sales</a:t>
            </a:r>
            <a:r>
              <a:rPr lang="en-US" sz="1400" b="0" i="0" dirty="0">
                <a:solidFill>
                  <a:srgbClr val="0A0A0A"/>
                </a:solidFill>
                <a:effectLst/>
                <a:latin typeface="var(--nkmQOe)"/>
              </a:rPr>
              <a:t>: ~$11.72 billion (50.9% growth).</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Indications</a:t>
            </a:r>
            <a:r>
              <a:rPr lang="en-US" sz="1400" b="0" i="0" dirty="0">
                <a:solidFill>
                  <a:srgbClr val="0A0A0A"/>
                </a:solidFill>
                <a:effectLst/>
                <a:latin typeface="var(--nkmQOe)"/>
              </a:rPr>
              <a:t>: Plaque psoriasis, psoriatic arthritis.</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Manufacturer</a:t>
            </a:r>
            <a:r>
              <a:rPr lang="en-US" sz="1400" b="0" i="0" dirty="0">
                <a:solidFill>
                  <a:srgbClr val="0A0A0A"/>
                </a:solidFill>
                <a:effectLst/>
                <a:latin typeface="var(--nkmQOe)"/>
              </a:rPr>
              <a:t>: </a:t>
            </a:r>
            <a:r>
              <a:rPr lang="en-US" sz="1400" b="0" i="0" dirty="0">
                <a:solidFill>
                  <a:srgbClr val="0A0A0A"/>
                </a:solidFill>
                <a:effectLst/>
                <a:latin typeface="var(--nkmQOe)"/>
                <a:hlinkClick r:id="rId9"/>
              </a:rPr>
              <a:t>AbbVie</a:t>
            </a:r>
            <a:r>
              <a:rPr lang="en-US" sz="1400" b="0" i="0" dirty="0">
                <a:solidFill>
                  <a:srgbClr val="0A0A0A"/>
                </a:solidFill>
                <a:effectLst/>
                <a:latin typeface="var(--nkmQOe)"/>
              </a:rPr>
              <a:t>.</a:t>
            </a:r>
          </a:p>
          <a:p>
            <a:pPr algn="l">
              <a:lnSpc>
                <a:spcPts val="1800"/>
              </a:lnSpc>
              <a:spcAft>
                <a:spcPts val="900"/>
              </a:spcAft>
            </a:pPr>
            <a:r>
              <a:rPr lang="en-US" b="1" i="0" dirty="0">
                <a:solidFill>
                  <a:srgbClr val="0A0A0A"/>
                </a:solidFill>
                <a:effectLst/>
                <a:latin typeface="Google Sans"/>
              </a:rPr>
              <a:t>7.Darzalex (daratumumab)</a:t>
            </a:r>
            <a:endParaRPr lang="en-US" b="0" i="0" dirty="0">
              <a:solidFill>
                <a:srgbClr val="0A0A0A"/>
              </a:solidFill>
              <a:effectLst/>
              <a:latin typeface="Google Sans"/>
            </a:endParaRP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Sales</a:t>
            </a:r>
            <a:r>
              <a:rPr lang="en-US" sz="1400" b="0" i="0" dirty="0">
                <a:solidFill>
                  <a:srgbClr val="0A0A0A"/>
                </a:solidFill>
                <a:effectLst/>
                <a:latin typeface="var(--nkmQOe)"/>
              </a:rPr>
              <a:t>: ~$11.67 billion.</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Indications</a:t>
            </a:r>
            <a:r>
              <a:rPr lang="en-US" sz="1400" b="0" i="0" dirty="0">
                <a:solidFill>
                  <a:srgbClr val="0A0A0A"/>
                </a:solidFill>
                <a:effectLst/>
                <a:latin typeface="var(--nkmQOe)"/>
              </a:rPr>
              <a:t>: Multiple myeloma.</a:t>
            </a:r>
          </a:p>
          <a:p>
            <a:pPr marL="742950" lvl="1" indent="-285750" algn="l">
              <a:lnSpc>
                <a:spcPts val="1800"/>
              </a:lnSpc>
              <a:spcAft>
                <a:spcPts val="900"/>
              </a:spcAft>
              <a:buFont typeface="+mj-lt"/>
              <a:buAutoNum type="arabicPeriod"/>
            </a:pPr>
            <a:r>
              <a:rPr lang="en-US" sz="1400" b="1" i="0" dirty="0">
                <a:solidFill>
                  <a:srgbClr val="0A0A0A"/>
                </a:solidFill>
                <a:effectLst/>
                <a:latin typeface="var(--nkmQOe)"/>
              </a:rPr>
              <a:t>Manufacturer</a:t>
            </a:r>
            <a:r>
              <a:rPr lang="en-US" sz="1400" b="0" i="0" dirty="0">
                <a:solidFill>
                  <a:srgbClr val="0A0A0A"/>
                </a:solidFill>
                <a:effectLst/>
                <a:latin typeface="var(--nkmQOe)"/>
              </a:rPr>
              <a:t>: </a:t>
            </a:r>
            <a:r>
              <a:rPr lang="en-US" sz="1400" b="0" i="0" dirty="0">
                <a:solidFill>
                  <a:srgbClr val="0A0A0A"/>
                </a:solidFill>
                <a:effectLst/>
                <a:latin typeface="var(--nkmQOe)"/>
                <a:hlinkClick r:id="rId10"/>
              </a:rPr>
              <a:t>Johnson &amp; Johnson</a:t>
            </a:r>
            <a:endParaRPr lang="en-US" sz="1400" b="0" i="0" dirty="0">
              <a:solidFill>
                <a:srgbClr val="0A0A0A"/>
              </a:solidFill>
              <a:effectLst/>
              <a:latin typeface="var(--nkmQOe)"/>
            </a:endParaRPr>
          </a:p>
          <a:p>
            <a:pPr algn="l">
              <a:lnSpc>
                <a:spcPts val="1800"/>
              </a:lnSpc>
              <a:spcAft>
                <a:spcPts val="900"/>
              </a:spcAft>
            </a:pPr>
            <a:r>
              <a:rPr lang="en-US" b="1" i="0" dirty="0">
                <a:solidFill>
                  <a:srgbClr val="0A0A0A"/>
                </a:solidFill>
                <a:effectLst/>
                <a:latin typeface="Google Sans"/>
              </a:rPr>
              <a:t>8.Mounjaro (tirzepatide)</a:t>
            </a:r>
            <a:endParaRPr lang="en-US" b="0" i="0" dirty="0">
              <a:solidFill>
                <a:srgbClr val="0A0A0A"/>
              </a:solidFill>
              <a:effectLst/>
              <a:latin typeface="Google Sans"/>
            </a:endParaRPr>
          </a:p>
          <a:p>
            <a:pPr marL="742950" lvl="1" indent="-285750" algn="l">
              <a:lnSpc>
                <a:spcPts val="1800"/>
              </a:lnSpc>
              <a:spcAft>
                <a:spcPts val="900"/>
              </a:spcAft>
              <a:buFont typeface="+mj-lt"/>
              <a:buAutoNum type="arabicPeriod"/>
            </a:pPr>
            <a:r>
              <a:rPr lang="en-US" sz="1200" b="1" i="0" dirty="0">
                <a:solidFill>
                  <a:srgbClr val="0A0A0A"/>
                </a:solidFill>
                <a:effectLst/>
                <a:latin typeface="var(--nkmQOe)"/>
              </a:rPr>
              <a:t>Sales</a:t>
            </a:r>
            <a:r>
              <a:rPr lang="en-US" sz="1200" b="0" i="0" dirty="0">
                <a:solidFill>
                  <a:srgbClr val="0A0A0A"/>
                </a:solidFill>
                <a:effectLst/>
                <a:latin typeface="var(--nkmQOe)"/>
              </a:rPr>
              <a:t>: ~$11.54 billion (123.5% growth).</a:t>
            </a:r>
          </a:p>
          <a:p>
            <a:pPr marL="742950" lvl="1" indent="-285750" algn="l">
              <a:lnSpc>
                <a:spcPts val="1800"/>
              </a:lnSpc>
              <a:spcAft>
                <a:spcPts val="900"/>
              </a:spcAft>
              <a:buFont typeface="+mj-lt"/>
              <a:buAutoNum type="arabicPeriod"/>
            </a:pPr>
            <a:r>
              <a:rPr lang="en-US" sz="1200" b="1" i="0" dirty="0">
                <a:solidFill>
                  <a:srgbClr val="0A0A0A"/>
                </a:solidFill>
                <a:effectLst/>
                <a:latin typeface="var(--nkmQOe)"/>
              </a:rPr>
              <a:t>Indications</a:t>
            </a:r>
            <a:r>
              <a:rPr lang="en-US" sz="1200" b="0" i="0" dirty="0">
                <a:solidFill>
                  <a:srgbClr val="0A0A0A"/>
                </a:solidFill>
                <a:effectLst/>
                <a:latin typeface="var(--nkmQOe)"/>
              </a:rPr>
              <a:t>: Type 2 diabetes.</a:t>
            </a:r>
          </a:p>
          <a:p>
            <a:pPr marL="742950" lvl="1" indent="-285750" algn="l">
              <a:lnSpc>
                <a:spcPts val="1800"/>
              </a:lnSpc>
              <a:spcAft>
                <a:spcPts val="900"/>
              </a:spcAft>
              <a:buFont typeface="+mj-lt"/>
              <a:buAutoNum type="arabicPeriod"/>
            </a:pPr>
            <a:r>
              <a:rPr lang="en-US" sz="1200" b="1" i="0" dirty="0">
                <a:solidFill>
                  <a:srgbClr val="0A0A0A"/>
                </a:solidFill>
                <a:effectLst/>
                <a:latin typeface="var(--nkmQOe)"/>
              </a:rPr>
              <a:t>Manufacturer</a:t>
            </a:r>
            <a:r>
              <a:rPr lang="en-US" sz="1200" b="0" i="0" dirty="0">
                <a:solidFill>
                  <a:srgbClr val="0A0A0A"/>
                </a:solidFill>
                <a:effectLst/>
                <a:latin typeface="var(--nkmQOe)"/>
              </a:rPr>
              <a:t>: </a:t>
            </a:r>
            <a:r>
              <a:rPr lang="en-US" sz="1200" b="0" i="0" dirty="0">
                <a:solidFill>
                  <a:srgbClr val="0A0A0A"/>
                </a:solidFill>
                <a:effectLst/>
                <a:latin typeface="var(--nkmQOe)"/>
                <a:hlinkClick r:id="rId11"/>
              </a:rPr>
              <a:t>Eli Lilly</a:t>
            </a:r>
            <a:r>
              <a:rPr lang="en-US" sz="1200" b="0" i="0" dirty="0">
                <a:solidFill>
                  <a:srgbClr val="0A0A0A"/>
                </a:solidFill>
                <a:effectLst/>
                <a:latin typeface="var(--nkmQOe)"/>
              </a:rPr>
              <a:t>.</a:t>
            </a:r>
          </a:p>
        </p:txBody>
      </p:sp>
    </p:spTree>
    <p:extLst>
      <p:ext uri="{BB962C8B-B14F-4D97-AF65-F5344CB8AC3E}">
        <p14:creationId xmlns:p14="http://schemas.microsoft.com/office/powerpoint/2010/main" val="1120665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a:extLst>
              <a:ext uri="{FF2B5EF4-FFF2-40B4-BE49-F238E27FC236}">
                <a16:creationId xmlns:a16="http://schemas.microsoft.com/office/drawing/2014/main" id="{C4DCC066-C462-F73B-72C8-D87318BF8AE0}"/>
              </a:ext>
            </a:extLst>
          </p:cNvPr>
          <p:cNvPicPr>
            <a:picLocks noChangeAspect="1"/>
          </p:cNvPicPr>
          <p:nvPr/>
        </p:nvPicPr>
        <p:blipFill>
          <a:blip r:embed="rId2"/>
          <a:stretch>
            <a:fillRect/>
          </a:stretch>
        </p:blipFill>
        <p:spPr>
          <a:xfrm rot="16200000">
            <a:off x="3143094" y="-983898"/>
            <a:ext cx="5646731" cy="10037064"/>
          </a:xfrm>
          <a:prstGeom prst="rect">
            <a:avLst/>
          </a:prstGeom>
        </p:spPr>
      </p:pic>
    </p:spTree>
    <p:extLst>
      <p:ext uri="{BB962C8B-B14F-4D97-AF65-F5344CB8AC3E}">
        <p14:creationId xmlns:p14="http://schemas.microsoft.com/office/powerpoint/2010/main" val="103159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63200" y="6465600"/>
            <a:ext cx="219600" cy="399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85000" lnSpcReduction="10000"/>
          </a:bodyPr>
          <a:lstStyle/>
          <a:p>
            <a:pPr algn="l">
              <a:lnSpc>
                <a:spcPct val="100000"/>
              </a:lnSpc>
              <a:spcAft>
                <a:spcPct val="20000"/>
              </a:spcAft>
            </a:pPr>
            <a:r>
              <a:rPr sz="3200" dirty="0">
                <a:solidFill>
                  <a:srgbClr val="0A85E6"/>
                </a:solidFill>
                <a:latin typeface="Open Sans Light"/>
              </a:rPr>
              <a:t>Value share of the biotech sector worldwide as of 2021, by country</a:t>
            </a:r>
          </a:p>
        </p:txBody>
      </p:sp>
      <p:sp>
        <p:nvSpPr>
          <p:cNvPr id="3" name="New shape"/>
          <p:cNvSpPr/>
          <p:nvPr/>
        </p:nvSpPr>
        <p:spPr>
          <a:xfrm>
            <a:off x="676800" y="1231200"/>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lnSpcReduction="10000"/>
          </a:bodyPr>
          <a:lstStyle/>
          <a:p>
            <a:pPr algn="l">
              <a:lnSpc>
                <a:spcPct val="100000"/>
              </a:lnSpc>
              <a:spcAft>
                <a:spcPct val="20000"/>
              </a:spcAft>
            </a:pPr>
            <a:r>
              <a:rPr sz="1600">
                <a:solidFill>
                  <a:srgbClr val="919191"/>
                </a:solidFill>
                <a:latin typeface="Open Sans"/>
              </a:rPr>
              <a:t>Value share of biotech sector worldwide 2021, by country</a:t>
            </a:r>
          </a:p>
        </p:txBody>
      </p:sp>
      <p:sp>
        <p:nvSpPr>
          <p:cNvPr id="4" name="New shape"/>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Note(s):</a:t>
            </a:r>
            <a:r>
              <a:rPr sz="800">
                <a:solidFill>
                  <a:srgbClr val="555555"/>
                </a:solidFill>
                <a:latin typeface="Open Sans"/>
              </a:rPr>
              <a:t> Worldwide; as of November 2021</a:t>
            </a:r>
          </a:p>
          <a:p>
            <a:pPr algn="l"/>
            <a:r>
              <a:rPr sz="800">
                <a:solidFill>
                  <a:srgbClr val="555555"/>
                </a:solidFill>
                <a:latin typeface="Open Sans"/>
              </a:rPr>
              <a:t>Further information regarding this statistic can be found on </a:t>
            </a:r>
            <a:r>
              <a:rPr sz="800">
                <a:solidFill>
                  <a:srgbClr val="555555"/>
                </a:solidFill>
                <a:latin typeface="Open Sans"/>
                <a:hlinkClick r:id="rId4" action="ppaction://hlinksldjump">
                  <a:extLst>
                    <a:ext uri="{A12FA001-AC4F-418D-AE19-62706E023703}">
                      <ahyp:hlinkClr xmlns:ahyp="http://schemas.microsoft.com/office/drawing/2018/hyperlinkcolor" val="tx"/>
                    </a:ext>
                  </a:extLst>
                </a:hlinkClick>
              </a:rPr>
              <a:t>page 8</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Torreya Partners; S&amp;P Capital IQ; </a:t>
            </a:r>
            <a:r>
              <a:rPr sz="800">
                <a:solidFill>
                  <a:srgbClr val="555555"/>
                </a:solidFill>
                <a:latin typeface="Open Sans"/>
                <a:hlinkClick r:id="rId5">
                  <a:extLst>
                    <a:ext uri="{A12FA001-AC4F-418D-AE19-62706E023703}">
                      <ahyp:hlinkClr xmlns:ahyp="http://schemas.microsoft.com/office/drawing/2018/hyperlinkcolor" val="tx"/>
                    </a:ext>
                  </a:extLst>
                </a:hlinkClick>
              </a:rPr>
              <a:t>ID 1246614</a:t>
            </a:r>
          </a:p>
        </p:txBody>
      </p:sp>
      <p:graphicFrame>
        <p:nvGraphicFramePr>
          <p:cNvPr id="5" name="ChartObject"/>
          <p:cNvGraphicFramePr/>
          <p:nvPr/>
        </p:nvGraphicFramePr>
        <p:xfrm>
          <a:off x="676800" y="2086000"/>
          <a:ext cx="10742400" cy="3900800"/>
        </p:xfrm>
        <a:graphic>
          <a:graphicData uri="http://schemas.openxmlformats.org/drawingml/2006/chart">
            <c:chart xmlns:c="http://schemas.openxmlformats.org/drawingml/2006/chart" xmlns:r="http://schemas.openxmlformats.org/officeDocument/2006/relationships" r:id="rId6"/>
          </a:graphicData>
        </a:graphic>
      </p:graphicFrame>
      <p:sp>
        <p:nvSpPr>
          <p:cNvPr id="6" name="New shape"/>
          <p:cNvSpPr/>
          <p:nvPr/>
        </p:nvSpPr>
        <p:spPr>
          <a:xfrm>
            <a:off x="5400300" y="1882800"/>
            <a:ext cx="12954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Value share</a:t>
            </a:r>
          </a:p>
        </p:txBody>
      </p:sp>
      <p:sp>
        <p:nvSpPr>
          <p:cNvPr id="7" name="New shape"/>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a:t>
            </a:r>
          </a:p>
        </p:txBody>
      </p:sp>
      <p:sp>
        <p:nvSpPr>
          <p:cNvPr id="10" name="Title 1">
            <a:extLst>
              <a:ext uri="{FF2B5EF4-FFF2-40B4-BE49-F238E27FC236}">
                <a16:creationId xmlns:a16="http://schemas.microsoft.com/office/drawing/2014/main" id="{91732A1A-844C-3FF6-0560-67B587F82D0B}"/>
              </a:ext>
            </a:extLst>
          </p:cNvPr>
          <p:cNvSpPr txBox="1">
            <a:spLocks/>
          </p:cNvSpPr>
          <p:nvPr/>
        </p:nvSpPr>
        <p:spPr>
          <a:xfrm>
            <a:off x="0" y="23300"/>
            <a:ext cx="7202487" cy="680700"/>
          </a:xfrm>
          <a:prstGeom prst="rect">
            <a:avLst/>
          </a:prstGeom>
          <a:solidFill>
            <a:schemeClr val="accent1"/>
          </a:solidFill>
          <a:ln>
            <a:solidFill>
              <a:schemeClr val="accent1"/>
            </a:solidFill>
          </a:ln>
        </p:spPr>
        <p:txBody>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n-US" sz="2800" b="1" kern="0" dirty="0">
                <a:solidFill>
                  <a:schemeClr val="bg1"/>
                </a:solidFill>
              </a:rPr>
              <a:t>B</a:t>
            </a:r>
            <a:r>
              <a:rPr lang="el-GR" sz="2800" b="1" kern="0" dirty="0" err="1">
                <a:solidFill>
                  <a:schemeClr val="bg1"/>
                </a:solidFill>
              </a:rPr>
              <a:t>ιοτεχνολογική</a:t>
            </a:r>
            <a:r>
              <a:rPr lang="el-GR" sz="2800" b="1" kern="0" dirty="0">
                <a:solidFill>
                  <a:schemeClr val="bg1"/>
                </a:solidFill>
              </a:rPr>
              <a:t> βιομηχανία</a:t>
            </a:r>
            <a:endParaRPr lang="en-GB" sz="2800" b="1" kern="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95866"/>
            <a:ext cx="7202487" cy="939800"/>
          </a:xfrm>
          <a:prstGeom prst="rect">
            <a:avLst/>
          </a:prstGeom>
          <a:solidFill>
            <a:schemeClr val="accent1"/>
          </a:solidFill>
          <a:ln>
            <a:solidFill>
              <a:schemeClr val="accent1"/>
            </a:solidFill>
          </a:ln>
        </p:spPr>
        <p:txBody>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n-US" sz="2800" b="1" kern="0" dirty="0">
                <a:solidFill>
                  <a:schemeClr val="bg1"/>
                </a:solidFill>
              </a:rPr>
              <a:t>B</a:t>
            </a:r>
            <a:r>
              <a:rPr lang="el-GR" sz="2800" b="1" kern="0" dirty="0" err="1">
                <a:solidFill>
                  <a:schemeClr val="bg1"/>
                </a:solidFill>
              </a:rPr>
              <a:t>ιοτεχνολογική</a:t>
            </a:r>
            <a:r>
              <a:rPr lang="el-GR" sz="2800" b="1" kern="0" dirty="0">
                <a:solidFill>
                  <a:schemeClr val="bg1"/>
                </a:solidFill>
              </a:rPr>
              <a:t> βιομηχανία</a:t>
            </a:r>
            <a:endParaRPr lang="en-GB" sz="2800" b="1" kern="0" dirty="0">
              <a:solidFill>
                <a:schemeClr val="bg1"/>
              </a:solidFill>
            </a:endParaRPr>
          </a:p>
        </p:txBody>
      </p:sp>
      <p:sp>
        <p:nvSpPr>
          <p:cNvPr id="3" name="New shape">
            <a:extLst>
              <a:ext uri="{FF2B5EF4-FFF2-40B4-BE49-F238E27FC236}">
                <a16:creationId xmlns:a16="http://schemas.microsoft.com/office/drawing/2014/main" id="{CF8B83F8-1974-35E1-C591-1C92AF3FD87D}"/>
              </a:ext>
            </a:extLst>
          </p:cNvPr>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New shape">
            <a:extLst>
              <a:ext uri="{FF2B5EF4-FFF2-40B4-BE49-F238E27FC236}">
                <a16:creationId xmlns:a16="http://schemas.microsoft.com/office/drawing/2014/main" id="{95CC7111-E925-995A-A15A-AC464C80F838}"/>
              </a:ext>
            </a:extLst>
          </p:cNvPr>
          <p:cNvSpPr/>
          <p:nvPr/>
        </p:nvSpPr>
        <p:spPr>
          <a:xfrm>
            <a:off x="408600" y="1410688"/>
            <a:ext cx="10836000" cy="32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lnSpcReduction="10000"/>
          </a:bodyPr>
          <a:lstStyle/>
          <a:p>
            <a:pPr algn="l">
              <a:lnSpc>
                <a:spcPct val="100000"/>
              </a:lnSpc>
              <a:spcAft>
                <a:spcPct val="20000"/>
              </a:spcAft>
            </a:pPr>
            <a:r>
              <a:rPr sz="1600" dirty="0">
                <a:solidFill>
                  <a:srgbClr val="919191"/>
                </a:solidFill>
                <a:latin typeface="Open Sans"/>
              </a:rPr>
              <a:t>Total number of biotechnology companies in Europe 2021</a:t>
            </a:r>
          </a:p>
        </p:txBody>
      </p:sp>
      <p:sp>
        <p:nvSpPr>
          <p:cNvPr id="8" name="New shape">
            <a:extLst>
              <a:ext uri="{FF2B5EF4-FFF2-40B4-BE49-F238E27FC236}">
                <a16:creationId xmlns:a16="http://schemas.microsoft.com/office/drawing/2014/main" id="{60112234-5552-3E49-6A35-6638B0C86307}"/>
              </a:ext>
            </a:extLst>
          </p:cNvPr>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Note(s):</a:t>
            </a:r>
            <a:r>
              <a:rPr sz="800">
                <a:solidFill>
                  <a:srgbClr val="555555"/>
                </a:solidFill>
                <a:latin typeface="Open Sans"/>
              </a:rPr>
              <a:t> Europe</a:t>
            </a:r>
          </a:p>
          <a:p>
            <a:pPr algn="l"/>
            <a:r>
              <a:rPr sz="800">
                <a:solidFill>
                  <a:srgbClr val="555555"/>
                </a:solidFill>
                <a:latin typeface="Open Sans"/>
              </a:rPr>
              <a:t>Further information regarding this statistic can be found on </a:t>
            </a:r>
            <a:r>
              <a:rPr sz="800">
                <a:solidFill>
                  <a:srgbClr val="555555"/>
                </a:solidFill>
                <a:latin typeface="Open Sans"/>
                <a:hlinkClick r:id="rId3" action="ppaction://hlinksldjump">
                  <a:extLst>
                    <a:ext uri="{A12FA001-AC4F-418D-AE19-62706E023703}">
                      <ahyp:hlinkClr xmlns:ahyp="http://schemas.microsoft.com/office/drawing/2018/hyperlinkcolor" val="tx"/>
                    </a:ext>
                  </a:extLst>
                </a:hlinkClick>
              </a:rPr>
              <a:t>page 8</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OECD; </a:t>
            </a:r>
            <a:r>
              <a:rPr sz="800">
                <a:solidFill>
                  <a:srgbClr val="555555"/>
                </a:solidFill>
                <a:latin typeface="Open Sans"/>
                <a:hlinkClick r:id="rId4">
                  <a:extLst>
                    <a:ext uri="{A12FA001-AC4F-418D-AE19-62706E023703}">
                      <ahyp:hlinkClr xmlns:ahyp="http://schemas.microsoft.com/office/drawing/2018/hyperlinkcolor" val="tx"/>
                    </a:ext>
                  </a:extLst>
                </a:hlinkClick>
              </a:rPr>
              <a:t>ID 439960</a:t>
            </a:r>
          </a:p>
        </p:txBody>
      </p:sp>
      <p:graphicFrame>
        <p:nvGraphicFramePr>
          <p:cNvPr id="9" name="ChartObject">
            <a:extLst>
              <a:ext uri="{FF2B5EF4-FFF2-40B4-BE49-F238E27FC236}">
                <a16:creationId xmlns:a16="http://schemas.microsoft.com/office/drawing/2014/main" id="{A8070347-FE3B-9D04-DF5C-BE309BC9E907}"/>
              </a:ext>
            </a:extLst>
          </p:cNvPr>
          <p:cNvGraphicFramePr/>
          <p:nvPr>
            <p:extLst>
              <p:ext uri="{D42A27DB-BD31-4B8C-83A1-F6EECF244321}">
                <p14:modId xmlns:p14="http://schemas.microsoft.com/office/powerpoint/2010/main" val="754035583"/>
              </p:ext>
            </p:extLst>
          </p:nvPr>
        </p:nvGraphicFramePr>
        <p:xfrm>
          <a:off x="637200" y="2424822"/>
          <a:ext cx="10742400" cy="3900800"/>
        </p:xfrm>
        <a:graphic>
          <a:graphicData uri="http://schemas.openxmlformats.org/drawingml/2006/chart">
            <c:chart xmlns:c="http://schemas.openxmlformats.org/drawingml/2006/chart" xmlns:r="http://schemas.openxmlformats.org/officeDocument/2006/relationships" r:id="rId5"/>
          </a:graphicData>
        </a:graphic>
      </p:graphicFrame>
      <p:sp>
        <p:nvSpPr>
          <p:cNvPr id="10" name="New shape">
            <a:extLst>
              <a:ext uri="{FF2B5EF4-FFF2-40B4-BE49-F238E27FC236}">
                <a16:creationId xmlns:a16="http://schemas.microsoft.com/office/drawing/2014/main" id="{73425C7B-AFA1-E6EA-B504-84D25DE599F8}"/>
              </a:ext>
            </a:extLst>
          </p:cNvPr>
          <p:cNvSpPr/>
          <p:nvPr/>
        </p:nvSpPr>
        <p:spPr>
          <a:xfrm>
            <a:off x="5006600" y="1882800"/>
            <a:ext cx="20828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000">
                <a:solidFill>
                  <a:srgbClr val="0F283E"/>
                </a:solidFill>
                <a:latin typeface="Open Sans Light"/>
              </a:rPr>
              <a:t>Number of companies</a:t>
            </a:r>
          </a:p>
        </p:txBody>
      </p:sp>
      <p:sp>
        <p:nvSpPr>
          <p:cNvPr id="11" name="New shape">
            <a:extLst>
              <a:ext uri="{FF2B5EF4-FFF2-40B4-BE49-F238E27FC236}">
                <a16:creationId xmlns:a16="http://schemas.microsoft.com/office/drawing/2014/main" id="{C3C559C8-4656-A5FD-ABED-4437FC71EAB5}"/>
              </a:ext>
            </a:extLst>
          </p:cNvPr>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r>
              <a:rPr sz="1000">
                <a:solidFill>
                  <a:srgbClr val="FFFFFF"/>
                </a:solidFill>
                <a:latin typeface="Open Sans"/>
              </a:rPr>
              <a:t>2</a:t>
            </a:r>
          </a:p>
        </p:txBody>
      </p:sp>
    </p:spTree>
    <p:extLst>
      <p:ext uri="{BB962C8B-B14F-4D97-AF65-F5344CB8AC3E}">
        <p14:creationId xmlns:p14="http://schemas.microsoft.com/office/powerpoint/2010/main" val="1632067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As of 2024, 110 pharmaceutical and biotechnological companies were among the leading 800 companies in the European Union. France had the highest number of leading pharmaceutical and biotechnological companies in that year, with 26 companies listed.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Europe; 2024; top EU 800</a:t>
            </a:r>
          </a:p>
          <a:p>
            <a:r>
              <a:rPr sz="600" b="1">
                <a:solidFill>
                  <a:srgbClr val="0F2741"/>
                </a:solidFill>
                <a:latin typeface="Open Sans"/>
              </a:rPr>
              <a:t>Source(s): </a:t>
            </a:r>
            <a:r>
              <a:rPr sz="600" b="0">
                <a:solidFill>
                  <a:srgbClr val="0F2741"/>
                </a:solidFill>
                <a:latin typeface="Open Sans"/>
              </a:rPr>
              <a:t>European Commission; Joint Research Centre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5002600" y="1882800"/>
            <a:ext cx="2184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Number of companies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6</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Number of leading pharmaceutical and biotechnological companies in EU countries as of 2024</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Leading pharmaceutical &amp; biotech companies in selected EU countries 2024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a:extLst>
              <a:ext uri="{FF2B5EF4-FFF2-40B4-BE49-F238E27FC236}">
                <a16:creationId xmlns:a16="http://schemas.microsoft.com/office/drawing/2014/main" id="{2437975F-9E7B-49C1-618A-31E9100740A8}"/>
              </a:ext>
            </a:extLst>
          </p:cNvPr>
          <p:cNvSpPr/>
          <p:nvPr/>
        </p:nvSpPr>
        <p:spPr>
          <a:xfrm>
            <a:off x="10868400" y="6465600"/>
            <a:ext cx="752400" cy="154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ew shape">
            <a:extLst>
              <a:ext uri="{FF2B5EF4-FFF2-40B4-BE49-F238E27FC236}">
                <a16:creationId xmlns:a16="http://schemas.microsoft.com/office/drawing/2014/main" id="{1D579E45-2FD9-E8EE-4C4B-93034ACA30A3}"/>
              </a:ext>
            </a:extLst>
          </p:cNvPr>
          <p:cNvSpPr/>
          <p:nvPr/>
        </p:nvSpPr>
        <p:spPr>
          <a:xfrm>
            <a:off x="676800" y="630000"/>
            <a:ext cx="10836000" cy="5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57500" lnSpcReduction="20000"/>
          </a:bodyPr>
          <a:lstStyle/>
          <a:p>
            <a:pPr algn="l">
              <a:lnSpc>
                <a:spcPct val="100000"/>
              </a:lnSpc>
              <a:spcAft>
                <a:spcPct val="20000"/>
              </a:spcAft>
            </a:pPr>
            <a:r>
              <a:rPr sz="3200">
                <a:solidFill>
                  <a:srgbClr val="0A85E6"/>
                </a:solidFill>
                <a:latin typeface="Open Sans Light"/>
              </a:rPr>
              <a:t>Biotech research and development expenditure in selected countries in 2021 (in million U.S. dollars)</a:t>
            </a:r>
          </a:p>
        </p:txBody>
      </p:sp>
      <p:sp>
        <p:nvSpPr>
          <p:cNvPr id="6" name="New shape">
            <a:extLst>
              <a:ext uri="{FF2B5EF4-FFF2-40B4-BE49-F238E27FC236}">
                <a16:creationId xmlns:a16="http://schemas.microsoft.com/office/drawing/2014/main" id="{D786DF48-A2DA-C3DF-1D5D-B335023797C1}"/>
              </a:ext>
            </a:extLst>
          </p:cNvPr>
          <p:cNvSpPr/>
          <p:nvPr/>
        </p:nvSpPr>
        <p:spPr>
          <a:xfrm>
            <a:off x="1044000" y="5986800"/>
            <a:ext cx="8280000" cy="73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800" b="1">
                <a:solidFill>
                  <a:srgbClr val="555555"/>
                </a:solidFill>
                <a:latin typeface="Open Sans"/>
              </a:rPr>
              <a:t>Note(s):</a:t>
            </a:r>
            <a:r>
              <a:rPr sz="800">
                <a:solidFill>
                  <a:srgbClr val="555555"/>
                </a:solidFill>
                <a:latin typeface="Open Sans"/>
              </a:rPr>
              <a:t> Worldwide, OECD; 2021</a:t>
            </a:r>
          </a:p>
          <a:p>
            <a:pPr algn="l"/>
            <a:r>
              <a:rPr sz="800">
                <a:solidFill>
                  <a:srgbClr val="555555"/>
                </a:solidFill>
                <a:latin typeface="Open Sans"/>
              </a:rPr>
              <a:t>Further information regarding this statistic can be found on </a:t>
            </a:r>
            <a:r>
              <a:rPr sz="800">
                <a:solidFill>
                  <a:srgbClr val="555555"/>
                </a:solidFill>
                <a:latin typeface="Open Sans"/>
                <a:hlinkClick r:id="rId3" action="ppaction://hlinksldjump">
                  <a:extLst>
                    <a:ext uri="{A12FA001-AC4F-418D-AE19-62706E023703}">
                      <ahyp:hlinkClr xmlns:ahyp="http://schemas.microsoft.com/office/drawing/2018/hyperlinkcolor" val="tx"/>
                    </a:ext>
                  </a:extLst>
                </a:hlinkClick>
              </a:rPr>
              <a:t>page 8</a:t>
            </a:r>
            <a:r>
              <a:rPr sz="800">
                <a:solidFill>
                  <a:srgbClr val="555555"/>
                </a:solidFill>
                <a:latin typeface="Open Sans"/>
              </a:rPr>
              <a:t>.</a:t>
            </a:r>
          </a:p>
          <a:p>
            <a:pPr algn="l"/>
            <a:r>
              <a:rPr sz="800" b="1">
                <a:solidFill>
                  <a:srgbClr val="555555"/>
                </a:solidFill>
                <a:latin typeface="Open Sans"/>
              </a:rPr>
              <a:t>Source(s): </a:t>
            </a:r>
            <a:r>
              <a:rPr sz="800">
                <a:solidFill>
                  <a:srgbClr val="555555"/>
                </a:solidFill>
                <a:latin typeface="Open Sans"/>
              </a:rPr>
              <a:t>OECD; </a:t>
            </a:r>
            <a:r>
              <a:rPr sz="800">
                <a:solidFill>
                  <a:srgbClr val="555555"/>
                </a:solidFill>
                <a:latin typeface="Open Sans"/>
                <a:hlinkClick r:id="rId4">
                  <a:extLst>
                    <a:ext uri="{A12FA001-AC4F-418D-AE19-62706E023703}">
                      <ahyp:hlinkClr xmlns:ahyp="http://schemas.microsoft.com/office/drawing/2018/hyperlinkcolor" val="tx"/>
                    </a:ext>
                  </a:extLst>
                </a:hlinkClick>
              </a:rPr>
              <a:t>ID 379945</a:t>
            </a:r>
          </a:p>
        </p:txBody>
      </p:sp>
      <p:graphicFrame>
        <p:nvGraphicFramePr>
          <p:cNvPr id="7" name="ChartObject">
            <a:extLst>
              <a:ext uri="{FF2B5EF4-FFF2-40B4-BE49-F238E27FC236}">
                <a16:creationId xmlns:a16="http://schemas.microsoft.com/office/drawing/2014/main" id="{22BE7A99-A692-7E05-DEF3-3E40DC145FDB}"/>
              </a:ext>
            </a:extLst>
          </p:cNvPr>
          <p:cNvGraphicFramePr/>
          <p:nvPr>
            <p:extLst>
              <p:ext uri="{D42A27DB-BD31-4B8C-83A1-F6EECF244321}">
                <p14:modId xmlns:p14="http://schemas.microsoft.com/office/powerpoint/2010/main" val="1515124216"/>
              </p:ext>
            </p:extLst>
          </p:nvPr>
        </p:nvGraphicFramePr>
        <p:xfrm>
          <a:off x="676800" y="1882800"/>
          <a:ext cx="107424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8" name="New shape">
            <a:extLst>
              <a:ext uri="{FF2B5EF4-FFF2-40B4-BE49-F238E27FC236}">
                <a16:creationId xmlns:a16="http://schemas.microsoft.com/office/drawing/2014/main" id="{97588486-F08F-C592-3114-314E4307784D}"/>
              </a:ext>
            </a:extLst>
          </p:cNvPr>
          <p:cNvSpPr/>
          <p:nvPr/>
        </p:nvSpPr>
        <p:spPr>
          <a:xfrm>
            <a:off x="637200" y="6494400"/>
            <a:ext cx="457200" cy="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ctr">
              <a:spcAft>
                <a:spcPct val="20000"/>
              </a:spcAft>
            </a:pPr>
            <a:endParaRPr sz="1000" dirty="0">
              <a:solidFill>
                <a:srgbClr val="FFFFFF"/>
              </a:solidFill>
              <a:latin typeface="Open Sans"/>
            </a:endParaRPr>
          </a:p>
        </p:txBody>
      </p:sp>
    </p:spTree>
    <p:extLst>
      <p:ext uri="{BB962C8B-B14F-4D97-AF65-F5344CB8AC3E}">
        <p14:creationId xmlns:p14="http://schemas.microsoft.com/office/powerpoint/2010/main" val="2283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5866"/>
            <a:ext cx="7202487" cy="939800"/>
          </a:xfrm>
          <a:prstGeom prst="rect">
            <a:avLst/>
          </a:prstGeom>
          <a:solidFill>
            <a:schemeClr val="accent1"/>
          </a:solidFill>
          <a:ln>
            <a:solidFill>
              <a:schemeClr val="accent1"/>
            </a:solidFill>
          </a:ln>
        </p:spPr>
        <p:txBody>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n-US" sz="2800" b="1" kern="0" dirty="0">
                <a:solidFill>
                  <a:schemeClr val="bg1"/>
                </a:solidFill>
              </a:rPr>
              <a:t>B</a:t>
            </a:r>
            <a:r>
              <a:rPr lang="el-GR" sz="2800" b="1" kern="0" dirty="0" err="1">
                <a:solidFill>
                  <a:schemeClr val="bg1"/>
                </a:solidFill>
              </a:rPr>
              <a:t>ιοτεχνολογική</a:t>
            </a:r>
            <a:r>
              <a:rPr lang="el-GR" sz="2800" b="1" kern="0" dirty="0">
                <a:solidFill>
                  <a:schemeClr val="bg1"/>
                </a:solidFill>
              </a:rPr>
              <a:t> βιομηχανία</a:t>
            </a:r>
            <a:endParaRPr lang="en-GB" sz="2800" b="1" kern="0" dirty="0">
              <a:solidFill>
                <a:schemeClr val="bg1"/>
              </a:solidFill>
            </a:endParaRPr>
          </a:p>
        </p:txBody>
      </p:sp>
      <p:pic>
        <p:nvPicPr>
          <p:cNvPr id="5" name="Picture 4" descr="Graph image">
            <a:extLst>
              <a:ext uri="{FF2B5EF4-FFF2-40B4-BE49-F238E27FC236}">
                <a16:creationId xmlns:a16="http://schemas.microsoft.com/office/drawing/2014/main" id="{EF20BE83-D989-13F1-2663-207B6153DDB7}"/>
              </a:ext>
            </a:extLst>
          </p:cNvPr>
          <p:cNvPicPr>
            <a:picLocks noChangeAspect="1"/>
          </p:cNvPicPr>
          <p:nvPr/>
        </p:nvPicPr>
        <p:blipFill>
          <a:blip r:embed="rId2"/>
          <a:stretch>
            <a:fillRect/>
          </a:stretch>
        </p:blipFill>
        <p:spPr>
          <a:xfrm>
            <a:off x="553720" y="1515964"/>
            <a:ext cx="5842000" cy="4864100"/>
          </a:xfrm>
          <a:prstGeom prst="rect">
            <a:avLst/>
          </a:prstGeom>
        </p:spPr>
      </p:pic>
      <p:sp>
        <p:nvSpPr>
          <p:cNvPr id="7" name="TextBox 6">
            <a:extLst>
              <a:ext uri="{FF2B5EF4-FFF2-40B4-BE49-F238E27FC236}">
                <a16:creationId xmlns:a16="http://schemas.microsoft.com/office/drawing/2014/main" id="{DD948399-447E-72B4-D3A3-DC04913D85BF}"/>
              </a:ext>
            </a:extLst>
          </p:cNvPr>
          <p:cNvSpPr txBox="1"/>
          <p:nvPr/>
        </p:nvSpPr>
        <p:spPr>
          <a:xfrm>
            <a:off x="6590792" y="1483544"/>
            <a:ext cx="5242560" cy="4827604"/>
          </a:xfrm>
          <a:prstGeom prst="rect">
            <a:avLst/>
          </a:prstGeom>
          <a:noFill/>
        </p:spPr>
        <p:txBody>
          <a:bodyPr wrap="square">
            <a:spAutoFit/>
          </a:bodyPr>
          <a:lstStyle/>
          <a:p>
            <a:pPr algn="l">
              <a:lnSpc>
                <a:spcPts val="1800"/>
              </a:lnSpc>
              <a:spcAft>
                <a:spcPts val="900"/>
              </a:spcAft>
              <a:buFont typeface="Arial" panose="020B0604020202020204" pitchFamily="34" charset="0"/>
              <a:buChar char="•"/>
            </a:pPr>
            <a:r>
              <a:rPr lang="el-GR" b="1" i="0" dirty="0" err="1">
                <a:solidFill>
                  <a:srgbClr val="0A0A0A"/>
                </a:solidFill>
                <a:effectLst/>
                <a:latin typeface="Google Sans"/>
              </a:rPr>
              <a:t>Βιοφαρμακευτικά</a:t>
            </a:r>
            <a:r>
              <a:rPr lang="el-GR" b="1" i="0" dirty="0">
                <a:solidFill>
                  <a:srgbClr val="0A0A0A"/>
                </a:solidFill>
                <a:effectLst/>
                <a:latin typeface="Google Sans"/>
              </a:rPr>
              <a:t> (Κόκκινη):</a:t>
            </a:r>
            <a:r>
              <a:rPr lang="el-GR" b="0" i="0" dirty="0">
                <a:solidFill>
                  <a:srgbClr val="0A0A0A"/>
                </a:solidFill>
                <a:effectLst/>
                <a:latin typeface="Google Sans"/>
              </a:rPr>
              <a:t> Κυριαρχεί στην αγορά με μερίδιο περίπου </a:t>
            </a:r>
            <a:r>
              <a:rPr lang="el-GR" b="1" i="0" dirty="0">
                <a:solidFill>
                  <a:srgbClr val="0A0A0A"/>
                </a:solidFill>
                <a:effectLst/>
                <a:latin typeface="Google Sans"/>
              </a:rPr>
              <a:t>65%</a:t>
            </a:r>
            <a:r>
              <a:rPr lang="el-GR" b="0" i="0" dirty="0">
                <a:solidFill>
                  <a:srgbClr val="0A0A0A"/>
                </a:solidFill>
                <a:effectLst/>
                <a:latin typeface="Google Sans"/>
              </a:rPr>
              <a:t>. Περιλαμβάνει θεραπείες υψηλής αξίας, όπως τα </a:t>
            </a:r>
            <a:r>
              <a:rPr lang="el-GR" b="0" i="0" dirty="0" err="1">
                <a:solidFill>
                  <a:srgbClr val="0A0A0A"/>
                </a:solidFill>
                <a:effectLst/>
                <a:latin typeface="Google Sans"/>
              </a:rPr>
              <a:t>μονοκλωνικά</a:t>
            </a:r>
            <a:r>
              <a:rPr lang="el-GR" b="0" i="0" dirty="0">
                <a:solidFill>
                  <a:srgbClr val="0A0A0A"/>
                </a:solidFill>
                <a:effectLst/>
                <a:latin typeface="Google Sans"/>
              </a:rPr>
              <a:t> αντισώματα και τα αναπτυσσόμενα φάρμακα </a:t>
            </a:r>
            <a:r>
              <a:rPr lang="en-US" b="0" i="0" dirty="0">
                <a:solidFill>
                  <a:srgbClr val="0A0A0A"/>
                </a:solidFill>
                <a:effectLst/>
                <a:latin typeface="Google Sans"/>
              </a:rPr>
              <a:t>GLP-1 </a:t>
            </a:r>
            <a:r>
              <a:rPr lang="el-GR" b="0" i="0" dirty="0">
                <a:solidFill>
                  <a:srgbClr val="0A0A0A"/>
                </a:solidFill>
                <a:effectLst/>
                <a:latin typeface="Google Sans"/>
              </a:rPr>
              <a:t>για την απώλεια βάρους.</a:t>
            </a:r>
          </a:p>
          <a:p>
            <a:pPr algn="l">
              <a:lnSpc>
                <a:spcPts val="1800"/>
              </a:lnSpc>
              <a:spcAft>
                <a:spcPts val="900"/>
              </a:spcAft>
              <a:buFont typeface="Arial" panose="020B0604020202020204" pitchFamily="34" charset="0"/>
              <a:buChar char="•"/>
            </a:pPr>
            <a:r>
              <a:rPr lang="el-GR" b="1" i="0" dirty="0">
                <a:solidFill>
                  <a:srgbClr val="0A0A0A"/>
                </a:solidFill>
                <a:effectLst/>
                <a:latin typeface="Google Sans"/>
              </a:rPr>
              <a:t>Βιομηχανική Βιοτεχνολογία (Λευκή):</a:t>
            </a:r>
            <a:r>
              <a:rPr lang="el-GR" b="0" i="0" dirty="0">
                <a:solidFill>
                  <a:srgbClr val="0A0A0A"/>
                </a:solidFill>
                <a:effectLst/>
                <a:latin typeface="Google Sans"/>
              </a:rPr>
              <a:t> Αντιπροσωπεύει περίπου το </a:t>
            </a:r>
            <a:r>
              <a:rPr lang="el-GR" b="1" i="0" dirty="0">
                <a:solidFill>
                  <a:srgbClr val="0A0A0A"/>
                </a:solidFill>
                <a:effectLst/>
                <a:latin typeface="Google Sans"/>
              </a:rPr>
              <a:t>18%</a:t>
            </a:r>
            <a:r>
              <a:rPr lang="el-GR" b="0" i="0" dirty="0">
                <a:solidFill>
                  <a:srgbClr val="0A0A0A"/>
                </a:solidFill>
                <a:effectLst/>
                <a:latin typeface="Google Sans"/>
              </a:rPr>
              <a:t>, εστιάζοντας στη βιώσιμη </a:t>
            </a:r>
            <a:r>
              <a:rPr lang="el-GR" b="0" i="0" dirty="0" err="1">
                <a:solidFill>
                  <a:srgbClr val="0A0A0A"/>
                </a:solidFill>
                <a:effectLst/>
                <a:latin typeface="Google Sans"/>
              </a:rPr>
              <a:t>βιοπαραγωγή</a:t>
            </a:r>
            <a:r>
              <a:rPr lang="el-GR" b="0" i="0" dirty="0">
                <a:solidFill>
                  <a:srgbClr val="0A0A0A"/>
                </a:solidFill>
                <a:effectLst/>
                <a:latin typeface="Google Sans"/>
              </a:rPr>
              <a:t> και την παραγωγή ενζύμων για χημικά και κλωστοϋφαντουργικά προϊόντα.</a:t>
            </a:r>
          </a:p>
          <a:p>
            <a:pPr algn="l">
              <a:lnSpc>
                <a:spcPts val="1800"/>
              </a:lnSpc>
              <a:spcAft>
                <a:spcPts val="900"/>
              </a:spcAft>
              <a:buFont typeface="Arial" panose="020B0604020202020204" pitchFamily="34" charset="0"/>
              <a:buChar char="•"/>
            </a:pPr>
            <a:r>
              <a:rPr lang="el-GR" b="1" i="0" dirty="0">
                <a:solidFill>
                  <a:srgbClr val="0A0A0A"/>
                </a:solidFill>
                <a:effectLst/>
                <a:latin typeface="Google Sans"/>
              </a:rPr>
              <a:t>Τρόφιμα &amp; Διατροφή (Κίτρινη):</a:t>
            </a:r>
            <a:r>
              <a:rPr lang="el-GR" b="0" i="0" dirty="0">
                <a:solidFill>
                  <a:srgbClr val="0A0A0A"/>
                </a:solidFill>
                <a:effectLst/>
                <a:latin typeface="Google Sans"/>
              </a:rPr>
              <a:t> Κατέχει το </a:t>
            </a:r>
            <a:r>
              <a:rPr lang="el-GR" b="1" i="0" dirty="0">
                <a:solidFill>
                  <a:srgbClr val="0A0A0A"/>
                </a:solidFill>
                <a:effectLst/>
                <a:latin typeface="Google Sans"/>
              </a:rPr>
              <a:t>10%</a:t>
            </a:r>
            <a:r>
              <a:rPr lang="el-GR" b="0" i="0" dirty="0">
                <a:solidFill>
                  <a:srgbClr val="0A0A0A"/>
                </a:solidFill>
                <a:effectLst/>
                <a:latin typeface="Google Sans"/>
              </a:rPr>
              <a:t>, ωθούμενη από τη ζύμη ακριβείας (</a:t>
            </a:r>
            <a:r>
              <a:rPr lang="en-US" b="0" i="0" dirty="0">
                <a:solidFill>
                  <a:srgbClr val="0A0A0A"/>
                </a:solidFill>
                <a:effectLst/>
                <a:latin typeface="Google Sans"/>
              </a:rPr>
              <a:t>precision fermentation) </a:t>
            </a:r>
            <a:r>
              <a:rPr lang="el-GR" b="0" i="0" dirty="0">
                <a:solidFill>
                  <a:srgbClr val="0A0A0A"/>
                </a:solidFill>
                <a:effectLst/>
                <a:latin typeface="Google Sans"/>
              </a:rPr>
              <a:t>και την ανάπτυξη εναλλακτικών πρωτεϊνών.</a:t>
            </a:r>
          </a:p>
          <a:p>
            <a:pPr algn="l">
              <a:lnSpc>
                <a:spcPts val="1800"/>
              </a:lnSpc>
              <a:spcAft>
                <a:spcPts val="900"/>
              </a:spcAft>
              <a:buFont typeface="Arial" panose="020B0604020202020204" pitchFamily="34" charset="0"/>
              <a:buChar char="•"/>
            </a:pPr>
            <a:r>
              <a:rPr lang="el-GR" b="1" i="0" dirty="0" err="1">
                <a:solidFill>
                  <a:srgbClr val="0A0A0A"/>
                </a:solidFill>
                <a:effectLst/>
                <a:latin typeface="Google Sans"/>
              </a:rPr>
              <a:t>Βιοκαύσιμα</a:t>
            </a:r>
            <a:r>
              <a:rPr lang="el-GR" b="1" i="0" dirty="0">
                <a:solidFill>
                  <a:srgbClr val="0A0A0A"/>
                </a:solidFill>
                <a:effectLst/>
                <a:latin typeface="Google Sans"/>
              </a:rPr>
              <a:t> &amp; Περιβάλλον (Πράσινη/Γκρίζα):</a:t>
            </a:r>
            <a:r>
              <a:rPr lang="el-GR" b="0" i="0" dirty="0">
                <a:solidFill>
                  <a:srgbClr val="0A0A0A"/>
                </a:solidFill>
                <a:effectLst/>
                <a:latin typeface="Google Sans"/>
              </a:rPr>
              <a:t> Κατέχει περίπου το </a:t>
            </a:r>
            <a:r>
              <a:rPr lang="el-GR" b="1" i="0" dirty="0">
                <a:solidFill>
                  <a:srgbClr val="0A0A0A"/>
                </a:solidFill>
                <a:effectLst/>
                <a:latin typeface="Google Sans"/>
              </a:rPr>
              <a:t>7%</a:t>
            </a:r>
            <a:r>
              <a:rPr lang="el-GR" b="0" i="0" dirty="0">
                <a:solidFill>
                  <a:srgbClr val="0A0A0A"/>
                </a:solidFill>
                <a:effectLst/>
                <a:latin typeface="Google Sans"/>
              </a:rPr>
              <a:t>, με τον τομέα να επεκτείνεται λόγω των παγκόσμιων εντολών για καύσιμα χαμηλού άνθρακα και τη </a:t>
            </a:r>
            <a:r>
              <a:rPr lang="el-GR" b="0" i="0" dirty="0" err="1">
                <a:solidFill>
                  <a:srgbClr val="0A0A0A"/>
                </a:solidFill>
                <a:effectLst/>
                <a:latin typeface="Google Sans"/>
              </a:rPr>
              <a:t>βιοαποκατάσταση</a:t>
            </a:r>
            <a:r>
              <a:rPr lang="el-GR" b="0" i="0" dirty="0">
                <a:solidFill>
                  <a:srgbClr val="0A0A0A"/>
                </a:solidFill>
                <a:effectLst/>
                <a:latin typeface="Google Sans"/>
              </a:rPr>
              <a:t>.</a:t>
            </a:r>
          </a:p>
        </p:txBody>
      </p:sp>
    </p:spTree>
    <p:extLst>
      <p:ext uri="{BB962C8B-B14F-4D97-AF65-F5344CB8AC3E}">
        <p14:creationId xmlns:p14="http://schemas.microsoft.com/office/powerpoint/2010/main" val="3566369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2225"/>
          <a:stretch/>
        </p:blipFill>
        <p:spPr>
          <a:xfrm>
            <a:off x="6561137" y="2120900"/>
            <a:ext cx="4239343" cy="3721099"/>
          </a:xfrm>
          <a:prstGeom prst="rect">
            <a:avLst/>
          </a:prstGeom>
        </p:spPr>
      </p:pic>
      <p:sp>
        <p:nvSpPr>
          <p:cNvPr id="4" name="Title 1"/>
          <p:cNvSpPr txBox="1">
            <a:spLocks/>
          </p:cNvSpPr>
          <p:nvPr/>
        </p:nvSpPr>
        <p:spPr>
          <a:xfrm>
            <a:off x="0" y="295866"/>
            <a:ext cx="7202487" cy="939800"/>
          </a:xfrm>
          <a:prstGeom prst="rect">
            <a:avLst/>
          </a:prstGeom>
          <a:solidFill>
            <a:schemeClr val="accent1"/>
          </a:solidFill>
          <a:ln>
            <a:solidFill>
              <a:schemeClr val="accent1"/>
            </a:solidFill>
          </a:ln>
        </p:spPr>
        <p:txBody>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pPr algn="ctr"/>
            <a:r>
              <a:rPr lang="el-GR" sz="2800" b="1" kern="0" dirty="0">
                <a:solidFill>
                  <a:schemeClr val="bg1"/>
                </a:solidFill>
              </a:rPr>
              <a:t>Επίλογος</a:t>
            </a:r>
            <a:endParaRPr lang="en-GB" sz="2800" b="1" kern="0" dirty="0">
              <a:solidFill>
                <a:schemeClr val="bg1"/>
              </a:solidFill>
            </a:endParaRPr>
          </a:p>
        </p:txBody>
      </p:sp>
      <p:pic>
        <p:nvPicPr>
          <p:cNvPr id="5" name="Picture 4"/>
          <p:cNvPicPr>
            <a:picLocks noChangeAspect="1"/>
          </p:cNvPicPr>
          <p:nvPr/>
        </p:nvPicPr>
        <p:blipFill>
          <a:blip r:embed="rId3"/>
          <a:stretch>
            <a:fillRect/>
          </a:stretch>
        </p:blipFill>
        <p:spPr>
          <a:xfrm>
            <a:off x="1308100" y="2120900"/>
            <a:ext cx="4465320" cy="3721100"/>
          </a:xfrm>
          <a:prstGeom prst="rect">
            <a:avLst/>
          </a:prstGeom>
        </p:spPr>
      </p:pic>
    </p:spTree>
    <p:extLst>
      <p:ext uri="{BB962C8B-B14F-4D97-AF65-F5344CB8AC3E}">
        <p14:creationId xmlns:p14="http://schemas.microsoft.com/office/powerpoint/2010/main" val="20175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9415-798E-9CFA-502E-A111AF8F4493}"/>
              </a:ext>
            </a:extLst>
          </p:cNvPr>
          <p:cNvSpPr>
            <a:spLocks noGrp="1"/>
          </p:cNvSpPr>
          <p:nvPr>
            <p:ph type="title"/>
          </p:nvPr>
        </p:nvSpPr>
        <p:spPr>
          <a:xfrm>
            <a:off x="257810" y="228600"/>
            <a:ext cx="10917767" cy="939800"/>
          </a:xfrm>
        </p:spPr>
        <p:txBody>
          <a:bodyPr/>
          <a:lstStyle/>
          <a:p>
            <a:r>
              <a:rPr lang="el-GR" sz="3200" b="1" dirty="0" err="1"/>
              <a:t>Σύνχρονη</a:t>
            </a:r>
            <a:r>
              <a:rPr lang="el-GR" sz="3200" b="1" dirty="0"/>
              <a:t> </a:t>
            </a:r>
            <a:r>
              <a:rPr lang="el-GR" sz="3200" b="1" dirty="0" err="1"/>
              <a:t>Βιοτεχνολογ</a:t>
            </a:r>
            <a:r>
              <a:rPr lang="en-US" sz="3200" b="1" dirty="0" err="1"/>
              <a:t>ί</a:t>
            </a:r>
            <a:r>
              <a:rPr lang="el-GR" sz="3200" b="1" dirty="0"/>
              <a:t>α</a:t>
            </a:r>
            <a:endParaRPr lang="en-US" sz="3200" b="1" dirty="0"/>
          </a:p>
        </p:txBody>
      </p:sp>
      <p:sp>
        <p:nvSpPr>
          <p:cNvPr id="3" name="Rectangle 2">
            <a:extLst>
              <a:ext uri="{FF2B5EF4-FFF2-40B4-BE49-F238E27FC236}">
                <a16:creationId xmlns:a16="http://schemas.microsoft.com/office/drawing/2014/main" id="{C8D1B722-7E23-9160-875D-C438DDEE5D7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7">
            <a:extLst>
              <a:ext uri="{FF2B5EF4-FFF2-40B4-BE49-F238E27FC236}">
                <a16:creationId xmlns:a16="http://schemas.microsoft.com/office/drawing/2014/main" id="{1BC3809D-B1AA-7B4A-DD1E-387ACF07E3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8">
            <a:extLst>
              <a:ext uri="{FF2B5EF4-FFF2-40B4-BE49-F238E27FC236}">
                <a16:creationId xmlns:a16="http://schemas.microsoft.com/office/drawing/2014/main" id="{E641FC20-A95A-5AFA-1DA8-8F045B93644F}"/>
              </a:ext>
            </a:extLst>
          </p:cNvPr>
          <p:cNvSpPr>
            <a:spLocks noChangeArrowheads="1"/>
          </p:cNvSpPr>
          <p:nvPr/>
        </p:nvSpPr>
        <p:spPr bwMode="auto">
          <a:xfrm>
            <a:off x="257810" y="1370996"/>
            <a:ext cx="10346166" cy="453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Πράσινη βιοτεχνολογία</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altLang="en-US" sz="20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Εστίαση:</a:t>
            </a: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a:t>
            </a:r>
            <a:r>
              <a:rPr lang="el-GR" altLang="en-US" sz="1400" dirty="0">
                <a:latin typeface="+mj-lt"/>
                <a:ea typeface="SimSun" panose="02010600030101010101" pitchFamily="2" charset="-122"/>
                <a:cs typeface="Arial" panose="020B0604020202020204" pitchFamily="34" charset="0"/>
              </a:rPr>
              <a:t>Γ</a:t>
            </a: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εωργία. Οι μικροοργανισμοί βελτιώνουν την απόδοση και την ανθεκτικότητα των καλλιεργειών.</a:t>
            </a:r>
            <a:endParaRPr kumimoji="0" lang="el-GR" altLang="en-US" sz="1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Παραδείγματα εφαρμογών:</a:t>
            </a: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γενετική τροποποίηση καλλιεργειών για αντοχή σε παράσιτα, ασθένειες και βελτιωμένη απόδοση · </a:t>
            </a: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ανάπτυξη φιλικών προς το περιβάλλον γεωργικών πρακτικών.</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altLang="en-US" sz="1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Παραδείγματα μικροοργανισμών:</a:t>
            </a:r>
            <a:endParaRPr kumimoji="0" lang="el-GR" altLang="en-US" sz="1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Το βακτήριο </a:t>
            </a:r>
            <a:r>
              <a:rPr kumimoji="0" lang="el-GR" altLang="en-US" sz="1400" b="1" i="1" u="none" strike="noStrike" cap="none" normalizeH="0" baseline="0" dirty="0" err="1">
                <a:ln>
                  <a:noFill/>
                </a:ln>
                <a:solidFill>
                  <a:schemeClr val="tx1"/>
                </a:solidFill>
                <a:effectLst/>
                <a:latin typeface="+mj-lt"/>
                <a:ea typeface="SimSun" panose="02010600030101010101" pitchFamily="2" charset="-122"/>
                <a:cs typeface="Arial" panose="020B0604020202020204" pitchFamily="34" charset="0"/>
              </a:rPr>
              <a:t>Agrobacterium</a:t>
            </a:r>
            <a:r>
              <a:rPr kumimoji="0" lang="el-GR" altLang="en-US" sz="1400" b="1" i="1"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j-lt"/>
                <a:ea typeface="SimSun" panose="02010600030101010101" pitchFamily="2" charset="-122"/>
                <a:cs typeface="Arial" panose="020B0604020202020204" pitchFamily="34" charset="0"/>
              </a:rPr>
              <a:t>tumefaciens</a:t>
            </a:r>
            <a:r>
              <a:rPr kumimoji="0" lang="el-GR" altLang="en-US" sz="1400" b="1" i="1"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a:t>
            </a: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χρησιμοποιείται στη γενετική μηχανική φυτών</a:t>
            </a:r>
            <a:endParaRPr kumimoji="0" lang="en-US"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μέσω του </a:t>
            </a:r>
            <a:r>
              <a:rPr kumimoji="0" lang="el-GR" altLang="en-US" sz="1400" b="0" i="0" u="none" strike="noStrike" cap="none" normalizeH="0" baseline="0" dirty="0" err="1">
                <a:ln>
                  <a:noFill/>
                </a:ln>
                <a:solidFill>
                  <a:schemeClr val="tx1"/>
                </a:solidFill>
                <a:effectLst/>
                <a:latin typeface="+mj-lt"/>
                <a:ea typeface="SimSun" panose="02010600030101010101" pitchFamily="2" charset="-122"/>
                <a:cs typeface="Arial" panose="020B0604020202020204" pitchFamily="34" charset="0"/>
              </a:rPr>
              <a:t>Ti</a:t>
            </a: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a:t>
            </a:r>
            <a:r>
              <a:rPr kumimoji="0" lang="el-GR" altLang="en-US" sz="1400" b="0" i="0" u="none" strike="noStrike" cap="none" normalizeH="0" baseline="0" dirty="0" err="1">
                <a:ln>
                  <a:noFill/>
                </a:ln>
                <a:solidFill>
                  <a:schemeClr val="tx1"/>
                </a:solidFill>
                <a:effectLst/>
                <a:latin typeface="+mj-lt"/>
                <a:ea typeface="SimSun" panose="02010600030101010101" pitchFamily="2" charset="-122"/>
                <a:cs typeface="Arial" panose="020B0604020202020204" pitchFamily="34" charset="0"/>
              </a:rPr>
              <a:t>πλασμιδιού</a:t>
            </a: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επιτρέποντας τη μεταφορά ξένου DNA</a:t>
            </a:r>
            <a:r>
              <a:rPr kumimoji="0" lang="en-US"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a:t>
            </a: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στο φυτικό </a:t>
            </a:r>
            <a:r>
              <a:rPr kumimoji="0" lang="el-GR" altLang="en-US" sz="1400" b="0" i="0" u="none" strike="noStrike" cap="none" normalizeH="0" baseline="0" dirty="0" err="1">
                <a:ln>
                  <a:noFill/>
                </a:ln>
                <a:solidFill>
                  <a:schemeClr val="tx1"/>
                </a:solidFill>
                <a:effectLst/>
                <a:latin typeface="+mj-lt"/>
                <a:ea typeface="SimSun" panose="02010600030101010101" pitchFamily="2" charset="-122"/>
                <a:cs typeface="Arial" panose="020B0604020202020204" pitchFamily="34" charset="0"/>
              </a:rPr>
              <a:t>γονιδίωμα</a:t>
            </a: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a:t>
            </a:r>
            <a:endParaRPr kumimoji="0" lang="el-GR" altLang="en-US" sz="1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err="1">
                <a:ln>
                  <a:noFill/>
                </a:ln>
                <a:solidFill>
                  <a:schemeClr val="tx1"/>
                </a:solidFill>
                <a:effectLst/>
                <a:latin typeface="+mj-lt"/>
                <a:ea typeface="SimSun" panose="02010600030101010101" pitchFamily="2" charset="-122"/>
                <a:cs typeface="Arial" panose="020B0604020202020204" pitchFamily="34" charset="0"/>
              </a:rPr>
              <a:t>Tα</a:t>
            </a:r>
            <a:r>
              <a:rPr kumimoji="0" lang="el-GR" altLang="en-US" sz="1400" b="1"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βακτήρια </a:t>
            </a:r>
            <a:r>
              <a:rPr kumimoji="0" lang="el-GR" altLang="en-US" sz="1400" b="1" i="1" u="none" strike="noStrike" cap="none" normalizeH="0" baseline="0" dirty="0" err="1">
                <a:ln>
                  <a:noFill/>
                </a:ln>
                <a:solidFill>
                  <a:schemeClr val="tx1"/>
                </a:solidFill>
                <a:effectLst/>
                <a:latin typeface="+mj-lt"/>
                <a:ea typeface="SimSun" panose="02010600030101010101" pitchFamily="2" charset="-122"/>
                <a:cs typeface="Arial" panose="020B0604020202020204" pitchFamily="34" charset="0"/>
              </a:rPr>
              <a:t>Rhizobium</a:t>
            </a:r>
            <a:r>
              <a:rPr kumimoji="0" lang="el-GR" altLang="en-US" sz="1400" b="1"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a:t>
            </a:r>
            <a:r>
              <a:rPr kumimoji="0" lang="el-GR" altLang="en-US" sz="1400" b="1" i="0" u="none" strike="noStrike" cap="none" normalizeH="0" baseline="0" dirty="0" err="1">
                <a:ln>
                  <a:noFill/>
                </a:ln>
                <a:solidFill>
                  <a:schemeClr val="tx1"/>
                </a:solidFill>
                <a:effectLst/>
                <a:latin typeface="+mj-lt"/>
                <a:ea typeface="SimSun" panose="02010600030101010101" pitchFamily="2" charset="-122"/>
                <a:cs typeface="Arial" panose="020B0604020202020204" pitchFamily="34" charset="0"/>
              </a:rPr>
              <a:t>spp</a:t>
            </a:r>
            <a:r>
              <a:rPr kumimoji="0" lang="el-GR" altLang="en-US" sz="1400" b="1"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a:t>
            </a: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βακτήρια που δεσμεύουν ατμοσφαιρικό άζωτο </a:t>
            </a:r>
            <a:endParaRPr kumimoji="0" lang="en-US"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a:t>
            </a:r>
            <a:r>
              <a:rPr kumimoji="0" lang="el-GR" altLang="en-US" sz="1400" b="0" i="0" u="none" strike="noStrike" cap="none" normalizeH="0" baseline="0" dirty="0" err="1">
                <a:ln>
                  <a:noFill/>
                </a:ln>
                <a:solidFill>
                  <a:schemeClr val="tx1"/>
                </a:solidFill>
                <a:effectLst/>
                <a:latin typeface="+mj-lt"/>
                <a:ea typeface="SimSun" panose="02010600030101010101" pitchFamily="2" charset="-122"/>
                <a:cs typeface="Arial" panose="020B0604020202020204" pitchFamily="34" charset="0"/>
              </a:rPr>
              <a:t>nitrogen-fixing</a:t>
            </a: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a:t>
            </a:r>
            <a:r>
              <a:rPr kumimoji="0" lang="el-GR" altLang="en-US" sz="1400" b="0" i="0" u="none" strike="noStrike" cap="none" normalizeH="0" baseline="0" dirty="0" err="1">
                <a:ln>
                  <a:noFill/>
                </a:ln>
                <a:solidFill>
                  <a:schemeClr val="tx1"/>
                </a:solidFill>
                <a:effectLst/>
                <a:latin typeface="+mj-lt"/>
                <a:ea typeface="SimSun" panose="02010600030101010101" pitchFamily="2" charset="-122"/>
                <a:cs typeface="Arial" panose="020B0604020202020204" pitchFamily="34" charset="0"/>
              </a:rPr>
              <a:t>bacteria</a:t>
            </a: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χρησιμοποιούνται ως </a:t>
            </a:r>
            <a:r>
              <a:rPr kumimoji="0" lang="el-GR" altLang="en-US" sz="1400" b="0" i="0" u="none" strike="noStrike" cap="none" normalizeH="0" baseline="0" dirty="0" err="1">
                <a:ln>
                  <a:noFill/>
                </a:ln>
                <a:solidFill>
                  <a:schemeClr val="tx1"/>
                </a:solidFill>
                <a:effectLst/>
                <a:latin typeface="+mj-lt"/>
                <a:ea typeface="SimSun" panose="02010600030101010101" pitchFamily="2" charset="-122"/>
                <a:cs typeface="Arial" panose="020B0604020202020204" pitchFamily="34" charset="0"/>
              </a:rPr>
              <a:t>βιολιπάσματα</a:t>
            </a:r>
            <a:r>
              <a:rPr lang="en-US" altLang="en-US" sz="1400" dirty="0">
                <a:latin typeface="+mj-lt"/>
                <a:ea typeface="SimSun" panose="02010600030101010101" pitchFamily="2" charset="-122"/>
                <a:cs typeface="Arial" panose="020B0604020202020204" pitchFamily="34" charset="0"/>
              </a:rPr>
              <a:t> </a:t>
            </a: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για την ενίσχυση της </a:t>
            </a:r>
            <a:endParaRPr kumimoji="0" lang="en-US"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endParaRPr>
          </a:p>
          <a:p>
            <a:pPr lvl="0">
              <a:lnSpc>
                <a:spcPct val="150000"/>
              </a:lnSpc>
              <a:buFontTx/>
              <a:buChar char="•"/>
            </a:pPr>
            <a:r>
              <a:rPr kumimoji="0" lang="el-GR" altLang="en-US" sz="1400" b="0"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εδαφικής γονιμότητας.</a:t>
            </a:r>
          </a:p>
          <a:p>
            <a:pPr marL="0" marR="0" lvl="0" indent="0" algn="l" defTabSz="914400" rtl="0" eaLnBrk="0" fontAlgn="base" latinLnBrk="0" hangingPunct="0">
              <a:lnSpc>
                <a:spcPct val="150000"/>
              </a:lnSpc>
              <a:spcBef>
                <a:spcPct val="0"/>
              </a:spcBef>
              <a:spcAft>
                <a:spcPct val="0"/>
              </a:spcAft>
              <a:buClrTx/>
              <a:buSzTx/>
              <a:tabLst/>
            </a:pPr>
            <a:endParaRPr kumimoji="0" lang="el-GR" altLang="en-US" sz="1400" b="0" i="0" u="none" strike="noStrike" cap="none" normalizeH="0" baseline="0" dirty="0">
              <a:ln>
                <a:noFill/>
              </a:ln>
              <a:solidFill>
                <a:schemeClr val="tx1"/>
              </a:solidFill>
              <a:effectLst/>
              <a:latin typeface="+mj-lt"/>
            </a:endParaRPr>
          </a:p>
        </p:txBody>
      </p:sp>
      <p:pic>
        <p:nvPicPr>
          <p:cNvPr id="24" name="Picture 23">
            <a:extLst>
              <a:ext uri="{FF2B5EF4-FFF2-40B4-BE49-F238E27FC236}">
                <a16:creationId xmlns:a16="http://schemas.microsoft.com/office/drawing/2014/main" id="{826C1549-F44C-1364-3DF4-44B2618199F1}"/>
              </a:ext>
            </a:extLst>
          </p:cNvPr>
          <p:cNvPicPr>
            <a:picLocks noChangeAspect="1"/>
          </p:cNvPicPr>
          <p:nvPr/>
        </p:nvPicPr>
        <p:blipFill>
          <a:blip r:embed="rId2"/>
          <a:stretch>
            <a:fillRect/>
          </a:stretch>
        </p:blipFill>
        <p:spPr>
          <a:xfrm>
            <a:off x="26582" y="1200375"/>
            <a:ext cx="266700" cy="266700"/>
          </a:xfrm>
          <a:prstGeom prst="rect">
            <a:avLst/>
          </a:prstGeom>
        </p:spPr>
      </p:pic>
      <p:pic>
        <p:nvPicPr>
          <p:cNvPr id="1044" name="Picture 20" descr="Pros and cons of using green biotechnology to solve food insecurity and  achieve sustainable development goals | Euro-Mediterranean Journal for  Environmental Integration">
            <a:extLst>
              <a:ext uri="{FF2B5EF4-FFF2-40B4-BE49-F238E27FC236}">
                <a16:creationId xmlns:a16="http://schemas.microsoft.com/office/drawing/2014/main" id="{6191E550-4D47-D3D6-07C0-ED25C0DEB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364" y="2658306"/>
            <a:ext cx="4299826" cy="419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32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782BF-8518-47F4-4607-25ACCC18A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9F817-C3C7-10B2-7872-4321BD98225D}"/>
              </a:ext>
            </a:extLst>
          </p:cNvPr>
          <p:cNvSpPr>
            <a:spLocks noGrp="1"/>
          </p:cNvSpPr>
          <p:nvPr>
            <p:ph type="title"/>
          </p:nvPr>
        </p:nvSpPr>
        <p:spPr>
          <a:xfrm>
            <a:off x="257810" y="228600"/>
            <a:ext cx="10917767" cy="939800"/>
          </a:xfrm>
        </p:spPr>
        <p:txBody>
          <a:bodyPr/>
          <a:lstStyle/>
          <a:p>
            <a:r>
              <a:rPr lang="el-GR" sz="3200" b="1" dirty="0" err="1"/>
              <a:t>Σύνχρονη</a:t>
            </a:r>
            <a:r>
              <a:rPr lang="el-GR" sz="3200" b="1" dirty="0"/>
              <a:t> </a:t>
            </a:r>
            <a:r>
              <a:rPr lang="el-GR" sz="3200" b="1" dirty="0" err="1"/>
              <a:t>Βιοτεχνολογ</a:t>
            </a:r>
            <a:r>
              <a:rPr lang="en-US" sz="3200" b="1" dirty="0" err="1"/>
              <a:t>ί</a:t>
            </a:r>
            <a:r>
              <a:rPr lang="el-GR" sz="3200" b="1" dirty="0"/>
              <a:t>α</a:t>
            </a:r>
            <a:endParaRPr lang="en-US" sz="3200" b="1" dirty="0"/>
          </a:p>
        </p:txBody>
      </p:sp>
      <p:sp>
        <p:nvSpPr>
          <p:cNvPr id="3" name="Rectangle 2">
            <a:extLst>
              <a:ext uri="{FF2B5EF4-FFF2-40B4-BE49-F238E27FC236}">
                <a16:creationId xmlns:a16="http://schemas.microsoft.com/office/drawing/2014/main" id="{4BD41606-FCD9-B788-F4A1-7DF3928A7DC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7">
            <a:extLst>
              <a:ext uri="{FF2B5EF4-FFF2-40B4-BE49-F238E27FC236}">
                <a16:creationId xmlns:a16="http://schemas.microsoft.com/office/drawing/2014/main" id="{A9292FC7-111A-64D2-E658-93E0866DCD6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8">
            <a:extLst>
              <a:ext uri="{FF2B5EF4-FFF2-40B4-BE49-F238E27FC236}">
                <a16:creationId xmlns:a16="http://schemas.microsoft.com/office/drawing/2014/main" id="{CD46C0EF-2542-3D3A-E436-C1088AADA8F4}"/>
              </a:ext>
            </a:extLst>
          </p:cNvPr>
          <p:cNvSpPr>
            <a:spLocks noChangeArrowheads="1"/>
          </p:cNvSpPr>
          <p:nvPr/>
        </p:nvSpPr>
        <p:spPr bwMode="auto">
          <a:xfrm>
            <a:off x="293282" y="987777"/>
            <a:ext cx="3099888" cy="95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mj-lt"/>
                <a:ea typeface="SimSun" panose="02010600030101010101" pitchFamily="2" charset="-122"/>
                <a:cs typeface="Arial" panose="020B0604020202020204" pitchFamily="34" charset="0"/>
              </a:rPr>
              <a:t> Πράσινη βιοτεχνολογία</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altLang="en-US" sz="2000" b="0" i="0" u="none" strike="noStrike" cap="none" normalizeH="0" baseline="0" dirty="0">
              <a:ln>
                <a:noFill/>
              </a:ln>
              <a:solidFill>
                <a:schemeClr val="tx1"/>
              </a:solidFill>
              <a:effectLst/>
              <a:latin typeface="+mj-lt"/>
            </a:endParaRPr>
          </a:p>
        </p:txBody>
      </p:sp>
      <p:pic>
        <p:nvPicPr>
          <p:cNvPr id="24" name="Picture 23">
            <a:extLst>
              <a:ext uri="{FF2B5EF4-FFF2-40B4-BE49-F238E27FC236}">
                <a16:creationId xmlns:a16="http://schemas.microsoft.com/office/drawing/2014/main" id="{88838724-E491-2B62-D1F1-93A7755CF269}"/>
              </a:ext>
            </a:extLst>
          </p:cNvPr>
          <p:cNvPicPr>
            <a:picLocks noChangeAspect="1"/>
          </p:cNvPicPr>
          <p:nvPr/>
        </p:nvPicPr>
        <p:blipFill>
          <a:blip r:embed="rId2"/>
          <a:stretch>
            <a:fillRect/>
          </a:stretch>
        </p:blipFill>
        <p:spPr>
          <a:xfrm>
            <a:off x="26582" y="1200375"/>
            <a:ext cx="266700" cy="266700"/>
          </a:xfrm>
          <a:prstGeom prst="rect">
            <a:avLst/>
          </a:prstGeom>
        </p:spPr>
      </p:pic>
      <p:sp>
        <p:nvSpPr>
          <p:cNvPr id="5" name="TextBox 4">
            <a:extLst>
              <a:ext uri="{FF2B5EF4-FFF2-40B4-BE49-F238E27FC236}">
                <a16:creationId xmlns:a16="http://schemas.microsoft.com/office/drawing/2014/main" id="{90A17F36-3CA3-2959-37AD-09EA0E18E5DC}"/>
              </a:ext>
            </a:extLst>
          </p:cNvPr>
          <p:cNvSpPr txBox="1"/>
          <p:nvPr/>
        </p:nvSpPr>
        <p:spPr>
          <a:xfrm>
            <a:off x="463296" y="2176904"/>
            <a:ext cx="7790688" cy="3970318"/>
          </a:xfrm>
          <a:prstGeom prst="rect">
            <a:avLst/>
          </a:prstGeom>
          <a:noFill/>
        </p:spPr>
        <p:txBody>
          <a:bodyPr wrap="square">
            <a:spAutoFit/>
          </a:bodyPr>
          <a:lstStyle/>
          <a:p>
            <a:pPr algn="l">
              <a:buNone/>
            </a:pPr>
            <a:r>
              <a:rPr lang="el-GR" b="0" i="0" dirty="0">
                <a:solidFill>
                  <a:srgbClr val="000000"/>
                </a:solidFill>
                <a:effectLst/>
              </a:rPr>
              <a:t>Ορισμένα έντομα καταστρέφουν καλλιέργειες καλαμποκιού ή βαμβακιού.</a:t>
            </a:r>
          </a:p>
          <a:p>
            <a:pPr algn="l">
              <a:buNone/>
            </a:pPr>
            <a:endParaRPr lang="el-GR" b="1" i="0" dirty="0">
              <a:solidFill>
                <a:srgbClr val="000000"/>
              </a:solidFill>
              <a:effectLst/>
            </a:endParaRPr>
          </a:p>
          <a:p>
            <a:pPr algn="l">
              <a:buNone/>
            </a:pPr>
            <a:r>
              <a:rPr lang="el-GR" b="1" i="0" dirty="0">
                <a:solidFill>
                  <a:srgbClr val="000000"/>
                </a:solidFill>
                <a:effectLst/>
              </a:rPr>
              <a:t>Λύση</a:t>
            </a:r>
            <a:endParaRPr lang="el-GR" b="0" i="0" dirty="0">
              <a:solidFill>
                <a:srgbClr val="000000"/>
              </a:solidFill>
              <a:effectLst/>
            </a:endParaRPr>
          </a:p>
          <a:p>
            <a:pPr algn="l">
              <a:buNone/>
            </a:pPr>
            <a:r>
              <a:rPr lang="el-GR" b="0" i="0" dirty="0">
                <a:solidFill>
                  <a:srgbClr val="000000"/>
                </a:solidFill>
                <a:effectLst/>
              </a:rPr>
              <a:t>Το βακτήριο </a:t>
            </a:r>
            <a:r>
              <a:rPr lang="en-US" b="0" i="1" dirty="0">
                <a:solidFill>
                  <a:srgbClr val="000000"/>
                </a:solidFill>
                <a:effectLst/>
              </a:rPr>
              <a:t>Bacillus thuringiensis</a:t>
            </a:r>
            <a:r>
              <a:rPr lang="en-US" b="0" i="0" dirty="0">
                <a:solidFill>
                  <a:srgbClr val="000000"/>
                </a:solidFill>
                <a:effectLst/>
              </a:rPr>
              <a:t> </a:t>
            </a:r>
            <a:r>
              <a:rPr lang="el-GR" b="0" i="0" dirty="0">
                <a:solidFill>
                  <a:srgbClr val="000000"/>
                </a:solidFill>
                <a:effectLst/>
              </a:rPr>
              <a:t>παράγει </a:t>
            </a:r>
            <a:r>
              <a:rPr lang="en-US" b="1" i="0" dirty="0">
                <a:solidFill>
                  <a:srgbClr val="000000"/>
                </a:solidFill>
                <a:effectLst/>
              </a:rPr>
              <a:t>Cry proteins (</a:t>
            </a:r>
            <a:r>
              <a:rPr lang="en-US" b="1" i="0" dirty="0" err="1">
                <a:solidFill>
                  <a:srgbClr val="000000"/>
                </a:solidFill>
                <a:effectLst/>
              </a:rPr>
              <a:t>Bt</a:t>
            </a:r>
            <a:r>
              <a:rPr lang="en-US" b="1" i="0" dirty="0">
                <a:solidFill>
                  <a:srgbClr val="000000"/>
                </a:solidFill>
                <a:effectLst/>
              </a:rPr>
              <a:t> toxins)</a:t>
            </a:r>
            <a:r>
              <a:rPr lang="en-US" b="0" i="0" dirty="0">
                <a:solidFill>
                  <a:srgbClr val="000000"/>
                </a:solidFill>
                <a:effectLst/>
              </a:rPr>
              <a:t> </a:t>
            </a:r>
            <a:r>
              <a:rPr lang="el-GR" b="0" i="0" dirty="0">
                <a:solidFill>
                  <a:srgbClr val="000000"/>
                </a:solidFill>
                <a:effectLst/>
              </a:rPr>
              <a:t>που:</a:t>
            </a:r>
          </a:p>
          <a:p>
            <a:pPr algn="l">
              <a:buFont typeface="Arial" panose="020B0604020202020204" pitchFamily="34" charset="0"/>
              <a:buChar char="•"/>
            </a:pPr>
            <a:r>
              <a:rPr lang="el-GR" b="0" i="0" dirty="0">
                <a:solidFill>
                  <a:srgbClr val="000000"/>
                </a:solidFill>
                <a:effectLst/>
              </a:rPr>
              <a:t>είναι τοξικές για συγκεκριμένα έντομα</a:t>
            </a:r>
          </a:p>
          <a:p>
            <a:pPr algn="l">
              <a:buFont typeface="Arial" panose="020B0604020202020204" pitchFamily="34" charset="0"/>
              <a:buChar char="•"/>
            </a:pPr>
            <a:r>
              <a:rPr lang="el-GR" b="0" i="0" dirty="0">
                <a:solidFill>
                  <a:srgbClr val="000000"/>
                </a:solidFill>
                <a:effectLst/>
              </a:rPr>
              <a:t>είναι ασφαλείς για ανθρώπους και άλλα ζώα</a:t>
            </a:r>
          </a:p>
          <a:p>
            <a:pPr algn="l">
              <a:buFont typeface="Arial" panose="020B0604020202020204" pitchFamily="34" charset="0"/>
              <a:buChar char="•"/>
            </a:pPr>
            <a:endParaRPr lang="el-GR" b="0" i="0" dirty="0">
              <a:solidFill>
                <a:srgbClr val="000000"/>
              </a:solidFill>
              <a:effectLst/>
            </a:endParaRPr>
          </a:p>
          <a:p>
            <a:pPr algn="l">
              <a:buNone/>
            </a:pPr>
            <a:r>
              <a:rPr lang="el-GR" b="1" i="0" dirty="0">
                <a:solidFill>
                  <a:srgbClr val="000000"/>
                </a:solidFill>
                <a:effectLst/>
              </a:rPr>
              <a:t>Εφαρμογές</a:t>
            </a:r>
            <a:endParaRPr lang="el-GR" b="0" i="0" dirty="0">
              <a:solidFill>
                <a:srgbClr val="000000"/>
              </a:solidFill>
              <a:effectLst/>
            </a:endParaRPr>
          </a:p>
          <a:p>
            <a:pPr algn="l">
              <a:buNone/>
            </a:pPr>
            <a:r>
              <a:rPr lang="el-GR" b="0" i="0" dirty="0">
                <a:solidFill>
                  <a:srgbClr val="000000"/>
                </a:solidFill>
                <a:effectLst/>
              </a:rPr>
              <a:t>1️⃣ Ψεκασμός καλλιεργειών με </a:t>
            </a:r>
            <a:r>
              <a:rPr lang="el-GR" b="0" i="0" dirty="0" err="1">
                <a:solidFill>
                  <a:srgbClr val="000000"/>
                </a:solidFill>
                <a:effectLst/>
              </a:rPr>
              <a:t>βιοεντομοκτόνα</a:t>
            </a:r>
            <a:r>
              <a:rPr lang="el-GR" b="0" i="0" dirty="0">
                <a:solidFill>
                  <a:srgbClr val="000000"/>
                </a:solidFill>
                <a:effectLst/>
              </a:rPr>
              <a:t> </a:t>
            </a:r>
            <a:r>
              <a:rPr lang="en-US" b="0" i="0" dirty="0" err="1">
                <a:solidFill>
                  <a:srgbClr val="000000"/>
                </a:solidFill>
                <a:effectLst/>
              </a:rPr>
              <a:t>Bt</a:t>
            </a:r>
            <a:br>
              <a:rPr lang="en-US" b="0" i="0" dirty="0">
                <a:solidFill>
                  <a:srgbClr val="000000"/>
                </a:solidFill>
                <a:effectLst/>
              </a:rPr>
            </a:br>
            <a:r>
              <a:rPr lang="en-US" b="0" i="0" dirty="0">
                <a:solidFill>
                  <a:srgbClr val="000000"/>
                </a:solidFill>
                <a:effectLst/>
              </a:rPr>
              <a:t>2️⃣ </a:t>
            </a:r>
            <a:r>
              <a:rPr lang="el-GR" b="0" i="0" dirty="0">
                <a:solidFill>
                  <a:srgbClr val="000000"/>
                </a:solidFill>
                <a:effectLst/>
              </a:rPr>
              <a:t>Δημιουργία </a:t>
            </a:r>
            <a:r>
              <a:rPr lang="en-US" b="1" i="0" dirty="0" err="1">
                <a:solidFill>
                  <a:srgbClr val="000000"/>
                </a:solidFill>
                <a:effectLst/>
              </a:rPr>
              <a:t>Bt</a:t>
            </a:r>
            <a:r>
              <a:rPr lang="en-US" b="1" i="0" dirty="0">
                <a:solidFill>
                  <a:srgbClr val="000000"/>
                </a:solidFill>
                <a:effectLst/>
              </a:rPr>
              <a:t> crops</a:t>
            </a:r>
            <a:r>
              <a:rPr lang="en-US" b="0" i="0" dirty="0">
                <a:solidFill>
                  <a:srgbClr val="000000"/>
                </a:solidFill>
                <a:effectLst/>
              </a:rPr>
              <a:t> (</a:t>
            </a:r>
            <a:r>
              <a:rPr lang="el-GR" b="0" i="0" dirty="0">
                <a:solidFill>
                  <a:srgbClr val="000000"/>
                </a:solidFill>
                <a:effectLst/>
              </a:rPr>
              <a:t>π.χ. </a:t>
            </a:r>
            <a:r>
              <a:rPr lang="en-US" b="0" i="0" dirty="0" err="1">
                <a:solidFill>
                  <a:srgbClr val="000000"/>
                </a:solidFill>
                <a:effectLst/>
              </a:rPr>
              <a:t>Bt</a:t>
            </a:r>
            <a:r>
              <a:rPr lang="en-US" b="0" i="0" dirty="0">
                <a:solidFill>
                  <a:srgbClr val="000000"/>
                </a:solidFill>
                <a:effectLst/>
              </a:rPr>
              <a:t> </a:t>
            </a:r>
            <a:r>
              <a:rPr lang="el-GR" b="0" i="0" dirty="0">
                <a:solidFill>
                  <a:srgbClr val="000000"/>
                </a:solidFill>
                <a:effectLst/>
              </a:rPr>
              <a:t>καλαμπόκι)</a:t>
            </a:r>
          </a:p>
          <a:p>
            <a:pPr algn="l">
              <a:buNone/>
            </a:pPr>
            <a:endParaRPr lang="el-GR" b="0" i="0" dirty="0">
              <a:solidFill>
                <a:srgbClr val="000000"/>
              </a:solidFill>
              <a:effectLst/>
            </a:endParaRPr>
          </a:p>
          <a:p>
            <a:pPr algn="l">
              <a:buNone/>
            </a:pPr>
            <a:r>
              <a:rPr lang="el-GR" b="1" i="0" dirty="0">
                <a:solidFill>
                  <a:srgbClr val="000000"/>
                </a:solidFill>
                <a:effectLst/>
              </a:rPr>
              <a:t>Όφελος</a:t>
            </a:r>
            <a:endParaRPr lang="el-GR" b="0" i="0" dirty="0">
              <a:solidFill>
                <a:srgbClr val="000000"/>
              </a:solidFill>
              <a:effectLst/>
            </a:endParaRPr>
          </a:p>
          <a:p>
            <a:pPr algn="l">
              <a:buFont typeface="Arial" panose="020B0604020202020204" pitchFamily="34" charset="0"/>
              <a:buChar char="•"/>
            </a:pPr>
            <a:r>
              <a:rPr lang="el-GR" b="0" i="0" dirty="0">
                <a:solidFill>
                  <a:srgbClr val="000000"/>
                </a:solidFill>
                <a:effectLst/>
              </a:rPr>
              <a:t>μείωση χημικών εντομοκτόνων</a:t>
            </a:r>
          </a:p>
          <a:p>
            <a:pPr algn="l">
              <a:buFont typeface="Arial" panose="020B0604020202020204" pitchFamily="34" charset="0"/>
              <a:buChar char="•"/>
            </a:pPr>
            <a:r>
              <a:rPr lang="el-GR" b="0" i="0" dirty="0">
                <a:solidFill>
                  <a:srgbClr val="000000"/>
                </a:solidFill>
                <a:effectLst/>
              </a:rPr>
              <a:t>αύξηση παραγωγής</a:t>
            </a:r>
          </a:p>
        </p:txBody>
      </p:sp>
      <p:pic>
        <p:nvPicPr>
          <p:cNvPr id="6" name="Picture 5" descr="Mode of action of Bt toxin | Download Scientific Diagram">
            <a:extLst>
              <a:ext uri="{FF2B5EF4-FFF2-40B4-BE49-F238E27FC236}">
                <a16:creationId xmlns:a16="http://schemas.microsoft.com/office/drawing/2014/main" id="{C8DDD51B-FBD9-4C2B-C742-FF3E26813695}"/>
              </a:ext>
            </a:extLst>
          </p:cNvPr>
          <p:cNvPicPr>
            <a:picLocks noChangeAspect="1"/>
          </p:cNvPicPr>
          <p:nvPr/>
        </p:nvPicPr>
        <p:blipFill>
          <a:blip r:embed="rId3"/>
          <a:stretch>
            <a:fillRect/>
          </a:stretch>
        </p:blipFill>
        <p:spPr>
          <a:xfrm>
            <a:off x="8602218" y="1946373"/>
            <a:ext cx="3009900" cy="3670300"/>
          </a:xfrm>
          <a:prstGeom prst="rect">
            <a:avLst/>
          </a:prstGeom>
        </p:spPr>
      </p:pic>
      <p:pic>
        <p:nvPicPr>
          <p:cNvPr id="7" name="Picture 6" descr="GM Crops with One or More Bt Toxins Do Not Pose Risk for Non-Target  Organisms- Crop Biotech Update (January 22, 2020) | Crop Biotech Update -  ISAAA.org">
            <a:extLst>
              <a:ext uri="{FF2B5EF4-FFF2-40B4-BE49-F238E27FC236}">
                <a16:creationId xmlns:a16="http://schemas.microsoft.com/office/drawing/2014/main" id="{52E79B4D-7239-CBF2-135E-E89817B60E80}"/>
              </a:ext>
            </a:extLst>
          </p:cNvPr>
          <p:cNvPicPr>
            <a:picLocks noChangeAspect="1"/>
          </p:cNvPicPr>
          <p:nvPr/>
        </p:nvPicPr>
        <p:blipFill>
          <a:blip r:embed="rId4"/>
          <a:stretch>
            <a:fillRect/>
          </a:stretch>
        </p:blipFill>
        <p:spPr>
          <a:xfrm>
            <a:off x="5658612" y="4540123"/>
            <a:ext cx="2943606" cy="2085054"/>
          </a:xfrm>
          <a:prstGeom prst="rect">
            <a:avLst/>
          </a:prstGeom>
        </p:spPr>
      </p:pic>
    </p:spTree>
    <p:extLst>
      <p:ext uri="{BB962C8B-B14F-4D97-AF65-F5344CB8AC3E}">
        <p14:creationId xmlns:p14="http://schemas.microsoft.com/office/powerpoint/2010/main" val="318512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AB133-6696-4B37-790B-45F293B52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39736A-C3B9-96E2-FBAF-1072D8509980}"/>
              </a:ext>
            </a:extLst>
          </p:cNvPr>
          <p:cNvSpPr>
            <a:spLocks noGrp="1"/>
          </p:cNvSpPr>
          <p:nvPr>
            <p:ph type="title"/>
          </p:nvPr>
        </p:nvSpPr>
        <p:spPr>
          <a:xfrm>
            <a:off x="257810" y="228600"/>
            <a:ext cx="10917767" cy="939800"/>
          </a:xfrm>
        </p:spPr>
        <p:txBody>
          <a:bodyPr/>
          <a:lstStyle/>
          <a:p>
            <a:r>
              <a:rPr lang="el-GR" sz="3200" b="1" dirty="0" err="1"/>
              <a:t>Σύνχρονη</a:t>
            </a:r>
            <a:r>
              <a:rPr lang="el-GR" sz="3200" b="1" dirty="0"/>
              <a:t> </a:t>
            </a:r>
            <a:r>
              <a:rPr lang="el-GR" sz="3200" b="1" dirty="0" err="1"/>
              <a:t>Βιοτεχνολογ</a:t>
            </a:r>
            <a:r>
              <a:rPr lang="en-US" sz="3200" b="1" dirty="0" err="1"/>
              <a:t>ί</a:t>
            </a:r>
            <a:r>
              <a:rPr lang="el-GR" sz="3200" b="1" dirty="0"/>
              <a:t>α</a:t>
            </a:r>
            <a:endParaRPr lang="en-US" sz="3200" b="1" dirty="0"/>
          </a:p>
        </p:txBody>
      </p:sp>
      <p:sp>
        <p:nvSpPr>
          <p:cNvPr id="3" name="Rectangle 2">
            <a:extLst>
              <a:ext uri="{FF2B5EF4-FFF2-40B4-BE49-F238E27FC236}">
                <a16:creationId xmlns:a16="http://schemas.microsoft.com/office/drawing/2014/main" id="{18AF465D-6DBE-E735-E4CD-AB7ADD9DD46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1685BA06-7E21-831E-1C16-34D39D8EE5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Graphic 3" descr="Production with solid fill">
            <a:extLst>
              <a:ext uri="{FF2B5EF4-FFF2-40B4-BE49-F238E27FC236}">
                <a16:creationId xmlns:a16="http://schemas.microsoft.com/office/drawing/2014/main" id="{ABBA79E7-985E-D9A2-4977-C3A888A922B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19825" y="923104"/>
            <a:ext cx="490592" cy="490592"/>
          </a:xfrm>
          <a:prstGeom prst="rect">
            <a:avLst/>
          </a:prstGeom>
        </p:spPr>
      </p:pic>
      <p:sp>
        <p:nvSpPr>
          <p:cNvPr id="8" name="Rectangle 3">
            <a:extLst>
              <a:ext uri="{FF2B5EF4-FFF2-40B4-BE49-F238E27FC236}">
                <a16:creationId xmlns:a16="http://schemas.microsoft.com/office/drawing/2014/main" id="{3808B419-B7AD-D7E0-A2B2-9213F536E317}"/>
              </a:ext>
            </a:extLst>
          </p:cNvPr>
          <p:cNvSpPr>
            <a:spLocks noChangeArrowheads="1"/>
          </p:cNvSpPr>
          <p:nvPr/>
        </p:nvSpPr>
        <p:spPr bwMode="auto">
          <a:xfrm>
            <a:off x="460760" y="1514797"/>
            <a:ext cx="9919703" cy="179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Aptos Narrow" panose="020B0004020202020204" pitchFamily="34" charset="0"/>
                <a:ea typeface="SimSun" panose="02010600030101010101" pitchFamily="2" charset="-122"/>
                <a:cs typeface="Arial" panose="020B0604020202020204" pitchFamily="34" charset="0"/>
              </a:rPr>
              <a:t> </a:t>
            </a:r>
            <a:r>
              <a:rPr kumimoji="0" lang="el-GR" altLang="en-US" sz="20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Λευκή βιοτεχνολογία</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Εστίαση:</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βιομηχανία. Οι μικροοργανισμοί βελτιώνουν τις βιομηχανικές διαδικασίες.</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εφαρμογών: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χρήση μικροοργανισμών για την παραγωγή χημικών, πλαστικών,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βιοκαυσίμων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και τροφίμων.</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altLang="en-US" sz="1400" b="0" i="0" u="none" strike="noStrike" cap="none" normalizeH="0" baseline="0" dirty="0">
              <a:ln>
                <a:noFill/>
              </a:ln>
              <a:solidFill>
                <a:schemeClr val="tx1"/>
              </a:solidFill>
              <a:effectLst/>
              <a:latin typeface="+mn-lt"/>
            </a:endParaRPr>
          </a:p>
        </p:txBody>
      </p:sp>
      <p:pic>
        <p:nvPicPr>
          <p:cNvPr id="2053" name="Picture 5" descr="The Future of Biomanufacturing: IDTechEx Explores White Biotechnology">
            <a:extLst>
              <a:ext uri="{FF2B5EF4-FFF2-40B4-BE49-F238E27FC236}">
                <a16:creationId xmlns:a16="http://schemas.microsoft.com/office/drawing/2014/main" id="{24C208AD-8758-3B8B-E253-D57C13629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811" y="2976372"/>
            <a:ext cx="6900672" cy="388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4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2EF6B-58FF-3AF4-5148-FE6761492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613EA-3DD2-C18E-5A3B-24F20364B7FA}"/>
              </a:ext>
            </a:extLst>
          </p:cNvPr>
          <p:cNvSpPr>
            <a:spLocks noGrp="1"/>
          </p:cNvSpPr>
          <p:nvPr>
            <p:ph type="title"/>
          </p:nvPr>
        </p:nvSpPr>
        <p:spPr>
          <a:xfrm>
            <a:off x="257810" y="228600"/>
            <a:ext cx="10917767" cy="939800"/>
          </a:xfrm>
        </p:spPr>
        <p:txBody>
          <a:bodyPr/>
          <a:lstStyle/>
          <a:p>
            <a:r>
              <a:rPr lang="el-GR" sz="3200" b="1" dirty="0" err="1"/>
              <a:t>Σύνχρονη</a:t>
            </a:r>
            <a:r>
              <a:rPr lang="el-GR" sz="3200" b="1" dirty="0"/>
              <a:t> </a:t>
            </a:r>
            <a:r>
              <a:rPr lang="el-GR" sz="3200" b="1" dirty="0" err="1"/>
              <a:t>Βιοτεχνολογ</a:t>
            </a:r>
            <a:r>
              <a:rPr lang="en-US" sz="3200" b="1" dirty="0" err="1"/>
              <a:t>ί</a:t>
            </a:r>
            <a:r>
              <a:rPr lang="el-GR" sz="3200" b="1" dirty="0"/>
              <a:t>α</a:t>
            </a:r>
            <a:endParaRPr lang="en-US" sz="3200" b="1" dirty="0"/>
          </a:p>
        </p:txBody>
      </p:sp>
      <p:sp>
        <p:nvSpPr>
          <p:cNvPr id="3" name="Rectangle 2">
            <a:extLst>
              <a:ext uri="{FF2B5EF4-FFF2-40B4-BE49-F238E27FC236}">
                <a16:creationId xmlns:a16="http://schemas.microsoft.com/office/drawing/2014/main" id="{73FFA6B3-8AD5-0454-6ABB-BB811A5934E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FABFC722-4111-15DC-812E-92560F9B57A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Graphic 3" descr="Production with solid fill">
            <a:extLst>
              <a:ext uri="{FF2B5EF4-FFF2-40B4-BE49-F238E27FC236}">
                <a16:creationId xmlns:a16="http://schemas.microsoft.com/office/drawing/2014/main" id="{06E89C13-03CC-A725-9B4B-8A9AD8D74FA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19825" y="923104"/>
            <a:ext cx="490592" cy="490592"/>
          </a:xfrm>
          <a:prstGeom prst="rect">
            <a:avLst/>
          </a:prstGeom>
        </p:spPr>
      </p:pic>
      <p:sp>
        <p:nvSpPr>
          <p:cNvPr id="8" name="Rectangle 3">
            <a:extLst>
              <a:ext uri="{FF2B5EF4-FFF2-40B4-BE49-F238E27FC236}">
                <a16:creationId xmlns:a16="http://schemas.microsoft.com/office/drawing/2014/main" id="{E64FF32B-2FCC-9C27-1213-606484419D89}"/>
              </a:ext>
            </a:extLst>
          </p:cNvPr>
          <p:cNvSpPr>
            <a:spLocks noChangeArrowheads="1"/>
          </p:cNvSpPr>
          <p:nvPr/>
        </p:nvSpPr>
        <p:spPr bwMode="auto">
          <a:xfrm>
            <a:off x="6303263" y="1308013"/>
            <a:ext cx="5754625" cy="41052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000" b="1" i="0" u="none" strike="noStrike" cap="none" normalizeH="0" baseline="0" dirty="0">
                <a:ln>
                  <a:noFill/>
                </a:ln>
                <a:solidFill>
                  <a:schemeClr val="tx1"/>
                </a:solidFill>
                <a:effectLst/>
                <a:latin typeface="Aptos Narrow" panose="020B0004020202020204" pitchFamily="34" charset="0"/>
                <a:ea typeface="SimSun" panose="02010600030101010101" pitchFamily="2" charset="-122"/>
                <a:cs typeface="Arial" panose="020B0604020202020204" pitchFamily="34" charset="0"/>
              </a:rPr>
              <a:t> </a:t>
            </a:r>
            <a:r>
              <a:rPr lang="el-GR" dirty="0"/>
              <a:t>Τα βακτήρια </a:t>
            </a:r>
            <a:r>
              <a:rPr lang="en-US" b="1" dirty="0"/>
              <a:t>Bacillus</a:t>
            </a:r>
            <a:r>
              <a:rPr lang="en-US" dirty="0"/>
              <a:t> </a:t>
            </a:r>
            <a:r>
              <a:rPr lang="el-GR" dirty="0"/>
              <a:t>είναι από τους βασικούς οργανισμούς </a:t>
            </a:r>
          </a:p>
          <a:p>
            <a:r>
              <a:rPr lang="el-GR" dirty="0"/>
              <a:t>παραγωγής ενζύμων.</a:t>
            </a:r>
          </a:p>
          <a:p>
            <a:endParaRPr lang="el-GR" dirty="0"/>
          </a:p>
          <a:p>
            <a:r>
              <a:rPr lang="el-GR" b="1" dirty="0"/>
              <a:t>Παραγόμενα ένζυμα:</a:t>
            </a:r>
            <a:endParaRPr lang="el-GR" dirty="0"/>
          </a:p>
          <a:p>
            <a:r>
              <a:rPr lang="el-GR" dirty="0" err="1"/>
              <a:t>Λιπάσες</a:t>
            </a:r>
            <a:endParaRPr lang="el-GR" dirty="0"/>
          </a:p>
          <a:p>
            <a:r>
              <a:rPr lang="el-GR" dirty="0" err="1"/>
              <a:t>Πρωτεάσες</a:t>
            </a:r>
            <a:endParaRPr lang="el-GR" dirty="0"/>
          </a:p>
          <a:p>
            <a:r>
              <a:rPr lang="el-GR" dirty="0" err="1"/>
              <a:t>Αμυλάσες</a:t>
            </a:r>
            <a:endParaRPr lang="el-GR" dirty="0"/>
          </a:p>
          <a:p>
            <a:endParaRPr lang="el-GR" dirty="0"/>
          </a:p>
          <a:p>
            <a:r>
              <a:rPr lang="el-GR" b="1" dirty="0"/>
              <a:t>Χρήσεις:</a:t>
            </a:r>
            <a:endParaRPr lang="el-GR" dirty="0"/>
          </a:p>
          <a:p>
            <a:r>
              <a:rPr lang="el-GR" dirty="0"/>
              <a:t>απορρυπαντικά</a:t>
            </a:r>
          </a:p>
          <a:p>
            <a:r>
              <a:rPr lang="el-GR" dirty="0"/>
              <a:t>τρόφιμα</a:t>
            </a:r>
          </a:p>
          <a:p>
            <a:r>
              <a:rPr lang="el-GR" dirty="0"/>
              <a:t>επεξεργασία δέρματος</a:t>
            </a:r>
          </a:p>
          <a:p>
            <a:r>
              <a:rPr lang="el-GR" dirty="0"/>
              <a:t>παραγωγή </a:t>
            </a:r>
            <a:r>
              <a:rPr lang="el-GR" dirty="0" err="1"/>
              <a:t>βιοκαυσίμων</a:t>
            </a:r>
            <a:r>
              <a:rPr lang="el-GR" dirty="0"/>
              <a:t> (π.χ. </a:t>
            </a:r>
            <a:r>
              <a:rPr lang="el-GR" dirty="0" err="1"/>
              <a:t>βιοντίζελ</a:t>
            </a:r>
            <a:r>
              <a:rPr lang="el-GR" dirty="0"/>
              <a:t>)</a:t>
            </a:r>
          </a:p>
        </p:txBody>
      </p:sp>
      <p:pic>
        <p:nvPicPr>
          <p:cNvPr id="5" name="Picture 4" descr="https://images.openai.com/static-rsc-3/tEeLK6Jq5NHrYb0KhzPQ8ZoY_1zf9U2PnvBdvo37b67SgR6w5iFWpfCrDQ8jsdkuHi4ajALXPDMCAvPqQlFvy0D7lNRSZ3N9HzkSr8dye74?purpose=fullsize&amp;v=1">
            <a:extLst>
              <a:ext uri="{FF2B5EF4-FFF2-40B4-BE49-F238E27FC236}">
                <a16:creationId xmlns:a16="http://schemas.microsoft.com/office/drawing/2014/main" id="{309A196B-3C24-A94F-3A92-2E84B6E916B2}"/>
              </a:ext>
            </a:extLst>
          </p:cNvPr>
          <p:cNvPicPr>
            <a:picLocks noChangeAspect="1"/>
          </p:cNvPicPr>
          <p:nvPr/>
        </p:nvPicPr>
        <p:blipFill>
          <a:blip r:embed="rId3"/>
          <a:stretch>
            <a:fillRect/>
          </a:stretch>
        </p:blipFill>
        <p:spPr>
          <a:xfrm>
            <a:off x="8961119" y="2382070"/>
            <a:ext cx="2809535" cy="2093860"/>
          </a:xfrm>
          <a:prstGeom prst="rect">
            <a:avLst/>
          </a:prstGeom>
        </p:spPr>
      </p:pic>
      <p:sp>
        <p:nvSpPr>
          <p:cNvPr id="11" name="TextBox 10">
            <a:extLst>
              <a:ext uri="{FF2B5EF4-FFF2-40B4-BE49-F238E27FC236}">
                <a16:creationId xmlns:a16="http://schemas.microsoft.com/office/drawing/2014/main" id="{745B516B-CFE7-3697-9F34-E7BDEE9B0AF4}"/>
              </a:ext>
            </a:extLst>
          </p:cNvPr>
          <p:cNvSpPr txBox="1"/>
          <p:nvPr/>
        </p:nvSpPr>
        <p:spPr>
          <a:xfrm>
            <a:off x="0" y="1413696"/>
            <a:ext cx="6096000" cy="5026954"/>
          </a:xfrm>
          <a:prstGeom prst="rect">
            <a:avLst/>
          </a:prstGeom>
          <a:noFill/>
        </p:spPr>
        <p:txBody>
          <a:bodyPr wrap="square">
            <a:spAutoFit/>
          </a:bodyPr>
          <a:lstStyle/>
          <a:p>
            <a:pPr eaLnBrk="0" fontAlgn="base" hangingPunct="0">
              <a:lnSpc>
                <a:spcPct val="150000"/>
              </a:lnSpc>
              <a:spcBef>
                <a:spcPct val="0"/>
              </a:spcBef>
              <a:spcAft>
                <a:spcPct val="0"/>
              </a:spcAft>
            </a:pPr>
            <a:r>
              <a:rPr lang="el-GR" altLang="en-US" b="1" dirty="0">
                <a:latin typeface="Aptos Narrow" panose="020B0004020202020204" pitchFamily="34" charset="0"/>
                <a:ea typeface="SimSun" panose="02010600030101010101" pitchFamily="2" charset="-122"/>
                <a:cs typeface="Arial" panose="020B0604020202020204" pitchFamily="34" charset="0"/>
              </a:rPr>
              <a:t> </a:t>
            </a:r>
            <a:r>
              <a:rPr lang="el-GR" altLang="en-US" b="1" dirty="0">
                <a:ea typeface="SimSun" panose="02010600030101010101" pitchFamily="2" charset="-122"/>
                <a:cs typeface="Arial" panose="020B0604020202020204" pitchFamily="34" charset="0"/>
              </a:rPr>
              <a:t>Λευκή βιοτεχνολογία</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altLang="en-US" sz="18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8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μικροοργανισμών:</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8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Τα βακτήρια </a:t>
            </a:r>
            <a:r>
              <a:rPr kumimoji="0" lang="el-GR" altLang="en-US" sz="18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Bacillus</a:t>
            </a:r>
            <a:r>
              <a:rPr kumimoji="0" lang="el-GR" altLang="en-US" sz="18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800" b="1"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spp</a:t>
            </a:r>
            <a:r>
              <a:rPr kumimoji="0" lang="el-GR" altLang="en-US" sz="18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8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endParaRPr kumimoji="0" lang="en-US"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l-GR"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χρησιμοποιούνται για την παραγωγή </a:t>
            </a:r>
            <a:r>
              <a:rPr lang="el-GR" altLang="en-US" dirty="0">
                <a:ea typeface="SimSun" panose="02010600030101010101" pitchFamily="2" charset="-122"/>
                <a:cs typeface="Arial" panose="020B0604020202020204" pitchFamily="34" charset="0"/>
              </a:rPr>
              <a:t>ενζύμων</a:t>
            </a:r>
            <a:endParaRPr kumimoji="0" lang="el-GR"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endParaRPr kumimoji="0" lang="el-GR"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8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Ο μύκητας </a:t>
            </a:r>
            <a:r>
              <a:rPr kumimoji="0" lang="el-GR" altLang="en-US" sz="18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Aspergillus</a:t>
            </a:r>
            <a:r>
              <a:rPr kumimoji="0" lang="el-GR" altLang="en-US" sz="18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8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niger</a:t>
            </a:r>
            <a:r>
              <a:rPr kumimoji="0" lang="el-GR" altLang="en-US" sz="18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βιομηχανικά ένζυμα (π.χ.,</a:t>
            </a:r>
            <a:endParaRPr kumimoji="0" lang="en-US"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l-GR"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8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αμυλάση</a:t>
            </a:r>
            <a:r>
              <a:rPr kumimoji="0" lang="el-GR"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8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πρωτεάση</a:t>
            </a:r>
            <a:r>
              <a:rPr kumimoji="0" lang="el-GR"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για επεξεργασία τροφίμων και την</a:t>
            </a:r>
            <a:endParaRPr kumimoji="0" lang="en-US"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l-GR"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βιομηχανία απορρυπαντικών.</a:t>
            </a:r>
            <a:endParaRPr kumimoji="0" lang="el-GR"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8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Το βακτήριο </a:t>
            </a:r>
            <a:r>
              <a:rPr kumimoji="0" lang="el-GR" altLang="en-US" sz="18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Clostridium</a:t>
            </a:r>
            <a:r>
              <a:rPr kumimoji="0" lang="el-GR" altLang="en-US" sz="18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8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acetobutylicum</a:t>
            </a:r>
            <a:r>
              <a:rPr kumimoji="0" lang="el-GR" altLang="en-US" sz="18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ζύμωση </a:t>
            </a:r>
            <a:endParaRPr kumimoji="0" lang="en-US"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l-GR"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για την παραγωγή διαλυτών όπως ακετόνη και </a:t>
            </a:r>
            <a:r>
              <a:rPr kumimoji="0" lang="el-GR" altLang="en-US" sz="18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βουτανόνη</a:t>
            </a:r>
            <a:r>
              <a:rPr kumimoji="0" lang="el-GR" altLang="en-US" sz="18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endParaRPr kumimoji="0" lang="el-GR" alt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23309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B6A79-AF3F-BEE8-BC28-332EC1B3B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767762-C1E0-051A-22CB-A6D50B390C87}"/>
              </a:ext>
            </a:extLst>
          </p:cNvPr>
          <p:cNvSpPr>
            <a:spLocks noGrp="1"/>
          </p:cNvSpPr>
          <p:nvPr>
            <p:ph type="title"/>
          </p:nvPr>
        </p:nvSpPr>
        <p:spPr>
          <a:xfrm>
            <a:off x="281458" y="187638"/>
            <a:ext cx="10917767" cy="939800"/>
          </a:xfrm>
        </p:spPr>
        <p:txBody>
          <a:bodyPr/>
          <a:lstStyle/>
          <a:p>
            <a:r>
              <a:rPr lang="el-GR" sz="3200" b="1" dirty="0" err="1"/>
              <a:t>Σύνχρονη</a:t>
            </a:r>
            <a:r>
              <a:rPr lang="el-GR" sz="3200" b="1" dirty="0"/>
              <a:t> </a:t>
            </a:r>
            <a:r>
              <a:rPr lang="el-GR" sz="3200" b="1" dirty="0" err="1"/>
              <a:t>Βιοτεχνολογ</a:t>
            </a:r>
            <a:r>
              <a:rPr lang="en-US" sz="3200" b="1" dirty="0" err="1"/>
              <a:t>ί</a:t>
            </a:r>
            <a:r>
              <a:rPr lang="el-GR" sz="3200" b="1" dirty="0"/>
              <a:t>α</a:t>
            </a:r>
            <a:endParaRPr lang="en-US" sz="3200" b="1" dirty="0"/>
          </a:p>
        </p:txBody>
      </p:sp>
      <p:sp>
        <p:nvSpPr>
          <p:cNvPr id="3" name="Rectangle 2">
            <a:extLst>
              <a:ext uri="{FF2B5EF4-FFF2-40B4-BE49-F238E27FC236}">
                <a16:creationId xmlns:a16="http://schemas.microsoft.com/office/drawing/2014/main" id="{A538F8B0-32D4-9BE0-9E2D-A2F77B96C35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B5F5BFA-CB7C-DAF6-9C8D-73419E2B87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EBC163BB-ABC4-E1EB-D600-CD66F780F9A4}"/>
              </a:ext>
            </a:extLst>
          </p:cNvPr>
          <p:cNvSpPr txBox="1"/>
          <p:nvPr/>
        </p:nvSpPr>
        <p:spPr>
          <a:xfrm>
            <a:off x="457507" y="1168400"/>
            <a:ext cx="11052218" cy="3902671"/>
          </a:xfrm>
          <a:prstGeom prst="rect">
            <a:avLst/>
          </a:prstGeom>
          <a:noFill/>
        </p:spPr>
        <p:txBody>
          <a:bodyPr wrap="square">
            <a:spAutoFit/>
          </a:bodyPr>
          <a:lstStyle/>
          <a:p>
            <a:pPr marL="0" marR="0" indent="0" algn="just">
              <a:lnSpc>
                <a:spcPct val="115000"/>
              </a:lnSpc>
              <a:buNone/>
            </a:pPr>
            <a:r>
              <a:rPr lang="el-GR" sz="2000" b="1" kern="100" dirty="0">
                <a:effectLst/>
                <a:latin typeface="Aptos Narrow" panose="020B0004020202020204" pitchFamily="34" charset="0"/>
                <a:ea typeface="SimSun" panose="02010600030101010101" pitchFamily="2" charset="-122"/>
                <a:cs typeface="Arial" panose="020B0604020202020204" pitchFamily="34" charset="0"/>
              </a:rPr>
              <a:t>Μπλε βιοτεχνολογία</a:t>
            </a:r>
            <a:endParaRPr lang="en-US" sz="2000" kern="100" dirty="0">
              <a:effectLst/>
              <a:latin typeface="Aptos Narrow" panose="020B0004020202020204" pitchFamily="34" charset="0"/>
              <a:ea typeface="SimSun" panose="02010600030101010101" pitchFamily="2" charset="-122"/>
              <a:cs typeface="Arial" panose="020B0604020202020204" pitchFamily="34" charset="0"/>
            </a:endParaRPr>
          </a:p>
          <a:p>
            <a:pPr marL="0" marR="0" indent="0" algn="just">
              <a:lnSpc>
                <a:spcPct val="115000"/>
              </a:lnSpc>
              <a:buNone/>
            </a:pPr>
            <a:r>
              <a:rPr lang="el-GR" sz="1800" b="1" i="1" kern="100" dirty="0">
                <a:effectLst/>
                <a:latin typeface="Aptos Narrow" panose="020B0004020202020204" pitchFamily="34" charset="0"/>
                <a:ea typeface="SimSun" panose="02010600030101010101" pitchFamily="2" charset="-122"/>
                <a:cs typeface="Arial" panose="020B0604020202020204" pitchFamily="34" charset="0"/>
              </a:rPr>
              <a:t>Εστίαση:</a:t>
            </a:r>
            <a:r>
              <a:rPr lang="el-GR" sz="1800" kern="100" dirty="0">
                <a:effectLst/>
                <a:latin typeface="Aptos Narrow" panose="020B0004020202020204" pitchFamily="34" charset="0"/>
                <a:ea typeface="SimSun" panose="02010600030101010101" pitchFamily="2" charset="-122"/>
                <a:cs typeface="Arial" panose="020B0604020202020204" pitchFamily="34" charset="0"/>
              </a:rPr>
              <a:t> θαλάσσιοι και υδάτινοι πόροι. Θαλάσσιοι μικροοργανισμοί εκμεταλλεύονται για βιομηχανικές και περιβαλλοντικές εφαρμογές</a:t>
            </a:r>
            <a:endParaRPr lang="en-US" sz="1800" kern="100" dirty="0">
              <a:effectLst/>
              <a:latin typeface="Aptos Narrow" panose="020B0004020202020204" pitchFamily="34" charset="0"/>
              <a:ea typeface="SimSun" panose="02010600030101010101" pitchFamily="2" charset="-122"/>
              <a:cs typeface="Arial" panose="020B0604020202020204" pitchFamily="34" charset="0"/>
            </a:endParaRPr>
          </a:p>
          <a:p>
            <a:pPr marL="0" marR="0" indent="0" algn="just">
              <a:lnSpc>
                <a:spcPct val="115000"/>
              </a:lnSpc>
              <a:buNone/>
            </a:pPr>
            <a:r>
              <a:rPr lang="el-GR" sz="1800" b="1" i="1" kern="100" dirty="0">
                <a:effectLst/>
                <a:latin typeface="Aptos Narrow" panose="020B0004020202020204" pitchFamily="34" charset="0"/>
                <a:ea typeface="SimSun" panose="02010600030101010101" pitchFamily="2" charset="-122"/>
                <a:cs typeface="Arial" panose="020B0604020202020204" pitchFamily="34" charset="0"/>
              </a:rPr>
              <a:t>Παραδείγματα εφαρμογών:</a:t>
            </a:r>
            <a:r>
              <a:rPr lang="el-GR" sz="1800" kern="100" dirty="0">
                <a:effectLst/>
                <a:latin typeface="Aptos Narrow" panose="020B0004020202020204" pitchFamily="34" charset="0"/>
                <a:ea typeface="SimSun" panose="02010600030101010101" pitchFamily="2" charset="-122"/>
                <a:cs typeface="Arial" panose="020B0604020202020204" pitchFamily="34" charset="0"/>
              </a:rPr>
              <a:t> παραγωγή </a:t>
            </a:r>
            <a:r>
              <a:rPr lang="el-GR" sz="1800" kern="100" dirty="0" err="1">
                <a:effectLst/>
                <a:latin typeface="Aptos Narrow" panose="020B0004020202020204" pitchFamily="34" charset="0"/>
                <a:ea typeface="SimSun" panose="02010600030101010101" pitchFamily="2" charset="-122"/>
                <a:cs typeface="Arial" panose="020B0604020202020204" pitchFamily="34" charset="0"/>
              </a:rPr>
              <a:t>βιοκαυσίμων</a:t>
            </a:r>
            <a:r>
              <a:rPr lang="el-GR" sz="1800" kern="100" dirty="0">
                <a:effectLst/>
                <a:latin typeface="Aptos Narrow" panose="020B0004020202020204" pitchFamily="34" charset="0"/>
                <a:ea typeface="SimSun" panose="02010600030101010101" pitchFamily="2" charset="-122"/>
                <a:cs typeface="Arial" panose="020B0604020202020204" pitchFamily="34" charset="0"/>
              </a:rPr>
              <a:t>, προϊόντων </a:t>
            </a:r>
            <a:r>
              <a:rPr lang="el-GR" sz="1800" kern="100" dirty="0" err="1">
                <a:effectLst/>
                <a:latin typeface="Aptos Narrow" panose="020B0004020202020204" pitchFamily="34" charset="0"/>
                <a:ea typeface="SimSun" panose="02010600030101010101" pitchFamily="2" charset="-122"/>
                <a:cs typeface="Arial" panose="020B0604020202020204" pitchFamily="34" charset="0"/>
              </a:rPr>
              <a:t>αντιγήρανσης</a:t>
            </a:r>
            <a:r>
              <a:rPr lang="el-GR" sz="1800" kern="100" dirty="0">
                <a:effectLst/>
                <a:latin typeface="Aptos Narrow" panose="020B0004020202020204" pitchFamily="34" charset="0"/>
                <a:ea typeface="SimSun" panose="02010600030101010101" pitchFamily="2" charset="-122"/>
                <a:cs typeface="Arial" panose="020B0604020202020204" pitchFamily="34" charset="0"/>
              </a:rPr>
              <a:t> και αντικαρκινικών φαρμάκων από θαλάσσιους οργανισμούς.</a:t>
            </a:r>
            <a:endParaRPr lang="en-US" sz="1800" kern="100" dirty="0">
              <a:effectLst/>
              <a:latin typeface="Aptos Narrow" panose="020B0004020202020204" pitchFamily="34" charset="0"/>
              <a:ea typeface="SimSun" panose="02010600030101010101" pitchFamily="2" charset="-122"/>
              <a:cs typeface="Arial" panose="020B0604020202020204" pitchFamily="34" charset="0"/>
            </a:endParaRPr>
          </a:p>
          <a:p>
            <a:pPr marL="0" marR="0" indent="0" algn="just">
              <a:lnSpc>
                <a:spcPct val="115000"/>
              </a:lnSpc>
              <a:buNone/>
            </a:pPr>
            <a:endParaRPr lang="en-US" sz="1800" kern="100" dirty="0">
              <a:effectLst/>
              <a:latin typeface="Aptos Narrow" panose="020B0004020202020204" pitchFamily="34" charset="0"/>
              <a:ea typeface="SimSun" panose="02010600030101010101" pitchFamily="2" charset="-122"/>
              <a:cs typeface="Arial" panose="020B0604020202020204" pitchFamily="34" charset="0"/>
            </a:endParaRPr>
          </a:p>
          <a:p>
            <a:pPr marL="0" marR="0" indent="0" algn="just">
              <a:lnSpc>
                <a:spcPct val="115000"/>
              </a:lnSpc>
              <a:buNone/>
            </a:pPr>
            <a:r>
              <a:rPr lang="el-GR" sz="1800" b="1" i="1" kern="100" dirty="0">
                <a:effectLst/>
                <a:latin typeface="Aptos Narrow" panose="020B0004020202020204" pitchFamily="34" charset="0"/>
                <a:ea typeface="SimSun" panose="02010600030101010101" pitchFamily="2" charset="-122"/>
                <a:cs typeface="Arial" panose="020B0604020202020204" pitchFamily="34" charset="0"/>
              </a:rPr>
              <a:t>Παραδείγματα μικροοργανισμών:</a:t>
            </a:r>
            <a:endParaRPr lang="en-US" sz="1800" kern="100" dirty="0">
              <a:effectLst/>
              <a:latin typeface="Aptos Narrow" panose="020B0004020202020204" pitchFamily="34" charset="0"/>
              <a:ea typeface="SimSun" panose="02010600030101010101" pitchFamily="2" charset="-122"/>
              <a:cs typeface="Arial" panose="020B0604020202020204" pitchFamily="34" charset="0"/>
            </a:endParaRPr>
          </a:p>
          <a:p>
            <a:pPr marL="342900" marR="0" lvl="0" indent="-342900" algn="just">
              <a:lnSpc>
                <a:spcPct val="115000"/>
              </a:lnSpc>
              <a:buFont typeface="Symbol" pitchFamily="2" charset="2"/>
              <a:buChar char=""/>
            </a:pPr>
            <a:r>
              <a:rPr lang="el-GR" sz="1400" b="1" kern="100" dirty="0">
                <a:effectLst/>
                <a:latin typeface="Aptos Narrow" panose="020B0004020202020204" pitchFamily="34" charset="0"/>
                <a:ea typeface="SimSun" panose="02010600030101010101" pitchFamily="2" charset="-122"/>
                <a:cs typeface="Arial" panose="020B0604020202020204" pitchFamily="34" charset="0"/>
              </a:rPr>
              <a:t>Φωτοσυνθετικά </a:t>
            </a:r>
            <a:r>
              <a:rPr lang="el-GR" sz="1400" b="1" kern="100" dirty="0" err="1">
                <a:effectLst/>
                <a:latin typeface="Aptos Narrow" panose="020B0004020202020204" pitchFamily="34" charset="0"/>
                <a:ea typeface="SimSun" panose="02010600030101010101" pitchFamily="2" charset="-122"/>
                <a:cs typeface="Arial" panose="020B0604020202020204" pitchFamily="34" charset="0"/>
              </a:rPr>
              <a:t>μικροφύκη</a:t>
            </a:r>
            <a:r>
              <a:rPr lang="el-GR" sz="1400" b="1" kern="100" dirty="0">
                <a:effectLst/>
                <a:latin typeface="Aptos Narrow" panose="020B0004020202020204" pitchFamily="34" charset="0"/>
                <a:ea typeface="SimSun" panose="02010600030101010101" pitchFamily="2" charset="-122"/>
                <a:cs typeface="Arial" panose="020B0604020202020204" pitchFamily="34" charset="0"/>
              </a:rPr>
              <a:t> (π.χ. </a:t>
            </a:r>
            <a:r>
              <a:rPr lang="el-GR" sz="1400" b="1" kern="100" dirty="0" err="1">
                <a:effectLst/>
                <a:latin typeface="Aptos Narrow" panose="020B0004020202020204" pitchFamily="34" charset="0"/>
                <a:ea typeface="SimSun" panose="02010600030101010101" pitchFamily="2" charset="-122"/>
                <a:cs typeface="Arial" panose="020B0604020202020204" pitchFamily="34" charset="0"/>
              </a:rPr>
              <a:t>χλωροφύκη</a:t>
            </a:r>
            <a:r>
              <a:rPr lang="el-GR" sz="1400" b="1" kern="100" dirty="0">
                <a:effectLst/>
                <a:latin typeface="Aptos Narrow" panose="020B0004020202020204" pitchFamily="34" charset="0"/>
                <a:ea typeface="SimSun" panose="02010600030101010101" pitchFamily="2" charset="-122"/>
                <a:cs typeface="Arial" panose="020B0604020202020204" pitchFamily="34" charset="0"/>
              </a:rPr>
              <a:t> </a:t>
            </a:r>
            <a:r>
              <a:rPr lang="el-GR" sz="1400" b="1" i="1" kern="100" dirty="0" err="1">
                <a:effectLst/>
                <a:latin typeface="Aptos Narrow" panose="020B0004020202020204" pitchFamily="34" charset="0"/>
                <a:ea typeface="SimSun" panose="02010600030101010101" pitchFamily="2" charset="-122"/>
                <a:cs typeface="Arial" panose="020B0604020202020204" pitchFamily="34" charset="0"/>
              </a:rPr>
              <a:t>Chlorella</a:t>
            </a:r>
            <a:r>
              <a:rPr lang="el-GR" sz="1400" b="1" i="1" kern="100" dirty="0">
                <a:effectLst/>
                <a:latin typeface="Aptos Narrow" panose="020B0004020202020204" pitchFamily="34" charset="0"/>
                <a:ea typeface="SimSun" panose="02010600030101010101" pitchFamily="2" charset="-122"/>
                <a:cs typeface="Arial" panose="020B0604020202020204" pitchFamily="34" charset="0"/>
              </a:rPr>
              <a:t> </a:t>
            </a:r>
            <a:r>
              <a:rPr lang="el-GR" sz="1400" b="1" kern="100" dirty="0" err="1">
                <a:effectLst/>
                <a:latin typeface="Aptos Narrow" panose="020B0004020202020204" pitchFamily="34" charset="0"/>
                <a:ea typeface="SimSun" panose="02010600030101010101" pitchFamily="2" charset="-122"/>
                <a:cs typeface="Arial" panose="020B0604020202020204" pitchFamily="34" charset="0"/>
              </a:rPr>
              <a:t>spp</a:t>
            </a:r>
            <a:r>
              <a:rPr lang="el-GR" sz="1400" b="1" kern="100" dirty="0">
                <a:effectLst/>
                <a:latin typeface="Aptos Narrow" panose="020B0004020202020204" pitchFamily="34" charset="0"/>
                <a:ea typeface="SimSun" panose="02010600030101010101" pitchFamily="2" charset="-122"/>
                <a:cs typeface="Arial" panose="020B0604020202020204" pitchFamily="34" charset="0"/>
              </a:rPr>
              <a:t>., </a:t>
            </a:r>
            <a:endParaRPr lang="en-US" sz="1400" b="1" kern="100" dirty="0">
              <a:effectLst/>
              <a:latin typeface="Aptos Narrow" panose="020B0004020202020204" pitchFamily="34" charset="0"/>
              <a:ea typeface="SimSun" panose="02010600030101010101" pitchFamily="2" charset="-122"/>
              <a:cs typeface="Arial" panose="020B0604020202020204" pitchFamily="34" charset="0"/>
            </a:endParaRPr>
          </a:p>
          <a:p>
            <a:pPr marR="0" lvl="0" algn="just">
              <a:lnSpc>
                <a:spcPct val="115000"/>
              </a:lnSpc>
            </a:pPr>
            <a:r>
              <a:rPr lang="en-US" sz="1400" b="1" kern="100" dirty="0">
                <a:latin typeface="Aptos Narrow" panose="020B0004020202020204" pitchFamily="34" charset="0"/>
                <a:ea typeface="SimSun" panose="02010600030101010101" pitchFamily="2" charset="-122"/>
                <a:cs typeface="Arial" panose="020B0604020202020204" pitchFamily="34" charset="0"/>
              </a:rPr>
              <a:t>           </a:t>
            </a:r>
            <a:r>
              <a:rPr lang="el-GR" sz="1400" b="1" kern="100" dirty="0" err="1">
                <a:effectLst/>
                <a:latin typeface="Aptos Narrow" panose="020B0004020202020204" pitchFamily="34" charset="0"/>
                <a:ea typeface="SimSun" panose="02010600030101010101" pitchFamily="2" charset="-122"/>
                <a:cs typeface="Arial" panose="020B0604020202020204" pitchFamily="34" charset="0"/>
              </a:rPr>
              <a:t>κυανοβακτήρια</a:t>
            </a:r>
            <a:r>
              <a:rPr lang="el-GR" sz="1400" b="1" kern="100" dirty="0">
                <a:effectLst/>
                <a:latin typeface="Aptos Narrow" panose="020B0004020202020204" pitchFamily="34" charset="0"/>
                <a:ea typeface="SimSun" panose="02010600030101010101" pitchFamily="2" charset="-122"/>
                <a:cs typeface="Arial" panose="020B0604020202020204" pitchFamily="34" charset="0"/>
              </a:rPr>
              <a:t> </a:t>
            </a:r>
            <a:r>
              <a:rPr lang="el-GR" sz="1400" b="1" i="1" kern="100" dirty="0" err="1">
                <a:effectLst/>
                <a:latin typeface="Aptos Narrow" panose="020B0004020202020204" pitchFamily="34" charset="0"/>
                <a:ea typeface="SimSun" panose="02010600030101010101" pitchFamily="2" charset="-122"/>
                <a:cs typeface="Arial" panose="020B0604020202020204" pitchFamily="34" charset="0"/>
              </a:rPr>
              <a:t>Spirulina</a:t>
            </a:r>
            <a:r>
              <a:rPr lang="el-GR" sz="1400" b="1" i="1" kern="100" dirty="0">
                <a:effectLst/>
                <a:latin typeface="Aptos Narrow" panose="020B0004020202020204" pitchFamily="34" charset="0"/>
                <a:ea typeface="SimSun" panose="02010600030101010101" pitchFamily="2" charset="-122"/>
                <a:cs typeface="Arial" panose="020B0604020202020204" pitchFamily="34" charset="0"/>
              </a:rPr>
              <a:t>/</a:t>
            </a:r>
            <a:r>
              <a:rPr lang="el-GR" sz="1400" b="1" i="1" kern="100" dirty="0" err="1">
                <a:effectLst/>
                <a:latin typeface="Aptos Narrow" panose="020B0004020202020204" pitchFamily="34" charset="0"/>
                <a:ea typeface="SimSun" panose="02010600030101010101" pitchFamily="2" charset="-122"/>
                <a:cs typeface="Arial" panose="020B0604020202020204" pitchFamily="34" charset="0"/>
              </a:rPr>
              <a:t>Arthrospira</a:t>
            </a:r>
            <a:r>
              <a:rPr lang="el-GR" sz="1400" b="1" kern="100" dirty="0">
                <a:effectLst/>
                <a:latin typeface="Aptos Narrow" panose="020B0004020202020204" pitchFamily="34" charset="0"/>
                <a:ea typeface="SimSun" panose="02010600030101010101" pitchFamily="2" charset="-122"/>
                <a:cs typeface="Arial" panose="020B0604020202020204" pitchFamily="34" charset="0"/>
              </a:rPr>
              <a:t>):</a:t>
            </a:r>
            <a:r>
              <a:rPr lang="el-GR" sz="1400" kern="100" dirty="0">
                <a:effectLst/>
                <a:latin typeface="Aptos Narrow" panose="020B0004020202020204" pitchFamily="34" charset="0"/>
                <a:ea typeface="SimSun" panose="02010600030101010101" pitchFamily="2" charset="-122"/>
                <a:cs typeface="Arial" panose="020B0604020202020204" pitchFamily="34" charset="0"/>
              </a:rPr>
              <a:t> παραγωγή</a:t>
            </a:r>
            <a:endParaRPr lang="en-US" sz="1400" kern="100" dirty="0">
              <a:effectLst/>
              <a:latin typeface="Aptos Narrow" panose="020B0004020202020204" pitchFamily="34" charset="0"/>
              <a:ea typeface="SimSun" panose="02010600030101010101" pitchFamily="2" charset="-122"/>
              <a:cs typeface="Arial" panose="020B0604020202020204" pitchFamily="34" charset="0"/>
            </a:endParaRPr>
          </a:p>
          <a:p>
            <a:pPr marR="0" lvl="0" algn="just">
              <a:lnSpc>
                <a:spcPct val="115000"/>
              </a:lnSpc>
            </a:pPr>
            <a:r>
              <a:rPr lang="en-US" sz="1400" kern="100" dirty="0">
                <a:latin typeface="Aptos Narrow" panose="020B0004020202020204" pitchFamily="34" charset="0"/>
                <a:ea typeface="SimSun" panose="02010600030101010101" pitchFamily="2" charset="-122"/>
                <a:cs typeface="Arial" panose="020B0604020202020204" pitchFamily="34" charset="0"/>
              </a:rPr>
              <a:t>          </a:t>
            </a:r>
            <a:r>
              <a:rPr lang="el-GR" sz="1400" kern="100" dirty="0">
                <a:effectLst/>
                <a:latin typeface="Aptos Narrow" panose="020B0004020202020204" pitchFamily="34" charset="0"/>
                <a:ea typeface="SimSun" panose="02010600030101010101" pitchFamily="2" charset="-122"/>
                <a:cs typeface="Arial" panose="020B0604020202020204" pitchFamily="34" charset="0"/>
              </a:rPr>
              <a:t>συμπληρωμάτων διατροφής.</a:t>
            </a:r>
          </a:p>
          <a:p>
            <a:pPr marR="0" lvl="0" algn="just">
              <a:lnSpc>
                <a:spcPct val="115000"/>
              </a:lnSpc>
            </a:pPr>
            <a:endParaRPr lang="en-US" sz="1800" kern="100" dirty="0">
              <a:effectLst/>
              <a:latin typeface="Aptos Narrow" panose="020B0004020202020204" pitchFamily="34" charset="0"/>
              <a:ea typeface="SimSun" panose="02010600030101010101" pitchFamily="2" charset="-122"/>
              <a:cs typeface="Arial" panose="020B0604020202020204" pitchFamily="34" charset="0"/>
            </a:endParaRPr>
          </a:p>
          <a:p>
            <a:pPr marL="342900" marR="0" lvl="0" indent="-342900" algn="just">
              <a:lnSpc>
                <a:spcPct val="115000"/>
              </a:lnSpc>
              <a:buFont typeface="Symbol" pitchFamily="2" charset="2"/>
              <a:buChar char=""/>
            </a:pPr>
            <a:r>
              <a:rPr lang="el-GR" sz="1400" b="1" kern="100" dirty="0">
                <a:effectLst/>
                <a:latin typeface="Aptos Narrow" panose="020B0004020202020204" pitchFamily="34" charset="0"/>
                <a:ea typeface="SimSun" panose="02010600030101010101" pitchFamily="2" charset="-122"/>
                <a:cs typeface="Arial" panose="020B0604020202020204" pitchFamily="34" charset="0"/>
              </a:rPr>
              <a:t>Θαλάσσιοι μύκητες (π.χ. </a:t>
            </a:r>
            <a:r>
              <a:rPr lang="el-GR" sz="1400" b="1" i="1" kern="100" dirty="0" err="1">
                <a:effectLst/>
                <a:latin typeface="Aptos Narrow" panose="020B0004020202020204" pitchFamily="34" charset="0"/>
                <a:ea typeface="SimSun" panose="02010600030101010101" pitchFamily="2" charset="-122"/>
                <a:cs typeface="Arial" panose="020B0604020202020204" pitchFamily="34" charset="0"/>
              </a:rPr>
              <a:t>Penicillium</a:t>
            </a:r>
            <a:r>
              <a:rPr lang="el-GR" sz="1400" b="1" kern="100" dirty="0">
                <a:effectLst/>
                <a:latin typeface="Aptos Narrow" panose="020B0004020202020204" pitchFamily="34" charset="0"/>
                <a:ea typeface="SimSun" panose="02010600030101010101" pitchFamily="2" charset="-122"/>
                <a:cs typeface="Arial" panose="020B0604020202020204" pitchFamily="34" charset="0"/>
              </a:rPr>
              <a:t> </a:t>
            </a:r>
            <a:r>
              <a:rPr lang="el-GR" sz="1400" b="1" kern="100" dirty="0" err="1">
                <a:effectLst/>
                <a:latin typeface="Aptos Narrow" panose="020B0004020202020204" pitchFamily="34" charset="0"/>
                <a:ea typeface="SimSun" panose="02010600030101010101" pitchFamily="2" charset="-122"/>
                <a:cs typeface="Arial" panose="020B0604020202020204" pitchFamily="34" charset="0"/>
              </a:rPr>
              <a:t>spp</a:t>
            </a:r>
            <a:r>
              <a:rPr lang="el-GR" sz="1400" b="1" kern="100" dirty="0">
                <a:effectLst/>
                <a:latin typeface="Aptos Narrow" panose="020B0004020202020204" pitchFamily="34" charset="0"/>
                <a:ea typeface="SimSun" panose="02010600030101010101" pitchFamily="2" charset="-122"/>
                <a:cs typeface="Arial" panose="020B0604020202020204" pitchFamily="34" charset="0"/>
              </a:rPr>
              <a:t>.):</a:t>
            </a:r>
            <a:r>
              <a:rPr lang="el-GR" sz="1400" kern="100" dirty="0">
                <a:effectLst/>
                <a:latin typeface="Aptos Narrow" panose="020B0004020202020204" pitchFamily="34" charset="0"/>
                <a:ea typeface="SimSun" panose="02010600030101010101" pitchFamily="2" charset="-122"/>
                <a:cs typeface="Arial" panose="020B0604020202020204" pitchFamily="34" charset="0"/>
              </a:rPr>
              <a:t> </a:t>
            </a:r>
            <a:r>
              <a:rPr lang="el-GR" sz="1400" kern="100" dirty="0" err="1">
                <a:effectLst/>
                <a:latin typeface="Aptos Narrow" panose="020B0004020202020204" pitchFamily="34" charset="0"/>
                <a:ea typeface="SimSun" panose="02010600030101010101" pitchFamily="2" charset="-122"/>
                <a:cs typeface="Arial" panose="020B0604020202020204" pitchFamily="34" charset="0"/>
              </a:rPr>
              <a:t>παραγουν</a:t>
            </a:r>
            <a:r>
              <a:rPr lang="el-GR" sz="1400" kern="100" dirty="0">
                <a:effectLst/>
                <a:latin typeface="Aptos Narrow" panose="020B0004020202020204" pitchFamily="34" charset="0"/>
                <a:ea typeface="SimSun" panose="02010600030101010101" pitchFamily="2" charset="-122"/>
                <a:cs typeface="Arial" panose="020B0604020202020204" pitchFamily="34" charset="0"/>
              </a:rPr>
              <a:t> </a:t>
            </a:r>
            <a:r>
              <a:rPr lang="el-GR" sz="1400" kern="100" dirty="0" err="1">
                <a:effectLst/>
                <a:latin typeface="Aptos Narrow" panose="020B0004020202020204" pitchFamily="34" charset="0"/>
                <a:ea typeface="SimSun" panose="02010600030101010101" pitchFamily="2" charset="-122"/>
                <a:cs typeface="Arial" panose="020B0604020202020204" pitchFamily="34" charset="0"/>
              </a:rPr>
              <a:t>βιοδραστικές</a:t>
            </a:r>
            <a:r>
              <a:rPr lang="el-GR" sz="1400" kern="100" dirty="0">
                <a:effectLst/>
                <a:latin typeface="Aptos Narrow" panose="020B0004020202020204" pitchFamily="34" charset="0"/>
                <a:ea typeface="SimSun" panose="02010600030101010101" pitchFamily="2" charset="-122"/>
                <a:cs typeface="Arial" panose="020B0604020202020204" pitchFamily="34" charset="0"/>
              </a:rPr>
              <a:t> </a:t>
            </a:r>
            <a:endParaRPr lang="en-US" sz="1400" kern="100" dirty="0">
              <a:effectLst/>
              <a:latin typeface="Aptos Narrow" panose="020B0004020202020204" pitchFamily="34" charset="0"/>
              <a:ea typeface="SimSun" panose="02010600030101010101" pitchFamily="2" charset="-122"/>
              <a:cs typeface="Arial" panose="020B0604020202020204" pitchFamily="34" charset="0"/>
            </a:endParaRPr>
          </a:p>
          <a:p>
            <a:pPr marR="0" lvl="0" algn="just">
              <a:lnSpc>
                <a:spcPct val="115000"/>
              </a:lnSpc>
            </a:pPr>
            <a:r>
              <a:rPr lang="en-US" sz="1400" kern="100" dirty="0">
                <a:latin typeface="Aptos Narrow" panose="020B0004020202020204" pitchFamily="34" charset="0"/>
                <a:ea typeface="SimSun" panose="02010600030101010101" pitchFamily="2" charset="-122"/>
                <a:cs typeface="Arial" panose="020B0604020202020204" pitchFamily="34" charset="0"/>
              </a:rPr>
              <a:t>          </a:t>
            </a:r>
            <a:r>
              <a:rPr lang="el-GR" sz="1400" kern="100" dirty="0">
                <a:effectLst/>
                <a:latin typeface="Aptos Narrow" panose="020B0004020202020204" pitchFamily="34" charset="0"/>
                <a:ea typeface="SimSun" panose="02010600030101010101" pitchFamily="2" charset="-122"/>
                <a:cs typeface="Arial" panose="020B0604020202020204" pitchFamily="34" charset="0"/>
              </a:rPr>
              <a:t>ουσίες για καλλυντικά και προϊόντα </a:t>
            </a:r>
            <a:r>
              <a:rPr lang="el-GR" sz="1400" kern="100" dirty="0" err="1">
                <a:effectLst/>
                <a:latin typeface="Aptos Narrow" panose="020B0004020202020204" pitchFamily="34" charset="0"/>
                <a:ea typeface="SimSun" panose="02010600030101010101" pitchFamily="2" charset="-122"/>
                <a:cs typeface="Arial" panose="020B0604020202020204" pitchFamily="34" charset="0"/>
              </a:rPr>
              <a:t>αντιγήρανσης</a:t>
            </a:r>
            <a:r>
              <a:rPr lang="el-GR" sz="1400" kern="100" dirty="0">
                <a:effectLst/>
                <a:latin typeface="Aptos Narrow" panose="020B0004020202020204" pitchFamily="34" charset="0"/>
                <a:ea typeface="SimSun" panose="02010600030101010101" pitchFamily="2" charset="-122"/>
                <a:cs typeface="Arial" panose="020B0604020202020204" pitchFamily="34" charset="0"/>
              </a:rPr>
              <a:t>.</a:t>
            </a:r>
            <a:endParaRPr lang="en-US" sz="1800" kern="100" dirty="0">
              <a:effectLst/>
              <a:latin typeface="Aptos Narrow" panose="020B0004020202020204" pitchFamily="34" charset="0"/>
              <a:ea typeface="SimSun" panose="02010600030101010101" pitchFamily="2" charset="-122"/>
              <a:cs typeface="Arial" panose="020B0604020202020204" pitchFamily="34" charset="0"/>
            </a:endParaRPr>
          </a:p>
        </p:txBody>
      </p:sp>
      <p:pic>
        <p:nvPicPr>
          <p:cNvPr id="4" name="Graphic 4" descr="Shell with solid fill">
            <a:extLst>
              <a:ext uri="{FF2B5EF4-FFF2-40B4-BE49-F238E27FC236}">
                <a16:creationId xmlns:a16="http://schemas.microsoft.com/office/drawing/2014/main" id="{9E215FA5-41FF-86C4-D57D-6144CD0C657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105410" y="1086476"/>
            <a:ext cx="352097" cy="450574"/>
          </a:xfrm>
          <a:prstGeom prst="rect">
            <a:avLst/>
          </a:prstGeom>
        </p:spPr>
      </p:pic>
      <p:pic>
        <p:nvPicPr>
          <p:cNvPr id="4098" name="Picture 2">
            <a:extLst>
              <a:ext uri="{FF2B5EF4-FFF2-40B4-BE49-F238E27FC236}">
                <a16:creationId xmlns:a16="http://schemas.microsoft.com/office/drawing/2014/main" id="{846C05FC-5F54-C35F-59E0-AF5193D20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221" y="2616901"/>
            <a:ext cx="6285186" cy="333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69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ABE7D-1644-E0C8-79DF-B58766356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3BDD2-371C-35F9-8955-9ECBCF45B24C}"/>
              </a:ext>
            </a:extLst>
          </p:cNvPr>
          <p:cNvSpPr>
            <a:spLocks noGrp="1"/>
          </p:cNvSpPr>
          <p:nvPr>
            <p:ph type="title"/>
          </p:nvPr>
        </p:nvSpPr>
        <p:spPr>
          <a:xfrm>
            <a:off x="281458" y="187638"/>
            <a:ext cx="10917767" cy="939800"/>
          </a:xfrm>
        </p:spPr>
        <p:txBody>
          <a:bodyPr/>
          <a:lstStyle/>
          <a:p>
            <a:r>
              <a:rPr lang="el-GR" sz="3200" b="1" dirty="0" err="1"/>
              <a:t>Σύνχρονη</a:t>
            </a:r>
            <a:r>
              <a:rPr lang="el-GR" sz="3200" b="1" dirty="0"/>
              <a:t> </a:t>
            </a:r>
            <a:r>
              <a:rPr lang="el-GR" sz="3200" b="1" dirty="0" err="1"/>
              <a:t>Βιοτεχνολογ</a:t>
            </a:r>
            <a:r>
              <a:rPr lang="en-US" sz="3200" b="1" dirty="0" err="1"/>
              <a:t>ί</a:t>
            </a:r>
            <a:r>
              <a:rPr lang="el-GR" sz="3200" b="1" dirty="0"/>
              <a:t>α</a:t>
            </a:r>
            <a:endParaRPr lang="en-US" sz="3200" b="1" dirty="0"/>
          </a:p>
        </p:txBody>
      </p:sp>
      <p:sp>
        <p:nvSpPr>
          <p:cNvPr id="3" name="Rectangle 2">
            <a:extLst>
              <a:ext uri="{FF2B5EF4-FFF2-40B4-BE49-F238E27FC236}">
                <a16:creationId xmlns:a16="http://schemas.microsoft.com/office/drawing/2014/main" id="{8295C678-BF37-C015-0409-856D561AB6E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AF46FB29-4F38-1E6F-81E3-BB26773F007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6D58140F-F334-BA86-9E27-ED438F000123}"/>
              </a:ext>
            </a:extLst>
          </p:cNvPr>
          <p:cNvSpPr txBox="1"/>
          <p:nvPr/>
        </p:nvSpPr>
        <p:spPr>
          <a:xfrm>
            <a:off x="457507" y="1168400"/>
            <a:ext cx="11052218" cy="428835"/>
          </a:xfrm>
          <a:prstGeom prst="rect">
            <a:avLst/>
          </a:prstGeom>
          <a:noFill/>
        </p:spPr>
        <p:txBody>
          <a:bodyPr wrap="square">
            <a:spAutoFit/>
          </a:bodyPr>
          <a:lstStyle/>
          <a:p>
            <a:pPr marL="0" marR="0" indent="0" algn="just">
              <a:lnSpc>
                <a:spcPct val="115000"/>
              </a:lnSpc>
              <a:buNone/>
            </a:pPr>
            <a:r>
              <a:rPr lang="el-GR" sz="2000" b="1" kern="100" dirty="0">
                <a:effectLst/>
                <a:latin typeface="Aptos Narrow" panose="020B0004020202020204" pitchFamily="34" charset="0"/>
                <a:ea typeface="SimSun" panose="02010600030101010101" pitchFamily="2" charset="-122"/>
                <a:cs typeface="Arial" panose="020B0604020202020204" pitchFamily="34" charset="0"/>
              </a:rPr>
              <a:t>Μπλε βιοτεχνολογία</a:t>
            </a:r>
            <a:endParaRPr lang="en-US" sz="2000" kern="100" dirty="0">
              <a:effectLst/>
              <a:latin typeface="Aptos Narrow" panose="020B0004020202020204" pitchFamily="34" charset="0"/>
              <a:ea typeface="SimSun" panose="02010600030101010101" pitchFamily="2" charset="-122"/>
              <a:cs typeface="Arial" panose="020B0604020202020204" pitchFamily="34" charset="0"/>
            </a:endParaRPr>
          </a:p>
        </p:txBody>
      </p:sp>
      <p:pic>
        <p:nvPicPr>
          <p:cNvPr id="4" name="Graphic 4" descr="Shell with solid fill">
            <a:extLst>
              <a:ext uri="{FF2B5EF4-FFF2-40B4-BE49-F238E27FC236}">
                <a16:creationId xmlns:a16="http://schemas.microsoft.com/office/drawing/2014/main" id="{5B7F5122-4514-A69E-4B99-0386FAD2261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105410" y="1086476"/>
            <a:ext cx="352097" cy="450574"/>
          </a:xfrm>
          <a:prstGeom prst="rect">
            <a:avLst/>
          </a:prstGeom>
        </p:spPr>
      </p:pic>
      <p:sp>
        <p:nvSpPr>
          <p:cNvPr id="7" name="TextBox 6">
            <a:extLst>
              <a:ext uri="{FF2B5EF4-FFF2-40B4-BE49-F238E27FC236}">
                <a16:creationId xmlns:a16="http://schemas.microsoft.com/office/drawing/2014/main" id="{C02EC91D-5F3A-C247-FB98-C3469ADD5FC0}"/>
              </a:ext>
            </a:extLst>
          </p:cNvPr>
          <p:cNvSpPr txBox="1"/>
          <p:nvPr/>
        </p:nvSpPr>
        <p:spPr>
          <a:xfrm>
            <a:off x="457507" y="1838638"/>
            <a:ext cx="6096000" cy="2862322"/>
          </a:xfrm>
          <a:prstGeom prst="rect">
            <a:avLst/>
          </a:prstGeom>
          <a:noFill/>
        </p:spPr>
        <p:txBody>
          <a:bodyPr wrap="square">
            <a:spAutoFit/>
          </a:bodyPr>
          <a:lstStyle/>
          <a:p>
            <a:pPr>
              <a:buNone/>
            </a:pPr>
            <a:r>
              <a:rPr lang="el-GR" dirty="0"/>
              <a:t>Από </a:t>
            </a:r>
            <a:r>
              <a:rPr lang="el-GR" b="1" dirty="0" err="1"/>
              <a:t>φύκη</a:t>
            </a:r>
            <a:r>
              <a:rPr lang="el-GR" b="1" dirty="0"/>
              <a:t> και </a:t>
            </a:r>
            <a:r>
              <a:rPr lang="el-GR" b="1" dirty="0" err="1"/>
              <a:t>μικροάλγη</a:t>
            </a:r>
            <a:r>
              <a:rPr lang="el-GR" dirty="0"/>
              <a:t> παράγονται:</a:t>
            </a:r>
          </a:p>
          <a:p>
            <a:pPr>
              <a:buFont typeface="Arial" panose="020B0604020202020204" pitchFamily="34" charset="0"/>
              <a:buChar char="•"/>
            </a:pPr>
            <a:endParaRPr lang="el-GR" dirty="0"/>
          </a:p>
          <a:p>
            <a:pPr>
              <a:buFont typeface="Arial" panose="020B0604020202020204" pitchFamily="34" charset="0"/>
              <a:buChar char="•"/>
            </a:pPr>
            <a:r>
              <a:rPr lang="el-GR" dirty="0"/>
              <a:t>αντιοξειδωτικά</a:t>
            </a:r>
          </a:p>
          <a:p>
            <a:pPr>
              <a:buFont typeface="Arial" panose="020B0604020202020204" pitchFamily="34" charset="0"/>
              <a:buChar char="•"/>
            </a:pPr>
            <a:r>
              <a:rPr lang="el-GR" dirty="0"/>
              <a:t>πολυσακχαρίτες</a:t>
            </a:r>
          </a:p>
          <a:p>
            <a:pPr>
              <a:buFont typeface="Arial" panose="020B0604020202020204" pitchFamily="34" charset="0"/>
              <a:buChar char="•"/>
            </a:pPr>
            <a:r>
              <a:rPr lang="el-GR" dirty="0" err="1"/>
              <a:t>αντιγηραντικές</a:t>
            </a:r>
            <a:r>
              <a:rPr lang="el-GR" dirty="0"/>
              <a:t> ουσίες</a:t>
            </a:r>
          </a:p>
          <a:p>
            <a:pPr>
              <a:buFont typeface="Arial" panose="020B0604020202020204" pitchFamily="34" charset="0"/>
              <a:buChar char="•"/>
            </a:pPr>
            <a:endParaRPr lang="el-GR" dirty="0"/>
          </a:p>
          <a:p>
            <a:pPr>
              <a:buNone/>
            </a:pPr>
            <a:r>
              <a:rPr lang="el-GR" dirty="0"/>
              <a:t>Χρησιμοποιούνται σε:</a:t>
            </a:r>
          </a:p>
          <a:p>
            <a:pPr>
              <a:buFont typeface="Arial" panose="020B0604020202020204" pitchFamily="34" charset="0"/>
              <a:buChar char="•"/>
            </a:pPr>
            <a:r>
              <a:rPr lang="el-GR" dirty="0"/>
              <a:t>κρέμες προσώπου</a:t>
            </a:r>
          </a:p>
          <a:p>
            <a:pPr>
              <a:buFont typeface="Arial" panose="020B0604020202020204" pitchFamily="34" charset="0"/>
              <a:buChar char="•"/>
            </a:pPr>
            <a:r>
              <a:rPr lang="el-GR" dirty="0"/>
              <a:t>αντηλιακά</a:t>
            </a:r>
          </a:p>
          <a:p>
            <a:pPr>
              <a:buFont typeface="Arial" panose="020B0604020202020204" pitchFamily="34" charset="0"/>
              <a:buChar char="•"/>
            </a:pPr>
            <a:r>
              <a:rPr lang="el-GR" dirty="0"/>
              <a:t>ενυδατικά καλλυντικά.</a:t>
            </a:r>
          </a:p>
        </p:txBody>
      </p:sp>
      <p:pic>
        <p:nvPicPr>
          <p:cNvPr id="8" name="Picture 7">
            <a:extLst>
              <a:ext uri="{FF2B5EF4-FFF2-40B4-BE49-F238E27FC236}">
                <a16:creationId xmlns:a16="http://schemas.microsoft.com/office/drawing/2014/main" id="{01842D04-C845-122B-F4D1-558B8B41BF6A}"/>
              </a:ext>
            </a:extLst>
          </p:cNvPr>
          <p:cNvPicPr>
            <a:picLocks noChangeAspect="1"/>
          </p:cNvPicPr>
          <p:nvPr/>
        </p:nvPicPr>
        <p:blipFill>
          <a:blip r:embed="rId3"/>
          <a:stretch>
            <a:fillRect/>
          </a:stretch>
        </p:blipFill>
        <p:spPr>
          <a:xfrm>
            <a:off x="4035020" y="2193714"/>
            <a:ext cx="7893780" cy="4377773"/>
          </a:xfrm>
          <a:prstGeom prst="rect">
            <a:avLst/>
          </a:prstGeom>
        </p:spPr>
      </p:pic>
      <p:sp>
        <p:nvSpPr>
          <p:cNvPr id="11" name="TextBox 10">
            <a:extLst>
              <a:ext uri="{FF2B5EF4-FFF2-40B4-BE49-F238E27FC236}">
                <a16:creationId xmlns:a16="http://schemas.microsoft.com/office/drawing/2014/main" id="{6A2DA45C-C099-EFCC-00BF-9FD14E5DAB1A}"/>
              </a:ext>
            </a:extLst>
          </p:cNvPr>
          <p:cNvSpPr txBox="1"/>
          <p:nvPr/>
        </p:nvSpPr>
        <p:spPr>
          <a:xfrm>
            <a:off x="4208220" y="6571487"/>
            <a:ext cx="7547380" cy="1000274"/>
          </a:xfrm>
          <a:prstGeom prst="rect">
            <a:avLst/>
          </a:prstGeom>
          <a:noFill/>
        </p:spPr>
        <p:txBody>
          <a:bodyPr wrap="square">
            <a:spAutoFit/>
          </a:bodyPr>
          <a:lstStyle/>
          <a:p>
            <a:pPr algn="l">
              <a:spcAft>
                <a:spcPts val="600"/>
              </a:spcAft>
              <a:buNone/>
            </a:pPr>
            <a:r>
              <a:rPr lang="en-US" b="0" i="0" u="none" strike="noStrike" dirty="0">
                <a:solidFill>
                  <a:srgbClr val="1F1F1F"/>
                </a:solidFill>
                <a:effectLst/>
                <a:latin typeface="ElsevierSans"/>
                <a:hlinkClick r:id="rId4" tooltip="Persistent link using digital object identifier"/>
              </a:rPr>
              <a:t>https://doi.org/10.1016/j.algal.2024.103806</a:t>
            </a:r>
            <a:r>
              <a:rPr lang="en-US" b="0" i="0" u="none" strike="noStrike" dirty="0">
                <a:solidFill>
                  <a:srgbClr val="1F1F1F"/>
                </a:solidFill>
                <a:effectLst/>
                <a:latin typeface="ElsevierSans"/>
                <a:hlinkClick r:id="rId5"/>
              </a:rPr>
              <a:t>Get rights and content</a:t>
            </a:r>
            <a:endParaRPr lang="en-US" b="0" i="0" dirty="0">
              <a:solidFill>
                <a:srgbClr val="1F1F1F"/>
              </a:solidFill>
              <a:effectLst/>
              <a:latin typeface="ElsevierSans"/>
            </a:endParaRPr>
          </a:p>
          <a:p>
            <a:pPr>
              <a:buNone/>
            </a:pPr>
            <a:br>
              <a:rPr lang="en-US" dirty="0"/>
            </a:br>
            <a:endParaRPr lang="en-US" dirty="0"/>
          </a:p>
        </p:txBody>
      </p:sp>
    </p:spTree>
    <p:extLst>
      <p:ext uri="{BB962C8B-B14F-4D97-AF65-F5344CB8AC3E}">
        <p14:creationId xmlns:p14="http://schemas.microsoft.com/office/powerpoint/2010/main" val="3615614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F055275-B995-15D6-CB83-E0E4CCC39262}"/>
              </a:ext>
            </a:extLst>
          </p:cNvPr>
          <p:cNvSpPr>
            <a:spLocks noChangeArrowheads="1"/>
          </p:cNvSpPr>
          <p:nvPr/>
        </p:nvSpPr>
        <p:spPr bwMode="auto">
          <a:xfrm>
            <a:off x="872359" y="11140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Graphic 5" descr="Lunch Box with solid fill">
            <a:extLst>
              <a:ext uri="{FF2B5EF4-FFF2-40B4-BE49-F238E27FC236}">
                <a16:creationId xmlns:a16="http://schemas.microsoft.com/office/drawing/2014/main" id="{571145CE-E002-968A-E5F0-E70F55375D8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3062" y="1345323"/>
            <a:ext cx="451945" cy="451945"/>
          </a:xfrm>
          <a:prstGeom prst="rect">
            <a:avLst/>
          </a:prstGeom>
        </p:spPr>
      </p:pic>
      <p:sp>
        <p:nvSpPr>
          <p:cNvPr id="4" name="Rectangle 3">
            <a:extLst>
              <a:ext uri="{FF2B5EF4-FFF2-40B4-BE49-F238E27FC236}">
                <a16:creationId xmlns:a16="http://schemas.microsoft.com/office/drawing/2014/main" id="{2953C6C2-2EAF-D2B7-CE3C-8721D445A9F4}"/>
              </a:ext>
            </a:extLst>
          </p:cNvPr>
          <p:cNvSpPr>
            <a:spLocks noChangeArrowheads="1"/>
          </p:cNvSpPr>
          <p:nvPr/>
        </p:nvSpPr>
        <p:spPr bwMode="auto">
          <a:xfrm>
            <a:off x="609600" y="1128097"/>
            <a:ext cx="9979783" cy="245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20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Κίτρινη βιοτεχνολογία</a:t>
            </a:r>
            <a:endParaRPr kumimoji="0" lang="el-GR"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Εστίαση:</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παραγωγή τροφίμων. Οι μικροοργανισμοί είναι απαραίτητοι στις διαδικασίες ζύμωσης των τροφίμων.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εφαρμογών:</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βελτίωση της ποιότητας και της ασφάλειας των τροφίμων μέσω βιοτεχνολογικών μεθόδων.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Παραδείγματα μικροοργανισμών:</a:t>
            </a:r>
            <a:endParaRPr kumimoji="0" lang="el-GR"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Ο ζυμομύκητας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Saccharomyces</a:t>
            </a: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cerevisiae</a:t>
            </a:r>
            <a:r>
              <a:rPr kumimoji="0" lang="el-GR" altLang="en-US" sz="1400" b="1"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400" b="0" i="1"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αρτοποιία, ζυθοποιία και οινοποίηση.</a:t>
            </a:r>
            <a:endParaRPr kumimoji="0" lang="el-GR" altLang="en-US" sz="1400" b="0" i="0" u="none" strike="noStrike" cap="none" normalizeH="0" baseline="0" dirty="0">
              <a:ln>
                <a:noFill/>
              </a:ln>
              <a:solidFill>
                <a:schemeClr val="tx1"/>
              </a:solidFill>
              <a:effectLst/>
              <a:latin typeface="+mn-lt"/>
            </a:endParaRPr>
          </a:p>
          <a:p>
            <a:pPr lvl="0">
              <a:lnSpc>
                <a:spcPct val="150000"/>
              </a:lnSpc>
              <a:buFontTx/>
              <a:buChar char="•"/>
            </a:pPr>
            <a:r>
              <a:rPr lang="el-GR" altLang="en-US" sz="1400" b="1" dirty="0">
                <a:ea typeface="SimSun" panose="02010600030101010101" pitchFamily="2" charset="-122"/>
                <a:cs typeface="Arial" panose="020B0604020202020204" pitchFamily="34" charset="0"/>
              </a:rPr>
              <a:t>Τα βακτήρια </a:t>
            </a:r>
            <a:r>
              <a:rPr lang="el-GR" altLang="en-US" sz="1400" b="1" i="1" dirty="0" err="1">
                <a:ea typeface="SimSun" panose="02010600030101010101" pitchFamily="2" charset="-122"/>
                <a:cs typeface="Arial" panose="020B0604020202020204" pitchFamily="34" charset="0"/>
              </a:rPr>
              <a:t>Acetobacter</a:t>
            </a:r>
            <a:r>
              <a:rPr lang="el-GR" altLang="en-US" sz="1400" b="1" dirty="0">
                <a:ea typeface="SimSun" panose="02010600030101010101" pitchFamily="2" charset="-122"/>
                <a:cs typeface="Arial" panose="020B0604020202020204" pitchFamily="34" charset="0"/>
              </a:rPr>
              <a:t> </a:t>
            </a:r>
            <a:r>
              <a:rPr lang="el-GR" altLang="en-US" sz="1400" b="1" dirty="0" err="1">
                <a:ea typeface="SimSun" panose="02010600030101010101" pitchFamily="2" charset="-122"/>
                <a:cs typeface="Arial" panose="020B0604020202020204" pitchFamily="34" charset="0"/>
              </a:rPr>
              <a:t>spp</a:t>
            </a:r>
            <a:r>
              <a:rPr lang="el-GR" altLang="en-US" sz="1400" b="1" dirty="0">
                <a:ea typeface="SimSun" panose="02010600030101010101" pitchFamily="2" charset="-122"/>
                <a:cs typeface="Arial" panose="020B0604020202020204" pitchFamily="34" charset="0"/>
              </a:rPr>
              <a:t>.:</a:t>
            </a:r>
            <a:r>
              <a:rPr lang="el-GR" altLang="en-US" sz="1400" dirty="0">
                <a:ea typeface="SimSun" panose="02010600030101010101" pitchFamily="2" charset="-122"/>
                <a:cs typeface="Arial" panose="020B0604020202020204" pitchFamily="34" charset="0"/>
              </a:rPr>
              <a:t> παραγωγή ξυδιού μέσω ζύμωσης οξικού οξέος</a:t>
            </a:r>
            <a:endPar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Τα βακτήρια </a:t>
            </a:r>
            <a:r>
              <a:rPr kumimoji="0" lang="el-GR" altLang="en-US" sz="1400" b="1" i="1"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Lactobacillus</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a:t>
            </a:r>
            <a:r>
              <a:rPr kumimoji="0" lang="el-GR" altLang="en-US" sz="1400" b="1"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spp</a:t>
            </a:r>
            <a:r>
              <a:rPr kumimoji="0" lang="el-GR" altLang="en-US" sz="1400" b="1"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παραγωγή γιαουρτιού και ζύμωση των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kimchi</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και </a:t>
            </a:r>
            <a:r>
              <a:rPr kumimoji="0" lang="el-GR" altLang="en-US" sz="1400" b="0" i="0" u="none" strike="noStrike" cap="none" normalizeH="0" baseline="0" dirty="0" err="1">
                <a:ln>
                  <a:noFill/>
                </a:ln>
                <a:solidFill>
                  <a:schemeClr val="tx1"/>
                </a:solidFill>
                <a:effectLst/>
                <a:latin typeface="+mn-lt"/>
                <a:ea typeface="SimSun" panose="02010600030101010101" pitchFamily="2" charset="-122"/>
                <a:cs typeface="Arial" panose="020B0604020202020204" pitchFamily="34" charset="0"/>
              </a:rPr>
              <a:t>sauerkraut</a:t>
            </a: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 (είδη ζυμωμένου λάχανου).</a:t>
            </a:r>
            <a:endParaRPr kumimoji="0" lang="el-GR" altLang="en-US" sz="1400" b="0" i="0" u="none" strike="noStrike" cap="none" normalizeH="0" baseline="0" dirty="0">
              <a:ln>
                <a:noFill/>
              </a:ln>
              <a:solidFill>
                <a:schemeClr val="tx1"/>
              </a:solidFill>
              <a:effectLst/>
              <a:latin typeface="+mn-lt"/>
            </a:endParaRPr>
          </a:p>
        </p:txBody>
      </p:sp>
      <p:sp>
        <p:nvSpPr>
          <p:cNvPr id="5" name="Rectangle 5">
            <a:extLst>
              <a:ext uri="{FF2B5EF4-FFF2-40B4-BE49-F238E27FC236}">
                <a16:creationId xmlns:a16="http://schemas.microsoft.com/office/drawing/2014/main" id="{B45D569F-92BD-4212-A866-6EF0DB9A52B5}"/>
              </a:ext>
            </a:extLst>
          </p:cNvPr>
          <p:cNvSpPr>
            <a:spLocks noChangeArrowheads="1"/>
          </p:cNvSpPr>
          <p:nvPr/>
        </p:nvSpPr>
        <p:spPr bwMode="auto">
          <a:xfrm>
            <a:off x="515007" y="3825700"/>
            <a:ext cx="64267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l-GR" dirty="0"/>
              <a:t>Τα βακτήρια του γένους </a:t>
            </a:r>
            <a:r>
              <a:rPr lang="en-US" b="1" dirty="0"/>
              <a:t>Lactobacillus</a:t>
            </a:r>
            <a:r>
              <a:rPr lang="en-US" dirty="0"/>
              <a:t> </a:t>
            </a:r>
            <a:r>
              <a:rPr lang="el-GR" dirty="0"/>
              <a:t>χρησιμοποιούνται για:</a:t>
            </a:r>
          </a:p>
          <a:p>
            <a:endParaRPr lang="en-US" dirty="0"/>
          </a:p>
          <a:p>
            <a:r>
              <a:rPr lang="el-GR" dirty="0"/>
              <a:t>παραγωγή </a:t>
            </a:r>
            <a:r>
              <a:rPr lang="el-GR" b="1" dirty="0" err="1"/>
              <a:t>προβιοτικών</a:t>
            </a:r>
            <a:r>
              <a:rPr lang="el-GR" b="1" dirty="0"/>
              <a:t> συμπληρωμάτων</a:t>
            </a:r>
            <a:endParaRPr lang="el-GR" dirty="0"/>
          </a:p>
          <a:p>
            <a:r>
              <a:rPr lang="el-GR" dirty="0"/>
              <a:t>παραγωγή </a:t>
            </a:r>
            <a:r>
              <a:rPr lang="el-GR" b="1" dirty="0"/>
              <a:t>γιαουρτιού</a:t>
            </a:r>
            <a:endParaRPr lang="el-GR" dirty="0"/>
          </a:p>
          <a:p>
            <a:r>
              <a:rPr lang="el-GR" dirty="0"/>
              <a:t>παραγωγή </a:t>
            </a:r>
            <a:r>
              <a:rPr lang="el-GR" b="1" dirty="0"/>
              <a:t>ζυμωμένων τροφίμων</a:t>
            </a:r>
            <a:endParaRPr lang="el-GR" dirty="0"/>
          </a:p>
        </p:txBody>
      </p:sp>
      <p:sp>
        <p:nvSpPr>
          <p:cNvPr id="7" name="Rectangle 6">
            <a:extLst>
              <a:ext uri="{FF2B5EF4-FFF2-40B4-BE49-F238E27FC236}">
                <a16:creationId xmlns:a16="http://schemas.microsoft.com/office/drawing/2014/main" id="{EFC5380F-5768-6D29-762D-DBF844C25E8A}"/>
              </a:ext>
            </a:extLst>
          </p:cNvPr>
          <p:cNvSpPr>
            <a:spLocks noChangeArrowheads="1"/>
          </p:cNvSpPr>
          <p:nvPr/>
        </p:nvSpPr>
        <p:spPr bwMode="auto">
          <a:xfrm>
            <a:off x="609600" y="5010640"/>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dirty="0">
                <a:ln>
                  <a:noFill/>
                </a:ln>
                <a:solidFill>
                  <a:schemeClr val="tx1"/>
                </a:solidFill>
                <a:effectLst/>
                <a:latin typeface="+mn-lt"/>
                <a:ea typeface="SimSun" panose="02010600030101010101" pitchFamily="2" charset="-122"/>
                <a:cs typeface="Arial" panose="020B0604020202020204" pitchFamily="34" charset="0"/>
              </a:rPr>
              <a:t>.</a:t>
            </a:r>
            <a:endParaRPr kumimoji="0" lang="el-GR" altLang="en-US" sz="14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6056CA1E-9C2D-A0DC-BAE1-AED337512849}"/>
              </a:ext>
            </a:extLst>
          </p:cNvPr>
          <p:cNvSpPr txBox="1">
            <a:spLocks/>
          </p:cNvSpPr>
          <p:nvPr/>
        </p:nvSpPr>
        <p:spPr>
          <a:xfrm>
            <a:off x="281458" y="187638"/>
            <a:ext cx="10917767" cy="939800"/>
          </a:xfrm>
          <a:prstGeom prst="rect">
            <a:avLst/>
          </a:prstGeom>
        </p:spPr>
        <p:txBody>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a:lstStyle>
          <a:p>
            <a:r>
              <a:rPr lang="el-GR" sz="3200" b="1" kern="0"/>
              <a:t>Σύνχρονη Βιοτεχνολογ</a:t>
            </a:r>
            <a:r>
              <a:rPr lang="en-US" sz="3200" b="1" kern="0"/>
              <a:t>ί</a:t>
            </a:r>
            <a:r>
              <a:rPr lang="el-GR" sz="3200" b="1" kern="0"/>
              <a:t>α</a:t>
            </a:r>
            <a:endParaRPr lang="en-US" sz="3200" b="1" kern="0" dirty="0"/>
          </a:p>
        </p:txBody>
      </p:sp>
      <p:pic>
        <p:nvPicPr>
          <p:cNvPr id="9" name="Picture 8" descr="Vitamatic, Lactobacillus Bulgaricus, 100 γρ.">
            <a:extLst>
              <a:ext uri="{FF2B5EF4-FFF2-40B4-BE49-F238E27FC236}">
                <a16:creationId xmlns:a16="http://schemas.microsoft.com/office/drawing/2014/main" id="{7333E0DC-9D22-91B6-A58E-214DA40D9430}"/>
              </a:ext>
            </a:extLst>
          </p:cNvPr>
          <p:cNvPicPr>
            <a:picLocks noChangeAspect="1"/>
          </p:cNvPicPr>
          <p:nvPr/>
        </p:nvPicPr>
        <p:blipFill>
          <a:blip r:embed="rId3"/>
          <a:srcRect l="16811" r="20880"/>
          <a:stretch>
            <a:fillRect/>
          </a:stretch>
        </p:blipFill>
        <p:spPr>
          <a:xfrm>
            <a:off x="8418163" y="3742655"/>
            <a:ext cx="1779644" cy="2856169"/>
          </a:xfrm>
          <a:prstGeom prst="rect">
            <a:avLst/>
          </a:prstGeom>
        </p:spPr>
      </p:pic>
      <p:pic>
        <p:nvPicPr>
          <p:cNvPr id="10" name="Picture 9" descr="Swanson, Lactobacillus acidophilus, 1 δισεκατομμύριο CFU, 100 κάψουλες">
            <a:extLst>
              <a:ext uri="{FF2B5EF4-FFF2-40B4-BE49-F238E27FC236}">
                <a16:creationId xmlns:a16="http://schemas.microsoft.com/office/drawing/2014/main" id="{AE71F69A-158A-439F-7EE4-7C9C24777BE8}"/>
              </a:ext>
            </a:extLst>
          </p:cNvPr>
          <p:cNvPicPr>
            <a:picLocks noChangeAspect="1"/>
          </p:cNvPicPr>
          <p:nvPr/>
        </p:nvPicPr>
        <p:blipFill>
          <a:blip r:embed="rId4"/>
          <a:srcRect l="23441" r="25318"/>
          <a:stretch>
            <a:fillRect/>
          </a:stretch>
        </p:blipFill>
        <p:spPr>
          <a:xfrm>
            <a:off x="10197807" y="3581141"/>
            <a:ext cx="1629063" cy="3179197"/>
          </a:xfrm>
          <a:prstGeom prst="rect">
            <a:avLst/>
          </a:prstGeom>
        </p:spPr>
      </p:pic>
      <p:pic>
        <p:nvPicPr>
          <p:cNvPr id="13" name="Picture 12">
            <a:extLst>
              <a:ext uri="{FF2B5EF4-FFF2-40B4-BE49-F238E27FC236}">
                <a16:creationId xmlns:a16="http://schemas.microsoft.com/office/drawing/2014/main" id="{6DF4990B-87CE-51EA-8C36-6B970DF5CE3C}"/>
              </a:ext>
            </a:extLst>
          </p:cNvPr>
          <p:cNvPicPr>
            <a:picLocks noChangeAspect="1"/>
          </p:cNvPicPr>
          <p:nvPr/>
        </p:nvPicPr>
        <p:blipFill>
          <a:blip r:embed="rId5">
            <a:extLst>
              <a:ext uri="{28A0092B-C50C-407E-A947-70E740481C1C}">
                <a14:useLocalDpi xmlns:a14="http://schemas.microsoft.com/office/drawing/2010/main" val="0"/>
              </a:ext>
            </a:extLst>
          </a:blip>
          <a:srcRect l="21097"/>
          <a:stretch>
            <a:fillRect/>
          </a:stretch>
        </p:blipFill>
        <p:spPr>
          <a:xfrm>
            <a:off x="6789100" y="3581141"/>
            <a:ext cx="1701659" cy="3276859"/>
          </a:xfrm>
          <a:prstGeom prst="rect">
            <a:avLst/>
          </a:prstGeom>
        </p:spPr>
      </p:pic>
    </p:spTree>
    <p:extLst>
      <p:ext uri="{BB962C8B-B14F-4D97-AF65-F5344CB8AC3E}">
        <p14:creationId xmlns:p14="http://schemas.microsoft.com/office/powerpoint/2010/main" val="2449441547"/>
      </p:ext>
    </p:extLst>
  </p:cSld>
  <p:clrMapOvr>
    <a:masterClrMapping/>
  </p:clrMapOvr>
</p:sld>
</file>

<file path=ppt/theme/theme1.xml><?xml version="1.0" encoding="utf-8"?>
<a:theme xmlns:a="http://schemas.openxmlformats.org/drawingml/2006/main" name="TS101881354">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8868</TotalTime>
  <Words>2353</Words>
  <Application>Microsoft Macintosh PowerPoint</Application>
  <PresentationFormat>Widescreen</PresentationFormat>
  <Paragraphs>389</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SimSun</vt:lpstr>
      <vt:lpstr>Aptos Narrow</vt:lpstr>
      <vt:lpstr>Arial</vt:lpstr>
      <vt:lpstr>Calibri</vt:lpstr>
      <vt:lpstr>ElsevierSans</vt:lpstr>
      <vt:lpstr>Google Sans</vt:lpstr>
      <vt:lpstr>Open Sans</vt:lpstr>
      <vt:lpstr>Open Sans Light</vt:lpstr>
      <vt:lpstr>Symbol</vt:lpstr>
      <vt:lpstr>var(--nkmQOe)</vt:lpstr>
      <vt:lpstr>TS101881354</vt:lpstr>
      <vt:lpstr>ΦΑΡΜΑΚΕΥΤΙΚΗ ΒΙΟΤΕΧΝΟΛΟΓΙΑ</vt:lpstr>
      <vt:lpstr>PowerPoint Presentation</vt:lpstr>
      <vt:lpstr>Σύνχρονη Βιοτεχνολογία</vt:lpstr>
      <vt:lpstr>Σύνχρονη Βιοτεχνολογία</vt:lpstr>
      <vt:lpstr>Σύνχρονη Βιοτεχνολογία</vt:lpstr>
      <vt:lpstr>Σύνχρονη Βιοτεχνολογία</vt:lpstr>
      <vt:lpstr>Σύνχρονη Βιοτεχνολογία</vt:lpstr>
      <vt:lpstr>Σύνχρονη Βιοτεχνολογία</vt:lpstr>
      <vt:lpstr>PowerPoint Presentation</vt:lpstr>
      <vt:lpstr>PowerPoint Presentation</vt:lpstr>
      <vt:lpstr>PowerPoint Presentation</vt:lpstr>
      <vt:lpstr>PowerPoint Presentation</vt:lpstr>
      <vt:lpstr>PowerPoint Presentation</vt:lpstr>
      <vt:lpstr>Σύνχρονη Βιοτεχνολογία</vt:lpstr>
      <vt:lpstr>Σύνχρονη Βιοτεχνολογία</vt:lpstr>
      <vt:lpstr>Σύνχρονη Βιοτεχνολογία</vt:lpstr>
      <vt:lpstr>Σύνχρονη Βιοτεχνολογία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ΦΑΡΜΑΚΕΥΤΙΚΗ ΒΙΟΤΕΧΝΟΛΟΓΙΑ</dc:title>
  <dc:creator>Nikolas Fokialakis</dc:creator>
  <cp:lastModifiedBy>Nikolas Fokialakis</cp:lastModifiedBy>
  <cp:revision>123</cp:revision>
  <dcterms:created xsi:type="dcterms:W3CDTF">2014-05-25T20:36:19Z</dcterms:created>
  <dcterms:modified xsi:type="dcterms:W3CDTF">2026-03-15T23:03:38Z</dcterms:modified>
</cp:coreProperties>
</file>