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1" r:id="rId3"/>
    <p:sldId id="262" r:id="rId4"/>
    <p:sldId id="263" r:id="rId5"/>
    <p:sldId id="269" r:id="rId6"/>
    <p:sldId id="289" r:id="rId7"/>
    <p:sldId id="290" r:id="rId8"/>
    <p:sldId id="259" r:id="rId9"/>
    <p:sldId id="285" r:id="rId10"/>
    <p:sldId id="298" r:id="rId11"/>
    <p:sldId id="284" r:id="rId12"/>
    <p:sldId id="286" r:id="rId13"/>
    <p:sldId id="287" r:id="rId14"/>
    <p:sldId id="273" r:id="rId15"/>
    <p:sldId id="275" r:id="rId16"/>
    <p:sldId id="456" r:id="rId17"/>
    <p:sldId id="457" r:id="rId18"/>
    <p:sldId id="260" r:id="rId19"/>
    <p:sldId id="258" r:id="rId20"/>
    <p:sldId id="458" r:id="rId21"/>
    <p:sldId id="288" r:id="rId22"/>
    <p:sldId id="291" r:id="rId23"/>
    <p:sldId id="279" r:id="rId24"/>
    <p:sldId id="280" r:id="rId25"/>
    <p:sldId id="282" r:id="rId26"/>
    <p:sldId id="283" r:id="rId27"/>
    <p:sldId id="293" r:id="rId28"/>
    <p:sldId id="303" r:id="rId29"/>
    <p:sldId id="306" r:id="rId30"/>
    <p:sldId id="305" r:id="rId31"/>
    <p:sldId id="315" r:id="rId32"/>
    <p:sldId id="316" r:id="rId33"/>
    <p:sldId id="317" r:id="rId3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32" autoAdjust="0"/>
    <p:restoredTop sz="94660"/>
  </p:normalViewPr>
  <p:slideViewPr>
    <p:cSldViewPr snapToGrid="0">
      <p:cViewPr varScale="1">
        <p:scale>
          <a:sx n="140" d="100"/>
          <a:sy n="140" d="100"/>
        </p:scale>
        <p:origin x="48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video" Target="NULL" TargetMode="Externa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5" descr="D:\nicks computer\pres pro stuff\medical animated\dna\DNA_tit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0" y="103188"/>
            <a:ext cx="1708151" cy="675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ctrTitle"/>
          </p:nvPr>
        </p:nvSpPr>
        <p:spPr>
          <a:xfrm>
            <a:off x="2032000" y="2444706"/>
            <a:ext cx="9853965" cy="1143476"/>
          </a:xfrm>
        </p:spPr>
        <p:txBody>
          <a:bodyPr/>
          <a:lstStyle>
            <a:lvl1pPr algn="r">
              <a:defRPr>
                <a:solidFill>
                  <a:schemeClr val="tx1"/>
                </a:solidFill>
              </a:defRPr>
            </a:lvl1pPr>
          </a:lstStyle>
          <a:p>
            <a:pPr lvl="0"/>
            <a:r>
              <a:rPr lang="en-US" noProof="0"/>
              <a:t>Click to edit Master title style</a:t>
            </a:r>
            <a:endParaRPr lang="en-US" noProof="0" dirty="0"/>
          </a:p>
        </p:txBody>
      </p:sp>
      <p:sp>
        <p:nvSpPr>
          <p:cNvPr id="8196" name="Rectangle 4"/>
          <p:cNvSpPr>
            <a:spLocks noGrp="1" noChangeArrowheads="1"/>
          </p:cNvSpPr>
          <p:nvPr>
            <p:ph type="subTitle" idx="1"/>
          </p:nvPr>
        </p:nvSpPr>
        <p:spPr>
          <a:xfrm>
            <a:off x="2038357" y="3669883"/>
            <a:ext cx="9848843" cy="1752378"/>
          </a:xfrm>
        </p:spPr>
        <p:txBody>
          <a:bodyPr/>
          <a:lstStyle>
            <a:lvl1pPr marL="0" indent="0" algn="r">
              <a:buFontTx/>
              <a:buNone/>
              <a:defRPr sz="2000"/>
            </a:lvl1pPr>
          </a:lstStyle>
          <a:p>
            <a:pPr lvl="0"/>
            <a:r>
              <a:rPr lang="en-US" noProof="0"/>
              <a:t>Click to edit Master subtitle style</a:t>
            </a:r>
          </a:p>
        </p:txBody>
      </p:sp>
      <p:sp>
        <p:nvSpPr>
          <p:cNvPr id="6" name="Date Placeholder 1"/>
          <p:cNvSpPr>
            <a:spLocks noGrp="1"/>
          </p:cNvSpPr>
          <p:nvPr>
            <p:ph type="dt" sz="half" idx="10"/>
          </p:nvPr>
        </p:nvSpPr>
        <p:spPr/>
        <p:txBody>
          <a:bodyPr/>
          <a:lstStyle>
            <a:lvl1pPr algn="l">
              <a:defRPr sz="1200">
                <a:solidFill>
                  <a:schemeClr val="tx1">
                    <a:tint val="75000"/>
                  </a:schemeClr>
                </a:solidFill>
              </a:defRPr>
            </a:lvl1pPr>
          </a:lstStyle>
          <a:p>
            <a:pPr>
              <a:defRPr/>
            </a:pPr>
            <a:fld id="{CCF1FE77-53D9-4674-8ACF-17D3AB581008}" type="datetimeFigureOut">
              <a:rPr lang="en-US">
                <a:solidFill>
                  <a:prstClr val="black">
                    <a:tint val="75000"/>
                  </a:prstClr>
                </a:solidFill>
              </a:rPr>
              <a:pPr>
                <a:defRPr/>
              </a:pPr>
              <a:t>5/24/26</a:t>
            </a:fld>
            <a:endParaRPr lang="en-US">
              <a:solidFill>
                <a:prstClr val="black">
                  <a:tint val="75000"/>
                </a:prstClr>
              </a:solidFill>
            </a:endParaRPr>
          </a:p>
        </p:txBody>
      </p:sp>
      <p:sp>
        <p:nvSpPr>
          <p:cNvPr id="7" name="Footer Placeholder 2"/>
          <p:cNvSpPr>
            <a:spLocks noGrp="1"/>
          </p:cNvSpPr>
          <p:nvPr>
            <p:ph type="ftr" sz="quarter" idx="11"/>
          </p:nvPr>
        </p:nvSpPr>
        <p:spPr/>
        <p:txBody>
          <a:bodyP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8" name="Slide Number Placeholder 3"/>
          <p:cNvSpPr>
            <a:spLocks noGrp="1"/>
          </p:cNvSpPr>
          <p:nvPr>
            <p:ph type="sldNum" sz="quarter" idx="12"/>
          </p:nvPr>
        </p:nvSpPr>
        <p:spPr/>
        <p:txBody>
          <a:bodyPr/>
          <a:lstStyle>
            <a:lvl1pPr>
              <a:defRPr/>
            </a:lvl1pPr>
          </a:lstStyle>
          <a:p>
            <a:fld id="{C98F06FC-32FE-42E7-B697-8D8F4AFF4C8F}" type="slidenum">
              <a:rPr lang="en-US"/>
              <a:pPr/>
              <a:t>‹#›</a:t>
            </a:fld>
            <a:endParaRPr lang="en-US"/>
          </a:p>
        </p:txBody>
      </p:sp>
    </p:spTree>
    <p:extLst>
      <p:ext uri="{BB962C8B-B14F-4D97-AF65-F5344CB8AC3E}">
        <p14:creationId xmlns:p14="http://schemas.microsoft.com/office/powerpoint/2010/main" val="220380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repeatCount="indefinite" fill="hold" display="0">
                  <p:stCondLst>
                    <p:cond delay="indefinite"/>
                  </p:stCondLst>
                </p:cTn>
                <p:tgtEl>
                  <p:spTgt spid="5"/>
                </p:tgtEl>
              </p:cMediaNode>
            </p:vide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
          <p:cNvSpPr>
            <a:spLocks noGrp="1"/>
          </p:cNvSpPr>
          <p:nvPr>
            <p:ph type="dt" sz="half" idx="10"/>
          </p:nvPr>
        </p:nvSpPr>
        <p:spPr/>
        <p:txBody>
          <a:bodyPr/>
          <a:lstStyle>
            <a:lvl1pPr>
              <a:defRPr/>
            </a:lvl1pPr>
          </a:lstStyle>
          <a:p>
            <a:pPr>
              <a:defRPr/>
            </a:pPr>
            <a:fld id="{0D6917DC-D1A5-4493-98B7-64DAB5721BA0}" type="datetimeFigureOut">
              <a:rPr lang="en-US">
                <a:solidFill>
                  <a:prstClr val="black">
                    <a:tint val="75000"/>
                  </a:prstClr>
                </a:solidFill>
              </a:rPr>
              <a:pPr>
                <a:defRPr/>
              </a:pPr>
              <a:t>5/24/26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A029CCE8-E557-4D8F-9A3E-3C1790FCDAC6}" type="slidenum">
              <a:rPr lang="en-US"/>
              <a:pPr/>
              <a:t>‹#›</a:t>
            </a:fld>
            <a:endParaRPr lang="en-US"/>
          </a:p>
        </p:txBody>
      </p:sp>
    </p:spTree>
    <p:extLst>
      <p:ext uri="{BB962C8B-B14F-4D97-AF65-F5344CB8AC3E}">
        <p14:creationId xmlns:p14="http://schemas.microsoft.com/office/powerpoint/2010/main" val="3156054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29" y="4406673"/>
            <a:ext cx="10363391" cy="1362166"/>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962929" y="2907289"/>
            <a:ext cx="10363391" cy="1499384"/>
          </a:xfrm>
        </p:spPr>
        <p:txBody>
          <a:bodyPr anchor="b"/>
          <a:lstStyle>
            <a:lvl1pPr marL="0" indent="0">
              <a:buNone/>
              <a:defRPr sz="1800"/>
            </a:lvl1pPr>
            <a:lvl2pPr marL="411754" indent="0">
              <a:buNone/>
              <a:defRPr sz="1600"/>
            </a:lvl2pPr>
            <a:lvl3pPr marL="823509" indent="0">
              <a:buNone/>
              <a:defRPr sz="1400"/>
            </a:lvl3pPr>
            <a:lvl4pPr marL="1235263" indent="0">
              <a:buNone/>
              <a:defRPr sz="1300"/>
            </a:lvl4pPr>
            <a:lvl5pPr marL="1647017" indent="0">
              <a:buNone/>
              <a:defRPr sz="1300"/>
            </a:lvl5pPr>
            <a:lvl6pPr marL="2058772" indent="0">
              <a:buNone/>
              <a:defRPr sz="1300"/>
            </a:lvl6pPr>
            <a:lvl7pPr marL="2470526" indent="0">
              <a:buNone/>
              <a:defRPr sz="1300"/>
            </a:lvl7pPr>
            <a:lvl8pPr marL="2882280" indent="0">
              <a:buNone/>
              <a:defRPr sz="1300"/>
            </a:lvl8pPr>
            <a:lvl9pPr marL="3294035" indent="0">
              <a:buNone/>
              <a:defRPr sz="1300"/>
            </a:lvl9pPr>
          </a:lstStyle>
          <a:p>
            <a:pPr lvl="0"/>
            <a:r>
              <a:rPr lang="en-US"/>
              <a:t>Click to edit Master text styles</a:t>
            </a:r>
          </a:p>
        </p:txBody>
      </p:sp>
      <p:sp>
        <p:nvSpPr>
          <p:cNvPr id="4" name="Date Placeholder 1"/>
          <p:cNvSpPr>
            <a:spLocks noGrp="1"/>
          </p:cNvSpPr>
          <p:nvPr>
            <p:ph type="dt" sz="half" idx="10"/>
          </p:nvPr>
        </p:nvSpPr>
        <p:spPr/>
        <p:txBody>
          <a:bodyPr/>
          <a:lstStyle>
            <a:lvl1pPr>
              <a:defRPr/>
            </a:lvl1pPr>
          </a:lstStyle>
          <a:p>
            <a:pPr>
              <a:defRPr/>
            </a:pPr>
            <a:fld id="{E8AC3758-0B23-420E-973D-E16CB1270A2B}" type="datetimeFigureOut">
              <a:rPr lang="en-US">
                <a:solidFill>
                  <a:prstClr val="black">
                    <a:tint val="75000"/>
                  </a:prstClr>
                </a:solidFill>
              </a:rPr>
              <a:pPr>
                <a:defRPr/>
              </a:pPr>
              <a:t>5/24/26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2F35CEB8-4B69-4815-A910-7BE36BC148A3}" type="slidenum">
              <a:rPr lang="en-US"/>
              <a:pPr/>
              <a:t>‹#›</a:t>
            </a:fld>
            <a:endParaRPr lang="en-US"/>
          </a:p>
        </p:txBody>
      </p:sp>
    </p:spTree>
    <p:extLst>
      <p:ext uri="{BB962C8B-B14F-4D97-AF65-F5344CB8AC3E}">
        <p14:creationId xmlns:p14="http://schemas.microsoft.com/office/powerpoint/2010/main" val="4125128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532260"/>
            <a:ext cx="5689600" cy="479234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532260"/>
            <a:ext cx="5689600" cy="479234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1"/>
          <p:cNvSpPr>
            <a:spLocks noGrp="1"/>
          </p:cNvSpPr>
          <p:nvPr>
            <p:ph type="dt" sz="half" idx="10"/>
          </p:nvPr>
        </p:nvSpPr>
        <p:spPr/>
        <p:txBody>
          <a:bodyPr/>
          <a:lstStyle>
            <a:lvl1pPr>
              <a:defRPr/>
            </a:lvl1pPr>
          </a:lstStyle>
          <a:p>
            <a:pPr>
              <a:defRPr/>
            </a:pPr>
            <a:fld id="{1BA5447E-276F-44B2-A4CA-19FDD13C60DC}" type="datetimeFigureOut">
              <a:rPr lang="en-US">
                <a:solidFill>
                  <a:prstClr val="black">
                    <a:tint val="75000"/>
                  </a:prstClr>
                </a:solidFill>
              </a:rPr>
              <a:pPr>
                <a:defRPr/>
              </a:pPr>
              <a:t>5/24/26</a:t>
            </a:fld>
            <a:endParaRPr lang="en-US">
              <a:solidFill>
                <a:prstClr val="black">
                  <a:tint val="75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p:txBody>
          <a:bodyPr/>
          <a:lstStyle>
            <a:lvl1pPr>
              <a:defRPr/>
            </a:lvl1pPr>
          </a:lstStyle>
          <a:p>
            <a:fld id="{22843E19-DC90-435F-987E-BDBEE59BED1A}" type="slidenum">
              <a:rPr lang="en-US"/>
              <a:pPr/>
              <a:t>‹#›</a:t>
            </a:fld>
            <a:endParaRPr lang="en-US"/>
          </a:p>
        </p:txBody>
      </p:sp>
    </p:spTree>
    <p:extLst>
      <p:ext uri="{BB962C8B-B14F-4D97-AF65-F5344CB8AC3E}">
        <p14:creationId xmlns:p14="http://schemas.microsoft.com/office/powerpoint/2010/main" val="730845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1" y="1657343"/>
            <a:ext cx="5692048" cy="640347"/>
          </a:xfrm>
        </p:spPr>
        <p:txBody>
          <a:bodyPr anchor="b"/>
          <a:lstStyle>
            <a:lvl1pPr marL="0" indent="0">
              <a:buNone/>
              <a:defRPr sz="2200" b="1"/>
            </a:lvl1pPr>
            <a:lvl2pPr marL="411754" indent="0">
              <a:buNone/>
              <a:defRPr sz="1800" b="1"/>
            </a:lvl2pPr>
            <a:lvl3pPr marL="823509" indent="0">
              <a:buNone/>
              <a:defRPr sz="1600" b="1"/>
            </a:lvl3pPr>
            <a:lvl4pPr marL="1235263" indent="0">
              <a:buNone/>
              <a:defRPr sz="1400" b="1"/>
            </a:lvl4pPr>
            <a:lvl5pPr marL="1647017" indent="0">
              <a:buNone/>
              <a:defRPr sz="1400" b="1"/>
            </a:lvl5pPr>
            <a:lvl6pPr marL="2058772" indent="0">
              <a:buNone/>
              <a:defRPr sz="1400" b="1"/>
            </a:lvl6pPr>
            <a:lvl7pPr marL="2470526" indent="0">
              <a:buNone/>
              <a:defRPr sz="1400" b="1"/>
            </a:lvl7pPr>
            <a:lvl8pPr marL="2882280" indent="0">
              <a:buNone/>
              <a:defRPr sz="1400" b="1"/>
            </a:lvl8pPr>
            <a:lvl9pPr marL="3294035" indent="0">
              <a:buNone/>
              <a:defRPr sz="1400" b="1"/>
            </a:lvl9pPr>
          </a:lstStyle>
          <a:p>
            <a:pPr lvl="0"/>
            <a:r>
              <a:rPr lang="en-US"/>
              <a:t>Click to edit Master text styles</a:t>
            </a:r>
          </a:p>
        </p:txBody>
      </p:sp>
      <p:sp>
        <p:nvSpPr>
          <p:cNvPr id="4" name="Content Placeholder 3"/>
          <p:cNvSpPr>
            <a:spLocks noGrp="1"/>
          </p:cNvSpPr>
          <p:nvPr>
            <p:ph sz="half" idx="2"/>
          </p:nvPr>
        </p:nvSpPr>
        <p:spPr>
          <a:xfrm>
            <a:off x="304801" y="2297690"/>
            <a:ext cx="5692048" cy="39507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246" y="1657343"/>
            <a:ext cx="5693953" cy="640347"/>
          </a:xfrm>
        </p:spPr>
        <p:txBody>
          <a:bodyPr anchor="b"/>
          <a:lstStyle>
            <a:lvl1pPr marL="0" indent="0">
              <a:buNone/>
              <a:defRPr sz="2200" b="1"/>
            </a:lvl1pPr>
            <a:lvl2pPr marL="411754" indent="0">
              <a:buNone/>
              <a:defRPr sz="1800" b="1"/>
            </a:lvl2pPr>
            <a:lvl3pPr marL="823509" indent="0">
              <a:buNone/>
              <a:defRPr sz="1600" b="1"/>
            </a:lvl3pPr>
            <a:lvl4pPr marL="1235263" indent="0">
              <a:buNone/>
              <a:defRPr sz="1400" b="1"/>
            </a:lvl4pPr>
            <a:lvl5pPr marL="1647017" indent="0">
              <a:buNone/>
              <a:defRPr sz="1400" b="1"/>
            </a:lvl5pPr>
            <a:lvl6pPr marL="2058772" indent="0">
              <a:buNone/>
              <a:defRPr sz="1400" b="1"/>
            </a:lvl6pPr>
            <a:lvl7pPr marL="2470526" indent="0">
              <a:buNone/>
              <a:defRPr sz="1400" b="1"/>
            </a:lvl7pPr>
            <a:lvl8pPr marL="2882280" indent="0">
              <a:buNone/>
              <a:defRPr sz="1400" b="1"/>
            </a:lvl8pPr>
            <a:lvl9pPr marL="3294035" indent="0">
              <a:buNone/>
              <a:defRPr sz="1400" b="1"/>
            </a:lvl9pPr>
          </a:lstStyle>
          <a:p>
            <a:pPr lvl="0"/>
            <a:r>
              <a:rPr lang="en-US"/>
              <a:t>Click to edit Master text styles</a:t>
            </a:r>
          </a:p>
        </p:txBody>
      </p:sp>
      <p:sp>
        <p:nvSpPr>
          <p:cNvPr id="6" name="Content Placeholder 5"/>
          <p:cNvSpPr>
            <a:spLocks noGrp="1"/>
          </p:cNvSpPr>
          <p:nvPr>
            <p:ph sz="quarter" idx="4"/>
          </p:nvPr>
        </p:nvSpPr>
        <p:spPr>
          <a:xfrm>
            <a:off x="6193246" y="2297690"/>
            <a:ext cx="5693953" cy="39507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2"/>
          <p:cNvSpPr>
            <a:spLocks noGrp="1" noChangeArrowheads="1"/>
          </p:cNvSpPr>
          <p:nvPr>
            <p:ph type="title"/>
          </p:nvPr>
        </p:nvSpPr>
        <p:spPr bwMode="auto">
          <a:xfrm>
            <a:off x="304801" y="168663"/>
            <a:ext cx="10918552" cy="939080"/>
          </a:xfrm>
          <a:prstGeom prst="rect">
            <a:avLst/>
          </a:prstGeom>
          <a:noFill/>
          <a:ln>
            <a:noFill/>
          </a:ln>
          <a:effectLst/>
        </p:spPr>
        <p:txBody>
          <a:bodyPr/>
          <a:lstStyle/>
          <a:p>
            <a:pPr lvl="0"/>
            <a:r>
              <a:rPr lang="en-US"/>
              <a:t>Click to edit Master title style</a:t>
            </a:r>
            <a:endParaRPr lang="en-US" dirty="0"/>
          </a:p>
        </p:txBody>
      </p:sp>
      <p:sp>
        <p:nvSpPr>
          <p:cNvPr id="7" name="Date Placeholder 1"/>
          <p:cNvSpPr>
            <a:spLocks noGrp="1"/>
          </p:cNvSpPr>
          <p:nvPr>
            <p:ph type="dt" sz="half" idx="10"/>
          </p:nvPr>
        </p:nvSpPr>
        <p:spPr/>
        <p:txBody>
          <a:bodyPr/>
          <a:lstStyle>
            <a:lvl1pPr>
              <a:defRPr/>
            </a:lvl1pPr>
          </a:lstStyle>
          <a:p>
            <a:pPr>
              <a:defRPr/>
            </a:pPr>
            <a:fld id="{24864A57-08B0-4386-BF53-CDE9EEDD865F}" type="datetimeFigureOut">
              <a:rPr lang="en-US">
                <a:solidFill>
                  <a:prstClr val="black">
                    <a:tint val="75000"/>
                  </a:prstClr>
                </a:solidFill>
              </a:rPr>
              <a:pPr>
                <a:defRPr/>
              </a:pPr>
              <a:t>5/24/26</a:t>
            </a:fld>
            <a:endParaRPr lang="en-US">
              <a:solidFill>
                <a:prstClr val="black">
                  <a:tint val="75000"/>
                </a:prstClr>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0" name="Slide Number Placeholder 3"/>
          <p:cNvSpPr>
            <a:spLocks noGrp="1"/>
          </p:cNvSpPr>
          <p:nvPr>
            <p:ph type="sldNum" sz="quarter" idx="12"/>
          </p:nvPr>
        </p:nvSpPr>
        <p:spPr/>
        <p:txBody>
          <a:bodyPr/>
          <a:lstStyle>
            <a:lvl1pPr>
              <a:defRPr/>
            </a:lvl1pPr>
          </a:lstStyle>
          <a:p>
            <a:fld id="{C4A80D6C-433E-4B63-AF48-4FEBE96597E1}" type="slidenum">
              <a:rPr lang="en-US"/>
              <a:pPr/>
              <a:t>‹#›</a:t>
            </a:fld>
            <a:endParaRPr lang="en-US"/>
          </a:p>
        </p:txBody>
      </p:sp>
    </p:spTree>
    <p:extLst>
      <p:ext uri="{BB962C8B-B14F-4D97-AF65-F5344CB8AC3E}">
        <p14:creationId xmlns:p14="http://schemas.microsoft.com/office/powerpoint/2010/main" val="1123852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
          <p:cNvSpPr>
            <a:spLocks noGrp="1"/>
          </p:cNvSpPr>
          <p:nvPr>
            <p:ph type="dt" sz="half" idx="10"/>
          </p:nvPr>
        </p:nvSpPr>
        <p:spPr/>
        <p:txBody>
          <a:bodyPr/>
          <a:lstStyle>
            <a:lvl1pPr>
              <a:defRPr/>
            </a:lvl1pPr>
          </a:lstStyle>
          <a:p>
            <a:pPr>
              <a:defRPr/>
            </a:pPr>
            <a:fld id="{4AB277EC-8C52-4200-8FB0-36BB3D8B9ED0}" type="datetimeFigureOut">
              <a:rPr lang="en-US">
                <a:solidFill>
                  <a:prstClr val="black">
                    <a:tint val="75000"/>
                  </a:prstClr>
                </a:solidFill>
              </a:rPr>
              <a:pPr>
                <a:defRPr/>
              </a:pPr>
              <a:t>5/24/26</a:t>
            </a:fld>
            <a:endParaRPr lang="en-US">
              <a:solidFill>
                <a:prstClr val="black">
                  <a:tint val="75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3"/>
          <p:cNvSpPr>
            <a:spLocks noGrp="1"/>
          </p:cNvSpPr>
          <p:nvPr>
            <p:ph type="sldNum" sz="quarter" idx="12"/>
          </p:nvPr>
        </p:nvSpPr>
        <p:spPr/>
        <p:txBody>
          <a:bodyPr/>
          <a:lstStyle>
            <a:lvl1pPr>
              <a:defRPr/>
            </a:lvl1pPr>
          </a:lstStyle>
          <a:p>
            <a:fld id="{0ED1F5B8-AEC7-4785-A877-AB6C48CDD015}" type="slidenum">
              <a:rPr lang="en-US"/>
              <a:pPr/>
              <a:t>‹#›</a:t>
            </a:fld>
            <a:endParaRPr lang="en-US"/>
          </a:p>
        </p:txBody>
      </p:sp>
    </p:spTree>
    <p:extLst>
      <p:ext uri="{BB962C8B-B14F-4D97-AF65-F5344CB8AC3E}">
        <p14:creationId xmlns:p14="http://schemas.microsoft.com/office/powerpoint/2010/main" val="234005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F26E1B6A-54D0-42EC-AF5C-8D65C1B53105}" type="datetimeFigureOut">
              <a:rPr lang="en-US">
                <a:solidFill>
                  <a:prstClr val="black">
                    <a:tint val="75000"/>
                  </a:prstClr>
                </a:solidFill>
              </a:rPr>
              <a:pPr>
                <a:defRPr/>
              </a:pPr>
              <a:t>5/24/26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lvl1pPr>
          </a:lstStyle>
          <a:p>
            <a:fld id="{136691A6-CDF9-4C5A-962A-F9A64DDF970D}" type="slidenum">
              <a:rPr lang="en-US"/>
              <a:pPr/>
              <a:t>‹#›</a:t>
            </a:fld>
            <a:endParaRPr lang="en-US"/>
          </a:p>
        </p:txBody>
      </p:sp>
    </p:spTree>
    <p:extLst>
      <p:ext uri="{BB962C8B-B14F-4D97-AF65-F5344CB8AC3E}">
        <p14:creationId xmlns:p14="http://schemas.microsoft.com/office/powerpoint/2010/main" val="1784445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309632"/>
            <a:ext cx="4315348" cy="1162057"/>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4673600" y="1295400"/>
            <a:ext cx="6814859" cy="5029200"/>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1" y="2471688"/>
            <a:ext cx="4315348" cy="3852912"/>
          </a:xfrm>
        </p:spPr>
        <p:txBody>
          <a:bodyPr/>
          <a:lstStyle>
            <a:lvl1pPr marL="0" indent="0">
              <a:buNone/>
              <a:defRPr sz="1300"/>
            </a:lvl1pPr>
            <a:lvl2pPr marL="411754" indent="0">
              <a:buNone/>
              <a:defRPr sz="1100"/>
            </a:lvl2pPr>
            <a:lvl3pPr marL="823509" indent="0">
              <a:buNone/>
              <a:defRPr sz="900"/>
            </a:lvl3pPr>
            <a:lvl4pPr marL="1235263" indent="0">
              <a:buNone/>
              <a:defRPr sz="800"/>
            </a:lvl4pPr>
            <a:lvl5pPr marL="1647017" indent="0">
              <a:buNone/>
              <a:defRPr sz="800"/>
            </a:lvl5pPr>
            <a:lvl6pPr marL="2058772" indent="0">
              <a:buNone/>
              <a:defRPr sz="800"/>
            </a:lvl6pPr>
            <a:lvl7pPr marL="2470526" indent="0">
              <a:buNone/>
              <a:defRPr sz="800"/>
            </a:lvl7pPr>
            <a:lvl8pPr marL="2882280" indent="0">
              <a:buNone/>
              <a:defRPr sz="800"/>
            </a:lvl8pPr>
            <a:lvl9pPr marL="3294035" indent="0">
              <a:buNone/>
              <a:defRPr sz="800"/>
            </a:lvl9pPr>
          </a:lstStyle>
          <a:p>
            <a:pPr lvl="0"/>
            <a:r>
              <a:rPr lang="en-US"/>
              <a:t>Click to edit Master text styles</a:t>
            </a:r>
          </a:p>
        </p:txBody>
      </p:sp>
      <p:sp>
        <p:nvSpPr>
          <p:cNvPr id="5" name="Date Placeholder 1"/>
          <p:cNvSpPr>
            <a:spLocks noGrp="1"/>
          </p:cNvSpPr>
          <p:nvPr>
            <p:ph type="dt" sz="half" idx="10"/>
          </p:nvPr>
        </p:nvSpPr>
        <p:spPr/>
        <p:txBody>
          <a:bodyPr/>
          <a:lstStyle>
            <a:lvl1pPr>
              <a:defRPr/>
            </a:lvl1pPr>
          </a:lstStyle>
          <a:p>
            <a:pPr>
              <a:defRPr/>
            </a:pPr>
            <a:fld id="{3D84B29E-6A41-47E6-AEDF-07D3CEE0BA5D}" type="datetimeFigureOut">
              <a:rPr lang="en-US">
                <a:solidFill>
                  <a:prstClr val="black">
                    <a:tint val="75000"/>
                  </a:prstClr>
                </a:solidFill>
              </a:rPr>
              <a:pPr>
                <a:defRPr/>
              </a:pPr>
              <a:t>5/24/26</a:t>
            </a:fld>
            <a:endParaRPr lang="en-US">
              <a:solidFill>
                <a:prstClr val="black">
                  <a:tint val="75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p:txBody>
          <a:bodyPr/>
          <a:lstStyle>
            <a:lvl1pPr>
              <a:defRPr/>
            </a:lvl1pPr>
          </a:lstStyle>
          <a:p>
            <a:fld id="{BE65BD93-BC97-49C0-8D43-47B91B60376D}" type="slidenum">
              <a:rPr lang="en-US"/>
              <a:pPr/>
              <a:t>‹#›</a:t>
            </a:fld>
            <a:endParaRPr lang="en-US"/>
          </a:p>
        </p:txBody>
      </p:sp>
    </p:spTree>
    <p:extLst>
      <p:ext uri="{BB962C8B-B14F-4D97-AF65-F5344CB8AC3E}">
        <p14:creationId xmlns:p14="http://schemas.microsoft.com/office/powerpoint/2010/main" val="746370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205" y="4801173"/>
            <a:ext cx="7316344" cy="566021"/>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2389205" y="613191"/>
            <a:ext cx="7316344" cy="4115085"/>
          </a:xfrm>
        </p:spPr>
        <p:txBody>
          <a:bodyPr/>
          <a:lstStyle>
            <a:lvl1pPr marL="0" indent="0">
              <a:buNone/>
              <a:defRPr sz="2900"/>
            </a:lvl1pPr>
            <a:lvl2pPr marL="411754" indent="0">
              <a:buNone/>
              <a:defRPr sz="2500"/>
            </a:lvl2pPr>
            <a:lvl3pPr marL="823509" indent="0">
              <a:buNone/>
              <a:defRPr sz="2200"/>
            </a:lvl3pPr>
            <a:lvl4pPr marL="1235263" indent="0">
              <a:buNone/>
              <a:defRPr sz="1800"/>
            </a:lvl4pPr>
            <a:lvl5pPr marL="1647017" indent="0">
              <a:buNone/>
              <a:defRPr sz="1800"/>
            </a:lvl5pPr>
            <a:lvl6pPr marL="2058772" indent="0">
              <a:buNone/>
              <a:defRPr sz="1800"/>
            </a:lvl6pPr>
            <a:lvl7pPr marL="2470526" indent="0">
              <a:buNone/>
              <a:defRPr sz="1800"/>
            </a:lvl7pPr>
            <a:lvl8pPr marL="2882280" indent="0">
              <a:buNone/>
              <a:defRPr sz="1800"/>
            </a:lvl8pPr>
            <a:lvl9pPr marL="3294035" indent="0">
              <a:buNone/>
              <a:defRPr sz="1800"/>
            </a:lvl9pPr>
          </a:lstStyle>
          <a:p>
            <a:pPr lvl="0"/>
            <a:r>
              <a:rPr lang="en-US" noProof="0"/>
              <a:t>Click icon to add picture</a:t>
            </a:r>
          </a:p>
        </p:txBody>
      </p:sp>
      <p:sp>
        <p:nvSpPr>
          <p:cNvPr id="4" name="Text Placeholder 3"/>
          <p:cNvSpPr>
            <a:spLocks noGrp="1"/>
          </p:cNvSpPr>
          <p:nvPr>
            <p:ph type="body" sz="half" idx="2"/>
          </p:nvPr>
        </p:nvSpPr>
        <p:spPr>
          <a:xfrm>
            <a:off x="2389205" y="5367194"/>
            <a:ext cx="7316344" cy="804721"/>
          </a:xfrm>
        </p:spPr>
        <p:txBody>
          <a:bodyPr/>
          <a:lstStyle>
            <a:lvl1pPr marL="0" indent="0">
              <a:buNone/>
              <a:defRPr sz="1300"/>
            </a:lvl1pPr>
            <a:lvl2pPr marL="411754" indent="0">
              <a:buNone/>
              <a:defRPr sz="1100"/>
            </a:lvl2pPr>
            <a:lvl3pPr marL="823509" indent="0">
              <a:buNone/>
              <a:defRPr sz="900"/>
            </a:lvl3pPr>
            <a:lvl4pPr marL="1235263" indent="0">
              <a:buNone/>
              <a:defRPr sz="800"/>
            </a:lvl4pPr>
            <a:lvl5pPr marL="1647017" indent="0">
              <a:buNone/>
              <a:defRPr sz="800"/>
            </a:lvl5pPr>
            <a:lvl6pPr marL="2058772" indent="0">
              <a:buNone/>
              <a:defRPr sz="800"/>
            </a:lvl6pPr>
            <a:lvl7pPr marL="2470526" indent="0">
              <a:buNone/>
              <a:defRPr sz="800"/>
            </a:lvl7pPr>
            <a:lvl8pPr marL="2882280" indent="0">
              <a:buNone/>
              <a:defRPr sz="800"/>
            </a:lvl8pPr>
            <a:lvl9pPr marL="3294035" indent="0">
              <a:buNone/>
              <a:defRPr sz="800"/>
            </a:lvl9pPr>
          </a:lstStyle>
          <a:p>
            <a:pPr lvl="0"/>
            <a:r>
              <a:rPr lang="en-US"/>
              <a:t>Click to edit Master text styles</a:t>
            </a:r>
          </a:p>
        </p:txBody>
      </p:sp>
      <p:sp>
        <p:nvSpPr>
          <p:cNvPr id="5" name="Date Placeholder 1"/>
          <p:cNvSpPr>
            <a:spLocks noGrp="1"/>
          </p:cNvSpPr>
          <p:nvPr>
            <p:ph type="dt" sz="half" idx="10"/>
          </p:nvPr>
        </p:nvSpPr>
        <p:spPr/>
        <p:txBody>
          <a:bodyPr/>
          <a:lstStyle>
            <a:lvl1pPr>
              <a:defRPr/>
            </a:lvl1pPr>
          </a:lstStyle>
          <a:p>
            <a:pPr>
              <a:defRPr/>
            </a:pPr>
            <a:fld id="{7308813F-6F12-4E0E-A1AC-A96CFE2D418C}" type="datetimeFigureOut">
              <a:rPr lang="en-US">
                <a:solidFill>
                  <a:prstClr val="black">
                    <a:tint val="75000"/>
                  </a:prstClr>
                </a:solidFill>
              </a:rPr>
              <a:pPr>
                <a:defRPr/>
              </a:pPr>
              <a:t>5/24/26</a:t>
            </a:fld>
            <a:endParaRPr lang="en-US">
              <a:solidFill>
                <a:prstClr val="black">
                  <a:tint val="75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p:txBody>
          <a:bodyPr/>
          <a:lstStyle>
            <a:lvl1pPr>
              <a:defRPr/>
            </a:lvl1pPr>
          </a:lstStyle>
          <a:p>
            <a:fld id="{E555D9C8-598D-43F9-9827-DDD343B96CB7}" type="slidenum">
              <a:rPr lang="en-US"/>
              <a:pPr/>
              <a:t>‹#›</a:t>
            </a:fld>
            <a:endParaRPr lang="en-US"/>
          </a:p>
        </p:txBody>
      </p:sp>
    </p:spTree>
    <p:extLst>
      <p:ext uri="{BB962C8B-B14F-4D97-AF65-F5344CB8AC3E}">
        <p14:creationId xmlns:p14="http://schemas.microsoft.com/office/powerpoint/2010/main" val="60601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04800" y="1447801"/>
            <a:ext cx="10972800" cy="48940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
          <p:cNvSpPr>
            <a:spLocks noGrp="1"/>
          </p:cNvSpPr>
          <p:nvPr>
            <p:ph type="dt" sz="half" idx="10"/>
          </p:nvPr>
        </p:nvSpPr>
        <p:spPr/>
        <p:txBody>
          <a:bodyPr/>
          <a:lstStyle>
            <a:lvl1pPr>
              <a:defRPr/>
            </a:lvl1pPr>
          </a:lstStyle>
          <a:p>
            <a:pPr>
              <a:defRPr/>
            </a:pPr>
            <a:fld id="{8E4A392B-3327-4A26-90BF-A530C9C4CCD9}" type="datetimeFigureOut">
              <a:rPr lang="en-US">
                <a:solidFill>
                  <a:prstClr val="black">
                    <a:tint val="75000"/>
                  </a:prstClr>
                </a:solidFill>
              </a:rPr>
              <a:pPr>
                <a:defRPr/>
              </a:pPr>
              <a:t>5/24/26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81FE3ABB-4459-45D4-B270-AD235078FC25}" type="slidenum">
              <a:rPr lang="en-US"/>
              <a:pPr/>
              <a:t>‹#›</a:t>
            </a:fld>
            <a:endParaRPr lang="en-US"/>
          </a:p>
        </p:txBody>
      </p:sp>
    </p:spTree>
    <p:extLst>
      <p:ext uri="{BB962C8B-B14F-4D97-AF65-F5344CB8AC3E}">
        <p14:creationId xmlns:p14="http://schemas.microsoft.com/office/powerpoint/2010/main" val="3660472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680" y="1295400"/>
            <a:ext cx="2680944"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295400"/>
            <a:ext cx="8130829"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
          <p:cNvSpPr>
            <a:spLocks noGrp="1"/>
          </p:cNvSpPr>
          <p:nvPr>
            <p:ph type="dt" sz="half" idx="10"/>
          </p:nvPr>
        </p:nvSpPr>
        <p:spPr/>
        <p:txBody>
          <a:bodyPr/>
          <a:lstStyle>
            <a:lvl1pPr>
              <a:defRPr/>
            </a:lvl1pPr>
          </a:lstStyle>
          <a:p>
            <a:pPr>
              <a:defRPr/>
            </a:pPr>
            <a:fld id="{7F0921D0-F6C8-46DD-B232-5B9A0B67B4C6}" type="datetimeFigureOut">
              <a:rPr lang="en-US">
                <a:solidFill>
                  <a:prstClr val="black">
                    <a:tint val="75000"/>
                  </a:prstClr>
                </a:solidFill>
              </a:rPr>
              <a:pPr>
                <a:defRPr/>
              </a:pPr>
              <a:t>5/24/26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7EEBD48F-4FC3-4E05-83C8-D53B0B3CF231}" type="slidenum">
              <a:rPr lang="en-US"/>
              <a:pPr/>
              <a:t>‹#›</a:t>
            </a:fld>
            <a:endParaRPr lang="en-US"/>
          </a:p>
        </p:txBody>
      </p:sp>
    </p:spTree>
    <p:extLst>
      <p:ext uri="{BB962C8B-B14F-4D97-AF65-F5344CB8AC3E}">
        <p14:creationId xmlns:p14="http://schemas.microsoft.com/office/powerpoint/2010/main" val="57414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ideo" Target="NULL"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11" descr="D:\nicks computer\pres pro stuff\medical animated\dna\DNA_txt.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304801" y="168275"/>
            <a:ext cx="10917767"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p>
            <a:pPr lvl="0"/>
            <a:r>
              <a:rPr lang="en-US"/>
              <a:t>Click to edit Master title style</a:t>
            </a:r>
          </a:p>
        </p:txBody>
      </p:sp>
      <p:pic>
        <p:nvPicPr>
          <p:cNvPr id="1036" name="Picture 1035">
            <a:hlinkClick r:id="" action="ppaction://media"/>
          </p:cNvPr>
          <p:cNvPicPr>
            <a:picLocks noRot="1" noChangeAspect="1" noChangeArrowheads="1"/>
          </p:cNvPicPr>
          <p:nvPr>
            <a:videoFile r:link="rId13"/>
          </p:nvPr>
        </p:nvPicPr>
        <p:blipFill>
          <a:blip r:embed="rId15">
            <a:extLst>
              <a:ext uri="{28A0092B-C50C-407E-A947-70E740481C1C}">
                <a14:useLocalDpi xmlns:a14="http://schemas.microsoft.com/office/drawing/2010/main" val="0"/>
              </a:ext>
            </a:extLst>
          </a:blip>
          <a:srcRect/>
          <a:stretch>
            <a:fillRect/>
          </a:stretch>
        </p:blipFill>
        <p:spPr bwMode="auto">
          <a:xfrm>
            <a:off x="11277600" y="1"/>
            <a:ext cx="91440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2"/>
          </p:nvPr>
        </p:nvSpPr>
        <p:spPr>
          <a:xfrm>
            <a:off x="3048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fontAlgn="base">
              <a:spcBef>
                <a:spcPct val="0"/>
              </a:spcBef>
              <a:spcAft>
                <a:spcPct val="0"/>
              </a:spcAft>
              <a:defRPr/>
            </a:pPr>
            <a:fld id="{51D1EA88-2670-477E-A469-58B7DCEAF1DD}" type="datetimeFigureOut">
              <a:rPr lang="en-US">
                <a:solidFill>
                  <a:prstClr val="black">
                    <a:tint val="75000"/>
                  </a:prstClr>
                </a:solidFill>
              </a:rPr>
              <a:pPr fontAlgn="base">
                <a:spcBef>
                  <a:spcPct val="0"/>
                </a:spcBef>
                <a:spcAft>
                  <a:spcPct val="0"/>
                </a:spcAft>
                <a:defRPr/>
              </a:pPr>
              <a:t>5/24/26</a:t>
            </a:fld>
            <a:endParaRPr lang="en-US">
              <a:solidFill>
                <a:prstClr val="black">
                  <a:tint val="75000"/>
                </a:prstClr>
              </a:solidFill>
            </a:endParaRPr>
          </a:p>
        </p:txBody>
      </p:sp>
      <p:sp>
        <p:nvSpPr>
          <p:cNvPr id="3" name="Footer Placeholder 2"/>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fontAlgn="base">
              <a:spcBef>
                <a:spcPct val="0"/>
              </a:spcBef>
              <a:spcAft>
                <a:spcPct val="0"/>
              </a:spcAft>
              <a:defRPr/>
            </a:pPr>
            <a:endParaRPr lang="en-US">
              <a:solidFill>
                <a:prstClr val="black">
                  <a:tint val="75000"/>
                </a:prstClr>
              </a:solidFill>
            </a:endParaRPr>
          </a:p>
        </p:txBody>
      </p:sp>
      <p:sp>
        <p:nvSpPr>
          <p:cNvPr id="4" name="Slide Number Placeholder 3"/>
          <p:cNvSpPr>
            <a:spLocks noGrp="1"/>
          </p:cNvSpPr>
          <p:nvPr>
            <p:ph type="sldNum" sz="quarter" idx="4"/>
          </p:nvPr>
        </p:nvSpPr>
        <p:spPr>
          <a:xfrm>
            <a:off x="9006417"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64541778-A8F9-454E-8525-2899622BD621}" type="slidenum">
              <a:rPr lang="en-US" smtClean="0"/>
              <a:pPr fontAlgn="base">
                <a:spcBef>
                  <a:spcPct val="0"/>
                </a:spcBef>
                <a:spcAft>
                  <a:spcPct val="0"/>
                </a:spcAft>
              </a:pPr>
              <a:t>‹#›</a:t>
            </a:fld>
            <a:endParaRPr lang="en-US"/>
          </a:p>
        </p:txBody>
      </p:sp>
      <p:sp>
        <p:nvSpPr>
          <p:cNvPr id="2056" name="Rectangle 3"/>
          <p:cNvSpPr>
            <a:spLocks noGrp="1" noChangeArrowheads="1"/>
          </p:cNvSpPr>
          <p:nvPr>
            <p:ph type="body" idx="1"/>
          </p:nvPr>
        </p:nvSpPr>
        <p:spPr bwMode="auto">
          <a:xfrm>
            <a:off x="1625600" y="1447801"/>
            <a:ext cx="1026160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60198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00" fill="hold"/>
                                        <p:tgtEl>
                                          <p:spTgt spid="103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036"/>
                </p:tgtEl>
              </p:cMediaNode>
            </p:video>
            <p:seq concurrent="1" nextAc="seek">
              <p:cTn id="8" restart="whenNotActive" fill="hold" evtFilter="cancelBubble" nodeType="interactiveSeq">
                <p:stCondLst>
                  <p:cond evt="onClick" delay="0">
                    <p:tgtEl>
                      <p:spTgt spid="103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036"/>
                                        </p:tgtEl>
                                      </p:cBhvr>
                                    </p:cmd>
                                  </p:childTnLst>
                                </p:cTn>
                              </p:par>
                            </p:childTnLst>
                          </p:cTn>
                        </p:par>
                      </p:childTnLst>
                    </p:cTn>
                  </p:par>
                </p:childTnLst>
              </p:cTn>
              <p:nextCondLst>
                <p:cond evt="onClick" delay="0">
                  <p:tgtEl>
                    <p:spTgt spid="1036"/>
                  </p:tgtEl>
                </p:cond>
              </p:nextCondLst>
            </p:seq>
          </p:childTnLst>
        </p:cTn>
      </p:par>
    </p:tnLst>
  </p:timing>
  <p:txStyles>
    <p:title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1413" indent="-227013" algn="l" rtl="0" eaLnBrk="0" fontAlgn="base" hangingPunct="0">
        <a:spcBef>
          <a:spcPct val="20000"/>
        </a:spcBef>
        <a:spcAft>
          <a:spcPct val="0"/>
        </a:spcAft>
        <a:buChar char="•"/>
        <a:defRPr sz="2000">
          <a:solidFill>
            <a:schemeClr val="tx1"/>
          </a:solidFill>
          <a:latin typeface="+mn-lt"/>
        </a:defRPr>
      </a:lvl3pPr>
      <a:lvl4pPr marL="1598613" indent="-228600" algn="l" rtl="0" eaLnBrk="0" fontAlgn="base" hangingPunct="0">
        <a:spcBef>
          <a:spcPct val="20000"/>
        </a:spcBef>
        <a:spcAft>
          <a:spcPct val="0"/>
        </a:spcAft>
        <a:buChar char="–"/>
        <a:defRPr sz="2000">
          <a:solidFill>
            <a:schemeClr val="tx1"/>
          </a:solidFill>
          <a:latin typeface="+mn-lt"/>
        </a:defRPr>
      </a:lvl4pPr>
      <a:lvl5pPr marL="2055813" indent="-228600" algn="l" rtl="0" eaLnBrk="0" fontAlgn="base" hangingPunct="0">
        <a:spcBef>
          <a:spcPct val="20000"/>
        </a:spcBef>
        <a:spcAft>
          <a:spcPct val="0"/>
        </a:spcAft>
        <a:buChar char="»"/>
        <a:defRPr sz="2000">
          <a:solidFill>
            <a:schemeClr val="tx1"/>
          </a:solidFill>
          <a:latin typeface="+mn-lt"/>
        </a:defRPr>
      </a:lvl5pPr>
      <a:lvl6pPr marL="2469097" indent="-228752" algn="l" defTabSz="915010" rtl="0" eaLnBrk="1" fontAlgn="base" hangingPunct="1">
        <a:spcBef>
          <a:spcPct val="20000"/>
        </a:spcBef>
        <a:spcAft>
          <a:spcPct val="0"/>
        </a:spcAft>
        <a:buChar char="»"/>
        <a:defRPr sz="1800">
          <a:solidFill>
            <a:schemeClr val="tx1"/>
          </a:solidFill>
          <a:latin typeface="+mn-lt"/>
        </a:defRPr>
      </a:lvl6pPr>
      <a:lvl7pPr marL="2880851" indent="-228752" algn="l" defTabSz="915010" rtl="0" eaLnBrk="1" fontAlgn="base" hangingPunct="1">
        <a:spcBef>
          <a:spcPct val="20000"/>
        </a:spcBef>
        <a:spcAft>
          <a:spcPct val="0"/>
        </a:spcAft>
        <a:buChar char="»"/>
        <a:defRPr sz="1800">
          <a:solidFill>
            <a:schemeClr val="tx1"/>
          </a:solidFill>
          <a:latin typeface="+mn-lt"/>
        </a:defRPr>
      </a:lvl7pPr>
      <a:lvl8pPr marL="3292605" indent="-228752" algn="l" defTabSz="915010" rtl="0" eaLnBrk="1" fontAlgn="base" hangingPunct="1">
        <a:spcBef>
          <a:spcPct val="20000"/>
        </a:spcBef>
        <a:spcAft>
          <a:spcPct val="0"/>
        </a:spcAft>
        <a:buChar char="»"/>
        <a:defRPr sz="1800">
          <a:solidFill>
            <a:schemeClr val="tx1"/>
          </a:solidFill>
          <a:latin typeface="+mn-lt"/>
        </a:defRPr>
      </a:lvl8pPr>
      <a:lvl9pPr marL="3704360" indent="-228752" algn="l" defTabSz="915010"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823509" rtl="0" eaLnBrk="1" latinLnBrk="0" hangingPunct="1">
        <a:defRPr sz="1600" kern="1200">
          <a:solidFill>
            <a:schemeClr val="tx1"/>
          </a:solidFill>
          <a:latin typeface="+mn-lt"/>
          <a:ea typeface="+mn-ea"/>
          <a:cs typeface="+mn-cs"/>
        </a:defRPr>
      </a:lvl1pPr>
      <a:lvl2pPr marL="411754" algn="l" defTabSz="823509" rtl="0" eaLnBrk="1" latinLnBrk="0" hangingPunct="1">
        <a:defRPr sz="1600" kern="1200">
          <a:solidFill>
            <a:schemeClr val="tx1"/>
          </a:solidFill>
          <a:latin typeface="+mn-lt"/>
          <a:ea typeface="+mn-ea"/>
          <a:cs typeface="+mn-cs"/>
        </a:defRPr>
      </a:lvl2pPr>
      <a:lvl3pPr marL="823509" algn="l" defTabSz="823509" rtl="0" eaLnBrk="1" latinLnBrk="0" hangingPunct="1">
        <a:defRPr sz="1600" kern="1200">
          <a:solidFill>
            <a:schemeClr val="tx1"/>
          </a:solidFill>
          <a:latin typeface="+mn-lt"/>
          <a:ea typeface="+mn-ea"/>
          <a:cs typeface="+mn-cs"/>
        </a:defRPr>
      </a:lvl3pPr>
      <a:lvl4pPr marL="1235263" algn="l" defTabSz="823509" rtl="0" eaLnBrk="1" latinLnBrk="0" hangingPunct="1">
        <a:defRPr sz="1600" kern="1200">
          <a:solidFill>
            <a:schemeClr val="tx1"/>
          </a:solidFill>
          <a:latin typeface="+mn-lt"/>
          <a:ea typeface="+mn-ea"/>
          <a:cs typeface="+mn-cs"/>
        </a:defRPr>
      </a:lvl4pPr>
      <a:lvl5pPr marL="1647017" algn="l" defTabSz="823509" rtl="0" eaLnBrk="1" latinLnBrk="0" hangingPunct="1">
        <a:defRPr sz="1600" kern="1200">
          <a:solidFill>
            <a:schemeClr val="tx1"/>
          </a:solidFill>
          <a:latin typeface="+mn-lt"/>
          <a:ea typeface="+mn-ea"/>
          <a:cs typeface="+mn-cs"/>
        </a:defRPr>
      </a:lvl5pPr>
      <a:lvl6pPr marL="2058772" algn="l" defTabSz="823509" rtl="0" eaLnBrk="1" latinLnBrk="0" hangingPunct="1">
        <a:defRPr sz="1600" kern="1200">
          <a:solidFill>
            <a:schemeClr val="tx1"/>
          </a:solidFill>
          <a:latin typeface="+mn-lt"/>
          <a:ea typeface="+mn-ea"/>
          <a:cs typeface="+mn-cs"/>
        </a:defRPr>
      </a:lvl6pPr>
      <a:lvl7pPr marL="2470526" algn="l" defTabSz="823509" rtl="0" eaLnBrk="1" latinLnBrk="0" hangingPunct="1">
        <a:defRPr sz="1600" kern="1200">
          <a:solidFill>
            <a:schemeClr val="tx1"/>
          </a:solidFill>
          <a:latin typeface="+mn-lt"/>
          <a:ea typeface="+mn-ea"/>
          <a:cs typeface="+mn-cs"/>
        </a:defRPr>
      </a:lvl7pPr>
      <a:lvl8pPr marL="2882280" algn="l" defTabSz="823509" rtl="0" eaLnBrk="1" latinLnBrk="0" hangingPunct="1">
        <a:defRPr sz="1600" kern="1200">
          <a:solidFill>
            <a:schemeClr val="tx1"/>
          </a:solidFill>
          <a:latin typeface="+mn-lt"/>
          <a:ea typeface="+mn-ea"/>
          <a:cs typeface="+mn-cs"/>
        </a:defRPr>
      </a:lvl8pPr>
      <a:lvl9pPr marL="3294035" algn="l" defTabSz="823509"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en.wikipedia.org/wiki/Avermectin" TargetMode="External"/><Relationship Id="rId13" Type="http://schemas.openxmlformats.org/officeDocument/2006/relationships/hyperlink" Target="https://en.wikipedia.org/wiki/Nobel_Prize_in_Physiology_or_Medicine" TargetMode="External"/><Relationship Id="rId3" Type="http://schemas.openxmlformats.org/officeDocument/2006/relationships/image" Target="../media/image8.png"/><Relationship Id="rId7" Type="http://schemas.openxmlformats.org/officeDocument/2006/relationships/hyperlink" Target="https://en.wikipedia.org/wiki/Wesleyan_University" TargetMode="External"/><Relationship Id="rId12" Type="http://schemas.openxmlformats.org/officeDocument/2006/relationships/hyperlink" Target="https://en.wikipedia.org/wiki/Gairdner_Foundation" TargetMode="Externa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hyperlink" Target="https://en.wikipedia.org/wiki/Kitasato_University" TargetMode="External"/><Relationship Id="rId11" Type="http://schemas.openxmlformats.org/officeDocument/2006/relationships/hyperlink" Target="https://en.wikipedia.org/wiki/Robert_Koch_Prize" TargetMode="External"/><Relationship Id="rId5" Type="http://schemas.openxmlformats.org/officeDocument/2006/relationships/hyperlink" Target="https://en.wikipedia.org/wiki/Biochemistry" TargetMode="External"/><Relationship Id="rId15" Type="http://schemas.openxmlformats.org/officeDocument/2006/relationships/image" Target="../media/image10.png"/><Relationship Id="rId10" Type="http://schemas.openxmlformats.org/officeDocument/2006/relationships/hyperlink" Target="https://en.wikipedia.org/wiki/Japan_Academy_Prize_(academics)" TargetMode="External"/><Relationship Id="rId4" Type="http://schemas.openxmlformats.org/officeDocument/2006/relationships/hyperlink" Target="https://en.wikipedia.org/wiki/Nirasaki,_Yamanashi" TargetMode="External"/><Relationship Id="rId9" Type="http://schemas.openxmlformats.org/officeDocument/2006/relationships/hyperlink" Target="https://en.wikipedia.org/wiki/Ivermectin" TargetMode="External"/><Relationship Id="rId1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hyperlink" Target="https://en.wikipedia.org/wiki/Parasitic_disease" TargetMode="External"/><Relationship Id="rId13" Type="http://schemas.openxmlformats.org/officeDocument/2006/relationships/image" Target="../media/image12.png"/><Relationship Id="rId3" Type="http://schemas.openxmlformats.org/officeDocument/2006/relationships/image" Target="../media/image11.gif"/><Relationship Id="rId7" Type="http://schemas.openxmlformats.org/officeDocument/2006/relationships/hyperlink" Target="https://en.wikipedia.org/wiki/William_C._Campbell_(scientist)#cite_note-news12nj-1" TargetMode="External"/><Relationship Id="rId12" Type="http://schemas.openxmlformats.org/officeDocument/2006/relationships/hyperlink" Target="https://en.wikipedia.org/wiki/Nobel_Prize_in_Physiology_or_Medicine" TargetMode="Externa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hyperlink" Target="https://en.wikipedia.org/wiki/North_Andover,_Massachusetts" TargetMode="External"/><Relationship Id="rId11" Type="http://schemas.openxmlformats.org/officeDocument/2006/relationships/hyperlink" Target="https://en.wikipedia.org/wiki/Avermectin" TargetMode="External"/><Relationship Id="rId5" Type="http://schemas.openxmlformats.org/officeDocument/2006/relationships/hyperlink" Target="https://en.wikipedia.org/wiki/County_Donegal" TargetMode="External"/><Relationship Id="rId15" Type="http://schemas.openxmlformats.org/officeDocument/2006/relationships/image" Target="../media/image10.png"/><Relationship Id="rId10" Type="http://schemas.openxmlformats.org/officeDocument/2006/relationships/hyperlink" Target="https://en.wikipedia.org/wiki/Drew_University" TargetMode="External"/><Relationship Id="rId4" Type="http://schemas.openxmlformats.org/officeDocument/2006/relationships/hyperlink" Target="https://en.wikipedia.org/wiki/Ramelton" TargetMode="External"/><Relationship Id="rId9" Type="http://schemas.openxmlformats.org/officeDocument/2006/relationships/hyperlink" Target="https://en.wikipedia.org/wiki/Merck_&amp;_Co." TargetMode="External"/><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hyperlink" Target="https://en.wikipedia.org/wiki/Selman_Waksman" TargetMode="Externa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hyperlink" Target="https://doi.org/10.3390/md8030438"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3390/molecules28155915"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s://www.nature.com/articles/s41586-025-08723-7#MOESM1" TargetMode="External"/><Relationship Id="rId2" Type="http://schemas.openxmlformats.org/officeDocument/2006/relationships/hyperlink" Target="https://www.nature.com/articles/s41586-025-08723-7#ref-CR19" TargetMode="External"/><Relationship Id="rId1" Type="http://schemas.openxmlformats.org/officeDocument/2006/relationships/slideLayout" Target="../slideLayouts/slideLayout6.xml"/><Relationship Id="rId6" Type="http://schemas.openxmlformats.org/officeDocument/2006/relationships/hyperlink" Target="https://www.nature.com/articles/s41586-025-08723-7#Fig1" TargetMode="External"/><Relationship Id="rId5" Type="http://schemas.openxmlformats.org/officeDocument/2006/relationships/hyperlink" Target="https://www.nature.com/articles/s41586-025-08723-7#ref-CR1" TargetMode="External"/><Relationship Id="rId4" Type="http://schemas.openxmlformats.org/officeDocument/2006/relationships/hyperlink" Target="https://www.nature.com/articles/s41586-025-08723-7#Fig6"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032001" y="2232054"/>
            <a:ext cx="9853965" cy="1143476"/>
          </a:xfrm>
        </p:spPr>
        <p:txBody>
          <a:bodyPr/>
          <a:lstStyle/>
          <a:p>
            <a:r>
              <a:rPr lang="el-GR" sz="5400" b="1" dirty="0">
                <a:solidFill>
                  <a:schemeClr val="accent1"/>
                </a:solidFill>
                <a:latin typeface="Calibri" panose="020F0502020204030204" pitchFamily="34" charset="0"/>
              </a:rPr>
              <a:t>ΦΑΡΜΑΚΕΥΤΙΚΗ ΒΙΟΤΕΧΝΟΛΟΓΙΑ</a:t>
            </a:r>
          </a:p>
        </p:txBody>
      </p:sp>
      <p:sp>
        <p:nvSpPr>
          <p:cNvPr id="4" name="TextBox 3"/>
          <p:cNvSpPr txBox="1"/>
          <p:nvPr/>
        </p:nvSpPr>
        <p:spPr>
          <a:xfrm>
            <a:off x="5305648" y="3827721"/>
            <a:ext cx="6580318" cy="1200329"/>
          </a:xfrm>
          <a:prstGeom prst="rect">
            <a:avLst/>
          </a:prstGeom>
          <a:noFill/>
        </p:spPr>
        <p:txBody>
          <a:bodyPr wrap="square" rtlCol="0">
            <a:spAutoFit/>
          </a:bodyPr>
          <a:lstStyle/>
          <a:p>
            <a:pPr algn="r"/>
            <a:r>
              <a:rPr lang="el-GR" b="1" dirty="0">
                <a:solidFill>
                  <a:srgbClr val="D16349"/>
                </a:solidFill>
              </a:rPr>
              <a:t>Δρ.  Νικόλας Φωκιαλάκης</a:t>
            </a:r>
          </a:p>
          <a:p>
            <a:pPr algn="r"/>
            <a:r>
              <a:rPr lang="el-GR" dirty="0">
                <a:solidFill>
                  <a:srgbClr val="D16349"/>
                </a:solidFill>
              </a:rPr>
              <a:t>Αναπληρωτής Καθηγητής</a:t>
            </a:r>
          </a:p>
          <a:p>
            <a:pPr algn="r"/>
            <a:r>
              <a:rPr lang="el-GR" dirty="0">
                <a:solidFill>
                  <a:srgbClr val="D16349"/>
                </a:solidFill>
              </a:rPr>
              <a:t> Φαρμακογνωσίας &amp; Χημείας Φυσικών Προϊόντων</a:t>
            </a:r>
          </a:p>
          <a:p>
            <a:pPr algn="r"/>
            <a:r>
              <a:rPr lang="el-GR" dirty="0">
                <a:solidFill>
                  <a:srgbClr val="D16349"/>
                </a:solidFill>
              </a:rPr>
              <a:t>Φαρμακευτικό Τμήμα, ΕΚΠΑ </a:t>
            </a:r>
          </a:p>
        </p:txBody>
      </p:sp>
      <p:sp>
        <p:nvSpPr>
          <p:cNvPr id="5" name="TextBox 4"/>
          <p:cNvSpPr txBox="1"/>
          <p:nvPr/>
        </p:nvSpPr>
        <p:spPr>
          <a:xfrm>
            <a:off x="6004805" y="5380042"/>
            <a:ext cx="5881161" cy="523220"/>
          </a:xfrm>
          <a:prstGeom prst="rect">
            <a:avLst/>
          </a:prstGeom>
          <a:noFill/>
        </p:spPr>
        <p:txBody>
          <a:bodyPr wrap="square" rtlCol="0">
            <a:spAutoFit/>
          </a:bodyPr>
          <a:lstStyle/>
          <a:p>
            <a:r>
              <a:rPr lang="el-GR" sz="2800" b="1" dirty="0">
                <a:solidFill>
                  <a:srgbClr val="8CADAE">
                    <a:lumMod val="75000"/>
                  </a:srgbClr>
                </a:solidFill>
                <a:latin typeface="Calibri" panose="020F0502020204030204" pitchFamily="34" charset="0"/>
              </a:rPr>
              <a:t>ΒΙΟΤΕΧΝΟΛΟΓΙΑ ΜΙΚΡΟΟΡΓΑΝΙΣΜΩΝ</a:t>
            </a:r>
          </a:p>
        </p:txBody>
      </p:sp>
    </p:spTree>
    <p:extLst>
      <p:ext uri="{BB962C8B-B14F-4D97-AF65-F5344CB8AC3E}">
        <p14:creationId xmlns:p14="http://schemas.microsoft.com/office/powerpoint/2010/main" val="3704303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b="9563"/>
          <a:stretch/>
        </p:blipFill>
        <p:spPr>
          <a:xfrm>
            <a:off x="4511824" y="188640"/>
            <a:ext cx="5616624" cy="6387698"/>
          </a:xfrm>
          <a:prstGeom prst="rect">
            <a:avLst/>
          </a:prstGeom>
        </p:spPr>
      </p:pic>
      <p:pic>
        <p:nvPicPr>
          <p:cNvPr id="9" name="Picture 8"/>
          <p:cNvPicPr>
            <a:picLocks noChangeAspect="1"/>
          </p:cNvPicPr>
          <p:nvPr/>
        </p:nvPicPr>
        <p:blipFill>
          <a:blip r:embed="rId3"/>
          <a:stretch>
            <a:fillRect/>
          </a:stretch>
        </p:blipFill>
        <p:spPr>
          <a:xfrm>
            <a:off x="2063552" y="1844825"/>
            <a:ext cx="2152650" cy="2124075"/>
          </a:xfrm>
          <a:prstGeom prst="rect">
            <a:avLst/>
          </a:prstGeom>
        </p:spPr>
      </p:pic>
    </p:spTree>
    <p:extLst>
      <p:ext uri="{BB962C8B-B14F-4D97-AF65-F5344CB8AC3E}">
        <p14:creationId xmlns:p14="http://schemas.microsoft.com/office/powerpoint/2010/main" val="3570161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25961" t="19597" r="27208" b="11847"/>
          <a:stretch/>
        </p:blipFill>
        <p:spPr>
          <a:xfrm>
            <a:off x="5231905" y="764704"/>
            <a:ext cx="5348695" cy="4404304"/>
          </a:xfrm>
          <a:prstGeom prst="rect">
            <a:avLst/>
          </a:prstGeom>
        </p:spPr>
      </p:pic>
      <p:pic>
        <p:nvPicPr>
          <p:cNvPr id="9" name="Picture 8"/>
          <p:cNvPicPr>
            <a:picLocks noChangeAspect="1"/>
          </p:cNvPicPr>
          <p:nvPr/>
        </p:nvPicPr>
        <p:blipFill rotWithShape="1">
          <a:blip r:embed="rId3"/>
          <a:srcRect l="27871" t="41760" r="57160" b="24574"/>
          <a:stretch/>
        </p:blipFill>
        <p:spPr>
          <a:xfrm>
            <a:off x="2495600" y="904410"/>
            <a:ext cx="1450504" cy="1835110"/>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3676534879"/>
              </p:ext>
            </p:extLst>
          </p:nvPr>
        </p:nvGraphicFramePr>
        <p:xfrm>
          <a:off x="1559496" y="2592674"/>
          <a:ext cx="3672408" cy="4213008"/>
        </p:xfrm>
        <a:graphic>
          <a:graphicData uri="http://schemas.openxmlformats.org/drawingml/2006/table">
            <a:tbl>
              <a:tblPr/>
              <a:tblGrid>
                <a:gridCol w="1836204">
                  <a:extLst>
                    <a:ext uri="{9D8B030D-6E8A-4147-A177-3AD203B41FA5}">
                      <a16:colId xmlns:a16="http://schemas.microsoft.com/office/drawing/2014/main" val="20000"/>
                    </a:ext>
                  </a:extLst>
                </a:gridCol>
                <a:gridCol w="1836204">
                  <a:extLst>
                    <a:ext uri="{9D8B030D-6E8A-4147-A177-3AD203B41FA5}">
                      <a16:colId xmlns:a16="http://schemas.microsoft.com/office/drawing/2014/main" val="20001"/>
                    </a:ext>
                  </a:extLst>
                </a:gridCol>
              </a:tblGrid>
              <a:tr h="245151">
                <a:tc gridSpan="2">
                  <a:txBody>
                    <a:bodyPr/>
                    <a:lstStyle/>
                    <a:p>
                      <a:pPr algn="ctr"/>
                      <a:endParaRPr lang="en-US" sz="1300" b="1" dirty="0">
                        <a:effectLst/>
                      </a:endParaRPr>
                    </a:p>
                  </a:txBody>
                  <a:tcPr marL="64105" marR="64105" marT="32052" marB="32052" anchor="ctr">
                    <a:lnL>
                      <a:noFill/>
                    </a:lnL>
                    <a:lnR>
                      <a:noFill/>
                    </a:lnR>
                    <a:lnT>
                      <a:noFill/>
                    </a:lnT>
                    <a:lnB>
                      <a:noFill/>
                    </a:lnB>
                  </a:tcPr>
                </a:tc>
                <a:tc hMerge="1">
                  <a:txBody>
                    <a:bodyPr/>
                    <a:lstStyle/>
                    <a:p>
                      <a:endParaRPr lang="el-GR"/>
                    </a:p>
                  </a:txBody>
                  <a:tcPr/>
                </a:tc>
                <a:extLst>
                  <a:ext uri="{0D108BD9-81ED-4DB2-BD59-A6C34878D82A}">
                    <a16:rowId xmlns:a16="http://schemas.microsoft.com/office/drawing/2014/main" val="10000"/>
                  </a:ext>
                </a:extLst>
              </a:tr>
              <a:tr h="615593">
                <a:tc>
                  <a:txBody>
                    <a:bodyPr/>
                    <a:lstStyle/>
                    <a:p>
                      <a:r>
                        <a:rPr lang="en-US" sz="1300"/>
                        <a:t>Born</a:t>
                      </a:r>
                    </a:p>
                  </a:txBody>
                  <a:tcPr marL="64105" marR="64105" marT="32052" marB="32052" anchor="ctr">
                    <a:lnL>
                      <a:noFill/>
                    </a:lnL>
                    <a:lnR>
                      <a:noFill/>
                    </a:lnR>
                    <a:lnT>
                      <a:noFill/>
                    </a:lnT>
                    <a:lnB>
                      <a:noFill/>
                    </a:lnB>
                  </a:tcPr>
                </a:tc>
                <a:tc>
                  <a:txBody>
                    <a:bodyPr/>
                    <a:lstStyle/>
                    <a:p>
                      <a:r>
                        <a:rPr lang="en-US" sz="1300" dirty="0"/>
                        <a:t>12 July 1935 (age 80)</a:t>
                      </a:r>
                      <a:br>
                        <a:rPr lang="en-US" sz="1300" dirty="0"/>
                      </a:br>
                      <a:r>
                        <a:rPr lang="en-US" sz="1300" dirty="0" err="1">
                          <a:hlinkClick r:id="rId4" tooltip="Nirasaki, Yamanashi"/>
                        </a:rPr>
                        <a:t>Nirasaki</a:t>
                      </a:r>
                      <a:r>
                        <a:rPr lang="en-US" sz="1300" dirty="0">
                          <a:hlinkClick r:id="rId4" tooltip="Nirasaki, Yamanashi"/>
                        </a:rPr>
                        <a:t>, Yamanashi</a:t>
                      </a:r>
                      <a:r>
                        <a:rPr lang="en-US" sz="1300" dirty="0"/>
                        <a:t>, Japan</a:t>
                      </a:r>
                    </a:p>
                  </a:txBody>
                  <a:tcPr marL="64105" marR="64105" marT="32052" marB="32052" anchor="ctr">
                    <a:lnL>
                      <a:noFill/>
                    </a:lnL>
                    <a:lnR>
                      <a:noFill/>
                    </a:lnR>
                    <a:lnT>
                      <a:noFill/>
                    </a:lnT>
                    <a:lnB>
                      <a:noFill/>
                    </a:lnB>
                  </a:tcPr>
                </a:tc>
                <a:extLst>
                  <a:ext uri="{0D108BD9-81ED-4DB2-BD59-A6C34878D82A}">
                    <a16:rowId xmlns:a16="http://schemas.microsoft.com/office/drawing/2014/main" val="10001"/>
                  </a:ext>
                </a:extLst>
              </a:tr>
              <a:tr h="245151">
                <a:tc>
                  <a:txBody>
                    <a:bodyPr/>
                    <a:lstStyle/>
                    <a:p>
                      <a:r>
                        <a:rPr lang="en-US" sz="1300"/>
                        <a:t>Nationality</a:t>
                      </a:r>
                    </a:p>
                  </a:txBody>
                  <a:tcPr marL="64105" marR="64105" marT="32052" marB="32052" anchor="ctr">
                    <a:lnL>
                      <a:noFill/>
                    </a:lnL>
                    <a:lnR>
                      <a:noFill/>
                    </a:lnR>
                    <a:lnT>
                      <a:noFill/>
                    </a:lnT>
                    <a:lnB>
                      <a:noFill/>
                    </a:lnB>
                  </a:tcPr>
                </a:tc>
                <a:tc>
                  <a:txBody>
                    <a:bodyPr/>
                    <a:lstStyle/>
                    <a:p>
                      <a:r>
                        <a:rPr lang="en-US" sz="1300"/>
                        <a:t>Japanese</a:t>
                      </a:r>
                    </a:p>
                  </a:txBody>
                  <a:tcPr marL="64105" marR="64105" marT="32052" marB="32052" anchor="ctr">
                    <a:lnL>
                      <a:noFill/>
                    </a:lnL>
                    <a:lnR>
                      <a:noFill/>
                    </a:lnR>
                    <a:lnT>
                      <a:noFill/>
                    </a:lnT>
                    <a:lnB>
                      <a:noFill/>
                    </a:lnB>
                  </a:tcPr>
                </a:tc>
                <a:extLst>
                  <a:ext uri="{0D108BD9-81ED-4DB2-BD59-A6C34878D82A}">
                    <a16:rowId xmlns:a16="http://schemas.microsoft.com/office/drawing/2014/main" val="10002"/>
                  </a:ext>
                </a:extLst>
              </a:tr>
              <a:tr h="245151">
                <a:tc>
                  <a:txBody>
                    <a:bodyPr/>
                    <a:lstStyle/>
                    <a:p>
                      <a:r>
                        <a:rPr lang="en-US" sz="1300" dirty="0"/>
                        <a:t>Fields</a:t>
                      </a:r>
                    </a:p>
                  </a:txBody>
                  <a:tcPr marL="64105" marR="64105" marT="32052" marB="32052" anchor="ctr">
                    <a:lnL>
                      <a:noFill/>
                    </a:lnL>
                    <a:lnR>
                      <a:noFill/>
                    </a:lnR>
                    <a:lnT>
                      <a:noFill/>
                    </a:lnT>
                    <a:lnB>
                      <a:noFill/>
                    </a:lnB>
                  </a:tcPr>
                </a:tc>
                <a:tc>
                  <a:txBody>
                    <a:bodyPr/>
                    <a:lstStyle/>
                    <a:p>
                      <a:r>
                        <a:rPr lang="en-US" sz="1300">
                          <a:hlinkClick r:id="rId5" tooltip="Biochemistry"/>
                        </a:rPr>
                        <a:t>Biochemistry</a:t>
                      </a:r>
                      <a:endParaRPr lang="en-US" sz="1300"/>
                    </a:p>
                  </a:txBody>
                  <a:tcPr marL="64105" marR="64105" marT="32052" marB="32052" anchor="ctr">
                    <a:lnL>
                      <a:noFill/>
                    </a:lnL>
                    <a:lnR>
                      <a:noFill/>
                    </a:lnR>
                    <a:lnT>
                      <a:noFill/>
                    </a:lnT>
                    <a:lnB>
                      <a:noFill/>
                    </a:lnB>
                  </a:tcPr>
                </a:tc>
                <a:extLst>
                  <a:ext uri="{0D108BD9-81ED-4DB2-BD59-A6C34878D82A}">
                    <a16:rowId xmlns:a16="http://schemas.microsoft.com/office/drawing/2014/main" val="10003"/>
                  </a:ext>
                </a:extLst>
              </a:tr>
              <a:tr h="430372">
                <a:tc>
                  <a:txBody>
                    <a:bodyPr/>
                    <a:lstStyle/>
                    <a:p>
                      <a:r>
                        <a:rPr lang="en-US" sz="1300" dirty="0"/>
                        <a:t>Institutions</a:t>
                      </a:r>
                    </a:p>
                  </a:txBody>
                  <a:tcPr marL="64105" marR="64105" marT="32052" marB="32052" anchor="ctr">
                    <a:lnL>
                      <a:noFill/>
                    </a:lnL>
                    <a:lnR>
                      <a:noFill/>
                    </a:lnR>
                    <a:lnT>
                      <a:noFill/>
                    </a:lnT>
                    <a:lnB>
                      <a:noFill/>
                    </a:lnB>
                  </a:tcPr>
                </a:tc>
                <a:tc>
                  <a:txBody>
                    <a:bodyPr/>
                    <a:lstStyle/>
                    <a:p>
                      <a:r>
                        <a:rPr lang="en-US" sz="1300">
                          <a:hlinkClick r:id="rId6" tooltip="Kitasato University"/>
                        </a:rPr>
                        <a:t>Kitasato University</a:t>
                      </a:r>
                      <a:br>
                        <a:rPr lang="en-US" sz="1300"/>
                      </a:br>
                      <a:r>
                        <a:rPr lang="en-US" sz="1300">
                          <a:hlinkClick r:id="rId7" tooltip="Wesleyan University"/>
                        </a:rPr>
                        <a:t>Wesleyan University</a:t>
                      </a:r>
                      <a:endParaRPr lang="en-US" sz="1300"/>
                    </a:p>
                  </a:txBody>
                  <a:tcPr marL="64105" marR="64105" marT="32052" marB="32052" anchor="ctr">
                    <a:lnL>
                      <a:noFill/>
                    </a:lnL>
                    <a:lnR>
                      <a:noFill/>
                    </a:lnR>
                    <a:lnT>
                      <a:noFill/>
                    </a:lnT>
                    <a:lnB>
                      <a:noFill/>
                    </a:lnB>
                  </a:tcPr>
                </a:tc>
                <a:extLst>
                  <a:ext uri="{0D108BD9-81ED-4DB2-BD59-A6C34878D82A}">
                    <a16:rowId xmlns:a16="http://schemas.microsoft.com/office/drawing/2014/main" val="10004"/>
                  </a:ext>
                </a:extLst>
              </a:tr>
              <a:tr h="430372">
                <a:tc>
                  <a:txBody>
                    <a:bodyPr/>
                    <a:lstStyle/>
                    <a:p>
                      <a:r>
                        <a:rPr lang="en-US" sz="1300" dirty="0"/>
                        <a:t>Known for</a:t>
                      </a:r>
                    </a:p>
                  </a:txBody>
                  <a:tcPr marL="64105" marR="64105" marT="32052" marB="32052" anchor="ctr">
                    <a:lnL>
                      <a:noFill/>
                    </a:lnL>
                    <a:lnR>
                      <a:noFill/>
                    </a:lnR>
                    <a:lnT>
                      <a:noFill/>
                    </a:lnT>
                    <a:lnB>
                      <a:noFill/>
                    </a:lnB>
                  </a:tcPr>
                </a:tc>
                <a:tc>
                  <a:txBody>
                    <a:bodyPr/>
                    <a:lstStyle/>
                    <a:p>
                      <a:r>
                        <a:rPr lang="en-US" sz="1300" dirty="0" err="1">
                          <a:hlinkClick r:id="rId8" tooltip="Avermectin"/>
                        </a:rPr>
                        <a:t>Avermectin</a:t>
                      </a:r>
                      <a:r>
                        <a:rPr lang="en-US" sz="1300" dirty="0"/>
                        <a:t> and </a:t>
                      </a:r>
                      <a:r>
                        <a:rPr lang="en-US" sz="1300" dirty="0" err="1">
                          <a:hlinkClick r:id="rId9" tooltip="Ivermectin"/>
                        </a:rPr>
                        <a:t>Ivermectin</a:t>
                      </a:r>
                      <a:endParaRPr lang="en-US" sz="1300" dirty="0"/>
                    </a:p>
                  </a:txBody>
                  <a:tcPr marL="64105" marR="64105" marT="32052" marB="32052" anchor="ctr">
                    <a:lnL>
                      <a:noFill/>
                    </a:lnL>
                    <a:lnR>
                      <a:noFill/>
                    </a:lnR>
                    <a:lnT>
                      <a:noFill/>
                    </a:lnT>
                    <a:lnB>
                      <a:noFill/>
                    </a:lnB>
                  </a:tcPr>
                </a:tc>
                <a:extLst>
                  <a:ext uri="{0D108BD9-81ED-4DB2-BD59-A6C34878D82A}">
                    <a16:rowId xmlns:a16="http://schemas.microsoft.com/office/drawing/2014/main" val="10005"/>
                  </a:ext>
                </a:extLst>
              </a:tr>
              <a:tr h="1541697">
                <a:tc>
                  <a:txBody>
                    <a:bodyPr/>
                    <a:lstStyle/>
                    <a:p>
                      <a:r>
                        <a:rPr lang="en-US" sz="1300"/>
                        <a:t>Notable awards</a:t>
                      </a:r>
                    </a:p>
                  </a:txBody>
                  <a:tcPr marL="64105" marR="64105" marT="32052" marB="32052" anchor="ctr">
                    <a:lnL>
                      <a:noFill/>
                    </a:lnL>
                    <a:lnR>
                      <a:noFill/>
                    </a:lnR>
                    <a:lnT>
                      <a:noFill/>
                    </a:lnT>
                    <a:lnB>
                      <a:noFill/>
                    </a:lnB>
                  </a:tcPr>
                </a:tc>
                <a:tc>
                  <a:txBody>
                    <a:bodyPr/>
                    <a:lstStyle/>
                    <a:p>
                      <a:r>
                        <a:rPr lang="en-US" sz="1300" dirty="0">
                          <a:hlinkClick r:id="rId10" tooltip="Japan Academy Prize (academics)"/>
                        </a:rPr>
                        <a:t>Japan Academy Prize</a:t>
                      </a:r>
                      <a:r>
                        <a:rPr lang="en-US" sz="1300" dirty="0"/>
                        <a:t> (1990)</a:t>
                      </a:r>
                      <a:br>
                        <a:rPr lang="en-US" sz="1300" dirty="0"/>
                      </a:br>
                      <a:r>
                        <a:rPr lang="en-US" sz="1300" dirty="0">
                          <a:hlinkClick r:id="rId11" tooltip="Robert Koch Prize"/>
                        </a:rPr>
                        <a:t>Koch Gold Medal</a:t>
                      </a:r>
                      <a:r>
                        <a:rPr lang="en-US" sz="1300" dirty="0"/>
                        <a:t> (1997)</a:t>
                      </a:r>
                      <a:br>
                        <a:rPr lang="en-US" sz="1300" dirty="0"/>
                      </a:br>
                      <a:r>
                        <a:rPr lang="en-US" sz="1300" dirty="0" err="1">
                          <a:hlinkClick r:id="rId12" tooltip="Gairdner Foundation"/>
                        </a:rPr>
                        <a:t>Gairdner</a:t>
                      </a:r>
                      <a:r>
                        <a:rPr lang="en-US" sz="1300" dirty="0">
                          <a:hlinkClick r:id="rId12" tooltip="Gairdner Foundation"/>
                        </a:rPr>
                        <a:t> Global Health Award</a:t>
                      </a:r>
                      <a:r>
                        <a:rPr lang="en-US" sz="1300" dirty="0"/>
                        <a:t> (2014)</a:t>
                      </a:r>
                      <a:br>
                        <a:rPr lang="en-US" sz="1300" dirty="0"/>
                      </a:br>
                      <a:r>
                        <a:rPr lang="en-US" sz="1300" dirty="0">
                          <a:hlinkClick r:id="rId13" tooltip="Nobel Prize in Physiology or Medicine"/>
                        </a:rPr>
                        <a:t>Nobel Prize in Physiology or Medicine</a:t>
                      </a:r>
                      <a:r>
                        <a:rPr lang="en-US" sz="1300" dirty="0"/>
                        <a:t> (2015)</a:t>
                      </a:r>
                    </a:p>
                  </a:txBody>
                  <a:tcPr marL="64105" marR="64105" marT="32052" marB="32052" anchor="ctr">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11" name="TextBox 10"/>
          <p:cNvSpPr txBox="1"/>
          <p:nvPr/>
        </p:nvSpPr>
        <p:spPr>
          <a:xfrm>
            <a:off x="1415480" y="296466"/>
            <a:ext cx="3888432" cy="800219"/>
          </a:xfrm>
          <a:prstGeom prst="rect">
            <a:avLst/>
          </a:prstGeom>
          <a:noFill/>
        </p:spPr>
        <p:txBody>
          <a:bodyPr wrap="square" rtlCol="0">
            <a:spAutoFit/>
          </a:bodyPr>
          <a:lstStyle/>
          <a:p>
            <a:pPr algn="ctr"/>
            <a:r>
              <a:rPr lang="en-US" sz="2800" b="1" dirty="0"/>
              <a:t>Prof. Satoshi </a:t>
            </a:r>
            <a:r>
              <a:rPr lang="en-US" sz="2800" b="1" dirty="0" err="1"/>
              <a:t>Ōmura</a:t>
            </a:r>
            <a:endParaRPr lang="en-US" sz="2800" b="1" dirty="0"/>
          </a:p>
          <a:p>
            <a:pPr algn="ctr"/>
            <a:endParaRPr lang="el-GR" dirty="0"/>
          </a:p>
        </p:txBody>
      </p:sp>
      <p:pic>
        <p:nvPicPr>
          <p:cNvPr id="12" name="Picture 11"/>
          <p:cNvPicPr>
            <a:picLocks noChangeAspect="1"/>
          </p:cNvPicPr>
          <p:nvPr/>
        </p:nvPicPr>
        <p:blipFill rotWithShape="1">
          <a:blip r:embed="rId14"/>
          <a:srcRect b="47574"/>
          <a:stretch/>
        </p:blipFill>
        <p:spPr>
          <a:xfrm>
            <a:off x="5231904" y="5368582"/>
            <a:ext cx="2592288" cy="1489418"/>
          </a:xfrm>
          <a:prstGeom prst="rect">
            <a:avLst/>
          </a:prstGeom>
        </p:spPr>
      </p:pic>
      <p:pic>
        <p:nvPicPr>
          <p:cNvPr id="14" name="Picture 13"/>
          <p:cNvPicPr>
            <a:picLocks noChangeAspect="1"/>
          </p:cNvPicPr>
          <p:nvPr/>
        </p:nvPicPr>
        <p:blipFill rotWithShape="1">
          <a:blip r:embed="rId14"/>
          <a:srcRect t="49038"/>
          <a:stretch/>
        </p:blipFill>
        <p:spPr>
          <a:xfrm>
            <a:off x="7824193" y="5301208"/>
            <a:ext cx="2515483" cy="1404948"/>
          </a:xfrm>
          <a:prstGeom prst="rect">
            <a:avLst/>
          </a:prstGeom>
        </p:spPr>
      </p:pic>
      <p:pic>
        <p:nvPicPr>
          <p:cNvPr id="13" name="Picture 12"/>
          <p:cNvPicPr>
            <a:picLocks noChangeAspect="1"/>
          </p:cNvPicPr>
          <p:nvPr/>
        </p:nvPicPr>
        <p:blipFill rotWithShape="1">
          <a:blip r:embed="rId15"/>
          <a:srcRect l="30217" t="37913" r="41396" b="52320"/>
          <a:stretch/>
        </p:blipFill>
        <p:spPr>
          <a:xfrm>
            <a:off x="5231904" y="138170"/>
            <a:ext cx="4676464" cy="905122"/>
          </a:xfrm>
          <a:prstGeom prst="rect">
            <a:avLst/>
          </a:prstGeom>
        </p:spPr>
      </p:pic>
    </p:spTree>
    <p:extLst>
      <p:ext uri="{BB962C8B-B14F-4D97-AF65-F5344CB8AC3E}">
        <p14:creationId xmlns:p14="http://schemas.microsoft.com/office/powerpoint/2010/main" val="3952929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415480" y="296466"/>
            <a:ext cx="4896544" cy="800219"/>
          </a:xfrm>
          <a:prstGeom prst="rect">
            <a:avLst/>
          </a:prstGeom>
          <a:noFill/>
        </p:spPr>
        <p:txBody>
          <a:bodyPr wrap="square" rtlCol="0">
            <a:spAutoFit/>
          </a:bodyPr>
          <a:lstStyle/>
          <a:p>
            <a:pPr algn="ctr"/>
            <a:r>
              <a:rPr lang="en-US" sz="2800" b="1" dirty="0"/>
              <a:t>Prof. William C. Campbell</a:t>
            </a:r>
          </a:p>
          <a:p>
            <a:pPr algn="ctr"/>
            <a:endParaRPr lang="el-GR" dirty="0"/>
          </a:p>
        </p:txBody>
      </p:sp>
      <p:pic>
        <p:nvPicPr>
          <p:cNvPr id="15" name="Picture 14"/>
          <p:cNvPicPr>
            <a:picLocks noChangeAspect="1"/>
          </p:cNvPicPr>
          <p:nvPr/>
        </p:nvPicPr>
        <p:blipFill rotWithShape="1">
          <a:blip r:embed="rId2"/>
          <a:srcRect l="12223" t="41760" r="72582" b="24574"/>
          <a:stretch/>
        </p:blipFill>
        <p:spPr>
          <a:xfrm>
            <a:off x="2258210" y="908841"/>
            <a:ext cx="1421562" cy="1771650"/>
          </a:xfrm>
          <a:prstGeom prst="rect">
            <a:avLst/>
          </a:prstGeom>
        </p:spPr>
      </p:pic>
      <p:pic>
        <p:nvPicPr>
          <p:cNvPr id="16" name="Picture 2" descr="http://www.chm.bris.ac.uk/motm/wilcat/avermecti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2065" y="1844824"/>
            <a:ext cx="3422895" cy="46356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3151355980"/>
              </p:ext>
            </p:extLst>
          </p:nvPr>
        </p:nvGraphicFramePr>
        <p:xfrm>
          <a:off x="1825820" y="2108660"/>
          <a:ext cx="3707904" cy="4749340"/>
        </p:xfrm>
        <a:graphic>
          <a:graphicData uri="http://schemas.openxmlformats.org/drawingml/2006/table">
            <a:tbl>
              <a:tblPr/>
              <a:tblGrid>
                <a:gridCol w="1853952">
                  <a:extLst>
                    <a:ext uri="{9D8B030D-6E8A-4147-A177-3AD203B41FA5}">
                      <a16:colId xmlns:a16="http://schemas.microsoft.com/office/drawing/2014/main" val="20000"/>
                    </a:ext>
                  </a:extLst>
                </a:gridCol>
                <a:gridCol w="1853952">
                  <a:extLst>
                    <a:ext uri="{9D8B030D-6E8A-4147-A177-3AD203B41FA5}">
                      <a16:colId xmlns:a16="http://schemas.microsoft.com/office/drawing/2014/main" val="20001"/>
                    </a:ext>
                  </a:extLst>
                </a:gridCol>
              </a:tblGrid>
              <a:tr h="293716">
                <a:tc gridSpan="2">
                  <a:txBody>
                    <a:bodyPr/>
                    <a:lstStyle/>
                    <a:p>
                      <a:pPr algn="ctr"/>
                      <a:endParaRPr lang="en-US" sz="1400" b="1" dirty="0">
                        <a:effectLst/>
                      </a:endParaRPr>
                    </a:p>
                  </a:txBody>
                  <a:tcPr marL="73429" marR="73429" marT="36715" marB="36715" anchor="ctr">
                    <a:lnL>
                      <a:noFill/>
                    </a:lnL>
                    <a:lnR>
                      <a:noFill/>
                    </a:lnR>
                    <a:lnT>
                      <a:noFill/>
                    </a:lnT>
                    <a:lnB>
                      <a:noFill/>
                    </a:lnB>
                  </a:tcPr>
                </a:tc>
                <a:tc hMerge="1">
                  <a:txBody>
                    <a:bodyPr/>
                    <a:lstStyle/>
                    <a:p>
                      <a:endParaRPr lang="el-GR"/>
                    </a:p>
                  </a:txBody>
                  <a:tcPr/>
                </a:tc>
                <a:extLst>
                  <a:ext uri="{0D108BD9-81ED-4DB2-BD59-A6C34878D82A}">
                    <a16:rowId xmlns:a16="http://schemas.microsoft.com/office/drawing/2014/main" val="10000"/>
                  </a:ext>
                </a:extLst>
              </a:tr>
              <a:tr h="734291">
                <a:tc>
                  <a:txBody>
                    <a:bodyPr/>
                    <a:lstStyle/>
                    <a:p>
                      <a:r>
                        <a:rPr lang="en-US" sz="1400"/>
                        <a:t>Born</a:t>
                      </a:r>
                    </a:p>
                  </a:txBody>
                  <a:tcPr marL="73429" marR="73429" marT="36715" marB="36715" anchor="ctr">
                    <a:lnL>
                      <a:noFill/>
                    </a:lnL>
                    <a:lnR>
                      <a:noFill/>
                    </a:lnR>
                    <a:lnT>
                      <a:noFill/>
                    </a:lnT>
                    <a:lnB>
                      <a:noFill/>
                    </a:lnB>
                  </a:tcPr>
                </a:tc>
                <a:tc>
                  <a:txBody>
                    <a:bodyPr/>
                    <a:lstStyle/>
                    <a:p>
                      <a:br>
                        <a:rPr lang="en-US" sz="1400" dirty="0"/>
                      </a:br>
                      <a:r>
                        <a:rPr lang="en-US" sz="1400" dirty="0"/>
                        <a:t>28 June 1930 (age 85)</a:t>
                      </a:r>
                      <a:br>
                        <a:rPr lang="en-US" sz="1400" dirty="0"/>
                      </a:br>
                      <a:r>
                        <a:rPr lang="en-US" sz="1400" dirty="0" err="1">
                          <a:hlinkClick r:id="rId4" tooltip="Ramelton"/>
                        </a:rPr>
                        <a:t>Ramelton</a:t>
                      </a:r>
                      <a:r>
                        <a:rPr lang="en-US" sz="1400" dirty="0"/>
                        <a:t>, </a:t>
                      </a:r>
                      <a:r>
                        <a:rPr lang="en-US" sz="1400" dirty="0">
                          <a:hlinkClick r:id="rId5" tooltip="County Donegal"/>
                        </a:rPr>
                        <a:t>County Donegal</a:t>
                      </a:r>
                      <a:r>
                        <a:rPr lang="en-US" sz="1400" dirty="0"/>
                        <a:t>, Ireland</a:t>
                      </a:r>
                    </a:p>
                  </a:txBody>
                  <a:tcPr marL="73429" marR="73429" marT="36715" marB="36715" anchor="ctr">
                    <a:lnL>
                      <a:noFill/>
                    </a:lnL>
                    <a:lnR>
                      <a:noFill/>
                    </a:lnR>
                    <a:lnT>
                      <a:noFill/>
                    </a:lnT>
                    <a:lnB>
                      <a:noFill/>
                    </a:lnB>
                  </a:tcPr>
                </a:tc>
                <a:extLst>
                  <a:ext uri="{0D108BD9-81ED-4DB2-BD59-A6C34878D82A}">
                    <a16:rowId xmlns:a16="http://schemas.microsoft.com/office/drawing/2014/main" val="10001"/>
                  </a:ext>
                </a:extLst>
              </a:tr>
              <a:tr h="293716">
                <a:tc>
                  <a:txBody>
                    <a:bodyPr/>
                    <a:lstStyle/>
                    <a:p>
                      <a:r>
                        <a:rPr lang="en-US" sz="1400"/>
                        <a:t>Residence</a:t>
                      </a:r>
                    </a:p>
                  </a:txBody>
                  <a:tcPr marL="73429" marR="73429" marT="36715" marB="36715" anchor="ctr">
                    <a:lnL>
                      <a:noFill/>
                    </a:lnL>
                    <a:lnR>
                      <a:noFill/>
                    </a:lnR>
                    <a:lnT>
                      <a:noFill/>
                    </a:lnT>
                    <a:lnB>
                      <a:noFill/>
                    </a:lnB>
                  </a:tcPr>
                </a:tc>
                <a:tc>
                  <a:txBody>
                    <a:bodyPr/>
                    <a:lstStyle/>
                    <a:p>
                      <a:r>
                        <a:rPr lang="en-US" sz="1400" dirty="0">
                          <a:hlinkClick r:id="rId6" tooltip="North Andover, Massachusetts"/>
                        </a:rPr>
                        <a:t>North Andover, Massachusetts</a:t>
                      </a:r>
                      <a:r>
                        <a:rPr lang="en-US" sz="1400" baseline="30000" dirty="0">
                          <a:hlinkClick r:id="rId7"/>
                        </a:rPr>
                        <a:t>[1]</a:t>
                      </a:r>
                      <a:endParaRPr lang="en-US" sz="1400" dirty="0"/>
                    </a:p>
                  </a:txBody>
                  <a:tcPr marL="73429" marR="73429" marT="36715" marB="36715" anchor="ctr">
                    <a:lnL>
                      <a:noFill/>
                    </a:lnL>
                    <a:lnR>
                      <a:noFill/>
                    </a:lnR>
                    <a:lnT>
                      <a:noFill/>
                    </a:lnT>
                    <a:lnB>
                      <a:noFill/>
                    </a:lnB>
                  </a:tcPr>
                </a:tc>
                <a:extLst>
                  <a:ext uri="{0D108BD9-81ED-4DB2-BD59-A6C34878D82A}">
                    <a16:rowId xmlns:a16="http://schemas.microsoft.com/office/drawing/2014/main" val="10002"/>
                  </a:ext>
                </a:extLst>
              </a:tr>
              <a:tr h="293716">
                <a:tc>
                  <a:txBody>
                    <a:bodyPr/>
                    <a:lstStyle/>
                    <a:p>
                      <a:r>
                        <a:rPr lang="en-US" sz="1400"/>
                        <a:t>Citizenship</a:t>
                      </a:r>
                    </a:p>
                  </a:txBody>
                  <a:tcPr marL="73429" marR="73429" marT="36715" marB="36715" anchor="ctr">
                    <a:lnL>
                      <a:noFill/>
                    </a:lnL>
                    <a:lnR>
                      <a:noFill/>
                    </a:lnR>
                    <a:lnT>
                      <a:noFill/>
                    </a:lnT>
                    <a:lnB>
                      <a:noFill/>
                    </a:lnB>
                  </a:tcPr>
                </a:tc>
                <a:tc>
                  <a:txBody>
                    <a:bodyPr/>
                    <a:lstStyle/>
                    <a:p>
                      <a:r>
                        <a:rPr lang="en-US" sz="1400"/>
                        <a:t>Ireland, United States</a:t>
                      </a:r>
                    </a:p>
                  </a:txBody>
                  <a:tcPr marL="73429" marR="73429" marT="36715" marB="36715" anchor="ctr">
                    <a:lnL>
                      <a:noFill/>
                    </a:lnL>
                    <a:lnR>
                      <a:noFill/>
                    </a:lnR>
                    <a:lnT>
                      <a:noFill/>
                    </a:lnT>
                    <a:lnB>
                      <a:noFill/>
                    </a:lnB>
                  </a:tcPr>
                </a:tc>
                <a:extLst>
                  <a:ext uri="{0D108BD9-81ED-4DB2-BD59-A6C34878D82A}">
                    <a16:rowId xmlns:a16="http://schemas.microsoft.com/office/drawing/2014/main" val="10003"/>
                  </a:ext>
                </a:extLst>
              </a:tr>
              <a:tr h="293716">
                <a:tc>
                  <a:txBody>
                    <a:bodyPr/>
                    <a:lstStyle/>
                    <a:p>
                      <a:r>
                        <a:rPr lang="en-US" sz="1400"/>
                        <a:t>Nationality</a:t>
                      </a:r>
                    </a:p>
                  </a:txBody>
                  <a:tcPr marL="73429" marR="73429" marT="36715" marB="36715" anchor="ctr">
                    <a:lnL>
                      <a:noFill/>
                    </a:lnL>
                    <a:lnR>
                      <a:noFill/>
                    </a:lnR>
                    <a:lnT>
                      <a:noFill/>
                    </a:lnT>
                    <a:lnB>
                      <a:noFill/>
                    </a:lnB>
                  </a:tcPr>
                </a:tc>
                <a:tc>
                  <a:txBody>
                    <a:bodyPr/>
                    <a:lstStyle/>
                    <a:p>
                      <a:r>
                        <a:rPr lang="en-US" sz="1400"/>
                        <a:t>American</a:t>
                      </a:r>
                    </a:p>
                  </a:txBody>
                  <a:tcPr marL="73429" marR="73429" marT="36715" marB="36715" anchor="ctr">
                    <a:lnL>
                      <a:noFill/>
                    </a:lnL>
                    <a:lnR>
                      <a:noFill/>
                    </a:lnR>
                    <a:lnT>
                      <a:noFill/>
                    </a:lnT>
                    <a:lnB>
                      <a:noFill/>
                    </a:lnB>
                  </a:tcPr>
                </a:tc>
                <a:extLst>
                  <a:ext uri="{0D108BD9-81ED-4DB2-BD59-A6C34878D82A}">
                    <a16:rowId xmlns:a16="http://schemas.microsoft.com/office/drawing/2014/main" val="10004"/>
                  </a:ext>
                </a:extLst>
              </a:tr>
              <a:tr h="293716">
                <a:tc>
                  <a:txBody>
                    <a:bodyPr/>
                    <a:lstStyle/>
                    <a:p>
                      <a:r>
                        <a:rPr lang="en-US" sz="1400"/>
                        <a:t>Fields</a:t>
                      </a:r>
                    </a:p>
                  </a:txBody>
                  <a:tcPr marL="73429" marR="73429" marT="36715" marB="36715" anchor="ctr">
                    <a:lnL>
                      <a:noFill/>
                    </a:lnL>
                    <a:lnR>
                      <a:noFill/>
                    </a:lnR>
                    <a:lnT>
                      <a:noFill/>
                    </a:lnT>
                    <a:lnB>
                      <a:noFill/>
                    </a:lnB>
                  </a:tcPr>
                </a:tc>
                <a:tc>
                  <a:txBody>
                    <a:bodyPr/>
                    <a:lstStyle/>
                    <a:p>
                      <a:r>
                        <a:rPr lang="en-US" sz="1400">
                          <a:hlinkClick r:id="rId8" tooltip="Parasitic disease"/>
                        </a:rPr>
                        <a:t>Parasitic diseases</a:t>
                      </a:r>
                      <a:endParaRPr lang="en-US" sz="1400"/>
                    </a:p>
                  </a:txBody>
                  <a:tcPr marL="73429" marR="73429" marT="36715" marB="36715" anchor="ctr">
                    <a:lnL>
                      <a:noFill/>
                    </a:lnL>
                    <a:lnR>
                      <a:noFill/>
                    </a:lnR>
                    <a:lnT>
                      <a:noFill/>
                    </a:lnT>
                    <a:lnB>
                      <a:noFill/>
                    </a:lnB>
                  </a:tcPr>
                </a:tc>
                <a:extLst>
                  <a:ext uri="{0D108BD9-81ED-4DB2-BD59-A6C34878D82A}">
                    <a16:rowId xmlns:a16="http://schemas.microsoft.com/office/drawing/2014/main" val="10005"/>
                  </a:ext>
                </a:extLst>
              </a:tr>
              <a:tr h="514004">
                <a:tc>
                  <a:txBody>
                    <a:bodyPr/>
                    <a:lstStyle/>
                    <a:p>
                      <a:r>
                        <a:rPr lang="en-US" sz="1400" dirty="0"/>
                        <a:t>Institutions</a:t>
                      </a:r>
                    </a:p>
                  </a:txBody>
                  <a:tcPr marL="73429" marR="73429" marT="36715" marB="36715" anchor="ctr">
                    <a:lnL>
                      <a:noFill/>
                    </a:lnL>
                    <a:lnR>
                      <a:noFill/>
                    </a:lnR>
                    <a:lnT>
                      <a:noFill/>
                    </a:lnT>
                    <a:lnB>
                      <a:noFill/>
                    </a:lnB>
                  </a:tcPr>
                </a:tc>
                <a:tc>
                  <a:txBody>
                    <a:bodyPr/>
                    <a:lstStyle/>
                    <a:p>
                      <a:r>
                        <a:rPr lang="en-US" sz="1400">
                          <a:hlinkClick r:id="rId9" tooltip="Merck &amp; Co."/>
                        </a:rPr>
                        <a:t>Merck Institute for Therapeutic Research</a:t>
                      </a:r>
                      <a:br>
                        <a:rPr lang="en-US" sz="1400"/>
                      </a:br>
                      <a:r>
                        <a:rPr lang="en-US" sz="1400">
                          <a:hlinkClick r:id="rId10" tooltip="Drew University"/>
                        </a:rPr>
                        <a:t>Drew University</a:t>
                      </a:r>
                      <a:endParaRPr lang="en-US" sz="1400"/>
                    </a:p>
                  </a:txBody>
                  <a:tcPr marL="73429" marR="73429" marT="36715" marB="36715" anchor="ctr">
                    <a:lnL>
                      <a:noFill/>
                    </a:lnL>
                    <a:lnR>
                      <a:noFill/>
                    </a:lnR>
                    <a:lnT>
                      <a:noFill/>
                    </a:lnT>
                    <a:lnB>
                      <a:noFill/>
                    </a:lnB>
                  </a:tcPr>
                </a:tc>
                <a:extLst>
                  <a:ext uri="{0D108BD9-81ED-4DB2-BD59-A6C34878D82A}">
                    <a16:rowId xmlns:a16="http://schemas.microsoft.com/office/drawing/2014/main" val="10006"/>
                  </a:ext>
                </a:extLst>
              </a:tr>
              <a:tr h="293716">
                <a:tc>
                  <a:txBody>
                    <a:bodyPr/>
                    <a:lstStyle/>
                    <a:p>
                      <a:r>
                        <a:rPr lang="en-US" sz="1400" dirty="0"/>
                        <a:t>Known for</a:t>
                      </a:r>
                    </a:p>
                  </a:txBody>
                  <a:tcPr marL="73429" marR="73429" marT="36715" marB="36715" anchor="ctr">
                    <a:lnL>
                      <a:noFill/>
                    </a:lnL>
                    <a:lnR>
                      <a:noFill/>
                    </a:lnR>
                    <a:lnT>
                      <a:noFill/>
                    </a:lnT>
                    <a:lnB>
                      <a:noFill/>
                    </a:lnB>
                  </a:tcPr>
                </a:tc>
                <a:tc>
                  <a:txBody>
                    <a:bodyPr/>
                    <a:lstStyle/>
                    <a:p>
                      <a:r>
                        <a:rPr lang="en-US" sz="1400" dirty="0" err="1">
                          <a:hlinkClick r:id="rId11" tooltip="Avermectin"/>
                        </a:rPr>
                        <a:t>Avermectin</a:t>
                      </a:r>
                      <a:endParaRPr lang="en-US" sz="1400" dirty="0"/>
                    </a:p>
                  </a:txBody>
                  <a:tcPr marL="73429" marR="73429" marT="36715" marB="36715" anchor="ctr">
                    <a:lnL>
                      <a:noFill/>
                    </a:lnL>
                    <a:lnR>
                      <a:noFill/>
                    </a:lnR>
                    <a:lnT>
                      <a:noFill/>
                    </a:lnT>
                    <a:lnB>
                      <a:noFill/>
                    </a:lnB>
                  </a:tcPr>
                </a:tc>
                <a:extLst>
                  <a:ext uri="{0D108BD9-81ED-4DB2-BD59-A6C34878D82A}">
                    <a16:rowId xmlns:a16="http://schemas.microsoft.com/office/drawing/2014/main" val="10007"/>
                  </a:ext>
                </a:extLst>
              </a:tr>
              <a:tr h="514004">
                <a:tc>
                  <a:txBody>
                    <a:bodyPr/>
                    <a:lstStyle/>
                    <a:p>
                      <a:r>
                        <a:rPr lang="en-US" sz="1400"/>
                        <a:t>Notable awards</a:t>
                      </a:r>
                    </a:p>
                  </a:txBody>
                  <a:tcPr marL="73429" marR="73429" marT="36715" marB="36715" anchor="ctr">
                    <a:lnL>
                      <a:noFill/>
                    </a:lnL>
                    <a:lnR>
                      <a:noFill/>
                    </a:lnR>
                    <a:lnT>
                      <a:noFill/>
                    </a:lnT>
                    <a:lnB>
                      <a:noFill/>
                    </a:lnB>
                  </a:tcPr>
                </a:tc>
                <a:tc>
                  <a:txBody>
                    <a:bodyPr/>
                    <a:lstStyle/>
                    <a:p>
                      <a:r>
                        <a:rPr lang="en-US" sz="1400" dirty="0">
                          <a:hlinkClick r:id="rId12" tooltip="Nobel Prize in Physiology or Medicine"/>
                        </a:rPr>
                        <a:t>Nobel Prize in Physiology or Medicine</a:t>
                      </a:r>
                      <a:r>
                        <a:rPr lang="en-US" sz="1400" dirty="0"/>
                        <a:t> (2015)</a:t>
                      </a:r>
                    </a:p>
                  </a:txBody>
                  <a:tcPr marL="73429" marR="73429" marT="36715" marB="36715" anchor="ctr">
                    <a:lnL>
                      <a:noFill/>
                    </a:lnL>
                    <a:lnR>
                      <a:noFill/>
                    </a:lnR>
                    <a:lnT>
                      <a:noFill/>
                    </a:lnT>
                    <a:lnB>
                      <a:noFill/>
                    </a:lnB>
                  </a:tcPr>
                </a:tc>
                <a:extLst>
                  <a:ext uri="{0D108BD9-81ED-4DB2-BD59-A6C34878D82A}">
                    <a16:rowId xmlns:a16="http://schemas.microsoft.com/office/drawing/2014/main" val="10008"/>
                  </a:ext>
                </a:extLst>
              </a:tr>
            </a:tbl>
          </a:graphicData>
        </a:graphic>
      </p:graphicFrame>
      <p:sp>
        <p:nvSpPr>
          <p:cNvPr id="3" name="Oval 2"/>
          <p:cNvSpPr/>
          <p:nvPr/>
        </p:nvSpPr>
        <p:spPr>
          <a:xfrm>
            <a:off x="9561127" y="2348880"/>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Oval 16"/>
          <p:cNvSpPr/>
          <p:nvPr/>
        </p:nvSpPr>
        <p:spPr>
          <a:xfrm>
            <a:off x="9561127" y="4797152"/>
            <a:ext cx="504056"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4" name="Picture 3"/>
          <p:cNvPicPr>
            <a:picLocks noChangeAspect="1"/>
          </p:cNvPicPr>
          <p:nvPr/>
        </p:nvPicPr>
        <p:blipFill>
          <a:blip r:embed="rId13"/>
          <a:stretch>
            <a:fillRect/>
          </a:stretch>
        </p:blipFill>
        <p:spPr>
          <a:xfrm>
            <a:off x="8410786" y="241882"/>
            <a:ext cx="2082161" cy="677490"/>
          </a:xfrm>
          <a:prstGeom prst="rect">
            <a:avLst/>
          </a:prstGeom>
        </p:spPr>
      </p:pic>
      <p:pic>
        <p:nvPicPr>
          <p:cNvPr id="5" name="Picture 4"/>
          <p:cNvPicPr>
            <a:picLocks noChangeAspect="1"/>
          </p:cNvPicPr>
          <p:nvPr/>
        </p:nvPicPr>
        <p:blipFill>
          <a:blip r:embed="rId14"/>
          <a:stretch>
            <a:fillRect/>
          </a:stretch>
        </p:blipFill>
        <p:spPr>
          <a:xfrm>
            <a:off x="8410786" y="919373"/>
            <a:ext cx="2082160" cy="784987"/>
          </a:xfrm>
          <a:prstGeom prst="rect">
            <a:avLst/>
          </a:prstGeom>
        </p:spPr>
      </p:pic>
      <p:pic>
        <p:nvPicPr>
          <p:cNvPr id="18" name="Picture 17"/>
          <p:cNvPicPr>
            <a:picLocks noChangeAspect="1"/>
          </p:cNvPicPr>
          <p:nvPr/>
        </p:nvPicPr>
        <p:blipFill rotWithShape="1">
          <a:blip r:embed="rId15"/>
          <a:srcRect l="30217" t="37913" r="41396" b="52320"/>
          <a:stretch/>
        </p:blipFill>
        <p:spPr>
          <a:xfrm>
            <a:off x="3707047" y="864143"/>
            <a:ext cx="4676464" cy="905122"/>
          </a:xfrm>
          <a:prstGeom prst="rect">
            <a:avLst/>
          </a:prstGeom>
        </p:spPr>
      </p:pic>
    </p:spTree>
    <p:extLst>
      <p:ext uri="{BB962C8B-B14F-4D97-AF65-F5344CB8AC3E}">
        <p14:creationId xmlns:p14="http://schemas.microsoft.com/office/powerpoint/2010/main" val="1185502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925" t="23100" r="31325" b="6998"/>
          <a:stretch/>
        </p:blipFill>
        <p:spPr>
          <a:xfrm>
            <a:off x="1775520" y="1415030"/>
            <a:ext cx="5364088" cy="5442971"/>
          </a:xfrm>
          <a:prstGeom prst="rect">
            <a:avLst/>
          </a:prstGeom>
        </p:spPr>
      </p:pic>
      <p:pic>
        <p:nvPicPr>
          <p:cNvPr id="7170" name="Picture 2" descr="Penicillin core.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2184" y="2427771"/>
            <a:ext cx="2662478" cy="14401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472264" y="4293096"/>
            <a:ext cx="1095172" cy="369332"/>
          </a:xfrm>
          <a:prstGeom prst="rect">
            <a:avLst/>
          </a:prstGeom>
        </p:spPr>
        <p:txBody>
          <a:bodyPr wrap="none">
            <a:spAutoFit/>
          </a:bodyPr>
          <a:lstStyle/>
          <a:p>
            <a:r>
              <a:rPr lang="en-US" dirty="0"/>
              <a:t>Penicillin</a:t>
            </a:r>
            <a:endParaRPr lang="el-GR" dirty="0"/>
          </a:p>
        </p:txBody>
      </p:sp>
      <p:pic>
        <p:nvPicPr>
          <p:cNvPr id="5" name="Picture 4"/>
          <p:cNvPicPr>
            <a:picLocks noChangeAspect="1"/>
          </p:cNvPicPr>
          <p:nvPr/>
        </p:nvPicPr>
        <p:blipFill rotWithShape="1">
          <a:blip r:embed="rId4"/>
          <a:srcRect l="29508" t="38367" r="37296" b="53436"/>
          <a:stretch/>
        </p:blipFill>
        <p:spPr>
          <a:xfrm>
            <a:off x="3222032" y="188640"/>
            <a:ext cx="7192630" cy="998976"/>
          </a:xfrm>
          <a:prstGeom prst="rect">
            <a:avLst/>
          </a:prstGeom>
        </p:spPr>
      </p:pic>
      <p:pic>
        <p:nvPicPr>
          <p:cNvPr id="6" name="Picture 5"/>
          <p:cNvPicPr>
            <a:picLocks noChangeAspect="1"/>
          </p:cNvPicPr>
          <p:nvPr/>
        </p:nvPicPr>
        <p:blipFill>
          <a:blip r:embed="rId5"/>
          <a:stretch>
            <a:fillRect/>
          </a:stretch>
        </p:blipFill>
        <p:spPr>
          <a:xfrm>
            <a:off x="7824193" y="5877273"/>
            <a:ext cx="2109399" cy="676715"/>
          </a:xfrm>
          <a:prstGeom prst="rect">
            <a:avLst/>
          </a:prstGeom>
        </p:spPr>
      </p:pic>
    </p:spTree>
    <p:extLst>
      <p:ext uri="{BB962C8B-B14F-4D97-AF65-F5344CB8AC3E}">
        <p14:creationId xmlns:p14="http://schemas.microsoft.com/office/powerpoint/2010/main" val="2197201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l="25992" t="18420" r="38697" b="69708"/>
          <a:stretch/>
        </p:blipFill>
        <p:spPr>
          <a:xfrm>
            <a:off x="1524001" y="242985"/>
            <a:ext cx="5573611" cy="1053995"/>
          </a:xfrm>
          <a:prstGeom prst="rect">
            <a:avLst/>
          </a:prstGeom>
        </p:spPr>
      </p:pic>
      <p:pic>
        <p:nvPicPr>
          <p:cNvPr id="10" name="Picture 4" descr="Streptomycin2.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4270" y="3693623"/>
            <a:ext cx="3962876" cy="1838836"/>
          </a:xfrm>
          <a:prstGeom prst="rect">
            <a:avLst/>
          </a:prstGeom>
          <a:solidFill>
            <a:srgbClr val="FFFFFF">
              <a:alpha val="49804"/>
            </a:srgbClr>
          </a:solidFill>
        </p:spPr>
      </p:pic>
      <p:sp>
        <p:nvSpPr>
          <p:cNvPr id="11" name="Rectangle 10"/>
          <p:cNvSpPr/>
          <p:nvPr/>
        </p:nvSpPr>
        <p:spPr>
          <a:xfrm>
            <a:off x="7896200" y="5694282"/>
            <a:ext cx="1531188" cy="369332"/>
          </a:xfrm>
          <a:prstGeom prst="rect">
            <a:avLst/>
          </a:prstGeom>
        </p:spPr>
        <p:txBody>
          <a:bodyPr wrap="none">
            <a:spAutoFit/>
          </a:bodyPr>
          <a:lstStyle/>
          <a:p>
            <a:r>
              <a:rPr lang="en-US" dirty="0"/>
              <a:t>Streptomycin</a:t>
            </a:r>
            <a:endParaRPr lang="el-GR" dirty="0"/>
          </a:p>
        </p:txBody>
      </p:sp>
      <p:pic>
        <p:nvPicPr>
          <p:cNvPr id="2" name="Picture 1"/>
          <p:cNvPicPr>
            <a:picLocks noChangeAspect="1"/>
          </p:cNvPicPr>
          <p:nvPr/>
        </p:nvPicPr>
        <p:blipFill>
          <a:blip r:embed="rId4"/>
          <a:stretch>
            <a:fillRect/>
          </a:stretch>
        </p:blipFill>
        <p:spPr>
          <a:xfrm>
            <a:off x="7032104" y="188640"/>
            <a:ext cx="2847208" cy="3485672"/>
          </a:xfrm>
          <a:prstGeom prst="rect">
            <a:avLst/>
          </a:prstGeom>
        </p:spPr>
      </p:pic>
      <p:pic>
        <p:nvPicPr>
          <p:cNvPr id="3074" name="Picture 2" descr="Neomycin B C.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529" y="2256547"/>
            <a:ext cx="3943163" cy="2874694"/>
          </a:xfrm>
          <a:prstGeom prst="rect">
            <a:avLst/>
          </a:prstGeom>
          <a:solidFill>
            <a:srgbClr val="FFFFFF">
              <a:alpha val="40000"/>
            </a:srgbClr>
          </a:solidFill>
        </p:spPr>
      </p:pic>
      <p:sp>
        <p:nvSpPr>
          <p:cNvPr id="4" name="Rectangle 3"/>
          <p:cNvSpPr/>
          <p:nvPr/>
        </p:nvSpPr>
        <p:spPr>
          <a:xfrm>
            <a:off x="3413161" y="5688178"/>
            <a:ext cx="1210588" cy="369332"/>
          </a:xfrm>
          <a:prstGeom prst="rect">
            <a:avLst/>
          </a:prstGeom>
        </p:spPr>
        <p:txBody>
          <a:bodyPr wrap="none">
            <a:spAutoFit/>
          </a:bodyPr>
          <a:lstStyle/>
          <a:p>
            <a:r>
              <a:rPr lang="en-US" dirty="0"/>
              <a:t>Neomycin</a:t>
            </a:r>
            <a:endParaRPr lang="el-GR" dirty="0"/>
          </a:p>
        </p:txBody>
      </p:sp>
      <p:sp>
        <p:nvSpPr>
          <p:cNvPr id="8" name="Rectangle 7"/>
          <p:cNvSpPr/>
          <p:nvPr/>
        </p:nvSpPr>
        <p:spPr>
          <a:xfrm>
            <a:off x="1724178" y="6090810"/>
            <a:ext cx="8712968" cy="646331"/>
          </a:xfrm>
          <a:prstGeom prst="rect">
            <a:avLst/>
          </a:prstGeom>
        </p:spPr>
        <p:txBody>
          <a:bodyPr wrap="square">
            <a:spAutoFit/>
          </a:bodyPr>
          <a:lstStyle/>
          <a:p>
            <a:r>
              <a:rPr lang="en-US" dirty="0">
                <a:hlinkClick r:id="rId6" tooltip="Selman Waksman"/>
              </a:rPr>
              <a:t>Selman Waksman</a:t>
            </a:r>
            <a:r>
              <a:rPr lang="en-US" dirty="0"/>
              <a:t>, who was awarded the Nobel Prize in Medicine for developing 22 antibiotics.</a:t>
            </a:r>
            <a:endParaRPr lang="el-GR" dirty="0"/>
          </a:p>
        </p:txBody>
      </p:sp>
      <p:pic>
        <p:nvPicPr>
          <p:cNvPr id="12" name="Picture 11"/>
          <p:cNvPicPr>
            <a:picLocks noChangeAspect="1"/>
          </p:cNvPicPr>
          <p:nvPr/>
        </p:nvPicPr>
        <p:blipFill rotWithShape="1">
          <a:blip r:embed="rId2"/>
          <a:srcRect l="25991" t="36887" r="39439" b="53902"/>
          <a:stretch/>
        </p:blipFill>
        <p:spPr>
          <a:xfrm>
            <a:off x="2207569" y="1448181"/>
            <a:ext cx="3355049" cy="502858"/>
          </a:xfrm>
          <a:prstGeom prst="rect">
            <a:avLst/>
          </a:prstGeom>
        </p:spPr>
      </p:pic>
    </p:spTree>
    <p:extLst>
      <p:ext uri="{BB962C8B-B14F-4D97-AF65-F5344CB8AC3E}">
        <p14:creationId xmlns:p14="http://schemas.microsoft.com/office/powerpoint/2010/main" val="515693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616" y="555364"/>
            <a:ext cx="4517136" cy="1230857"/>
          </a:xfrm>
        </p:spPr>
        <p:txBody>
          <a:bodyPr/>
          <a:lstStyle/>
          <a:p>
            <a:r>
              <a:rPr lang="en-US" sz="3200" dirty="0">
                <a:latin typeface="Arial" panose="020B0604020202020204" pitchFamily="34" charset="0"/>
                <a:cs typeface="Arial" panose="020B0604020202020204" pitchFamily="34" charset="0"/>
              </a:rPr>
              <a:t>Antibiotics timeline and antibiotic resistance</a:t>
            </a:r>
            <a:endParaRPr lang="el-GR" sz="3200" dirty="0">
              <a:latin typeface="Arial" panose="020B0604020202020204" pitchFamily="34" charset="0"/>
              <a:cs typeface="Arial" panose="020B0604020202020204" pitchFamily="34" charset="0"/>
            </a:endParaRPr>
          </a:p>
        </p:txBody>
      </p:sp>
      <p:pic>
        <p:nvPicPr>
          <p:cNvPr id="12290" name="Picture 2" descr="https://ka-perseus-images.s3.amazonaws.com/ce763e859a0f265c5f4c443da71b03cca783fa2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6304" y="873936"/>
            <a:ext cx="4824764" cy="182457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rom Cure to Crisis: Understanding the Evolution of Antibiotic-Resistant  Bacteria in Human Microbiota">
            <a:extLst>
              <a:ext uri="{FF2B5EF4-FFF2-40B4-BE49-F238E27FC236}">
                <a16:creationId xmlns:a16="http://schemas.microsoft.com/office/drawing/2014/main" id="{31F568D3-845A-0B04-4DD9-F1B4B611A9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38399"/>
            <a:ext cx="12192000" cy="410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283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t="1799"/>
          <a:stretch/>
        </p:blipFill>
        <p:spPr>
          <a:xfrm>
            <a:off x="2023351" y="1235666"/>
            <a:ext cx="7447131" cy="5525311"/>
          </a:xfrm>
          <a:prstGeom prst="rect">
            <a:avLst/>
          </a:prstGeom>
        </p:spPr>
      </p:pic>
      <p:sp>
        <p:nvSpPr>
          <p:cNvPr id="5" name="Title 1"/>
          <p:cNvSpPr>
            <a:spLocks noGrp="1"/>
          </p:cNvSpPr>
          <p:nvPr>
            <p:ph type="title"/>
          </p:nvPr>
        </p:nvSpPr>
        <p:spPr>
          <a:xfrm>
            <a:off x="0" y="295866"/>
            <a:ext cx="7202487" cy="939800"/>
          </a:xfrm>
          <a:solidFill>
            <a:schemeClr val="accent1"/>
          </a:solidFill>
          <a:ln>
            <a:solidFill>
              <a:schemeClr val="accent1"/>
            </a:solidFill>
          </a:ln>
        </p:spPr>
        <p:txBody>
          <a:bodyPr/>
          <a:lstStyle/>
          <a:p>
            <a:pPr algn="ctr"/>
            <a:r>
              <a:rPr lang="el-GR" sz="2800" b="1" dirty="0">
                <a:solidFill>
                  <a:schemeClr val="bg1"/>
                </a:solidFill>
              </a:rPr>
              <a:t>ΜΙΚΡΟΟΡΓΑΝΙΣΜΟΙ</a:t>
            </a:r>
            <a:endParaRPr lang="en-GB" sz="2800" b="1" dirty="0">
              <a:solidFill>
                <a:schemeClr val="bg1"/>
              </a:solidFill>
            </a:endParaRPr>
          </a:p>
        </p:txBody>
      </p:sp>
    </p:spTree>
    <p:extLst>
      <p:ext uri="{BB962C8B-B14F-4D97-AF65-F5344CB8AC3E}">
        <p14:creationId xmlns:p14="http://schemas.microsoft.com/office/powerpoint/2010/main" val="1685681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dirty="0"/>
          </a:p>
        </p:txBody>
      </p:sp>
      <p:pic>
        <p:nvPicPr>
          <p:cNvPr id="4" name="Picture 3"/>
          <p:cNvPicPr>
            <a:picLocks noChangeAspect="1"/>
          </p:cNvPicPr>
          <p:nvPr/>
        </p:nvPicPr>
        <p:blipFill>
          <a:blip r:embed="rId2"/>
          <a:stretch>
            <a:fillRect/>
          </a:stretch>
        </p:blipFill>
        <p:spPr>
          <a:xfrm>
            <a:off x="1339498" y="1183194"/>
            <a:ext cx="8848371" cy="5423475"/>
          </a:xfrm>
          <a:prstGeom prst="rect">
            <a:avLst/>
          </a:prstGeom>
        </p:spPr>
      </p:pic>
      <p:sp>
        <p:nvSpPr>
          <p:cNvPr id="5" name="Title 1"/>
          <p:cNvSpPr txBox="1">
            <a:spLocks/>
          </p:cNvSpPr>
          <p:nvPr/>
        </p:nvSpPr>
        <p:spPr bwMode="auto">
          <a:xfrm>
            <a:off x="0" y="295866"/>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ΜΙΚΡΟΟΡΓΑΝΙΣΜΟΙ</a:t>
            </a:r>
            <a:endParaRPr lang="en-GB" sz="2800" b="1" kern="0" dirty="0">
              <a:solidFill>
                <a:schemeClr val="bg1"/>
              </a:solidFill>
            </a:endParaRPr>
          </a:p>
        </p:txBody>
      </p:sp>
      <p:sp>
        <p:nvSpPr>
          <p:cNvPr id="6" name="Rectangle 5"/>
          <p:cNvSpPr/>
          <p:nvPr/>
        </p:nvSpPr>
        <p:spPr>
          <a:xfrm>
            <a:off x="3618689" y="1799617"/>
            <a:ext cx="1624520" cy="35992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1143923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14827" y="2124473"/>
            <a:ext cx="9350497" cy="3760762"/>
          </a:xfrm>
          <a:prstGeom prst="rect">
            <a:avLst/>
          </a:prstGeom>
        </p:spPr>
      </p:pic>
      <p:sp>
        <p:nvSpPr>
          <p:cNvPr id="5" name="Title 1"/>
          <p:cNvSpPr txBox="1">
            <a:spLocks/>
          </p:cNvSpPr>
          <p:nvPr/>
        </p:nvSpPr>
        <p:spPr bwMode="auto">
          <a:xfrm>
            <a:off x="0" y="295866"/>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ΜΙΚΡΟΟΡΓΑΝΙΣΜΟΙ</a:t>
            </a:r>
            <a:endParaRPr lang="en-GB" sz="2800" b="1" kern="0" dirty="0">
              <a:solidFill>
                <a:schemeClr val="bg1"/>
              </a:solidFill>
            </a:endParaRPr>
          </a:p>
        </p:txBody>
      </p:sp>
    </p:spTree>
    <p:extLst>
      <p:ext uri="{BB962C8B-B14F-4D97-AF65-F5344CB8AC3E}">
        <p14:creationId xmlns:p14="http://schemas.microsoft.com/office/powerpoint/2010/main" val="3468261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t="13247" r="50849" b="32734"/>
          <a:stretch/>
        </p:blipFill>
        <p:spPr>
          <a:xfrm>
            <a:off x="2485149" y="1235666"/>
            <a:ext cx="7948246" cy="4913644"/>
          </a:xfrm>
          <a:prstGeom prst="rect">
            <a:avLst/>
          </a:prstGeom>
        </p:spPr>
      </p:pic>
      <p:sp>
        <p:nvSpPr>
          <p:cNvPr id="6" name="Title 1"/>
          <p:cNvSpPr txBox="1">
            <a:spLocks/>
          </p:cNvSpPr>
          <p:nvPr/>
        </p:nvSpPr>
        <p:spPr bwMode="auto">
          <a:xfrm>
            <a:off x="0" y="295866"/>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a:solidFill>
                  <a:schemeClr val="bg1"/>
                </a:solidFill>
              </a:rPr>
              <a:t>ΜΙΚΡΟΟΡΓΑΝΙΣΜΟΙ</a:t>
            </a:r>
            <a:endParaRPr lang="en-GB" sz="2800" b="1" kern="0" dirty="0">
              <a:solidFill>
                <a:schemeClr val="bg1"/>
              </a:solidFill>
            </a:endParaRPr>
          </a:p>
        </p:txBody>
      </p:sp>
      <p:sp>
        <p:nvSpPr>
          <p:cNvPr id="7" name="TextBox 6"/>
          <p:cNvSpPr txBox="1"/>
          <p:nvPr/>
        </p:nvSpPr>
        <p:spPr>
          <a:xfrm>
            <a:off x="505838" y="6060332"/>
            <a:ext cx="11527277" cy="646331"/>
          </a:xfrm>
          <a:prstGeom prst="rect">
            <a:avLst/>
          </a:prstGeom>
          <a:noFill/>
        </p:spPr>
        <p:txBody>
          <a:bodyPr wrap="square" rtlCol="0">
            <a:spAutoFit/>
          </a:bodyPr>
          <a:lstStyle/>
          <a:p>
            <a:r>
              <a:rPr lang="en-US" dirty="0"/>
              <a:t>Evolutionary tree showing the common ancestry of all domains of life. Bacteria are colored blue, eukaryotes red, and </a:t>
            </a:r>
            <a:r>
              <a:rPr lang="en-US" dirty="0" err="1"/>
              <a:t>archaea</a:t>
            </a:r>
            <a:r>
              <a:rPr lang="en-US" dirty="0"/>
              <a:t> green. Relative positions of some phyla are shown around the tree.</a:t>
            </a:r>
            <a:endParaRPr lang="el-GR" dirty="0"/>
          </a:p>
        </p:txBody>
      </p:sp>
    </p:spTree>
    <p:extLst>
      <p:ext uri="{BB962C8B-B14F-4D97-AF65-F5344CB8AC3E}">
        <p14:creationId xmlns:p14="http://schemas.microsoft.com/office/powerpoint/2010/main" val="1542351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42049" y="1472787"/>
            <a:ext cx="7759152" cy="5385213"/>
          </a:xfrm>
          <a:prstGeom prst="rect">
            <a:avLst/>
          </a:prstGeom>
        </p:spPr>
      </p:pic>
      <p:sp>
        <p:nvSpPr>
          <p:cNvPr id="6" name="Title 1"/>
          <p:cNvSpPr txBox="1">
            <a:spLocks/>
          </p:cNvSpPr>
          <p:nvPr/>
        </p:nvSpPr>
        <p:spPr bwMode="auto">
          <a:xfrm>
            <a:off x="0" y="295866"/>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ΜΥΚΗΤΕΣ</a:t>
            </a:r>
            <a:endParaRPr lang="en-GB" sz="2800" b="1" kern="0" dirty="0">
              <a:solidFill>
                <a:schemeClr val="bg1"/>
              </a:solidFill>
            </a:endParaRPr>
          </a:p>
        </p:txBody>
      </p:sp>
    </p:spTree>
    <p:extLst>
      <p:ext uri="{BB962C8B-B14F-4D97-AF65-F5344CB8AC3E}">
        <p14:creationId xmlns:p14="http://schemas.microsoft.com/office/powerpoint/2010/main" val="761271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0" y="295866"/>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ΒΑΚΤΗΡΙΑ</a:t>
            </a:r>
            <a:endParaRPr lang="en-GB" sz="2800" b="1" kern="0" dirty="0">
              <a:solidFill>
                <a:schemeClr val="bg1"/>
              </a:solidFill>
            </a:endParaRPr>
          </a:p>
        </p:txBody>
      </p:sp>
      <p:pic>
        <p:nvPicPr>
          <p:cNvPr id="2" name="Picture 1"/>
          <p:cNvPicPr>
            <a:picLocks noChangeAspect="1"/>
          </p:cNvPicPr>
          <p:nvPr/>
        </p:nvPicPr>
        <p:blipFill>
          <a:blip r:embed="rId2"/>
          <a:stretch>
            <a:fillRect/>
          </a:stretch>
        </p:blipFill>
        <p:spPr>
          <a:xfrm>
            <a:off x="1732079" y="1352129"/>
            <a:ext cx="8637605" cy="5472710"/>
          </a:xfrm>
          <a:prstGeom prst="rect">
            <a:avLst/>
          </a:prstGeom>
        </p:spPr>
      </p:pic>
    </p:spTree>
    <p:extLst>
      <p:ext uri="{BB962C8B-B14F-4D97-AF65-F5344CB8AC3E}">
        <p14:creationId xmlns:p14="http://schemas.microsoft.com/office/powerpoint/2010/main" val="297892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7" name="Rectangle 9"/>
          <p:cNvSpPr>
            <a:spLocks noGrp="1" noChangeArrowheads="1"/>
          </p:cNvSpPr>
          <p:nvPr>
            <p:ph type="body" idx="1"/>
          </p:nvPr>
        </p:nvSpPr>
        <p:spPr>
          <a:xfrm>
            <a:off x="350196" y="1447801"/>
            <a:ext cx="11537004" cy="4894263"/>
          </a:xfrm>
        </p:spPr>
        <p:txBody>
          <a:bodyPr/>
          <a:lstStyle/>
          <a:p>
            <a:endParaRPr lang="el-GR" dirty="0"/>
          </a:p>
          <a:p>
            <a:r>
              <a:rPr lang="el-GR" dirty="0"/>
              <a:t>Βασίζεται στο διαφορετικό αποχρωματισμό που προκαλεί η αιθανόλη μετά από χρώση με κρυσταλλικό ιώδες και ιώδιο.</a:t>
            </a:r>
          </a:p>
          <a:p>
            <a:r>
              <a:rPr lang="el-GR" dirty="0"/>
              <a:t>Τα θετικά κατά </a:t>
            </a:r>
            <a:r>
              <a:rPr lang="el-GR" dirty="0" err="1"/>
              <a:t>Gram</a:t>
            </a:r>
            <a:r>
              <a:rPr lang="el-GR" dirty="0"/>
              <a:t> έχουν περισσότερη </a:t>
            </a:r>
            <a:r>
              <a:rPr lang="el-GR" dirty="0" err="1"/>
              <a:t>πεπτιδογλυκάνη</a:t>
            </a:r>
            <a:r>
              <a:rPr lang="el-GR" dirty="0"/>
              <a:t> στο τοίχωμα (-50% του βάρους) η οποία εγκλωβίζει το </a:t>
            </a:r>
            <a:r>
              <a:rPr lang="el-GR" dirty="0" err="1"/>
              <a:t>σύμπλοκο</a:t>
            </a:r>
            <a:r>
              <a:rPr lang="el-GR" dirty="0"/>
              <a:t> ιώδους-ιωδίου.</a:t>
            </a:r>
          </a:p>
          <a:p>
            <a:r>
              <a:rPr lang="el-GR" dirty="0"/>
              <a:t>Τα αρνητικά κατά </a:t>
            </a:r>
            <a:r>
              <a:rPr lang="el-GR" dirty="0" err="1"/>
              <a:t>Gram</a:t>
            </a:r>
            <a:r>
              <a:rPr lang="el-GR" dirty="0"/>
              <a:t> βακτήρια έχουν εξωτερική μεμβράνη που καλύπτει την </a:t>
            </a:r>
            <a:r>
              <a:rPr lang="el-GR" dirty="0" err="1"/>
              <a:t>πεπτιδογλυκάνη</a:t>
            </a:r>
            <a:endParaRPr lang="el-GR" dirty="0"/>
          </a:p>
          <a:p>
            <a:r>
              <a:rPr lang="el-GR" dirty="0"/>
              <a:t> Η </a:t>
            </a:r>
            <a:r>
              <a:rPr lang="el-GR" dirty="0" err="1"/>
              <a:t>πεπτιδογλυκάνη</a:t>
            </a:r>
            <a:r>
              <a:rPr lang="el-GR" dirty="0"/>
              <a:t> αποτελεί το 5-10% του βάρους του κυττάρου</a:t>
            </a:r>
          </a:p>
          <a:p>
            <a:endParaRPr lang="el-GR" dirty="0"/>
          </a:p>
        </p:txBody>
      </p:sp>
      <p:pic>
        <p:nvPicPr>
          <p:cNvPr id="145418" name="Picture 10" descr="hook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7250" y="1"/>
            <a:ext cx="2190750" cy="180022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bwMode="auto">
          <a:xfrm>
            <a:off x="55563" y="309392"/>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ΒΑΚΤΗΡΙΑ -  </a:t>
            </a:r>
            <a:r>
              <a:rPr lang="el-GR" sz="2800" dirty="0" err="1">
                <a:solidFill>
                  <a:schemeClr val="bg1"/>
                </a:solidFill>
              </a:rPr>
              <a:t>Gram</a:t>
            </a:r>
            <a:r>
              <a:rPr lang="el-GR" sz="2800" dirty="0">
                <a:solidFill>
                  <a:schemeClr val="bg1"/>
                </a:solidFill>
              </a:rPr>
              <a:t> χρώση </a:t>
            </a:r>
            <a:endParaRPr lang="en-GB" sz="2800" b="1" kern="0" dirty="0">
              <a:solidFill>
                <a:schemeClr val="bg1"/>
              </a:solidFill>
            </a:endParaRPr>
          </a:p>
        </p:txBody>
      </p:sp>
    </p:spTree>
    <p:extLst>
      <p:ext uri="{BB962C8B-B14F-4D97-AF65-F5344CB8AC3E}">
        <p14:creationId xmlns:p14="http://schemas.microsoft.com/office/powerpoint/2010/main" val="330626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icro.digitalproteus.com/pics/grambacter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7097" y="1676230"/>
            <a:ext cx="7850289" cy="498136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bwMode="auto">
          <a:xfrm>
            <a:off x="6923" y="309392"/>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ΒΑΚΤΗΡΙΑ -  </a:t>
            </a:r>
            <a:r>
              <a:rPr lang="el-GR" sz="2800" dirty="0" err="1">
                <a:solidFill>
                  <a:schemeClr val="bg1"/>
                </a:solidFill>
              </a:rPr>
              <a:t>Gram</a:t>
            </a:r>
            <a:r>
              <a:rPr lang="el-GR" sz="2800" dirty="0">
                <a:solidFill>
                  <a:schemeClr val="bg1"/>
                </a:solidFill>
              </a:rPr>
              <a:t> χρώση </a:t>
            </a:r>
            <a:endParaRPr lang="en-GB" sz="2800" b="1" kern="0" dirty="0">
              <a:solidFill>
                <a:schemeClr val="bg1"/>
              </a:solidFill>
            </a:endParaRPr>
          </a:p>
        </p:txBody>
      </p:sp>
    </p:spTree>
    <p:extLst>
      <p:ext uri="{BB962C8B-B14F-4D97-AF65-F5344CB8AC3E}">
        <p14:creationId xmlns:p14="http://schemas.microsoft.com/office/powerpoint/2010/main" val="453377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Science of Antibiotic Discovery: Cell">
            <a:extLst>
              <a:ext uri="{FF2B5EF4-FFF2-40B4-BE49-F238E27FC236}">
                <a16:creationId xmlns:a16="http://schemas.microsoft.com/office/drawing/2014/main" id="{9417B943-1742-B633-1504-A97481EE1D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1" y="1277356"/>
            <a:ext cx="9671824" cy="55806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7A65A91-DF1F-9783-2DDE-F756F019C000}"/>
              </a:ext>
            </a:extLst>
          </p:cNvPr>
          <p:cNvSpPr txBox="1">
            <a:spLocks/>
          </p:cNvSpPr>
          <p:nvPr/>
        </p:nvSpPr>
        <p:spPr>
          <a:xfrm>
            <a:off x="1229168" y="531036"/>
            <a:ext cx="8229600" cy="685800"/>
          </a:xfrm>
          <a:prstGeom prst="rect">
            <a:avLst/>
          </a:prstGeom>
        </p:spPr>
        <p:txBody>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r>
              <a:rPr lang="en-US" sz="3200" kern="0">
                <a:latin typeface="Arial" panose="020B0604020202020204" pitchFamily="34" charset="0"/>
                <a:cs typeface="Arial" panose="020B0604020202020204" pitchFamily="34" charset="0"/>
              </a:rPr>
              <a:t>Antibiotics timeline</a:t>
            </a:r>
            <a:endParaRPr lang="el-GR" sz="32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1363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7FC4E8B-B72F-5E4D-5E22-D6717FB37350}"/>
              </a:ext>
            </a:extLst>
          </p:cNvPr>
          <p:cNvSpPr>
            <a:spLocks noChangeArrowheads="1"/>
          </p:cNvSpPr>
          <p:nvPr/>
        </p:nvSpPr>
        <p:spPr bwMode="auto">
          <a:xfrm>
            <a:off x="276997" y="3956554"/>
            <a:ext cx="5556876" cy="232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rgbClr val="000000"/>
                </a:solidFill>
                <a:effectLst/>
                <a:latin typeface="Arial" panose="020B0604020202020204" pitchFamily="34" charset="0"/>
              </a:rPr>
              <a:t>WHO Highest-Priority Pathogens (“Critical”)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The strongest WHO priority remains multidrug-resistant Gram-negative bacteria. </a:t>
            </a:r>
            <a:endParaRPr kumimoji="0" lang="en-US" altLang="en-US" sz="14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anose="020B0604020202020204" pitchFamily="34" charset="0"/>
              </a:rPr>
              <a:t>Critical Priority Group</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400" b="0" i="0" u="none" strike="noStrike" cap="none" normalizeH="0" baseline="0" dirty="0">
                <a:ln>
                  <a:noFill/>
                </a:ln>
                <a:solidFill>
                  <a:srgbClr val="000000"/>
                </a:solidFill>
                <a:effectLst/>
                <a:latin typeface="Arial" panose="020B0604020202020204" pitchFamily="34" charset="0"/>
              </a:rPr>
              <a:t>Carbapenem-resistant </a:t>
            </a:r>
            <a:r>
              <a:rPr kumimoji="0" lang="en-US" altLang="en-US" sz="1400" b="0" i="1" u="none" strike="noStrike" cap="none" normalizeH="0" baseline="0" dirty="0">
                <a:ln>
                  <a:noFill/>
                </a:ln>
                <a:solidFill>
                  <a:srgbClr val="000000"/>
                </a:solidFill>
                <a:effectLst/>
                <a:latin typeface="Arial" panose="020B0604020202020204" pitchFamily="34" charset="0"/>
              </a:rPr>
              <a:t>Klebsiella pneumoniae</a:t>
            </a:r>
            <a:endParaRPr kumimoji="0" lang="en-US" altLang="en-US" sz="14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400" b="0" i="0" u="none" strike="noStrike" cap="none" normalizeH="0" baseline="0" dirty="0">
                <a:ln>
                  <a:noFill/>
                </a:ln>
                <a:solidFill>
                  <a:srgbClr val="000000"/>
                </a:solidFill>
                <a:effectLst/>
                <a:latin typeface="Arial" panose="020B0604020202020204" pitchFamily="34" charset="0"/>
              </a:rPr>
              <a:t>Carbapenem-resistant </a:t>
            </a:r>
            <a:r>
              <a:rPr kumimoji="0" lang="en-US" altLang="en-US" sz="1400" b="0" i="1" u="none" strike="noStrike" cap="none" normalizeH="0" baseline="0" dirty="0">
                <a:ln>
                  <a:noFill/>
                </a:ln>
                <a:solidFill>
                  <a:srgbClr val="000000"/>
                </a:solidFill>
                <a:effectLst/>
                <a:latin typeface="Arial" panose="020B0604020202020204" pitchFamily="34" charset="0"/>
              </a:rPr>
              <a:t>Acinetobacter baumannii</a:t>
            </a:r>
            <a:endParaRPr kumimoji="0" lang="en-US" altLang="en-US" sz="14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400" b="0" i="0" u="none" strike="noStrike" cap="none" normalizeH="0" baseline="0" dirty="0">
                <a:ln>
                  <a:noFill/>
                </a:ln>
                <a:solidFill>
                  <a:srgbClr val="000000"/>
                </a:solidFill>
                <a:effectLst/>
                <a:latin typeface="Arial" panose="020B0604020202020204" pitchFamily="34" charset="0"/>
              </a:rPr>
              <a:t>Carbapenem-resistant </a:t>
            </a:r>
            <a:r>
              <a:rPr kumimoji="0" lang="en-US" altLang="en-US" sz="1400" b="0" i="1" u="none" strike="noStrike" cap="none" normalizeH="0" baseline="0" dirty="0">
                <a:ln>
                  <a:noFill/>
                </a:ln>
                <a:solidFill>
                  <a:srgbClr val="000000"/>
                </a:solidFill>
                <a:effectLst/>
                <a:latin typeface="Arial" panose="020B0604020202020204" pitchFamily="34" charset="0"/>
              </a:rPr>
              <a:t>Escherichia coli</a:t>
            </a:r>
            <a:endParaRPr kumimoji="0" lang="en-US" altLang="en-US" sz="14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400" b="0" i="0" u="none" strike="noStrike" cap="none" normalizeH="0" baseline="0" dirty="0">
                <a:ln>
                  <a:noFill/>
                </a:ln>
                <a:solidFill>
                  <a:srgbClr val="000000"/>
                </a:solidFill>
                <a:effectLst/>
                <a:latin typeface="Arial" panose="020B0604020202020204" pitchFamily="34" charset="0"/>
              </a:rPr>
              <a:t>Third-generation cephalosporin-resistant </a:t>
            </a:r>
            <a:r>
              <a:rPr kumimoji="0" lang="en-US" altLang="en-US" sz="1400" b="0" i="0" u="none" strike="noStrike" cap="none" normalizeH="0" baseline="0" dirty="0" err="1">
                <a:ln>
                  <a:noFill/>
                </a:ln>
                <a:solidFill>
                  <a:srgbClr val="000000"/>
                </a:solidFill>
                <a:effectLst/>
                <a:latin typeface="Arial" panose="020B0604020202020204" pitchFamily="34" charset="0"/>
              </a:rPr>
              <a:t>Enterobacterales</a:t>
            </a:r>
            <a:endParaRPr kumimoji="0" lang="en-US" altLang="en-US" sz="14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1400" b="0" i="0" u="none" strike="noStrike" cap="none" normalizeH="0" baseline="0" dirty="0">
                <a:ln>
                  <a:noFill/>
                </a:ln>
                <a:solidFill>
                  <a:srgbClr val="000000"/>
                </a:solidFill>
                <a:effectLst/>
                <a:latin typeface="Arial" panose="020B0604020202020204" pitchFamily="34" charset="0"/>
              </a:rPr>
              <a:t>Rifampicin-resistant Tuberculosis (</a:t>
            </a:r>
            <a:r>
              <a:rPr kumimoji="0" lang="en-US" altLang="en-US" sz="1400" b="0" i="1" u="none" strike="noStrike" cap="none" normalizeH="0" baseline="0" dirty="0">
                <a:ln>
                  <a:noFill/>
                </a:ln>
                <a:solidFill>
                  <a:srgbClr val="000000"/>
                </a:solidFill>
                <a:effectLst/>
                <a:latin typeface="Arial" panose="020B0604020202020204" pitchFamily="34" charset="0"/>
              </a:rPr>
              <a:t>Mycobacterium tuberculosis</a:t>
            </a:r>
            <a:r>
              <a:rPr kumimoji="0" lang="en-US" altLang="en-US" sz="1400" b="0" i="0" u="none" strike="noStrike" cap="none" normalizeH="0" baseline="0" dirty="0">
                <a:ln>
                  <a:noFill/>
                </a:ln>
                <a:solidFill>
                  <a:srgbClr val="00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815ECAE7-02FA-CABE-BF1D-291B1FAE58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58" y="73914"/>
            <a:ext cx="6330240" cy="3510534"/>
          </a:xfrm>
          <a:prstGeom prst="rect">
            <a:avLst/>
          </a:prstGeom>
        </p:spPr>
      </p:pic>
      <p:pic>
        <p:nvPicPr>
          <p:cNvPr id="3076" name="Picture 4" descr="WHO priority pathogens list for R&amp;D of new antibiotics [6]. Note that... |  Download Scientific Diagram">
            <a:extLst>
              <a:ext uri="{FF2B5EF4-FFF2-40B4-BE49-F238E27FC236}">
                <a16:creationId xmlns:a16="http://schemas.microsoft.com/office/drawing/2014/main" id="{1813C5C4-2F78-0568-12B0-787B183969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9235" y="2066544"/>
            <a:ext cx="6492765" cy="44074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F5CB1A2-1291-EF0B-9847-821E30332B5F}"/>
              </a:ext>
            </a:extLst>
          </p:cNvPr>
          <p:cNvSpPr txBox="1"/>
          <p:nvPr/>
        </p:nvSpPr>
        <p:spPr>
          <a:xfrm>
            <a:off x="6096000" y="6556248"/>
            <a:ext cx="6096000" cy="276999"/>
          </a:xfrm>
          <a:prstGeom prst="rect">
            <a:avLst/>
          </a:prstGeom>
          <a:noFill/>
        </p:spPr>
        <p:txBody>
          <a:bodyPr wrap="square" rtlCol="0">
            <a:spAutoFit/>
          </a:bodyPr>
          <a:lstStyle/>
          <a:p>
            <a:r>
              <a:rPr lang="en-US" sz="1200" dirty="0"/>
              <a:t>Trinidad, Miguel et al. (2020). Antibiotics. 9. 466. 10.3390/antibiotics9080466. </a:t>
            </a:r>
          </a:p>
        </p:txBody>
      </p:sp>
    </p:spTree>
    <p:extLst>
      <p:ext uri="{BB962C8B-B14F-4D97-AF65-F5344CB8AC3E}">
        <p14:creationId xmlns:p14="http://schemas.microsoft.com/office/powerpoint/2010/main" val="375340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792117" y="1576668"/>
            <a:ext cx="10122317" cy="5070627"/>
          </a:xfrm>
          <a:prstGeom prst="rect">
            <a:avLst/>
          </a:prstGeom>
        </p:spPr>
      </p:pic>
      <p:sp>
        <p:nvSpPr>
          <p:cNvPr id="5" name="Title 1"/>
          <p:cNvSpPr txBox="1">
            <a:spLocks/>
          </p:cNvSpPr>
          <p:nvPr/>
        </p:nvSpPr>
        <p:spPr bwMode="auto">
          <a:xfrm>
            <a:off x="0" y="295866"/>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ΤΑ ΜΕΓΕΘΗ ΤΗΣ ΖΩΗΣ</a:t>
            </a:r>
            <a:endParaRPr lang="en-GB" sz="2800" b="1" kern="0" dirty="0">
              <a:solidFill>
                <a:schemeClr val="bg1"/>
              </a:solidFill>
            </a:endParaRPr>
          </a:p>
        </p:txBody>
      </p:sp>
    </p:spTree>
    <p:extLst>
      <p:ext uri="{BB962C8B-B14F-4D97-AF65-F5344CB8AC3E}">
        <p14:creationId xmlns:p14="http://schemas.microsoft.com/office/powerpoint/2010/main" val="2928079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4" name="Content Placeholder 3"/>
          <p:cNvPicPr>
            <a:picLocks noGrp="1" noChangeAspect="1"/>
          </p:cNvPicPr>
          <p:nvPr>
            <p:ph idx="1"/>
          </p:nvPr>
        </p:nvPicPr>
        <p:blipFill>
          <a:blip r:embed="rId2"/>
          <a:stretch>
            <a:fillRect/>
          </a:stretch>
        </p:blipFill>
        <p:spPr>
          <a:xfrm>
            <a:off x="10328" y="1181003"/>
            <a:ext cx="6903947" cy="3511490"/>
          </a:xfrm>
          <a:prstGeom prst="rect">
            <a:avLst/>
          </a:prstGeom>
        </p:spPr>
      </p:pic>
      <p:sp>
        <p:nvSpPr>
          <p:cNvPr id="5" name="Title 1"/>
          <p:cNvSpPr txBox="1">
            <a:spLocks/>
          </p:cNvSpPr>
          <p:nvPr/>
        </p:nvSpPr>
        <p:spPr bwMode="auto">
          <a:xfrm>
            <a:off x="0" y="295866"/>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ΜΙΚΡΟΟΡΓΑΝΙΣΜΟΙ ΚΑΙ ΝΕΑ ΦΑΡΜΑΚΑ  (ΔΕΥΤΕΡΟΓΕΝΗΣ ΜΕΤΑΒΟΛΙΤΕΣ)</a:t>
            </a:r>
            <a:endParaRPr lang="en-GB" sz="2800" b="1" kern="0" dirty="0">
              <a:solidFill>
                <a:schemeClr val="bg1"/>
              </a:solidFill>
            </a:endParaRPr>
          </a:p>
        </p:txBody>
      </p:sp>
      <p:sp>
        <p:nvSpPr>
          <p:cNvPr id="3" name="AutoShape 2" descr="Full article: New bioactive secondary metabolites from fungi: 2024">
            <a:extLst>
              <a:ext uri="{FF2B5EF4-FFF2-40B4-BE49-F238E27FC236}">
                <a16:creationId xmlns:a16="http://schemas.microsoft.com/office/drawing/2014/main" id="{B2185D2F-5801-CC62-A1D2-E8B579984A1B}"/>
              </a:ext>
            </a:extLst>
          </p:cNvPr>
          <p:cNvSpPr>
            <a:spLocks noChangeAspect="1" noChangeArrowheads="1"/>
          </p:cNvSpPr>
          <p:nvPr/>
        </p:nvSpPr>
        <p:spPr bwMode="auto">
          <a:xfrm>
            <a:off x="5943600" y="3276600"/>
            <a:ext cx="2596896" cy="259689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0" name="Picture 4" descr="Development of Novel Drugs from Marine Surface Associated Microorganisms">
            <a:extLst>
              <a:ext uri="{FF2B5EF4-FFF2-40B4-BE49-F238E27FC236}">
                <a16:creationId xmlns:a16="http://schemas.microsoft.com/office/drawing/2014/main" id="{B4A06434-4968-00E5-F42C-E184EE8E5F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1515" y="1627632"/>
            <a:ext cx="5450485" cy="41696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34A6B8F-5DA4-13EF-207F-9215E5E6D39D}"/>
              </a:ext>
            </a:extLst>
          </p:cNvPr>
          <p:cNvSpPr txBox="1"/>
          <p:nvPr/>
        </p:nvSpPr>
        <p:spPr>
          <a:xfrm>
            <a:off x="8817864" y="6396335"/>
            <a:ext cx="3374136" cy="461665"/>
          </a:xfrm>
          <a:prstGeom prst="rect">
            <a:avLst/>
          </a:prstGeom>
          <a:noFill/>
        </p:spPr>
        <p:txBody>
          <a:bodyPr wrap="square" rtlCol="0">
            <a:spAutoFit/>
          </a:bodyPr>
          <a:lstStyle/>
          <a:p>
            <a:r>
              <a:rPr lang="en-US" sz="1200" i="1" dirty="0"/>
              <a:t>Mar. Drugs</a:t>
            </a:r>
            <a:r>
              <a:rPr lang="en-US" sz="1200" dirty="0"/>
              <a:t> </a:t>
            </a:r>
            <a:r>
              <a:rPr lang="en-US" sz="1200" b="1" dirty="0"/>
              <a:t>2010</a:t>
            </a:r>
            <a:r>
              <a:rPr lang="en-US" sz="1200" dirty="0"/>
              <a:t>, </a:t>
            </a:r>
            <a:r>
              <a:rPr lang="en-US" sz="1200" i="1" dirty="0"/>
              <a:t>8</a:t>
            </a:r>
            <a:r>
              <a:rPr lang="en-US" sz="1200" dirty="0"/>
              <a:t>(3), 438-459; </a:t>
            </a:r>
            <a:r>
              <a:rPr lang="en-US" sz="1200" b="1" dirty="0">
                <a:hlinkClick r:id="rId4"/>
              </a:rPr>
              <a:t>https://doi.org/10.3390/md8030438</a:t>
            </a:r>
            <a:endParaRPr lang="en-US" sz="1200" dirty="0"/>
          </a:p>
        </p:txBody>
      </p:sp>
    </p:spTree>
    <p:extLst>
      <p:ext uri="{BB962C8B-B14F-4D97-AF65-F5344CB8AC3E}">
        <p14:creationId xmlns:p14="http://schemas.microsoft.com/office/powerpoint/2010/main" val="2547018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54DFFC9A-A7D9-F3F1-BB60-CBEEE622B2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C7DCBC5-983A-8238-EB45-E076487ECACA}"/>
              </a:ext>
            </a:extLst>
          </p:cNvPr>
          <p:cNvSpPr txBox="1"/>
          <p:nvPr/>
        </p:nvSpPr>
        <p:spPr>
          <a:xfrm>
            <a:off x="9875520" y="6099048"/>
            <a:ext cx="2401824" cy="646331"/>
          </a:xfrm>
          <a:prstGeom prst="rect">
            <a:avLst/>
          </a:prstGeom>
          <a:noFill/>
        </p:spPr>
        <p:txBody>
          <a:bodyPr wrap="square">
            <a:spAutoFit/>
          </a:bodyPr>
          <a:lstStyle/>
          <a:p>
            <a:r>
              <a:rPr lang="en-US" sz="1200" b="0" i="1" dirty="0">
                <a:solidFill>
                  <a:srgbClr val="222222"/>
                </a:solidFill>
                <a:effectLst/>
                <a:latin typeface="Arial" panose="020B0604020202020204" pitchFamily="34" charset="0"/>
              </a:rPr>
              <a:t>Molecules</a:t>
            </a:r>
            <a:r>
              <a:rPr lang="en-US" sz="1200" b="0" i="0" u="none" strike="noStrike" dirty="0">
                <a:solidFill>
                  <a:srgbClr val="222222"/>
                </a:solidFill>
                <a:effectLst/>
                <a:latin typeface="Arial" panose="020B0604020202020204" pitchFamily="34" charset="0"/>
              </a:rPr>
              <a:t> </a:t>
            </a:r>
            <a:r>
              <a:rPr lang="en-US" sz="1200" b="1" i="0" dirty="0">
                <a:solidFill>
                  <a:srgbClr val="222222"/>
                </a:solidFill>
                <a:effectLst/>
                <a:latin typeface="Arial" panose="020B0604020202020204" pitchFamily="34" charset="0"/>
              </a:rPr>
              <a:t>2023</a:t>
            </a:r>
            <a:r>
              <a:rPr lang="en-US" sz="1200" b="0" i="0" u="none" strike="noStrike" dirty="0">
                <a:solidFill>
                  <a:srgbClr val="222222"/>
                </a:solidFill>
                <a:effectLst/>
                <a:latin typeface="Arial" panose="020B0604020202020204" pitchFamily="34" charset="0"/>
              </a:rPr>
              <a:t>, </a:t>
            </a:r>
            <a:r>
              <a:rPr lang="en-US" sz="1200" b="0" i="1" dirty="0">
                <a:solidFill>
                  <a:srgbClr val="222222"/>
                </a:solidFill>
                <a:effectLst/>
                <a:latin typeface="Arial" panose="020B0604020202020204" pitchFamily="34" charset="0"/>
              </a:rPr>
              <a:t>28</a:t>
            </a:r>
            <a:r>
              <a:rPr lang="en-US" sz="1200" b="0" i="0" u="none" strike="noStrike" dirty="0">
                <a:solidFill>
                  <a:srgbClr val="222222"/>
                </a:solidFill>
                <a:effectLst/>
                <a:latin typeface="Arial" panose="020B0604020202020204" pitchFamily="34" charset="0"/>
              </a:rPr>
              <a:t>(15), 5915; </a:t>
            </a:r>
            <a:r>
              <a:rPr lang="en-US" sz="1200" b="1" i="0" u="none" strike="noStrike" dirty="0">
                <a:solidFill>
                  <a:srgbClr val="4F5671"/>
                </a:solidFill>
                <a:effectLst/>
                <a:latin typeface="Arial" panose="020B0604020202020204" pitchFamily="34" charset="0"/>
                <a:hlinkClick r:id="rId3"/>
              </a:rPr>
              <a:t>https://doi.org/10.3390/molecules28155915</a:t>
            </a:r>
            <a:endParaRPr lang="en-US" sz="1200" dirty="0"/>
          </a:p>
        </p:txBody>
      </p:sp>
    </p:spTree>
    <p:extLst>
      <p:ext uri="{BB962C8B-B14F-4D97-AF65-F5344CB8AC3E}">
        <p14:creationId xmlns:p14="http://schemas.microsoft.com/office/powerpoint/2010/main" val="2074486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0" y="266683"/>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ΑΠΟΜΟΝΩΣΗ</a:t>
            </a:r>
            <a:r>
              <a:rPr lang="en-US" sz="2800" b="1" kern="0" dirty="0">
                <a:solidFill>
                  <a:schemeClr val="bg1"/>
                </a:solidFill>
              </a:rPr>
              <a:t> KAI TAYTO</a:t>
            </a:r>
            <a:r>
              <a:rPr lang="el-GR" sz="2800" b="1" kern="0" dirty="0">
                <a:solidFill>
                  <a:schemeClr val="bg1"/>
                </a:solidFill>
              </a:rPr>
              <a:t>ΠΟΙΗΣΗ  ΜΙΚΡΟΡΓΑΝΙΣΜΩΝ</a:t>
            </a:r>
            <a:endParaRPr lang="en-GB" sz="2800" b="1" kern="0" dirty="0">
              <a:solidFill>
                <a:schemeClr val="bg1"/>
              </a:solidFill>
            </a:endParaRPr>
          </a:p>
        </p:txBody>
      </p:sp>
      <p:pic>
        <p:nvPicPr>
          <p:cNvPr id="7170" name="Picture 2" descr="http://oceanexplorer.noaa.gov/explorations/12fire/background/pharmacology/media/lab_cultures_6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068" y="1399785"/>
            <a:ext cx="5719932" cy="5191532"/>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Modern Approaches for Microorganisms' Identification | Springer Nature Link">
            <a:extLst>
              <a:ext uri="{FF2B5EF4-FFF2-40B4-BE49-F238E27FC236}">
                <a16:creationId xmlns:a16="http://schemas.microsoft.com/office/drawing/2014/main" id="{7BDE18DD-DC70-D60F-3C91-4FB71D1FDE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889270"/>
            <a:ext cx="6001765" cy="3925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677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3081" y="4224540"/>
            <a:ext cx="2649268" cy="241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p:cNvCxnSpPr/>
          <p:nvPr/>
        </p:nvCxnSpPr>
        <p:spPr>
          <a:xfrm rot="5400000">
            <a:off x="3024982" y="3928269"/>
            <a:ext cx="428625" cy="1588"/>
          </a:xfrm>
          <a:prstGeom prst="straightConnector1">
            <a:avLst/>
          </a:prstGeom>
          <a:ln w="44450">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310289" y="4935571"/>
            <a:ext cx="1212850" cy="1588"/>
          </a:xfrm>
          <a:prstGeom prst="straightConnector1">
            <a:avLst/>
          </a:prstGeom>
          <a:ln w="44450">
            <a:tailEnd type="arrow"/>
          </a:ln>
        </p:spPr>
        <p:style>
          <a:lnRef idx="1">
            <a:schemeClr val="accent1"/>
          </a:lnRef>
          <a:fillRef idx="0">
            <a:schemeClr val="accent1"/>
          </a:fillRef>
          <a:effectRef idx="0">
            <a:schemeClr val="accent1"/>
          </a:effectRef>
          <a:fontRef idx="minor">
            <a:schemeClr val="tx1"/>
          </a:fontRef>
        </p:style>
      </p:cxnSp>
      <p:pic>
        <p:nvPicPr>
          <p:cNvPr id="91143" name="Picture 11" descr="500px-Bioreactor_principle.sv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2393114"/>
            <a:ext cx="4623215" cy="364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4" name="TextBox 8"/>
          <p:cNvSpPr txBox="1">
            <a:spLocks noChangeArrowheads="1"/>
          </p:cNvSpPr>
          <p:nvPr/>
        </p:nvSpPr>
        <p:spPr bwMode="auto">
          <a:xfrm>
            <a:off x="5273675" y="4448581"/>
            <a:ext cx="12860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spcBef>
                <a:spcPct val="0"/>
              </a:spcBef>
              <a:buClrTx/>
              <a:buSzTx/>
              <a:buFontTx/>
              <a:buNone/>
            </a:pPr>
            <a:r>
              <a:rPr lang="en-US" sz="1800" dirty="0">
                <a:solidFill>
                  <a:prstClr val="black"/>
                </a:solidFill>
                <a:latin typeface="Arial" panose="020B0604020202020204" pitchFamily="34" charset="0"/>
              </a:rPr>
              <a:t>Scale up</a:t>
            </a:r>
            <a:endParaRPr lang="en-GB" sz="1800" dirty="0">
              <a:solidFill>
                <a:prstClr val="black"/>
              </a:solidFill>
              <a:latin typeface="Arial" panose="020B0604020202020204" pitchFamily="34" charset="0"/>
            </a:endParaRPr>
          </a:p>
        </p:txBody>
      </p:sp>
      <p:sp>
        <p:nvSpPr>
          <p:cNvPr id="9" name="TextBox 8"/>
          <p:cNvSpPr txBox="1">
            <a:spLocks noChangeArrowheads="1"/>
          </p:cNvSpPr>
          <p:nvPr/>
        </p:nvSpPr>
        <p:spPr bwMode="auto">
          <a:xfrm>
            <a:off x="362254" y="2226173"/>
            <a:ext cx="14835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spcBef>
                <a:spcPct val="0"/>
              </a:spcBef>
              <a:buClrTx/>
              <a:buSzTx/>
              <a:buFontTx/>
              <a:buNone/>
            </a:pPr>
            <a:r>
              <a:rPr lang="en-GB" sz="1800" dirty="0">
                <a:solidFill>
                  <a:prstClr val="black"/>
                </a:solidFill>
                <a:latin typeface="Arial" panose="020B0604020202020204" pitchFamily="34" charset="0"/>
              </a:rPr>
              <a:t>Solid state</a:t>
            </a:r>
          </a:p>
        </p:txBody>
      </p:sp>
      <p:sp>
        <p:nvSpPr>
          <p:cNvPr id="11" name="TextBox 10"/>
          <p:cNvSpPr txBox="1">
            <a:spLocks noChangeArrowheads="1"/>
          </p:cNvSpPr>
          <p:nvPr/>
        </p:nvSpPr>
        <p:spPr bwMode="auto">
          <a:xfrm>
            <a:off x="469037" y="4750905"/>
            <a:ext cx="14835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spcBef>
                <a:spcPct val="0"/>
              </a:spcBef>
              <a:buClrTx/>
              <a:buSzTx/>
              <a:buFontTx/>
              <a:buNone/>
            </a:pPr>
            <a:r>
              <a:rPr lang="en-GB" sz="1800" dirty="0">
                <a:solidFill>
                  <a:prstClr val="black"/>
                </a:solidFill>
                <a:latin typeface="Arial" panose="020B0604020202020204" pitchFamily="34" charset="0"/>
              </a:rPr>
              <a:t>Liquid state</a:t>
            </a:r>
          </a:p>
        </p:txBody>
      </p:sp>
      <p:pic>
        <p:nvPicPr>
          <p:cNvPr id="8200" name="Picture 8" descr="http://3.bp.blogspot.com/_cCU1vJAsuTc/TEsPLtffYLI/AAAAAAAAAxA/auk8TqR7mRQ/s1600/nutrient+agar+medi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0093" y="1379107"/>
            <a:ext cx="1996814" cy="2028014"/>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
          <p:cNvSpPr txBox="1">
            <a:spLocks/>
          </p:cNvSpPr>
          <p:nvPr/>
        </p:nvSpPr>
        <p:spPr bwMode="auto">
          <a:xfrm>
            <a:off x="0" y="285493"/>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ΚΑΛΛΙΕΡΓΕΙΕΣ ΜΙΚΡΟΟΡΓΑΝΙΣΜΩΝ</a:t>
            </a:r>
            <a:endParaRPr lang="en-GB" sz="2800" b="1" kern="0" dirty="0">
              <a:solidFill>
                <a:schemeClr val="bg1"/>
              </a:solidFill>
            </a:endParaRPr>
          </a:p>
        </p:txBody>
      </p:sp>
    </p:spTree>
    <p:extLst>
      <p:ext uri="{BB962C8B-B14F-4D97-AF65-F5344CB8AC3E}">
        <p14:creationId xmlns:p14="http://schemas.microsoft.com/office/powerpoint/2010/main" val="3106460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4294967295"/>
          </p:nvPr>
        </p:nvSpPr>
        <p:spPr/>
        <p:txBody>
          <a:bodyPr/>
          <a:lstStyle/>
          <a:p>
            <a:r>
              <a:rPr lang="el-GR" dirty="0"/>
              <a:t>Τεχνητά υλικά που περιέχουν θρεπτικές ουσίες και παράγοντες κατάλληλους για την ανάπτυξη και τον πολλαπλασιασμό των μικροβίων</a:t>
            </a:r>
          </a:p>
        </p:txBody>
      </p:sp>
      <p:pic>
        <p:nvPicPr>
          <p:cNvPr id="2" name="Picture 1"/>
          <p:cNvPicPr>
            <a:picLocks noChangeAspect="1"/>
          </p:cNvPicPr>
          <p:nvPr/>
        </p:nvPicPr>
        <p:blipFill>
          <a:blip r:embed="rId2"/>
          <a:stretch>
            <a:fillRect/>
          </a:stretch>
        </p:blipFill>
        <p:spPr>
          <a:xfrm>
            <a:off x="8503905" y="3859540"/>
            <a:ext cx="2611659" cy="2434671"/>
          </a:xfrm>
          <a:prstGeom prst="rect">
            <a:avLst/>
          </a:prstGeom>
        </p:spPr>
      </p:pic>
      <p:pic>
        <p:nvPicPr>
          <p:cNvPr id="3" name="Picture 2"/>
          <p:cNvPicPr>
            <a:picLocks noChangeAspect="1"/>
          </p:cNvPicPr>
          <p:nvPr/>
        </p:nvPicPr>
        <p:blipFill>
          <a:blip r:embed="rId3"/>
          <a:stretch>
            <a:fillRect/>
          </a:stretch>
        </p:blipFill>
        <p:spPr>
          <a:xfrm>
            <a:off x="1693694" y="3894932"/>
            <a:ext cx="3262961" cy="2434671"/>
          </a:xfrm>
          <a:prstGeom prst="rect">
            <a:avLst/>
          </a:prstGeom>
        </p:spPr>
      </p:pic>
      <p:sp>
        <p:nvSpPr>
          <p:cNvPr id="6" name="Title 1"/>
          <p:cNvSpPr txBox="1">
            <a:spLocks/>
          </p:cNvSpPr>
          <p:nvPr/>
        </p:nvSpPr>
        <p:spPr bwMode="auto">
          <a:xfrm>
            <a:off x="0" y="329778"/>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ΘΡΕΠΤΙΚΑ ΥΛΙΚΑ</a:t>
            </a:r>
            <a:endParaRPr lang="en-GB" sz="2800" b="1" kern="0" dirty="0">
              <a:solidFill>
                <a:schemeClr val="bg1"/>
              </a:solidFill>
            </a:endParaRPr>
          </a:p>
        </p:txBody>
      </p:sp>
      <p:pic>
        <p:nvPicPr>
          <p:cNvPr id="6146" name="Picture 2" descr="Αποτέλεσμα εικόνας για cultures of φθνγι"/>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4456" y="3923153"/>
            <a:ext cx="2363888" cy="2363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509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Rot="1" noChangeArrowheads="1"/>
          </p:cNvSpPr>
          <p:nvPr>
            <p:ph type="body" idx="1"/>
          </p:nvPr>
        </p:nvSpPr>
        <p:spPr/>
        <p:txBody>
          <a:bodyPr/>
          <a:lstStyle/>
          <a:p>
            <a:pPr lvl="1">
              <a:lnSpc>
                <a:spcPct val="90000"/>
              </a:lnSpc>
              <a:buFontTx/>
              <a:buNone/>
            </a:pPr>
            <a:r>
              <a:rPr lang="el-GR" dirty="0"/>
              <a:t>ΤΟ ΘΡΕΠΤΙΚΟ ΥΛΙΚΟ ΠΡΕΠΕΙ ΝΑ ΠΕΡΙΕΧΕΙ</a:t>
            </a:r>
          </a:p>
          <a:p>
            <a:pPr lvl="1">
              <a:lnSpc>
                <a:spcPct val="90000"/>
              </a:lnSpc>
            </a:pPr>
            <a:r>
              <a:rPr lang="el-GR" dirty="0"/>
              <a:t>ΝΕΡΟ (70%)</a:t>
            </a:r>
          </a:p>
          <a:p>
            <a:pPr lvl="1">
              <a:lnSpc>
                <a:spcPct val="90000"/>
              </a:lnSpc>
            </a:pPr>
            <a:r>
              <a:rPr lang="el-GR" dirty="0"/>
              <a:t>ΠΗΓΗ ΑΝΘΡΑΚΑ και ΕΝΕΡΓΕΙΑΣ (ΥΔΑΤΑΝΘΡΑΚΕΣ</a:t>
            </a:r>
            <a:r>
              <a:rPr lang="en-US" dirty="0"/>
              <a:t> </a:t>
            </a:r>
            <a:r>
              <a:rPr lang="el-GR" dirty="0"/>
              <a:t>κλπ.)</a:t>
            </a:r>
          </a:p>
          <a:p>
            <a:pPr lvl="1">
              <a:lnSpc>
                <a:spcPct val="90000"/>
              </a:lnSpc>
            </a:pPr>
            <a:r>
              <a:rPr lang="el-GR" dirty="0"/>
              <a:t>ΠΗΓΗ ΑΛΑΤΩΝ (ΑΝΟΡΓΑΝΩΝ ΚΑΙ ΟΡΓΑΝΙΚΩΝ)</a:t>
            </a:r>
          </a:p>
          <a:p>
            <a:pPr lvl="1">
              <a:lnSpc>
                <a:spcPct val="90000"/>
              </a:lnSpc>
            </a:pPr>
            <a:r>
              <a:rPr lang="el-GR" dirty="0"/>
              <a:t>ΠΗΓΗ ΑΖΩΤΟΥ [ΑΝΟΡΓΑΝΑ ΑΖΩΤΟΥΧΑ ΑΛΑΤΑ (ΝΗ</a:t>
            </a:r>
            <a:r>
              <a:rPr lang="el-GR" baseline="30000" dirty="0"/>
              <a:t>+4</a:t>
            </a:r>
            <a:r>
              <a:rPr lang="el-GR" dirty="0"/>
              <a:t>, ΝΟ</a:t>
            </a:r>
            <a:r>
              <a:rPr lang="el-GR" baseline="30000" dirty="0"/>
              <a:t>-3</a:t>
            </a:r>
            <a:r>
              <a:rPr lang="el-GR" dirty="0"/>
              <a:t>), ΠΡΩΤΕΙΝΕΣ κλπ.]</a:t>
            </a:r>
          </a:p>
          <a:p>
            <a:pPr lvl="1">
              <a:lnSpc>
                <a:spcPct val="90000"/>
              </a:lnSpc>
            </a:pPr>
            <a:r>
              <a:rPr lang="el-GR" dirty="0"/>
              <a:t>ΔΙΑΦΟΡΑ ΙΧΝΟΣΤΟΙΧΕΙΑ</a:t>
            </a:r>
          </a:p>
        </p:txBody>
      </p:sp>
      <p:sp>
        <p:nvSpPr>
          <p:cNvPr id="4" name="Title 1"/>
          <p:cNvSpPr txBox="1">
            <a:spLocks/>
          </p:cNvSpPr>
          <p:nvPr/>
        </p:nvSpPr>
        <p:spPr bwMode="auto">
          <a:xfrm>
            <a:off x="0" y="329778"/>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ΘΡΕΠΤΙΚΑ ΥΛΙΚΑ</a:t>
            </a:r>
            <a:endParaRPr lang="en-GB" sz="2800" b="1" kern="0" dirty="0">
              <a:solidFill>
                <a:schemeClr val="bg1"/>
              </a:solidFill>
            </a:endParaRPr>
          </a:p>
        </p:txBody>
      </p:sp>
      <p:pic>
        <p:nvPicPr>
          <p:cNvPr id="2" name="Picture 1"/>
          <p:cNvPicPr>
            <a:picLocks noChangeAspect="1"/>
          </p:cNvPicPr>
          <p:nvPr/>
        </p:nvPicPr>
        <p:blipFill>
          <a:blip r:embed="rId2"/>
          <a:stretch>
            <a:fillRect/>
          </a:stretch>
        </p:blipFill>
        <p:spPr>
          <a:xfrm>
            <a:off x="7427878" y="3971443"/>
            <a:ext cx="4284223" cy="2754143"/>
          </a:xfrm>
          <a:prstGeom prst="rect">
            <a:avLst/>
          </a:prstGeom>
        </p:spPr>
      </p:pic>
    </p:spTree>
    <p:extLst>
      <p:ext uri="{BB962C8B-B14F-4D97-AF65-F5344CB8AC3E}">
        <p14:creationId xmlns:p14="http://schemas.microsoft.com/office/powerpoint/2010/main" val="1144912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304801" y="168275"/>
            <a:ext cx="10917767" cy="939800"/>
          </a:xfrm>
          <a:prstGeom prst="rect">
            <a:avLst/>
          </a:prstGeom>
          <a:noFill/>
          <a:ln>
            <a:noFill/>
          </a:ln>
        </p:spPr>
        <p:txBody>
          <a:bodyPr vert="horz" wrap="square" lIns="91434" tIns="45717" rIns="91434" bIns="45717" numCol="1" anchor="ctr" anchorCtr="0" compatLnSpc="1">
            <a:prstTxWarp prst="textNoShape">
              <a:avLst/>
            </a:prstTxWarp>
            <a:normAutofit/>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spcAft>
                <a:spcPts val="600"/>
              </a:spcAft>
            </a:pPr>
            <a:r>
              <a:rPr lang="en-US" b="1" kern="0">
                <a:latin typeface="+mj-lt"/>
                <a:ea typeface="+mj-ea"/>
                <a:cs typeface="+mj-cs"/>
              </a:rPr>
              <a:t>ΘΡΕΠΤΙΚΑ ΥΛΙΚΑ</a:t>
            </a:r>
          </a:p>
        </p:txBody>
      </p:sp>
      <p:sp>
        <p:nvSpPr>
          <p:cNvPr id="10243" name="Rectangle 3"/>
          <p:cNvSpPr>
            <a:spLocks noGrp="1" noChangeArrowheads="1"/>
          </p:cNvSpPr>
          <p:nvPr>
            <p:ph sz="half" idx="1"/>
          </p:nvPr>
        </p:nvSpPr>
        <p:spPr>
          <a:xfrm>
            <a:off x="304800" y="1532260"/>
            <a:ext cx="5689600" cy="4792341"/>
          </a:xfrm>
        </p:spPr>
        <p:txBody>
          <a:bodyPr vert="horz" wrap="square" lIns="91434" tIns="45717" rIns="91434" bIns="45717" numCol="1" anchor="t" anchorCtr="0" compatLnSpc="1">
            <a:prstTxWarp prst="textNoShape">
              <a:avLst/>
            </a:prstTxWarp>
            <a:normAutofit/>
          </a:bodyPr>
          <a:lstStyle/>
          <a:p>
            <a:pPr>
              <a:lnSpc>
                <a:spcPct val="90000"/>
              </a:lnSpc>
            </a:pPr>
            <a:r>
              <a:rPr lang="en-US" sz="1800" dirty="0" err="1"/>
              <a:t>Σάκχ</a:t>
            </a:r>
            <a:r>
              <a:rPr lang="en-US" sz="1800" dirty="0"/>
              <a:t>α</a:t>
            </a:r>
            <a:r>
              <a:rPr lang="en-US" sz="1800" dirty="0" err="1"/>
              <a:t>ρ</a:t>
            </a:r>
            <a:r>
              <a:rPr lang="en-US" sz="1800" dirty="0"/>
              <a:t>α</a:t>
            </a:r>
          </a:p>
          <a:p>
            <a:pPr lvl="1">
              <a:lnSpc>
                <a:spcPct val="90000"/>
              </a:lnSpc>
            </a:pPr>
            <a:r>
              <a:rPr lang="en-US" sz="1800" dirty="0" err="1"/>
              <a:t>Προστίθεντ</a:t>
            </a:r>
            <a:r>
              <a:rPr lang="en-US" sz="1800" dirty="0"/>
              <a:t>α</a:t>
            </a:r>
            <a:r>
              <a:rPr lang="en-US" sz="1800" dirty="0" err="1"/>
              <a:t>ι</a:t>
            </a:r>
            <a:r>
              <a:rPr lang="en-US" sz="1800" dirty="0"/>
              <a:t> </a:t>
            </a:r>
            <a:r>
              <a:rPr lang="en-US" sz="1800" dirty="0" err="1"/>
              <a:t>είτε</a:t>
            </a:r>
            <a:r>
              <a:rPr lang="en-US" sz="1800" dirty="0"/>
              <a:t> </a:t>
            </a:r>
            <a:r>
              <a:rPr lang="en-US" sz="1800" dirty="0" err="1"/>
              <a:t>σ</a:t>
            </a:r>
            <a:r>
              <a:rPr lang="en-US" sz="1800" dirty="0"/>
              <a:t>α</a:t>
            </a:r>
            <a:r>
              <a:rPr lang="en-US" sz="1800" dirty="0" err="1"/>
              <a:t>ν</a:t>
            </a:r>
            <a:r>
              <a:rPr lang="en-US" sz="1800" dirty="0"/>
              <a:t> </a:t>
            </a:r>
            <a:r>
              <a:rPr lang="en-US" sz="1800" dirty="0" err="1"/>
              <a:t>τροφή</a:t>
            </a:r>
            <a:r>
              <a:rPr lang="en-US" sz="1800" dirty="0"/>
              <a:t> </a:t>
            </a:r>
            <a:r>
              <a:rPr lang="en-US" sz="1800" dirty="0" err="1"/>
              <a:t>είτε</a:t>
            </a:r>
            <a:r>
              <a:rPr lang="en-US" sz="1800" dirty="0"/>
              <a:t> </a:t>
            </a:r>
            <a:r>
              <a:rPr lang="en-US" sz="1800" dirty="0" err="1"/>
              <a:t>γι</a:t>
            </a:r>
            <a:r>
              <a:rPr lang="en-US" sz="1800" dirty="0"/>
              <a:t>α </a:t>
            </a:r>
            <a:r>
              <a:rPr lang="en-US" sz="1800" dirty="0" err="1"/>
              <a:t>τη</a:t>
            </a:r>
            <a:r>
              <a:rPr lang="en-US" sz="1800" dirty="0"/>
              <a:t> </a:t>
            </a:r>
            <a:r>
              <a:rPr lang="en-US" sz="1800" dirty="0" err="1"/>
              <a:t>μελέτη</a:t>
            </a:r>
            <a:r>
              <a:rPr lang="en-US" sz="1800" dirty="0"/>
              <a:t> </a:t>
            </a:r>
            <a:r>
              <a:rPr lang="en-US" sz="1800" dirty="0" err="1"/>
              <a:t>των</a:t>
            </a:r>
            <a:r>
              <a:rPr lang="en-US" sz="1800" dirty="0"/>
              <a:t> β</a:t>
            </a:r>
            <a:r>
              <a:rPr lang="en-US" sz="1800" dirty="0" err="1"/>
              <a:t>ιοχημικών</a:t>
            </a:r>
            <a:r>
              <a:rPr lang="en-US" sz="1800" dirty="0"/>
              <a:t> </a:t>
            </a:r>
            <a:r>
              <a:rPr lang="en-US" sz="1800" dirty="0" err="1"/>
              <a:t>ιδιοτήτων</a:t>
            </a:r>
            <a:r>
              <a:rPr lang="en-US" sz="1800" dirty="0"/>
              <a:t> </a:t>
            </a:r>
            <a:r>
              <a:rPr lang="en-US" sz="1800" dirty="0" err="1"/>
              <a:t>των</a:t>
            </a:r>
            <a:r>
              <a:rPr lang="en-US" sz="1800" dirty="0"/>
              <a:t> </a:t>
            </a:r>
            <a:r>
              <a:rPr lang="en-US" sz="1800" dirty="0" err="1"/>
              <a:t>μικρο</a:t>
            </a:r>
            <a:r>
              <a:rPr lang="en-US" sz="1800" dirty="0"/>
              <a:t>β</a:t>
            </a:r>
            <a:r>
              <a:rPr lang="en-US" sz="1800" dirty="0" err="1"/>
              <a:t>ίων</a:t>
            </a:r>
            <a:endParaRPr lang="en-US" sz="1800" dirty="0"/>
          </a:p>
          <a:p>
            <a:pPr lvl="2">
              <a:lnSpc>
                <a:spcPct val="90000"/>
              </a:lnSpc>
            </a:pPr>
            <a:r>
              <a:rPr lang="en-US" dirty="0" err="1"/>
              <a:t>Μονοσ</a:t>
            </a:r>
            <a:r>
              <a:rPr lang="en-US" dirty="0"/>
              <a:t>α</a:t>
            </a:r>
            <a:r>
              <a:rPr lang="en-US" dirty="0" err="1"/>
              <a:t>κχ</a:t>
            </a:r>
            <a:r>
              <a:rPr lang="en-US" dirty="0"/>
              <a:t>α</a:t>
            </a:r>
            <a:r>
              <a:rPr lang="en-US" dirty="0" err="1"/>
              <a:t>ρίτες</a:t>
            </a:r>
            <a:r>
              <a:rPr lang="en-US" dirty="0"/>
              <a:t> (</a:t>
            </a:r>
            <a:r>
              <a:rPr lang="en-US" dirty="0" err="1"/>
              <a:t>Γλυκόζη</a:t>
            </a:r>
            <a:r>
              <a:rPr lang="en-US" dirty="0"/>
              <a:t>, </a:t>
            </a:r>
            <a:r>
              <a:rPr lang="en-US" dirty="0" err="1"/>
              <a:t>Μ</a:t>
            </a:r>
            <a:r>
              <a:rPr lang="en-US" dirty="0"/>
              <a:t>α</a:t>
            </a:r>
            <a:r>
              <a:rPr lang="en-US" dirty="0" err="1"/>
              <a:t>νόζη</a:t>
            </a:r>
            <a:r>
              <a:rPr lang="en-US" dirty="0"/>
              <a:t>)</a:t>
            </a:r>
          </a:p>
          <a:p>
            <a:pPr lvl="2">
              <a:lnSpc>
                <a:spcPct val="90000"/>
              </a:lnSpc>
            </a:pPr>
            <a:r>
              <a:rPr lang="en-US" dirty="0" err="1"/>
              <a:t>Δισ</a:t>
            </a:r>
            <a:r>
              <a:rPr lang="en-US" dirty="0"/>
              <a:t>α</a:t>
            </a:r>
            <a:r>
              <a:rPr lang="en-US" dirty="0" err="1"/>
              <a:t>κχ</a:t>
            </a:r>
            <a:r>
              <a:rPr lang="en-US" dirty="0"/>
              <a:t>α</a:t>
            </a:r>
            <a:r>
              <a:rPr lang="en-US" dirty="0" err="1"/>
              <a:t>ρίτες</a:t>
            </a:r>
            <a:r>
              <a:rPr lang="en-US" dirty="0"/>
              <a:t> (</a:t>
            </a:r>
            <a:r>
              <a:rPr lang="en-US" dirty="0" err="1"/>
              <a:t>Λ</a:t>
            </a:r>
            <a:r>
              <a:rPr lang="en-US" dirty="0"/>
              <a:t>α</a:t>
            </a:r>
            <a:r>
              <a:rPr lang="en-US" dirty="0" err="1"/>
              <a:t>κτόζη</a:t>
            </a:r>
            <a:r>
              <a:rPr lang="en-US" dirty="0"/>
              <a:t>)</a:t>
            </a:r>
          </a:p>
          <a:p>
            <a:pPr lvl="2">
              <a:lnSpc>
                <a:spcPct val="90000"/>
              </a:lnSpc>
            </a:pPr>
            <a:r>
              <a:rPr lang="en-US" dirty="0" err="1"/>
              <a:t>Τρισ</a:t>
            </a:r>
            <a:r>
              <a:rPr lang="en-US" dirty="0"/>
              <a:t>α</a:t>
            </a:r>
            <a:r>
              <a:rPr lang="en-US" dirty="0" err="1"/>
              <a:t>κχ</a:t>
            </a:r>
            <a:r>
              <a:rPr lang="en-US" dirty="0"/>
              <a:t>α</a:t>
            </a:r>
            <a:r>
              <a:rPr lang="en-US" dirty="0" err="1"/>
              <a:t>ρίτες</a:t>
            </a:r>
            <a:endParaRPr lang="en-US" dirty="0"/>
          </a:p>
          <a:p>
            <a:pPr lvl="2">
              <a:lnSpc>
                <a:spcPct val="90000"/>
              </a:lnSpc>
            </a:pPr>
            <a:r>
              <a:rPr lang="en-US" dirty="0" err="1"/>
              <a:t>Πολυσ</a:t>
            </a:r>
            <a:r>
              <a:rPr lang="en-US" dirty="0"/>
              <a:t>α</a:t>
            </a:r>
            <a:r>
              <a:rPr lang="en-US" dirty="0" err="1"/>
              <a:t>κχ</a:t>
            </a:r>
            <a:r>
              <a:rPr lang="en-US" dirty="0"/>
              <a:t>α</a:t>
            </a:r>
            <a:r>
              <a:rPr lang="en-US" dirty="0" err="1"/>
              <a:t>ρίτες</a:t>
            </a:r>
            <a:r>
              <a:rPr lang="en-US" dirty="0"/>
              <a:t> (</a:t>
            </a:r>
            <a:r>
              <a:rPr lang="en-US" dirty="0" err="1"/>
              <a:t>Άμυλο</a:t>
            </a:r>
            <a:r>
              <a:rPr lang="en-US" dirty="0"/>
              <a:t>, </a:t>
            </a:r>
            <a:r>
              <a:rPr lang="en-US" dirty="0" err="1"/>
              <a:t>Γλυκογόνο</a:t>
            </a:r>
            <a:r>
              <a:rPr lang="en-US" dirty="0"/>
              <a:t>)</a:t>
            </a:r>
          </a:p>
          <a:p>
            <a:pPr lvl="2">
              <a:lnSpc>
                <a:spcPct val="90000"/>
              </a:lnSpc>
            </a:pPr>
            <a:r>
              <a:rPr lang="en-US" dirty="0" err="1"/>
              <a:t>Γλυκοσίδες</a:t>
            </a:r>
            <a:endParaRPr lang="en-US" dirty="0"/>
          </a:p>
          <a:p>
            <a:pPr lvl="2">
              <a:lnSpc>
                <a:spcPct val="90000"/>
              </a:lnSpc>
            </a:pPr>
            <a:r>
              <a:rPr lang="en-US" dirty="0" err="1"/>
              <a:t>Αλκοόλες</a:t>
            </a:r>
            <a:r>
              <a:rPr lang="en-US" dirty="0"/>
              <a:t> (</a:t>
            </a:r>
            <a:r>
              <a:rPr lang="en-US" dirty="0" err="1"/>
              <a:t>Μ</a:t>
            </a:r>
            <a:r>
              <a:rPr lang="en-US" dirty="0"/>
              <a:t>α</a:t>
            </a:r>
            <a:r>
              <a:rPr lang="en-US" dirty="0" err="1"/>
              <a:t>ννιτόλη</a:t>
            </a:r>
            <a:r>
              <a:rPr lang="en-US" dirty="0"/>
              <a:t>, </a:t>
            </a:r>
            <a:r>
              <a:rPr lang="en-US" dirty="0" err="1"/>
              <a:t>Σορ</a:t>
            </a:r>
            <a:r>
              <a:rPr lang="en-US" dirty="0"/>
              <a:t>β</a:t>
            </a:r>
            <a:r>
              <a:rPr lang="en-US" dirty="0" err="1"/>
              <a:t>ιτόλη</a:t>
            </a:r>
            <a:r>
              <a:rPr lang="en-US" dirty="0"/>
              <a:t>)</a:t>
            </a:r>
          </a:p>
          <a:p>
            <a:pPr lvl="2">
              <a:lnSpc>
                <a:spcPct val="90000"/>
              </a:lnSpc>
            </a:pPr>
            <a:r>
              <a:rPr lang="en-US" dirty="0" err="1"/>
              <a:t>Πεντόζες</a:t>
            </a:r>
            <a:r>
              <a:rPr lang="en-US" dirty="0"/>
              <a:t> (</a:t>
            </a:r>
            <a:r>
              <a:rPr lang="en-US" dirty="0" err="1"/>
              <a:t>Ξυλόζη</a:t>
            </a:r>
            <a:r>
              <a:rPr lang="en-US" dirty="0"/>
              <a:t>)</a:t>
            </a:r>
          </a:p>
          <a:p>
            <a:pPr marL="914400" lvl="2" indent="0">
              <a:lnSpc>
                <a:spcPct val="90000"/>
              </a:lnSpc>
              <a:buNone/>
            </a:pPr>
            <a:endParaRPr lang="en-US" dirty="0"/>
          </a:p>
          <a:p>
            <a:pPr>
              <a:lnSpc>
                <a:spcPct val="90000"/>
              </a:lnSpc>
            </a:pPr>
            <a:r>
              <a:rPr lang="en-US" sz="1800" dirty="0" err="1"/>
              <a:t>Άγ</a:t>
            </a:r>
            <a:r>
              <a:rPr lang="en-US" sz="1800" dirty="0"/>
              <a:t>α</a:t>
            </a:r>
            <a:r>
              <a:rPr lang="en-US" sz="1800" dirty="0" err="1"/>
              <a:t>ρ</a:t>
            </a:r>
            <a:r>
              <a:rPr lang="en-US" sz="1800" dirty="0"/>
              <a:t> (</a:t>
            </a:r>
            <a:r>
              <a:rPr lang="en-US" sz="1800" dirty="0" err="1"/>
              <a:t>σύνθετος</a:t>
            </a:r>
            <a:r>
              <a:rPr lang="en-US" sz="1800" dirty="0"/>
              <a:t> π</a:t>
            </a:r>
            <a:r>
              <a:rPr lang="en-US" sz="1800" dirty="0" err="1"/>
              <a:t>ολυσ</a:t>
            </a:r>
            <a:r>
              <a:rPr lang="en-US" sz="1800" dirty="0"/>
              <a:t>α</a:t>
            </a:r>
            <a:r>
              <a:rPr lang="en-US" sz="1800" dirty="0" err="1"/>
              <a:t>κχ</a:t>
            </a:r>
            <a:r>
              <a:rPr lang="en-US" sz="1800" dirty="0"/>
              <a:t>α</a:t>
            </a:r>
            <a:r>
              <a:rPr lang="en-US" sz="1800" dirty="0" err="1"/>
              <a:t>ρίτης</a:t>
            </a:r>
            <a:r>
              <a:rPr lang="en-US" sz="1800" dirty="0"/>
              <a:t>)</a:t>
            </a:r>
          </a:p>
          <a:p>
            <a:pPr marL="0" indent="0">
              <a:lnSpc>
                <a:spcPct val="90000"/>
              </a:lnSpc>
              <a:buNone/>
            </a:pPr>
            <a:r>
              <a:rPr lang="en-US" sz="1800" dirty="0"/>
              <a:t>        - </a:t>
            </a:r>
            <a:r>
              <a:rPr lang="en-US" sz="1800" dirty="0" err="1"/>
              <a:t>Ροδόφυκος</a:t>
            </a:r>
            <a:r>
              <a:rPr lang="en-US" sz="1800" dirty="0"/>
              <a:t> </a:t>
            </a:r>
          </a:p>
          <a:p>
            <a:pPr marL="0" indent="0">
              <a:lnSpc>
                <a:spcPct val="90000"/>
              </a:lnSpc>
              <a:buNone/>
            </a:pPr>
            <a:r>
              <a:rPr lang="en-US" sz="1800" dirty="0"/>
              <a:t>         - </a:t>
            </a:r>
            <a:r>
              <a:rPr lang="en-US" sz="1800" dirty="0" err="1"/>
              <a:t>Δεν</a:t>
            </a:r>
            <a:r>
              <a:rPr lang="en-US" sz="1800" dirty="0"/>
              <a:t> απ</a:t>
            </a:r>
            <a:r>
              <a:rPr lang="en-US" sz="1800" dirty="0" err="1"/>
              <a:t>οτελεί</a:t>
            </a:r>
            <a:r>
              <a:rPr lang="en-US" sz="1800" dirty="0"/>
              <a:t> </a:t>
            </a:r>
            <a:r>
              <a:rPr lang="en-US" sz="1800" dirty="0" err="1"/>
              <a:t>τροφή</a:t>
            </a:r>
            <a:r>
              <a:rPr lang="en-US" sz="1800" dirty="0"/>
              <a:t> </a:t>
            </a:r>
            <a:r>
              <a:rPr lang="en-US" sz="1800" dirty="0" err="1"/>
              <a:t>γι</a:t>
            </a:r>
            <a:r>
              <a:rPr lang="en-US" sz="1800" dirty="0"/>
              <a:t>α </a:t>
            </a:r>
            <a:r>
              <a:rPr lang="en-US" sz="1800" dirty="0" err="1"/>
              <a:t>τ</a:t>
            </a:r>
            <a:r>
              <a:rPr lang="en-US" sz="1800" dirty="0"/>
              <a:t>α </a:t>
            </a:r>
            <a:r>
              <a:rPr lang="en-US" sz="1800" dirty="0" err="1"/>
              <a:t>μικρό</a:t>
            </a:r>
            <a:r>
              <a:rPr lang="en-US" sz="1800" dirty="0"/>
              <a:t>β</a:t>
            </a:r>
            <a:r>
              <a:rPr lang="en-US" sz="1800" dirty="0" err="1"/>
              <a:t>ι</a:t>
            </a:r>
            <a:r>
              <a:rPr lang="en-US" sz="1800" dirty="0"/>
              <a:t>α</a:t>
            </a:r>
          </a:p>
          <a:p>
            <a:pPr lvl="1">
              <a:lnSpc>
                <a:spcPct val="90000"/>
              </a:lnSpc>
            </a:pPr>
            <a:r>
              <a:rPr lang="en-US" sz="1800" dirty="0" err="1"/>
              <a:t>Λειώνει</a:t>
            </a:r>
            <a:r>
              <a:rPr lang="en-US" sz="1800" dirty="0"/>
              <a:t> </a:t>
            </a:r>
            <a:r>
              <a:rPr lang="en-US" sz="1800" dirty="0" err="1"/>
              <a:t>στους</a:t>
            </a:r>
            <a:r>
              <a:rPr lang="en-US" sz="1800" dirty="0"/>
              <a:t> 80</a:t>
            </a:r>
            <a:r>
              <a:rPr lang="en-US" sz="1800" baseline="30000" dirty="0"/>
              <a:t>o</a:t>
            </a:r>
            <a:r>
              <a:rPr lang="en-US" sz="1800" dirty="0"/>
              <a:t>C </a:t>
            </a:r>
            <a:r>
              <a:rPr lang="en-US" sz="1800" dirty="0" err="1"/>
              <a:t>κ</a:t>
            </a:r>
            <a:r>
              <a:rPr lang="en-US" sz="1800" dirty="0"/>
              <a:t>α</a:t>
            </a:r>
            <a:r>
              <a:rPr lang="en-US" sz="1800" dirty="0" err="1"/>
              <a:t>ι</a:t>
            </a:r>
            <a:r>
              <a:rPr lang="en-US" sz="1800" dirty="0"/>
              <a:t> π</a:t>
            </a:r>
            <a:r>
              <a:rPr lang="en-US" sz="1800" dirty="0" err="1"/>
              <a:t>ήζει</a:t>
            </a:r>
            <a:r>
              <a:rPr lang="en-US" sz="1800" dirty="0"/>
              <a:t> </a:t>
            </a:r>
            <a:r>
              <a:rPr lang="en-US" sz="1800" dirty="0" err="1"/>
              <a:t>στους</a:t>
            </a:r>
            <a:r>
              <a:rPr lang="en-US" sz="1800" dirty="0"/>
              <a:t> 30</a:t>
            </a:r>
            <a:r>
              <a:rPr lang="en-US" sz="1800" baseline="30000" dirty="0"/>
              <a:t>o</a:t>
            </a:r>
            <a:r>
              <a:rPr lang="en-US" sz="1800" dirty="0"/>
              <a:t>C</a:t>
            </a:r>
          </a:p>
        </p:txBody>
      </p:sp>
      <p:pic>
        <p:nvPicPr>
          <p:cNvPr id="7170" name="Picture 2" descr="Agar-Agar">
            <a:extLst>
              <a:ext uri="{FF2B5EF4-FFF2-40B4-BE49-F238E27FC236}">
                <a16:creationId xmlns:a16="http://schemas.microsoft.com/office/drawing/2014/main" id="{497FDBB0-BF41-9D0A-34D3-A821475354C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97600" y="3574669"/>
            <a:ext cx="5689600" cy="3115056"/>
          </a:xfrm>
          <a:prstGeom prst="rect">
            <a:avLst/>
          </a:prstGeom>
          <a:solidFill>
            <a:srgbClr val="FFFFFF"/>
          </a:solidFill>
        </p:spPr>
      </p:pic>
    </p:spTree>
    <p:extLst>
      <p:ext uri="{BB962C8B-B14F-4D97-AF65-F5344CB8AC3E}">
        <p14:creationId xmlns:p14="http://schemas.microsoft.com/office/powerpoint/2010/main" val="2489214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4294967295"/>
          </p:nvPr>
        </p:nvSpPr>
        <p:spPr>
          <a:xfrm>
            <a:off x="1275405" y="1836907"/>
            <a:ext cx="10261600" cy="4894263"/>
          </a:xfrm>
        </p:spPr>
        <p:txBody>
          <a:bodyPr/>
          <a:lstStyle/>
          <a:p>
            <a:pPr>
              <a:lnSpc>
                <a:spcPct val="80000"/>
              </a:lnSpc>
            </a:pPr>
            <a:r>
              <a:rPr lang="el-GR" sz="2400" dirty="0"/>
              <a:t>Αναγωγικές ουσίες</a:t>
            </a:r>
          </a:p>
          <a:p>
            <a:pPr lvl="1">
              <a:lnSpc>
                <a:spcPct val="80000"/>
              </a:lnSpc>
            </a:pPr>
            <a:r>
              <a:rPr lang="el-GR" sz="2000" dirty="0"/>
              <a:t>Προστίθενται σαν βοηθητικό στοιχείο για τη δημιουργία </a:t>
            </a:r>
            <a:r>
              <a:rPr lang="el-GR" sz="2000" b="1" dirty="0"/>
              <a:t>αναερόβιου περιβάλλοντος</a:t>
            </a:r>
          </a:p>
          <a:p>
            <a:pPr>
              <a:lnSpc>
                <a:spcPct val="80000"/>
              </a:lnSpc>
            </a:pPr>
            <a:r>
              <a:rPr lang="el-GR" sz="2400" dirty="0"/>
              <a:t>Εκλεκτικές ουσίες ή μίγματα</a:t>
            </a:r>
          </a:p>
          <a:p>
            <a:pPr lvl="1">
              <a:lnSpc>
                <a:spcPct val="80000"/>
              </a:lnSpc>
            </a:pPr>
            <a:r>
              <a:rPr lang="el-GR" sz="2000" dirty="0"/>
              <a:t>Χρωστικές( κρυσταλλικό ,ιώδες)</a:t>
            </a:r>
          </a:p>
          <a:p>
            <a:pPr lvl="1">
              <a:lnSpc>
                <a:spcPct val="80000"/>
              </a:lnSpc>
            </a:pPr>
            <a:r>
              <a:rPr lang="el-GR" sz="2000" dirty="0"/>
              <a:t>Άλατα (</a:t>
            </a:r>
            <a:r>
              <a:rPr lang="en-US" sz="2000" dirty="0" err="1"/>
              <a:t>NaCl</a:t>
            </a:r>
            <a:r>
              <a:rPr lang="en-US" sz="2000" dirty="0"/>
              <a:t>, </a:t>
            </a:r>
            <a:r>
              <a:rPr lang="el-GR" sz="2000" dirty="0" err="1"/>
              <a:t>σεληνίτης</a:t>
            </a:r>
            <a:r>
              <a:rPr lang="el-GR" sz="2000" dirty="0"/>
              <a:t>, ιώδιο)</a:t>
            </a:r>
          </a:p>
          <a:p>
            <a:pPr lvl="1">
              <a:lnSpc>
                <a:spcPct val="80000"/>
              </a:lnSpc>
            </a:pPr>
            <a:r>
              <a:rPr lang="en-US" sz="2000" dirty="0"/>
              <a:t>pH</a:t>
            </a:r>
            <a:r>
              <a:rPr lang="el-GR" sz="2000" dirty="0"/>
              <a:t> (5,6 στο </a:t>
            </a:r>
            <a:r>
              <a:rPr lang="en-US" sz="2000" dirty="0" err="1"/>
              <a:t>Sabouraud</a:t>
            </a:r>
            <a:r>
              <a:rPr lang="en-US" sz="2000" dirty="0"/>
              <a:t> – 8,0 </a:t>
            </a:r>
            <a:r>
              <a:rPr lang="el-GR" sz="2000" dirty="0"/>
              <a:t>για δονάκια χολέρας)</a:t>
            </a:r>
          </a:p>
          <a:p>
            <a:pPr lvl="1">
              <a:lnSpc>
                <a:spcPct val="80000"/>
              </a:lnSpc>
            </a:pPr>
            <a:r>
              <a:rPr lang="el-GR" sz="2000" dirty="0"/>
              <a:t>Αντιβιοτικά (το ζητούμενο μικρόβιο είναι ανθεκτικό και αναπτύσσεται)</a:t>
            </a:r>
          </a:p>
          <a:p>
            <a:pPr>
              <a:lnSpc>
                <a:spcPct val="80000"/>
              </a:lnSpc>
            </a:pPr>
            <a:r>
              <a:rPr lang="el-GR" sz="2400" dirty="0" err="1"/>
              <a:t>Χρωματομετρικοί</a:t>
            </a:r>
            <a:r>
              <a:rPr lang="el-GR" sz="2400" dirty="0"/>
              <a:t> δείκτες</a:t>
            </a:r>
          </a:p>
          <a:p>
            <a:pPr lvl="1">
              <a:lnSpc>
                <a:spcPct val="80000"/>
              </a:lnSpc>
            </a:pPr>
            <a:r>
              <a:rPr lang="el-GR" sz="2000" dirty="0"/>
              <a:t>Ουσίες που αλλάζουν χρώμα όταν μεταβληθεί το </a:t>
            </a:r>
            <a:r>
              <a:rPr lang="en-US" sz="2000" dirty="0"/>
              <a:t>pH</a:t>
            </a:r>
            <a:r>
              <a:rPr lang="el-GR" sz="2000" dirty="0"/>
              <a:t>.</a:t>
            </a:r>
          </a:p>
          <a:p>
            <a:pPr lvl="1">
              <a:lnSpc>
                <a:spcPct val="80000"/>
              </a:lnSpc>
            </a:pPr>
            <a:r>
              <a:rPr lang="el-GR" sz="2000" dirty="0"/>
              <a:t>Χρησιμοποιούνται τόσο για τη ρύθμιση του </a:t>
            </a:r>
            <a:r>
              <a:rPr lang="en-US" sz="2000" dirty="0"/>
              <a:t>pH</a:t>
            </a:r>
            <a:r>
              <a:rPr lang="el-GR" sz="2000" dirty="0"/>
              <a:t> των θρεπτικών υλικών κατά την παρασκευή τους όσο και ως δείκτες μεταβολής του </a:t>
            </a:r>
            <a:r>
              <a:rPr lang="en-US" sz="2000" dirty="0"/>
              <a:t>pH</a:t>
            </a:r>
            <a:r>
              <a:rPr lang="el-GR" sz="2000" dirty="0"/>
              <a:t> όταν τα μικρόβια αναπτύσσονται μέσα σε αυτά</a:t>
            </a:r>
            <a:endParaRPr lang="en-US" sz="2000" dirty="0">
              <a:sym typeface="Wingdings" panose="05000000000000000000" pitchFamily="2" charset="2"/>
            </a:endParaRPr>
          </a:p>
        </p:txBody>
      </p:sp>
      <p:sp>
        <p:nvSpPr>
          <p:cNvPr id="4" name="Title 1"/>
          <p:cNvSpPr txBox="1">
            <a:spLocks/>
          </p:cNvSpPr>
          <p:nvPr/>
        </p:nvSpPr>
        <p:spPr bwMode="auto">
          <a:xfrm>
            <a:off x="0" y="329778"/>
            <a:ext cx="7202487"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ΘΡΕΠΤΙΚΑ ΥΛΙΚΑ</a:t>
            </a:r>
            <a:endParaRPr lang="en-GB" sz="2800" b="1" kern="0" dirty="0">
              <a:solidFill>
                <a:schemeClr val="bg1"/>
              </a:solidFill>
            </a:endParaRPr>
          </a:p>
        </p:txBody>
      </p:sp>
    </p:spTree>
    <p:extLst>
      <p:ext uri="{BB962C8B-B14F-4D97-AF65-F5344CB8AC3E}">
        <p14:creationId xmlns:p14="http://schemas.microsoft.com/office/powerpoint/2010/main" val="2412031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4294967295"/>
          </p:nvPr>
        </p:nvSpPr>
        <p:spPr>
          <a:xfrm>
            <a:off x="1275405" y="1836907"/>
            <a:ext cx="10261600" cy="4894263"/>
          </a:xfrm>
        </p:spPr>
        <p:txBody>
          <a:bodyPr/>
          <a:lstStyle/>
          <a:p>
            <a:pPr marL="457200" indent="-457200">
              <a:lnSpc>
                <a:spcPct val="80000"/>
              </a:lnSpc>
              <a:buFont typeface="+mj-lt"/>
              <a:buAutoNum type="arabicPeriod"/>
            </a:pPr>
            <a:r>
              <a:rPr lang="el-GR" sz="2400" dirty="0">
                <a:sym typeface="Wingdings" panose="05000000000000000000" pitchFamily="2" charset="2"/>
              </a:rPr>
              <a:t>Υπόστρωμα</a:t>
            </a:r>
          </a:p>
          <a:p>
            <a:pPr marL="457200" indent="-457200">
              <a:lnSpc>
                <a:spcPct val="80000"/>
              </a:lnSpc>
              <a:buFont typeface="+mj-lt"/>
              <a:buAutoNum type="arabicPeriod"/>
            </a:pPr>
            <a:r>
              <a:rPr lang="el-GR" sz="2400" dirty="0">
                <a:sym typeface="Wingdings" panose="05000000000000000000" pitchFamily="2" charset="2"/>
              </a:rPr>
              <a:t>Θερμοκρασία </a:t>
            </a:r>
          </a:p>
          <a:p>
            <a:pPr marL="457200" indent="-457200">
              <a:lnSpc>
                <a:spcPct val="80000"/>
              </a:lnSpc>
              <a:buFont typeface="+mj-lt"/>
              <a:buAutoNum type="arabicPeriod"/>
            </a:pPr>
            <a:r>
              <a:rPr lang="en-US" sz="2400" dirty="0">
                <a:sym typeface="Wingdings" panose="05000000000000000000" pitchFamily="2" charset="2"/>
              </a:rPr>
              <a:t>pH</a:t>
            </a:r>
          </a:p>
          <a:p>
            <a:pPr marL="457200" indent="-457200">
              <a:lnSpc>
                <a:spcPct val="80000"/>
              </a:lnSpc>
              <a:buFont typeface="+mj-lt"/>
              <a:buAutoNum type="arabicPeriod"/>
            </a:pPr>
            <a:r>
              <a:rPr lang="el-GR" sz="2400" dirty="0">
                <a:sym typeface="Wingdings" panose="05000000000000000000" pitchFamily="2" charset="2"/>
              </a:rPr>
              <a:t>Συγκέντρωση αλάτων</a:t>
            </a:r>
          </a:p>
          <a:p>
            <a:pPr marL="457200" indent="-457200">
              <a:lnSpc>
                <a:spcPct val="80000"/>
              </a:lnSpc>
              <a:buFont typeface="+mj-lt"/>
              <a:buAutoNum type="arabicPeriod"/>
            </a:pPr>
            <a:r>
              <a:rPr lang="el-GR" sz="2400" dirty="0">
                <a:sym typeface="Wingdings" panose="05000000000000000000" pitchFamily="2" charset="2"/>
              </a:rPr>
              <a:t>Οργανικές ενώσεις</a:t>
            </a:r>
          </a:p>
          <a:p>
            <a:pPr marL="457200" indent="-457200">
              <a:lnSpc>
                <a:spcPct val="80000"/>
              </a:lnSpc>
              <a:buFont typeface="+mj-lt"/>
              <a:buAutoNum type="arabicPeriod"/>
            </a:pPr>
            <a:r>
              <a:rPr lang="el-GR" sz="2400" dirty="0">
                <a:sym typeface="Wingdings" panose="05000000000000000000" pitchFamily="2" charset="2"/>
              </a:rPr>
              <a:t>Πίεση</a:t>
            </a:r>
          </a:p>
          <a:p>
            <a:pPr marL="457200" indent="-457200">
              <a:lnSpc>
                <a:spcPct val="80000"/>
              </a:lnSpc>
              <a:buFont typeface="+mj-lt"/>
              <a:buAutoNum type="arabicPeriod"/>
            </a:pPr>
            <a:r>
              <a:rPr lang="el-GR" sz="2400" dirty="0">
                <a:sym typeface="Wingdings" panose="05000000000000000000" pitchFamily="2" charset="2"/>
              </a:rPr>
              <a:t>Ανάδευση</a:t>
            </a:r>
          </a:p>
          <a:p>
            <a:pPr marL="457200" indent="-457200">
              <a:lnSpc>
                <a:spcPct val="80000"/>
              </a:lnSpc>
              <a:buFont typeface="+mj-lt"/>
              <a:buAutoNum type="arabicPeriod"/>
            </a:pPr>
            <a:r>
              <a:rPr lang="el-GR" sz="2400" dirty="0">
                <a:sym typeface="Wingdings" panose="05000000000000000000" pitchFamily="2" charset="2"/>
              </a:rPr>
              <a:t>Επιμόλυνση</a:t>
            </a:r>
          </a:p>
        </p:txBody>
      </p:sp>
      <p:sp>
        <p:nvSpPr>
          <p:cNvPr id="5" name="Title 1"/>
          <p:cNvSpPr txBox="1">
            <a:spLocks/>
          </p:cNvSpPr>
          <p:nvPr/>
        </p:nvSpPr>
        <p:spPr bwMode="auto">
          <a:xfrm>
            <a:off x="0" y="285493"/>
            <a:ext cx="10437779" cy="939800"/>
          </a:xfrm>
          <a:prstGeom prst="rect">
            <a:avLst/>
          </a:prstGeom>
          <a:solidFill>
            <a:schemeClr val="accent1"/>
          </a:solidFill>
          <a:ln>
            <a:solidFill>
              <a:schemeClr val="accent1"/>
            </a:solidFill>
          </a:ln>
        </p:spPr>
        <p:txBody>
          <a:bodyPr vert="horz" wrap="square" lIns="91434" tIns="45717" rIns="91434" bIns="45717" numCol="1" anchor="ctr" anchorCtr="0" compatLnSpc="1">
            <a:prstTxWarp prst="textNoShape">
              <a:avLst/>
            </a:prstTxWarp>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ΠΑΡΑΜΕΤΡΟΙ ΔΙΑΦΟΡΟΠΟΙΗΣΗΣ ΣΤΙΣ ΚΑΛΛΙΕΡΓΕΙΕΣ ΜΙΚΡΟΟΡΓΑΝΙΣΜΩΝ</a:t>
            </a:r>
            <a:endParaRPr lang="en-GB" sz="2800" b="1" kern="0" dirty="0">
              <a:solidFill>
                <a:schemeClr val="bg1"/>
              </a:solidFill>
            </a:endParaRPr>
          </a:p>
        </p:txBody>
      </p:sp>
      <p:pic>
        <p:nvPicPr>
          <p:cNvPr id="9218" name="Picture 2" descr="http://images.slideplayer.com/24/7272660/slides/slide_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6843" y="1759896"/>
            <a:ext cx="4991100" cy="3743325"/>
          </a:xfrm>
          <a:prstGeom prst="rect">
            <a:avLst/>
          </a:prstGeom>
          <a:noFill/>
          <a:extLst>
            <a:ext uri="{909E8E84-426E-40DD-AFC4-6F175D3DCCD1}">
              <a14:hiddenFill xmlns:a14="http://schemas.microsoft.com/office/drawing/2010/main">
                <a:solidFill>
                  <a:srgbClr val="FFFFFF"/>
                </a:solidFill>
              </a14:hiddenFill>
            </a:ext>
          </a:extLst>
        </p:spPr>
      </p:pic>
      <p:sp>
        <p:nvSpPr>
          <p:cNvPr id="2" name="Right Arrow 1"/>
          <p:cNvSpPr/>
          <p:nvPr/>
        </p:nvSpPr>
        <p:spPr>
          <a:xfrm>
            <a:off x="4319081" y="2363819"/>
            <a:ext cx="2003898" cy="778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013326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2930" r="12604"/>
          <a:stretch/>
        </p:blipFill>
        <p:spPr>
          <a:xfrm>
            <a:off x="1828800" y="337695"/>
            <a:ext cx="8631936" cy="6520305"/>
          </a:xfrm>
          <a:prstGeom prst="rect">
            <a:avLst/>
          </a:prstGeom>
        </p:spPr>
      </p:pic>
    </p:spTree>
    <p:extLst>
      <p:ext uri="{BB962C8B-B14F-4D97-AF65-F5344CB8AC3E}">
        <p14:creationId xmlns:p14="http://schemas.microsoft.com/office/powerpoint/2010/main" val="3953440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D9A21B19-7D81-295F-2AC0-A4D3A5455516}"/>
              </a:ext>
            </a:extLst>
          </p:cNvPr>
          <p:cNvSpPr>
            <a:spLocks noChangeArrowheads="1"/>
          </p:cNvSpPr>
          <p:nvPr/>
        </p:nvSpPr>
        <p:spPr bwMode="auto">
          <a:xfrm>
            <a:off x="0" y="439667"/>
            <a:ext cx="7199884" cy="5832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l-GR" altLang="en-US" sz="2000" b="1" dirty="0">
                <a:solidFill>
                  <a:srgbClr val="000000"/>
                </a:solidFill>
              </a:rPr>
              <a:t>Ταξινόμηση μ</a:t>
            </a:r>
            <a:r>
              <a:rPr kumimoji="0" lang="en-US" altLang="en-US" sz="2000" b="1" i="0" u="none" strike="noStrike" cap="none" normalizeH="0" baseline="0" dirty="0" err="1">
                <a:ln>
                  <a:noFill/>
                </a:ln>
                <a:solidFill>
                  <a:srgbClr val="000000"/>
                </a:solidFill>
                <a:effectLst/>
                <a:latin typeface="Arial" panose="020B0604020202020204" pitchFamily="34" charset="0"/>
              </a:rPr>
              <a:t>ε</a:t>
            </a:r>
            <a:r>
              <a:rPr kumimoji="0" lang="en-US" altLang="en-US" sz="2000" b="1" i="0" u="none" strike="noStrike" cap="none" normalizeH="0" baseline="0" dirty="0">
                <a:ln>
                  <a:noFill/>
                </a:ln>
                <a:solidFill>
                  <a:srgbClr val="000000"/>
                </a:solidFill>
                <a:effectLst/>
                <a:latin typeface="Arial" panose="020B0604020202020204" pitchFamily="34" charset="0"/>
              </a:rPr>
              <a:t> β</a:t>
            </a:r>
            <a:r>
              <a:rPr kumimoji="0" lang="en-US" altLang="en-US" sz="2000" b="1" i="0" u="none" strike="noStrike" cap="none" normalizeH="0" baseline="0" dirty="0" err="1">
                <a:ln>
                  <a:noFill/>
                </a:ln>
                <a:solidFill>
                  <a:srgbClr val="000000"/>
                </a:solidFill>
                <a:effectLst/>
                <a:latin typeface="Arial" panose="020B0604020202020204" pitchFamily="34" charset="0"/>
              </a:rPr>
              <a:t>άση</a:t>
            </a:r>
            <a:r>
              <a:rPr kumimoji="0" lang="en-US" altLang="en-US" sz="2000" b="1" i="0" u="none" strike="noStrike" cap="none" normalizeH="0" baseline="0" dirty="0">
                <a:ln>
                  <a:noFill/>
                </a:ln>
                <a:solidFill>
                  <a:srgbClr val="000000"/>
                </a:solidFill>
                <a:effectLst/>
                <a:latin typeface="Arial" panose="020B0604020202020204" pitchFamily="34" charset="0"/>
              </a:rPr>
              <a:t> </a:t>
            </a:r>
            <a:r>
              <a:rPr kumimoji="0" lang="en-US" altLang="en-US" sz="2000" b="1" i="0" u="none" strike="noStrike" cap="none" normalizeH="0" baseline="0" dirty="0" err="1">
                <a:ln>
                  <a:noFill/>
                </a:ln>
                <a:solidFill>
                  <a:srgbClr val="000000"/>
                </a:solidFill>
                <a:effectLst/>
                <a:latin typeface="Arial" panose="020B0604020202020204" pitchFamily="34" charset="0"/>
              </a:rPr>
              <a:t>τις</a:t>
            </a:r>
            <a:r>
              <a:rPr kumimoji="0" lang="en-US" altLang="en-US" sz="2000" b="1" i="0" u="none" strike="noStrike" cap="none" normalizeH="0" baseline="0" dirty="0">
                <a:ln>
                  <a:noFill/>
                </a:ln>
                <a:solidFill>
                  <a:srgbClr val="000000"/>
                </a:solidFill>
                <a:effectLst/>
                <a:latin typeface="Arial" panose="020B0604020202020204" pitchFamily="34" charset="0"/>
              </a:rPr>
              <a:t> απα</a:t>
            </a:r>
            <a:r>
              <a:rPr kumimoji="0" lang="en-US" altLang="en-US" sz="2000" b="1" i="0" u="none" strike="noStrike" cap="none" normalizeH="0" baseline="0" dirty="0" err="1">
                <a:ln>
                  <a:noFill/>
                </a:ln>
                <a:solidFill>
                  <a:srgbClr val="000000"/>
                </a:solidFill>
                <a:effectLst/>
                <a:latin typeface="Arial" panose="020B0604020202020204" pitchFamily="34" charset="0"/>
              </a:rPr>
              <a:t>ιτήσεις</a:t>
            </a:r>
            <a:r>
              <a:rPr kumimoji="0" lang="en-US" altLang="en-US" sz="2000" b="1" i="0" u="none" strike="noStrike" cap="none" normalizeH="0" baseline="0" dirty="0">
                <a:ln>
                  <a:noFill/>
                </a:ln>
                <a:solidFill>
                  <a:srgbClr val="000000"/>
                </a:solidFill>
                <a:effectLst/>
                <a:latin typeface="Arial" panose="020B0604020202020204" pitchFamily="34" charset="0"/>
              </a:rPr>
              <a:t> </a:t>
            </a:r>
            <a:r>
              <a:rPr kumimoji="0" lang="en-US" altLang="en-US" sz="2000" b="1" i="0" u="none" strike="noStrike" cap="none" normalizeH="0" baseline="0" dirty="0" err="1">
                <a:ln>
                  <a:noFill/>
                </a:ln>
                <a:solidFill>
                  <a:srgbClr val="000000"/>
                </a:solidFill>
                <a:effectLst/>
                <a:latin typeface="Arial" panose="020B0604020202020204" pitchFamily="34" charset="0"/>
              </a:rPr>
              <a:t>σε</a:t>
            </a:r>
            <a:r>
              <a:rPr kumimoji="0" lang="en-US" altLang="en-US" sz="2000" b="1" i="0" u="none" strike="noStrike" cap="none" normalizeH="0" baseline="0" dirty="0">
                <a:ln>
                  <a:noFill/>
                </a:ln>
                <a:solidFill>
                  <a:srgbClr val="000000"/>
                </a:solidFill>
                <a:effectLst/>
                <a:latin typeface="Arial" panose="020B0604020202020204" pitchFamily="34" charset="0"/>
              </a:rPr>
              <a:t> pH</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n-US" sz="15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l-GR" altLang="en-US" sz="1500" b="1" dirty="0">
              <a:solidFill>
                <a:srgbClr val="000000"/>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Arial" panose="020B0604020202020204" pitchFamily="34" charset="0"/>
              </a:rPr>
              <a:t>pH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Η</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κλίμ</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κ</a:t>
            </a:r>
            <a:r>
              <a:rPr kumimoji="0" lang="en-US" altLang="en-US" sz="1400" b="0" i="0" u="none" strike="noStrike" cap="none" normalizeH="0" baseline="0" dirty="0">
                <a:ln>
                  <a:noFill/>
                </a:ln>
                <a:solidFill>
                  <a:srgbClr val="000000"/>
                </a:solidFill>
                <a:effectLst/>
                <a:latin typeface="Arial" panose="020B0604020202020204" pitchFamily="34" charset="0"/>
              </a:rPr>
              <a:t>α pH απ</a:t>
            </a:r>
            <a:r>
              <a:rPr kumimoji="0" lang="en-US" altLang="en-US" sz="1400" b="0" i="0" u="none" strike="noStrike" cap="none" normalizeH="0" baseline="0" dirty="0" err="1">
                <a:ln>
                  <a:noFill/>
                </a:ln>
                <a:solidFill>
                  <a:srgbClr val="000000"/>
                </a:solidFill>
                <a:effectLst/>
                <a:latin typeface="Arial" panose="020B0604020202020204" pitchFamily="34" charset="0"/>
              </a:rPr>
              <a:t>οτελεί</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μέτρο</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της</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συγκέντρωσης</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ιόντων</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υδρογόνου</a:t>
            </a:r>
            <a:r>
              <a:rPr kumimoji="0" lang="en-US" altLang="en-US" sz="1400" b="0" i="0" u="none" strike="noStrike" cap="none" normalizeH="0" baseline="0" dirty="0">
                <a:ln>
                  <a:noFill/>
                </a:ln>
                <a:solidFill>
                  <a:srgbClr val="000000"/>
                </a:solidFill>
                <a:effectLst/>
                <a:latin typeface="Arial" panose="020B0604020202020204" pitchFamily="34" charset="0"/>
              </a:rPr>
              <a:t> (H⁺).</a:t>
            </a:r>
            <a:br>
              <a:rPr kumimoji="0" lang="en-US" altLang="en-US" sz="1400" b="0" i="0" u="none" strike="noStrike" cap="none" normalizeH="0" baseline="0" dirty="0">
                <a:ln>
                  <a:noFill/>
                </a:ln>
                <a:solidFill>
                  <a:srgbClr val="000000"/>
                </a:solidFill>
                <a:effectLst/>
                <a:latin typeface="Arial" panose="020B0604020202020204" pitchFamily="34" charset="0"/>
              </a:rPr>
            </a:b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Χ</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μηλό</a:t>
            </a:r>
            <a:r>
              <a:rPr kumimoji="0" lang="en-US" altLang="en-US" sz="1400" b="0" i="0" u="none" strike="noStrike" cap="none" normalizeH="0" baseline="0" dirty="0">
                <a:ln>
                  <a:noFill/>
                </a:ln>
                <a:solidFill>
                  <a:srgbClr val="000000"/>
                </a:solidFill>
                <a:effectLst/>
                <a:latin typeface="Arial" panose="020B0604020202020204" pitchFamily="34" charset="0"/>
              </a:rPr>
              <a:t> pH α</a:t>
            </a:r>
            <a:r>
              <a:rPr kumimoji="0" lang="en-US" altLang="en-US" sz="1400" b="0" i="0" u="none" strike="noStrike" cap="none" normalizeH="0" baseline="0" dirty="0" err="1">
                <a:ln>
                  <a:noFill/>
                </a:ln>
                <a:solidFill>
                  <a:srgbClr val="000000"/>
                </a:solidFill>
                <a:effectLst/>
                <a:latin typeface="Arial" panose="020B0604020202020204" pitchFamily="34" charset="0"/>
              </a:rPr>
              <a:t>ντιστοιχεί</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σε</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υψηλή</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συγκέντρωση</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ιόντων</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υδρογόνου</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ουδέτερο</a:t>
            </a:r>
            <a:r>
              <a:rPr kumimoji="0" lang="en-US" altLang="en-US" sz="1400" b="0" i="0" u="none" strike="noStrike" cap="none" normalizeH="0" baseline="0" dirty="0">
                <a:ln>
                  <a:noFill/>
                </a:ln>
                <a:solidFill>
                  <a:srgbClr val="000000"/>
                </a:solidFill>
                <a:effectLst/>
                <a:latin typeface="Arial" panose="020B0604020202020204" pitchFamily="34" charset="0"/>
              </a:rPr>
              <a:t> pH </a:t>
            </a:r>
            <a:r>
              <a:rPr kumimoji="0" lang="en-US" altLang="en-US" sz="1400" b="0" i="0" u="none" strike="noStrike" cap="none" normalizeH="0" baseline="0" dirty="0" err="1">
                <a:ln>
                  <a:noFill/>
                </a:ln>
                <a:solidFill>
                  <a:srgbClr val="000000"/>
                </a:solidFill>
                <a:effectLst/>
                <a:latin typeface="Arial" panose="020B0604020202020204" pitchFamily="34" charset="0"/>
              </a:rPr>
              <a:t>σε</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ίσες</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συγκεντρώσεις</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ιόντων</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υδρογόνου</a:t>
            </a:r>
            <a:r>
              <a:rPr kumimoji="0" lang="en-US" altLang="en-US" sz="1400" b="0" i="0" u="none" strike="noStrike" cap="none" normalizeH="0" baseline="0" dirty="0">
                <a:ln>
                  <a:noFill/>
                </a:ln>
                <a:solidFill>
                  <a:srgbClr val="000000"/>
                </a:solidFill>
                <a:effectLst/>
                <a:latin typeface="Arial" panose="020B0604020202020204" pitchFamily="34" charset="0"/>
              </a:rPr>
              <a:t> (H⁺) </a:t>
            </a:r>
            <a:r>
              <a:rPr kumimoji="0" lang="en-US" altLang="en-US" sz="1400" b="0" i="0" u="none" strike="noStrike" cap="none" normalizeH="0" baseline="0" dirty="0" err="1">
                <a:ln>
                  <a:noFill/>
                </a:ln>
                <a:solidFill>
                  <a:srgbClr val="000000"/>
                </a:solidFill>
                <a:effectLst/>
                <a:latin typeface="Arial" panose="020B0604020202020204" pitchFamily="34" charset="0"/>
              </a:rPr>
              <a:t>κ</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ι</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υδροξειδίου</a:t>
            </a:r>
            <a:r>
              <a:rPr kumimoji="0" lang="en-US" altLang="en-US" sz="1400" b="0" i="0" u="none" strike="noStrike" cap="none" normalizeH="0" baseline="0" dirty="0">
                <a:ln>
                  <a:noFill/>
                </a:ln>
                <a:solidFill>
                  <a:srgbClr val="000000"/>
                </a:solidFill>
                <a:effectLst/>
                <a:latin typeface="Arial" panose="020B0604020202020204" pitchFamily="34" charset="0"/>
              </a:rPr>
              <a:t> (OH⁻), </a:t>
            </a:r>
            <a:r>
              <a:rPr kumimoji="0" lang="en-US" altLang="en-US" sz="1400" b="0" i="0" u="none" strike="noStrike" cap="none" normalizeH="0" baseline="0" dirty="0" err="1">
                <a:ln>
                  <a:noFill/>
                </a:ln>
                <a:solidFill>
                  <a:srgbClr val="000000"/>
                </a:solidFill>
                <a:effectLst/>
                <a:latin typeface="Arial" panose="020B0604020202020204" pitchFamily="34" charset="0"/>
              </a:rPr>
              <a:t>ενώ</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υψηλό</a:t>
            </a:r>
            <a:r>
              <a:rPr kumimoji="0" lang="en-US" altLang="en-US" sz="1400" b="0" i="0" u="none" strike="noStrike" cap="none" normalizeH="0" baseline="0" dirty="0">
                <a:ln>
                  <a:noFill/>
                </a:ln>
                <a:solidFill>
                  <a:srgbClr val="000000"/>
                </a:solidFill>
                <a:effectLst/>
                <a:latin typeface="Arial" panose="020B0604020202020204" pitchFamily="34" charset="0"/>
              </a:rPr>
              <a:t> pH α</a:t>
            </a:r>
            <a:r>
              <a:rPr kumimoji="0" lang="en-US" altLang="en-US" sz="1400" b="0" i="0" u="none" strike="noStrike" cap="none" normalizeH="0" baseline="0" dirty="0" err="1">
                <a:ln>
                  <a:noFill/>
                </a:ln>
                <a:solidFill>
                  <a:srgbClr val="000000"/>
                </a:solidFill>
                <a:effectLst/>
                <a:latin typeface="Arial" panose="020B0604020202020204" pitchFamily="34" charset="0"/>
              </a:rPr>
              <a:t>ντιστοιχεί</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σε</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χ</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μηλή</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συγκέντρωση</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ιόντων</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υδρογόνου</a:t>
            </a:r>
            <a:r>
              <a:rPr kumimoji="0" lang="en-US" altLang="en-US" sz="1400" b="0" i="0" u="none" strike="noStrike" cap="none" normalizeH="0" baseline="0" dirty="0">
                <a:ln>
                  <a:noFill/>
                </a:ln>
                <a:solidFill>
                  <a:srgbClr val="000000"/>
                </a:solidFill>
                <a:effectLst/>
                <a:latin typeface="Arial" panose="020B0604020202020204" pitchFamily="34" charset="0"/>
              </a:rPr>
              <a:t>.</a:t>
            </a:r>
            <a:endParaRPr kumimoji="0" lang="el-GR" altLang="en-US" sz="14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rgbClr val="000000"/>
                </a:solidFill>
                <a:effectLst/>
                <a:latin typeface="Arial" panose="020B0604020202020204" pitchFamily="34" charset="0"/>
              </a:rPr>
              <a:t>Βέλτιστο</a:t>
            </a:r>
            <a:r>
              <a:rPr kumimoji="0" lang="en-US" altLang="en-US" sz="1400" b="1" i="0" u="none" strike="noStrike" cap="none" normalizeH="0" baseline="0" dirty="0">
                <a:ln>
                  <a:noFill/>
                </a:ln>
                <a:solidFill>
                  <a:srgbClr val="000000"/>
                </a:solidFill>
                <a:effectLst/>
                <a:latin typeface="Arial" panose="020B0604020202020204" pitchFamily="34" charset="0"/>
              </a:rPr>
              <a:t> pH (Optimum pH)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Το</a:t>
            </a:r>
            <a:r>
              <a:rPr kumimoji="0" lang="en-US" altLang="en-US" sz="1400" b="0" i="0" u="none" strike="noStrike" cap="none" normalizeH="0" baseline="0" dirty="0">
                <a:ln>
                  <a:noFill/>
                </a:ln>
                <a:solidFill>
                  <a:srgbClr val="000000"/>
                </a:solidFill>
                <a:effectLst/>
                <a:latin typeface="Arial" panose="020B0604020202020204" pitchFamily="34" charset="0"/>
              </a:rPr>
              <a:t> β</a:t>
            </a:r>
            <a:r>
              <a:rPr kumimoji="0" lang="en-US" altLang="en-US" sz="1400" b="0" i="0" u="none" strike="noStrike" cap="none" normalizeH="0" baseline="0" dirty="0" err="1">
                <a:ln>
                  <a:noFill/>
                </a:ln>
                <a:solidFill>
                  <a:srgbClr val="000000"/>
                </a:solidFill>
                <a:effectLst/>
                <a:latin typeface="Arial" panose="020B0604020202020204" pitchFamily="34" charset="0"/>
              </a:rPr>
              <a:t>έλτιστο</a:t>
            </a:r>
            <a:r>
              <a:rPr kumimoji="0" lang="en-US" altLang="en-US" sz="1400" b="0" i="0" u="none" strike="noStrike" cap="none" normalizeH="0" baseline="0" dirty="0">
                <a:ln>
                  <a:noFill/>
                </a:ln>
                <a:solidFill>
                  <a:srgbClr val="000000"/>
                </a:solidFill>
                <a:effectLst/>
                <a:latin typeface="Arial" panose="020B0604020202020204" pitchFamily="34" charset="0"/>
              </a:rPr>
              <a:t> pH </a:t>
            </a:r>
            <a:r>
              <a:rPr kumimoji="0" lang="en-US" altLang="en-US" sz="1400" b="0" i="0" u="none" strike="noStrike" cap="none" normalizeH="0" baseline="0" dirty="0" err="1">
                <a:ln>
                  <a:noFill/>
                </a:ln>
                <a:solidFill>
                  <a:srgbClr val="000000"/>
                </a:solidFill>
                <a:effectLst/>
                <a:latin typeface="Arial" panose="020B0604020202020204" pitchFamily="34" charset="0"/>
              </a:rPr>
              <a:t>είν</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ι</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το</a:t>
            </a:r>
            <a:r>
              <a:rPr kumimoji="0" lang="en-US" altLang="en-US" sz="1400" b="0" i="0" u="none" strike="noStrike" cap="none" normalizeH="0" baseline="0" dirty="0">
                <a:ln>
                  <a:noFill/>
                </a:ln>
                <a:solidFill>
                  <a:srgbClr val="000000"/>
                </a:solidFill>
                <a:effectLst/>
                <a:latin typeface="Arial" panose="020B0604020202020204" pitchFamily="34" charset="0"/>
              </a:rPr>
              <a:t> pH </a:t>
            </a:r>
            <a:r>
              <a:rPr kumimoji="0" lang="en-US" altLang="en-US" sz="1400" b="0" i="0" u="none" strike="noStrike" cap="none" normalizeH="0" baseline="0" dirty="0" err="1">
                <a:ln>
                  <a:noFill/>
                </a:ln>
                <a:solidFill>
                  <a:srgbClr val="000000"/>
                </a:solidFill>
                <a:effectLst/>
                <a:latin typeface="Arial" panose="020B0604020202020204" pitchFamily="34" charset="0"/>
              </a:rPr>
              <a:t>στο</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ο</a:t>
            </a:r>
            <a:r>
              <a:rPr kumimoji="0" lang="en-US" altLang="en-US" sz="1400" b="0" i="0" u="none" strike="noStrike" cap="none" normalizeH="0" baseline="0" dirty="0">
                <a:ln>
                  <a:noFill/>
                </a:ln>
                <a:solidFill>
                  <a:srgbClr val="000000"/>
                </a:solidFill>
                <a:effectLst/>
                <a:latin typeface="Arial" panose="020B0604020202020204" pitchFamily="34" charset="0"/>
              </a:rPr>
              <a:t>π</a:t>
            </a:r>
            <a:r>
              <a:rPr kumimoji="0" lang="en-US" altLang="en-US" sz="1400" b="0" i="0" u="none" strike="noStrike" cap="none" normalizeH="0" baseline="0" dirty="0" err="1">
                <a:ln>
                  <a:noFill/>
                </a:ln>
                <a:solidFill>
                  <a:srgbClr val="000000"/>
                </a:solidFill>
                <a:effectLst/>
                <a:latin typeface="Arial" panose="020B0604020202020204" pitchFamily="34" charset="0"/>
              </a:rPr>
              <a:t>οίο</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έν</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ς</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οργ</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νισμός</a:t>
            </a:r>
            <a:r>
              <a:rPr kumimoji="0" lang="en-US" altLang="en-US" sz="1400" b="0" i="0" u="none" strike="noStrike" cap="none" normalizeH="0" baseline="0" dirty="0">
                <a:ln>
                  <a:noFill/>
                </a:ln>
                <a:solidFill>
                  <a:srgbClr val="000000"/>
                </a:solidFill>
                <a:effectLst/>
                <a:latin typeface="Arial" panose="020B0604020202020204" pitchFamily="34" charset="0"/>
              </a:rPr>
              <a:t> α</a:t>
            </a:r>
            <a:r>
              <a:rPr kumimoji="0" lang="en-US" altLang="en-US" sz="1400" b="0" i="0" u="none" strike="noStrike" cap="none" normalizeH="0" baseline="0" dirty="0" err="1">
                <a:ln>
                  <a:noFill/>
                </a:ln>
                <a:solidFill>
                  <a:srgbClr val="000000"/>
                </a:solidFill>
                <a:effectLst/>
                <a:latin typeface="Arial" panose="020B0604020202020204" pitchFamily="34" charset="0"/>
              </a:rPr>
              <a:t>ν</a:t>
            </a:r>
            <a:r>
              <a:rPr kumimoji="0" lang="en-US" altLang="en-US" sz="1400" b="0" i="0" u="none" strike="noStrike" cap="none" normalizeH="0" baseline="0" dirty="0">
                <a:ln>
                  <a:noFill/>
                </a:ln>
                <a:solidFill>
                  <a:srgbClr val="000000"/>
                </a:solidFill>
                <a:effectLst/>
                <a:latin typeface="Arial" panose="020B0604020202020204" pitchFamily="34" charset="0"/>
              </a:rPr>
              <a:t>απ</a:t>
            </a:r>
            <a:r>
              <a:rPr kumimoji="0" lang="en-US" altLang="en-US" sz="1400" b="0" i="0" u="none" strike="noStrike" cap="none" normalizeH="0" baseline="0" dirty="0" err="1">
                <a:ln>
                  <a:noFill/>
                </a:ln>
                <a:solidFill>
                  <a:srgbClr val="000000"/>
                </a:solidFill>
                <a:effectLst/>
                <a:latin typeface="Arial" panose="020B0604020202020204" pitchFamily="34" charset="0"/>
              </a:rPr>
              <a:t>τύσσετ</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ι</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κ</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λύτερ</a:t>
            </a:r>
            <a:r>
              <a:rPr kumimoji="0" lang="en-US" altLang="en-US" sz="1400" b="0" i="0" u="none" strike="noStrike" cap="none" normalizeH="0" baseline="0" dirty="0">
                <a:ln>
                  <a:noFill/>
                </a:ln>
                <a:solidFill>
                  <a:srgbClr val="000000"/>
                </a:solidFill>
                <a:effectLst/>
                <a:latin typeface="Arial" panose="020B0604020202020204" pitchFamily="34" charset="0"/>
              </a:rPr>
              <a:t>α.</a:t>
            </a:r>
            <a:br>
              <a:rPr kumimoji="0" lang="en-US" altLang="en-US" sz="1400" b="0" i="0" u="none" strike="noStrike" cap="none" normalizeH="0" baseline="0" dirty="0">
                <a:ln>
                  <a:noFill/>
                </a:ln>
                <a:solidFill>
                  <a:srgbClr val="000000"/>
                </a:solidFill>
                <a:effectLst/>
                <a:latin typeface="Arial" panose="020B0604020202020204" pitchFamily="34" charset="0"/>
              </a:rPr>
            </a:b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Το</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εύρος</a:t>
            </a:r>
            <a:r>
              <a:rPr kumimoji="0" lang="en-US" altLang="en-US" sz="1400" b="0" i="0" u="none" strike="noStrike" cap="none" normalizeH="0" baseline="0" dirty="0">
                <a:ln>
                  <a:noFill/>
                </a:ln>
                <a:solidFill>
                  <a:srgbClr val="000000"/>
                </a:solidFill>
                <a:effectLst/>
                <a:latin typeface="Arial" panose="020B0604020202020204" pitchFamily="34" charset="0"/>
              </a:rPr>
              <a:t> pH </a:t>
            </a:r>
            <a:r>
              <a:rPr kumimoji="0" lang="en-US" altLang="en-US" sz="1400" b="0" i="0" u="none" strike="noStrike" cap="none" normalizeH="0" baseline="0" dirty="0" err="1">
                <a:ln>
                  <a:noFill/>
                </a:ln>
                <a:solidFill>
                  <a:srgbClr val="000000"/>
                </a:solidFill>
                <a:effectLst/>
                <a:latin typeface="Arial" panose="020B0604020202020204" pitchFamily="34" charset="0"/>
              </a:rPr>
              <a:t>στο</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ο</a:t>
            </a:r>
            <a:r>
              <a:rPr kumimoji="0" lang="en-US" altLang="en-US" sz="1400" b="0" i="0" u="none" strike="noStrike" cap="none" normalizeH="0" baseline="0" dirty="0">
                <a:ln>
                  <a:noFill/>
                </a:ln>
                <a:solidFill>
                  <a:srgbClr val="000000"/>
                </a:solidFill>
                <a:effectLst/>
                <a:latin typeface="Arial" panose="020B0604020202020204" pitchFamily="34" charset="0"/>
              </a:rPr>
              <a:t>π</a:t>
            </a:r>
            <a:r>
              <a:rPr kumimoji="0" lang="en-US" altLang="en-US" sz="1400" b="0" i="0" u="none" strike="noStrike" cap="none" normalizeH="0" baseline="0" dirty="0" err="1">
                <a:ln>
                  <a:noFill/>
                </a:ln>
                <a:solidFill>
                  <a:srgbClr val="000000"/>
                </a:solidFill>
                <a:effectLst/>
                <a:latin typeface="Arial" panose="020B0604020202020204" pitchFamily="34" charset="0"/>
              </a:rPr>
              <a:t>οίο</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μ</a:t>
            </a:r>
            <a:r>
              <a:rPr kumimoji="0" lang="en-US" altLang="en-US" sz="1400" b="0" i="0" u="none" strike="noStrike" cap="none" normalizeH="0" baseline="0" dirty="0">
                <a:ln>
                  <a:noFill/>
                </a:ln>
                <a:solidFill>
                  <a:srgbClr val="000000"/>
                </a:solidFill>
                <a:effectLst/>
                <a:latin typeface="Arial" panose="020B0604020202020204" pitchFamily="34" charset="0"/>
              </a:rPr>
              <a:t>π</a:t>
            </a:r>
            <a:r>
              <a:rPr kumimoji="0" lang="en-US" altLang="en-US" sz="1400" b="0" i="0" u="none" strike="noStrike" cap="none" normalizeH="0" baseline="0" dirty="0" err="1">
                <a:ln>
                  <a:noFill/>
                </a:ln>
                <a:solidFill>
                  <a:srgbClr val="000000"/>
                </a:solidFill>
                <a:effectLst/>
                <a:latin typeface="Arial" panose="020B0604020202020204" pitchFamily="34" charset="0"/>
              </a:rPr>
              <a:t>ορούν</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ν</a:t>
            </a:r>
            <a:r>
              <a:rPr kumimoji="0" lang="en-US" altLang="en-US" sz="1400" b="0" i="0" u="none" strike="noStrike" cap="none" normalizeH="0" baseline="0" dirty="0">
                <a:ln>
                  <a:noFill/>
                </a:ln>
                <a:solidFill>
                  <a:srgbClr val="000000"/>
                </a:solidFill>
                <a:effectLst/>
                <a:latin typeface="Arial" panose="020B0604020202020204" pitchFamily="34" charset="0"/>
              </a:rPr>
              <a:t>α α</a:t>
            </a:r>
            <a:r>
              <a:rPr kumimoji="0" lang="en-US" altLang="en-US" sz="1400" b="0" i="0" u="none" strike="noStrike" cap="none" normalizeH="0" baseline="0" dirty="0" err="1">
                <a:ln>
                  <a:noFill/>
                </a:ln>
                <a:solidFill>
                  <a:srgbClr val="000000"/>
                </a:solidFill>
                <a:effectLst/>
                <a:latin typeface="Arial" panose="020B0604020202020204" pitchFamily="34" charset="0"/>
              </a:rPr>
              <a:t>ν</a:t>
            </a:r>
            <a:r>
              <a:rPr kumimoji="0" lang="en-US" altLang="en-US" sz="1400" b="0" i="0" u="none" strike="noStrike" cap="none" normalizeH="0" baseline="0" dirty="0">
                <a:ln>
                  <a:noFill/>
                </a:ln>
                <a:solidFill>
                  <a:srgbClr val="000000"/>
                </a:solidFill>
                <a:effectLst/>
                <a:latin typeface="Arial" panose="020B0604020202020204" pitchFamily="34" charset="0"/>
              </a:rPr>
              <a:t>απ</a:t>
            </a:r>
            <a:r>
              <a:rPr kumimoji="0" lang="en-US" altLang="en-US" sz="1400" b="0" i="0" u="none" strike="noStrike" cap="none" normalizeH="0" baseline="0" dirty="0" err="1">
                <a:ln>
                  <a:noFill/>
                </a:ln>
                <a:solidFill>
                  <a:srgbClr val="000000"/>
                </a:solidFill>
                <a:effectLst/>
                <a:latin typeface="Arial" panose="020B0604020202020204" pitchFamily="34" charset="0"/>
              </a:rPr>
              <a:t>τυχθούν</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οι</a:t>
            </a:r>
            <a:r>
              <a:rPr kumimoji="0" lang="en-US" altLang="en-US" sz="1400" b="0" i="0" u="none" strike="noStrike" cap="none" normalizeH="0" baseline="0" dirty="0">
                <a:ln>
                  <a:noFill/>
                </a:ln>
                <a:solidFill>
                  <a:srgbClr val="000000"/>
                </a:solidFill>
                <a:effectLst/>
                <a:latin typeface="Arial" panose="020B0604020202020204" pitchFamily="34" charset="0"/>
              </a:rPr>
              <a:t> π</a:t>
            </a:r>
            <a:r>
              <a:rPr kumimoji="0" lang="en-US" altLang="en-US" sz="1400" b="0" i="0" u="none" strike="noStrike" cap="none" normalizeH="0" baseline="0" dirty="0" err="1">
                <a:ln>
                  <a:noFill/>
                </a:ln>
                <a:solidFill>
                  <a:srgbClr val="000000"/>
                </a:solidFill>
                <a:effectLst/>
                <a:latin typeface="Arial" panose="020B0604020202020204" pitchFamily="34" charset="0"/>
              </a:rPr>
              <a:t>ερισσότεροι</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οργ</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νισμοί</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συνήθως</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δεν</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δι</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φέρει</a:t>
            </a:r>
            <a:r>
              <a:rPr kumimoji="0" lang="en-US" altLang="en-US" sz="1400" b="0" i="0" u="none" strike="noStrike" cap="none" normalizeH="0" baseline="0" dirty="0">
                <a:ln>
                  <a:noFill/>
                </a:ln>
                <a:solidFill>
                  <a:srgbClr val="000000"/>
                </a:solidFill>
                <a:effectLst/>
                <a:latin typeface="Arial" panose="020B0604020202020204" pitchFamily="34" charset="0"/>
              </a:rPr>
              <a:t> π</a:t>
            </a:r>
            <a:r>
              <a:rPr kumimoji="0" lang="en-US" altLang="en-US" sz="1400" b="0" i="0" u="none" strike="noStrike" cap="none" normalizeH="0" baseline="0" dirty="0" err="1">
                <a:ln>
                  <a:noFill/>
                </a:ln>
                <a:solidFill>
                  <a:srgbClr val="000000"/>
                </a:solidFill>
                <a:effectLst/>
                <a:latin typeface="Arial" panose="020B0604020202020204" pitchFamily="34" charset="0"/>
              </a:rPr>
              <a:t>ερισσότερο</a:t>
            </a:r>
            <a:r>
              <a:rPr kumimoji="0" lang="en-US" altLang="en-US" sz="1400" b="0" i="0" u="none" strike="noStrike" cap="none" normalizeH="0" baseline="0" dirty="0">
                <a:ln>
                  <a:noFill/>
                </a:ln>
                <a:solidFill>
                  <a:srgbClr val="000000"/>
                </a:solidFill>
                <a:effectLst/>
                <a:latin typeface="Arial" panose="020B0604020202020204" pitchFamily="34" charset="0"/>
              </a:rPr>
              <a:t> απ</a:t>
            </a:r>
            <a:r>
              <a:rPr kumimoji="0" lang="en-US" altLang="en-US" sz="1400" b="0" i="0" u="none" strike="noStrike" cap="none" normalizeH="0" baseline="0" dirty="0" err="1">
                <a:ln>
                  <a:noFill/>
                </a:ln>
                <a:solidFill>
                  <a:srgbClr val="000000"/>
                </a:solidFill>
                <a:effectLst/>
                <a:latin typeface="Arial" panose="020B0604020202020204" pitchFamily="34" charset="0"/>
              </a:rPr>
              <a:t>ό</a:t>
            </a:r>
            <a:r>
              <a:rPr kumimoji="0" lang="en-US" altLang="en-US" sz="1400" b="0" i="0" u="none" strike="noStrike" cap="none" normalizeH="0" baseline="0" dirty="0">
                <a:ln>
                  <a:noFill/>
                </a:ln>
                <a:solidFill>
                  <a:srgbClr val="000000"/>
                </a:solidFill>
                <a:effectLst/>
                <a:latin typeface="Arial" panose="020B0604020202020204" pitchFamily="34" charset="0"/>
              </a:rPr>
              <a:t> π</a:t>
            </a:r>
            <a:r>
              <a:rPr kumimoji="0" lang="en-US" altLang="en-US" sz="1400" b="0" i="0" u="none" strike="noStrike" cap="none" normalizeH="0" baseline="0" dirty="0" err="1">
                <a:ln>
                  <a:noFill/>
                </a:ln>
                <a:solidFill>
                  <a:srgbClr val="000000"/>
                </a:solidFill>
                <a:effectLst/>
                <a:latin typeface="Arial" panose="020B0604020202020204" pitchFamily="34" charset="0"/>
              </a:rPr>
              <a:t>ερί</a:t>
            </a:r>
            <a:r>
              <a:rPr kumimoji="0" lang="en-US" altLang="en-US" sz="1400" b="0" i="0" u="none" strike="noStrike" cap="none" normalizeH="0" baseline="0" dirty="0">
                <a:ln>
                  <a:noFill/>
                </a:ln>
                <a:solidFill>
                  <a:srgbClr val="000000"/>
                </a:solidFill>
                <a:effectLst/>
                <a:latin typeface="Arial" panose="020B0604020202020204" pitchFamily="34" charset="0"/>
              </a:rPr>
              <a:t>π</a:t>
            </a:r>
            <a:r>
              <a:rPr kumimoji="0" lang="en-US" altLang="en-US" sz="1400" b="0" i="0" u="none" strike="noStrike" cap="none" normalizeH="0" baseline="0" dirty="0" err="1">
                <a:ln>
                  <a:noFill/>
                </a:ln>
                <a:solidFill>
                  <a:srgbClr val="000000"/>
                </a:solidFill>
                <a:effectLst/>
                <a:latin typeface="Arial" panose="020B0604020202020204" pitchFamily="34" charset="0"/>
              </a:rPr>
              <a:t>ου</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μί</a:t>
            </a:r>
            <a:r>
              <a:rPr kumimoji="0" lang="en-US" altLang="en-US" sz="1400" b="0" i="0" u="none" strike="noStrike" cap="none" normalizeH="0" baseline="0" dirty="0">
                <a:ln>
                  <a:noFill/>
                </a:ln>
                <a:solidFill>
                  <a:srgbClr val="000000"/>
                </a:solidFill>
                <a:effectLst/>
                <a:latin typeface="Arial" panose="020B0604020202020204" pitchFamily="34" charset="0"/>
              </a:rPr>
              <a:t>α </a:t>
            </a:r>
            <a:r>
              <a:rPr kumimoji="0" lang="en-US" altLang="en-US" sz="1400" b="0" i="0" u="none" strike="noStrike" cap="none" normalizeH="0" baseline="0" dirty="0" err="1">
                <a:ln>
                  <a:noFill/>
                </a:ln>
                <a:solidFill>
                  <a:srgbClr val="000000"/>
                </a:solidFill>
                <a:effectLst/>
                <a:latin typeface="Arial" panose="020B0604020202020204" pitchFamily="34" charset="0"/>
              </a:rPr>
              <a:t>μονάδ</a:t>
            </a:r>
            <a:r>
              <a:rPr kumimoji="0" lang="en-US" altLang="en-US" sz="1400" b="0" i="0" u="none" strike="noStrike" cap="none" normalizeH="0" baseline="0" dirty="0">
                <a:ln>
                  <a:noFill/>
                </a:ln>
                <a:solidFill>
                  <a:srgbClr val="000000"/>
                </a:solidFill>
                <a:effectLst/>
                <a:latin typeface="Arial" panose="020B0604020202020204" pitchFamily="34" charset="0"/>
              </a:rPr>
              <a:t>α pH π</a:t>
            </a:r>
            <a:r>
              <a:rPr kumimoji="0" lang="en-US" altLang="en-US" sz="1400" b="0" i="0" u="none" strike="noStrike" cap="none" normalizeH="0" baseline="0" dirty="0" err="1">
                <a:ln>
                  <a:noFill/>
                </a:ln>
                <a:solidFill>
                  <a:srgbClr val="000000"/>
                </a:solidFill>
                <a:effectLst/>
                <a:latin typeface="Arial" panose="020B0604020202020204" pitchFamily="34" charset="0"/>
              </a:rPr>
              <a:t>ρος</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κάθε</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κ</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τεύθυνση</a:t>
            </a:r>
            <a:r>
              <a:rPr kumimoji="0" lang="en-US" altLang="en-US" sz="1400" b="0" i="0" u="none" strike="noStrike" cap="none" normalizeH="0" baseline="0" dirty="0">
                <a:ln>
                  <a:noFill/>
                </a:ln>
                <a:solidFill>
                  <a:srgbClr val="000000"/>
                </a:solidFill>
                <a:effectLst/>
                <a:latin typeface="Arial" panose="020B0604020202020204" pitchFamily="34" charset="0"/>
              </a:rPr>
              <a:t>.</a:t>
            </a:r>
            <a:br>
              <a:rPr kumimoji="0" lang="en-US" altLang="en-US" sz="1400" b="0" i="0" u="none" strike="noStrike" cap="none" normalizeH="0" baseline="0" dirty="0">
                <a:ln>
                  <a:noFill/>
                </a:ln>
                <a:solidFill>
                  <a:srgbClr val="000000"/>
                </a:solidFill>
                <a:effectLst/>
                <a:latin typeface="Arial" panose="020B0604020202020204" pitchFamily="34" charset="0"/>
              </a:rPr>
            </a:b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Γι</a:t>
            </a:r>
            <a:r>
              <a:rPr kumimoji="0" lang="en-US" altLang="en-US" sz="1400" b="0" i="0" u="none" strike="noStrike" cap="none" normalizeH="0" baseline="0" dirty="0">
                <a:ln>
                  <a:noFill/>
                </a:ln>
                <a:solidFill>
                  <a:srgbClr val="000000"/>
                </a:solidFill>
                <a:effectLst/>
                <a:latin typeface="Arial" panose="020B0604020202020204" pitchFamily="34" charset="0"/>
              </a:rPr>
              <a:t>α πα</a:t>
            </a:r>
            <a:r>
              <a:rPr kumimoji="0" lang="en-US" altLang="en-US" sz="1400" b="0" i="0" u="none" strike="noStrike" cap="none" normalizeH="0" baseline="0" dirty="0" err="1">
                <a:ln>
                  <a:noFill/>
                </a:ln>
                <a:solidFill>
                  <a:srgbClr val="000000"/>
                </a:solidFill>
                <a:effectLst/>
                <a:latin typeface="Arial" panose="020B0604020202020204" pitchFamily="34" charset="0"/>
              </a:rPr>
              <a:t>ράδειγμ</a:t>
            </a:r>
            <a:r>
              <a:rPr kumimoji="0" lang="en-US" altLang="en-US" sz="1400" b="0" i="0" u="none" strike="noStrike" cap="none" normalizeH="0" baseline="0" dirty="0">
                <a:ln>
                  <a:noFill/>
                </a:ln>
                <a:solidFill>
                  <a:srgbClr val="000000"/>
                </a:solidFill>
                <a:effectLst/>
                <a:latin typeface="Arial" panose="020B0604020202020204" pitchFamily="34" charset="0"/>
              </a:rPr>
              <a:t>α, </a:t>
            </a:r>
            <a:r>
              <a:rPr kumimoji="0" lang="en-US" altLang="en-US" sz="1400" b="0" i="0" u="none" strike="noStrike" cap="none" normalizeH="0" baseline="0" dirty="0" err="1">
                <a:ln>
                  <a:noFill/>
                </a:ln>
                <a:solidFill>
                  <a:srgbClr val="000000"/>
                </a:solidFill>
                <a:effectLst/>
                <a:latin typeface="Arial" panose="020B0604020202020204" pitchFamily="34" charset="0"/>
              </a:rPr>
              <a:t>έν</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ς</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οργ</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νισμός</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με</a:t>
            </a:r>
            <a:r>
              <a:rPr kumimoji="0" lang="en-US" altLang="en-US" sz="1400" b="0" i="0" u="none" strike="noStrike" cap="none" normalizeH="0" baseline="0" dirty="0">
                <a:ln>
                  <a:noFill/>
                </a:ln>
                <a:solidFill>
                  <a:srgbClr val="000000"/>
                </a:solidFill>
                <a:effectLst/>
                <a:latin typeface="Arial" panose="020B0604020202020204" pitchFamily="34" charset="0"/>
              </a:rPr>
              <a:t> β</a:t>
            </a:r>
            <a:r>
              <a:rPr kumimoji="0" lang="en-US" altLang="en-US" sz="1400" b="0" i="0" u="none" strike="noStrike" cap="none" normalizeH="0" baseline="0" dirty="0" err="1">
                <a:ln>
                  <a:noFill/>
                </a:ln>
                <a:solidFill>
                  <a:srgbClr val="000000"/>
                </a:solidFill>
                <a:effectLst/>
                <a:latin typeface="Arial" panose="020B0604020202020204" pitchFamily="34" charset="0"/>
              </a:rPr>
              <a:t>έλτιστο</a:t>
            </a:r>
            <a:r>
              <a:rPr kumimoji="0" lang="en-US" altLang="en-US" sz="1400" b="0" i="0" u="none" strike="noStrike" cap="none" normalizeH="0" baseline="0" dirty="0">
                <a:ln>
                  <a:noFill/>
                </a:ln>
                <a:solidFill>
                  <a:srgbClr val="000000"/>
                </a:solidFill>
                <a:effectLst/>
                <a:latin typeface="Arial" panose="020B0604020202020204" pitchFamily="34" charset="0"/>
              </a:rPr>
              <a:t> pH </a:t>
            </a:r>
            <a:r>
              <a:rPr kumimoji="0" lang="en-US" altLang="en-US" sz="1400" b="0" i="0" u="none" strike="noStrike" cap="none" normalizeH="0" baseline="0" dirty="0" err="1">
                <a:ln>
                  <a:noFill/>
                </a:ln>
                <a:solidFill>
                  <a:srgbClr val="000000"/>
                </a:solidFill>
                <a:effectLst/>
                <a:latin typeface="Arial" panose="020B0604020202020204" pitchFamily="34" charset="0"/>
              </a:rPr>
              <a:t>το</a:t>
            </a:r>
            <a:r>
              <a:rPr kumimoji="0" lang="en-US" altLang="en-US" sz="1400" b="0" i="0" u="none" strike="noStrike" cap="none" normalizeH="0" baseline="0" dirty="0">
                <a:ln>
                  <a:noFill/>
                </a:ln>
                <a:solidFill>
                  <a:srgbClr val="000000"/>
                </a:solidFill>
                <a:effectLst/>
                <a:latin typeface="Arial" panose="020B0604020202020204" pitchFamily="34" charset="0"/>
              </a:rPr>
              <a:t> 7 </a:t>
            </a:r>
            <a:r>
              <a:rPr kumimoji="0" lang="en-US" altLang="en-US" sz="1400" b="0" i="0" u="none" strike="noStrike" cap="none" normalizeH="0" baseline="0" dirty="0" err="1">
                <a:ln>
                  <a:noFill/>
                </a:ln>
                <a:solidFill>
                  <a:srgbClr val="000000"/>
                </a:solidFill>
                <a:effectLst/>
                <a:latin typeface="Arial" panose="020B0604020202020204" pitchFamily="34" charset="0"/>
              </a:rPr>
              <a:t>μ</a:t>
            </a:r>
            <a:r>
              <a:rPr kumimoji="0" lang="en-US" altLang="en-US" sz="1400" b="0" i="0" u="none" strike="noStrike" cap="none" normalizeH="0" baseline="0" dirty="0">
                <a:ln>
                  <a:noFill/>
                </a:ln>
                <a:solidFill>
                  <a:srgbClr val="000000"/>
                </a:solidFill>
                <a:effectLst/>
                <a:latin typeface="Arial" panose="020B0604020202020204" pitchFamily="34" charset="0"/>
              </a:rPr>
              <a:t>π</a:t>
            </a:r>
            <a:r>
              <a:rPr kumimoji="0" lang="en-US" altLang="en-US" sz="1400" b="0" i="0" u="none" strike="noStrike" cap="none" normalizeH="0" baseline="0" dirty="0" err="1">
                <a:ln>
                  <a:noFill/>
                </a:ln>
                <a:solidFill>
                  <a:srgbClr val="000000"/>
                </a:solidFill>
                <a:effectLst/>
                <a:latin typeface="Arial" panose="020B0604020202020204" pitchFamily="34" charset="0"/>
              </a:rPr>
              <a:t>ορεί</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συνήθως</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ν</a:t>
            </a:r>
            <a:r>
              <a:rPr kumimoji="0" lang="en-US" altLang="en-US" sz="1400" b="0" i="0" u="none" strike="noStrike" cap="none" normalizeH="0" baseline="0" dirty="0">
                <a:ln>
                  <a:noFill/>
                </a:ln>
                <a:solidFill>
                  <a:srgbClr val="000000"/>
                </a:solidFill>
                <a:effectLst/>
                <a:latin typeface="Arial" panose="020B0604020202020204" pitchFamily="34" charset="0"/>
              </a:rPr>
              <a:t>α α</a:t>
            </a:r>
            <a:r>
              <a:rPr kumimoji="0" lang="en-US" altLang="en-US" sz="1400" b="0" i="0" u="none" strike="noStrike" cap="none" normalizeH="0" baseline="0" dirty="0" err="1">
                <a:ln>
                  <a:noFill/>
                </a:ln>
                <a:solidFill>
                  <a:srgbClr val="000000"/>
                </a:solidFill>
                <a:effectLst/>
                <a:latin typeface="Arial" panose="020B0604020202020204" pitchFamily="34" charset="0"/>
              </a:rPr>
              <a:t>ν</a:t>
            </a:r>
            <a:r>
              <a:rPr kumimoji="0" lang="en-US" altLang="en-US" sz="1400" b="0" i="0" u="none" strike="noStrike" cap="none" normalizeH="0" baseline="0" dirty="0">
                <a:ln>
                  <a:noFill/>
                </a:ln>
                <a:solidFill>
                  <a:srgbClr val="000000"/>
                </a:solidFill>
                <a:effectLst/>
                <a:latin typeface="Arial" panose="020B0604020202020204" pitchFamily="34" charset="0"/>
              </a:rPr>
              <a:t>απ</a:t>
            </a:r>
            <a:r>
              <a:rPr kumimoji="0" lang="en-US" altLang="en-US" sz="1400" b="0" i="0" u="none" strike="noStrike" cap="none" normalizeH="0" baseline="0" dirty="0" err="1">
                <a:ln>
                  <a:noFill/>
                </a:ln>
                <a:solidFill>
                  <a:srgbClr val="000000"/>
                </a:solidFill>
                <a:effectLst/>
                <a:latin typeface="Arial" panose="020B0604020202020204" pitchFamily="34" charset="0"/>
              </a:rPr>
              <a:t>τυχθεί</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σε</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εύρος</a:t>
            </a:r>
            <a:r>
              <a:rPr kumimoji="0" lang="en-US" altLang="en-US" sz="1400" b="0" i="0" u="none" strike="noStrike" cap="none" normalizeH="0" baseline="0" dirty="0">
                <a:ln>
                  <a:noFill/>
                </a:ln>
                <a:solidFill>
                  <a:srgbClr val="000000"/>
                </a:solidFill>
                <a:effectLst/>
                <a:latin typeface="Arial" panose="020B0604020202020204" pitchFamily="34" charset="0"/>
              </a:rPr>
              <a:t> π</a:t>
            </a:r>
            <a:r>
              <a:rPr kumimoji="0" lang="en-US" altLang="en-US" sz="1400" b="0" i="0" u="none" strike="noStrike" cap="none" normalizeH="0" baseline="0" dirty="0" err="1">
                <a:ln>
                  <a:noFill/>
                </a:ln>
                <a:solidFill>
                  <a:srgbClr val="000000"/>
                </a:solidFill>
                <a:effectLst/>
                <a:latin typeface="Arial" panose="020B0604020202020204" pitchFamily="34" charset="0"/>
              </a:rPr>
              <a:t>ερί</a:t>
            </a:r>
            <a:r>
              <a:rPr kumimoji="0" lang="en-US" altLang="en-US" sz="1400" b="0" i="0" u="none" strike="noStrike" cap="none" normalizeH="0" baseline="0" dirty="0">
                <a:ln>
                  <a:noFill/>
                </a:ln>
                <a:solidFill>
                  <a:srgbClr val="000000"/>
                </a:solidFill>
                <a:effectLst/>
                <a:latin typeface="Arial" panose="020B0604020202020204" pitchFamily="34" charset="0"/>
              </a:rPr>
              <a:t>π</a:t>
            </a:r>
            <a:r>
              <a:rPr kumimoji="0" lang="en-US" altLang="en-US" sz="1400" b="0" i="0" u="none" strike="noStrike" cap="none" normalizeH="0" baseline="0" dirty="0" err="1">
                <a:ln>
                  <a:noFill/>
                </a:ln>
                <a:solidFill>
                  <a:srgbClr val="000000"/>
                </a:solidFill>
                <a:effectLst/>
                <a:latin typeface="Arial" panose="020B0604020202020204" pitchFamily="34" charset="0"/>
              </a:rPr>
              <a:t>ου</a:t>
            </a:r>
            <a:r>
              <a:rPr kumimoji="0" lang="en-US" altLang="en-US" sz="1400" b="0" i="0" u="none" strike="noStrike" cap="none" normalizeH="0" baseline="0" dirty="0">
                <a:ln>
                  <a:noFill/>
                </a:ln>
                <a:solidFill>
                  <a:srgbClr val="000000"/>
                </a:solidFill>
                <a:effectLst/>
                <a:latin typeface="Arial" panose="020B0604020202020204" pitchFamily="34" charset="0"/>
              </a:rPr>
              <a:t> pH 6–8.</a:t>
            </a:r>
            <a:endParaRPr kumimoji="0" lang="el-GR" altLang="en-US" sz="14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rgbClr val="000000"/>
                </a:solidFill>
                <a:effectLst/>
                <a:latin typeface="Arial" panose="020B0604020202020204" pitchFamily="34" charset="0"/>
              </a:rPr>
              <a:t>Οξεόφιλοι</a:t>
            </a:r>
            <a:r>
              <a:rPr kumimoji="0" lang="en-US" altLang="en-US" sz="1400" b="1" i="0" u="none" strike="noStrike" cap="none" normalizeH="0" baseline="0" dirty="0">
                <a:ln>
                  <a:noFill/>
                </a:ln>
                <a:solidFill>
                  <a:srgbClr val="000000"/>
                </a:solidFill>
                <a:effectLst/>
                <a:latin typeface="Arial" panose="020B0604020202020204" pitchFamily="34" charset="0"/>
              </a:rPr>
              <a:t> </a:t>
            </a:r>
            <a:r>
              <a:rPr kumimoji="0" lang="en-US" altLang="en-US" sz="1400" b="1" i="0" u="none" strike="noStrike" cap="none" normalizeH="0" baseline="0" dirty="0" err="1">
                <a:ln>
                  <a:noFill/>
                </a:ln>
                <a:solidFill>
                  <a:srgbClr val="000000"/>
                </a:solidFill>
                <a:effectLst/>
                <a:latin typeface="Arial" panose="020B0604020202020204" pitchFamily="34" charset="0"/>
              </a:rPr>
              <a:t>οργ</a:t>
            </a:r>
            <a:r>
              <a:rPr kumimoji="0" lang="en-US" altLang="en-US" sz="1400" b="1" i="0" u="none" strike="noStrike" cap="none" normalizeH="0" baseline="0" dirty="0">
                <a:ln>
                  <a:noFill/>
                </a:ln>
                <a:solidFill>
                  <a:srgbClr val="000000"/>
                </a:solidFill>
                <a:effectLst/>
                <a:latin typeface="Arial" panose="020B0604020202020204" pitchFamily="34" charset="0"/>
              </a:rPr>
              <a:t>α</a:t>
            </a:r>
            <a:r>
              <a:rPr kumimoji="0" lang="en-US" altLang="en-US" sz="1400" b="1" i="0" u="none" strike="noStrike" cap="none" normalizeH="0" baseline="0" dirty="0" err="1">
                <a:ln>
                  <a:noFill/>
                </a:ln>
                <a:solidFill>
                  <a:srgbClr val="000000"/>
                </a:solidFill>
                <a:effectLst/>
                <a:latin typeface="Arial" panose="020B0604020202020204" pitchFamily="34" charset="0"/>
              </a:rPr>
              <a:t>νισμοί</a:t>
            </a:r>
            <a:r>
              <a:rPr kumimoji="0" lang="en-US" altLang="en-US" sz="1400" b="1" i="0" u="none" strike="noStrike" cap="none" normalizeH="0" baseline="0" dirty="0">
                <a:ln>
                  <a:noFill/>
                </a:ln>
                <a:solidFill>
                  <a:srgbClr val="000000"/>
                </a:solidFill>
                <a:effectLst/>
                <a:latin typeface="Arial" panose="020B0604020202020204" pitchFamily="34" charset="0"/>
              </a:rPr>
              <a:t> (Acidophiles)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Οργ</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νισμοί</a:t>
            </a:r>
            <a:r>
              <a:rPr kumimoji="0" lang="en-US" altLang="en-US" sz="1400" b="0" i="0" u="none" strike="noStrike" cap="none" normalizeH="0" baseline="0" dirty="0">
                <a:ln>
                  <a:noFill/>
                </a:ln>
                <a:solidFill>
                  <a:srgbClr val="000000"/>
                </a:solidFill>
                <a:effectLst/>
                <a:latin typeface="Arial" panose="020B0604020202020204" pitchFamily="34" charset="0"/>
              </a:rPr>
              <a:t> π</a:t>
            </a:r>
            <a:r>
              <a:rPr kumimoji="0" lang="en-US" altLang="en-US" sz="1400" b="0" i="0" u="none" strike="noStrike" cap="none" normalizeH="0" baseline="0" dirty="0" err="1">
                <a:ln>
                  <a:noFill/>
                </a:ln>
                <a:solidFill>
                  <a:srgbClr val="000000"/>
                </a:solidFill>
                <a:effectLst/>
                <a:latin typeface="Arial" panose="020B0604020202020204" pitchFamily="34" charset="0"/>
              </a:rPr>
              <a:t>ου</a:t>
            </a:r>
            <a:r>
              <a:rPr kumimoji="0" lang="en-US" altLang="en-US" sz="1400" b="0" i="0" u="none" strike="noStrike" cap="none" normalizeH="0" baseline="0" dirty="0">
                <a:ln>
                  <a:noFill/>
                </a:ln>
                <a:solidFill>
                  <a:srgbClr val="000000"/>
                </a:solidFill>
                <a:effectLst/>
                <a:latin typeface="Arial" panose="020B0604020202020204" pitchFamily="34" charset="0"/>
              </a:rPr>
              <a:t> α</a:t>
            </a:r>
            <a:r>
              <a:rPr kumimoji="0" lang="en-US" altLang="en-US" sz="1400" b="0" i="0" u="none" strike="noStrike" cap="none" normalizeH="0" baseline="0" dirty="0" err="1">
                <a:ln>
                  <a:noFill/>
                </a:ln>
                <a:solidFill>
                  <a:srgbClr val="000000"/>
                </a:solidFill>
                <a:effectLst/>
                <a:latin typeface="Arial" panose="020B0604020202020204" pitchFamily="34" charset="0"/>
              </a:rPr>
              <a:t>ν</a:t>
            </a:r>
            <a:r>
              <a:rPr kumimoji="0" lang="en-US" altLang="en-US" sz="1400" b="0" i="0" u="none" strike="noStrike" cap="none" normalizeH="0" baseline="0" dirty="0">
                <a:ln>
                  <a:noFill/>
                </a:ln>
                <a:solidFill>
                  <a:srgbClr val="000000"/>
                </a:solidFill>
                <a:effectLst/>
                <a:latin typeface="Arial" panose="020B0604020202020204" pitchFamily="34" charset="0"/>
              </a:rPr>
              <a:t>απ</a:t>
            </a:r>
            <a:r>
              <a:rPr kumimoji="0" lang="en-US" altLang="en-US" sz="1400" b="0" i="0" u="none" strike="noStrike" cap="none" normalizeH="0" baseline="0" dirty="0" err="1">
                <a:ln>
                  <a:noFill/>
                </a:ln>
                <a:solidFill>
                  <a:srgbClr val="000000"/>
                </a:solidFill>
                <a:effectLst/>
                <a:latin typeface="Arial" panose="020B0604020202020204" pitchFamily="34" charset="0"/>
              </a:rPr>
              <a:t>τύσσοντ</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ι</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κ</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λύτερ</a:t>
            </a:r>
            <a:r>
              <a:rPr kumimoji="0" lang="en-US" altLang="en-US" sz="1400" b="0" i="0" u="none" strike="noStrike" cap="none" normalizeH="0" baseline="0" dirty="0">
                <a:ln>
                  <a:noFill/>
                </a:ln>
                <a:solidFill>
                  <a:srgbClr val="000000"/>
                </a:solidFill>
                <a:effectLst/>
                <a:latin typeface="Arial" panose="020B0604020202020204" pitchFamily="34" charset="0"/>
              </a:rPr>
              <a:t>α </a:t>
            </a:r>
            <a:r>
              <a:rPr kumimoji="0" lang="en-US" altLang="en-US" sz="1400" b="0" i="0" u="none" strike="noStrike" cap="none" normalizeH="0" baseline="0" dirty="0" err="1">
                <a:ln>
                  <a:noFill/>
                </a:ln>
                <a:solidFill>
                  <a:srgbClr val="000000"/>
                </a:solidFill>
                <a:effectLst/>
                <a:latin typeface="Arial" panose="020B0604020202020204" pitchFamily="34" charset="0"/>
              </a:rPr>
              <a:t>σε</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όξινο</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pH.</a:t>
            </a:r>
            <a:endParaRPr kumimoji="0" lang="el-GR" altLang="en-US" sz="14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rgbClr val="000000"/>
                </a:solidFill>
                <a:effectLst/>
                <a:latin typeface="Arial" panose="020B0604020202020204" pitchFamily="34" charset="0"/>
              </a:rPr>
              <a:t>Ουδετερόφιλοι</a:t>
            </a:r>
            <a:r>
              <a:rPr kumimoji="0" lang="en-US" altLang="en-US" sz="1400" b="1" i="0" u="none" strike="noStrike" cap="none" normalizeH="0" baseline="0" dirty="0">
                <a:ln>
                  <a:noFill/>
                </a:ln>
                <a:solidFill>
                  <a:srgbClr val="000000"/>
                </a:solidFill>
                <a:effectLst/>
                <a:latin typeface="Arial" panose="020B0604020202020204" pitchFamily="34" charset="0"/>
              </a:rPr>
              <a:t> </a:t>
            </a:r>
            <a:r>
              <a:rPr kumimoji="0" lang="en-US" altLang="en-US" sz="1400" b="1" i="0" u="none" strike="noStrike" cap="none" normalizeH="0" baseline="0" dirty="0" err="1">
                <a:ln>
                  <a:noFill/>
                </a:ln>
                <a:solidFill>
                  <a:srgbClr val="000000"/>
                </a:solidFill>
                <a:effectLst/>
                <a:latin typeface="Arial" panose="020B0604020202020204" pitchFamily="34" charset="0"/>
              </a:rPr>
              <a:t>οργ</a:t>
            </a:r>
            <a:r>
              <a:rPr kumimoji="0" lang="en-US" altLang="en-US" sz="1400" b="1" i="0" u="none" strike="noStrike" cap="none" normalizeH="0" baseline="0" dirty="0">
                <a:ln>
                  <a:noFill/>
                </a:ln>
                <a:solidFill>
                  <a:srgbClr val="000000"/>
                </a:solidFill>
                <a:effectLst/>
                <a:latin typeface="Arial" panose="020B0604020202020204" pitchFamily="34" charset="0"/>
              </a:rPr>
              <a:t>α</a:t>
            </a:r>
            <a:r>
              <a:rPr kumimoji="0" lang="en-US" altLang="en-US" sz="1400" b="1" i="0" u="none" strike="noStrike" cap="none" normalizeH="0" baseline="0" dirty="0" err="1">
                <a:ln>
                  <a:noFill/>
                </a:ln>
                <a:solidFill>
                  <a:srgbClr val="000000"/>
                </a:solidFill>
                <a:effectLst/>
                <a:latin typeface="Arial" panose="020B0604020202020204" pitchFamily="34" charset="0"/>
              </a:rPr>
              <a:t>νισμοί</a:t>
            </a:r>
            <a:r>
              <a:rPr kumimoji="0" lang="en-US" altLang="en-US" sz="1400" b="1" i="0" u="none" strike="noStrike" cap="none" normalizeH="0" baseline="0" dirty="0">
                <a:ln>
                  <a:noFill/>
                </a:ln>
                <a:solidFill>
                  <a:srgbClr val="000000"/>
                </a:solidFill>
                <a:effectLst/>
                <a:latin typeface="Arial" panose="020B0604020202020204" pitchFamily="34" charset="0"/>
              </a:rPr>
              <a:t> (Neutrophiles)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Οργ</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νισμοί</a:t>
            </a:r>
            <a:r>
              <a:rPr kumimoji="0" lang="en-US" altLang="en-US" sz="1400" b="0" i="0" u="none" strike="noStrike" cap="none" normalizeH="0" baseline="0" dirty="0">
                <a:ln>
                  <a:noFill/>
                </a:ln>
                <a:solidFill>
                  <a:srgbClr val="000000"/>
                </a:solidFill>
                <a:effectLst/>
                <a:latin typeface="Arial" panose="020B0604020202020204" pitchFamily="34" charset="0"/>
              </a:rPr>
              <a:t> π</a:t>
            </a:r>
            <a:r>
              <a:rPr kumimoji="0" lang="en-US" altLang="en-US" sz="1400" b="0" i="0" u="none" strike="noStrike" cap="none" normalizeH="0" baseline="0" dirty="0" err="1">
                <a:ln>
                  <a:noFill/>
                </a:ln>
                <a:solidFill>
                  <a:srgbClr val="000000"/>
                </a:solidFill>
                <a:effectLst/>
                <a:latin typeface="Arial" panose="020B0604020202020204" pitchFamily="34" charset="0"/>
              </a:rPr>
              <a:t>ου</a:t>
            </a:r>
            <a:r>
              <a:rPr kumimoji="0" lang="en-US" altLang="en-US" sz="1400" b="0" i="0" u="none" strike="noStrike" cap="none" normalizeH="0" baseline="0" dirty="0">
                <a:ln>
                  <a:noFill/>
                </a:ln>
                <a:solidFill>
                  <a:srgbClr val="000000"/>
                </a:solidFill>
                <a:effectLst/>
                <a:latin typeface="Arial" panose="020B0604020202020204" pitchFamily="34" charset="0"/>
              </a:rPr>
              <a:t> α</a:t>
            </a:r>
            <a:r>
              <a:rPr kumimoji="0" lang="en-US" altLang="en-US" sz="1400" b="0" i="0" u="none" strike="noStrike" cap="none" normalizeH="0" baseline="0" dirty="0" err="1">
                <a:ln>
                  <a:noFill/>
                </a:ln>
                <a:solidFill>
                  <a:srgbClr val="000000"/>
                </a:solidFill>
                <a:effectLst/>
                <a:latin typeface="Arial" panose="020B0604020202020204" pitchFamily="34" charset="0"/>
              </a:rPr>
              <a:t>ν</a:t>
            </a:r>
            <a:r>
              <a:rPr kumimoji="0" lang="en-US" altLang="en-US" sz="1400" b="0" i="0" u="none" strike="noStrike" cap="none" normalizeH="0" baseline="0" dirty="0">
                <a:ln>
                  <a:noFill/>
                </a:ln>
                <a:solidFill>
                  <a:srgbClr val="000000"/>
                </a:solidFill>
                <a:effectLst/>
                <a:latin typeface="Arial" panose="020B0604020202020204" pitchFamily="34" charset="0"/>
              </a:rPr>
              <a:t>απ</a:t>
            </a:r>
            <a:r>
              <a:rPr kumimoji="0" lang="en-US" altLang="en-US" sz="1400" b="0" i="0" u="none" strike="noStrike" cap="none" normalizeH="0" baseline="0" dirty="0" err="1">
                <a:ln>
                  <a:noFill/>
                </a:ln>
                <a:solidFill>
                  <a:srgbClr val="000000"/>
                </a:solidFill>
                <a:effectLst/>
                <a:latin typeface="Arial" panose="020B0604020202020204" pitchFamily="34" charset="0"/>
              </a:rPr>
              <a:t>τύσσοντ</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ι</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κ</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λύτερ</a:t>
            </a:r>
            <a:r>
              <a:rPr kumimoji="0" lang="en-US" altLang="en-US" sz="1400" b="0" i="0" u="none" strike="noStrike" cap="none" normalizeH="0" baseline="0" dirty="0">
                <a:ln>
                  <a:noFill/>
                </a:ln>
                <a:solidFill>
                  <a:srgbClr val="000000"/>
                </a:solidFill>
                <a:effectLst/>
                <a:latin typeface="Arial" panose="020B0604020202020204" pitchFamily="34" charset="0"/>
              </a:rPr>
              <a:t>α </a:t>
            </a:r>
            <a:r>
              <a:rPr kumimoji="0" lang="en-US" altLang="en-US" sz="1400" b="0" i="0" u="none" strike="noStrike" cap="none" normalizeH="0" baseline="0" dirty="0" err="1">
                <a:ln>
                  <a:noFill/>
                </a:ln>
                <a:solidFill>
                  <a:srgbClr val="000000"/>
                </a:solidFill>
                <a:effectLst/>
                <a:latin typeface="Arial" panose="020B0604020202020204" pitchFamily="34" charset="0"/>
              </a:rPr>
              <a:t>κοντά</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στο</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ουδέτερο</a:t>
            </a:r>
            <a:r>
              <a:rPr kumimoji="0" lang="en-US" altLang="en-US" sz="1400" b="0" i="0" u="none" strike="noStrike" cap="none" normalizeH="0" baseline="0" dirty="0">
                <a:ln>
                  <a:noFill/>
                </a:ln>
                <a:solidFill>
                  <a:srgbClr val="000000"/>
                </a:solidFill>
                <a:effectLst/>
                <a:latin typeface="Arial" panose="020B0604020202020204" pitchFamily="34" charset="0"/>
              </a:rPr>
              <a:t> pH, π</a:t>
            </a:r>
            <a:r>
              <a:rPr kumimoji="0" lang="en-US" altLang="en-US" sz="1400" b="0" i="0" u="none" strike="noStrike" cap="none" normalizeH="0" baseline="0" dirty="0" err="1">
                <a:ln>
                  <a:noFill/>
                </a:ln>
                <a:solidFill>
                  <a:srgbClr val="000000"/>
                </a:solidFill>
                <a:effectLst/>
                <a:latin typeface="Arial" panose="020B0604020202020204" pitchFamily="34" charset="0"/>
              </a:rPr>
              <a:t>ερί</a:t>
            </a:r>
            <a:r>
              <a:rPr kumimoji="0" lang="en-US" altLang="en-US" sz="1400" b="0" i="0" u="none" strike="noStrike" cap="none" normalizeH="0" baseline="0" dirty="0">
                <a:ln>
                  <a:noFill/>
                </a:ln>
                <a:solidFill>
                  <a:srgbClr val="000000"/>
                </a:solidFill>
                <a:effectLst/>
                <a:latin typeface="Arial" panose="020B0604020202020204" pitchFamily="34" charset="0"/>
              </a:rPr>
              <a:t>π</a:t>
            </a:r>
            <a:r>
              <a:rPr kumimoji="0" lang="en-US" altLang="en-US" sz="1400" b="0" i="0" u="none" strike="noStrike" cap="none" normalizeH="0" baseline="0" dirty="0" err="1">
                <a:ln>
                  <a:noFill/>
                </a:ln>
                <a:solidFill>
                  <a:srgbClr val="000000"/>
                </a:solidFill>
                <a:effectLst/>
                <a:latin typeface="Arial" panose="020B0604020202020204" pitchFamily="34" charset="0"/>
              </a:rPr>
              <a:t>ου</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στο</a:t>
            </a:r>
            <a:r>
              <a:rPr kumimoji="0" lang="en-US" altLang="en-US" sz="1400" b="0" i="0" u="none" strike="noStrike" cap="none" normalizeH="0" baseline="0" dirty="0">
                <a:ln>
                  <a:noFill/>
                </a:ln>
                <a:solidFill>
                  <a:srgbClr val="000000"/>
                </a:solidFill>
                <a:effectLst/>
                <a:latin typeface="Arial" panose="020B0604020202020204" pitchFamily="34" charset="0"/>
              </a:rPr>
              <a:t> pH 7 ± 1,5 </a:t>
            </a:r>
            <a:r>
              <a:rPr kumimoji="0" lang="en-US" altLang="en-US" sz="1400" b="0" i="0" u="none" strike="noStrike" cap="none" normalizeH="0" baseline="0" dirty="0" err="1">
                <a:ln>
                  <a:noFill/>
                </a:ln>
                <a:solidFill>
                  <a:srgbClr val="000000"/>
                </a:solidFill>
                <a:effectLst/>
                <a:latin typeface="Arial" panose="020B0604020202020204" pitchFamily="34" charset="0"/>
              </a:rPr>
              <a:t>μονάδ</a:t>
            </a:r>
            <a:r>
              <a:rPr kumimoji="0" lang="en-US" altLang="en-US" sz="1400" b="0" i="0" u="none" strike="noStrike" cap="none" normalizeH="0" baseline="0" dirty="0">
                <a:ln>
                  <a:noFill/>
                </a:ln>
                <a:solidFill>
                  <a:srgbClr val="000000"/>
                </a:solidFill>
                <a:effectLst/>
                <a:latin typeface="Arial" panose="020B0604020202020204" pitchFamily="34" charset="0"/>
              </a:rPr>
              <a:t>α </a:t>
            </a:r>
            <a:r>
              <a:rPr kumimoji="0" lang="en-US" altLang="en-US" sz="1400" b="0" i="0" u="none" strike="noStrike" cap="none" normalizeH="0" baseline="0" dirty="0" err="1">
                <a:ln>
                  <a:noFill/>
                </a:ln>
                <a:solidFill>
                  <a:srgbClr val="000000"/>
                </a:solidFill>
                <a:effectLst/>
                <a:latin typeface="Arial" panose="020B0604020202020204" pitchFamily="34" charset="0"/>
              </a:rPr>
              <a:t>pH.</a:t>
            </a:r>
            <a:endParaRPr kumimoji="0" lang="el-GR" altLang="en-US" sz="14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rgbClr val="000000"/>
                </a:solidFill>
                <a:effectLst/>
                <a:latin typeface="Arial" panose="020B0604020202020204" pitchFamily="34" charset="0"/>
              </a:rPr>
              <a:t>Αλκ</a:t>
            </a:r>
            <a:r>
              <a:rPr kumimoji="0" lang="en-US" altLang="en-US" sz="1400" b="1" i="0" u="none" strike="noStrike" cap="none" normalizeH="0" baseline="0" dirty="0">
                <a:ln>
                  <a:noFill/>
                </a:ln>
                <a:solidFill>
                  <a:srgbClr val="000000"/>
                </a:solidFill>
                <a:effectLst/>
                <a:latin typeface="Arial" panose="020B0604020202020204" pitchFamily="34" charset="0"/>
              </a:rPr>
              <a:t>α</a:t>
            </a:r>
            <a:r>
              <a:rPr kumimoji="0" lang="en-US" altLang="en-US" sz="1400" b="1" i="0" u="none" strike="noStrike" cap="none" normalizeH="0" baseline="0" dirty="0" err="1">
                <a:ln>
                  <a:noFill/>
                </a:ln>
                <a:solidFill>
                  <a:srgbClr val="000000"/>
                </a:solidFill>
                <a:effectLst/>
                <a:latin typeface="Arial" panose="020B0604020202020204" pitchFamily="34" charset="0"/>
              </a:rPr>
              <a:t>λόφιλοι</a:t>
            </a:r>
            <a:r>
              <a:rPr kumimoji="0" lang="en-US" altLang="en-US" sz="1400" b="1" i="0" u="none" strike="noStrike" cap="none" normalizeH="0" baseline="0" dirty="0">
                <a:ln>
                  <a:noFill/>
                </a:ln>
                <a:solidFill>
                  <a:srgbClr val="000000"/>
                </a:solidFill>
                <a:effectLst/>
                <a:latin typeface="Arial" panose="020B0604020202020204" pitchFamily="34" charset="0"/>
              </a:rPr>
              <a:t> </a:t>
            </a:r>
            <a:r>
              <a:rPr kumimoji="0" lang="en-US" altLang="en-US" sz="1400" b="1" i="0" u="none" strike="noStrike" cap="none" normalizeH="0" baseline="0" dirty="0" err="1">
                <a:ln>
                  <a:noFill/>
                </a:ln>
                <a:solidFill>
                  <a:srgbClr val="000000"/>
                </a:solidFill>
                <a:effectLst/>
                <a:latin typeface="Arial" panose="020B0604020202020204" pitchFamily="34" charset="0"/>
              </a:rPr>
              <a:t>οργ</a:t>
            </a:r>
            <a:r>
              <a:rPr kumimoji="0" lang="en-US" altLang="en-US" sz="1400" b="1" i="0" u="none" strike="noStrike" cap="none" normalizeH="0" baseline="0" dirty="0">
                <a:ln>
                  <a:noFill/>
                </a:ln>
                <a:solidFill>
                  <a:srgbClr val="000000"/>
                </a:solidFill>
                <a:effectLst/>
                <a:latin typeface="Arial" panose="020B0604020202020204" pitchFamily="34" charset="0"/>
              </a:rPr>
              <a:t>α</a:t>
            </a:r>
            <a:r>
              <a:rPr kumimoji="0" lang="en-US" altLang="en-US" sz="1400" b="1" i="0" u="none" strike="noStrike" cap="none" normalizeH="0" baseline="0" dirty="0" err="1">
                <a:ln>
                  <a:noFill/>
                </a:ln>
                <a:solidFill>
                  <a:srgbClr val="000000"/>
                </a:solidFill>
                <a:effectLst/>
                <a:latin typeface="Arial" panose="020B0604020202020204" pitchFamily="34" charset="0"/>
              </a:rPr>
              <a:t>νισμοί</a:t>
            </a:r>
            <a:r>
              <a:rPr kumimoji="0" lang="en-US" altLang="en-US" sz="1400" b="1" i="0" u="none" strike="noStrike" cap="none" normalizeH="0" baseline="0" dirty="0">
                <a:ln>
                  <a:noFill/>
                </a:ln>
                <a:solidFill>
                  <a:srgbClr val="000000"/>
                </a:solidFill>
                <a:effectLst/>
                <a:latin typeface="Arial" panose="020B0604020202020204" pitchFamily="34" charset="0"/>
              </a:rPr>
              <a:t> (Alkaliphiles)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Οργ</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νισμοί</a:t>
            </a:r>
            <a:r>
              <a:rPr kumimoji="0" lang="en-US" altLang="en-US" sz="1400" b="0" i="0" u="none" strike="noStrike" cap="none" normalizeH="0" baseline="0" dirty="0">
                <a:ln>
                  <a:noFill/>
                </a:ln>
                <a:solidFill>
                  <a:srgbClr val="000000"/>
                </a:solidFill>
                <a:effectLst/>
                <a:latin typeface="Arial" panose="020B0604020202020204" pitchFamily="34" charset="0"/>
              </a:rPr>
              <a:t> π</a:t>
            </a:r>
            <a:r>
              <a:rPr kumimoji="0" lang="en-US" altLang="en-US" sz="1400" b="0" i="0" u="none" strike="noStrike" cap="none" normalizeH="0" baseline="0" dirty="0" err="1">
                <a:ln>
                  <a:noFill/>
                </a:ln>
                <a:solidFill>
                  <a:srgbClr val="000000"/>
                </a:solidFill>
                <a:effectLst/>
                <a:latin typeface="Arial" panose="020B0604020202020204" pitchFamily="34" charset="0"/>
              </a:rPr>
              <a:t>ου</a:t>
            </a:r>
            <a:r>
              <a:rPr kumimoji="0" lang="en-US" altLang="en-US" sz="1400" b="0" i="0" u="none" strike="noStrike" cap="none" normalizeH="0" baseline="0" dirty="0">
                <a:ln>
                  <a:noFill/>
                </a:ln>
                <a:solidFill>
                  <a:srgbClr val="000000"/>
                </a:solidFill>
                <a:effectLst/>
                <a:latin typeface="Arial" panose="020B0604020202020204" pitchFamily="34" charset="0"/>
              </a:rPr>
              <a:t> α</a:t>
            </a:r>
            <a:r>
              <a:rPr kumimoji="0" lang="en-US" altLang="en-US" sz="1400" b="0" i="0" u="none" strike="noStrike" cap="none" normalizeH="0" baseline="0" dirty="0" err="1">
                <a:ln>
                  <a:noFill/>
                </a:ln>
                <a:solidFill>
                  <a:srgbClr val="000000"/>
                </a:solidFill>
                <a:effectLst/>
                <a:latin typeface="Arial" panose="020B0604020202020204" pitchFamily="34" charset="0"/>
              </a:rPr>
              <a:t>ν</a:t>
            </a:r>
            <a:r>
              <a:rPr kumimoji="0" lang="en-US" altLang="en-US" sz="1400" b="0" i="0" u="none" strike="noStrike" cap="none" normalizeH="0" baseline="0" dirty="0">
                <a:ln>
                  <a:noFill/>
                </a:ln>
                <a:solidFill>
                  <a:srgbClr val="000000"/>
                </a:solidFill>
                <a:effectLst/>
                <a:latin typeface="Arial" panose="020B0604020202020204" pitchFamily="34" charset="0"/>
              </a:rPr>
              <a:t>απ</a:t>
            </a:r>
            <a:r>
              <a:rPr kumimoji="0" lang="en-US" altLang="en-US" sz="1400" b="0" i="0" u="none" strike="noStrike" cap="none" normalizeH="0" baseline="0" dirty="0" err="1">
                <a:ln>
                  <a:noFill/>
                </a:ln>
                <a:solidFill>
                  <a:srgbClr val="000000"/>
                </a:solidFill>
                <a:effectLst/>
                <a:latin typeface="Arial" panose="020B0604020202020204" pitchFamily="34" charset="0"/>
              </a:rPr>
              <a:t>τύσσοντ</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ι</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κ</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λύτερ</a:t>
            </a:r>
            <a:r>
              <a:rPr kumimoji="0" lang="en-US" altLang="en-US" sz="1400" b="0" i="0" u="none" strike="noStrike" cap="none" normalizeH="0" baseline="0" dirty="0">
                <a:ln>
                  <a:noFill/>
                </a:ln>
                <a:solidFill>
                  <a:srgbClr val="000000"/>
                </a:solidFill>
                <a:effectLst/>
                <a:latin typeface="Arial" panose="020B0604020202020204" pitchFamily="34" charset="0"/>
              </a:rPr>
              <a:t>α </a:t>
            </a:r>
            <a:r>
              <a:rPr kumimoji="0" lang="en-US" altLang="en-US" sz="1400" b="0" i="0" u="none" strike="noStrike" cap="none" normalizeH="0" baseline="0" dirty="0" err="1">
                <a:ln>
                  <a:noFill/>
                </a:ln>
                <a:solidFill>
                  <a:srgbClr val="000000"/>
                </a:solidFill>
                <a:effectLst/>
                <a:latin typeface="Arial" panose="020B0604020202020204" pitchFamily="34" charset="0"/>
              </a:rPr>
              <a:t>σε</a:t>
            </a:r>
            <a:r>
              <a:rPr kumimoji="0" lang="en-US" altLang="en-US" sz="1400" b="0" i="0" u="none" strike="noStrike" cap="none" normalizeH="0" baseline="0" dirty="0">
                <a:ln>
                  <a:noFill/>
                </a:ln>
                <a:solidFill>
                  <a:srgbClr val="000000"/>
                </a:solidFill>
                <a:effectLst/>
                <a:latin typeface="Arial" panose="020B0604020202020204" pitchFamily="34" charset="0"/>
              </a:rPr>
              <a:t> α</a:t>
            </a:r>
            <a:r>
              <a:rPr kumimoji="0" lang="en-US" altLang="en-US" sz="1400" b="0" i="0" u="none" strike="noStrike" cap="none" normalizeH="0" baseline="0" dirty="0" err="1">
                <a:ln>
                  <a:noFill/>
                </a:ln>
                <a:solidFill>
                  <a:srgbClr val="000000"/>
                </a:solidFill>
                <a:effectLst/>
                <a:latin typeface="Arial" panose="020B0604020202020204" pitchFamily="34" charset="0"/>
              </a:rPr>
              <a:t>λκ</a:t>
            </a:r>
            <a:r>
              <a:rPr kumimoji="0" lang="en-US" altLang="en-US" sz="1400" b="0" i="0" u="none" strike="noStrike" cap="none" normalizeH="0" baseline="0" dirty="0">
                <a:ln>
                  <a:noFill/>
                </a:ln>
                <a:solidFill>
                  <a:srgbClr val="000000"/>
                </a:solidFill>
                <a:effectLst/>
                <a:latin typeface="Arial" panose="020B0604020202020204" pitchFamily="34" charset="0"/>
              </a:rPr>
              <a:t>α</a:t>
            </a:r>
            <a:r>
              <a:rPr kumimoji="0" lang="en-US" altLang="en-US" sz="1400" b="0" i="0" u="none" strike="noStrike" cap="none" normalizeH="0" baseline="0" dirty="0" err="1">
                <a:ln>
                  <a:noFill/>
                </a:ln>
                <a:solidFill>
                  <a:srgbClr val="000000"/>
                </a:solidFill>
                <a:effectLst/>
                <a:latin typeface="Arial" panose="020B0604020202020204" pitchFamily="34" charset="0"/>
              </a:rPr>
              <a:t>λικό</a:t>
            </a:r>
            <a:r>
              <a:rPr kumimoji="0" lang="en-US" altLang="en-US" sz="1400" b="0" i="0" u="none" strike="noStrike" cap="none" normalizeH="0" baseline="0" dirty="0">
                <a:ln>
                  <a:noFill/>
                </a:ln>
                <a:solidFill>
                  <a:srgbClr val="000000"/>
                </a:solidFill>
                <a:effectLst/>
                <a:latin typeface="Arial" panose="020B0604020202020204" pitchFamily="34" charset="0"/>
              </a:rPr>
              <a:t> (βα</a:t>
            </a:r>
            <a:r>
              <a:rPr kumimoji="0" lang="en-US" altLang="en-US" sz="1400" b="0" i="0" u="none" strike="noStrike" cap="none" normalizeH="0" baseline="0" dirty="0" err="1">
                <a:ln>
                  <a:noFill/>
                </a:ln>
                <a:solidFill>
                  <a:srgbClr val="000000"/>
                </a:solidFill>
                <a:effectLst/>
                <a:latin typeface="Arial" panose="020B0604020202020204" pitchFamily="34" charset="0"/>
              </a:rPr>
              <a:t>σικό</a:t>
            </a:r>
            <a:r>
              <a:rPr kumimoji="0" lang="en-US" altLang="en-US" sz="1400" b="0" i="0" u="none" strike="noStrike" cap="none" normalizeH="0" baseline="0" dirty="0">
                <a:ln>
                  <a:noFill/>
                </a:ln>
                <a:solidFill>
                  <a:srgbClr val="000000"/>
                </a:solidFill>
                <a:effectLst/>
                <a:latin typeface="Arial" panose="020B0604020202020204" pitchFamily="34" charset="0"/>
              </a:rPr>
              <a:t>) </a:t>
            </a:r>
            <a:r>
              <a:rPr kumimoji="0" lang="en-US" altLang="en-US" sz="1400" b="0" i="0" u="none" strike="noStrike" cap="none" normalizeH="0" baseline="0" dirty="0" err="1">
                <a:ln>
                  <a:noFill/>
                </a:ln>
                <a:solidFill>
                  <a:srgbClr val="000000"/>
                </a:solidFill>
                <a:effectLst/>
                <a:latin typeface="Arial" panose="020B0604020202020204" pitchFamily="34" charset="0"/>
              </a:rPr>
              <a:t>pH.</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pic>
        <p:nvPicPr>
          <p:cNvPr id="9219" name="Picture 3" descr="MICROBIOLOGY 130 --- STUDY GUIDE FOR CHAPTERS 6,7,20">
            <a:extLst>
              <a:ext uri="{FF2B5EF4-FFF2-40B4-BE49-F238E27FC236}">
                <a16:creationId xmlns:a16="http://schemas.microsoft.com/office/drawing/2014/main" id="{D4686BAB-143B-C61D-5C2B-E50B19E3E1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3892" y="1029716"/>
            <a:ext cx="3022600" cy="549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397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8814BB-E328-1CC8-5FD3-C393AE0C64D3}"/>
              </a:ext>
            </a:extLst>
          </p:cNvPr>
          <p:cNvSpPr txBox="1"/>
          <p:nvPr/>
        </p:nvSpPr>
        <p:spPr>
          <a:xfrm>
            <a:off x="6793992" y="2267712"/>
            <a:ext cx="184731" cy="369332"/>
          </a:xfrm>
          <a:prstGeom prst="rect">
            <a:avLst/>
          </a:prstGeom>
          <a:noFill/>
        </p:spPr>
        <p:txBody>
          <a:bodyPr wrap="none" rtlCol="0">
            <a:spAutoFit/>
          </a:bodyPr>
          <a:lstStyle/>
          <a:p>
            <a:endParaRPr lang="en-US" dirty="0"/>
          </a:p>
        </p:txBody>
      </p:sp>
      <p:sp>
        <p:nvSpPr>
          <p:cNvPr id="4" name="Rectangle 1">
            <a:extLst>
              <a:ext uri="{FF2B5EF4-FFF2-40B4-BE49-F238E27FC236}">
                <a16:creationId xmlns:a16="http://schemas.microsoft.com/office/drawing/2014/main" id="{F66455F3-43BB-C9FB-5765-77CCB20F83AF}"/>
              </a:ext>
            </a:extLst>
          </p:cNvPr>
          <p:cNvSpPr>
            <a:spLocks noChangeArrowheads="1"/>
          </p:cNvSpPr>
          <p:nvPr/>
        </p:nvSpPr>
        <p:spPr bwMode="auto">
          <a:xfrm>
            <a:off x="344098" y="478358"/>
            <a:ext cx="10707624"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l-GR" altLang="en-US" sz="2000" b="1" dirty="0">
                <a:solidFill>
                  <a:srgbClr val="000000"/>
                </a:solidFill>
              </a:rPr>
              <a:t>Ταξινόμηση μ</a:t>
            </a:r>
            <a:r>
              <a:rPr kumimoji="0" lang="en-US" altLang="en-US" sz="2000" b="1" i="0" u="none" strike="noStrike" cap="none" normalizeH="0" baseline="0" dirty="0" err="1">
                <a:ln>
                  <a:noFill/>
                </a:ln>
                <a:solidFill>
                  <a:srgbClr val="000000"/>
                </a:solidFill>
                <a:effectLst/>
                <a:latin typeface="Arial" panose="020B0604020202020204" pitchFamily="34" charset="0"/>
              </a:rPr>
              <a:t>ε</a:t>
            </a:r>
            <a:r>
              <a:rPr kumimoji="0" lang="en-US" altLang="en-US" sz="2000" b="1" i="0" u="none" strike="noStrike" cap="none" normalizeH="0" baseline="0" dirty="0">
                <a:ln>
                  <a:noFill/>
                </a:ln>
                <a:solidFill>
                  <a:srgbClr val="000000"/>
                </a:solidFill>
                <a:effectLst/>
                <a:latin typeface="Arial" panose="020B0604020202020204" pitchFamily="34" charset="0"/>
              </a:rPr>
              <a:t> β</a:t>
            </a:r>
            <a:r>
              <a:rPr kumimoji="0" lang="en-US" altLang="en-US" sz="2000" b="1" i="0" u="none" strike="noStrike" cap="none" normalizeH="0" baseline="0" dirty="0" err="1">
                <a:ln>
                  <a:noFill/>
                </a:ln>
                <a:solidFill>
                  <a:srgbClr val="000000"/>
                </a:solidFill>
                <a:effectLst/>
                <a:latin typeface="Arial" panose="020B0604020202020204" pitchFamily="34" charset="0"/>
              </a:rPr>
              <a:t>άση</a:t>
            </a:r>
            <a:r>
              <a:rPr kumimoji="0" lang="en-US" altLang="en-US" sz="2000" b="1" i="0" u="none" strike="noStrike" cap="none" normalizeH="0" baseline="0" dirty="0">
                <a:ln>
                  <a:noFill/>
                </a:ln>
                <a:solidFill>
                  <a:srgbClr val="000000"/>
                </a:solidFill>
                <a:effectLst/>
                <a:latin typeface="Arial" panose="020B0604020202020204" pitchFamily="34" charset="0"/>
              </a:rPr>
              <a:t> </a:t>
            </a:r>
            <a:r>
              <a:rPr kumimoji="0" lang="en-US" altLang="en-US" sz="2000" b="1" i="0" u="none" strike="noStrike" cap="none" normalizeH="0" baseline="0" dirty="0" err="1">
                <a:ln>
                  <a:noFill/>
                </a:ln>
                <a:solidFill>
                  <a:srgbClr val="000000"/>
                </a:solidFill>
                <a:effectLst/>
                <a:latin typeface="Arial" panose="020B0604020202020204" pitchFamily="34" charset="0"/>
              </a:rPr>
              <a:t>τις</a:t>
            </a:r>
            <a:r>
              <a:rPr kumimoji="0" lang="en-US" altLang="en-US" sz="2000" b="1" i="0" u="none" strike="noStrike" cap="none" normalizeH="0" baseline="0" dirty="0">
                <a:ln>
                  <a:noFill/>
                </a:ln>
                <a:solidFill>
                  <a:srgbClr val="000000"/>
                </a:solidFill>
                <a:effectLst/>
                <a:latin typeface="Arial" panose="020B0604020202020204" pitchFamily="34" charset="0"/>
              </a:rPr>
              <a:t> απα</a:t>
            </a:r>
            <a:r>
              <a:rPr kumimoji="0" lang="en-US" altLang="en-US" sz="2000" b="1" i="0" u="none" strike="noStrike" cap="none" normalizeH="0" baseline="0" dirty="0" err="1">
                <a:ln>
                  <a:noFill/>
                </a:ln>
                <a:solidFill>
                  <a:srgbClr val="000000"/>
                </a:solidFill>
                <a:effectLst/>
                <a:latin typeface="Arial" panose="020B0604020202020204" pitchFamily="34" charset="0"/>
              </a:rPr>
              <a:t>ιτήσεις</a:t>
            </a:r>
            <a:r>
              <a:rPr kumimoji="0" lang="en-US" altLang="en-US" sz="2000" b="1" i="0" u="none" strike="noStrike" cap="none" normalizeH="0" baseline="0" dirty="0">
                <a:ln>
                  <a:noFill/>
                </a:ln>
                <a:solidFill>
                  <a:srgbClr val="000000"/>
                </a:solidFill>
                <a:effectLst/>
                <a:latin typeface="Arial" panose="020B0604020202020204" pitchFamily="34" charset="0"/>
              </a:rPr>
              <a:t> </a:t>
            </a:r>
            <a:r>
              <a:rPr kumimoji="0" lang="en-US" altLang="en-US" sz="2000" b="1" i="0" u="none" strike="noStrike" cap="none" normalizeH="0" baseline="0" dirty="0" err="1">
                <a:ln>
                  <a:noFill/>
                </a:ln>
                <a:solidFill>
                  <a:srgbClr val="000000"/>
                </a:solidFill>
                <a:effectLst/>
                <a:latin typeface="Arial" panose="020B0604020202020204" pitchFamily="34" charset="0"/>
              </a:rPr>
              <a:t>σε</a:t>
            </a:r>
            <a:r>
              <a:rPr kumimoji="0" lang="en-US" altLang="en-US" sz="2000" b="1" i="0" u="none" strike="noStrike" cap="none" normalizeH="0" baseline="0" dirty="0">
                <a:ln>
                  <a:noFill/>
                </a:ln>
                <a:solidFill>
                  <a:srgbClr val="000000"/>
                </a:solidFill>
                <a:effectLst/>
                <a:latin typeface="Arial" panose="020B0604020202020204" pitchFamily="34" charset="0"/>
              </a:rPr>
              <a:t> </a:t>
            </a:r>
            <a:r>
              <a:rPr kumimoji="0" lang="en-US" altLang="en-US" sz="2000" b="1" i="0" u="none" strike="noStrike" cap="none" normalizeH="0" baseline="0" dirty="0" err="1">
                <a:ln>
                  <a:noFill/>
                </a:ln>
                <a:solidFill>
                  <a:srgbClr val="000000"/>
                </a:solidFill>
                <a:effectLst/>
                <a:latin typeface="Arial" panose="020B0604020202020204" pitchFamily="34" charset="0"/>
              </a:rPr>
              <a:t>οξυγόνο</a:t>
            </a:r>
            <a:endParaRPr kumimoji="0" lang="en-US" altLang="en-US" sz="20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Οι</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οργ</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νισμοί</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δι</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φέρουν</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ως</a:t>
            </a:r>
            <a:r>
              <a:rPr kumimoji="0" lang="en-US" altLang="en-US" sz="1000" b="0" i="0" u="none" strike="noStrike" cap="none" normalizeH="0" baseline="0" dirty="0">
                <a:ln>
                  <a:noFill/>
                </a:ln>
                <a:solidFill>
                  <a:srgbClr val="000000"/>
                </a:solidFill>
                <a:effectLst/>
                <a:latin typeface="Arial" panose="020B0604020202020204" pitchFamily="34" charset="0"/>
              </a:rPr>
              <a:t> π</a:t>
            </a:r>
            <a:r>
              <a:rPr kumimoji="0" lang="en-US" altLang="en-US" sz="1000" b="0" i="0" u="none" strike="noStrike" cap="none" normalizeH="0" baseline="0" dirty="0" err="1">
                <a:ln>
                  <a:noFill/>
                </a:ln>
                <a:solidFill>
                  <a:srgbClr val="000000"/>
                </a:solidFill>
                <a:effectLst/>
                <a:latin typeface="Arial" panose="020B0604020202020204" pitchFamily="34" charset="0"/>
              </a:rPr>
              <a:t>ρος</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τις</a:t>
            </a:r>
            <a:r>
              <a:rPr kumimoji="0" lang="en-US" altLang="en-US" sz="1000" b="0" i="0" u="none" strike="noStrike" cap="none" normalizeH="0" baseline="0" dirty="0">
                <a:ln>
                  <a:noFill/>
                </a:ln>
                <a:solidFill>
                  <a:srgbClr val="000000"/>
                </a:solidFill>
                <a:effectLst/>
                <a:latin typeface="Arial" panose="020B0604020202020204" pitchFamily="34" charset="0"/>
              </a:rPr>
              <a:t> απα</a:t>
            </a:r>
            <a:r>
              <a:rPr kumimoji="0" lang="en-US" altLang="en-US" sz="1000" b="0" i="0" u="none" strike="noStrike" cap="none" normalizeH="0" baseline="0" dirty="0" err="1">
                <a:ln>
                  <a:noFill/>
                </a:ln>
                <a:solidFill>
                  <a:srgbClr val="000000"/>
                </a:solidFill>
                <a:effectLst/>
                <a:latin typeface="Arial" panose="020B0604020202020204" pitchFamily="34" charset="0"/>
              </a:rPr>
              <a:t>ιτήσεις</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τους</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γι</a:t>
            </a:r>
            <a:r>
              <a:rPr kumimoji="0" lang="en-US" altLang="en-US" sz="1000" b="0" i="0" u="none" strike="noStrike" cap="none" normalizeH="0" baseline="0" dirty="0">
                <a:ln>
                  <a:noFill/>
                </a:ln>
                <a:solidFill>
                  <a:srgbClr val="000000"/>
                </a:solidFill>
                <a:effectLst/>
                <a:latin typeface="Arial" panose="020B0604020202020204" pitchFamily="34" charset="0"/>
              </a:rPr>
              <a:t>α </a:t>
            </a:r>
            <a:r>
              <a:rPr kumimoji="0" lang="en-US" altLang="en-US" sz="1000" b="0" i="0" u="none" strike="noStrike" cap="none" normalizeH="0" baseline="0" dirty="0" err="1">
                <a:ln>
                  <a:noFill/>
                </a:ln>
                <a:solidFill>
                  <a:srgbClr val="000000"/>
                </a:solidFill>
                <a:effectLst/>
                <a:latin typeface="Arial" panose="020B0604020202020204" pitchFamily="34" charset="0"/>
              </a:rPr>
              <a:t>μορι</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κό</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οξυγόνο</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δηλ</a:t>
            </a:r>
            <a:r>
              <a:rPr kumimoji="0" lang="en-US" altLang="en-US" sz="1000" b="0" i="0" u="none" strike="noStrike" cap="none" normalizeH="0" baseline="0" dirty="0">
                <a:ln>
                  <a:noFill/>
                </a:ln>
                <a:solidFill>
                  <a:srgbClr val="000000"/>
                </a:solidFill>
                <a:effectLst/>
                <a:latin typeface="Arial" panose="020B0604020202020204" pitchFamily="34" charset="0"/>
              </a:rPr>
              <a:t>. O₂), </a:t>
            </a:r>
            <a:r>
              <a:rPr kumimoji="0" lang="en-US" altLang="en-US" sz="1000" b="0" i="0" u="none" strike="noStrike" cap="none" normalizeH="0" baseline="0" dirty="0" err="1">
                <a:ln>
                  <a:noFill/>
                </a:ln>
                <a:solidFill>
                  <a:srgbClr val="000000"/>
                </a:solidFill>
                <a:effectLst/>
                <a:latin typeface="Arial" panose="020B0604020202020204" pitchFamily="34" charset="0"/>
              </a:rPr>
              <a:t>κ</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θώς</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κ</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ι</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γι</a:t>
            </a:r>
            <a:r>
              <a:rPr kumimoji="0" lang="en-US" altLang="en-US" sz="1000" b="0" i="0" u="none" strike="noStrike" cap="none" normalizeH="0" baseline="0" dirty="0">
                <a:ln>
                  <a:noFill/>
                </a:ln>
                <a:solidFill>
                  <a:srgbClr val="000000"/>
                </a:solidFill>
                <a:effectLst/>
                <a:latin typeface="Arial" panose="020B0604020202020204" pitchFamily="34" charset="0"/>
              </a:rPr>
              <a:t>α </a:t>
            </a:r>
            <a:r>
              <a:rPr kumimoji="0" lang="en-US" altLang="en-US" sz="1000" b="0" i="0" u="none" strike="noStrike" cap="none" normalizeH="0" baseline="0" dirty="0" err="1">
                <a:ln>
                  <a:noFill/>
                </a:ln>
                <a:solidFill>
                  <a:srgbClr val="000000"/>
                </a:solidFill>
                <a:effectLst/>
                <a:latin typeface="Arial" panose="020B0604020202020204" pitchFamily="34" charset="0"/>
              </a:rPr>
              <a:t>άλλ</a:t>
            </a:r>
            <a:r>
              <a:rPr kumimoji="0" lang="en-US" altLang="en-US" sz="1000" b="0" i="0" u="none" strike="noStrike" cap="none" normalizeH="0" baseline="0" dirty="0">
                <a:ln>
                  <a:noFill/>
                </a:ln>
                <a:solidFill>
                  <a:srgbClr val="000000"/>
                </a:solidFill>
                <a:effectLst/>
                <a:latin typeface="Arial" panose="020B0604020202020204" pitchFamily="34" charset="0"/>
              </a:rPr>
              <a:t>α α</a:t>
            </a:r>
            <a:r>
              <a:rPr kumimoji="0" lang="en-US" altLang="en-US" sz="1000" b="0" i="0" u="none" strike="noStrike" cap="none" normalizeH="0" baseline="0" dirty="0" err="1">
                <a:ln>
                  <a:noFill/>
                </a:ln>
                <a:solidFill>
                  <a:srgbClr val="000000"/>
                </a:solidFill>
                <a:effectLst/>
                <a:latin typeface="Arial" panose="020B0604020202020204" pitchFamily="34" charset="0"/>
              </a:rPr>
              <a:t>τμοσφ</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ιρικά</a:t>
            </a:r>
            <a:r>
              <a:rPr kumimoji="0" lang="en-US" altLang="en-US" sz="1000" b="0" i="0" u="none" strike="noStrike" cap="none" normalizeH="0" baseline="0" dirty="0">
                <a:ln>
                  <a:noFill/>
                </a:ln>
                <a:solidFill>
                  <a:srgbClr val="000000"/>
                </a:solidFill>
                <a:effectLst/>
                <a:latin typeface="Arial" panose="020B0604020202020204" pitchFamily="34" charset="0"/>
              </a:rPr>
              <a:t> α</a:t>
            </a:r>
            <a:r>
              <a:rPr kumimoji="0" lang="en-US" altLang="en-US" sz="1000" b="0" i="0" u="none" strike="noStrike" cap="none" normalizeH="0" baseline="0" dirty="0" err="1">
                <a:ln>
                  <a:noFill/>
                </a:ln>
                <a:solidFill>
                  <a:srgbClr val="000000"/>
                </a:solidFill>
                <a:effectLst/>
                <a:latin typeface="Arial" panose="020B0604020202020204" pitchFamily="34" charset="0"/>
              </a:rPr>
              <a:t>έρι</a:t>
            </a:r>
            <a:r>
              <a:rPr kumimoji="0" lang="en-US" altLang="en-US" sz="1000" b="0" i="0" u="none" strike="noStrike" cap="none" normalizeH="0" baseline="0" dirty="0">
                <a:ln>
                  <a:noFill/>
                </a:ln>
                <a:solidFill>
                  <a:srgbClr val="000000"/>
                </a:solidFill>
                <a:effectLst/>
                <a:latin typeface="Arial" panose="020B0604020202020204" pitchFamily="34" charset="0"/>
              </a:rPr>
              <a:t>α (π.</a:t>
            </a:r>
            <a:r>
              <a:rPr kumimoji="0" lang="en-US" altLang="en-US" sz="1000" b="0" i="0" u="none" strike="noStrike" cap="none" normalizeH="0" baseline="0" dirty="0" err="1">
                <a:ln>
                  <a:noFill/>
                </a:ln>
                <a:solidFill>
                  <a:srgbClr val="000000"/>
                </a:solidFill>
                <a:effectLst/>
                <a:latin typeface="Arial" panose="020B0604020202020204" pitchFamily="34" charset="0"/>
              </a:rPr>
              <a:t>χ</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διοξείδιο</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του</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άνθρ</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κ</a:t>
            </a:r>
            <a:r>
              <a:rPr kumimoji="0" lang="en-US" altLang="en-US" sz="1000" b="0" i="0" u="none" strike="noStrike" cap="none" normalizeH="0" baseline="0" dirty="0">
                <a:ln>
                  <a:noFill/>
                </a:ln>
                <a:solidFill>
                  <a:srgbClr val="000000"/>
                </a:solidFill>
                <a:effectLst/>
                <a:latin typeface="Arial" panose="020B0604020202020204" pitchFamily="34" charset="0"/>
              </a:rPr>
              <a:t>α). </a:t>
            </a:r>
            <a:r>
              <a:rPr kumimoji="0" lang="en-US" altLang="en-US" sz="1000" b="0" i="0" u="none" strike="noStrike" cap="none" normalizeH="0" baseline="0" dirty="0" err="1">
                <a:ln>
                  <a:noFill/>
                </a:ln>
                <a:solidFill>
                  <a:srgbClr val="000000"/>
                </a:solidFill>
                <a:effectLst/>
                <a:latin typeface="Arial" panose="020B0604020202020204" pitchFamily="34" charset="0"/>
              </a:rPr>
              <a:t>Οι</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κ</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τηγορίες</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των</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οργ</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νισμών</a:t>
            </a:r>
            <a:r>
              <a:rPr kumimoji="0" lang="en-US" altLang="en-US" sz="1000" b="0" i="0" u="none" strike="noStrike" cap="none" normalizeH="0" baseline="0" dirty="0">
                <a:ln>
                  <a:noFill/>
                </a:ln>
                <a:solidFill>
                  <a:srgbClr val="000000"/>
                </a:solidFill>
                <a:effectLst/>
                <a:latin typeface="Arial" panose="020B0604020202020204" pitchFamily="34" charset="0"/>
              </a:rPr>
              <a:t> α</a:t>
            </a:r>
            <a:r>
              <a:rPr kumimoji="0" lang="en-US" altLang="en-US" sz="1000" b="0" i="0" u="none" strike="noStrike" cap="none" normalizeH="0" baseline="0" dirty="0" err="1">
                <a:ln>
                  <a:noFill/>
                </a:ln>
                <a:solidFill>
                  <a:srgbClr val="000000"/>
                </a:solidFill>
                <a:effectLst/>
                <a:latin typeface="Arial" panose="020B0604020202020204" pitchFamily="34" charset="0"/>
              </a:rPr>
              <a:t>νάλογ</a:t>
            </a:r>
            <a:r>
              <a:rPr kumimoji="0" lang="en-US" altLang="en-US" sz="1000" b="0" i="0" u="none" strike="noStrike" cap="none" normalizeH="0" baseline="0" dirty="0">
                <a:ln>
                  <a:noFill/>
                </a:ln>
                <a:solidFill>
                  <a:srgbClr val="000000"/>
                </a:solidFill>
                <a:effectLst/>
                <a:latin typeface="Arial" panose="020B0604020202020204" pitchFamily="34" charset="0"/>
              </a:rPr>
              <a:t>α </a:t>
            </a:r>
            <a:r>
              <a:rPr kumimoji="0" lang="en-US" altLang="en-US" sz="1000" b="0" i="0" u="none" strike="noStrike" cap="none" normalizeH="0" baseline="0" dirty="0" err="1">
                <a:ln>
                  <a:noFill/>
                </a:ln>
                <a:solidFill>
                  <a:srgbClr val="000000"/>
                </a:solidFill>
                <a:effectLst/>
                <a:latin typeface="Arial" panose="020B0604020202020204" pitchFamily="34" charset="0"/>
              </a:rPr>
              <a:t>με</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τις</a:t>
            </a:r>
            <a:r>
              <a:rPr kumimoji="0" lang="en-US" altLang="en-US" sz="1000" b="0" i="0" u="none" strike="noStrike" cap="none" normalizeH="0" baseline="0" dirty="0">
                <a:ln>
                  <a:noFill/>
                </a:ln>
                <a:solidFill>
                  <a:srgbClr val="000000"/>
                </a:solidFill>
                <a:effectLst/>
                <a:latin typeface="Arial" panose="020B0604020202020204" pitchFamily="34" charset="0"/>
              </a:rPr>
              <a:t> απα</a:t>
            </a:r>
            <a:r>
              <a:rPr kumimoji="0" lang="en-US" altLang="en-US" sz="1000" b="0" i="0" u="none" strike="noStrike" cap="none" normalizeH="0" baseline="0" dirty="0" err="1">
                <a:ln>
                  <a:noFill/>
                </a:ln>
                <a:solidFill>
                  <a:srgbClr val="000000"/>
                </a:solidFill>
                <a:effectLst/>
                <a:latin typeface="Arial" panose="020B0604020202020204" pitchFamily="34" charset="0"/>
              </a:rPr>
              <a:t>ιτήσεις</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τους</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σε</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οξυγόνο</a:t>
            </a:r>
            <a:r>
              <a:rPr kumimoji="0" lang="en-US" altLang="en-US" sz="1000" b="0" i="0" u="none" strike="noStrike" cap="none" normalizeH="0" baseline="0" dirty="0">
                <a:ln>
                  <a:noFill/>
                </a:ln>
                <a:solidFill>
                  <a:srgbClr val="000000"/>
                </a:solidFill>
                <a:effectLst/>
                <a:latin typeface="Arial" panose="020B0604020202020204" pitchFamily="34" charset="0"/>
              </a:rPr>
              <a:t> π</a:t>
            </a:r>
            <a:r>
              <a:rPr kumimoji="0" lang="en-US" altLang="en-US" sz="1000" b="0" i="0" u="none" strike="noStrike" cap="none" normalizeH="0" baseline="0" dirty="0" err="1">
                <a:ln>
                  <a:noFill/>
                </a:ln>
                <a:solidFill>
                  <a:srgbClr val="000000"/>
                </a:solidFill>
                <a:effectLst/>
                <a:latin typeface="Arial" panose="020B0604020202020204" pitchFamily="34" charset="0"/>
              </a:rPr>
              <a:t>εριλ</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μ</a:t>
            </a:r>
            <a:r>
              <a:rPr kumimoji="0" lang="en-US" altLang="en-US" sz="1000" b="0" i="0" u="none" strike="noStrike" cap="none" normalizeH="0" baseline="0" dirty="0">
                <a:ln>
                  <a:noFill/>
                </a:ln>
                <a:solidFill>
                  <a:srgbClr val="000000"/>
                </a:solidFill>
                <a:effectLst/>
                <a:latin typeface="Arial" panose="020B0604020202020204" pitchFamily="34" charset="0"/>
              </a:rPr>
              <a:t>β</a:t>
            </a:r>
            <a:r>
              <a:rPr kumimoji="0" lang="en-US" altLang="en-US" sz="1000" b="0" i="0" u="none" strike="noStrike" cap="none" normalizeH="0" baseline="0" dirty="0" err="1">
                <a:ln>
                  <a:noFill/>
                </a:ln>
                <a:solidFill>
                  <a:srgbClr val="000000"/>
                </a:solidFill>
                <a:effectLst/>
                <a:latin typeface="Arial" panose="020B0604020202020204" pitchFamily="34" charset="0"/>
              </a:rPr>
              <a:t>άνουν</a:t>
            </a:r>
            <a:r>
              <a:rPr kumimoji="0" lang="en-US" altLang="en-US" sz="1000" b="0" i="0" u="none" strike="noStrike" cap="none" normalizeH="0" baseline="0" dirty="0">
                <a:ln>
                  <a:noFill/>
                </a:ln>
                <a:solidFill>
                  <a:srgbClr val="00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rgbClr val="000000"/>
              </a:solidFill>
              <a:effectLst/>
              <a:latin typeface="Arial" panose="020B0604020202020204" pitchFamily="34" charset="0"/>
            </a:endParaRPr>
          </a:p>
        </p:txBody>
      </p:sp>
      <p:sp>
        <p:nvSpPr>
          <p:cNvPr id="6" name="Rectangle 3">
            <a:extLst>
              <a:ext uri="{FF2B5EF4-FFF2-40B4-BE49-F238E27FC236}">
                <a16:creationId xmlns:a16="http://schemas.microsoft.com/office/drawing/2014/main" id="{49C4161C-30CF-C393-68BD-8D32BDD5256D}"/>
              </a:ext>
            </a:extLst>
          </p:cNvPr>
          <p:cNvSpPr>
            <a:spLocks noChangeArrowheads="1"/>
          </p:cNvSpPr>
          <p:nvPr/>
        </p:nvSpPr>
        <p:spPr bwMode="auto">
          <a:xfrm>
            <a:off x="201168" y="1805585"/>
            <a:ext cx="11484864"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err="1">
                <a:ln>
                  <a:noFill/>
                </a:ln>
                <a:solidFill>
                  <a:srgbClr val="000000"/>
                </a:solidFill>
                <a:effectLst/>
                <a:latin typeface="Arial" panose="020B0604020202020204" pitchFamily="34" charset="0"/>
              </a:rPr>
              <a:t>Υ</a:t>
            </a:r>
            <a:r>
              <a:rPr kumimoji="0" lang="en-US" altLang="en-US" sz="1800" b="1" i="0" u="none" strike="noStrike" cap="none" normalizeH="0" baseline="0" dirty="0">
                <a:ln>
                  <a:noFill/>
                </a:ln>
                <a:solidFill>
                  <a:srgbClr val="000000"/>
                </a:solidFill>
                <a:effectLst/>
                <a:latin typeface="Arial" panose="020B0604020202020204" pitchFamily="34" charset="0"/>
              </a:rPr>
              <a:t>π</a:t>
            </a:r>
            <a:r>
              <a:rPr kumimoji="0" lang="en-US" altLang="en-US" sz="1800" b="1" i="0" u="none" strike="noStrike" cap="none" normalizeH="0" baseline="0" dirty="0" err="1">
                <a:ln>
                  <a:noFill/>
                </a:ln>
                <a:solidFill>
                  <a:srgbClr val="000000"/>
                </a:solidFill>
                <a:effectLst/>
                <a:latin typeface="Arial" panose="020B0604020202020204" pitchFamily="34" charset="0"/>
              </a:rPr>
              <a:t>οχρεωτικά</a:t>
            </a:r>
            <a:r>
              <a:rPr kumimoji="0" lang="en-US" altLang="en-US" sz="1800" b="1" i="0" u="none" strike="noStrike" cap="none" normalizeH="0" baseline="0" dirty="0">
                <a:ln>
                  <a:noFill/>
                </a:ln>
                <a:solidFill>
                  <a:srgbClr val="000000"/>
                </a:solidFill>
                <a:effectLst/>
                <a:latin typeface="Arial" panose="020B0604020202020204" pitchFamily="34" charset="0"/>
              </a:rPr>
              <a:t> α</a:t>
            </a:r>
            <a:r>
              <a:rPr kumimoji="0" lang="en-US" altLang="en-US" sz="1800" b="1" i="0" u="none" strike="noStrike" cap="none" normalizeH="0" baseline="0" dirty="0" err="1">
                <a:ln>
                  <a:noFill/>
                </a:ln>
                <a:solidFill>
                  <a:srgbClr val="000000"/>
                </a:solidFill>
                <a:effectLst/>
                <a:latin typeface="Arial" panose="020B0604020202020204" pitchFamily="34" charset="0"/>
              </a:rPr>
              <a:t>ερό</a:t>
            </a:r>
            <a:r>
              <a:rPr kumimoji="0" lang="en-US" altLang="en-US" sz="1800" b="1" i="0" u="none" strike="noStrike" cap="none" normalizeH="0" baseline="0" dirty="0">
                <a:ln>
                  <a:noFill/>
                </a:ln>
                <a:solidFill>
                  <a:srgbClr val="000000"/>
                </a:solidFill>
                <a:effectLst/>
                <a:latin typeface="Arial" panose="020B0604020202020204" pitchFamily="34" charset="0"/>
              </a:rPr>
              <a:t>β</a:t>
            </a:r>
            <a:r>
              <a:rPr kumimoji="0" lang="en-US" altLang="en-US" sz="1800" b="1" i="0" u="none" strike="noStrike" cap="none" normalizeH="0" baseline="0" dirty="0" err="1">
                <a:ln>
                  <a:noFill/>
                </a:ln>
                <a:solidFill>
                  <a:srgbClr val="000000"/>
                </a:solidFill>
                <a:effectLst/>
                <a:latin typeface="Arial" panose="020B0604020202020204" pitchFamily="34" charset="0"/>
              </a:rPr>
              <a:t>ιοι</a:t>
            </a:r>
            <a:r>
              <a:rPr kumimoji="0" lang="en-US" altLang="en-US" sz="1800" b="1" i="0" u="none" strike="noStrike" cap="none" normalizeH="0" baseline="0" dirty="0">
                <a:ln>
                  <a:noFill/>
                </a:ln>
                <a:solidFill>
                  <a:srgbClr val="000000"/>
                </a:solidFill>
                <a:effectLst/>
                <a:latin typeface="Arial" panose="020B0604020202020204" pitchFamily="34" charset="0"/>
              </a:rPr>
              <a:t> (Obligate aerobes):</a:t>
            </a:r>
            <a:br>
              <a:rPr kumimoji="0" lang="en-US" altLang="en-US" sz="1800" b="0" i="0" u="none" strike="noStrike" cap="none" normalizeH="0" baseline="0" dirty="0">
                <a:ln>
                  <a:noFill/>
                </a:ln>
                <a:solidFill>
                  <a:srgbClr val="000000"/>
                </a:solidFill>
                <a:effectLst/>
                <a:latin typeface="Arial" panose="020B0604020202020204" pitchFamily="34" charset="0"/>
              </a:rPr>
            </a:br>
            <a:r>
              <a:rPr kumimoji="0" lang="en-US" altLang="en-US" sz="1800" b="0" i="0" u="none" strike="noStrike" cap="none" normalizeH="0" baseline="0" dirty="0" err="1">
                <a:ln>
                  <a:noFill/>
                </a:ln>
                <a:solidFill>
                  <a:srgbClr val="000000"/>
                </a:solidFill>
                <a:effectLst/>
                <a:latin typeface="Arial" panose="020B0604020202020204" pitchFamily="34" charset="0"/>
              </a:rPr>
              <a:t>Οργ</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νισμοί</a:t>
            </a:r>
            <a:r>
              <a:rPr kumimoji="0" lang="en-US" altLang="en-US" sz="1800" b="0" i="0" u="none" strike="noStrike" cap="none" normalizeH="0" baseline="0" dirty="0">
                <a:ln>
                  <a:noFill/>
                </a:ln>
                <a:solidFill>
                  <a:srgbClr val="000000"/>
                </a:solidFill>
                <a:effectLst/>
                <a:latin typeface="Arial" panose="020B0604020202020204" pitchFamily="34" charset="0"/>
              </a:rPr>
              <a:t> π</a:t>
            </a:r>
            <a:r>
              <a:rPr kumimoji="0" lang="en-US" altLang="en-US" sz="1800" b="0" i="0" u="none" strike="noStrike" cap="none" normalizeH="0" baseline="0" dirty="0" err="1">
                <a:ln>
                  <a:noFill/>
                </a:ln>
                <a:solidFill>
                  <a:srgbClr val="000000"/>
                </a:solidFill>
                <a:effectLst/>
                <a:latin typeface="Arial" panose="020B0604020202020204" pitchFamily="34" charset="0"/>
              </a:rPr>
              <a:t>ου</a:t>
            </a:r>
            <a:r>
              <a:rPr kumimoji="0" lang="en-US" altLang="en-US" sz="1800" b="0" i="0" u="none" strike="noStrike" cap="none" normalizeH="0" baseline="0" dirty="0">
                <a:ln>
                  <a:noFill/>
                </a:ln>
                <a:solidFill>
                  <a:srgbClr val="000000"/>
                </a:solidFill>
                <a:effectLst/>
                <a:latin typeface="Arial" panose="020B0604020202020204" pitchFamily="34" charset="0"/>
              </a:rPr>
              <a:t> απα</a:t>
            </a:r>
            <a:r>
              <a:rPr kumimoji="0" lang="en-US" altLang="en-US" sz="1800" b="0" i="0" u="none" strike="noStrike" cap="none" normalizeH="0" baseline="0" dirty="0" err="1">
                <a:ln>
                  <a:noFill/>
                </a:ln>
                <a:solidFill>
                  <a:srgbClr val="000000"/>
                </a:solidFill>
                <a:effectLst/>
                <a:latin typeface="Arial" panose="020B0604020202020204" pitchFamily="34" charset="0"/>
              </a:rPr>
              <a:t>ιτούν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την</a:t>
            </a:r>
            <a:r>
              <a:rPr kumimoji="0" lang="en-US" altLang="en-US" sz="1800" b="0" i="0" u="none" strike="noStrike" cap="none" normalizeH="0" baseline="0" dirty="0">
                <a:ln>
                  <a:noFill/>
                </a:ln>
                <a:solidFill>
                  <a:srgbClr val="000000"/>
                </a:solidFill>
                <a:effectLst/>
                <a:latin typeface="Arial" panose="020B0604020202020204" pitchFamily="34" charset="0"/>
              </a:rPr>
              <a:t> πα</a:t>
            </a:r>
            <a:r>
              <a:rPr kumimoji="0" lang="en-US" altLang="en-US" sz="1800" b="0" i="0" u="none" strike="noStrike" cap="none" normalizeH="0" baseline="0" dirty="0" err="1">
                <a:ln>
                  <a:noFill/>
                </a:ln>
                <a:solidFill>
                  <a:srgbClr val="000000"/>
                </a:solidFill>
                <a:effectLst/>
                <a:latin typeface="Arial" panose="020B0604020202020204" pitchFamily="34" charset="0"/>
              </a:rPr>
              <a:t>ρουσί</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οξυγόνου</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γι</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α α</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απ</a:t>
            </a:r>
            <a:r>
              <a:rPr kumimoji="0" lang="en-US" altLang="en-US" sz="1800" b="0" i="0" u="none" strike="noStrike" cap="none" normalizeH="0" baseline="0" dirty="0" err="1">
                <a:ln>
                  <a:noFill/>
                </a:ln>
                <a:solidFill>
                  <a:srgbClr val="000000"/>
                </a:solidFill>
                <a:effectLst/>
                <a:latin typeface="Arial" panose="020B0604020202020204" pitchFamily="34" charset="0"/>
              </a:rPr>
              <a:t>τυχθούν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κ</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ι</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ε</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ι</a:t>
            </a:r>
            <a:r>
              <a:rPr kumimoji="0" lang="en-US" altLang="en-US" sz="1800" b="0" i="0" u="none" strike="noStrike" cap="none" normalizeH="0" baseline="0" dirty="0">
                <a:ln>
                  <a:noFill/>
                </a:ln>
                <a:solidFill>
                  <a:srgbClr val="000000"/>
                </a:solidFill>
                <a:effectLst/>
                <a:latin typeface="Arial" panose="020B0604020202020204" pitchFamily="34" charset="0"/>
              </a:rPr>
              <a:t>β</a:t>
            </a:r>
            <a:r>
              <a:rPr kumimoji="0" lang="en-US" altLang="en-US" sz="1800" b="0" i="0" u="none" strike="noStrike" cap="none" normalizeH="0" baseline="0" dirty="0" err="1">
                <a:ln>
                  <a:noFill/>
                </a:ln>
                <a:solidFill>
                  <a:srgbClr val="000000"/>
                </a:solidFill>
                <a:effectLst/>
                <a:latin typeface="Arial" panose="020B0604020202020204" pitchFamily="34" charset="0"/>
              </a:rPr>
              <a:t>ιώσουν</a:t>
            </a:r>
            <a:r>
              <a:rPr kumimoji="0" lang="en-US" altLang="en-US" sz="1800" b="0" i="0" u="none" strike="noStrike" cap="none" normalizeH="0" baseline="0" dirty="0">
                <a:ln>
                  <a:noFill/>
                </a:ln>
                <a:solidFill>
                  <a:srgbClr val="000000"/>
                </a:solidFill>
                <a:effectLst/>
                <a:latin typeface="Arial" panose="020B0604020202020204" pitchFamily="34" charset="0"/>
              </a:rPr>
              <a:t>.</a:t>
            </a:r>
            <a:endParaRPr kumimoji="0" lang="el-GR" altLang="en-US"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err="1">
                <a:ln>
                  <a:noFill/>
                </a:ln>
                <a:solidFill>
                  <a:srgbClr val="000000"/>
                </a:solidFill>
                <a:effectLst/>
                <a:latin typeface="Arial" panose="020B0604020202020204" pitchFamily="34" charset="0"/>
              </a:rPr>
              <a:t>Προ</a:t>
            </a:r>
            <a:r>
              <a:rPr kumimoji="0" lang="en-US" altLang="en-US" sz="1800" b="1" i="0" u="none" strike="noStrike" cap="none" normalizeH="0" baseline="0" dirty="0">
                <a:ln>
                  <a:noFill/>
                </a:ln>
                <a:solidFill>
                  <a:srgbClr val="000000"/>
                </a:solidFill>
                <a:effectLst/>
                <a:latin typeface="Arial" panose="020B0604020202020204" pitchFamily="34" charset="0"/>
              </a:rPr>
              <a:t>α</a:t>
            </a:r>
            <a:r>
              <a:rPr kumimoji="0" lang="en-US" altLang="en-US" sz="1800" b="1" i="0" u="none" strike="noStrike" cap="none" normalizeH="0" baseline="0" dirty="0" err="1">
                <a:ln>
                  <a:noFill/>
                </a:ln>
                <a:solidFill>
                  <a:srgbClr val="000000"/>
                </a:solidFill>
                <a:effectLst/>
                <a:latin typeface="Arial" panose="020B0604020202020204" pitchFamily="34" charset="0"/>
              </a:rPr>
              <a:t>ιρετικά</a:t>
            </a:r>
            <a:r>
              <a:rPr kumimoji="0" lang="en-US" altLang="en-US" sz="1800" b="1" i="0" u="none" strike="noStrike" cap="none" normalizeH="0" baseline="0" dirty="0">
                <a:ln>
                  <a:noFill/>
                </a:ln>
                <a:solidFill>
                  <a:srgbClr val="000000"/>
                </a:solidFill>
                <a:effectLst/>
                <a:latin typeface="Arial" panose="020B0604020202020204" pitchFamily="34" charset="0"/>
              </a:rPr>
              <a:t> α</a:t>
            </a:r>
            <a:r>
              <a:rPr kumimoji="0" lang="en-US" altLang="en-US" sz="1800" b="1" i="0" u="none" strike="noStrike" cap="none" normalizeH="0" baseline="0" dirty="0" err="1">
                <a:ln>
                  <a:noFill/>
                </a:ln>
                <a:solidFill>
                  <a:srgbClr val="000000"/>
                </a:solidFill>
                <a:effectLst/>
                <a:latin typeface="Arial" panose="020B0604020202020204" pitchFamily="34" charset="0"/>
              </a:rPr>
              <a:t>ν</a:t>
            </a:r>
            <a:r>
              <a:rPr kumimoji="0" lang="en-US" altLang="en-US" sz="1800" b="1" i="0" u="none" strike="noStrike" cap="none" normalizeH="0" baseline="0" dirty="0">
                <a:ln>
                  <a:noFill/>
                </a:ln>
                <a:solidFill>
                  <a:srgbClr val="000000"/>
                </a:solidFill>
                <a:effectLst/>
                <a:latin typeface="Arial" panose="020B0604020202020204" pitchFamily="34" charset="0"/>
              </a:rPr>
              <a:t>α</a:t>
            </a:r>
            <a:r>
              <a:rPr kumimoji="0" lang="en-US" altLang="en-US" sz="1800" b="1" i="0" u="none" strike="noStrike" cap="none" normalizeH="0" baseline="0" dirty="0" err="1">
                <a:ln>
                  <a:noFill/>
                </a:ln>
                <a:solidFill>
                  <a:srgbClr val="000000"/>
                </a:solidFill>
                <a:effectLst/>
                <a:latin typeface="Arial" panose="020B0604020202020204" pitchFamily="34" charset="0"/>
              </a:rPr>
              <a:t>ερό</a:t>
            </a:r>
            <a:r>
              <a:rPr kumimoji="0" lang="en-US" altLang="en-US" sz="1800" b="1" i="0" u="none" strike="noStrike" cap="none" normalizeH="0" baseline="0" dirty="0">
                <a:ln>
                  <a:noFill/>
                </a:ln>
                <a:solidFill>
                  <a:srgbClr val="000000"/>
                </a:solidFill>
                <a:effectLst/>
                <a:latin typeface="Arial" panose="020B0604020202020204" pitchFamily="34" charset="0"/>
              </a:rPr>
              <a:t>β</a:t>
            </a:r>
            <a:r>
              <a:rPr kumimoji="0" lang="en-US" altLang="en-US" sz="1800" b="1" i="0" u="none" strike="noStrike" cap="none" normalizeH="0" baseline="0" dirty="0" err="1">
                <a:ln>
                  <a:noFill/>
                </a:ln>
                <a:solidFill>
                  <a:srgbClr val="000000"/>
                </a:solidFill>
                <a:effectLst/>
                <a:latin typeface="Arial" panose="020B0604020202020204" pitchFamily="34" charset="0"/>
              </a:rPr>
              <a:t>ιοι</a:t>
            </a:r>
            <a:r>
              <a:rPr kumimoji="0" lang="en-US" altLang="en-US" sz="1800" b="1" i="0" u="none" strike="noStrike" cap="none" normalizeH="0" baseline="0" dirty="0">
                <a:ln>
                  <a:noFill/>
                </a:ln>
                <a:solidFill>
                  <a:srgbClr val="000000"/>
                </a:solidFill>
                <a:effectLst/>
                <a:latin typeface="Arial" panose="020B0604020202020204" pitchFamily="34" charset="0"/>
              </a:rPr>
              <a:t> / π</a:t>
            </a:r>
            <a:r>
              <a:rPr kumimoji="0" lang="en-US" altLang="en-US" sz="1800" b="1" i="0" u="none" strike="noStrike" cap="none" normalizeH="0" baseline="0" dirty="0" err="1">
                <a:ln>
                  <a:noFill/>
                </a:ln>
                <a:solidFill>
                  <a:srgbClr val="000000"/>
                </a:solidFill>
                <a:effectLst/>
                <a:latin typeface="Arial" panose="020B0604020202020204" pitchFamily="34" charset="0"/>
              </a:rPr>
              <a:t>ρο</a:t>
            </a:r>
            <a:r>
              <a:rPr kumimoji="0" lang="en-US" altLang="en-US" sz="1800" b="1" i="0" u="none" strike="noStrike" cap="none" normalizeH="0" baseline="0" dirty="0">
                <a:ln>
                  <a:noFill/>
                </a:ln>
                <a:solidFill>
                  <a:srgbClr val="000000"/>
                </a:solidFill>
                <a:effectLst/>
                <a:latin typeface="Arial" panose="020B0604020202020204" pitchFamily="34" charset="0"/>
              </a:rPr>
              <a:t>α</a:t>
            </a:r>
            <a:r>
              <a:rPr kumimoji="0" lang="en-US" altLang="en-US" sz="1800" b="1" i="0" u="none" strike="noStrike" cap="none" normalizeH="0" baseline="0" dirty="0" err="1">
                <a:ln>
                  <a:noFill/>
                </a:ln>
                <a:solidFill>
                  <a:srgbClr val="000000"/>
                </a:solidFill>
                <a:effectLst/>
                <a:latin typeface="Arial" panose="020B0604020202020204" pitchFamily="34" charset="0"/>
              </a:rPr>
              <a:t>ιρετικά</a:t>
            </a:r>
            <a:r>
              <a:rPr kumimoji="0" lang="en-US" altLang="en-US" sz="1800" b="1" i="0" u="none" strike="noStrike" cap="none" normalizeH="0" baseline="0" dirty="0">
                <a:ln>
                  <a:noFill/>
                </a:ln>
                <a:solidFill>
                  <a:srgbClr val="000000"/>
                </a:solidFill>
                <a:effectLst/>
                <a:latin typeface="Arial" panose="020B0604020202020204" pitchFamily="34" charset="0"/>
              </a:rPr>
              <a:t> α</a:t>
            </a:r>
            <a:r>
              <a:rPr kumimoji="0" lang="en-US" altLang="en-US" sz="1800" b="1" i="0" u="none" strike="noStrike" cap="none" normalizeH="0" baseline="0" dirty="0" err="1">
                <a:ln>
                  <a:noFill/>
                </a:ln>
                <a:solidFill>
                  <a:srgbClr val="000000"/>
                </a:solidFill>
                <a:effectLst/>
                <a:latin typeface="Arial" panose="020B0604020202020204" pitchFamily="34" charset="0"/>
              </a:rPr>
              <a:t>ερό</a:t>
            </a:r>
            <a:r>
              <a:rPr kumimoji="0" lang="en-US" altLang="en-US" sz="1800" b="1" i="0" u="none" strike="noStrike" cap="none" normalizeH="0" baseline="0" dirty="0">
                <a:ln>
                  <a:noFill/>
                </a:ln>
                <a:solidFill>
                  <a:srgbClr val="000000"/>
                </a:solidFill>
                <a:effectLst/>
                <a:latin typeface="Arial" panose="020B0604020202020204" pitchFamily="34" charset="0"/>
              </a:rPr>
              <a:t>β</a:t>
            </a:r>
            <a:r>
              <a:rPr kumimoji="0" lang="en-US" altLang="en-US" sz="1800" b="1" i="0" u="none" strike="noStrike" cap="none" normalizeH="0" baseline="0" dirty="0" err="1">
                <a:ln>
                  <a:noFill/>
                </a:ln>
                <a:solidFill>
                  <a:srgbClr val="000000"/>
                </a:solidFill>
                <a:effectLst/>
                <a:latin typeface="Arial" panose="020B0604020202020204" pitchFamily="34" charset="0"/>
              </a:rPr>
              <a:t>ιοι</a:t>
            </a:r>
            <a:r>
              <a:rPr kumimoji="0" lang="en-US" altLang="en-US" sz="1800" b="1" i="0" u="none" strike="noStrike" cap="none" normalizeH="0" baseline="0" dirty="0">
                <a:ln>
                  <a:noFill/>
                </a:ln>
                <a:solidFill>
                  <a:srgbClr val="000000"/>
                </a:solidFill>
                <a:effectLst/>
                <a:latin typeface="Arial" panose="020B0604020202020204" pitchFamily="34" charset="0"/>
              </a:rPr>
              <a:t> (Facultative anaerobes):</a:t>
            </a:r>
            <a:br>
              <a:rPr kumimoji="0" lang="en-US" altLang="en-US" sz="1800" b="0" i="0" u="none" strike="noStrike" cap="none" normalizeH="0" baseline="0" dirty="0">
                <a:ln>
                  <a:noFill/>
                </a:ln>
                <a:solidFill>
                  <a:srgbClr val="000000"/>
                </a:solidFill>
                <a:effectLst/>
                <a:latin typeface="Arial" panose="020B0604020202020204" pitchFamily="34" charset="0"/>
              </a:rPr>
            </a:br>
            <a:r>
              <a:rPr kumimoji="0" lang="en-US" altLang="en-US" sz="1800" b="0" i="0" u="none" strike="noStrike" cap="none" normalizeH="0" baseline="0" dirty="0" err="1">
                <a:ln>
                  <a:noFill/>
                </a:ln>
                <a:solidFill>
                  <a:srgbClr val="000000"/>
                </a:solidFill>
                <a:effectLst/>
                <a:latin typeface="Arial" panose="020B0604020202020204" pitchFamily="34" charset="0"/>
              </a:rPr>
              <a:t>Οργ</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νισμοί</a:t>
            </a:r>
            <a:r>
              <a:rPr kumimoji="0" lang="en-US" altLang="en-US" sz="1800" b="0" i="0" u="none" strike="noStrike" cap="none" normalizeH="0" baseline="0" dirty="0">
                <a:ln>
                  <a:noFill/>
                </a:ln>
                <a:solidFill>
                  <a:srgbClr val="000000"/>
                </a:solidFill>
                <a:effectLst/>
                <a:latin typeface="Arial" panose="020B0604020202020204" pitchFamily="34" charset="0"/>
              </a:rPr>
              <a:t> π</a:t>
            </a:r>
            <a:r>
              <a:rPr kumimoji="0" lang="en-US" altLang="en-US" sz="1800" b="0" i="0" u="none" strike="noStrike" cap="none" normalizeH="0" baseline="0" dirty="0" err="1">
                <a:ln>
                  <a:noFill/>
                </a:ln>
                <a:solidFill>
                  <a:srgbClr val="000000"/>
                </a:solidFill>
                <a:effectLst/>
                <a:latin typeface="Arial" panose="020B0604020202020204" pitchFamily="34" charset="0"/>
              </a:rPr>
              <a:t>ου</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μ</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ορούν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α α</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απ</a:t>
            </a:r>
            <a:r>
              <a:rPr kumimoji="0" lang="en-US" altLang="en-US" sz="1800" b="0" i="0" u="none" strike="noStrike" cap="none" normalizeH="0" baseline="0" dirty="0" err="1">
                <a:ln>
                  <a:noFill/>
                </a:ln>
                <a:solidFill>
                  <a:srgbClr val="000000"/>
                </a:solidFill>
                <a:effectLst/>
                <a:latin typeface="Arial" panose="020B0604020202020204" pitchFamily="34" charset="0"/>
              </a:rPr>
              <a:t>τυχθούν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τόσο</a:t>
            </a:r>
            <a:r>
              <a:rPr kumimoji="0" lang="en-US" altLang="en-US" sz="1800" b="0" i="0" u="none" strike="noStrike" cap="none" normalizeH="0" baseline="0" dirty="0">
                <a:ln>
                  <a:noFill/>
                </a:ln>
                <a:solidFill>
                  <a:srgbClr val="000000"/>
                </a:solidFill>
                <a:effectLst/>
                <a:latin typeface="Arial" panose="020B0604020202020204" pitchFamily="34" charset="0"/>
              </a:rPr>
              <a:t> πα</a:t>
            </a:r>
            <a:r>
              <a:rPr kumimoji="0" lang="en-US" altLang="en-US" sz="1800" b="0" i="0" u="none" strike="noStrike" cap="none" normalizeH="0" baseline="0" dirty="0" err="1">
                <a:ln>
                  <a:noFill/>
                </a:ln>
                <a:solidFill>
                  <a:srgbClr val="000000"/>
                </a:solidFill>
                <a:effectLst/>
                <a:latin typeface="Arial" panose="020B0604020202020204" pitchFamily="34" charset="0"/>
              </a:rPr>
              <a:t>ρουσί</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όσο</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κ</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ι</a:t>
            </a:r>
            <a:r>
              <a:rPr kumimoji="0" lang="en-US" altLang="en-US" sz="1800" b="0" i="0" u="none" strike="noStrike" cap="none" normalizeH="0" baseline="0" dirty="0">
                <a:ln>
                  <a:noFill/>
                </a:ln>
                <a:solidFill>
                  <a:srgbClr val="000000"/>
                </a:solidFill>
                <a:effectLst/>
                <a:latin typeface="Arial" panose="020B0604020202020204" pitchFamily="34" charset="0"/>
              </a:rPr>
              <a:t> απ</a:t>
            </a:r>
            <a:r>
              <a:rPr kumimoji="0" lang="en-US" altLang="en-US" sz="1800" b="0" i="0" u="none" strike="noStrike" cap="none" normalizeH="0" baseline="0" dirty="0" err="1">
                <a:ln>
                  <a:noFill/>
                </a:ln>
                <a:solidFill>
                  <a:srgbClr val="000000"/>
                </a:solidFill>
                <a:effectLst/>
                <a:latin typeface="Arial" panose="020B0604020202020204" pitchFamily="34" charset="0"/>
              </a:rPr>
              <a:t>ουσί</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οξυγόνου</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λλά</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συνήθως</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απ</a:t>
            </a:r>
            <a:r>
              <a:rPr kumimoji="0" lang="en-US" altLang="en-US" sz="1800" b="0" i="0" u="none" strike="noStrike" cap="none" normalizeH="0" baseline="0" dirty="0" err="1">
                <a:ln>
                  <a:noFill/>
                </a:ln>
                <a:solidFill>
                  <a:srgbClr val="000000"/>
                </a:solidFill>
                <a:effectLst/>
                <a:latin typeface="Arial" panose="020B0604020202020204" pitchFamily="34" charset="0"/>
              </a:rPr>
              <a:t>τύσσοντ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ι</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κ</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λύτερ</a:t>
            </a:r>
            <a:r>
              <a:rPr kumimoji="0" lang="en-US" altLang="en-US" sz="1800" b="0" i="0" u="none" strike="noStrike" cap="none" normalizeH="0" baseline="0" dirty="0">
                <a:ln>
                  <a:noFill/>
                </a:ln>
                <a:solidFill>
                  <a:srgbClr val="000000"/>
                </a:solidFill>
                <a:effectLst/>
                <a:latin typeface="Arial" panose="020B0604020202020204" pitchFamily="34" charset="0"/>
              </a:rPr>
              <a:t>α πα</a:t>
            </a:r>
            <a:r>
              <a:rPr kumimoji="0" lang="en-US" altLang="en-US" sz="1800" b="0" i="0" u="none" strike="noStrike" cap="none" normalizeH="0" baseline="0" dirty="0" err="1">
                <a:ln>
                  <a:noFill/>
                </a:ln>
                <a:solidFill>
                  <a:srgbClr val="000000"/>
                </a:solidFill>
                <a:effectLst/>
                <a:latin typeface="Arial" panose="020B0604020202020204" pitchFamily="34" charset="0"/>
              </a:rPr>
              <a:t>ρουσί</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οξυγόνου</a:t>
            </a:r>
            <a:r>
              <a:rPr kumimoji="0" lang="en-US" altLang="en-US" sz="1800" b="0" i="0" u="none" strike="noStrike" cap="none" normalizeH="0" baseline="0" dirty="0">
                <a:ln>
                  <a:noFill/>
                </a:ln>
                <a:solidFill>
                  <a:srgbClr val="000000"/>
                </a:solidFill>
                <a:effectLst/>
                <a:latin typeface="Arial" panose="020B0604020202020204" pitchFamily="34" charset="0"/>
              </a:rPr>
              <a:t>.</a:t>
            </a:r>
            <a:endParaRPr kumimoji="0" lang="el-GR" altLang="en-US"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err="1">
                <a:ln>
                  <a:noFill/>
                </a:ln>
                <a:solidFill>
                  <a:srgbClr val="000000"/>
                </a:solidFill>
                <a:effectLst/>
                <a:latin typeface="Arial" panose="020B0604020202020204" pitchFamily="34" charset="0"/>
              </a:rPr>
              <a:t>Υ</a:t>
            </a:r>
            <a:r>
              <a:rPr kumimoji="0" lang="en-US" altLang="en-US" sz="1800" b="1" i="0" u="none" strike="noStrike" cap="none" normalizeH="0" baseline="0" dirty="0">
                <a:ln>
                  <a:noFill/>
                </a:ln>
                <a:solidFill>
                  <a:srgbClr val="000000"/>
                </a:solidFill>
                <a:effectLst/>
                <a:latin typeface="Arial" panose="020B0604020202020204" pitchFamily="34" charset="0"/>
              </a:rPr>
              <a:t>π</a:t>
            </a:r>
            <a:r>
              <a:rPr kumimoji="0" lang="en-US" altLang="en-US" sz="1800" b="1" i="0" u="none" strike="noStrike" cap="none" normalizeH="0" baseline="0" dirty="0" err="1">
                <a:ln>
                  <a:noFill/>
                </a:ln>
                <a:solidFill>
                  <a:srgbClr val="000000"/>
                </a:solidFill>
                <a:effectLst/>
                <a:latin typeface="Arial" panose="020B0604020202020204" pitchFamily="34" charset="0"/>
              </a:rPr>
              <a:t>οχρεωτικά</a:t>
            </a:r>
            <a:r>
              <a:rPr kumimoji="0" lang="en-US" altLang="en-US" sz="1800" b="1" i="0" u="none" strike="noStrike" cap="none" normalizeH="0" baseline="0" dirty="0">
                <a:ln>
                  <a:noFill/>
                </a:ln>
                <a:solidFill>
                  <a:srgbClr val="000000"/>
                </a:solidFill>
                <a:effectLst/>
                <a:latin typeface="Arial" panose="020B0604020202020204" pitchFamily="34" charset="0"/>
              </a:rPr>
              <a:t> α</a:t>
            </a:r>
            <a:r>
              <a:rPr kumimoji="0" lang="en-US" altLang="en-US" sz="1800" b="1" i="0" u="none" strike="noStrike" cap="none" normalizeH="0" baseline="0" dirty="0" err="1">
                <a:ln>
                  <a:noFill/>
                </a:ln>
                <a:solidFill>
                  <a:srgbClr val="000000"/>
                </a:solidFill>
                <a:effectLst/>
                <a:latin typeface="Arial" panose="020B0604020202020204" pitchFamily="34" charset="0"/>
              </a:rPr>
              <a:t>ν</a:t>
            </a:r>
            <a:r>
              <a:rPr kumimoji="0" lang="en-US" altLang="en-US" sz="1800" b="1" i="0" u="none" strike="noStrike" cap="none" normalizeH="0" baseline="0" dirty="0">
                <a:ln>
                  <a:noFill/>
                </a:ln>
                <a:solidFill>
                  <a:srgbClr val="000000"/>
                </a:solidFill>
                <a:effectLst/>
                <a:latin typeface="Arial" panose="020B0604020202020204" pitchFamily="34" charset="0"/>
              </a:rPr>
              <a:t>α</a:t>
            </a:r>
            <a:r>
              <a:rPr kumimoji="0" lang="en-US" altLang="en-US" sz="1800" b="1" i="0" u="none" strike="noStrike" cap="none" normalizeH="0" baseline="0" dirty="0" err="1">
                <a:ln>
                  <a:noFill/>
                </a:ln>
                <a:solidFill>
                  <a:srgbClr val="000000"/>
                </a:solidFill>
                <a:effectLst/>
                <a:latin typeface="Arial" panose="020B0604020202020204" pitchFamily="34" charset="0"/>
              </a:rPr>
              <a:t>ερό</a:t>
            </a:r>
            <a:r>
              <a:rPr kumimoji="0" lang="en-US" altLang="en-US" sz="1800" b="1" i="0" u="none" strike="noStrike" cap="none" normalizeH="0" baseline="0" dirty="0">
                <a:ln>
                  <a:noFill/>
                </a:ln>
                <a:solidFill>
                  <a:srgbClr val="000000"/>
                </a:solidFill>
                <a:effectLst/>
                <a:latin typeface="Arial" panose="020B0604020202020204" pitchFamily="34" charset="0"/>
              </a:rPr>
              <a:t>β</a:t>
            </a:r>
            <a:r>
              <a:rPr kumimoji="0" lang="en-US" altLang="en-US" sz="1800" b="1" i="0" u="none" strike="noStrike" cap="none" normalizeH="0" baseline="0" dirty="0" err="1">
                <a:ln>
                  <a:noFill/>
                </a:ln>
                <a:solidFill>
                  <a:srgbClr val="000000"/>
                </a:solidFill>
                <a:effectLst/>
                <a:latin typeface="Arial" panose="020B0604020202020204" pitchFamily="34" charset="0"/>
              </a:rPr>
              <a:t>ιοι</a:t>
            </a:r>
            <a:r>
              <a:rPr kumimoji="0" lang="en-US" altLang="en-US" sz="1800" b="1" i="0" u="none" strike="noStrike" cap="none" normalizeH="0" baseline="0" dirty="0">
                <a:ln>
                  <a:noFill/>
                </a:ln>
                <a:solidFill>
                  <a:srgbClr val="000000"/>
                </a:solidFill>
                <a:effectLst/>
                <a:latin typeface="Arial" panose="020B0604020202020204" pitchFamily="34" charset="0"/>
              </a:rPr>
              <a:t> (Obligate anaerobes):</a:t>
            </a:r>
            <a:br>
              <a:rPr kumimoji="0" lang="en-US" altLang="en-US" sz="1800" b="0" i="0" u="none" strike="noStrike" cap="none" normalizeH="0" baseline="0" dirty="0">
                <a:ln>
                  <a:noFill/>
                </a:ln>
                <a:solidFill>
                  <a:srgbClr val="000000"/>
                </a:solidFill>
                <a:effectLst/>
                <a:latin typeface="Arial" panose="020B0604020202020204" pitchFamily="34" charset="0"/>
              </a:rPr>
            </a:br>
            <a:r>
              <a:rPr kumimoji="0" lang="en-US" altLang="en-US" sz="1800" b="0" i="0" u="none" strike="noStrike" cap="none" normalizeH="0" baseline="0" dirty="0" err="1">
                <a:ln>
                  <a:noFill/>
                </a:ln>
                <a:solidFill>
                  <a:srgbClr val="000000"/>
                </a:solidFill>
                <a:effectLst/>
                <a:latin typeface="Arial" panose="020B0604020202020204" pitchFamily="34" charset="0"/>
              </a:rPr>
              <a:t>Οργ</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νισμοί</a:t>
            </a:r>
            <a:r>
              <a:rPr kumimoji="0" lang="en-US" altLang="en-US" sz="1800" b="0" i="0" u="none" strike="noStrike" cap="none" normalizeH="0" baseline="0" dirty="0">
                <a:ln>
                  <a:noFill/>
                </a:ln>
                <a:solidFill>
                  <a:srgbClr val="000000"/>
                </a:solidFill>
                <a:effectLst/>
                <a:latin typeface="Arial" panose="020B0604020202020204" pitchFamily="34" charset="0"/>
              </a:rPr>
              <a:t> π</a:t>
            </a:r>
            <a:r>
              <a:rPr kumimoji="0" lang="en-US" altLang="en-US" sz="1800" b="0" i="0" u="none" strike="noStrike" cap="none" normalizeH="0" baseline="0" dirty="0" err="1">
                <a:ln>
                  <a:noFill/>
                </a:ln>
                <a:solidFill>
                  <a:srgbClr val="000000"/>
                </a:solidFill>
                <a:effectLst/>
                <a:latin typeface="Arial" panose="020B0604020202020204" pitchFamily="34" charset="0"/>
              </a:rPr>
              <a:t>ου</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δεν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μ</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ορούν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α α</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απ</a:t>
            </a:r>
            <a:r>
              <a:rPr kumimoji="0" lang="en-US" altLang="en-US" sz="1800" b="0" i="0" u="none" strike="noStrike" cap="none" normalizeH="0" baseline="0" dirty="0" err="1">
                <a:ln>
                  <a:noFill/>
                </a:ln>
                <a:solidFill>
                  <a:srgbClr val="000000"/>
                </a:solidFill>
                <a:effectLst/>
                <a:latin typeface="Arial" panose="020B0604020202020204" pitchFamily="34" charset="0"/>
              </a:rPr>
              <a:t>τυχθούν</a:t>
            </a:r>
            <a:r>
              <a:rPr kumimoji="0" lang="en-US" altLang="en-US" sz="1800" b="0" i="0" u="none" strike="noStrike" cap="none" normalizeH="0" baseline="0" dirty="0">
                <a:ln>
                  <a:noFill/>
                </a:ln>
                <a:solidFill>
                  <a:srgbClr val="000000"/>
                </a:solidFill>
                <a:effectLst/>
                <a:latin typeface="Arial" panose="020B0604020202020204" pitchFamily="34" charset="0"/>
              </a:rPr>
              <a:t> πα</a:t>
            </a:r>
            <a:r>
              <a:rPr kumimoji="0" lang="en-US" altLang="en-US" sz="1800" b="0" i="0" u="none" strike="noStrike" cap="none" normalizeH="0" baseline="0" dirty="0" err="1">
                <a:ln>
                  <a:noFill/>
                </a:ln>
                <a:solidFill>
                  <a:srgbClr val="000000"/>
                </a:solidFill>
                <a:effectLst/>
                <a:latin typeface="Arial" panose="020B0604020202020204" pitchFamily="34" charset="0"/>
              </a:rPr>
              <a:t>ρουσί</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οξυγόνου</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κ</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θώς</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το</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οξυγόνο</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είν</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ι</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τοξικό</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γι</a:t>
            </a:r>
            <a:r>
              <a:rPr kumimoji="0" lang="en-US" altLang="en-US" sz="1800" b="0" i="0" u="none" strike="noStrike" cap="none" normalizeH="0" baseline="0" dirty="0">
                <a:ln>
                  <a:noFill/>
                </a:ln>
                <a:solidFill>
                  <a:srgbClr val="000000"/>
                </a:solidFill>
                <a:effectLst/>
                <a:latin typeface="Arial" panose="020B0604020202020204" pitchFamily="34" charset="0"/>
              </a:rPr>
              <a:t>α α</a:t>
            </a:r>
            <a:r>
              <a:rPr kumimoji="0" lang="en-US" altLang="en-US" sz="1800" b="0" i="0" u="none" strike="noStrike" cap="none" normalizeH="0" baseline="0" dirty="0" err="1">
                <a:ln>
                  <a:noFill/>
                </a:ln>
                <a:solidFill>
                  <a:srgbClr val="000000"/>
                </a:solidFill>
                <a:effectLst/>
                <a:latin typeface="Arial" panose="020B0604020202020204" pitchFamily="34" charset="0"/>
              </a:rPr>
              <a:t>υτούς</a:t>
            </a:r>
            <a:r>
              <a:rPr kumimoji="0" lang="en-US" altLang="en-US" sz="1800" b="0" i="0" u="none" strike="noStrike" cap="none" normalizeH="0" baseline="0" dirty="0">
                <a:ln>
                  <a:noFill/>
                </a:ln>
                <a:solidFill>
                  <a:srgbClr val="000000"/>
                </a:solidFill>
                <a:effectLst/>
                <a:latin typeface="Arial" panose="020B0604020202020204" pitchFamily="34" charset="0"/>
              </a:rPr>
              <a:t>.</a:t>
            </a:r>
            <a:endParaRPr kumimoji="0" lang="el-GR" altLang="en-US"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err="1">
                <a:ln>
                  <a:noFill/>
                </a:ln>
                <a:solidFill>
                  <a:srgbClr val="000000"/>
                </a:solidFill>
                <a:effectLst/>
                <a:latin typeface="Arial" panose="020B0604020202020204" pitchFamily="34" charset="0"/>
              </a:rPr>
              <a:t>Μικρο</a:t>
            </a:r>
            <a:r>
              <a:rPr kumimoji="0" lang="en-US" altLang="en-US" sz="1800" b="1" i="0" u="none" strike="noStrike" cap="none" normalizeH="0" baseline="0" dirty="0">
                <a:ln>
                  <a:noFill/>
                </a:ln>
                <a:solidFill>
                  <a:srgbClr val="000000"/>
                </a:solidFill>
                <a:effectLst/>
                <a:latin typeface="Arial" panose="020B0604020202020204" pitchFamily="34" charset="0"/>
              </a:rPr>
              <a:t>α</a:t>
            </a:r>
            <a:r>
              <a:rPr kumimoji="0" lang="en-US" altLang="en-US" sz="1800" b="1" i="0" u="none" strike="noStrike" cap="none" normalizeH="0" baseline="0" dirty="0" err="1">
                <a:ln>
                  <a:noFill/>
                </a:ln>
                <a:solidFill>
                  <a:srgbClr val="000000"/>
                </a:solidFill>
                <a:effectLst/>
                <a:latin typeface="Arial" panose="020B0604020202020204" pitchFamily="34" charset="0"/>
              </a:rPr>
              <a:t>ερόφιλοι</a:t>
            </a:r>
            <a:r>
              <a:rPr kumimoji="0" lang="en-US" altLang="en-US" sz="1800" b="1" i="0" u="none" strike="noStrike" cap="none" normalizeH="0" baseline="0" dirty="0">
                <a:ln>
                  <a:noFill/>
                </a:ln>
                <a:solidFill>
                  <a:srgbClr val="000000"/>
                </a:solidFill>
                <a:effectLst/>
                <a:latin typeface="Arial" panose="020B0604020202020204" pitchFamily="34" charset="0"/>
              </a:rPr>
              <a:t> (Microaerophiles):</a:t>
            </a:r>
            <a:br>
              <a:rPr kumimoji="0" lang="en-US" altLang="en-US" sz="1800" b="0" i="0" u="none" strike="noStrike" cap="none" normalizeH="0" baseline="0" dirty="0">
                <a:ln>
                  <a:noFill/>
                </a:ln>
                <a:solidFill>
                  <a:srgbClr val="000000"/>
                </a:solidFill>
                <a:effectLst/>
                <a:latin typeface="Arial" panose="020B0604020202020204" pitchFamily="34" charset="0"/>
              </a:rPr>
            </a:br>
            <a:r>
              <a:rPr kumimoji="0" lang="en-US" altLang="en-US" sz="1800" b="0" i="0" u="none" strike="noStrike" cap="none" normalizeH="0" baseline="0" dirty="0" err="1">
                <a:ln>
                  <a:noFill/>
                </a:ln>
                <a:solidFill>
                  <a:srgbClr val="000000"/>
                </a:solidFill>
                <a:effectLst/>
                <a:latin typeface="Arial" panose="020B0604020202020204" pitchFamily="34" charset="0"/>
              </a:rPr>
              <a:t>Οργ</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νισμοί</a:t>
            </a:r>
            <a:r>
              <a:rPr kumimoji="0" lang="en-US" altLang="en-US" sz="1800" b="0" i="0" u="none" strike="noStrike" cap="none" normalizeH="0" baseline="0" dirty="0">
                <a:ln>
                  <a:noFill/>
                </a:ln>
                <a:solidFill>
                  <a:srgbClr val="000000"/>
                </a:solidFill>
                <a:effectLst/>
                <a:latin typeface="Arial" panose="020B0604020202020204" pitchFamily="34" charset="0"/>
              </a:rPr>
              <a:t> π</a:t>
            </a:r>
            <a:r>
              <a:rPr kumimoji="0" lang="en-US" altLang="en-US" sz="1800" b="0" i="0" u="none" strike="noStrike" cap="none" normalizeH="0" baseline="0" dirty="0" err="1">
                <a:ln>
                  <a:noFill/>
                </a:ln>
                <a:solidFill>
                  <a:srgbClr val="000000"/>
                </a:solidFill>
                <a:effectLst/>
                <a:latin typeface="Arial" panose="020B0604020202020204" pitchFamily="34" charset="0"/>
              </a:rPr>
              <a:t>ου</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απ</a:t>
            </a:r>
            <a:r>
              <a:rPr kumimoji="0" lang="en-US" altLang="en-US" sz="1800" b="0" i="0" u="none" strike="noStrike" cap="none" normalizeH="0" baseline="0" dirty="0" err="1">
                <a:ln>
                  <a:noFill/>
                </a:ln>
                <a:solidFill>
                  <a:srgbClr val="000000"/>
                </a:solidFill>
                <a:effectLst/>
                <a:latin typeface="Arial" panose="020B0604020202020204" pitchFamily="34" charset="0"/>
              </a:rPr>
              <a:t>τύσσοντ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ι</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κ</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λύτερ</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σε</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χ</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μηλές</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συγκεντρώσεις</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οξυγόνου</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μικρότερες</a:t>
            </a:r>
            <a:r>
              <a:rPr kumimoji="0" lang="en-US" altLang="en-US" sz="1800" b="0" i="0" u="none" strike="noStrike" cap="none" normalizeH="0" baseline="0" dirty="0">
                <a:ln>
                  <a:noFill/>
                </a:ln>
                <a:solidFill>
                  <a:srgbClr val="000000"/>
                </a:solidFill>
                <a:effectLst/>
                <a:latin typeface="Arial" panose="020B0604020202020204" pitchFamily="34" charset="0"/>
              </a:rPr>
              <a:t> απ</a:t>
            </a:r>
            <a:r>
              <a:rPr kumimoji="0" lang="en-US" altLang="en-US" sz="1800" b="0" i="0" u="none" strike="noStrike" cap="none" normalizeH="0" baseline="0" dirty="0" err="1">
                <a:ln>
                  <a:noFill/>
                </a:ln>
                <a:solidFill>
                  <a:srgbClr val="000000"/>
                </a:solidFill>
                <a:effectLst/>
                <a:latin typeface="Arial" panose="020B0604020202020204" pitchFamily="34" charset="0"/>
              </a:rPr>
              <a:t>ό</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υτές</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της</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τμόσφ</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ιρ</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ς</a:t>
            </a:r>
            <a:r>
              <a:rPr kumimoji="0" lang="en-US" altLang="en-US" sz="1800" b="0" i="0" u="none" strike="noStrike" cap="none" normalizeH="0" baseline="0" dirty="0">
                <a:ln>
                  <a:noFill/>
                </a:ln>
                <a:solidFill>
                  <a:srgbClr val="000000"/>
                </a:solidFill>
                <a:effectLst/>
                <a:latin typeface="Arial" panose="020B0604020202020204" pitchFamily="34" charset="0"/>
              </a:rPr>
              <a:t>.</a:t>
            </a:r>
            <a:endParaRPr kumimoji="0" lang="el-GR" altLang="en-US"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err="1">
                <a:ln>
                  <a:noFill/>
                </a:ln>
                <a:solidFill>
                  <a:srgbClr val="000000"/>
                </a:solidFill>
                <a:effectLst/>
                <a:latin typeface="Arial" panose="020B0604020202020204" pitchFamily="34" charset="0"/>
              </a:rPr>
              <a:t>Αερο</a:t>
            </a:r>
            <a:r>
              <a:rPr kumimoji="0" lang="en-US" altLang="en-US" sz="1800" b="1" i="0" u="none" strike="noStrike" cap="none" normalizeH="0" baseline="0" dirty="0">
                <a:ln>
                  <a:noFill/>
                </a:ln>
                <a:solidFill>
                  <a:srgbClr val="000000"/>
                </a:solidFill>
                <a:effectLst/>
                <a:latin typeface="Arial" panose="020B0604020202020204" pitchFamily="34" charset="0"/>
              </a:rPr>
              <a:t>α</a:t>
            </a:r>
            <a:r>
              <a:rPr kumimoji="0" lang="en-US" altLang="en-US" sz="1800" b="1" i="0" u="none" strike="noStrike" cap="none" normalizeH="0" baseline="0" dirty="0" err="1">
                <a:ln>
                  <a:noFill/>
                </a:ln>
                <a:solidFill>
                  <a:srgbClr val="000000"/>
                </a:solidFill>
                <a:effectLst/>
                <a:latin typeface="Arial" panose="020B0604020202020204" pitchFamily="34" charset="0"/>
              </a:rPr>
              <a:t>νεκτικοί</a:t>
            </a:r>
            <a:r>
              <a:rPr kumimoji="0" lang="en-US" altLang="en-US" sz="1800" b="1" i="0" u="none" strike="noStrike" cap="none" normalizeH="0" baseline="0" dirty="0">
                <a:ln>
                  <a:noFill/>
                </a:ln>
                <a:solidFill>
                  <a:srgbClr val="000000"/>
                </a:solidFill>
                <a:effectLst/>
                <a:latin typeface="Arial" panose="020B0604020202020204" pitchFamily="34" charset="0"/>
              </a:rPr>
              <a:t> α</a:t>
            </a:r>
            <a:r>
              <a:rPr kumimoji="0" lang="en-US" altLang="en-US" sz="1800" b="1" i="0" u="none" strike="noStrike" cap="none" normalizeH="0" baseline="0" dirty="0" err="1">
                <a:ln>
                  <a:noFill/>
                </a:ln>
                <a:solidFill>
                  <a:srgbClr val="000000"/>
                </a:solidFill>
                <a:effectLst/>
                <a:latin typeface="Arial" panose="020B0604020202020204" pitchFamily="34" charset="0"/>
              </a:rPr>
              <a:t>ν</a:t>
            </a:r>
            <a:r>
              <a:rPr kumimoji="0" lang="en-US" altLang="en-US" sz="1800" b="1" i="0" u="none" strike="noStrike" cap="none" normalizeH="0" baseline="0" dirty="0">
                <a:ln>
                  <a:noFill/>
                </a:ln>
                <a:solidFill>
                  <a:srgbClr val="000000"/>
                </a:solidFill>
                <a:effectLst/>
                <a:latin typeface="Arial" panose="020B0604020202020204" pitchFamily="34" charset="0"/>
              </a:rPr>
              <a:t>α</a:t>
            </a:r>
            <a:r>
              <a:rPr kumimoji="0" lang="en-US" altLang="en-US" sz="1800" b="1" i="0" u="none" strike="noStrike" cap="none" normalizeH="0" baseline="0" dirty="0" err="1">
                <a:ln>
                  <a:noFill/>
                </a:ln>
                <a:solidFill>
                  <a:srgbClr val="000000"/>
                </a:solidFill>
                <a:effectLst/>
                <a:latin typeface="Arial" panose="020B0604020202020204" pitchFamily="34" charset="0"/>
              </a:rPr>
              <a:t>ερό</a:t>
            </a:r>
            <a:r>
              <a:rPr kumimoji="0" lang="en-US" altLang="en-US" sz="1800" b="1" i="0" u="none" strike="noStrike" cap="none" normalizeH="0" baseline="0" dirty="0">
                <a:ln>
                  <a:noFill/>
                </a:ln>
                <a:solidFill>
                  <a:srgbClr val="000000"/>
                </a:solidFill>
                <a:effectLst/>
                <a:latin typeface="Arial" panose="020B0604020202020204" pitchFamily="34" charset="0"/>
              </a:rPr>
              <a:t>β</a:t>
            </a:r>
            <a:r>
              <a:rPr kumimoji="0" lang="en-US" altLang="en-US" sz="1800" b="1" i="0" u="none" strike="noStrike" cap="none" normalizeH="0" baseline="0" dirty="0" err="1">
                <a:ln>
                  <a:noFill/>
                </a:ln>
                <a:solidFill>
                  <a:srgbClr val="000000"/>
                </a:solidFill>
                <a:effectLst/>
                <a:latin typeface="Arial" panose="020B0604020202020204" pitchFamily="34" charset="0"/>
              </a:rPr>
              <a:t>ιοι</a:t>
            </a:r>
            <a:r>
              <a:rPr kumimoji="0" lang="en-US" altLang="en-US" sz="1800" b="1" i="0" u="none" strike="noStrike" cap="none" normalizeH="0" baseline="0" dirty="0">
                <a:ln>
                  <a:noFill/>
                </a:ln>
                <a:solidFill>
                  <a:srgbClr val="000000"/>
                </a:solidFill>
                <a:effectLst/>
                <a:latin typeface="Arial" panose="020B0604020202020204" pitchFamily="34" charset="0"/>
              </a:rPr>
              <a:t> (Aerotolerant anaerobes):</a:t>
            </a:r>
            <a:br>
              <a:rPr kumimoji="0" lang="en-US" altLang="en-US" sz="1800" b="0" i="0" u="none" strike="noStrike" cap="none" normalizeH="0" baseline="0" dirty="0">
                <a:ln>
                  <a:noFill/>
                </a:ln>
                <a:solidFill>
                  <a:srgbClr val="000000"/>
                </a:solidFill>
                <a:effectLst/>
                <a:latin typeface="Arial" panose="020B0604020202020204" pitchFamily="34" charset="0"/>
              </a:rPr>
            </a:br>
            <a:r>
              <a:rPr kumimoji="0" lang="en-US" altLang="en-US" sz="1800" b="0" i="0" u="none" strike="noStrike" cap="none" normalizeH="0" baseline="0" dirty="0" err="1">
                <a:ln>
                  <a:noFill/>
                </a:ln>
                <a:solidFill>
                  <a:srgbClr val="000000"/>
                </a:solidFill>
                <a:effectLst/>
                <a:latin typeface="Arial" panose="020B0604020202020204" pitchFamily="34" charset="0"/>
              </a:rPr>
              <a:t>Οργ</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νισμοί</a:t>
            </a:r>
            <a:r>
              <a:rPr kumimoji="0" lang="en-US" altLang="en-US" sz="1800" b="0" i="0" u="none" strike="noStrike" cap="none" normalizeH="0" baseline="0" dirty="0">
                <a:ln>
                  <a:noFill/>
                </a:ln>
                <a:solidFill>
                  <a:srgbClr val="000000"/>
                </a:solidFill>
                <a:effectLst/>
                <a:latin typeface="Arial" panose="020B0604020202020204" pitchFamily="34" charset="0"/>
              </a:rPr>
              <a:t> π</a:t>
            </a:r>
            <a:r>
              <a:rPr kumimoji="0" lang="en-US" altLang="en-US" sz="1800" b="0" i="0" u="none" strike="noStrike" cap="none" normalizeH="0" baseline="0" dirty="0" err="1">
                <a:ln>
                  <a:noFill/>
                </a:ln>
                <a:solidFill>
                  <a:srgbClr val="000000"/>
                </a:solidFill>
                <a:effectLst/>
                <a:latin typeface="Arial" panose="020B0604020202020204" pitchFamily="34" charset="0"/>
              </a:rPr>
              <a:t>ου</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δεν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χρησιμο</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οιούν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το</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οξυγόνο</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γι</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την</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νά</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τυξή</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τους</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λλά</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μ</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ορούν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ε</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ι</a:t>
            </a:r>
            <a:r>
              <a:rPr kumimoji="0" lang="en-US" altLang="en-US" sz="1800" b="0" i="0" u="none" strike="noStrike" cap="none" normalizeH="0" baseline="0" dirty="0">
                <a:ln>
                  <a:noFill/>
                </a:ln>
                <a:solidFill>
                  <a:srgbClr val="000000"/>
                </a:solidFill>
                <a:effectLst/>
                <a:latin typeface="Arial" panose="020B0604020202020204" pitchFamily="34" charset="0"/>
              </a:rPr>
              <a:t>β</a:t>
            </a:r>
            <a:r>
              <a:rPr kumimoji="0" lang="en-US" altLang="en-US" sz="1800" b="0" i="0" u="none" strike="noStrike" cap="none" normalizeH="0" baseline="0" dirty="0" err="1">
                <a:ln>
                  <a:noFill/>
                </a:ln>
                <a:solidFill>
                  <a:srgbClr val="000000"/>
                </a:solidFill>
                <a:effectLst/>
                <a:latin typeface="Arial" panose="020B0604020202020204" pitchFamily="34" charset="0"/>
              </a:rPr>
              <a:t>ιώσουν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στην</a:t>
            </a:r>
            <a:r>
              <a:rPr kumimoji="0" lang="en-US" altLang="en-US" sz="1800" b="0" i="0" u="none" strike="noStrike" cap="none" normalizeH="0" baseline="0" dirty="0">
                <a:ln>
                  <a:noFill/>
                </a:ln>
                <a:solidFill>
                  <a:srgbClr val="000000"/>
                </a:solidFill>
                <a:effectLst/>
                <a:latin typeface="Arial" panose="020B0604020202020204" pitchFamily="34" charset="0"/>
              </a:rPr>
              <a:t> πα</a:t>
            </a:r>
            <a:r>
              <a:rPr kumimoji="0" lang="en-US" altLang="en-US" sz="1800" b="0" i="0" u="none" strike="noStrike" cap="none" normalizeH="0" baseline="0" dirty="0" err="1">
                <a:ln>
                  <a:noFill/>
                </a:ln>
                <a:solidFill>
                  <a:srgbClr val="000000"/>
                </a:solidFill>
                <a:effectLst/>
                <a:latin typeface="Arial" panose="020B0604020202020204" pitchFamily="34" charset="0"/>
              </a:rPr>
              <a:t>ρουσί</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του</a:t>
            </a:r>
            <a:r>
              <a:rPr kumimoji="0" lang="en-US" altLang="en-US" sz="1800" b="0" i="0" u="none" strike="noStrike" cap="none" normalizeH="0" baseline="0" dirty="0">
                <a:ln>
                  <a:noFill/>
                </a:ln>
                <a:solidFill>
                  <a:srgbClr val="000000"/>
                </a:solidFill>
                <a:effectLst/>
                <a:latin typeface="Arial" panose="020B060402020202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07496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CF933E-768D-C4BA-6F4C-7E5D2F50B581}"/>
              </a:ext>
            </a:extLst>
          </p:cNvPr>
          <p:cNvSpPr txBox="1"/>
          <p:nvPr/>
        </p:nvSpPr>
        <p:spPr>
          <a:xfrm>
            <a:off x="1584314" y="4995117"/>
            <a:ext cx="9993396" cy="1477328"/>
          </a:xfrm>
          <a:prstGeom prst="rect">
            <a:avLst/>
          </a:prstGeom>
          <a:noFill/>
        </p:spPr>
        <p:txBody>
          <a:bodyPr wrap="square">
            <a:spAutoFit/>
          </a:bodyPr>
          <a:lstStyle/>
          <a:p>
            <a:r>
              <a:rPr lang="el-GR" b="0" i="0" u="none" strike="noStrike" dirty="0">
                <a:solidFill>
                  <a:srgbClr val="000000"/>
                </a:solidFill>
                <a:effectLst/>
              </a:rPr>
              <a:t>Το 2025, μια ερευνητική ομάδα υπό την ηγεσία του καθηγητή </a:t>
            </a:r>
            <a:r>
              <a:rPr lang="en-US" b="0" i="0" u="none" strike="noStrike" dirty="0">
                <a:solidFill>
                  <a:srgbClr val="000000"/>
                </a:solidFill>
                <a:effectLst/>
              </a:rPr>
              <a:t>Gerry Wright </a:t>
            </a:r>
            <a:r>
              <a:rPr lang="el-GR" b="0" i="0" u="none" strike="noStrike" dirty="0">
                <a:solidFill>
                  <a:srgbClr val="000000"/>
                </a:solidFill>
                <a:effectLst/>
              </a:rPr>
              <a:t>στο Πανεπιστήμιο </a:t>
            </a:r>
            <a:r>
              <a:rPr lang="en-US" b="0" i="0" u="none" strike="noStrike" dirty="0">
                <a:solidFill>
                  <a:srgbClr val="000000"/>
                </a:solidFill>
                <a:effectLst/>
              </a:rPr>
              <a:t>McMaster </a:t>
            </a:r>
            <a:r>
              <a:rPr lang="el-GR" b="0" i="0" u="none" strike="noStrike" dirty="0">
                <a:solidFill>
                  <a:srgbClr val="000000"/>
                </a:solidFill>
                <a:effectLst/>
              </a:rPr>
              <a:t>του Καναδά ανακάλυψε μια νέα κατηγορία αντιβιοτικών, με επικεφαλής μόριο τη </a:t>
            </a:r>
            <a:r>
              <a:rPr lang="el-GR" b="0" i="0" u="none" strike="noStrike" dirty="0" err="1">
                <a:solidFill>
                  <a:srgbClr val="000000"/>
                </a:solidFill>
                <a:effectLst/>
              </a:rPr>
              <a:t>λαριοσιδίνη</a:t>
            </a:r>
            <a:r>
              <a:rPr lang="el-GR" b="0" i="0" u="none" strike="noStrike" dirty="0">
                <a:solidFill>
                  <a:srgbClr val="000000"/>
                </a:solidFill>
                <a:effectLst/>
              </a:rPr>
              <a:t> (</a:t>
            </a:r>
            <a:r>
              <a:rPr lang="en-US" b="0" i="0" u="none" strike="noStrike" dirty="0" err="1">
                <a:solidFill>
                  <a:srgbClr val="000000"/>
                </a:solidFill>
                <a:effectLst/>
              </a:rPr>
              <a:t>lariocidin</a:t>
            </a:r>
            <a:r>
              <a:rPr lang="en-US" b="0" i="0" u="none" strike="noStrike" dirty="0">
                <a:solidFill>
                  <a:srgbClr val="000000"/>
                </a:solidFill>
                <a:effectLst/>
              </a:rPr>
              <a:t>).</a:t>
            </a:r>
            <a:r>
              <a:rPr lang="el-GR" b="0" i="0" u="none" strike="noStrike" dirty="0">
                <a:solidFill>
                  <a:srgbClr val="000000"/>
                </a:solidFill>
                <a:effectLst/>
              </a:rPr>
              <a:t>Πρόκειται για ένα πεπτίδιο τύπου "</a:t>
            </a:r>
            <a:r>
              <a:rPr lang="en-US" b="0" i="0" u="none" strike="noStrike" dirty="0">
                <a:solidFill>
                  <a:srgbClr val="000000"/>
                </a:solidFill>
                <a:effectLst/>
              </a:rPr>
              <a:t>lasso", </a:t>
            </a:r>
            <a:r>
              <a:rPr lang="el-GR" b="0" i="0" u="none" strike="noStrike" dirty="0">
                <a:solidFill>
                  <a:srgbClr val="000000"/>
                </a:solidFill>
                <a:effectLst/>
              </a:rPr>
              <a:t>το οποίο απομονώθηκε από βακτήρια του γένους </a:t>
            </a:r>
            <a:r>
              <a:rPr lang="en-US" b="0" i="1" u="none" strike="noStrike" dirty="0" err="1">
                <a:solidFill>
                  <a:srgbClr val="000000"/>
                </a:solidFill>
                <a:effectLst/>
              </a:rPr>
              <a:t>Paenibacillus</a:t>
            </a:r>
            <a:r>
              <a:rPr lang="en-US" b="0" i="0" u="none" strike="noStrike" dirty="0">
                <a:solidFill>
                  <a:srgbClr val="000000"/>
                </a:solidFill>
                <a:effectLst/>
              </a:rPr>
              <a:t> </a:t>
            </a:r>
            <a:r>
              <a:rPr lang="el-GR" b="0" i="0" u="none" strike="noStrike" dirty="0">
                <a:solidFill>
                  <a:srgbClr val="000000"/>
                </a:solidFill>
                <a:effectLst/>
              </a:rPr>
              <a:t>που καλλιεργήθηκαν για περίπου ένα χρόνο από δείγμα εδάφους που συλλέχθηκε σε αυλή στο Χάμιλτον του Οντάριο</a:t>
            </a:r>
            <a:endParaRPr lang="en-US" dirty="0"/>
          </a:p>
        </p:txBody>
      </p:sp>
      <p:pic>
        <p:nvPicPr>
          <p:cNvPr id="6" name="Picture 5" descr="A screenshot of a news article&#10;&#10;AI-generated content may be incorrect.">
            <a:extLst>
              <a:ext uri="{FF2B5EF4-FFF2-40B4-BE49-F238E27FC236}">
                <a16:creationId xmlns:a16="http://schemas.microsoft.com/office/drawing/2014/main" id="{25F65998-B58B-DC17-592B-AEE35D4823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772400" cy="4585716"/>
          </a:xfrm>
          <a:prstGeom prst="rect">
            <a:avLst/>
          </a:prstGeom>
        </p:spPr>
      </p:pic>
      <p:sp>
        <p:nvSpPr>
          <p:cNvPr id="8" name="TextBox 7">
            <a:extLst>
              <a:ext uri="{FF2B5EF4-FFF2-40B4-BE49-F238E27FC236}">
                <a16:creationId xmlns:a16="http://schemas.microsoft.com/office/drawing/2014/main" id="{1F509053-38D1-B457-A99B-A80B94DDC2DF}"/>
              </a:ext>
            </a:extLst>
          </p:cNvPr>
          <p:cNvSpPr txBox="1"/>
          <p:nvPr/>
        </p:nvSpPr>
        <p:spPr>
          <a:xfrm>
            <a:off x="7772400" y="1694718"/>
            <a:ext cx="4288221" cy="2585323"/>
          </a:xfrm>
          <a:prstGeom prst="rect">
            <a:avLst/>
          </a:prstGeom>
          <a:noFill/>
        </p:spPr>
        <p:txBody>
          <a:bodyPr wrap="square">
            <a:spAutoFit/>
          </a:bodyPr>
          <a:lstStyle/>
          <a:p>
            <a:r>
              <a:rPr lang="el-GR" b="0" i="0" u="none" strike="noStrike" dirty="0">
                <a:solidFill>
                  <a:srgbClr val="000000"/>
                </a:solidFill>
                <a:effectLst/>
                <a:latin typeface="-webkit-standard"/>
              </a:rPr>
              <a:t>Η αναζήτηση νέων αντιβιοτικών είναι απαραίτητη επειδή τα βακτήρια αναπτύσσουν αντοχή στα υπάρχοντα φάρμακα λόγω της συνεχούς χρήσης τους. Το 2021, η </a:t>
            </a:r>
            <a:r>
              <a:rPr lang="el-GR" b="0" i="0" u="none" strike="noStrike" dirty="0" err="1">
                <a:solidFill>
                  <a:srgbClr val="000000"/>
                </a:solidFill>
                <a:effectLst/>
                <a:latin typeface="-webkit-standard"/>
              </a:rPr>
              <a:t>βακτηριακή</a:t>
            </a:r>
            <a:r>
              <a:rPr lang="el-GR" b="0" i="0" u="none" strike="noStrike" dirty="0">
                <a:solidFill>
                  <a:srgbClr val="000000"/>
                </a:solidFill>
                <a:effectLst/>
                <a:latin typeface="-webkit-standard"/>
              </a:rPr>
              <a:t> αντοχή στα </a:t>
            </a:r>
            <a:r>
              <a:rPr lang="el-GR" b="0" i="0" u="none" strike="noStrike" dirty="0" err="1">
                <a:solidFill>
                  <a:srgbClr val="000000"/>
                </a:solidFill>
                <a:effectLst/>
                <a:latin typeface="-webkit-standard"/>
              </a:rPr>
              <a:t>αντιμικροβιακά</a:t>
            </a:r>
            <a:r>
              <a:rPr lang="el-GR" b="0" i="0" u="none" strike="noStrike" dirty="0">
                <a:solidFill>
                  <a:srgbClr val="000000"/>
                </a:solidFill>
                <a:effectLst/>
                <a:latin typeface="-webkit-standard"/>
              </a:rPr>
              <a:t> φάρμακα σχετιζόταν με 1,1 εκατομμύριο θανάτους παγκοσμίως, ένας αριθμός που μπορεί να αυξηθεί σε 1,9 εκατομμύρια μέχρι το 2050.</a:t>
            </a:r>
            <a:endParaRPr lang="en-US" dirty="0"/>
          </a:p>
        </p:txBody>
      </p:sp>
    </p:spTree>
    <p:extLst>
      <p:ext uri="{BB962C8B-B14F-4D97-AF65-F5344CB8AC3E}">
        <p14:creationId xmlns:p14="http://schemas.microsoft.com/office/powerpoint/2010/main" val="640296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1E6F844-1794-98B7-00BA-6493E760EFC7}"/>
              </a:ext>
            </a:extLst>
          </p:cNvPr>
          <p:cNvSpPr txBox="1"/>
          <p:nvPr/>
        </p:nvSpPr>
        <p:spPr>
          <a:xfrm>
            <a:off x="283779" y="-56570"/>
            <a:ext cx="11414235" cy="6971139"/>
          </a:xfrm>
          <a:prstGeom prst="rect">
            <a:avLst/>
          </a:prstGeom>
          <a:noFill/>
        </p:spPr>
        <p:txBody>
          <a:bodyPr wrap="square">
            <a:spAutoFit/>
          </a:bodyPr>
          <a:lstStyle/>
          <a:p>
            <a:pPr>
              <a:buNone/>
            </a:pPr>
            <a:r>
              <a:rPr lang="en-US" b="1" dirty="0">
                <a:effectLst/>
                <a:latin typeface="Harding"/>
              </a:rPr>
              <a:t>Identification of </a:t>
            </a:r>
            <a:r>
              <a:rPr lang="en-US" b="1" dirty="0" err="1">
                <a:effectLst/>
                <a:latin typeface="Harding"/>
              </a:rPr>
              <a:t>lariocidin</a:t>
            </a:r>
            <a:endParaRPr lang="en-US" b="1" dirty="0">
              <a:effectLst/>
              <a:latin typeface="Harding"/>
            </a:endParaRPr>
          </a:p>
          <a:p>
            <a:pPr>
              <a:spcAft>
                <a:spcPts val="1800"/>
              </a:spcAft>
            </a:pPr>
            <a:r>
              <a:rPr lang="en-US" b="0" i="0" u="none" strike="noStrike" dirty="0">
                <a:solidFill>
                  <a:srgbClr val="222222"/>
                </a:solidFill>
                <a:effectLst/>
                <a:latin typeface="Harding"/>
              </a:rPr>
              <a:t>In our quest for new antibiotics, we generated a collection of environmental bacterial strains by growing them on soil-agar plates at room temperature for approximately one year. Such an extended incubation period aimed to reveal even the slowest-growing, frequently overlooked, bacteria. After regrowing individual colonies in rich medium, their methanolic extracts were partially fractionated by reversed-phase chromatography (RPC)</a:t>
            </a:r>
            <a:r>
              <a:rPr lang="en-US" b="0" i="0" u="sng" strike="noStrike" baseline="30000" dirty="0">
                <a:solidFill>
                  <a:srgbClr val="006699"/>
                </a:solidFill>
                <a:effectLst/>
                <a:latin typeface="Harding"/>
                <a:hlinkClick r:id="rId2" tooltip="Cook, M. A. et al. Lessons from assembling a microbial natural product and pre-fractionated extract library in an academic laboratory. J. Ind. Microbiol. Biotechnol. 50, kuad042 (2023)."/>
              </a:rPr>
              <a:t>19</a:t>
            </a:r>
            <a:r>
              <a:rPr lang="en-US" b="0" i="0" u="none" strike="noStrike" dirty="0">
                <a:solidFill>
                  <a:srgbClr val="222222"/>
                </a:solidFill>
                <a:effectLst/>
                <a:latin typeface="Harding"/>
              </a:rPr>
              <a:t> and tested against a clinical multi-drug resistant (MDR) strain of the Gram-negative pathogen  </a:t>
            </a:r>
            <a:r>
              <a:rPr lang="en-US" b="0" i="1" u="none" strike="noStrike" dirty="0">
                <a:solidFill>
                  <a:srgbClr val="222222"/>
                </a:solidFill>
                <a:effectLst/>
                <a:latin typeface="Harding"/>
              </a:rPr>
              <a:t>Acinetobacter baumannii</a:t>
            </a:r>
            <a:r>
              <a:rPr lang="en-US" b="0" i="0" u="none" strike="noStrike" dirty="0">
                <a:solidFill>
                  <a:srgbClr val="222222"/>
                </a:solidFill>
                <a:effectLst/>
                <a:latin typeface="Harding"/>
              </a:rPr>
              <a:t> C0286 (Supplementary Table </a:t>
            </a:r>
            <a:r>
              <a:rPr lang="en-US" b="0" i="0" u="sng" strike="noStrike" dirty="0">
                <a:solidFill>
                  <a:srgbClr val="006699"/>
                </a:solidFill>
                <a:effectLst/>
                <a:latin typeface="Harding"/>
                <a:hlinkClick r:id="rId3"/>
              </a:rPr>
              <a:t>6</a:t>
            </a:r>
            <a:r>
              <a:rPr lang="en-US" b="0" i="0" u="none" strike="noStrike" dirty="0">
                <a:solidFill>
                  <a:srgbClr val="222222"/>
                </a:solidFill>
                <a:effectLst/>
                <a:latin typeface="Harding"/>
              </a:rPr>
              <a:t>) and the antibiotic-hypersusceptible </a:t>
            </a:r>
            <a:r>
              <a:rPr lang="en-US" b="0" i="1" u="none" strike="noStrike" dirty="0">
                <a:solidFill>
                  <a:srgbClr val="222222"/>
                </a:solidFill>
                <a:effectLst/>
                <a:latin typeface="Harding"/>
              </a:rPr>
              <a:t>Escherichia coli</a:t>
            </a:r>
            <a:r>
              <a:rPr lang="en-US" b="0" i="0" u="none" strike="noStrike" dirty="0">
                <a:solidFill>
                  <a:srgbClr val="222222"/>
                </a:solidFill>
                <a:effectLst/>
                <a:latin typeface="Harding"/>
              </a:rPr>
              <a:t> BW25113 </a:t>
            </a:r>
            <a:r>
              <a:rPr lang="el-GR" b="0" i="0" u="none" strike="noStrike" dirty="0">
                <a:solidFill>
                  <a:srgbClr val="222222"/>
                </a:solidFill>
                <a:effectLst/>
                <a:latin typeface="Harding"/>
              </a:rPr>
              <a:t>Δ</a:t>
            </a:r>
            <a:r>
              <a:rPr lang="en-US" b="0" i="1" u="none" strike="noStrike" dirty="0" err="1">
                <a:solidFill>
                  <a:srgbClr val="222222"/>
                </a:solidFill>
                <a:effectLst/>
                <a:latin typeface="Harding"/>
              </a:rPr>
              <a:t>tolC</a:t>
            </a:r>
            <a:r>
              <a:rPr lang="el-GR" b="0" i="0" u="none" strike="noStrike" dirty="0">
                <a:solidFill>
                  <a:srgbClr val="222222"/>
                </a:solidFill>
                <a:effectLst/>
                <a:latin typeface="Harding"/>
              </a:rPr>
              <a:t>Δ</a:t>
            </a:r>
            <a:r>
              <a:rPr lang="en-US" b="0" i="1" u="none" strike="noStrike" dirty="0" err="1">
                <a:solidFill>
                  <a:srgbClr val="222222"/>
                </a:solidFill>
                <a:effectLst/>
                <a:latin typeface="Harding"/>
              </a:rPr>
              <a:t>bamB</a:t>
            </a:r>
            <a:r>
              <a:rPr lang="en-US" b="0" i="0" u="none" strike="noStrike" dirty="0">
                <a:solidFill>
                  <a:srgbClr val="222222"/>
                </a:solidFill>
                <a:effectLst/>
                <a:latin typeface="Harding"/>
              </a:rPr>
              <a:t>. The methanolic extract of the strain M2, identified as a </a:t>
            </a:r>
            <a:r>
              <a:rPr lang="en-US" b="0" i="1" u="none" strike="noStrike" dirty="0" err="1">
                <a:solidFill>
                  <a:srgbClr val="222222"/>
                </a:solidFill>
                <a:effectLst/>
                <a:latin typeface="Harding"/>
              </a:rPr>
              <a:t>Paenibacillus</a:t>
            </a:r>
            <a:r>
              <a:rPr lang="en-US" b="0" i="0" u="none" strike="noStrike" dirty="0">
                <a:solidFill>
                  <a:srgbClr val="222222"/>
                </a:solidFill>
                <a:effectLst/>
                <a:latin typeface="Harding"/>
              </a:rPr>
              <a:t> sp., showed potent antibacterial activity. The complete genome sequence of </a:t>
            </a:r>
            <a:r>
              <a:rPr lang="en-US" b="0" i="1" u="none" strike="noStrike" dirty="0" err="1">
                <a:solidFill>
                  <a:srgbClr val="222222"/>
                </a:solidFill>
                <a:effectLst/>
                <a:latin typeface="Harding"/>
              </a:rPr>
              <a:t>Paenibacillus</a:t>
            </a:r>
            <a:r>
              <a:rPr lang="en-US" b="0" i="0" u="none" strike="noStrike" dirty="0">
                <a:solidFill>
                  <a:srgbClr val="222222"/>
                </a:solidFill>
                <a:effectLst/>
                <a:latin typeface="Harding"/>
              </a:rPr>
              <a:t> sp. M2 revealed the presence of a biosynthetic gene cluster (BGC) of the known antibiotic colistin, which was identified in one of the RPC fractions. However, the pre-fractionated extract remained active even against a colistin-resistant </a:t>
            </a:r>
            <a:r>
              <a:rPr lang="en-US" b="0" i="1" u="none" strike="noStrike" dirty="0">
                <a:solidFill>
                  <a:srgbClr val="222222"/>
                </a:solidFill>
                <a:effectLst/>
                <a:latin typeface="Harding"/>
              </a:rPr>
              <a:t>E. coli</a:t>
            </a:r>
            <a:r>
              <a:rPr lang="en-US" b="0" i="0" u="none" strike="noStrike" dirty="0">
                <a:solidFill>
                  <a:srgbClr val="222222"/>
                </a:solidFill>
                <a:effectLst/>
                <a:latin typeface="Harding"/>
              </a:rPr>
              <a:t> strain (Extended Data Fig. </a:t>
            </a:r>
            <a:r>
              <a:rPr lang="en-US" b="0" i="0" u="sng" strike="noStrike" dirty="0">
                <a:solidFill>
                  <a:srgbClr val="006699"/>
                </a:solidFill>
                <a:effectLst/>
                <a:latin typeface="Harding"/>
                <a:hlinkClick r:id="rId4"/>
              </a:rPr>
              <a:t>1a</a:t>
            </a:r>
            <a:r>
              <a:rPr lang="en-US" b="0" i="0" u="none" strike="noStrike" dirty="0">
                <a:solidFill>
                  <a:srgbClr val="222222"/>
                </a:solidFill>
                <a:effectLst/>
                <a:latin typeface="Harding"/>
              </a:rPr>
              <a:t>). Subsequent bioactivity-guided purification yielded a compound with a molecular mass of 1,870.06 Da that was associated with antibiotic activity. The determined mass was distinct from those of </a:t>
            </a:r>
            <a:r>
              <a:rPr lang="en-US" b="0" i="0" u="none" strike="noStrike" dirty="0" err="1">
                <a:solidFill>
                  <a:srgbClr val="222222"/>
                </a:solidFill>
                <a:effectLst/>
                <a:latin typeface="Harding"/>
              </a:rPr>
              <a:t>colistins</a:t>
            </a:r>
            <a:r>
              <a:rPr lang="en-US" b="0" i="0" u="none" strike="noStrike" dirty="0">
                <a:solidFill>
                  <a:srgbClr val="222222"/>
                </a:solidFill>
                <a:effectLst/>
                <a:latin typeface="Harding"/>
              </a:rPr>
              <a:t> (1,154.7 and 1,168.7 Da for colistin A and B, respectively) and had no matches in antibiotic databases (Extended Data Fig. </a:t>
            </a:r>
            <a:r>
              <a:rPr lang="en-US" b="0" i="0" u="sng" strike="noStrike" dirty="0">
                <a:solidFill>
                  <a:srgbClr val="006699"/>
                </a:solidFill>
                <a:effectLst/>
                <a:latin typeface="Harding"/>
                <a:hlinkClick r:id="rId4"/>
              </a:rPr>
              <a:t>1b,c</a:t>
            </a:r>
            <a:r>
              <a:rPr lang="en-US" b="0" i="0" u="none" strike="noStrike" dirty="0">
                <a:solidFill>
                  <a:srgbClr val="222222"/>
                </a:solidFill>
                <a:effectLst/>
                <a:latin typeface="Harding"/>
              </a:rPr>
              <a:t>).</a:t>
            </a:r>
          </a:p>
          <a:p>
            <a:pPr algn="l">
              <a:spcAft>
                <a:spcPts val="1800"/>
              </a:spcAft>
              <a:buNone/>
            </a:pPr>
            <a:r>
              <a:rPr lang="en-US" b="0" i="0" u="none" strike="noStrike" dirty="0">
                <a:solidFill>
                  <a:srgbClr val="222222"/>
                </a:solidFill>
                <a:effectLst/>
                <a:latin typeface="Harding"/>
              </a:rPr>
              <a:t>Optimization of fermentation conditions enabled the purification of the active compound in sufficient amounts (10–15 mg l</a:t>
            </a:r>
            <a:r>
              <a:rPr lang="en-US" b="0" i="0" u="none" strike="noStrike" baseline="30000" dirty="0">
                <a:solidFill>
                  <a:srgbClr val="222222"/>
                </a:solidFill>
                <a:effectLst/>
                <a:latin typeface="Harding"/>
              </a:rPr>
              <a:t>−1</a:t>
            </a:r>
            <a:r>
              <a:rPr lang="en-US" b="0" i="0" u="none" strike="noStrike" dirty="0">
                <a:solidFill>
                  <a:srgbClr val="222222"/>
                </a:solidFill>
                <a:effectLst/>
                <a:latin typeface="Harding"/>
              </a:rPr>
              <a:t>) for chemical characterization as well as biochemical and microbiological testing. Analysis of the chemical properties of the active compound pointed to the </a:t>
            </a:r>
            <a:r>
              <a:rPr lang="en-US" b="0" i="0" u="none" strike="noStrike" dirty="0" err="1">
                <a:solidFill>
                  <a:srgbClr val="222222"/>
                </a:solidFill>
                <a:effectLst/>
                <a:latin typeface="Harding"/>
              </a:rPr>
              <a:t>peptidic</a:t>
            </a:r>
            <a:r>
              <a:rPr lang="en-US" b="0" i="0" u="none" strike="noStrike" dirty="0">
                <a:solidFill>
                  <a:srgbClr val="222222"/>
                </a:solidFill>
                <a:effectLst/>
                <a:latin typeface="Harding"/>
              </a:rPr>
              <a:t> nature of the antibiotic (Supplementary Figs. </a:t>
            </a:r>
            <a:r>
              <a:rPr lang="en-US" b="0" i="0" u="sng" strike="noStrike" dirty="0">
                <a:solidFill>
                  <a:srgbClr val="006699"/>
                </a:solidFill>
                <a:effectLst/>
                <a:latin typeface="Harding"/>
                <a:hlinkClick r:id="rId3"/>
              </a:rPr>
              <a:t>1</a:t>
            </a:r>
            <a:r>
              <a:rPr lang="en-US" b="0" i="0" u="none" strike="noStrike" dirty="0">
                <a:solidFill>
                  <a:srgbClr val="222222"/>
                </a:solidFill>
                <a:effectLst/>
                <a:latin typeface="Harding"/>
              </a:rPr>
              <a:t>–</a:t>
            </a:r>
            <a:r>
              <a:rPr lang="en-US" b="0" i="0" u="sng" strike="noStrike" dirty="0">
                <a:solidFill>
                  <a:srgbClr val="006699"/>
                </a:solidFill>
                <a:effectLst/>
                <a:latin typeface="Harding"/>
                <a:hlinkClick r:id="rId3"/>
              </a:rPr>
              <a:t>9</a:t>
            </a:r>
            <a:r>
              <a:rPr lang="en-US" b="0" i="0" u="none" strike="noStrike" dirty="0">
                <a:solidFill>
                  <a:srgbClr val="222222"/>
                </a:solidFill>
                <a:effectLst/>
                <a:latin typeface="Harding"/>
              </a:rPr>
              <a:t>). Further examination of the </a:t>
            </a:r>
            <a:r>
              <a:rPr lang="en-US" b="0" i="1" u="none" strike="noStrike" dirty="0" err="1">
                <a:solidFill>
                  <a:srgbClr val="222222"/>
                </a:solidFill>
                <a:effectLst/>
                <a:latin typeface="Harding"/>
              </a:rPr>
              <a:t>Paenibacillus</a:t>
            </a:r>
            <a:r>
              <a:rPr lang="en-US" b="0" i="0" u="none" strike="noStrike" dirty="0">
                <a:solidFill>
                  <a:srgbClr val="222222"/>
                </a:solidFill>
                <a:effectLst/>
                <a:latin typeface="Harding"/>
              </a:rPr>
              <a:t> sp. M2 genome revealed the presence of a BGC of a putative class-II lasso peptide</a:t>
            </a:r>
            <a:r>
              <a:rPr lang="en-US" b="0" i="0" u="sng" strike="noStrike" baseline="30000" dirty="0">
                <a:solidFill>
                  <a:srgbClr val="006699"/>
                </a:solidFill>
                <a:effectLst/>
                <a:latin typeface="Harding"/>
                <a:hlinkClick r:id="rId5" tooltip="Maksimov, M. O., Pan, S. J. &amp; James Link, A. Lasso peptides: structure, function, biosynthesis, and engineering. Nat. Prod. Rep. 29, 996–1006 (2012)."/>
              </a:rPr>
              <a:t>1</a:t>
            </a:r>
            <a:r>
              <a:rPr lang="en-US" b="0" i="0" u="none" strike="noStrike" dirty="0">
                <a:solidFill>
                  <a:srgbClr val="222222"/>
                </a:solidFill>
                <a:effectLst/>
                <a:latin typeface="Harding"/>
              </a:rPr>
              <a:t> whose predicted molecular mass and amino acid composition matched those of the isolated active compound (Fig. </a:t>
            </a:r>
            <a:r>
              <a:rPr lang="en-US" b="0" i="0" u="sng" strike="noStrike" dirty="0">
                <a:solidFill>
                  <a:srgbClr val="006699"/>
                </a:solidFill>
                <a:effectLst/>
                <a:latin typeface="Harding"/>
                <a:hlinkClick r:id="rId6"/>
              </a:rPr>
              <a:t>1a</a:t>
            </a:r>
            <a:r>
              <a:rPr lang="en-US" b="0" i="0" u="none" strike="noStrike" dirty="0">
                <a:solidFill>
                  <a:srgbClr val="222222"/>
                </a:solidFill>
                <a:effectLst/>
                <a:latin typeface="Harding"/>
              </a:rPr>
              <a:t>). Therefore, we surmised that the active compound was a lasso peptide, which we termed LAR to reflect its putative lariat structure. Refactoring and cloning of the LAR BGC into a heterologous host, </a:t>
            </a:r>
            <a:r>
              <a:rPr lang="en-US" b="0" i="1" u="none" strike="noStrike" dirty="0">
                <a:solidFill>
                  <a:srgbClr val="222222"/>
                </a:solidFill>
                <a:effectLst/>
                <a:latin typeface="Harding"/>
              </a:rPr>
              <a:t>Streptomyces </a:t>
            </a:r>
            <a:r>
              <a:rPr lang="en-US" b="0" i="1" u="none" strike="noStrike" dirty="0" err="1">
                <a:solidFill>
                  <a:srgbClr val="222222"/>
                </a:solidFill>
                <a:effectLst/>
                <a:latin typeface="Harding"/>
              </a:rPr>
              <a:t>lividans</a:t>
            </a:r>
            <a:r>
              <a:rPr lang="en-US" b="0" i="0" u="none" strike="noStrike" dirty="0">
                <a:solidFill>
                  <a:srgbClr val="222222"/>
                </a:solidFill>
                <a:effectLst/>
                <a:latin typeface="Harding"/>
              </a:rPr>
              <a:t>, resulted in the production (3–5 mg l</a:t>
            </a:r>
            <a:r>
              <a:rPr lang="en-US" b="0" i="0" u="none" strike="noStrike" baseline="30000" dirty="0">
                <a:solidFill>
                  <a:srgbClr val="222222"/>
                </a:solidFill>
                <a:effectLst/>
                <a:latin typeface="Harding"/>
              </a:rPr>
              <a:t>−1</a:t>
            </a:r>
            <a:r>
              <a:rPr lang="en-US" b="0" i="0" u="none" strike="noStrike" dirty="0">
                <a:solidFill>
                  <a:srgbClr val="222222"/>
                </a:solidFill>
                <a:effectLst/>
                <a:latin typeface="Harding"/>
              </a:rPr>
              <a:t>) of a compound with a molecular mass and antibiotic activity that matched those of the lasso peptide isolated from </a:t>
            </a:r>
            <a:r>
              <a:rPr lang="en-US" b="0" i="1" u="none" strike="noStrike" dirty="0" err="1">
                <a:solidFill>
                  <a:srgbClr val="222222"/>
                </a:solidFill>
                <a:effectLst/>
                <a:latin typeface="Harding"/>
              </a:rPr>
              <a:t>Paenibacillus</a:t>
            </a:r>
            <a:r>
              <a:rPr lang="en-US" b="0" i="0" u="none" strike="noStrike" dirty="0">
                <a:solidFill>
                  <a:srgbClr val="222222"/>
                </a:solidFill>
                <a:effectLst/>
                <a:latin typeface="Harding"/>
              </a:rPr>
              <a:t> sp. M2 (Fig. </a:t>
            </a:r>
            <a:r>
              <a:rPr lang="en-US" b="0" i="0" u="sng" strike="noStrike" dirty="0">
                <a:solidFill>
                  <a:srgbClr val="006699"/>
                </a:solidFill>
                <a:effectLst/>
                <a:latin typeface="Harding"/>
                <a:hlinkClick r:id="rId6"/>
              </a:rPr>
              <a:t>1b,c</a:t>
            </a:r>
            <a:r>
              <a:rPr lang="en-US" b="0" i="0" u="none" strike="noStrike" dirty="0">
                <a:solidFill>
                  <a:srgbClr val="222222"/>
                </a:solidFill>
                <a:effectLst/>
                <a:latin typeface="Harding"/>
              </a:rPr>
              <a:t>), confirming that LAR is indeed the product of expression of the identified BGC, which we named </a:t>
            </a:r>
            <a:r>
              <a:rPr lang="en-US" b="0" i="1" u="none" strike="noStrike" dirty="0" err="1">
                <a:solidFill>
                  <a:srgbClr val="222222"/>
                </a:solidFill>
                <a:effectLst/>
                <a:latin typeface="Harding"/>
              </a:rPr>
              <a:t>lrc</a:t>
            </a:r>
            <a:r>
              <a:rPr lang="en-US" b="0" i="0" u="none" strike="noStrike" dirty="0">
                <a:solidFill>
                  <a:srgbClr val="222222"/>
                </a:solidFill>
                <a:effectLst/>
                <a:latin typeface="Harding"/>
              </a:rPr>
              <a:t>.</a:t>
            </a:r>
          </a:p>
        </p:txBody>
      </p:sp>
    </p:spTree>
    <p:extLst>
      <p:ext uri="{BB962C8B-B14F-4D97-AF65-F5344CB8AC3E}">
        <p14:creationId xmlns:p14="http://schemas.microsoft.com/office/powerpoint/2010/main" val="2642745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3F6B2-5F22-FC93-00CF-8707FEF7926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CC27692-3402-3145-33A5-C15654BEA51E}"/>
              </a:ext>
            </a:extLst>
          </p:cNvPr>
          <p:cNvSpPr txBox="1"/>
          <p:nvPr/>
        </p:nvSpPr>
        <p:spPr>
          <a:xfrm>
            <a:off x="1713185" y="4966930"/>
            <a:ext cx="9827173" cy="1754326"/>
          </a:xfrm>
          <a:prstGeom prst="rect">
            <a:avLst/>
          </a:prstGeom>
          <a:noFill/>
        </p:spPr>
        <p:txBody>
          <a:bodyPr wrap="square">
            <a:spAutoFit/>
          </a:bodyPr>
          <a:lstStyle/>
          <a:p>
            <a:pPr algn="l">
              <a:buNone/>
            </a:pPr>
            <a:r>
              <a:rPr lang="el-GR" b="0" i="0" u="none" strike="noStrike" dirty="0">
                <a:solidFill>
                  <a:srgbClr val="000000"/>
                </a:solidFill>
                <a:effectLst/>
              </a:rPr>
              <a:t>Επιπλέον, η </a:t>
            </a:r>
            <a:r>
              <a:rPr lang="el-GR" b="0" i="0" u="none" strike="noStrike" dirty="0" err="1">
                <a:solidFill>
                  <a:srgbClr val="000000"/>
                </a:solidFill>
                <a:effectLst/>
              </a:rPr>
              <a:t>λαριοσιδίνη</a:t>
            </a:r>
            <a:r>
              <a:rPr lang="el-GR" b="0" i="0" u="none" strike="noStrike" dirty="0">
                <a:solidFill>
                  <a:srgbClr val="000000"/>
                </a:solidFill>
                <a:effectLst/>
              </a:rPr>
              <a:t> δεν είναι τοξική για ανθρώπινα κύτταρα και έχει δείξει αποτελεσματικότητα σε ζωικά μοντέλα, καθιστώντας την υποσχόμενη υποψήφια για περαιτέρω ανάπτυξη. Ωστόσο, βρίσκεται ακόμα σε πρώιμο στάδιο έρευνας και απαιτείται περαιτέρω μελέτη και κλινικές δοκιμές πριν από την ενδεχόμενη χρήση της στην ιατρική. ​</a:t>
            </a:r>
          </a:p>
          <a:p>
            <a:pPr algn="l"/>
            <a:r>
              <a:rPr lang="el-GR" b="0" i="0" u="none" strike="noStrike" dirty="0">
                <a:solidFill>
                  <a:srgbClr val="000000"/>
                </a:solidFill>
                <a:effectLst/>
              </a:rPr>
              <a:t>Η ανακάλυψη της </a:t>
            </a:r>
            <a:r>
              <a:rPr lang="el-GR" b="0" i="0" u="none" strike="noStrike" dirty="0" err="1">
                <a:solidFill>
                  <a:srgbClr val="000000"/>
                </a:solidFill>
                <a:effectLst/>
              </a:rPr>
              <a:t>λαριοσιδίνης</a:t>
            </a:r>
            <a:r>
              <a:rPr lang="el-GR" b="0" i="0" u="none" strike="noStrike" dirty="0">
                <a:solidFill>
                  <a:srgbClr val="000000"/>
                </a:solidFill>
                <a:effectLst/>
              </a:rPr>
              <a:t> αντιπροσωπεύει ένα σημαντικό βήμα στην αντιμετώπιση της παγκόσμιας κρίσης της μικροβιακής αντοχής.​</a:t>
            </a:r>
          </a:p>
        </p:txBody>
      </p:sp>
      <p:pic>
        <p:nvPicPr>
          <p:cNvPr id="3" name="Picture 2" descr="A diagram of a dna molecule&#10;&#10;AI-generated content may be incorrect.">
            <a:extLst>
              <a:ext uri="{FF2B5EF4-FFF2-40B4-BE49-F238E27FC236}">
                <a16:creationId xmlns:a16="http://schemas.microsoft.com/office/drawing/2014/main" id="{C822314A-47BC-E1AC-5059-0B8F073F28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0376" y="91024"/>
            <a:ext cx="5602622" cy="4706580"/>
          </a:xfrm>
          <a:prstGeom prst="rect">
            <a:avLst/>
          </a:prstGeom>
        </p:spPr>
      </p:pic>
      <p:pic>
        <p:nvPicPr>
          <p:cNvPr id="5" name="Picture 4" descr="A screenshot of a news article&#10;&#10;AI-generated content may be incorrect.">
            <a:extLst>
              <a:ext uri="{FF2B5EF4-FFF2-40B4-BE49-F238E27FC236}">
                <a16:creationId xmlns:a16="http://schemas.microsoft.com/office/drawing/2014/main" id="{E377A965-075E-05AF-1C53-3BC4F06D79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2998" y="1786597"/>
            <a:ext cx="4726745" cy="2788780"/>
          </a:xfrm>
          <a:prstGeom prst="rect">
            <a:avLst/>
          </a:prstGeom>
        </p:spPr>
      </p:pic>
    </p:spTree>
    <p:extLst>
      <p:ext uri="{BB962C8B-B14F-4D97-AF65-F5344CB8AC3E}">
        <p14:creationId xmlns:p14="http://schemas.microsoft.com/office/powerpoint/2010/main" val="2871349028"/>
      </p:ext>
    </p:extLst>
  </p:cSld>
  <p:clrMapOvr>
    <a:masterClrMapping/>
  </p:clrMapOvr>
</p:sld>
</file>

<file path=ppt/theme/theme1.xml><?xml version="1.0" encoding="utf-8"?>
<a:theme xmlns:a="http://schemas.openxmlformats.org/drawingml/2006/main" name="TS101881354">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971</TotalTime>
  <Words>1609</Words>
  <Application>Microsoft Macintosh PowerPoint</Application>
  <PresentationFormat>Widescreen</PresentationFormat>
  <Paragraphs>155</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-webkit-standard</vt:lpstr>
      <vt:lpstr>Arial</vt:lpstr>
      <vt:lpstr>Calibri</vt:lpstr>
      <vt:lpstr>Harding</vt:lpstr>
      <vt:lpstr>Wingdings</vt:lpstr>
      <vt:lpstr>TS101881354</vt:lpstr>
      <vt:lpstr>ΦΑΡΜΑΚΕΥΤΙΚΗ ΒΙΟΤΕΧΝΟΛΟΓΙΑ</vt:lpstr>
      <vt:lpstr>PowerPoint Presentation</vt:lpstr>
      <vt:lpstr>PowerPoint Presentation</vt:lpstr>
      <vt:lpstr>PowerPoint Presentation</vt:lpstr>
      <vt:lpstr>PowerPoint Presentation</vt:lpstr>
      <vt:lpstr>PowerPoint Presentation</vt:lpstr>
      <vt:lpstr>Antibiotics timeline and antibiotic resistance</vt:lpstr>
      <vt:lpstr>ΜΙΚΡΟΟΡΓΑΝΙΣΜΟΙ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ΦΑΡΜΑΚΕΥΤΙΚΗ ΒΙΟΤΕΧΝΟΛΟΓΙΑ</dc:title>
  <dc:creator>Nikolas Fokialakis</dc:creator>
  <cp:lastModifiedBy>Nikolas Fokialakis</cp:lastModifiedBy>
  <cp:revision>48</cp:revision>
  <dcterms:created xsi:type="dcterms:W3CDTF">2016-02-18T09:55:44Z</dcterms:created>
  <dcterms:modified xsi:type="dcterms:W3CDTF">2026-05-24T20:22:44Z</dcterms:modified>
</cp:coreProperties>
</file>