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4"/>
  </p:sldMasterIdLst>
  <p:sldIdLst>
    <p:sldId id="256" r:id="rId5"/>
    <p:sldId id="257" r:id="rId6"/>
    <p:sldId id="258" r:id="rId7"/>
    <p:sldId id="259" r:id="rId8"/>
    <p:sldId id="260" r:id="rId9"/>
    <p:sldId id="261" r:id="rId10"/>
    <p:sldId id="265" r:id="rId11"/>
    <p:sldId id="264" r:id="rId12"/>
    <p:sldId id="266" r:id="rId13"/>
    <p:sldId id="272" r:id="rId14"/>
    <p:sldId id="271" r:id="rId15"/>
    <p:sldId id="262" r:id="rId16"/>
    <p:sldId id="263" r:id="rId17"/>
    <p:sldId id="268" r:id="rId18"/>
    <p:sldId id="269" r:id="rId19"/>
    <p:sldId id="273"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9DA11-0962-F166-7E73-D1FFD215FBC3}" v="50" dt="2024-01-19T10:04:57.233"/>
    <p1510:client id="{27B0D1DA-9147-4CB1-843C-5E4162D0CD45}" v="50" dt="2024-01-18T20:28:50.164"/>
    <p1510:client id="{4C92345F-9B59-3ED6-637E-2B854ED3DA1B}" v="9" dt="2024-01-19T09:05:11.535"/>
    <p1510:client id="{AE412D7C-2A67-AA79-553E-4B0B97E88A27}" v="132" dt="2024-01-19T10:05:33.578"/>
    <p1510:client id="{B916DA2E-8E42-51F3-730F-C3DED090D7C6}" v="213" dt="2024-01-18T16:12:05.513"/>
    <p1510:client id="{EF814893-5136-491A-5BCF-0744BBACC5E7}" v="247" dt="2024-01-18T15:13:27.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5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B0F78-8C35-4F1C-ADD6-A427DE770D7D}"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47FD81AA-3BFB-4DC1-B84F-6D43B5E873C8}">
      <dgm:prSet/>
      <dgm:spPr/>
      <dgm:t>
        <a:bodyPr/>
        <a:lstStyle/>
        <a:p>
          <a:r>
            <a:rPr lang="el-GR"/>
            <a:t>Βασίλειο: Φυτά (</a:t>
          </a:r>
          <a:r>
            <a:rPr lang="en-US"/>
            <a:t>Plantae)</a:t>
          </a:r>
        </a:p>
      </dgm:t>
    </dgm:pt>
    <dgm:pt modelId="{30796624-33E7-4761-85D8-A3F6D9B8605C}" type="parTrans" cxnId="{4AF7CD9A-92D3-4118-80EA-16CD05FDFF3B}">
      <dgm:prSet/>
      <dgm:spPr/>
      <dgm:t>
        <a:bodyPr/>
        <a:lstStyle/>
        <a:p>
          <a:endParaRPr lang="en-US"/>
        </a:p>
      </dgm:t>
    </dgm:pt>
    <dgm:pt modelId="{44B42A94-04C7-4CB6-A3A9-0CC52CFAAD0F}" type="sibTrans" cxnId="{4AF7CD9A-92D3-4118-80EA-16CD05FDFF3B}">
      <dgm:prSet/>
      <dgm:spPr/>
      <dgm:t>
        <a:bodyPr/>
        <a:lstStyle/>
        <a:p>
          <a:endParaRPr lang="en-US"/>
        </a:p>
      </dgm:t>
    </dgm:pt>
    <dgm:pt modelId="{A4F8DCB4-3AB1-4EC1-B269-56C012EDADB0}">
      <dgm:prSet/>
      <dgm:spPr/>
      <dgm:t>
        <a:bodyPr/>
        <a:lstStyle/>
        <a:p>
          <a:r>
            <a:rPr lang="el-GR"/>
            <a:t>Συνομοταξία: Αγγειόσπερμα (</a:t>
          </a:r>
          <a:r>
            <a:rPr lang="en-US"/>
            <a:t>Magnoliophyta)</a:t>
          </a:r>
        </a:p>
      </dgm:t>
    </dgm:pt>
    <dgm:pt modelId="{FE657928-EA72-4FA2-BC81-C909F9119C8A}" type="parTrans" cxnId="{70BAA781-A3AA-49E4-9CD8-37E2ADEB5A0D}">
      <dgm:prSet/>
      <dgm:spPr/>
      <dgm:t>
        <a:bodyPr/>
        <a:lstStyle/>
        <a:p>
          <a:endParaRPr lang="en-US"/>
        </a:p>
      </dgm:t>
    </dgm:pt>
    <dgm:pt modelId="{B932B63B-B814-43FD-84AD-0BA44F0E01BB}" type="sibTrans" cxnId="{70BAA781-A3AA-49E4-9CD8-37E2ADEB5A0D}">
      <dgm:prSet/>
      <dgm:spPr/>
      <dgm:t>
        <a:bodyPr/>
        <a:lstStyle/>
        <a:p>
          <a:endParaRPr lang="en-US"/>
        </a:p>
      </dgm:t>
    </dgm:pt>
    <dgm:pt modelId="{09F0443F-894D-47BF-9C8D-E11ACF02926C}">
      <dgm:prSet/>
      <dgm:spPr/>
      <dgm:t>
        <a:bodyPr/>
        <a:lstStyle/>
        <a:p>
          <a:r>
            <a:rPr lang="el-GR"/>
            <a:t>Ομοταξία: Δικοτυλήδονα (</a:t>
          </a:r>
          <a:r>
            <a:rPr lang="en-US"/>
            <a:t>Magnoliopsida)</a:t>
          </a:r>
        </a:p>
      </dgm:t>
    </dgm:pt>
    <dgm:pt modelId="{8AB9FFB8-C450-40BC-8E04-5988878709F4}" type="parTrans" cxnId="{3999D738-DBD8-4BEF-AA36-47BCE36B9265}">
      <dgm:prSet/>
      <dgm:spPr/>
      <dgm:t>
        <a:bodyPr/>
        <a:lstStyle/>
        <a:p>
          <a:endParaRPr lang="en-US"/>
        </a:p>
      </dgm:t>
    </dgm:pt>
    <dgm:pt modelId="{794848A2-4C70-4DA9-B450-1A68418146F6}" type="sibTrans" cxnId="{3999D738-DBD8-4BEF-AA36-47BCE36B9265}">
      <dgm:prSet/>
      <dgm:spPr/>
      <dgm:t>
        <a:bodyPr/>
        <a:lstStyle/>
        <a:p>
          <a:endParaRPr lang="en-US"/>
        </a:p>
      </dgm:t>
    </dgm:pt>
    <dgm:pt modelId="{3BCA7AB4-EA2C-4241-A376-8BC6FC1DC7AF}">
      <dgm:prSet/>
      <dgm:spPr/>
      <dgm:t>
        <a:bodyPr/>
        <a:lstStyle/>
        <a:p>
          <a:r>
            <a:rPr lang="el-GR"/>
            <a:t>Τάξη: Χοιραδιώδη (</a:t>
          </a:r>
          <a:r>
            <a:rPr lang="en-US"/>
            <a:t>Scrophulariales)</a:t>
          </a:r>
        </a:p>
      </dgm:t>
    </dgm:pt>
    <dgm:pt modelId="{7D497E06-AAA4-4325-802F-3336BC9323D8}" type="parTrans" cxnId="{BB9F6E07-4DD0-481B-B6F0-4F029B6E348A}">
      <dgm:prSet/>
      <dgm:spPr/>
      <dgm:t>
        <a:bodyPr/>
        <a:lstStyle/>
        <a:p>
          <a:endParaRPr lang="en-US"/>
        </a:p>
      </dgm:t>
    </dgm:pt>
    <dgm:pt modelId="{2E7DFB30-FF44-4840-8EB6-0B949F3A8EC7}" type="sibTrans" cxnId="{BB9F6E07-4DD0-481B-B6F0-4F029B6E348A}">
      <dgm:prSet/>
      <dgm:spPr/>
      <dgm:t>
        <a:bodyPr/>
        <a:lstStyle/>
        <a:p>
          <a:endParaRPr lang="en-US"/>
        </a:p>
      </dgm:t>
    </dgm:pt>
    <dgm:pt modelId="{4D02BCA7-B10D-45CE-8CF8-30B2C55DA244}">
      <dgm:prSet/>
      <dgm:spPr/>
      <dgm:t>
        <a:bodyPr/>
        <a:lstStyle/>
        <a:p>
          <a:r>
            <a:rPr lang="el-GR"/>
            <a:t>Οικογένεια: Ελαιοειδή (</a:t>
          </a:r>
          <a:r>
            <a:rPr lang="en-US"/>
            <a:t>Oleaceae)</a:t>
          </a:r>
        </a:p>
      </dgm:t>
    </dgm:pt>
    <dgm:pt modelId="{98B0C394-90A4-4050-9405-CA01ECC3422A}" type="parTrans" cxnId="{C5CF40D9-8846-4CDC-86CC-99228483B01B}">
      <dgm:prSet/>
      <dgm:spPr/>
      <dgm:t>
        <a:bodyPr/>
        <a:lstStyle/>
        <a:p>
          <a:endParaRPr lang="en-US"/>
        </a:p>
      </dgm:t>
    </dgm:pt>
    <dgm:pt modelId="{D3A629F4-6CF7-4116-8A8F-D8BDD981D1D1}" type="sibTrans" cxnId="{C5CF40D9-8846-4CDC-86CC-99228483B01B}">
      <dgm:prSet/>
      <dgm:spPr/>
      <dgm:t>
        <a:bodyPr/>
        <a:lstStyle/>
        <a:p>
          <a:endParaRPr lang="en-US"/>
        </a:p>
      </dgm:t>
    </dgm:pt>
    <dgm:pt modelId="{BE319D31-37D9-4CAC-85C2-4861CBA8E924}">
      <dgm:prSet/>
      <dgm:spPr/>
      <dgm:t>
        <a:bodyPr/>
        <a:lstStyle/>
        <a:p>
          <a:r>
            <a:rPr lang="el-GR"/>
            <a:t>Γένος:	Ελαία (</a:t>
          </a:r>
          <a:r>
            <a:rPr lang="en-US"/>
            <a:t>Olea)</a:t>
          </a:r>
        </a:p>
      </dgm:t>
    </dgm:pt>
    <dgm:pt modelId="{7AEE4B55-17B7-4F14-A546-0288D2A9B068}" type="parTrans" cxnId="{6AC8BB5D-A1F9-4B5B-A920-73D4ACFD5E8D}">
      <dgm:prSet/>
      <dgm:spPr/>
      <dgm:t>
        <a:bodyPr/>
        <a:lstStyle/>
        <a:p>
          <a:endParaRPr lang="en-US"/>
        </a:p>
      </dgm:t>
    </dgm:pt>
    <dgm:pt modelId="{EFE9FB45-C775-46E8-BE9A-0449EBFBA1B3}" type="sibTrans" cxnId="{6AC8BB5D-A1F9-4B5B-A920-73D4ACFD5E8D}">
      <dgm:prSet/>
      <dgm:spPr/>
      <dgm:t>
        <a:bodyPr/>
        <a:lstStyle/>
        <a:p>
          <a:endParaRPr lang="en-US"/>
        </a:p>
      </dgm:t>
    </dgm:pt>
    <dgm:pt modelId="{2C5D4CEE-FC02-46EF-880A-7BA7C5F7E0BB}" type="pres">
      <dgm:prSet presAssocID="{4E6B0F78-8C35-4F1C-ADD6-A427DE770D7D}" presName="vert0" presStyleCnt="0">
        <dgm:presLayoutVars>
          <dgm:dir/>
          <dgm:animOne val="branch"/>
          <dgm:animLvl val="lvl"/>
        </dgm:presLayoutVars>
      </dgm:prSet>
      <dgm:spPr/>
    </dgm:pt>
    <dgm:pt modelId="{0BF27583-9937-4EA3-AA71-67277030DA69}" type="pres">
      <dgm:prSet presAssocID="{47FD81AA-3BFB-4DC1-B84F-6D43B5E873C8}" presName="thickLine" presStyleLbl="alignNode1" presStyleIdx="0" presStyleCnt="6"/>
      <dgm:spPr/>
    </dgm:pt>
    <dgm:pt modelId="{ADDCD648-5FDE-4849-9DEE-D726A63C7B69}" type="pres">
      <dgm:prSet presAssocID="{47FD81AA-3BFB-4DC1-B84F-6D43B5E873C8}" presName="horz1" presStyleCnt="0"/>
      <dgm:spPr/>
    </dgm:pt>
    <dgm:pt modelId="{0A2AFDA5-27ED-473D-A653-0BADEE5B5C53}" type="pres">
      <dgm:prSet presAssocID="{47FD81AA-3BFB-4DC1-B84F-6D43B5E873C8}" presName="tx1" presStyleLbl="revTx" presStyleIdx="0" presStyleCnt="6"/>
      <dgm:spPr/>
    </dgm:pt>
    <dgm:pt modelId="{53774AC9-3C93-46C8-A1EA-E1452F3EBE4E}" type="pres">
      <dgm:prSet presAssocID="{47FD81AA-3BFB-4DC1-B84F-6D43B5E873C8}" presName="vert1" presStyleCnt="0"/>
      <dgm:spPr/>
    </dgm:pt>
    <dgm:pt modelId="{F79D6935-02BC-488D-8A8D-1F7BA869057A}" type="pres">
      <dgm:prSet presAssocID="{A4F8DCB4-3AB1-4EC1-B269-56C012EDADB0}" presName="thickLine" presStyleLbl="alignNode1" presStyleIdx="1" presStyleCnt="6"/>
      <dgm:spPr/>
    </dgm:pt>
    <dgm:pt modelId="{BBB341E9-5A06-4F50-8D96-DE36F4044B73}" type="pres">
      <dgm:prSet presAssocID="{A4F8DCB4-3AB1-4EC1-B269-56C012EDADB0}" presName="horz1" presStyleCnt="0"/>
      <dgm:spPr/>
    </dgm:pt>
    <dgm:pt modelId="{6DF3C1D3-5884-40F4-AD56-E4DBFD262F20}" type="pres">
      <dgm:prSet presAssocID="{A4F8DCB4-3AB1-4EC1-B269-56C012EDADB0}" presName="tx1" presStyleLbl="revTx" presStyleIdx="1" presStyleCnt="6"/>
      <dgm:spPr/>
    </dgm:pt>
    <dgm:pt modelId="{A01E3E46-79C3-4687-875E-0E15035B825E}" type="pres">
      <dgm:prSet presAssocID="{A4F8DCB4-3AB1-4EC1-B269-56C012EDADB0}" presName="vert1" presStyleCnt="0"/>
      <dgm:spPr/>
    </dgm:pt>
    <dgm:pt modelId="{665CD04A-3CAD-4AC4-903B-AA760DC5214F}" type="pres">
      <dgm:prSet presAssocID="{09F0443F-894D-47BF-9C8D-E11ACF02926C}" presName="thickLine" presStyleLbl="alignNode1" presStyleIdx="2" presStyleCnt="6"/>
      <dgm:spPr/>
    </dgm:pt>
    <dgm:pt modelId="{5974C52B-A382-44F0-9F0C-25E04A6A8250}" type="pres">
      <dgm:prSet presAssocID="{09F0443F-894D-47BF-9C8D-E11ACF02926C}" presName="horz1" presStyleCnt="0"/>
      <dgm:spPr/>
    </dgm:pt>
    <dgm:pt modelId="{203D927C-FE7D-4FA3-B777-3402903CD9B3}" type="pres">
      <dgm:prSet presAssocID="{09F0443F-894D-47BF-9C8D-E11ACF02926C}" presName="tx1" presStyleLbl="revTx" presStyleIdx="2" presStyleCnt="6"/>
      <dgm:spPr/>
    </dgm:pt>
    <dgm:pt modelId="{99181E4B-F649-4CB2-8559-770EF6DFF7C8}" type="pres">
      <dgm:prSet presAssocID="{09F0443F-894D-47BF-9C8D-E11ACF02926C}" presName="vert1" presStyleCnt="0"/>
      <dgm:spPr/>
    </dgm:pt>
    <dgm:pt modelId="{444B0AF4-6BBF-4991-B666-66AE97CC187A}" type="pres">
      <dgm:prSet presAssocID="{3BCA7AB4-EA2C-4241-A376-8BC6FC1DC7AF}" presName="thickLine" presStyleLbl="alignNode1" presStyleIdx="3" presStyleCnt="6"/>
      <dgm:spPr/>
    </dgm:pt>
    <dgm:pt modelId="{36D10D09-CE71-4C84-8260-772E2327391A}" type="pres">
      <dgm:prSet presAssocID="{3BCA7AB4-EA2C-4241-A376-8BC6FC1DC7AF}" presName="horz1" presStyleCnt="0"/>
      <dgm:spPr/>
    </dgm:pt>
    <dgm:pt modelId="{1342A170-996E-4C52-81CB-DAFEEC2F1EFC}" type="pres">
      <dgm:prSet presAssocID="{3BCA7AB4-EA2C-4241-A376-8BC6FC1DC7AF}" presName="tx1" presStyleLbl="revTx" presStyleIdx="3" presStyleCnt="6"/>
      <dgm:spPr/>
    </dgm:pt>
    <dgm:pt modelId="{BC39A945-ACBE-4927-9C10-D6AAC4EC4659}" type="pres">
      <dgm:prSet presAssocID="{3BCA7AB4-EA2C-4241-A376-8BC6FC1DC7AF}" presName="vert1" presStyleCnt="0"/>
      <dgm:spPr/>
    </dgm:pt>
    <dgm:pt modelId="{05AC9EE1-1C85-4D06-9970-0372C967678C}" type="pres">
      <dgm:prSet presAssocID="{4D02BCA7-B10D-45CE-8CF8-30B2C55DA244}" presName="thickLine" presStyleLbl="alignNode1" presStyleIdx="4" presStyleCnt="6"/>
      <dgm:spPr/>
    </dgm:pt>
    <dgm:pt modelId="{6091CBBE-9EA5-4013-85B0-F8D39B92BF8A}" type="pres">
      <dgm:prSet presAssocID="{4D02BCA7-B10D-45CE-8CF8-30B2C55DA244}" presName="horz1" presStyleCnt="0"/>
      <dgm:spPr/>
    </dgm:pt>
    <dgm:pt modelId="{D38157D4-9701-47E3-BB52-92FE3CDB93BB}" type="pres">
      <dgm:prSet presAssocID="{4D02BCA7-B10D-45CE-8CF8-30B2C55DA244}" presName="tx1" presStyleLbl="revTx" presStyleIdx="4" presStyleCnt="6"/>
      <dgm:spPr/>
    </dgm:pt>
    <dgm:pt modelId="{7AA905EC-0CD0-438A-98EA-D4CCA3175B23}" type="pres">
      <dgm:prSet presAssocID="{4D02BCA7-B10D-45CE-8CF8-30B2C55DA244}" presName="vert1" presStyleCnt="0"/>
      <dgm:spPr/>
    </dgm:pt>
    <dgm:pt modelId="{AA0EBC49-E2E3-4067-BF0C-12CA7E4EA05F}" type="pres">
      <dgm:prSet presAssocID="{BE319D31-37D9-4CAC-85C2-4861CBA8E924}" presName="thickLine" presStyleLbl="alignNode1" presStyleIdx="5" presStyleCnt="6"/>
      <dgm:spPr/>
    </dgm:pt>
    <dgm:pt modelId="{044AF7CB-5CD6-47E7-BB44-6AD8438355B1}" type="pres">
      <dgm:prSet presAssocID="{BE319D31-37D9-4CAC-85C2-4861CBA8E924}" presName="horz1" presStyleCnt="0"/>
      <dgm:spPr/>
    </dgm:pt>
    <dgm:pt modelId="{812A9E3F-6524-46D9-8C51-A13AC7D1904F}" type="pres">
      <dgm:prSet presAssocID="{BE319D31-37D9-4CAC-85C2-4861CBA8E924}" presName="tx1" presStyleLbl="revTx" presStyleIdx="5" presStyleCnt="6"/>
      <dgm:spPr/>
    </dgm:pt>
    <dgm:pt modelId="{1C22E401-6565-49BA-AFC5-E33155B942F8}" type="pres">
      <dgm:prSet presAssocID="{BE319D31-37D9-4CAC-85C2-4861CBA8E924}" presName="vert1" presStyleCnt="0"/>
      <dgm:spPr/>
    </dgm:pt>
  </dgm:ptLst>
  <dgm:cxnLst>
    <dgm:cxn modelId="{BB9F6E07-4DD0-481B-B6F0-4F029B6E348A}" srcId="{4E6B0F78-8C35-4F1C-ADD6-A427DE770D7D}" destId="{3BCA7AB4-EA2C-4241-A376-8BC6FC1DC7AF}" srcOrd="3" destOrd="0" parTransId="{7D497E06-AAA4-4325-802F-3336BC9323D8}" sibTransId="{2E7DFB30-FF44-4840-8EB6-0B949F3A8EC7}"/>
    <dgm:cxn modelId="{79252331-B4D8-4066-B61A-C13D41C6083D}" type="presOf" srcId="{3BCA7AB4-EA2C-4241-A376-8BC6FC1DC7AF}" destId="{1342A170-996E-4C52-81CB-DAFEEC2F1EFC}" srcOrd="0" destOrd="0" presId="urn:microsoft.com/office/officeart/2008/layout/LinedList"/>
    <dgm:cxn modelId="{3999D738-DBD8-4BEF-AA36-47BCE36B9265}" srcId="{4E6B0F78-8C35-4F1C-ADD6-A427DE770D7D}" destId="{09F0443F-894D-47BF-9C8D-E11ACF02926C}" srcOrd="2" destOrd="0" parTransId="{8AB9FFB8-C450-40BC-8E04-5988878709F4}" sibTransId="{794848A2-4C70-4DA9-B450-1A68418146F6}"/>
    <dgm:cxn modelId="{C659393B-B0EB-4B63-BAC1-4D1DB665D962}" type="presOf" srcId="{09F0443F-894D-47BF-9C8D-E11ACF02926C}" destId="{203D927C-FE7D-4FA3-B777-3402903CD9B3}" srcOrd="0" destOrd="0" presId="urn:microsoft.com/office/officeart/2008/layout/LinedList"/>
    <dgm:cxn modelId="{6AC8BB5D-A1F9-4B5B-A920-73D4ACFD5E8D}" srcId="{4E6B0F78-8C35-4F1C-ADD6-A427DE770D7D}" destId="{BE319D31-37D9-4CAC-85C2-4861CBA8E924}" srcOrd="5" destOrd="0" parTransId="{7AEE4B55-17B7-4F14-A546-0288D2A9B068}" sibTransId="{EFE9FB45-C775-46E8-BE9A-0449EBFBA1B3}"/>
    <dgm:cxn modelId="{B4921958-6446-4B21-B842-9581248DC646}" type="presOf" srcId="{BE319D31-37D9-4CAC-85C2-4861CBA8E924}" destId="{812A9E3F-6524-46D9-8C51-A13AC7D1904F}" srcOrd="0" destOrd="0" presId="urn:microsoft.com/office/officeart/2008/layout/LinedList"/>
    <dgm:cxn modelId="{1A3F645A-D5ED-4DA2-B327-5D44A9BD1D9D}" type="presOf" srcId="{4D02BCA7-B10D-45CE-8CF8-30B2C55DA244}" destId="{D38157D4-9701-47E3-BB52-92FE3CDB93BB}" srcOrd="0" destOrd="0" presId="urn:microsoft.com/office/officeart/2008/layout/LinedList"/>
    <dgm:cxn modelId="{70BAA781-A3AA-49E4-9CD8-37E2ADEB5A0D}" srcId="{4E6B0F78-8C35-4F1C-ADD6-A427DE770D7D}" destId="{A4F8DCB4-3AB1-4EC1-B269-56C012EDADB0}" srcOrd="1" destOrd="0" parTransId="{FE657928-EA72-4FA2-BC81-C909F9119C8A}" sibTransId="{B932B63B-B814-43FD-84AD-0BA44F0E01BB}"/>
    <dgm:cxn modelId="{CD78238A-03F5-4DA7-8C88-2BC75CEFBC50}" type="presOf" srcId="{47FD81AA-3BFB-4DC1-B84F-6D43B5E873C8}" destId="{0A2AFDA5-27ED-473D-A653-0BADEE5B5C53}" srcOrd="0" destOrd="0" presId="urn:microsoft.com/office/officeart/2008/layout/LinedList"/>
    <dgm:cxn modelId="{4AF7CD9A-92D3-4118-80EA-16CD05FDFF3B}" srcId="{4E6B0F78-8C35-4F1C-ADD6-A427DE770D7D}" destId="{47FD81AA-3BFB-4DC1-B84F-6D43B5E873C8}" srcOrd="0" destOrd="0" parTransId="{30796624-33E7-4761-85D8-A3F6D9B8605C}" sibTransId="{44B42A94-04C7-4CB6-A3A9-0CC52CFAAD0F}"/>
    <dgm:cxn modelId="{F00C46A2-DC06-47D4-8188-C8464ECE985E}" type="presOf" srcId="{4E6B0F78-8C35-4F1C-ADD6-A427DE770D7D}" destId="{2C5D4CEE-FC02-46EF-880A-7BA7C5F7E0BB}" srcOrd="0" destOrd="0" presId="urn:microsoft.com/office/officeart/2008/layout/LinedList"/>
    <dgm:cxn modelId="{C5CF40D9-8846-4CDC-86CC-99228483B01B}" srcId="{4E6B0F78-8C35-4F1C-ADD6-A427DE770D7D}" destId="{4D02BCA7-B10D-45CE-8CF8-30B2C55DA244}" srcOrd="4" destOrd="0" parTransId="{98B0C394-90A4-4050-9405-CA01ECC3422A}" sibTransId="{D3A629F4-6CF7-4116-8A8F-D8BDD981D1D1}"/>
    <dgm:cxn modelId="{C9CD95F3-6568-4D98-8130-525D7E4013A8}" type="presOf" srcId="{A4F8DCB4-3AB1-4EC1-B269-56C012EDADB0}" destId="{6DF3C1D3-5884-40F4-AD56-E4DBFD262F20}" srcOrd="0" destOrd="0" presId="urn:microsoft.com/office/officeart/2008/layout/LinedList"/>
    <dgm:cxn modelId="{1DE75A46-62D4-41B7-A415-981AA1393278}" type="presParOf" srcId="{2C5D4CEE-FC02-46EF-880A-7BA7C5F7E0BB}" destId="{0BF27583-9937-4EA3-AA71-67277030DA69}" srcOrd="0" destOrd="0" presId="urn:microsoft.com/office/officeart/2008/layout/LinedList"/>
    <dgm:cxn modelId="{AD5AA8C5-87D6-45A9-9EAB-FFF396EE2127}" type="presParOf" srcId="{2C5D4CEE-FC02-46EF-880A-7BA7C5F7E0BB}" destId="{ADDCD648-5FDE-4849-9DEE-D726A63C7B69}" srcOrd="1" destOrd="0" presId="urn:microsoft.com/office/officeart/2008/layout/LinedList"/>
    <dgm:cxn modelId="{8B2F2DBB-721E-47A8-B81F-FFF89753B21B}" type="presParOf" srcId="{ADDCD648-5FDE-4849-9DEE-D726A63C7B69}" destId="{0A2AFDA5-27ED-473D-A653-0BADEE5B5C53}" srcOrd="0" destOrd="0" presId="urn:microsoft.com/office/officeart/2008/layout/LinedList"/>
    <dgm:cxn modelId="{74EBF670-4AB0-4397-8424-268454278D74}" type="presParOf" srcId="{ADDCD648-5FDE-4849-9DEE-D726A63C7B69}" destId="{53774AC9-3C93-46C8-A1EA-E1452F3EBE4E}" srcOrd="1" destOrd="0" presId="urn:microsoft.com/office/officeart/2008/layout/LinedList"/>
    <dgm:cxn modelId="{4CE4B3ED-8B1E-4C29-9E87-FDE51C11466D}" type="presParOf" srcId="{2C5D4CEE-FC02-46EF-880A-7BA7C5F7E0BB}" destId="{F79D6935-02BC-488D-8A8D-1F7BA869057A}" srcOrd="2" destOrd="0" presId="urn:microsoft.com/office/officeart/2008/layout/LinedList"/>
    <dgm:cxn modelId="{3DCD2F87-14A0-4199-A19C-E405188332C0}" type="presParOf" srcId="{2C5D4CEE-FC02-46EF-880A-7BA7C5F7E0BB}" destId="{BBB341E9-5A06-4F50-8D96-DE36F4044B73}" srcOrd="3" destOrd="0" presId="urn:microsoft.com/office/officeart/2008/layout/LinedList"/>
    <dgm:cxn modelId="{5E411793-BEDA-4EEA-8BA7-2356AAEA78BC}" type="presParOf" srcId="{BBB341E9-5A06-4F50-8D96-DE36F4044B73}" destId="{6DF3C1D3-5884-40F4-AD56-E4DBFD262F20}" srcOrd="0" destOrd="0" presId="urn:microsoft.com/office/officeart/2008/layout/LinedList"/>
    <dgm:cxn modelId="{A7D0C504-E002-44CD-8D24-2294600FDEC4}" type="presParOf" srcId="{BBB341E9-5A06-4F50-8D96-DE36F4044B73}" destId="{A01E3E46-79C3-4687-875E-0E15035B825E}" srcOrd="1" destOrd="0" presId="urn:microsoft.com/office/officeart/2008/layout/LinedList"/>
    <dgm:cxn modelId="{3FDE77F1-CB2E-4F12-8307-A4BE4131343A}" type="presParOf" srcId="{2C5D4CEE-FC02-46EF-880A-7BA7C5F7E0BB}" destId="{665CD04A-3CAD-4AC4-903B-AA760DC5214F}" srcOrd="4" destOrd="0" presId="urn:microsoft.com/office/officeart/2008/layout/LinedList"/>
    <dgm:cxn modelId="{E9805F9B-E001-454C-A589-6727FB96B68C}" type="presParOf" srcId="{2C5D4CEE-FC02-46EF-880A-7BA7C5F7E0BB}" destId="{5974C52B-A382-44F0-9F0C-25E04A6A8250}" srcOrd="5" destOrd="0" presId="urn:microsoft.com/office/officeart/2008/layout/LinedList"/>
    <dgm:cxn modelId="{4C066058-4F3F-4BE8-8887-1B1007A7B12C}" type="presParOf" srcId="{5974C52B-A382-44F0-9F0C-25E04A6A8250}" destId="{203D927C-FE7D-4FA3-B777-3402903CD9B3}" srcOrd="0" destOrd="0" presId="urn:microsoft.com/office/officeart/2008/layout/LinedList"/>
    <dgm:cxn modelId="{ADE35583-7F97-49AA-A992-610A915893A0}" type="presParOf" srcId="{5974C52B-A382-44F0-9F0C-25E04A6A8250}" destId="{99181E4B-F649-4CB2-8559-770EF6DFF7C8}" srcOrd="1" destOrd="0" presId="urn:microsoft.com/office/officeart/2008/layout/LinedList"/>
    <dgm:cxn modelId="{6B2EB68B-31D3-4EE0-AF12-C68552B1ECA9}" type="presParOf" srcId="{2C5D4CEE-FC02-46EF-880A-7BA7C5F7E0BB}" destId="{444B0AF4-6BBF-4991-B666-66AE97CC187A}" srcOrd="6" destOrd="0" presId="urn:microsoft.com/office/officeart/2008/layout/LinedList"/>
    <dgm:cxn modelId="{4833433C-4D5F-46B0-8235-1807979D32D4}" type="presParOf" srcId="{2C5D4CEE-FC02-46EF-880A-7BA7C5F7E0BB}" destId="{36D10D09-CE71-4C84-8260-772E2327391A}" srcOrd="7" destOrd="0" presId="urn:microsoft.com/office/officeart/2008/layout/LinedList"/>
    <dgm:cxn modelId="{CE2151CE-B264-4008-9FAF-F7BEFB5B2818}" type="presParOf" srcId="{36D10D09-CE71-4C84-8260-772E2327391A}" destId="{1342A170-996E-4C52-81CB-DAFEEC2F1EFC}" srcOrd="0" destOrd="0" presId="urn:microsoft.com/office/officeart/2008/layout/LinedList"/>
    <dgm:cxn modelId="{C370B35F-DFDD-4764-9D89-B14ECF76A219}" type="presParOf" srcId="{36D10D09-CE71-4C84-8260-772E2327391A}" destId="{BC39A945-ACBE-4927-9C10-D6AAC4EC4659}" srcOrd="1" destOrd="0" presId="urn:microsoft.com/office/officeart/2008/layout/LinedList"/>
    <dgm:cxn modelId="{4D0F21CD-197A-4254-9F98-0C98BA89D533}" type="presParOf" srcId="{2C5D4CEE-FC02-46EF-880A-7BA7C5F7E0BB}" destId="{05AC9EE1-1C85-4D06-9970-0372C967678C}" srcOrd="8" destOrd="0" presId="urn:microsoft.com/office/officeart/2008/layout/LinedList"/>
    <dgm:cxn modelId="{0D5A18E6-B2FF-4E7B-813C-58CCCB2396C8}" type="presParOf" srcId="{2C5D4CEE-FC02-46EF-880A-7BA7C5F7E0BB}" destId="{6091CBBE-9EA5-4013-85B0-F8D39B92BF8A}" srcOrd="9" destOrd="0" presId="urn:microsoft.com/office/officeart/2008/layout/LinedList"/>
    <dgm:cxn modelId="{06D780CF-7C6C-4CFB-87F1-8CF006AE4040}" type="presParOf" srcId="{6091CBBE-9EA5-4013-85B0-F8D39B92BF8A}" destId="{D38157D4-9701-47E3-BB52-92FE3CDB93BB}" srcOrd="0" destOrd="0" presId="urn:microsoft.com/office/officeart/2008/layout/LinedList"/>
    <dgm:cxn modelId="{EB116F4B-D585-44BF-90DC-0DE5C0B655DE}" type="presParOf" srcId="{6091CBBE-9EA5-4013-85B0-F8D39B92BF8A}" destId="{7AA905EC-0CD0-438A-98EA-D4CCA3175B23}" srcOrd="1" destOrd="0" presId="urn:microsoft.com/office/officeart/2008/layout/LinedList"/>
    <dgm:cxn modelId="{853E9EB3-2ADA-4948-89AA-93968BA175CD}" type="presParOf" srcId="{2C5D4CEE-FC02-46EF-880A-7BA7C5F7E0BB}" destId="{AA0EBC49-E2E3-4067-BF0C-12CA7E4EA05F}" srcOrd="10" destOrd="0" presId="urn:microsoft.com/office/officeart/2008/layout/LinedList"/>
    <dgm:cxn modelId="{7EBFC22E-1FBC-47BE-836B-E66C08E20AFC}" type="presParOf" srcId="{2C5D4CEE-FC02-46EF-880A-7BA7C5F7E0BB}" destId="{044AF7CB-5CD6-47E7-BB44-6AD8438355B1}" srcOrd="11" destOrd="0" presId="urn:microsoft.com/office/officeart/2008/layout/LinedList"/>
    <dgm:cxn modelId="{3800EBF1-6EA1-4068-959D-867AEF8FAFC5}" type="presParOf" srcId="{044AF7CB-5CD6-47E7-BB44-6AD8438355B1}" destId="{812A9E3F-6524-46D9-8C51-A13AC7D1904F}" srcOrd="0" destOrd="0" presId="urn:microsoft.com/office/officeart/2008/layout/LinedList"/>
    <dgm:cxn modelId="{F0D48E9B-A37A-4F36-80B7-B3FC40858080}" type="presParOf" srcId="{044AF7CB-5CD6-47E7-BB44-6AD8438355B1}" destId="{1C22E401-6565-49BA-AFC5-E33155B942F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27583-9937-4EA3-AA71-67277030DA69}">
      <dsp:nvSpPr>
        <dsp:cNvPr id="0" name=""/>
        <dsp:cNvSpPr/>
      </dsp:nvSpPr>
      <dsp:spPr>
        <a:xfrm>
          <a:off x="0" y="1860"/>
          <a:ext cx="5334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A2AFDA5-27ED-473D-A653-0BADEE5B5C53}">
      <dsp:nvSpPr>
        <dsp:cNvPr id="0" name=""/>
        <dsp:cNvSpPr/>
      </dsp:nvSpPr>
      <dsp:spPr>
        <a:xfrm>
          <a:off x="0" y="1860"/>
          <a:ext cx="5334000" cy="63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Βασίλειο: Φυτά (</a:t>
          </a:r>
          <a:r>
            <a:rPr lang="en-US" sz="2100" kern="1200"/>
            <a:t>Plantae)</a:t>
          </a:r>
        </a:p>
      </dsp:txBody>
      <dsp:txXfrm>
        <a:off x="0" y="1860"/>
        <a:ext cx="5334000" cy="634380"/>
      </dsp:txXfrm>
    </dsp:sp>
    <dsp:sp modelId="{F79D6935-02BC-488D-8A8D-1F7BA869057A}">
      <dsp:nvSpPr>
        <dsp:cNvPr id="0" name=""/>
        <dsp:cNvSpPr/>
      </dsp:nvSpPr>
      <dsp:spPr>
        <a:xfrm>
          <a:off x="0" y="636240"/>
          <a:ext cx="5334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DF3C1D3-5884-40F4-AD56-E4DBFD262F20}">
      <dsp:nvSpPr>
        <dsp:cNvPr id="0" name=""/>
        <dsp:cNvSpPr/>
      </dsp:nvSpPr>
      <dsp:spPr>
        <a:xfrm>
          <a:off x="0" y="636240"/>
          <a:ext cx="5334000" cy="63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Συνομοταξία: Αγγειόσπερμα (</a:t>
          </a:r>
          <a:r>
            <a:rPr lang="en-US" sz="2100" kern="1200"/>
            <a:t>Magnoliophyta)</a:t>
          </a:r>
        </a:p>
      </dsp:txBody>
      <dsp:txXfrm>
        <a:off x="0" y="636240"/>
        <a:ext cx="5334000" cy="634380"/>
      </dsp:txXfrm>
    </dsp:sp>
    <dsp:sp modelId="{665CD04A-3CAD-4AC4-903B-AA760DC5214F}">
      <dsp:nvSpPr>
        <dsp:cNvPr id="0" name=""/>
        <dsp:cNvSpPr/>
      </dsp:nvSpPr>
      <dsp:spPr>
        <a:xfrm>
          <a:off x="0" y="1270620"/>
          <a:ext cx="5334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3D927C-FE7D-4FA3-B777-3402903CD9B3}">
      <dsp:nvSpPr>
        <dsp:cNvPr id="0" name=""/>
        <dsp:cNvSpPr/>
      </dsp:nvSpPr>
      <dsp:spPr>
        <a:xfrm>
          <a:off x="0" y="1270620"/>
          <a:ext cx="5334000" cy="63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Ομοταξία: Δικοτυλήδονα (</a:t>
          </a:r>
          <a:r>
            <a:rPr lang="en-US" sz="2100" kern="1200"/>
            <a:t>Magnoliopsida)</a:t>
          </a:r>
        </a:p>
      </dsp:txBody>
      <dsp:txXfrm>
        <a:off x="0" y="1270620"/>
        <a:ext cx="5334000" cy="634380"/>
      </dsp:txXfrm>
    </dsp:sp>
    <dsp:sp modelId="{444B0AF4-6BBF-4991-B666-66AE97CC187A}">
      <dsp:nvSpPr>
        <dsp:cNvPr id="0" name=""/>
        <dsp:cNvSpPr/>
      </dsp:nvSpPr>
      <dsp:spPr>
        <a:xfrm>
          <a:off x="0" y="1905000"/>
          <a:ext cx="5334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42A170-996E-4C52-81CB-DAFEEC2F1EFC}">
      <dsp:nvSpPr>
        <dsp:cNvPr id="0" name=""/>
        <dsp:cNvSpPr/>
      </dsp:nvSpPr>
      <dsp:spPr>
        <a:xfrm>
          <a:off x="0" y="1905000"/>
          <a:ext cx="5334000" cy="63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Τάξη: Χοιραδιώδη (</a:t>
          </a:r>
          <a:r>
            <a:rPr lang="en-US" sz="2100" kern="1200"/>
            <a:t>Scrophulariales)</a:t>
          </a:r>
        </a:p>
      </dsp:txBody>
      <dsp:txXfrm>
        <a:off x="0" y="1905000"/>
        <a:ext cx="5334000" cy="634380"/>
      </dsp:txXfrm>
    </dsp:sp>
    <dsp:sp modelId="{05AC9EE1-1C85-4D06-9970-0372C967678C}">
      <dsp:nvSpPr>
        <dsp:cNvPr id="0" name=""/>
        <dsp:cNvSpPr/>
      </dsp:nvSpPr>
      <dsp:spPr>
        <a:xfrm>
          <a:off x="0" y="2539380"/>
          <a:ext cx="5334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38157D4-9701-47E3-BB52-92FE3CDB93BB}">
      <dsp:nvSpPr>
        <dsp:cNvPr id="0" name=""/>
        <dsp:cNvSpPr/>
      </dsp:nvSpPr>
      <dsp:spPr>
        <a:xfrm>
          <a:off x="0" y="2539380"/>
          <a:ext cx="5334000" cy="63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Οικογένεια: Ελαιοειδή (</a:t>
          </a:r>
          <a:r>
            <a:rPr lang="en-US" sz="2100" kern="1200"/>
            <a:t>Oleaceae)</a:t>
          </a:r>
        </a:p>
      </dsp:txBody>
      <dsp:txXfrm>
        <a:off x="0" y="2539380"/>
        <a:ext cx="5334000" cy="634380"/>
      </dsp:txXfrm>
    </dsp:sp>
    <dsp:sp modelId="{AA0EBC49-E2E3-4067-BF0C-12CA7E4EA05F}">
      <dsp:nvSpPr>
        <dsp:cNvPr id="0" name=""/>
        <dsp:cNvSpPr/>
      </dsp:nvSpPr>
      <dsp:spPr>
        <a:xfrm>
          <a:off x="0" y="3173760"/>
          <a:ext cx="5334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12A9E3F-6524-46D9-8C51-A13AC7D1904F}">
      <dsp:nvSpPr>
        <dsp:cNvPr id="0" name=""/>
        <dsp:cNvSpPr/>
      </dsp:nvSpPr>
      <dsp:spPr>
        <a:xfrm>
          <a:off x="0" y="3173760"/>
          <a:ext cx="5334000" cy="63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Γένος:	Ελαία (</a:t>
          </a:r>
          <a:r>
            <a:rPr lang="en-US" sz="2100" kern="1200"/>
            <a:t>Olea)</a:t>
          </a:r>
        </a:p>
      </dsp:txBody>
      <dsp:txXfrm>
        <a:off x="0" y="3173760"/>
        <a:ext cx="5334000" cy="6343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5807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563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6663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3865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392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93778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709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447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731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88505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1610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9795799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naturadiva.com/el/ladi-elias-eyergetikes-idiothtes-sto-derma/" TargetMode="External"/><Relationship Id="rId2" Type="http://schemas.openxmlformats.org/officeDocument/2006/relationships/hyperlink" Target="https://molview.org/" TargetMode="External"/><Relationship Id="rId1" Type="http://schemas.openxmlformats.org/officeDocument/2006/relationships/slideLayout" Target="../slideLayouts/slideLayout4.xml"/><Relationship Id="rId6" Type="http://schemas.openxmlformats.org/officeDocument/2006/relationships/hyperlink" Target="https://pubmed.ncbi.nlm.nih.gov/29280987/" TargetMode="External"/><Relationship Id="rId5" Type="http://schemas.openxmlformats.org/officeDocument/2006/relationships/hyperlink" Target="https://www.realsimple.com/beauty-fashion/skincare/olive-oil-for-skin?utm_campaign=realsimple_6245f235fb03b700018858c5&amp;utm_content=textoverlay&amp;utm_medium=social&amp;utm_source=pinterest.com&amp;utm_term=202203" TargetMode="External"/><Relationship Id="rId4" Type="http://schemas.openxmlformats.org/officeDocument/2006/relationships/hyperlink" Target="https://www.byrdie.com/olive-oil-for-skin?utm_source=pinterest"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pubmed.ncbi.nlm.nih.gov/?term=Licata+M&amp;cauthor_id=30618094" TargetMode="External"/><Relationship Id="rId3" Type="http://schemas.openxmlformats.org/officeDocument/2006/relationships/hyperlink" Target="https://pubmed.ncbi.nlm.nih.gov/30618094/#full-view-affiliation-1" TargetMode="External"/><Relationship Id="rId7" Type="http://schemas.openxmlformats.org/officeDocument/2006/relationships/hyperlink" Target="https://pubmed.ncbi.nlm.nih.gov/30618094/#full-view-affiliation-3" TargetMode="External"/><Relationship Id="rId2" Type="http://schemas.openxmlformats.org/officeDocument/2006/relationships/hyperlink" Target="https://pubmed.ncbi.nlm.nih.gov/?term=Gorini+I&amp;cauthor_id=30618094" TargetMode="External"/><Relationship Id="rId1" Type="http://schemas.openxmlformats.org/officeDocument/2006/relationships/slideLayout" Target="../slideLayouts/slideLayout2.xml"/><Relationship Id="rId6" Type="http://schemas.openxmlformats.org/officeDocument/2006/relationships/hyperlink" Target="https://pubmed.ncbi.nlm.nih.gov/?term=Ciliberti+R&amp;cauthor_id=30618094" TargetMode="External"/><Relationship Id="rId5" Type="http://schemas.openxmlformats.org/officeDocument/2006/relationships/hyperlink" Target="https://pubmed.ncbi.nlm.nih.gov/30618094/#full-view-affiliation-2" TargetMode="External"/><Relationship Id="rId4" Type="http://schemas.openxmlformats.org/officeDocument/2006/relationships/hyperlink" Target="https://pubmed.ncbi.nlm.nih.gov/?term=Iorio+S&amp;cauthor_id=30618094" TargetMode="External"/><Relationship Id="rId9" Type="http://schemas.openxmlformats.org/officeDocument/2006/relationships/hyperlink" Target="https://pubmed.ncbi.nlm.nih.gov/?term=Armocida+G&amp;cauthor_id=3061809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 name="Εικόνα 66" descr="Εικόνα που περιέχει νεκρή φύση, φιάλη, φυτό, λαχανικά&#10;&#10;Περιγραφή που δημιουργήθηκε αυτόματα">
            <a:extLst>
              <a:ext uri="{FF2B5EF4-FFF2-40B4-BE49-F238E27FC236}">
                <a16:creationId xmlns:a16="http://schemas.microsoft.com/office/drawing/2014/main" id="{AB413F4B-5EA9-1E63-C323-265742C12FC9}"/>
              </a:ext>
            </a:extLst>
          </p:cNvPr>
          <p:cNvPicPr>
            <a:picLocks noChangeAspect="1"/>
          </p:cNvPicPr>
          <p:nvPr/>
        </p:nvPicPr>
        <p:blipFill rotWithShape="1">
          <a:blip r:embed="rId2">
            <a:extLst>
              <a:ext uri="{28A0092B-C50C-407E-A947-70E740481C1C}">
                <a14:useLocalDpi xmlns:a14="http://schemas.microsoft.com/office/drawing/2010/main" val="0"/>
              </a:ext>
            </a:extLst>
          </a:blip>
          <a:srcRect l="14446" r="9869" b="-2"/>
          <a:stretch/>
        </p:blipFill>
        <p:spPr>
          <a:xfrm>
            <a:off x="5091546" y="619123"/>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Τίτλος 1">
            <a:extLst>
              <a:ext uri="{FF2B5EF4-FFF2-40B4-BE49-F238E27FC236}">
                <a16:creationId xmlns:a16="http://schemas.microsoft.com/office/drawing/2014/main" id="{1CD2BD5A-D27F-306D-6699-9BEC794EEB86}"/>
              </a:ext>
            </a:extLst>
          </p:cNvPr>
          <p:cNvSpPr>
            <a:spLocks noGrp="1"/>
          </p:cNvSpPr>
          <p:nvPr>
            <p:ph type="ctrTitle"/>
          </p:nvPr>
        </p:nvSpPr>
        <p:spPr>
          <a:xfrm>
            <a:off x="762000" y="1458929"/>
            <a:ext cx="5147187" cy="1398594"/>
          </a:xfrm>
        </p:spPr>
        <p:txBody>
          <a:bodyPr>
            <a:normAutofit/>
          </a:bodyPr>
          <a:lstStyle/>
          <a:p>
            <a:pPr algn="l"/>
            <a:r>
              <a:rPr lang="el-GR" sz="4400" dirty="0"/>
              <a:t>ΠΡΟΪΟΝΤΑ ΕΛΙΑΣ ΚΑΙ ΔΕΡΜΑ</a:t>
            </a:r>
          </a:p>
        </p:txBody>
      </p:sp>
      <p:sp>
        <p:nvSpPr>
          <p:cNvPr id="3" name="Υπότιτλος 2">
            <a:extLst>
              <a:ext uri="{FF2B5EF4-FFF2-40B4-BE49-F238E27FC236}">
                <a16:creationId xmlns:a16="http://schemas.microsoft.com/office/drawing/2014/main" id="{06C68FE6-E2E0-F774-7574-9FB6C36263DD}"/>
              </a:ext>
            </a:extLst>
          </p:cNvPr>
          <p:cNvSpPr>
            <a:spLocks noGrp="1"/>
          </p:cNvSpPr>
          <p:nvPr>
            <p:ph type="subTitle" idx="1"/>
          </p:nvPr>
        </p:nvSpPr>
        <p:spPr>
          <a:xfrm>
            <a:off x="762000" y="4571999"/>
            <a:ext cx="4572000" cy="1524000"/>
          </a:xfrm>
        </p:spPr>
        <p:txBody>
          <a:bodyPr>
            <a:normAutofit/>
          </a:bodyPr>
          <a:lstStyle/>
          <a:p>
            <a:pPr algn="l"/>
            <a:r>
              <a:rPr lang="el-GR" sz="2000"/>
              <a:t>ΝΙΖΑΜ ΣΕΒΓΚΙΟΥΛ</a:t>
            </a:r>
          </a:p>
          <a:p>
            <a:pPr algn="l"/>
            <a:r>
              <a:rPr lang="el-GR" sz="2000"/>
              <a:t>ΧΑΡΑΓΚΙΩΝΗ ΑΙΚΑΤΕΡΙΝΗ</a:t>
            </a:r>
          </a:p>
          <a:p>
            <a:pPr algn="l"/>
            <a:r>
              <a:rPr lang="el-GR" sz="2000"/>
              <a:t>ΧΑΣΙΩΤΗ ΜΑΡΙΑ</a:t>
            </a:r>
          </a:p>
          <a:p>
            <a:pPr algn="l"/>
            <a:endParaRPr lang="el-GR" sz="1600"/>
          </a:p>
        </p:txBody>
      </p:sp>
      <p:pic>
        <p:nvPicPr>
          <p:cNvPr id="5" name="Εικόνα 4" descr="Εικόνα που περιέχει κείμενο, γραμματοσειρά, στιγμιότυπο οθόνης&#10;&#10;Περιγραφή που δημιουργήθηκε αυτόματα">
            <a:extLst>
              <a:ext uri="{FF2B5EF4-FFF2-40B4-BE49-F238E27FC236}">
                <a16:creationId xmlns:a16="http://schemas.microsoft.com/office/drawing/2014/main" id="{597505F0-DB26-461F-00A0-7879DCA3AB4C}"/>
              </a:ext>
            </a:extLst>
          </p:cNvPr>
          <p:cNvPicPr>
            <a:picLocks noChangeAspect="1"/>
          </p:cNvPicPr>
          <p:nvPr/>
        </p:nvPicPr>
        <p:blipFill>
          <a:blip r:embed="rId3"/>
          <a:stretch>
            <a:fillRect/>
          </a:stretch>
        </p:blipFill>
        <p:spPr>
          <a:xfrm>
            <a:off x="754812" y="248008"/>
            <a:ext cx="2530416" cy="941719"/>
          </a:xfrm>
          <a:prstGeom prst="rect">
            <a:avLst/>
          </a:prstGeom>
        </p:spPr>
      </p:pic>
    </p:spTree>
    <p:extLst>
      <p:ext uri="{BB962C8B-B14F-4D97-AF65-F5344CB8AC3E}">
        <p14:creationId xmlns:p14="http://schemas.microsoft.com/office/powerpoint/2010/main" val="55618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descr="Εικόνα που περιέχει σκοτάδι, μαύρο&#10;&#10;Περιγραφή που δημιουργήθηκε αυτόματα">
            <a:extLst>
              <a:ext uri="{FF2B5EF4-FFF2-40B4-BE49-F238E27FC236}">
                <a16:creationId xmlns:a16="http://schemas.microsoft.com/office/drawing/2014/main" id="{72CC73F7-01B3-6CC7-76E3-48E9EC035C59}"/>
              </a:ext>
            </a:extLst>
          </p:cNvPr>
          <p:cNvPicPr>
            <a:picLocks noChangeAspect="1"/>
          </p:cNvPicPr>
          <p:nvPr/>
        </p:nvPicPr>
        <p:blipFill>
          <a:blip r:embed="rId2"/>
          <a:stretch>
            <a:fillRect/>
          </a:stretch>
        </p:blipFill>
        <p:spPr>
          <a:xfrm>
            <a:off x="-1100676" y="84827"/>
            <a:ext cx="8124825" cy="3352800"/>
          </a:xfrm>
          <a:prstGeom prst="rect">
            <a:avLst/>
          </a:prstGeom>
        </p:spPr>
      </p:pic>
      <p:sp>
        <p:nvSpPr>
          <p:cNvPr id="3" name="TextBox 1">
            <a:extLst>
              <a:ext uri="{FF2B5EF4-FFF2-40B4-BE49-F238E27FC236}">
                <a16:creationId xmlns:a16="http://schemas.microsoft.com/office/drawing/2014/main" id="{290EA7CE-571C-BB9C-211C-B1EE8EA82670}"/>
              </a:ext>
            </a:extLst>
          </p:cNvPr>
          <p:cNvSpPr txBox="1"/>
          <p:nvPr/>
        </p:nvSpPr>
        <p:spPr>
          <a:xfrm>
            <a:off x="1910924" y="3107580"/>
            <a:ext cx="179003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a:buChar char="•"/>
            </a:pPr>
            <a:r>
              <a:rPr lang="el-GR" err="1"/>
              <a:t>Ελαϊκό</a:t>
            </a:r>
            <a:r>
              <a:rPr lang="el-GR"/>
              <a:t> οξύ</a:t>
            </a:r>
          </a:p>
          <a:p>
            <a:endParaRPr lang="el-GR"/>
          </a:p>
        </p:txBody>
      </p:sp>
      <p:pic>
        <p:nvPicPr>
          <p:cNvPr id="4" name="Εικόνα 3" descr="Εικόνα που περιέχει σκοτάδι, μαύρο, νύχτα, φεγγάρι">
            <a:extLst>
              <a:ext uri="{FF2B5EF4-FFF2-40B4-BE49-F238E27FC236}">
                <a16:creationId xmlns:a16="http://schemas.microsoft.com/office/drawing/2014/main" id="{42708BC4-CA3A-C195-691C-B56D08B3104E}"/>
              </a:ext>
            </a:extLst>
          </p:cNvPr>
          <p:cNvPicPr>
            <a:picLocks noChangeAspect="1"/>
          </p:cNvPicPr>
          <p:nvPr/>
        </p:nvPicPr>
        <p:blipFill>
          <a:blip r:embed="rId3"/>
          <a:stretch>
            <a:fillRect/>
          </a:stretch>
        </p:blipFill>
        <p:spPr>
          <a:xfrm>
            <a:off x="6210929" y="-183760"/>
            <a:ext cx="4543425" cy="3286125"/>
          </a:xfrm>
          <a:prstGeom prst="rect">
            <a:avLst/>
          </a:prstGeom>
        </p:spPr>
      </p:pic>
      <p:sp>
        <p:nvSpPr>
          <p:cNvPr id="5" name="TextBox 1">
            <a:extLst>
              <a:ext uri="{FF2B5EF4-FFF2-40B4-BE49-F238E27FC236}">
                <a16:creationId xmlns:a16="http://schemas.microsoft.com/office/drawing/2014/main" id="{ED10EF76-FDDA-1BA1-3677-FEB0D35F5FC2}"/>
              </a:ext>
            </a:extLst>
          </p:cNvPr>
          <p:cNvSpPr txBox="1"/>
          <p:nvPr/>
        </p:nvSpPr>
        <p:spPr>
          <a:xfrm>
            <a:off x="7282649" y="3061113"/>
            <a:ext cx="223148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a:buChar char="•"/>
            </a:pPr>
            <a:r>
              <a:rPr lang="el-GR" err="1"/>
              <a:t>Λινολεϊκό</a:t>
            </a:r>
            <a:r>
              <a:rPr lang="el-GR"/>
              <a:t> οξύ</a:t>
            </a:r>
          </a:p>
        </p:txBody>
      </p:sp>
      <p:pic>
        <p:nvPicPr>
          <p:cNvPr id="6" name="Εικόνα 5" descr="Εικόνα που περιέχει σκοτάδι, μαύρο, στιγμιότυπο οθόνης&#10;&#10;Περιγραφή που δημιουργήθηκε αυτόματα">
            <a:extLst>
              <a:ext uri="{FF2B5EF4-FFF2-40B4-BE49-F238E27FC236}">
                <a16:creationId xmlns:a16="http://schemas.microsoft.com/office/drawing/2014/main" id="{33DFE75D-0866-6E58-234D-60C05AEAE2F9}"/>
              </a:ext>
            </a:extLst>
          </p:cNvPr>
          <p:cNvPicPr>
            <a:picLocks noChangeAspect="1"/>
          </p:cNvPicPr>
          <p:nvPr/>
        </p:nvPicPr>
        <p:blipFill>
          <a:blip r:embed="rId4"/>
          <a:stretch>
            <a:fillRect/>
          </a:stretch>
        </p:blipFill>
        <p:spPr>
          <a:xfrm>
            <a:off x="2623149" y="3384880"/>
            <a:ext cx="6629400" cy="2733675"/>
          </a:xfrm>
          <a:prstGeom prst="rect">
            <a:avLst/>
          </a:prstGeom>
        </p:spPr>
      </p:pic>
      <p:sp>
        <p:nvSpPr>
          <p:cNvPr id="7" name="TextBox 1">
            <a:extLst>
              <a:ext uri="{FF2B5EF4-FFF2-40B4-BE49-F238E27FC236}">
                <a16:creationId xmlns:a16="http://schemas.microsoft.com/office/drawing/2014/main" id="{BE79DA74-D32D-B6C9-BFD8-33E6C35F0223}"/>
              </a:ext>
            </a:extLst>
          </p:cNvPr>
          <p:cNvSpPr txBox="1"/>
          <p:nvPr/>
        </p:nvSpPr>
        <p:spPr>
          <a:xfrm>
            <a:off x="4819750" y="5476738"/>
            <a:ext cx="253444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a:buChar char="•"/>
            </a:pPr>
            <a:r>
              <a:rPr lang="el-GR" err="1"/>
              <a:t>Παλμιτικό</a:t>
            </a:r>
            <a:r>
              <a:rPr lang="el-GR"/>
              <a:t> οξύ</a:t>
            </a:r>
          </a:p>
        </p:txBody>
      </p:sp>
    </p:spTree>
    <p:extLst>
      <p:ext uri="{BB962C8B-B14F-4D97-AF65-F5344CB8AC3E}">
        <p14:creationId xmlns:p14="http://schemas.microsoft.com/office/powerpoint/2010/main" val="249837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AF775825-6012-EEF1-7106-B7FE0D19EEDF}"/>
              </a:ext>
            </a:extLst>
          </p:cNvPr>
          <p:cNvSpPr>
            <a:spLocks noGrp="1"/>
          </p:cNvSpPr>
          <p:nvPr>
            <p:ph idx="1"/>
          </p:nvPr>
        </p:nvSpPr>
        <p:spPr>
          <a:xfrm>
            <a:off x="838200" y="546040"/>
            <a:ext cx="10515600" cy="2827338"/>
          </a:xfrm>
        </p:spPr>
        <p:txBody>
          <a:bodyPr vert="horz" lIns="91440" tIns="45720" rIns="91440" bIns="45720" rtlCol="0" anchor="t">
            <a:normAutofit/>
          </a:bodyPr>
          <a:lstStyle/>
          <a:p>
            <a:pPr marL="0" indent="0">
              <a:buNone/>
            </a:pPr>
            <a:r>
              <a:rPr lang="el" sz="2500" dirty="0">
                <a:latin typeface="Calibri Light"/>
                <a:ea typeface="Calibri Light"/>
                <a:cs typeface="Calibri Light"/>
              </a:rPr>
              <a:t>Μελέτες σε ποντίκια έχουν δείξει ότι η τοπική εφαρμογή του ελαιόλαδου στα έλκη βελτιώνει την επούλωση πληγών μέσω επίδρασης αντιφλεγμονώδους δράσης, μειώνοντας την οξειδωτική βλάβη και προάγοντας τη δερματική αναδόμηση. Σε πειράματα με αρουραίους, η συστολή του τραύματος εγκαυμάτων πλήρους πάχους συνέβη ταχύτερα με τη θεραπεία με ελαιόλαδο, σε σύγκριση με την ομάδα που χρησιμοποιήθηκε </a:t>
            </a:r>
            <a:r>
              <a:rPr lang="el" sz="2500" dirty="0" err="1">
                <a:latin typeface="Calibri Light"/>
                <a:ea typeface="Calibri Light"/>
                <a:cs typeface="Calibri Light"/>
              </a:rPr>
              <a:t>σουλφαδιαζίνη</a:t>
            </a:r>
            <a:r>
              <a:rPr lang="el" sz="2500" dirty="0">
                <a:latin typeface="Calibri Light"/>
                <a:ea typeface="Calibri Light"/>
                <a:cs typeface="Calibri Light"/>
              </a:rPr>
              <a:t> αργύρου και με την ομάδα που χρησιμοποιήθηκε φυσιολογικός ορός (ομάδα μάρτυρας)</a:t>
            </a:r>
            <a:endParaRPr lang="el-GR" sz="2500" dirty="0">
              <a:latin typeface="Calibri Light"/>
              <a:ea typeface="Calibri Light"/>
              <a:cs typeface="Calibri Light"/>
            </a:endParaRPr>
          </a:p>
          <a:p>
            <a:pPr marL="0" indent="0">
              <a:buNone/>
            </a:pPr>
            <a:endParaRPr lang="el-GR">
              <a:ea typeface="Calibri"/>
              <a:cs typeface="Calibri"/>
            </a:endParaRPr>
          </a:p>
        </p:txBody>
      </p:sp>
      <p:pic>
        <p:nvPicPr>
          <p:cNvPr id="3" name="Εικόνα 2" descr="Εικόνα που περιέχει κείμενο, στιγμιότυπο οθόνης, γραμματοσειρά, λογισμικό&#10;&#10;Περιγραφή που δημιουργήθηκε αυτόματα">
            <a:extLst>
              <a:ext uri="{FF2B5EF4-FFF2-40B4-BE49-F238E27FC236}">
                <a16:creationId xmlns:a16="http://schemas.microsoft.com/office/drawing/2014/main" id="{5CFD8448-86D3-420B-5CEC-45B3B4498986}"/>
              </a:ext>
            </a:extLst>
          </p:cNvPr>
          <p:cNvPicPr>
            <a:picLocks noChangeAspect="1"/>
          </p:cNvPicPr>
          <p:nvPr/>
        </p:nvPicPr>
        <p:blipFill>
          <a:blip r:embed="rId2"/>
          <a:stretch>
            <a:fillRect/>
          </a:stretch>
        </p:blipFill>
        <p:spPr>
          <a:xfrm>
            <a:off x="887083" y="3558217"/>
            <a:ext cx="10432211" cy="1653755"/>
          </a:xfrm>
          <a:prstGeom prst="rect">
            <a:avLst/>
          </a:prstGeom>
        </p:spPr>
      </p:pic>
    </p:spTree>
    <p:extLst>
      <p:ext uri="{BB962C8B-B14F-4D97-AF65-F5344CB8AC3E}">
        <p14:creationId xmlns:p14="http://schemas.microsoft.com/office/powerpoint/2010/main" val="2263116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C9295B3-82A1-55BA-1F40-AF9A7E71A4A0}"/>
              </a:ext>
            </a:extLst>
          </p:cNvPr>
          <p:cNvSpPr>
            <a:spLocks noGrp="1"/>
          </p:cNvSpPr>
          <p:nvPr>
            <p:ph type="title"/>
          </p:nvPr>
        </p:nvSpPr>
        <p:spPr>
          <a:xfrm>
            <a:off x="6790414" y="640080"/>
            <a:ext cx="4758458" cy="3566160"/>
          </a:xfrm>
        </p:spPr>
        <p:txBody>
          <a:bodyPr vert="horz" lIns="91440" tIns="45720" rIns="91440" bIns="45720" rtlCol="0" anchor="b">
            <a:normAutofit/>
          </a:bodyPr>
          <a:lstStyle/>
          <a:p>
            <a:r>
              <a:rPr lang="en-US" dirty="0"/>
              <a:t>ΕΦΑΡΜΟΓΕΣ ΣΤΟ ΔΕΡΜΑ</a:t>
            </a:r>
            <a:r>
              <a:rPr lang="en-US" sz="6600" dirty="0"/>
              <a:t> </a:t>
            </a:r>
          </a:p>
        </p:txBody>
      </p:sp>
      <p:pic>
        <p:nvPicPr>
          <p:cNvPr id="7" name="Εικόνα 6" descr="Εικόνα που περιέχει βλεφαρίδα, ανθρώπινο πρόσωπο, κραγιόν, κοντινή λήψη&#10;&#10;Περιγραφή που δημιουργήθηκε αυτόματα">
            <a:extLst>
              <a:ext uri="{FF2B5EF4-FFF2-40B4-BE49-F238E27FC236}">
                <a16:creationId xmlns:a16="http://schemas.microsoft.com/office/drawing/2014/main" id="{BE889061-F204-C2A2-0F6D-93CF5A10AD66}"/>
              </a:ext>
            </a:extLst>
          </p:cNvPr>
          <p:cNvPicPr>
            <a:picLocks noChangeAspect="1"/>
          </p:cNvPicPr>
          <p:nvPr/>
        </p:nvPicPr>
        <p:blipFill rotWithShape="1">
          <a:blip r:embed="rId2"/>
          <a:srcRect t="74" r="2" b="2"/>
          <a:stretch/>
        </p:blipFill>
        <p:spPr>
          <a:xfrm>
            <a:off x="20" y="10"/>
            <a:ext cx="6095980"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sp>
        <p:nvSpPr>
          <p:cNvPr id="42"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2487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CC6FBC1-4B6C-F37D-0B23-E4E92B0307DD}"/>
              </a:ext>
            </a:extLst>
          </p:cNvPr>
          <p:cNvSpPr>
            <a:spLocks noGrp="1"/>
          </p:cNvSpPr>
          <p:nvPr>
            <p:ph type="title"/>
          </p:nvPr>
        </p:nvSpPr>
        <p:spPr>
          <a:xfrm>
            <a:off x="761800" y="762001"/>
            <a:ext cx="5334197" cy="1708242"/>
          </a:xfrm>
        </p:spPr>
        <p:txBody>
          <a:bodyPr anchor="ctr">
            <a:normAutofit/>
          </a:bodyPr>
          <a:lstStyle/>
          <a:p>
            <a:endParaRPr lang="el-GR" sz="4000"/>
          </a:p>
          <a:p>
            <a:endParaRPr lang="el-GR" sz="4000"/>
          </a:p>
        </p:txBody>
      </p:sp>
      <p:sp>
        <p:nvSpPr>
          <p:cNvPr id="3" name="Θέση περιεχομένου 2">
            <a:extLst>
              <a:ext uri="{FF2B5EF4-FFF2-40B4-BE49-F238E27FC236}">
                <a16:creationId xmlns:a16="http://schemas.microsoft.com/office/drawing/2014/main" id="{154DCC83-403F-55B2-BE45-6B7C143B2667}"/>
              </a:ext>
            </a:extLst>
          </p:cNvPr>
          <p:cNvSpPr>
            <a:spLocks noGrp="1"/>
          </p:cNvSpPr>
          <p:nvPr>
            <p:ph idx="1"/>
          </p:nvPr>
        </p:nvSpPr>
        <p:spPr>
          <a:xfrm>
            <a:off x="499863" y="636682"/>
            <a:ext cx="5596134" cy="5603397"/>
          </a:xfrm>
        </p:spPr>
        <p:txBody>
          <a:bodyPr vert="horz" lIns="91440" tIns="45720" rIns="91440" bIns="45720" rtlCol="0" anchor="ctr">
            <a:noAutofit/>
          </a:bodyPr>
          <a:lstStyle/>
          <a:p>
            <a:r>
              <a:rPr lang="el-GR" sz="1800" dirty="0">
                <a:latin typeface="Calibri"/>
                <a:ea typeface="+mn-lt"/>
                <a:cs typeface="+mn-lt"/>
              </a:rPr>
              <a:t>Το ελαιόλαδο, αποτελεί σπουδαίο φάρμακο της φύσης και κατέχει μια ξεχωριστή θέση στον κόσμο της ομορφιάς. Είναι πλούσιο σε ευεργετικά συστατικά και έχει την ιδιότητα να θρέφει, να ενυδατώνει, να επουλώνει και να περιποιείται την επιδερμίδα αφήνοντάς την απαλή και λεία. </a:t>
            </a:r>
          </a:p>
          <a:p>
            <a:r>
              <a:rPr lang="el-GR" sz="1800" dirty="0">
                <a:latin typeface="Calibri"/>
                <a:ea typeface="+mn-lt"/>
                <a:cs typeface="+mn-lt"/>
              </a:rPr>
              <a:t>Έχει εξαιρετική ικανότητα διείσδυσης και είναι σε θέση να αποθηκεύσει τη φυσική υγρασία, αποτρέποντας έτσι τη δημιουργία ξηρού δέρματος.</a:t>
            </a:r>
            <a:endParaRPr lang="el-GR" sz="1800" dirty="0">
              <a:latin typeface="Calibri"/>
              <a:ea typeface="Calibri"/>
              <a:cs typeface="Calibri"/>
            </a:endParaRPr>
          </a:p>
          <a:p>
            <a:r>
              <a:rPr lang="el-GR" sz="1800" dirty="0">
                <a:latin typeface="Calibri"/>
                <a:ea typeface="+mn-lt"/>
                <a:cs typeface="+mn-lt"/>
              </a:rPr>
              <a:t>Το ελαιόλαδο μπορεί να εφαρμοστεί σε κάθε τύπο δέρματος.</a:t>
            </a:r>
            <a:endParaRPr lang="el-GR" sz="1800" dirty="0">
              <a:latin typeface="Calibri"/>
              <a:ea typeface="Calibri"/>
              <a:cs typeface="Calibri"/>
            </a:endParaRPr>
          </a:p>
          <a:p>
            <a:r>
              <a:rPr lang="el-GR" sz="1800" dirty="0">
                <a:latin typeface="Calibri"/>
                <a:ea typeface="+mn-lt"/>
                <a:cs typeface="+mn-lt"/>
              </a:rPr>
              <a:t>Καταπολεμά την αφυδάτωση, τη θαμπάδα, τη λέπτυνση της επιδερμίδας, τη χαλάρωση, τους μαύρους κύκλους και τις σακούλες κάτω από τα μάτια. Προσφέρει όλα εκείνα τα  απαραίτητα θρεπτικά συστατικά που χρειάζεται για να διατηρηθεί λαμπερό παρ’ όλο το πέρας του χρόνου.</a:t>
            </a:r>
            <a:endParaRPr lang="el-GR" sz="1800" dirty="0">
              <a:latin typeface="Calibri"/>
              <a:ea typeface="Calibri"/>
              <a:cs typeface="Calibri"/>
            </a:endParaRPr>
          </a:p>
          <a:p>
            <a:endParaRPr lang="el-GR" sz="1400" baseline="30000"/>
          </a:p>
        </p:txBody>
      </p:sp>
      <p:pic>
        <p:nvPicPr>
          <p:cNvPr id="5" name="Εικόνα 4" descr="Εικόνα που περιέχει είδη ατομικής περιποίησης, φιάλη, άρωμα, εξωτερικός χώρος/ύπαιθρος&#10;&#10;Περιγραφή που δημιουργήθηκε αυτόματα">
            <a:extLst>
              <a:ext uri="{FF2B5EF4-FFF2-40B4-BE49-F238E27FC236}">
                <a16:creationId xmlns:a16="http://schemas.microsoft.com/office/drawing/2014/main" id="{696444FD-8422-4120-D04B-6D68A5714B8B}"/>
              </a:ext>
            </a:extLst>
          </p:cNvPr>
          <p:cNvPicPr>
            <a:picLocks noChangeAspect="1"/>
          </p:cNvPicPr>
          <p:nvPr/>
        </p:nvPicPr>
        <p:blipFill rotWithShape="1">
          <a:blip r:embed="rId2"/>
          <a:srcRect r="-1" b="374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095062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Θέση περιεχομένου 9" descr="Εικόνα που περιέχει κείμενο, ποτό, κρασί, φιάλη&#10;&#10;Περιγραφή που δημιουργήθηκε αυτόματα">
            <a:extLst>
              <a:ext uri="{FF2B5EF4-FFF2-40B4-BE49-F238E27FC236}">
                <a16:creationId xmlns:a16="http://schemas.microsoft.com/office/drawing/2014/main" id="{8AD74083-364E-918F-0ABA-F67703051522}"/>
              </a:ext>
            </a:extLst>
          </p:cNvPr>
          <p:cNvPicPr>
            <a:picLocks noChangeAspect="1"/>
          </p:cNvPicPr>
          <p:nvPr/>
        </p:nvPicPr>
        <p:blipFill>
          <a:blip r:embed="rId2"/>
          <a:stretch>
            <a:fillRect/>
          </a:stretch>
        </p:blipFill>
        <p:spPr>
          <a:xfrm>
            <a:off x="1102601" y="768626"/>
            <a:ext cx="3644479" cy="5459894"/>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cxnSp>
        <p:nvCxnSpPr>
          <p:cNvPr id="91" name="Straight Connector 7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2" name="Content Placeholder 69">
            <a:extLst>
              <a:ext uri="{FF2B5EF4-FFF2-40B4-BE49-F238E27FC236}">
                <a16:creationId xmlns:a16="http://schemas.microsoft.com/office/drawing/2014/main" id="{20A33080-14E8-9720-23DE-3B702945CF52}"/>
              </a:ext>
            </a:extLst>
          </p:cNvPr>
          <p:cNvSpPr>
            <a:spLocks noGrp="1"/>
          </p:cNvSpPr>
          <p:nvPr>
            <p:ph idx="4294967295"/>
          </p:nvPr>
        </p:nvSpPr>
        <p:spPr>
          <a:xfrm>
            <a:off x="5733512" y="983002"/>
            <a:ext cx="5444382" cy="4430511"/>
          </a:xfrm>
        </p:spPr>
        <p:txBody>
          <a:bodyPr vert="horz" lIns="91440" tIns="45720" rIns="91440" bIns="45720" rtlCol="0" anchor="t">
            <a:noAutofit/>
          </a:bodyPr>
          <a:lstStyle/>
          <a:p>
            <a:r>
              <a:rPr lang="en-US" sz="1900"/>
              <a:t>Επιπ</a:t>
            </a:r>
            <a:r>
              <a:rPr lang="en-US" sz="1900" err="1"/>
              <a:t>λέον</a:t>
            </a:r>
            <a:r>
              <a:rPr lang="en-US" sz="1900"/>
              <a:t>, α</a:t>
            </a:r>
            <a:r>
              <a:rPr lang="en-US" sz="1900" err="1"/>
              <a:t>δι</a:t>
            </a:r>
            <a:r>
              <a:rPr lang="en-US" sz="1900"/>
              <a:t>α</a:t>
            </a:r>
            <a:r>
              <a:rPr lang="en-US" sz="1900" err="1"/>
              <a:t>μφισ</a:t>
            </a:r>
            <a:r>
              <a:rPr lang="en-US" sz="1900"/>
              <a:t>β</a:t>
            </a:r>
            <a:r>
              <a:rPr lang="en-US" sz="1900" err="1"/>
              <a:t>ήτητες</a:t>
            </a:r>
            <a:r>
              <a:rPr lang="en-US" sz="1900"/>
              <a:t> </a:t>
            </a:r>
            <a:r>
              <a:rPr lang="en-US" sz="1900" err="1"/>
              <a:t>είν</a:t>
            </a:r>
            <a:r>
              <a:rPr lang="en-US" sz="1900"/>
              <a:t>αι και </a:t>
            </a:r>
            <a:r>
              <a:rPr lang="en-US" sz="1900" err="1"/>
              <a:t>οι</a:t>
            </a:r>
            <a:r>
              <a:rPr lang="en-US" sz="1900"/>
              <a:t> α</a:t>
            </a:r>
            <a:r>
              <a:rPr lang="en-US" sz="1900" err="1"/>
              <a:t>ντιοξειδωτικές</a:t>
            </a:r>
            <a:r>
              <a:rPr lang="en-US" sz="1900"/>
              <a:t> </a:t>
            </a:r>
            <a:r>
              <a:rPr lang="en-US" sz="1900" err="1"/>
              <a:t>του</a:t>
            </a:r>
            <a:r>
              <a:rPr lang="en-US" sz="1900"/>
              <a:t> </a:t>
            </a:r>
            <a:r>
              <a:rPr lang="en-US" sz="1900" err="1"/>
              <a:t>ιδιότητες</a:t>
            </a:r>
            <a:r>
              <a:rPr lang="en-US" sz="1900"/>
              <a:t> π</a:t>
            </a:r>
            <a:r>
              <a:rPr lang="en-US" sz="1900" err="1"/>
              <a:t>ου</a:t>
            </a:r>
            <a:r>
              <a:rPr lang="en-US" sz="1900"/>
              <a:t> π</a:t>
            </a:r>
            <a:r>
              <a:rPr lang="en-US" sz="1900" err="1"/>
              <a:t>ροστ</a:t>
            </a:r>
            <a:r>
              <a:rPr lang="en-US" sz="1900"/>
              <a:t>α</a:t>
            </a:r>
            <a:r>
              <a:rPr lang="en-US" sz="1900" err="1"/>
              <a:t>τεύουν</a:t>
            </a:r>
            <a:r>
              <a:rPr lang="en-US" sz="1900"/>
              <a:t> από </a:t>
            </a:r>
            <a:r>
              <a:rPr lang="en-US" sz="1900" err="1"/>
              <a:t>τη</a:t>
            </a:r>
            <a:r>
              <a:rPr lang="en-US" sz="1900"/>
              <a:t> π</a:t>
            </a:r>
            <a:r>
              <a:rPr lang="en-US" sz="1900" err="1"/>
              <a:t>ρόωρη</a:t>
            </a:r>
            <a:r>
              <a:rPr lang="en-US" sz="1900"/>
              <a:t> </a:t>
            </a:r>
            <a:r>
              <a:rPr lang="en-US" sz="1900" err="1"/>
              <a:t>γήρ</a:t>
            </a:r>
            <a:r>
              <a:rPr lang="en-US" sz="1900"/>
              <a:t>α</a:t>
            </a:r>
            <a:r>
              <a:rPr lang="en-US" sz="1900" err="1"/>
              <a:t>νση</a:t>
            </a:r>
            <a:r>
              <a:rPr lang="en-US" sz="1900"/>
              <a:t>. </a:t>
            </a:r>
            <a:r>
              <a:rPr lang="en-US" sz="1900" err="1"/>
              <a:t>Αυτό</a:t>
            </a:r>
            <a:r>
              <a:rPr lang="en-US" sz="1900"/>
              <a:t> </a:t>
            </a:r>
            <a:r>
              <a:rPr lang="en-US" sz="1900" err="1"/>
              <a:t>συμ</a:t>
            </a:r>
            <a:r>
              <a:rPr lang="en-US" sz="1900"/>
              <a:t>βα</a:t>
            </a:r>
            <a:r>
              <a:rPr lang="en-US" sz="1900" err="1"/>
              <a:t>ίνει</a:t>
            </a:r>
            <a:r>
              <a:rPr lang="en-US" sz="1900"/>
              <a:t> </a:t>
            </a:r>
            <a:r>
              <a:rPr lang="en-US" sz="1900" err="1"/>
              <a:t>διότι</a:t>
            </a:r>
            <a:r>
              <a:rPr lang="en-US" sz="1900"/>
              <a:t> </a:t>
            </a:r>
            <a:r>
              <a:rPr lang="en-US" sz="1900" err="1"/>
              <a:t>το</a:t>
            </a:r>
            <a:r>
              <a:rPr lang="en-US" sz="1900"/>
              <a:t> </a:t>
            </a:r>
            <a:r>
              <a:rPr lang="en-US" sz="1900" err="1"/>
              <a:t>Λάδι</a:t>
            </a:r>
            <a:r>
              <a:rPr lang="en-US" sz="1900"/>
              <a:t> </a:t>
            </a:r>
            <a:r>
              <a:rPr lang="en-US" sz="1900" err="1"/>
              <a:t>Ελιάς</a:t>
            </a:r>
            <a:r>
              <a:rPr lang="en-US" sz="1900"/>
              <a:t> </a:t>
            </a:r>
            <a:r>
              <a:rPr lang="en-US" sz="1900" err="1"/>
              <a:t>έχει</a:t>
            </a:r>
            <a:r>
              <a:rPr lang="en-US" sz="1900"/>
              <a:t> </a:t>
            </a:r>
            <a:r>
              <a:rPr lang="en-US" sz="1900" err="1"/>
              <a:t>την</a:t>
            </a:r>
            <a:r>
              <a:rPr lang="en-US" sz="1900"/>
              <a:t> </a:t>
            </a:r>
            <a:r>
              <a:rPr lang="en-US" sz="1900" err="1"/>
              <a:t>φυσική</a:t>
            </a:r>
            <a:r>
              <a:rPr lang="en-US" sz="1900"/>
              <a:t> </a:t>
            </a:r>
            <a:r>
              <a:rPr lang="en-US" sz="1900" err="1"/>
              <a:t>ικ</a:t>
            </a:r>
            <a:r>
              <a:rPr lang="en-US" sz="1900"/>
              <a:t>α</a:t>
            </a:r>
            <a:r>
              <a:rPr lang="en-US" sz="1900" err="1"/>
              <a:t>νότητ</a:t>
            </a:r>
            <a:r>
              <a:rPr lang="en-US" sz="1900"/>
              <a:t>α να </a:t>
            </a:r>
            <a:r>
              <a:rPr lang="en-US" sz="1900" err="1"/>
              <a:t>στοχεύει</a:t>
            </a:r>
            <a:r>
              <a:rPr lang="en-US" sz="1900"/>
              <a:t> </a:t>
            </a:r>
            <a:r>
              <a:rPr lang="en-US" sz="1900" err="1"/>
              <a:t>στ</a:t>
            </a:r>
            <a:r>
              <a:rPr lang="en-US" sz="1900"/>
              <a:t>α επ</a:t>
            </a:r>
            <a:r>
              <a:rPr lang="en-US" sz="1900" err="1"/>
              <a:t>ιδερμικά</a:t>
            </a:r>
            <a:r>
              <a:rPr lang="en-US" sz="1900"/>
              <a:t> </a:t>
            </a:r>
            <a:r>
              <a:rPr lang="en-US" sz="1900" err="1"/>
              <a:t>κύττ</a:t>
            </a:r>
            <a:r>
              <a:rPr lang="en-US" sz="1900"/>
              <a:t>αρα και μπ</a:t>
            </a:r>
            <a:r>
              <a:rPr lang="en-US" sz="1900" err="1"/>
              <a:t>ορεί</a:t>
            </a:r>
            <a:r>
              <a:rPr lang="en-US" sz="1900"/>
              <a:t> να </a:t>
            </a:r>
            <a:r>
              <a:rPr lang="en-US" sz="1900" err="1"/>
              <a:t>διεγείρει</a:t>
            </a:r>
            <a:r>
              <a:rPr lang="en-US" sz="1900"/>
              <a:t> </a:t>
            </a:r>
            <a:r>
              <a:rPr lang="en-US" sz="1900" err="1"/>
              <a:t>τη</a:t>
            </a:r>
            <a:r>
              <a:rPr lang="en-US" sz="1900"/>
              <a:t> </a:t>
            </a:r>
            <a:r>
              <a:rPr lang="en-US" sz="1900" err="1"/>
              <a:t>σύνθεση</a:t>
            </a:r>
            <a:r>
              <a:rPr lang="en-US" sz="1900"/>
              <a:t> </a:t>
            </a:r>
            <a:r>
              <a:rPr lang="en-US" sz="1900" err="1"/>
              <a:t>του</a:t>
            </a:r>
            <a:r>
              <a:rPr lang="en-US" sz="1900"/>
              <a:t> </a:t>
            </a:r>
            <a:r>
              <a:rPr lang="en-US" sz="1900" err="1"/>
              <a:t>κολλ</a:t>
            </a:r>
            <a:r>
              <a:rPr lang="en-US" sz="1900"/>
              <a:t>α</a:t>
            </a:r>
            <a:r>
              <a:rPr lang="en-US" sz="1900" err="1"/>
              <a:t>γόνου</a:t>
            </a:r>
            <a:r>
              <a:rPr lang="en-US" sz="1900"/>
              <a:t> και </a:t>
            </a:r>
            <a:r>
              <a:rPr lang="en-US" sz="1900" err="1"/>
              <a:t>της</a:t>
            </a:r>
            <a:r>
              <a:rPr lang="en-US" sz="1900"/>
              <a:t> </a:t>
            </a:r>
            <a:r>
              <a:rPr lang="en-US" sz="1900" err="1"/>
              <a:t>ελ</a:t>
            </a:r>
            <a:r>
              <a:rPr lang="en-US" sz="1900"/>
              <a:t>α</a:t>
            </a:r>
            <a:r>
              <a:rPr lang="en-US" sz="1900" err="1"/>
              <a:t>στίνης</a:t>
            </a:r>
            <a:r>
              <a:rPr lang="en-US" sz="1900"/>
              <a:t>, </a:t>
            </a:r>
            <a:r>
              <a:rPr lang="en-US" sz="1900" err="1"/>
              <a:t>ενισχύοντ</a:t>
            </a:r>
            <a:r>
              <a:rPr lang="en-US" sz="1900"/>
              <a:t>ας </a:t>
            </a:r>
            <a:r>
              <a:rPr lang="en-US" sz="1900" err="1"/>
              <a:t>έτσι</a:t>
            </a:r>
            <a:r>
              <a:rPr lang="en-US" sz="1900"/>
              <a:t> </a:t>
            </a:r>
            <a:r>
              <a:rPr lang="en-US" sz="1900" err="1"/>
              <a:t>την</a:t>
            </a:r>
            <a:r>
              <a:rPr lang="en-US" sz="1900"/>
              <a:t> επ</a:t>
            </a:r>
            <a:r>
              <a:rPr lang="en-US" sz="1900" err="1"/>
              <a:t>ιδερμίδ</a:t>
            </a:r>
            <a:r>
              <a:rPr lang="en-US" sz="1900"/>
              <a:t>α και </a:t>
            </a:r>
            <a:r>
              <a:rPr lang="en-US" sz="1900" err="1"/>
              <a:t>κάνοντάς</a:t>
            </a:r>
            <a:r>
              <a:rPr lang="en-US" sz="1900"/>
              <a:t> </a:t>
            </a:r>
            <a:r>
              <a:rPr lang="en-US" sz="1900" err="1"/>
              <a:t>τη</a:t>
            </a:r>
            <a:r>
              <a:rPr lang="en-US" sz="1900"/>
              <a:t> π</a:t>
            </a:r>
            <a:r>
              <a:rPr lang="en-US" sz="1900" err="1"/>
              <a:t>ιο</a:t>
            </a:r>
            <a:r>
              <a:rPr lang="en-US" sz="1900"/>
              <a:t> </a:t>
            </a:r>
            <a:r>
              <a:rPr lang="en-US" sz="1900" err="1"/>
              <a:t>σφριγηλή</a:t>
            </a:r>
            <a:r>
              <a:rPr lang="en-US" sz="1900"/>
              <a:t> και </a:t>
            </a:r>
            <a:r>
              <a:rPr lang="en-US" sz="1900" err="1"/>
              <a:t>υγιή</a:t>
            </a:r>
            <a:r>
              <a:rPr lang="en-US" sz="1900"/>
              <a:t>.</a:t>
            </a:r>
            <a:endParaRPr lang="en-US" sz="1900">
              <a:ea typeface="Calibri"/>
              <a:cs typeface="Calibri"/>
            </a:endParaRPr>
          </a:p>
          <a:p>
            <a:r>
              <a:rPr lang="en-US" sz="1900"/>
              <a:t>H </a:t>
            </a:r>
            <a:r>
              <a:rPr lang="en-US" sz="1900" err="1"/>
              <a:t>υψηλή</a:t>
            </a:r>
            <a:r>
              <a:rPr lang="en-US" sz="1900"/>
              <a:t> π</a:t>
            </a:r>
            <a:r>
              <a:rPr lang="en-US" sz="1900" err="1"/>
              <a:t>οσότητ</a:t>
            </a:r>
            <a:r>
              <a:rPr lang="en-US" sz="1900"/>
              <a:t>α β</a:t>
            </a:r>
            <a:r>
              <a:rPr lang="en-US" sz="1900" err="1"/>
              <a:t>ιτ</a:t>
            </a:r>
            <a:r>
              <a:rPr lang="en-US" sz="1900"/>
              <a:t>α</a:t>
            </a:r>
            <a:r>
              <a:rPr lang="en-US" sz="1900" err="1"/>
              <a:t>μίνης</a:t>
            </a:r>
            <a:r>
              <a:rPr lang="en-US" sz="1900"/>
              <a:t> Ε πα</a:t>
            </a:r>
            <a:r>
              <a:rPr lang="en-US" sz="1900" err="1"/>
              <a:t>ράγει</a:t>
            </a:r>
            <a:r>
              <a:rPr lang="en-US" sz="1900"/>
              <a:t> α</a:t>
            </a:r>
            <a:r>
              <a:rPr lang="en-US" sz="1900" err="1"/>
              <a:t>ντιοξειδωτική</a:t>
            </a:r>
            <a:r>
              <a:rPr lang="en-US" sz="1900"/>
              <a:t> </a:t>
            </a:r>
            <a:r>
              <a:rPr lang="en-US" sz="1900" err="1"/>
              <a:t>δράση</a:t>
            </a:r>
            <a:r>
              <a:rPr lang="en-US" sz="1900"/>
              <a:t> επ</a:t>
            </a:r>
            <a:r>
              <a:rPr lang="en-US" sz="1900" err="1"/>
              <a:t>ιδρά</a:t>
            </a:r>
            <a:r>
              <a:rPr lang="en-US" sz="1900"/>
              <a:t> και β</a:t>
            </a:r>
            <a:r>
              <a:rPr lang="en-US" sz="1900" err="1"/>
              <a:t>οηθά</a:t>
            </a:r>
            <a:r>
              <a:rPr lang="en-US" sz="1900"/>
              <a:t> </a:t>
            </a:r>
            <a:r>
              <a:rPr lang="en-US" sz="1900" err="1"/>
              <a:t>στην</a:t>
            </a:r>
            <a:r>
              <a:rPr lang="en-US" sz="1900"/>
              <a:t> καταπ</a:t>
            </a:r>
            <a:r>
              <a:rPr lang="en-US" sz="1900" err="1"/>
              <a:t>ολέμηση</a:t>
            </a:r>
            <a:r>
              <a:rPr lang="en-US" sz="1900"/>
              <a:t> </a:t>
            </a:r>
            <a:r>
              <a:rPr lang="en-US" sz="1900" err="1"/>
              <a:t>των</a:t>
            </a:r>
            <a:r>
              <a:rPr lang="en-US" sz="1900"/>
              <a:t> </a:t>
            </a:r>
            <a:r>
              <a:rPr lang="en-US" sz="1900" err="1"/>
              <a:t>ελεύθερων</a:t>
            </a:r>
            <a:r>
              <a:rPr lang="en-US" sz="1900"/>
              <a:t> </a:t>
            </a:r>
            <a:r>
              <a:rPr lang="en-US" sz="1900" err="1"/>
              <a:t>ριζών</a:t>
            </a:r>
            <a:r>
              <a:rPr lang="en-US" sz="1900"/>
              <a:t>, π</a:t>
            </a:r>
            <a:r>
              <a:rPr lang="en-US" sz="1900" err="1"/>
              <a:t>ου</a:t>
            </a:r>
            <a:r>
              <a:rPr lang="en-US" sz="1900"/>
              <a:t> </a:t>
            </a:r>
            <a:r>
              <a:rPr lang="en-US" sz="1900" err="1"/>
              <a:t>είν</a:t>
            </a:r>
            <a:r>
              <a:rPr lang="en-US" sz="1900"/>
              <a:t>αι υπ</a:t>
            </a:r>
            <a:r>
              <a:rPr lang="en-US" sz="1900" err="1"/>
              <a:t>εύθυνες</a:t>
            </a:r>
            <a:r>
              <a:rPr lang="en-US" sz="1900"/>
              <a:t> </a:t>
            </a:r>
            <a:r>
              <a:rPr lang="en-US" sz="1900" err="1"/>
              <a:t>γι</a:t>
            </a:r>
            <a:r>
              <a:rPr lang="en-US" sz="1900"/>
              <a:t>α </a:t>
            </a:r>
            <a:r>
              <a:rPr lang="en-US" sz="1900" err="1"/>
              <a:t>τη</a:t>
            </a:r>
            <a:r>
              <a:rPr lang="en-US" sz="1900"/>
              <a:t> </a:t>
            </a:r>
            <a:r>
              <a:rPr lang="en-US" sz="1900" err="1"/>
              <a:t>γήρ</a:t>
            </a:r>
            <a:r>
              <a:rPr lang="en-US" sz="1900"/>
              <a:t>α</a:t>
            </a:r>
            <a:r>
              <a:rPr lang="en-US" sz="1900" err="1"/>
              <a:t>νση</a:t>
            </a:r>
            <a:r>
              <a:rPr lang="en-US" sz="1900"/>
              <a:t> </a:t>
            </a:r>
            <a:r>
              <a:rPr lang="en-US" sz="1900" err="1"/>
              <a:t>των</a:t>
            </a:r>
            <a:r>
              <a:rPr lang="en-US" sz="1900"/>
              <a:t> μα</a:t>
            </a:r>
            <a:r>
              <a:rPr lang="en-US" sz="1900" err="1"/>
              <a:t>λλιών</a:t>
            </a:r>
            <a:r>
              <a:rPr lang="en-US" sz="1900"/>
              <a:t> και </a:t>
            </a:r>
            <a:r>
              <a:rPr lang="en-US" sz="1900" err="1"/>
              <a:t>το</a:t>
            </a:r>
            <a:r>
              <a:rPr lang="en-US" sz="1900"/>
              <a:t> </a:t>
            </a:r>
            <a:r>
              <a:rPr lang="en-US" sz="1900" err="1"/>
              <a:t>δέρμ</a:t>
            </a:r>
            <a:r>
              <a:rPr lang="en-US" sz="1900"/>
              <a:t>α.Η β</a:t>
            </a:r>
            <a:r>
              <a:rPr lang="en-US" sz="1900" err="1"/>
              <a:t>ιτ</a:t>
            </a:r>
            <a:r>
              <a:rPr lang="en-US" sz="1900"/>
              <a:t>α</a:t>
            </a:r>
            <a:r>
              <a:rPr lang="en-US" sz="1900" err="1"/>
              <a:t>μίνη</a:t>
            </a:r>
            <a:r>
              <a:rPr lang="en-US" sz="1900"/>
              <a:t> Ε, </a:t>
            </a:r>
            <a:r>
              <a:rPr lang="en-US" sz="1900" err="1"/>
              <a:t>σε</a:t>
            </a:r>
            <a:r>
              <a:rPr lang="en-US" sz="1900"/>
              <a:t> </a:t>
            </a:r>
            <a:r>
              <a:rPr lang="en-US" sz="1900" err="1"/>
              <a:t>συνδυ</a:t>
            </a:r>
            <a:r>
              <a:rPr lang="en-US" sz="1900"/>
              <a:t>α</a:t>
            </a:r>
            <a:r>
              <a:rPr lang="en-US" sz="1900" err="1"/>
              <a:t>σμό</a:t>
            </a:r>
            <a:r>
              <a:rPr lang="en-US" sz="1900"/>
              <a:t> </a:t>
            </a:r>
            <a:r>
              <a:rPr lang="en-US" sz="1900" err="1"/>
              <a:t>με</a:t>
            </a:r>
            <a:r>
              <a:rPr lang="en-US" sz="1900"/>
              <a:t> </a:t>
            </a:r>
            <a:r>
              <a:rPr lang="en-US" sz="1900" err="1"/>
              <a:t>τη</a:t>
            </a:r>
            <a:r>
              <a:rPr lang="en-US" sz="1900"/>
              <a:t> β</a:t>
            </a:r>
            <a:r>
              <a:rPr lang="en-US" sz="1900" err="1"/>
              <a:t>ιτ</a:t>
            </a:r>
            <a:r>
              <a:rPr lang="en-US" sz="1900"/>
              <a:t>α</a:t>
            </a:r>
            <a:r>
              <a:rPr lang="en-US" sz="1900" err="1"/>
              <a:t>μίνη</a:t>
            </a:r>
            <a:r>
              <a:rPr lang="en-US" sz="1900"/>
              <a:t> Α, </a:t>
            </a:r>
            <a:r>
              <a:rPr lang="en-US" sz="1900" err="1"/>
              <a:t>διεγείρει</a:t>
            </a:r>
            <a:r>
              <a:rPr lang="en-US" sz="1900"/>
              <a:t> </a:t>
            </a:r>
            <a:r>
              <a:rPr lang="en-US" sz="1900" err="1"/>
              <a:t>την</a:t>
            </a:r>
            <a:r>
              <a:rPr lang="en-US" sz="1900"/>
              <a:t> </a:t>
            </a:r>
            <a:r>
              <a:rPr lang="en-US" sz="1900" err="1"/>
              <a:t>κυττ</a:t>
            </a:r>
            <a:r>
              <a:rPr lang="en-US" sz="1900"/>
              <a:t>α</a:t>
            </a:r>
            <a:r>
              <a:rPr lang="en-US" sz="1900" err="1"/>
              <a:t>ρική</a:t>
            </a:r>
            <a:r>
              <a:rPr lang="en-US" sz="1900"/>
              <a:t> ανα</a:t>
            </a:r>
            <a:r>
              <a:rPr lang="en-US" sz="1900" err="1"/>
              <a:t>νέωση</a:t>
            </a:r>
            <a:r>
              <a:rPr lang="en-US" sz="1900"/>
              <a:t> </a:t>
            </a:r>
            <a:r>
              <a:rPr lang="en-US" sz="1900" err="1"/>
              <a:t>γενικά</a:t>
            </a:r>
            <a:r>
              <a:rPr lang="en-US" sz="1900"/>
              <a:t>. </a:t>
            </a:r>
            <a:endParaRPr lang="en-US" sz="1900">
              <a:ea typeface="Calibri"/>
              <a:cs typeface="Calibri"/>
            </a:endParaRPr>
          </a:p>
          <a:p>
            <a:r>
              <a:rPr lang="en-US" sz="1900" err="1"/>
              <a:t>Σήμερ</a:t>
            </a:r>
            <a:r>
              <a:rPr lang="en-US" sz="1900"/>
              <a:t>α, </a:t>
            </a:r>
            <a:r>
              <a:rPr lang="en-US" sz="1900" err="1"/>
              <a:t>το</a:t>
            </a:r>
            <a:r>
              <a:rPr lang="en-US" sz="1900"/>
              <a:t> </a:t>
            </a:r>
            <a:r>
              <a:rPr lang="en-US" sz="1900" err="1"/>
              <a:t>ελ</a:t>
            </a:r>
            <a:r>
              <a:rPr lang="en-US" sz="1900"/>
              <a:t>α</a:t>
            </a:r>
            <a:r>
              <a:rPr lang="en-US" sz="1900" err="1"/>
              <a:t>ιόλ</a:t>
            </a:r>
            <a:r>
              <a:rPr lang="en-US" sz="1900"/>
              <a:t>α</a:t>
            </a:r>
            <a:r>
              <a:rPr lang="en-US" sz="1900" err="1"/>
              <a:t>δο</a:t>
            </a:r>
            <a:r>
              <a:rPr lang="en-US" sz="1900"/>
              <a:t> ανα</a:t>
            </a:r>
            <a:r>
              <a:rPr lang="en-US" sz="1900" err="1"/>
              <a:t>γνωρίζετ</a:t>
            </a:r>
            <a:r>
              <a:rPr lang="en-US" sz="1900"/>
              <a:t>αι </a:t>
            </a:r>
            <a:r>
              <a:rPr lang="en-US" sz="1900" err="1"/>
              <a:t>στη</a:t>
            </a:r>
            <a:r>
              <a:rPr lang="en-US" sz="1900"/>
              <a:t> </a:t>
            </a:r>
            <a:r>
              <a:rPr lang="en-US" sz="1900" err="1"/>
              <a:t>δερμ</a:t>
            </a:r>
            <a:r>
              <a:rPr lang="en-US" sz="1900"/>
              <a:t>α</a:t>
            </a:r>
            <a:r>
              <a:rPr lang="en-US" sz="1900" err="1"/>
              <a:t>τολογί</a:t>
            </a:r>
            <a:r>
              <a:rPr lang="en-US" sz="1900"/>
              <a:t>α </a:t>
            </a:r>
            <a:r>
              <a:rPr lang="en-US" sz="1900" err="1"/>
              <a:t>ως</a:t>
            </a:r>
            <a:r>
              <a:rPr lang="en-US" sz="1900"/>
              <a:t> </a:t>
            </a:r>
            <a:r>
              <a:rPr lang="en-US" sz="1900" err="1"/>
              <a:t>χρήσιμο</a:t>
            </a:r>
            <a:r>
              <a:rPr lang="en-US" sz="1900"/>
              <a:t> </a:t>
            </a:r>
            <a:r>
              <a:rPr lang="en-US" sz="1900" err="1"/>
              <a:t>φάρμ</a:t>
            </a:r>
            <a:r>
              <a:rPr lang="en-US" sz="1900"/>
              <a:t>α</a:t>
            </a:r>
            <a:r>
              <a:rPr lang="en-US" sz="1900" err="1"/>
              <a:t>κο</a:t>
            </a:r>
            <a:r>
              <a:rPr lang="en-US" sz="1900"/>
              <a:t> κα</a:t>
            </a:r>
            <a:r>
              <a:rPr lang="en-US" sz="1900" err="1"/>
              <a:t>τά</a:t>
            </a:r>
            <a:r>
              <a:rPr lang="en-US" sz="1900"/>
              <a:t> </a:t>
            </a:r>
            <a:r>
              <a:rPr lang="en-US" sz="1900" err="1"/>
              <a:t>των</a:t>
            </a:r>
            <a:r>
              <a:rPr lang="en-US" sz="1900"/>
              <a:t> </a:t>
            </a:r>
            <a:r>
              <a:rPr lang="en-US" sz="1900" err="1"/>
              <a:t>ρυτίδων</a:t>
            </a:r>
            <a:r>
              <a:rPr lang="en-US" sz="1900"/>
              <a:t> και </a:t>
            </a:r>
            <a:r>
              <a:rPr lang="en-US" sz="1900" err="1"/>
              <a:t>εφ</a:t>
            </a:r>
            <a:r>
              <a:rPr lang="en-US" sz="1900"/>
              <a:t>α</a:t>
            </a:r>
            <a:r>
              <a:rPr lang="en-US" sz="1900" err="1"/>
              <a:t>ρμόζετ</a:t>
            </a:r>
            <a:r>
              <a:rPr lang="en-US" sz="1900"/>
              <a:t>αι επ</a:t>
            </a:r>
            <a:r>
              <a:rPr lang="en-US" sz="1900" err="1"/>
              <a:t>ίσης</a:t>
            </a:r>
            <a:r>
              <a:rPr lang="en-US" sz="1900"/>
              <a:t> </a:t>
            </a:r>
            <a:r>
              <a:rPr lang="en-US" sz="1900" err="1"/>
              <a:t>σε</a:t>
            </a:r>
            <a:r>
              <a:rPr lang="en-US" sz="1900"/>
              <a:t> </a:t>
            </a:r>
            <a:r>
              <a:rPr lang="en-US" sz="1900" err="1"/>
              <a:t>θερ</a:t>
            </a:r>
            <a:r>
              <a:rPr lang="en-US" sz="1900"/>
              <a:t>απ</a:t>
            </a:r>
            <a:r>
              <a:rPr lang="en-US" sz="1900" err="1"/>
              <a:t>είες</a:t>
            </a:r>
            <a:r>
              <a:rPr lang="en-US" sz="1900"/>
              <a:t> </a:t>
            </a:r>
            <a:r>
              <a:rPr lang="en-US" sz="1900" err="1"/>
              <a:t>γι</a:t>
            </a:r>
            <a:r>
              <a:rPr lang="en-US" sz="1900"/>
              <a:t>α π</a:t>
            </a:r>
            <a:r>
              <a:rPr lang="en-US" sz="1900" err="1"/>
              <a:t>ρόληψη</a:t>
            </a:r>
            <a:r>
              <a:rPr lang="en-US" sz="1900"/>
              <a:t> ρα</a:t>
            </a:r>
            <a:r>
              <a:rPr lang="en-US" sz="1900" err="1"/>
              <a:t>γάδες</a:t>
            </a:r>
            <a:r>
              <a:rPr lang="en-US" sz="1900"/>
              <a:t>.</a:t>
            </a:r>
            <a:endParaRPr lang="en-US" sz="1900">
              <a:ea typeface="Calibri"/>
              <a:cs typeface="Calibri"/>
            </a:endParaRPr>
          </a:p>
          <a:p>
            <a:endParaRPr lang="en-US" sz="1400"/>
          </a:p>
        </p:txBody>
      </p:sp>
    </p:spTree>
    <p:extLst>
      <p:ext uri="{BB962C8B-B14F-4D97-AF65-F5344CB8AC3E}">
        <p14:creationId xmlns:p14="http://schemas.microsoft.com/office/powerpoint/2010/main" val="173777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79F2864-A5FA-0F98-3CE3-A07685ADAA7F}"/>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Πηγές </a:t>
            </a:r>
          </a:p>
        </p:txBody>
      </p:sp>
      <p:sp>
        <p:nvSpPr>
          <p:cNvPr id="2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Θέση περιεχομένου 3">
            <a:extLst>
              <a:ext uri="{FF2B5EF4-FFF2-40B4-BE49-F238E27FC236}">
                <a16:creationId xmlns:a16="http://schemas.microsoft.com/office/drawing/2014/main" id="{CFEE1DBE-6EB1-13A1-060F-4D9EBBC6D3C2}"/>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r>
              <a:rPr lang="en-US" sz="2600"/>
              <a:t>Σχεδιασμός μορίων με χρήση </a:t>
            </a:r>
            <a:r>
              <a:rPr lang="en-US" sz="2600">
                <a:hlinkClick r:id="rId2"/>
              </a:rPr>
              <a:t>https://molview.org/</a:t>
            </a:r>
          </a:p>
          <a:p>
            <a:r>
              <a:rPr lang="en-US" sz="2600">
                <a:hlinkClick r:id="rId3"/>
              </a:rPr>
              <a:t>https://naturadiva.com/el/ladi-elias-eyergetikes-idiothtes-sto-derma/</a:t>
            </a:r>
          </a:p>
          <a:p>
            <a:r>
              <a:rPr lang="en-US" sz="2600">
                <a:hlinkClick r:id="rId4"/>
              </a:rPr>
              <a:t>https://www.byrdie.com/olive-oil-for-skin?utm_source=pinterest</a:t>
            </a:r>
            <a:endParaRPr lang="en-US" sz="2600"/>
          </a:p>
          <a:p>
            <a:r>
              <a:rPr lang="en-US" sz="2600">
                <a:hlinkClick r:id="rId5"/>
              </a:rPr>
              <a:t>https://www.realsimple.com/beauty-fashion/skincare/olive-oil-for-skin?utm_campaign=realsimple_6245f235fb03b700018858c5&amp;utm_content=textoverlay&amp;utm_medium=social&amp;utm_source=pinterest.com&amp;utm_term=202203</a:t>
            </a:r>
            <a:endParaRPr lang="en-US" sz="2600"/>
          </a:p>
          <a:p>
            <a:r>
              <a:rPr lang="en-US" sz="2600">
                <a:hlinkClick r:id="rId6"/>
              </a:rPr>
              <a:t>https://pubmed.ncbi.nlm.nih.gov/29280987/</a:t>
            </a:r>
            <a:r>
              <a:rPr lang="en-US" sz="2600"/>
              <a:t> </a:t>
            </a:r>
          </a:p>
          <a:p>
            <a:endParaRPr lang="en-US" sz="2600"/>
          </a:p>
        </p:txBody>
      </p:sp>
    </p:spTree>
    <p:extLst>
      <p:ext uri="{BB962C8B-B14F-4D97-AF65-F5344CB8AC3E}">
        <p14:creationId xmlns:p14="http://schemas.microsoft.com/office/powerpoint/2010/main" val="333775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3BCD294-B925-9112-4F1A-D58F7DDD9A95}"/>
              </a:ext>
            </a:extLst>
          </p:cNvPr>
          <p:cNvSpPr>
            <a:spLocks noGrp="1"/>
          </p:cNvSpPr>
          <p:nvPr>
            <p:ph type="title"/>
          </p:nvPr>
        </p:nvSpPr>
        <p:spPr>
          <a:xfrm>
            <a:off x="838200" y="365125"/>
            <a:ext cx="10515600" cy="1325563"/>
          </a:xfrm>
        </p:spPr>
        <p:txBody>
          <a:bodyPr>
            <a:normAutofit/>
          </a:bodyPr>
          <a:lstStyle/>
          <a:p>
            <a:endParaRPr lang="el-G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C934A765-F056-EDBA-6DAD-84C61C4DB1B0}"/>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sz="2200">
                <a:latin typeface="Segoe UI"/>
                <a:cs typeface="Segoe UI"/>
                <a:hlinkClick r:id="rId2">
                  <a:extLst>
                    <a:ext uri="{A12FA001-AC4F-418D-AE19-62706E023703}">
                      <ahyp:hlinkClr xmlns:ahyp="http://schemas.microsoft.com/office/drawing/2018/hyperlinkcolor" val="tx"/>
                    </a:ext>
                  </a:extLst>
                </a:hlinkClick>
              </a:rPr>
              <a:t>Ilaria Gorini</a:t>
            </a:r>
            <a:r>
              <a:rPr lang="en-US" sz="2200">
                <a:latin typeface="Segoe UI"/>
                <a:cs typeface="Segoe UI"/>
              </a:rPr>
              <a:t> </a:t>
            </a:r>
            <a:r>
              <a:rPr lang="en-US" sz="2200">
                <a:latin typeface="Segoe UI"/>
                <a:cs typeface="Segoe UI"/>
                <a:hlinkClick r:id="rId3">
                  <a:extLst>
                    <a:ext uri="{A12FA001-AC4F-418D-AE19-62706E023703}">
                      <ahyp:hlinkClr xmlns:ahyp="http://schemas.microsoft.com/office/drawing/2018/hyperlinkcolor" val="tx"/>
                    </a:ext>
                  </a:extLst>
                </a:hlinkClick>
              </a:rPr>
              <a:t>1</a:t>
            </a:r>
            <a:r>
              <a:rPr lang="en-US" sz="2200">
                <a:latin typeface="Segoe UI"/>
                <a:cs typeface="Segoe UI"/>
              </a:rPr>
              <a:t>, </a:t>
            </a:r>
            <a:r>
              <a:rPr lang="en-US" sz="2200">
                <a:latin typeface="Segoe UI"/>
                <a:cs typeface="Segoe UI"/>
                <a:hlinkClick r:id="rId4">
                  <a:extLst>
                    <a:ext uri="{A12FA001-AC4F-418D-AE19-62706E023703}">
                      <ahyp:hlinkClr xmlns:ahyp="http://schemas.microsoft.com/office/drawing/2018/hyperlinkcolor" val="tx"/>
                    </a:ext>
                  </a:extLst>
                </a:hlinkClick>
              </a:rPr>
              <a:t>Silvia Iorio</a:t>
            </a:r>
            <a:r>
              <a:rPr lang="en-US" sz="2200" baseline="30000">
                <a:latin typeface="Segoe UI"/>
                <a:cs typeface="Segoe UI"/>
              </a:rPr>
              <a:t> </a:t>
            </a:r>
            <a:r>
              <a:rPr lang="en-US" sz="2200" baseline="30000">
                <a:latin typeface="Segoe UI"/>
                <a:cs typeface="Segoe UI"/>
                <a:hlinkClick r:id="rId5">
                  <a:extLst>
                    <a:ext uri="{A12FA001-AC4F-418D-AE19-62706E023703}">
                      <ahyp:hlinkClr xmlns:ahyp="http://schemas.microsoft.com/office/drawing/2018/hyperlinkcolor" val="tx"/>
                    </a:ext>
                  </a:extLst>
                </a:hlinkClick>
              </a:rPr>
              <a:t>2</a:t>
            </a:r>
            <a:r>
              <a:rPr lang="en-US" sz="2200">
                <a:latin typeface="Segoe UI"/>
                <a:cs typeface="Segoe UI"/>
              </a:rPr>
              <a:t>, </a:t>
            </a:r>
            <a:r>
              <a:rPr lang="en-US" sz="2200">
                <a:latin typeface="Segoe UI"/>
                <a:cs typeface="Segoe UI"/>
                <a:hlinkClick r:id="rId6">
                  <a:extLst>
                    <a:ext uri="{A12FA001-AC4F-418D-AE19-62706E023703}">
                      <ahyp:hlinkClr xmlns:ahyp="http://schemas.microsoft.com/office/drawing/2018/hyperlinkcolor" val="tx"/>
                    </a:ext>
                  </a:extLst>
                </a:hlinkClick>
              </a:rPr>
              <a:t>Rosagemma Ciliberti</a:t>
            </a:r>
            <a:r>
              <a:rPr lang="en-US" sz="2200" baseline="30000">
                <a:latin typeface="Segoe UI"/>
                <a:cs typeface="Segoe UI"/>
              </a:rPr>
              <a:t> </a:t>
            </a:r>
            <a:r>
              <a:rPr lang="en-US" sz="2200" baseline="30000">
                <a:latin typeface="Segoe UI"/>
                <a:cs typeface="Segoe UI"/>
                <a:hlinkClick r:id="rId7">
                  <a:extLst>
                    <a:ext uri="{A12FA001-AC4F-418D-AE19-62706E023703}">
                      <ahyp:hlinkClr xmlns:ahyp="http://schemas.microsoft.com/office/drawing/2018/hyperlinkcolor" val="tx"/>
                    </a:ext>
                  </a:extLst>
                </a:hlinkClick>
              </a:rPr>
              <a:t>3</a:t>
            </a:r>
            <a:r>
              <a:rPr lang="en-US" sz="2200">
                <a:latin typeface="Segoe UI"/>
                <a:cs typeface="Segoe UI"/>
              </a:rPr>
              <a:t>, </a:t>
            </a:r>
            <a:r>
              <a:rPr lang="en-US" sz="2200">
                <a:latin typeface="Segoe UI"/>
                <a:cs typeface="Segoe UI"/>
                <a:hlinkClick r:id="rId8">
                  <a:extLst>
                    <a:ext uri="{A12FA001-AC4F-418D-AE19-62706E023703}">
                      <ahyp:hlinkClr xmlns:ahyp="http://schemas.microsoft.com/office/drawing/2018/hyperlinkcolor" val="tx"/>
                    </a:ext>
                  </a:extLst>
                </a:hlinkClick>
              </a:rPr>
              <a:t>Marta Licata</a:t>
            </a:r>
            <a:r>
              <a:rPr lang="en-US" sz="2200" baseline="30000">
                <a:latin typeface="Segoe UI"/>
                <a:cs typeface="Segoe UI"/>
              </a:rPr>
              <a:t> </a:t>
            </a:r>
            <a:r>
              <a:rPr lang="en-US" sz="2200" baseline="30000">
                <a:latin typeface="Segoe UI"/>
                <a:cs typeface="Segoe UI"/>
                <a:hlinkClick r:id="rId3">
                  <a:extLst>
                    <a:ext uri="{A12FA001-AC4F-418D-AE19-62706E023703}">
                      <ahyp:hlinkClr xmlns:ahyp="http://schemas.microsoft.com/office/drawing/2018/hyperlinkcolor" val="tx"/>
                    </a:ext>
                  </a:extLst>
                </a:hlinkClick>
              </a:rPr>
              <a:t>1</a:t>
            </a:r>
            <a:r>
              <a:rPr lang="en-US" sz="2200">
                <a:latin typeface="Segoe UI"/>
                <a:cs typeface="Segoe UI"/>
              </a:rPr>
              <a:t>, </a:t>
            </a:r>
            <a:r>
              <a:rPr lang="en-US" sz="2200">
                <a:latin typeface="Segoe UI"/>
                <a:cs typeface="Segoe UI"/>
                <a:hlinkClick r:id="rId9">
                  <a:extLst>
                    <a:ext uri="{A12FA001-AC4F-418D-AE19-62706E023703}">
                      <ahyp:hlinkClr xmlns:ahyp="http://schemas.microsoft.com/office/drawing/2018/hyperlinkcolor" val="tx"/>
                    </a:ext>
                  </a:extLst>
                </a:hlinkClick>
              </a:rPr>
              <a:t>Giuseppe Armocida</a:t>
            </a:r>
            <a:r>
              <a:rPr lang="en-US" sz="2200" baseline="30000">
                <a:latin typeface="Segoe UI"/>
                <a:cs typeface="Segoe UI"/>
              </a:rPr>
              <a:t> </a:t>
            </a:r>
            <a:r>
              <a:rPr lang="en-US" sz="2200">
                <a:latin typeface="Segoe UI"/>
                <a:cs typeface="Segoe UI"/>
              </a:rPr>
              <a:t> Olive oil in pharmacological and cosmetic traditions</a:t>
            </a:r>
            <a:r>
              <a:rPr lang="en-US" sz="2200" b="1">
                <a:latin typeface="Segoe UI"/>
                <a:cs typeface="Segoe UI"/>
              </a:rPr>
              <a:t>, </a:t>
            </a:r>
            <a:r>
              <a:rPr lang="en-US" sz="2200">
                <a:latin typeface="Segoe UI"/>
                <a:cs typeface="Segoe UI"/>
              </a:rPr>
              <a:t>2019 OCT 18</a:t>
            </a:r>
            <a:endParaRPr lang="el-GR" sz="2200">
              <a:latin typeface="Segoe UI"/>
              <a:cs typeface="Segoe UI"/>
            </a:endParaRPr>
          </a:p>
          <a:p>
            <a:r>
              <a:rPr lang="en-US" sz="2200">
                <a:latin typeface="Segoe UI"/>
                <a:cs typeface="Segoe UI"/>
              </a:rPr>
              <a:t>Lucía Melguizo-Rodríguez 1 2, Anabel González-Acedo 1, Rebeca Illescas-Montes 1 2, Enrique García-Recio 1 2, Javier Ramos-Torrecillas 1 2, Victor J </a:t>
            </a:r>
            <a:r>
              <a:rPr lang="en-US" sz="2200" err="1">
                <a:latin typeface="Segoe UI"/>
                <a:cs typeface="Segoe UI"/>
              </a:rPr>
              <a:t>Costela</a:t>
            </a:r>
            <a:r>
              <a:rPr lang="en-US" sz="2200">
                <a:latin typeface="Segoe UI"/>
                <a:cs typeface="Segoe UI"/>
              </a:rPr>
              <a:t>-Ruiz 1 2, Olga García-Martínez 1 2 Biological effects of the olive tree and its derivatives on the skin 2022 NOV 14 </a:t>
            </a:r>
          </a:p>
          <a:p>
            <a:r>
              <a:rPr lang="el-GR" sz="2200" err="1">
                <a:latin typeface="Calibri"/>
                <a:cs typeface="Calibri"/>
              </a:rPr>
              <a:t>Tzu-Kai</a:t>
            </a:r>
            <a:r>
              <a:rPr lang="el-GR" sz="2200">
                <a:latin typeface="Calibri"/>
                <a:cs typeface="Calibri"/>
              </a:rPr>
              <a:t> </a:t>
            </a:r>
            <a:r>
              <a:rPr lang="el-GR" sz="2200" err="1">
                <a:latin typeface="Calibri"/>
                <a:cs typeface="Calibri"/>
              </a:rPr>
              <a:t>Lin</a:t>
            </a:r>
            <a:r>
              <a:rPr lang="el-GR" sz="2200">
                <a:latin typeface="Calibri"/>
                <a:cs typeface="Calibri"/>
              </a:rPr>
              <a:t> 1, </a:t>
            </a:r>
            <a:r>
              <a:rPr lang="el-GR" sz="2200" err="1">
                <a:latin typeface="Calibri"/>
                <a:cs typeface="Calibri"/>
              </a:rPr>
              <a:t>Lily</a:t>
            </a:r>
            <a:r>
              <a:rPr lang="el-GR" sz="2200">
                <a:latin typeface="Calibri"/>
                <a:cs typeface="Calibri"/>
              </a:rPr>
              <a:t> </a:t>
            </a:r>
            <a:r>
              <a:rPr lang="el-GR" sz="2200" err="1">
                <a:latin typeface="Calibri"/>
                <a:cs typeface="Calibri"/>
              </a:rPr>
              <a:t>Zhong</a:t>
            </a:r>
            <a:r>
              <a:rPr lang="el-GR" sz="2200">
                <a:latin typeface="Calibri"/>
                <a:cs typeface="Calibri"/>
              </a:rPr>
              <a:t> 2, </a:t>
            </a:r>
            <a:r>
              <a:rPr lang="el-GR" sz="2200" err="1">
                <a:latin typeface="Calibri"/>
                <a:cs typeface="Calibri"/>
              </a:rPr>
              <a:t>Juan</a:t>
            </a:r>
            <a:r>
              <a:rPr lang="el-GR" sz="2200">
                <a:latin typeface="Calibri"/>
                <a:cs typeface="Calibri"/>
              </a:rPr>
              <a:t> </a:t>
            </a:r>
            <a:r>
              <a:rPr lang="el-GR" sz="2200" err="1">
                <a:latin typeface="Calibri"/>
                <a:cs typeface="Calibri"/>
              </a:rPr>
              <a:t>Luis</a:t>
            </a:r>
            <a:r>
              <a:rPr lang="el-GR" sz="2200">
                <a:latin typeface="Calibri"/>
                <a:cs typeface="Calibri"/>
              </a:rPr>
              <a:t> </a:t>
            </a:r>
            <a:r>
              <a:rPr lang="el-GR" sz="2200" err="1">
                <a:latin typeface="Calibri"/>
                <a:cs typeface="Calibri"/>
              </a:rPr>
              <a:t>Santiago</a:t>
            </a:r>
            <a:r>
              <a:rPr lang="el-GR" sz="2200">
                <a:latin typeface="Calibri"/>
                <a:cs typeface="Calibri"/>
              </a:rPr>
              <a:t> 3, ,</a:t>
            </a:r>
            <a:r>
              <a:rPr lang="el-GR" sz="2200">
                <a:ea typeface="+mn-lt"/>
                <a:cs typeface="+mn-lt"/>
              </a:rPr>
              <a:t> </a:t>
            </a:r>
            <a:r>
              <a:rPr lang="el-GR" sz="2200" err="1">
                <a:ea typeface="+mn-lt"/>
                <a:cs typeface="+mn-lt"/>
              </a:rPr>
              <a:t>Anti-Inflammatory</a:t>
            </a:r>
            <a:r>
              <a:rPr lang="el-GR" sz="2200">
                <a:ea typeface="+mn-lt"/>
                <a:cs typeface="+mn-lt"/>
              </a:rPr>
              <a:t> and </a:t>
            </a:r>
            <a:r>
              <a:rPr lang="el-GR" sz="2200" err="1">
                <a:ea typeface="+mn-lt"/>
                <a:cs typeface="+mn-lt"/>
              </a:rPr>
              <a:t>Skin</a:t>
            </a:r>
            <a:r>
              <a:rPr lang="el-GR" sz="2200">
                <a:ea typeface="+mn-lt"/>
                <a:cs typeface="+mn-lt"/>
              </a:rPr>
              <a:t> </a:t>
            </a:r>
            <a:r>
              <a:rPr lang="el-GR" sz="2200" err="1">
                <a:ea typeface="+mn-lt"/>
                <a:cs typeface="+mn-lt"/>
              </a:rPr>
              <a:t>Barrier</a:t>
            </a:r>
            <a:r>
              <a:rPr lang="el-GR" sz="2200">
                <a:ea typeface="+mn-lt"/>
                <a:cs typeface="+mn-lt"/>
              </a:rPr>
              <a:t> </a:t>
            </a:r>
            <a:r>
              <a:rPr lang="el-GR" sz="2200" err="1">
                <a:ea typeface="+mn-lt"/>
                <a:cs typeface="+mn-lt"/>
              </a:rPr>
              <a:t>Repair</a:t>
            </a:r>
            <a:r>
              <a:rPr lang="el-GR" sz="2200">
                <a:ea typeface="+mn-lt"/>
                <a:cs typeface="+mn-lt"/>
              </a:rPr>
              <a:t> </a:t>
            </a:r>
            <a:r>
              <a:rPr lang="el-GR" sz="2200" err="1">
                <a:ea typeface="+mn-lt"/>
                <a:cs typeface="+mn-lt"/>
              </a:rPr>
              <a:t>Effects</a:t>
            </a:r>
            <a:r>
              <a:rPr lang="el-GR" sz="2200">
                <a:ea typeface="+mn-lt"/>
                <a:cs typeface="+mn-lt"/>
              </a:rPr>
              <a:t> of </a:t>
            </a:r>
            <a:r>
              <a:rPr lang="el-GR" sz="2200" err="1">
                <a:ea typeface="+mn-lt"/>
                <a:cs typeface="+mn-lt"/>
              </a:rPr>
              <a:t>Topical</a:t>
            </a:r>
            <a:r>
              <a:rPr lang="el-GR" sz="2200">
                <a:ea typeface="+mn-lt"/>
                <a:cs typeface="+mn-lt"/>
              </a:rPr>
              <a:t> </a:t>
            </a:r>
            <a:r>
              <a:rPr lang="el-GR" sz="2200" err="1">
                <a:ea typeface="+mn-lt"/>
                <a:cs typeface="+mn-lt"/>
              </a:rPr>
              <a:t>Application</a:t>
            </a:r>
            <a:r>
              <a:rPr lang="el-GR" sz="2200">
                <a:ea typeface="+mn-lt"/>
                <a:cs typeface="+mn-lt"/>
              </a:rPr>
              <a:t> of </a:t>
            </a:r>
            <a:r>
              <a:rPr lang="el-GR" sz="2200" err="1">
                <a:ea typeface="+mn-lt"/>
                <a:cs typeface="+mn-lt"/>
              </a:rPr>
              <a:t>Some</a:t>
            </a:r>
            <a:r>
              <a:rPr lang="el-GR" sz="2200">
                <a:ea typeface="+mn-lt"/>
                <a:cs typeface="+mn-lt"/>
              </a:rPr>
              <a:t> </a:t>
            </a:r>
            <a:r>
              <a:rPr lang="el-GR" sz="2200" err="1">
                <a:ea typeface="+mn-lt"/>
                <a:cs typeface="+mn-lt"/>
              </a:rPr>
              <a:t>Plant</a:t>
            </a:r>
            <a:r>
              <a:rPr lang="el-GR" sz="2200">
                <a:ea typeface="+mn-lt"/>
                <a:cs typeface="+mn-lt"/>
              </a:rPr>
              <a:t> </a:t>
            </a:r>
            <a:r>
              <a:rPr lang="el-GR" sz="2200" err="1">
                <a:ea typeface="+mn-lt"/>
                <a:cs typeface="+mn-lt"/>
              </a:rPr>
              <a:t>Oils</a:t>
            </a:r>
            <a:r>
              <a:rPr lang="el-GR" sz="2200">
                <a:ea typeface="+mn-lt"/>
                <a:cs typeface="+mn-lt"/>
              </a:rPr>
              <a:t> 2017 DEC 27 </a:t>
            </a:r>
          </a:p>
          <a:p>
            <a:r>
              <a:rPr lang="el-GR" sz="2200" err="1">
                <a:latin typeface="Calibri" panose="020F0502020204030204"/>
                <a:cs typeface="Calibri" panose="020F0502020204030204"/>
              </a:rPr>
              <a:t>Gorini</a:t>
            </a:r>
            <a:r>
              <a:rPr lang="el-GR" sz="2200">
                <a:latin typeface="Calibri" panose="020F0502020204030204"/>
                <a:cs typeface="Calibri" panose="020F0502020204030204"/>
              </a:rPr>
              <a:t>, I., </a:t>
            </a:r>
            <a:r>
              <a:rPr lang="el-GR" sz="2200" err="1">
                <a:latin typeface="Calibri" panose="020F0502020204030204"/>
                <a:cs typeface="Calibri" panose="020F0502020204030204"/>
              </a:rPr>
              <a:t>Iorio</a:t>
            </a:r>
            <a:r>
              <a:rPr lang="el-GR" sz="2200">
                <a:latin typeface="Calibri" panose="020F0502020204030204"/>
                <a:cs typeface="Calibri" panose="020F0502020204030204"/>
              </a:rPr>
              <a:t>, S., </a:t>
            </a:r>
            <a:r>
              <a:rPr lang="el-GR" sz="2200" err="1">
                <a:latin typeface="Calibri" panose="020F0502020204030204"/>
                <a:cs typeface="Calibri" panose="020F0502020204030204"/>
              </a:rPr>
              <a:t>Ciliberti</a:t>
            </a:r>
            <a:r>
              <a:rPr lang="el-GR" sz="2200">
                <a:latin typeface="Calibri" panose="020F0502020204030204"/>
                <a:cs typeface="Calibri" panose="020F0502020204030204"/>
              </a:rPr>
              <a:t>, R., </a:t>
            </a:r>
            <a:r>
              <a:rPr lang="el-GR" sz="2200" err="1">
                <a:latin typeface="Calibri" panose="020F0502020204030204"/>
                <a:cs typeface="Calibri" panose="020F0502020204030204"/>
              </a:rPr>
              <a:t>Licata</a:t>
            </a:r>
            <a:r>
              <a:rPr lang="el-GR" sz="2200">
                <a:latin typeface="Calibri" panose="020F0502020204030204"/>
                <a:cs typeface="Calibri" panose="020F0502020204030204"/>
              </a:rPr>
              <a:t>, M., &amp; </a:t>
            </a:r>
            <a:r>
              <a:rPr lang="el-GR" sz="2200" err="1">
                <a:latin typeface="Calibri" panose="020F0502020204030204"/>
                <a:cs typeface="Calibri" panose="020F0502020204030204"/>
              </a:rPr>
              <a:t>Armocida</a:t>
            </a:r>
            <a:r>
              <a:rPr lang="el-GR" sz="2200">
                <a:latin typeface="Calibri" panose="020F0502020204030204"/>
                <a:cs typeface="Calibri" panose="020F0502020204030204"/>
              </a:rPr>
              <a:t>, G. (2019). </a:t>
            </a:r>
            <a:r>
              <a:rPr lang="el-GR" sz="2200" err="1">
                <a:latin typeface="Calibri" panose="020F0502020204030204"/>
                <a:cs typeface="Calibri" panose="020F0502020204030204"/>
              </a:rPr>
              <a:t>Olive</a:t>
            </a:r>
            <a:r>
              <a:rPr lang="el-GR" sz="2200">
                <a:latin typeface="Calibri" panose="020F0502020204030204"/>
                <a:cs typeface="Calibri" panose="020F0502020204030204"/>
              </a:rPr>
              <a:t> </a:t>
            </a:r>
            <a:r>
              <a:rPr lang="el-GR" sz="2200" err="1">
                <a:latin typeface="Calibri" panose="020F0502020204030204"/>
                <a:cs typeface="Calibri" panose="020F0502020204030204"/>
              </a:rPr>
              <a:t>oil</a:t>
            </a:r>
            <a:r>
              <a:rPr lang="el-GR" sz="2200">
                <a:latin typeface="Calibri" panose="020F0502020204030204"/>
                <a:cs typeface="Calibri" panose="020F0502020204030204"/>
              </a:rPr>
              <a:t> in </a:t>
            </a:r>
            <a:r>
              <a:rPr lang="el-GR" sz="2200" err="1">
                <a:latin typeface="Calibri" panose="020F0502020204030204"/>
                <a:cs typeface="Calibri" panose="020F0502020204030204"/>
              </a:rPr>
              <a:t>pharmacological</a:t>
            </a:r>
            <a:r>
              <a:rPr lang="el-GR" sz="2200">
                <a:latin typeface="Calibri" panose="020F0502020204030204"/>
                <a:cs typeface="Calibri" panose="020F0502020204030204"/>
              </a:rPr>
              <a:t> and </a:t>
            </a:r>
            <a:r>
              <a:rPr lang="el-GR" sz="2200" err="1">
                <a:latin typeface="Calibri" panose="020F0502020204030204"/>
                <a:cs typeface="Calibri" panose="020F0502020204030204"/>
              </a:rPr>
              <a:t>cosmetic</a:t>
            </a:r>
            <a:r>
              <a:rPr lang="el-GR" sz="2200">
                <a:latin typeface="Calibri" panose="020F0502020204030204"/>
                <a:cs typeface="Calibri" panose="020F0502020204030204"/>
              </a:rPr>
              <a:t> </a:t>
            </a:r>
            <a:r>
              <a:rPr lang="el-GR" sz="2200" err="1">
                <a:latin typeface="Calibri" panose="020F0502020204030204"/>
                <a:cs typeface="Calibri" panose="020F0502020204030204"/>
              </a:rPr>
              <a:t>traditions</a:t>
            </a:r>
            <a:r>
              <a:rPr lang="el-GR" sz="2200">
                <a:latin typeface="Calibri" panose="020F0502020204030204"/>
                <a:cs typeface="Calibri" panose="020F0502020204030204"/>
              </a:rPr>
              <a:t>. Journal of </a:t>
            </a:r>
            <a:r>
              <a:rPr lang="el-GR" sz="2200" err="1">
                <a:latin typeface="Calibri" panose="020F0502020204030204"/>
                <a:cs typeface="Calibri" panose="020F0502020204030204"/>
              </a:rPr>
              <a:t>Cosmetic</a:t>
            </a:r>
            <a:r>
              <a:rPr lang="el-GR" sz="2200">
                <a:latin typeface="Calibri" panose="020F0502020204030204"/>
                <a:cs typeface="Calibri" panose="020F0502020204030204"/>
              </a:rPr>
              <a:t> </a:t>
            </a:r>
            <a:r>
              <a:rPr lang="el-GR" sz="2200" err="1">
                <a:latin typeface="Calibri" panose="020F0502020204030204"/>
                <a:cs typeface="Calibri" panose="020F0502020204030204"/>
              </a:rPr>
              <a:t>Dermatology</a:t>
            </a:r>
            <a:r>
              <a:rPr lang="el-GR" sz="2200">
                <a:latin typeface="Calibri" panose="020F0502020204030204"/>
                <a:cs typeface="Calibri" panose="020F0502020204030204"/>
              </a:rPr>
              <a:t>, 18(5), 1575–1579</a:t>
            </a:r>
          </a:p>
        </p:txBody>
      </p:sp>
    </p:spTree>
    <p:extLst>
      <p:ext uri="{BB962C8B-B14F-4D97-AF65-F5344CB8AC3E}">
        <p14:creationId xmlns:p14="http://schemas.microsoft.com/office/powerpoint/2010/main" val="277603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Τίτλος 1">
            <a:extLst>
              <a:ext uri="{FF2B5EF4-FFF2-40B4-BE49-F238E27FC236}">
                <a16:creationId xmlns:a16="http://schemas.microsoft.com/office/drawing/2014/main" id="{9A9CDC01-EB67-62BC-CFAB-8A9C047F9D40}"/>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000" b="1" kern="1200" dirty="0">
                <a:latin typeface="+mj-lt"/>
                <a:ea typeface="+mj-ea"/>
                <a:cs typeface="+mj-cs"/>
              </a:rPr>
              <a:t>Σας </a:t>
            </a:r>
            <a:r>
              <a:rPr lang="en-US" sz="4000" b="1" kern="1200" dirty="0" err="1">
                <a:latin typeface="+mj-lt"/>
                <a:ea typeface="+mj-ea"/>
                <a:cs typeface="+mj-cs"/>
              </a:rPr>
              <a:t>ευχ</a:t>
            </a:r>
            <a:r>
              <a:rPr lang="en-US" sz="4000" b="1" kern="1200" dirty="0">
                <a:latin typeface="+mj-lt"/>
                <a:ea typeface="+mj-ea"/>
                <a:cs typeface="+mj-cs"/>
              </a:rPr>
              <a:t>α</a:t>
            </a:r>
            <a:r>
              <a:rPr lang="en-US" sz="4000" b="1" kern="1200" dirty="0" err="1">
                <a:latin typeface="+mj-lt"/>
                <a:ea typeface="+mj-ea"/>
                <a:cs typeface="+mj-cs"/>
              </a:rPr>
              <a:t>ριστούμε</a:t>
            </a:r>
            <a:r>
              <a:rPr lang="en-US" sz="4000" b="1" kern="1200" dirty="0">
                <a:latin typeface="+mj-lt"/>
                <a:ea typeface="+mj-ea"/>
                <a:cs typeface="+mj-cs"/>
              </a:rPr>
              <a:t> </a:t>
            </a:r>
            <a:r>
              <a:rPr lang="en-US" sz="4000" b="1" kern="1200" dirty="0" err="1">
                <a:latin typeface="+mj-lt"/>
                <a:ea typeface="+mj-ea"/>
                <a:cs typeface="+mj-cs"/>
              </a:rPr>
              <a:t>γι</a:t>
            </a:r>
            <a:r>
              <a:rPr lang="en-US" sz="4000" b="1" kern="1200" dirty="0">
                <a:latin typeface="+mj-lt"/>
                <a:ea typeface="+mj-ea"/>
                <a:cs typeface="+mj-cs"/>
              </a:rPr>
              <a:t>α </a:t>
            </a:r>
            <a:r>
              <a:rPr lang="en-US" sz="4000" b="1" kern="1200" dirty="0" err="1">
                <a:latin typeface="+mj-lt"/>
                <a:ea typeface="+mj-ea"/>
                <a:cs typeface="+mj-cs"/>
              </a:rPr>
              <a:t>την</a:t>
            </a:r>
            <a:r>
              <a:rPr lang="en-US" sz="4000" b="1" kern="1200" dirty="0">
                <a:latin typeface="+mj-lt"/>
                <a:ea typeface="+mj-ea"/>
                <a:cs typeface="+mj-cs"/>
              </a:rPr>
              <a:t> π</a:t>
            </a:r>
            <a:r>
              <a:rPr lang="en-US" sz="4000" b="1" kern="1200" dirty="0" err="1">
                <a:latin typeface="+mj-lt"/>
                <a:ea typeface="+mj-ea"/>
                <a:cs typeface="+mj-cs"/>
              </a:rPr>
              <a:t>ροσοχή</a:t>
            </a:r>
            <a:r>
              <a:rPr lang="en-US" sz="4000" b="1" kern="1200" dirty="0">
                <a:latin typeface="+mj-lt"/>
                <a:ea typeface="+mj-ea"/>
                <a:cs typeface="+mj-cs"/>
              </a:rPr>
              <a:t> σας</a:t>
            </a:r>
            <a:r>
              <a:rPr lang="en-US" sz="4000" b="1" dirty="0"/>
              <a:t>!</a:t>
            </a:r>
            <a:r>
              <a:rPr lang="en-US" sz="5600" b="1" kern="1200" dirty="0">
                <a:latin typeface="+mj-lt"/>
                <a:ea typeface="+mj-ea"/>
                <a:cs typeface="+mj-cs"/>
              </a:rPr>
              <a:t> </a:t>
            </a:r>
          </a:p>
        </p:txBody>
      </p:sp>
      <p:sp>
        <p:nvSpPr>
          <p:cNvPr id="23"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327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EBB447E-8EA3-0E9C-32DB-BAF7137532C8}"/>
              </a:ext>
            </a:extLst>
          </p:cNvPr>
          <p:cNvSpPr>
            <a:spLocks noGrp="1"/>
          </p:cNvSpPr>
          <p:nvPr>
            <p:ph type="title"/>
          </p:nvPr>
        </p:nvSpPr>
        <p:spPr>
          <a:xfrm>
            <a:off x="686834" y="1153572"/>
            <a:ext cx="3200400" cy="4461163"/>
          </a:xfrm>
        </p:spPr>
        <p:txBody>
          <a:bodyPr>
            <a:normAutofit/>
          </a:bodyPr>
          <a:lstStyle/>
          <a:p>
            <a:r>
              <a:rPr lang="el-GR" sz="3700">
                <a:solidFill>
                  <a:srgbClr val="FFFFFF"/>
                </a:solidFill>
              </a:rPr>
              <a:t>ΠΕΡΙΕΧΟΜΕΝΑ</a:t>
            </a:r>
          </a:p>
        </p:txBody>
      </p:sp>
      <p:sp>
        <p:nvSpPr>
          <p:cNvPr id="2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Θέση περιεχομένου 2">
            <a:extLst>
              <a:ext uri="{FF2B5EF4-FFF2-40B4-BE49-F238E27FC236}">
                <a16:creationId xmlns:a16="http://schemas.microsoft.com/office/drawing/2014/main" id="{41D68B9F-BB6D-024C-B129-6B8D225AE77A}"/>
              </a:ext>
            </a:extLst>
          </p:cNvPr>
          <p:cNvSpPr>
            <a:spLocks noGrp="1"/>
          </p:cNvSpPr>
          <p:nvPr>
            <p:ph idx="1"/>
          </p:nvPr>
        </p:nvSpPr>
        <p:spPr>
          <a:xfrm>
            <a:off x="4447308" y="591344"/>
            <a:ext cx="6906491" cy="5585619"/>
          </a:xfrm>
        </p:spPr>
        <p:txBody>
          <a:bodyPr anchor="ctr">
            <a:normAutofit/>
          </a:bodyPr>
          <a:lstStyle/>
          <a:p>
            <a:r>
              <a:rPr lang="el-GR" dirty="0"/>
              <a:t>ΒΟΤΑΝΙΚΗ ΠΡΟΕΛΕΥΣΗ </a:t>
            </a:r>
          </a:p>
          <a:p>
            <a:r>
              <a:rPr lang="el-GR" dirty="0"/>
              <a:t>ΙΣΤΟΡΙΚΗ ΑΝΑΔΡΟΜΗ</a:t>
            </a:r>
          </a:p>
          <a:p>
            <a:r>
              <a:rPr lang="el-GR" dirty="0">
                <a:cs typeface="Calibri"/>
              </a:rPr>
              <a:t>XHMIKEΣ ΟΥΣΙΕΣ ΕΛΙΑΣ</a:t>
            </a:r>
          </a:p>
          <a:p>
            <a:r>
              <a:rPr lang="el-GR" dirty="0"/>
              <a:t>ΕΦΑΡΜΟΓΕΣ ΣΤΟ ΔΕΡΜΑ</a:t>
            </a:r>
            <a:endParaRPr lang="el-GR" dirty="0">
              <a:cs typeface="Calibri"/>
            </a:endParaRPr>
          </a:p>
          <a:p>
            <a:pPr marL="0" indent="0">
              <a:buNone/>
            </a:pPr>
            <a:endParaRPr lang="el-GR" dirty="0">
              <a:cs typeface="Calibri"/>
            </a:endParaRPr>
          </a:p>
        </p:txBody>
      </p:sp>
    </p:spTree>
    <p:extLst>
      <p:ext uri="{BB962C8B-B14F-4D97-AF65-F5344CB8AC3E}">
        <p14:creationId xmlns:p14="http://schemas.microsoft.com/office/powerpoint/2010/main" val="427627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B47F203-064E-B477-703D-B35EB151B3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769"/>
          <a:stretch/>
        </p:blipFill>
        <p:spPr bwMode="auto">
          <a:xfrm>
            <a:off x="923584" y="1524000"/>
            <a:ext cx="4239659" cy="4581173"/>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DD320A1D-5692-6E69-F023-B5E27A1E3FF1}"/>
              </a:ext>
            </a:extLst>
          </p:cNvPr>
          <p:cNvSpPr>
            <a:spLocks noGrp="1"/>
          </p:cNvSpPr>
          <p:nvPr>
            <p:ph type="title"/>
          </p:nvPr>
        </p:nvSpPr>
        <p:spPr>
          <a:xfrm>
            <a:off x="6086825" y="0"/>
            <a:ext cx="5334000" cy="1524000"/>
          </a:xfrm>
        </p:spPr>
        <p:txBody>
          <a:bodyPr>
            <a:normAutofit/>
          </a:bodyPr>
          <a:lstStyle/>
          <a:p>
            <a:r>
              <a:rPr lang="el-GR" sz="3600"/>
              <a:t>ΒΟΤΑΝΙΚΗ ΠΡΟΕΛΕΥΣΗ</a:t>
            </a:r>
          </a:p>
        </p:txBody>
      </p:sp>
      <p:graphicFrame>
        <p:nvGraphicFramePr>
          <p:cNvPr id="1035" name="Θέση περιεχομένου 2">
            <a:extLst>
              <a:ext uri="{FF2B5EF4-FFF2-40B4-BE49-F238E27FC236}">
                <a16:creationId xmlns:a16="http://schemas.microsoft.com/office/drawing/2014/main" id="{835C83DF-8498-0B5A-BE36-85823EE811BA}"/>
              </a:ext>
            </a:extLst>
          </p:cNvPr>
          <p:cNvGraphicFramePr>
            <a:graphicFrameLocks noGrp="1"/>
          </p:cNvGraphicFramePr>
          <p:nvPr>
            <p:ph idx="1"/>
            <p:extLst>
              <p:ext uri="{D42A27DB-BD31-4B8C-83A1-F6EECF244321}">
                <p14:modId xmlns:p14="http://schemas.microsoft.com/office/powerpoint/2010/main" val="862853412"/>
              </p:ext>
            </p:extLst>
          </p:nvPr>
        </p:nvGraphicFramePr>
        <p:xfrm>
          <a:off x="6093673" y="1419307"/>
          <a:ext cx="5334000" cy="381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Θέση περιεχομένου 2">
            <a:extLst>
              <a:ext uri="{FF2B5EF4-FFF2-40B4-BE49-F238E27FC236}">
                <a16:creationId xmlns:a16="http://schemas.microsoft.com/office/drawing/2014/main" id="{13786F59-4C09-2396-5C8C-494E26F10E9E}"/>
              </a:ext>
            </a:extLst>
          </p:cNvPr>
          <p:cNvSpPr>
            <a:spLocks noGrp="1"/>
          </p:cNvSpPr>
          <p:nvPr>
            <p:ph idx="4294967295"/>
          </p:nvPr>
        </p:nvSpPr>
        <p:spPr>
          <a:xfrm>
            <a:off x="6858000" y="5229225"/>
            <a:ext cx="5334000" cy="1131888"/>
          </a:xfrm>
        </p:spPr>
        <p:txBody>
          <a:bodyPr vert="horz" lIns="91440" tIns="45720" rIns="91440" bIns="45720" rtlCol="0" anchor="t">
            <a:normAutofit/>
          </a:bodyPr>
          <a:lstStyle/>
          <a:p>
            <a:pPr marL="0" indent="0">
              <a:buNone/>
            </a:pPr>
            <a:r>
              <a:rPr lang="el-GR" sz="2400" u="sng" dirty="0">
                <a:solidFill>
                  <a:schemeClr val="accent2"/>
                </a:solidFill>
              </a:rPr>
              <a:t>Ελαία η ευρωπαϊκή (</a:t>
            </a:r>
            <a:r>
              <a:rPr lang="el-GR" sz="2400" u="sng" err="1">
                <a:solidFill>
                  <a:schemeClr val="accent2"/>
                </a:solidFill>
              </a:rPr>
              <a:t>Olea</a:t>
            </a:r>
            <a:r>
              <a:rPr lang="el-GR" sz="2400" u="sng" dirty="0">
                <a:solidFill>
                  <a:schemeClr val="accent2"/>
                </a:solidFill>
              </a:rPr>
              <a:t> </a:t>
            </a:r>
            <a:r>
              <a:rPr lang="el-GR" sz="2400" u="sng" err="1">
                <a:solidFill>
                  <a:schemeClr val="accent2"/>
                </a:solidFill>
              </a:rPr>
              <a:t>europaea</a:t>
            </a:r>
            <a:r>
              <a:rPr lang="el-GR" sz="2400" u="sng" dirty="0">
                <a:solidFill>
                  <a:schemeClr val="accent2"/>
                </a:solidFill>
              </a:rPr>
              <a:t>) ή κοινή, το συνηθέστερα καλλιεργούμενο είδος ανά τον κόσμο.</a:t>
            </a:r>
          </a:p>
          <a:p>
            <a:pPr marL="0" indent="0">
              <a:buNone/>
            </a:pPr>
            <a:endParaRPr lang="el-GR" sz="2400"/>
          </a:p>
        </p:txBody>
      </p:sp>
    </p:spTree>
    <p:extLst>
      <p:ext uri="{BB962C8B-B14F-4D97-AF65-F5344CB8AC3E}">
        <p14:creationId xmlns:p14="http://schemas.microsoft.com/office/powerpoint/2010/main" val="137426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Freeform: Shape 4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Freeform: Shape 4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Τίτλος 5">
            <a:extLst>
              <a:ext uri="{FF2B5EF4-FFF2-40B4-BE49-F238E27FC236}">
                <a16:creationId xmlns:a16="http://schemas.microsoft.com/office/drawing/2014/main" id="{683571DF-5C0B-03C7-8AC7-ADD13A78BEAD}"/>
              </a:ext>
            </a:extLst>
          </p:cNvPr>
          <p:cNvSpPr>
            <a:spLocks noGrp="1"/>
          </p:cNvSpPr>
          <p:nvPr>
            <p:ph type="ctrTitle"/>
          </p:nvPr>
        </p:nvSpPr>
        <p:spPr>
          <a:xfrm>
            <a:off x="1524003" y="1999615"/>
            <a:ext cx="9144000" cy="2764028"/>
          </a:xfrm>
        </p:spPr>
        <p:txBody>
          <a:bodyPr anchor="ctr">
            <a:normAutofit/>
          </a:bodyPr>
          <a:lstStyle/>
          <a:p>
            <a:r>
              <a:rPr lang="el-GR" sz="4000" dirty="0"/>
              <a:t>ΙΣΤΟΡΙΚΗ ΑΝΑΔΡΟΜΗ</a:t>
            </a:r>
          </a:p>
        </p:txBody>
      </p:sp>
      <p:sp>
        <p:nvSpPr>
          <p:cNvPr id="24" name="Υπότιτλος 23">
            <a:extLst>
              <a:ext uri="{FF2B5EF4-FFF2-40B4-BE49-F238E27FC236}">
                <a16:creationId xmlns:a16="http://schemas.microsoft.com/office/drawing/2014/main" id="{1172CFA5-E541-9A67-4FF2-A35988E0F700}"/>
              </a:ext>
            </a:extLst>
          </p:cNvPr>
          <p:cNvSpPr>
            <a:spLocks noGrp="1"/>
          </p:cNvSpPr>
          <p:nvPr>
            <p:ph type="subTitle" idx="1"/>
          </p:nvPr>
        </p:nvSpPr>
        <p:spPr>
          <a:xfrm>
            <a:off x="1966912" y="5645150"/>
            <a:ext cx="8258176" cy="631825"/>
          </a:xfrm>
        </p:spPr>
        <p:txBody>
          <a:bodyPr anchor="ctr">
            <a:normAutofit/>
          </a:bodyPr>
          <a:lstStyle/>
          <a:p>
            <a:endParaRPr lang="el-GR" sz="2800"/>
          </a:p>
        </p:txBody>
      </p:sp>
      <p:sp>
        <p:nvSpPr>
          <p:cNvPr id="50" name="Rectangle 4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2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nodePh="1">
                                  <p:stCondLst>
                                    <p:cond delay="1000"/>
                                  </p:stCondLst>
                                  <p:endCondLst>
                                    <p:cond evt="begin" delay="0">
                                      <p:tn val="8"/>
                                    </p:cond>
                                  </p:endCondLst>
                                  <p:iterate type="wd">
                                    <p:tmPct val="15000"/>
                                  </p:iterate>
                                  <p:childTnLst>
                                    <p:set>
                                      <p:cBhvr>
                                        <p:cTn id="9" dur="1" fill="hold">
                                          <p:stCondLst>
                                            <p:cond delay="0"/>
                                          </p:stCondLst>
                                        </p:cTn>
                                        <p:tgtEl>
                                          <p:spTgt spid="24">
                                            <p:txEl>
                                              <p:pRg st="0" end="0"/>
                                            </p:txEl>
                                          </p:spTgt>
                                        </p:tgtEl>
                                        <p:attrNameLst>
                                          <p:attrName>style.visibility</p:attrName>
                                        </p:attrNameLst>
                                      </p:cBhvr>
                                      <p:to>
                                        <p:strVal val="visible"/>
                                      </p:to>
                                    </p:set>
                                    <p:animEffect transition="in" filter="fade">
                                      <p:cBhvr>
                                        <p:cTn id="10"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ζωγραφική, ζωγραφιά, ανθρώπινο πρόσωπο, ρουχισμός&#10;&#10;Περιγραφή που δημιουργήθηκε αυτόματα">
            <a:extLst>
              <a:ext uri="{FF2B5EF4-FFF2-40B4-BE49-F238E27FC236}">
                <a16:creationId xmlns:a16="http://schemas.microsoft.com/office/drawing/2014/main" id="{AFD6B28A-BE48-820D-F448-F8A240AAF168}"/>
              </a:ext>
            </a:extLst>
          </p:cNvPr>
          <p:cNvPicPr>
            <a:picLocks noChangeAspect="1"/>
          </p:cNvPicPr>
          <p:nvPr/>
        </p:nvPicPr>
        <p:blipFill rotWithShape="1">
          <a:blip r:embed="rId2"/>
          <a:srcRect l="2617" r="3265" b="-1"/>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9B5CFAA-CA9B-7E4A-5C47-4867EA49FE0A}"/>
              </a:ext>
            </a:extLst>
          </p:cNvPr>
          <p:cNvSpPr>
            <a:spLocks noGrp="1"/>
          </p:cNvSpPr>
          <p:nvPr>
            <p:ph type="title"/>
          </p:nvPr>
        </p:nvSpPr>
        <p:spPr>
          <a:xfrm>
            <a:off x="2600324" y="365125"/>
            <a:ext cx="2060065" cy="423538"/>
          </a:xfrm>
        </p:spPr>
        <p:txBody>
          <a:bodyPr>
            <a:normAutofit fontScale="90000"/>
          </a:bodyPr>
          <a:lstStyle/>
          <a:p>
            <a:endParaRPr lang="el-GR" sz="4000"/>
          </a:p>
        </p:txBody>
      </p:sp>
      <p:sp>
        <p:nvSpPr>
          <p:cNvPr id="3" name="Θέση περιεχομένου 2">
            <a:extLst>
              <a:ext uri="{FF2B5EF4-FFF2-40B4-BE49-F238E27FC236}">
                <a16:creationId xmlns:a16="http://schemas.microsoft.com/office/drawing/2014/main" id="{00A765DB-3CB3-3218-4192-E6F1E9857AB2}"/>
              </a:ext>
            </a:extLst>
          </p:cNvPr>
          <p:cNvSpPr>
            <a:spLocks noGrp="1"/>
          </p:cNvSpPr>
          <p:nvPr>
            <p:ph idx="1"/>
          </p:nvPr>
        </p:nvSpPr>
        <p:spPr>
          <a:xfrm>
            <a:off x="195263" y="719701"/>
            <a:ext cx="5417625" cy="5457262"/>
          </a:xfrm>
        </p:spPr>
        <p:txBody>
          <a:bodyPr vert="horz" lIns="91440" tIns="45720" rIns="91440" bIns="45720" rtlCol="0" anchor="t">
            <a:noAutofit/>
          </a:bodyPr>
          <a:lstStyle/>
          <a:p>
            <a:pPr marL="0" indent="0">
              <a:buNone/>
            </a:pPr>
            <a:r>
              <a:rPr lang="el-GR" sz="2000" dirty="0">
                <a:latin typeface="Calibri"/>
                <a:ea typeface="Calibri"/>
                <a:cs typeface="Calibri"/>
              </a:rPr>
              <a:t>Από τα αρχαία χρόνια οι λαοί είχαν ανακαλύψει τις ευεργετικές ιδιότητες των προϊόντων της ελιάς:</a:t>
            </a:r>
          </a:p>
          <a:p>
            <a:r>
              <a:rPr lang="el-GR" sz="2000" dirty="0">
                <a:latin typeface="Calibri"/>
                <a:ea typeface="Calibri"/>
                <a:cs typeface="Calibri"/>
              </a:rPr>
              <a:t>Στην </a:t>
            </a:r>
            <a:r>
              <a:rPr lang="el-GR" sz="2000" err="1">
                <a:latin typeface="Calibri"/>
                <a:ea typeface="Calibri"/>
                <a:cs typeface="Calibri"/>
              </a:rPr>
              <a:t>Αίγυτπο</a:t>
            </a:r>
            <a:r>
              <a:rPr lang="el-GR" sz="2000" dirty="0">
                <a:latin typeface="Calibri"/>
                <a:ea typeface="Calibri"/>
                <a:cs typeface="Calibri"/>
              </a:rPr>
              <a:t>, το ελαιόλαδο χρησιμοποιήθηκε για την περιποίηση των μαλλιών και την καταπολέμηση των ρυτίδων.</a:t>
            </a:r>
          </a:p>
          <a:p>
            <a:r>
              <a:rPr lang="el-GR" sz="2000" dirty="0">
                <a:latin typeface="Calibri"/>
                <a:ea typeface="Calibri"/>
                <a:cs typeface="Calibri"/>
              </a:rPr>
              <a:t>Η χρήση του λαδιού, η οποία αφηγήθηκε στις ομηρικές γραφές, ήταν βαθιά ριζωμένη στον ελληνικό πολιτισμό. Ο Διοσκουρίδης περιέγραψε το λάδι και τις θεραπευτικές του αρετές στο έργο του.</a:t>
            </a:r>
          </a:p>
          <a:p>
            <a:r>
              <a:rPr lang="el-GR" sz="2000" dirty="0">
                <a:latin typeface="Calibri"/>
                <a:ea typeface="Calibri"/>
                <a:cs typeface="Calibri"/>
              </a:rPr>
              <a:t>Οι λαοί της Μεσογείου εμποτιζόταν το λάδι με βότανα και αρωματικά χόρτα για την παραγωγή καλλυντικών, καθώς και φαρμάκων. Για γενιές το ελαιόλαδο υπήρξε πηγή πολλών θεραπειών ομορφιάς, από την κορυφή του κεφαλιού του ανθρώπου ως και τα πέλματα των ποδιών του. </a:t>
            </a:r>
          </a:p>
          <a:p>
            <a:pPr marL="0" indent="0">
              <a:buNone/>
            </a:pPr>
            <a:endParaRPr lang="el-GR" sz="1300"/>
          </a:p>
        </p:txBody>
      </p:sp>
    </p:spTree>
    <p:extLst>
      <p:ext uri="{BB962C8B-B14F-4D97-AF65-F5344CB8AC3E}">
        <p14:creationId xmlns:p14="http://schemas.microsoft.com/office/powerpoint/2010/main" val="47441457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D7944BF-44C6-873B-01B8-17F12D957127}"/>
              </a:ext>
            </a:extLst>
          </p:cNvPr>
          <p:cNvSpPr>
            <a:spLocks noGrp="1"/>
          </p:cNvSpPr>
          <p:nvPr>
            <p:ph idx="1"/>
          </p:nvPr>
        </p:nvSpPr>
        <p:spPr>
          <a:xfrm>
            <a:off x="838200" y="1929384"/>
            <a:ext cx="10515600" cy="4251960"/>
          </a:xfrm>
        </p:spPr>
        <p:txBody>
          <a:bodyPr vert="horz" lIns="91440" tIns="45720" rIns="91440" bIns="45720" rtlCol="0">
            <a:normAutofit/>
          </a:bodyPr>
          <a:lstStyle/>
          <a:p>
            <a:r>
              <a:rPr lang="el-GR" sz="2200" dirty="0">
                <a:latin typeface="Calibri"/>
                <a:ea typeface="Calibri"/>
                <a:cs typeface="Calibri"/>
              </a:rPr>
              <a:t>Οι Ρωμαίοι έκαναν χρήση του </a:t>
            </a:r>
            <a:r>
              <a:rPr lang="el-GR" sz="2200" dirty="0" err="1">
                <a:latin typeface="Calibri"/>
                <a:ea typeface="Calibri"/>
                <a:cs typeface="Calibri"/>
              </a:rPr>
              <a:t>ελαιολάδου</a:t>
            </a:r>
            <a:r>
              <a:rPr lang="el-GR" sz="2200" dirty="0">
                <a:latin typeface="Calibri"/>
                <a:ea typeface="Calibri"/>
                <a:cs typeface="Calibri"/>
              </a:rPr>
              <a:t> για μασάζ</a:t>
            </a:r>
            <a:r>
              <a:rPr lang="en-US" sz="2200" dirty="0">
                <a:latin typeface="Calibri"/>
                <a:ea typeface="Calibri"/>
                <a:cs typeface="Calibri"/>
              </a:rPr>
              <a:t>.</a:t>
            </a:r>
          </a:p>
          <a:p>
            <a:r>
              <a:rPr lang="el-GR" sz="2200" dirty="0">
                <a:latin typeface="Calibri"/>
                <a:ea typeface="Calibri"/>
                <a:cs typeface="Calibri"/>
              </a:rPr>
              <a:t>Η «Επιστροφή στη φύση» της Αναγέννησης τόνωσε τις </a:t>
            </a:r>
            <a:r>
              <a:rPr lang="el-GR" sz="2200" dirty="0" err="1">
                <a:latin typeface="Calibri"/>
                <a:ea typeface="Calibri"/>
                <a:cs typeface="Calibri"/>
              </a:rPr>
              <a:t>νατουραλιστικές</a:t>
            </a:r>
            <a:r>
              <a:rPr lang="el-GR" sz="2200" dirty="0">
                <a:latin typeface="Calibri"/>
                <a:ea typeface="Calibri"/>
                <a:cs typeface="Calibri"/>
              </a:rPr>
              <a:t> παρατηρήσεις. Ο Λεονάρντο </a:t>
            </a:r>
            <a:r>
              <a:rPr lang="el-GR" sz="2200" dirty="0" err="1">
                <a:latin typeface="Calibri"/>
                <a:ea typeface="Calibri"/>
                <a:cs typeface="Calibri"/>
              </a:rPr>
              <a:t>Φιοραβάντι</a:t>
            </a:r>
            <a:r>
              <a:rPr lang="el-GR" sz="2200" dirty="0">
                <a:latin typeface="Calibri"/>
                <a:ea typeface="Calibri"/>
                <a:cs typeface="Calibri"/>
              </a:rPr>
              <a:t> έγραψε αρκετές σελίδες εξηγώντας την αρετή και την απόκρυφη ποιότητα της ελιάς</a:t>
            </a:r>
            <a:r>
              <a:rPr lang="en-US" sz="2200" dirty="0">
                <a:latin typeface="Calibri"/>
                <a:ea typeface="Calibri"/>
                <a:cs typeface="Calibri"/>
              </a:rPr>
              <a:t>.</a:t>
            </a:r>
          </a:p>
          <a:p>
            <a:r>
              <a:rPr lang="el-GR" sz="2200" dirty="0">
                <a:latin typeface="Calibri"/>
                <a:ea typeface="Calibri"/>
                <a:cs typeface="Calibri"/>
              </a:rPr>
              <a:t>Τον 17</a:t>
            </a:r>
            <a:r>
              <a:rPr lang="el-GR" sz="2200" baseline="30000" dirty="0">
                <a:latin typeface="Calibri"/>
                <a:ea typeface="Calibri"/>
                <a:cs typeface="Calibri"/>
              </a:rPr>
              <a:t>ο</a:t>
            </a:r>
            <a:r>
              <a:rPr lang="el-GR" sz="2200" dirty="0">
                <a:latin typeface="Calibri"/>
                <a:ea typeface="Calibri"/>
                <a:cs typeface="Calibri"/>
              </a:rPr>
              <a:t>-18</a:t>
            </a:r>
            <a:r>
              <a:rPr lang="el-GR" sz="2200" baseline="30000" dirty="0">
                <a:latin typeface="Calibri"/>
                <a:ea typeface="Calibri"/>
                <a:cs typeface="Calibri"/>
              </a:rPr>
              <a:t>ο</a:t>
            </a:r>
            <a:r>
              <a:rPr lang="el-GR" sz="2200" dirty="0">
                <a:latin typeface="Calibri"/>
                <a:ea typeface="Calibri"/>
                <a:cs typeface="Calibri"/>
              </a:rPr>
              <a:t> αιώνα, ο Γάλλος επιστήμονας </a:t>
            </a:r>
            <a:r>
              <a:rPr lang="el-GR" sz="2200" dirty="0" err="1">
                <a:latin typeface="Calibri"/>
                <a:ea typeface="Calibri"/>
                <a:cs typeface="Calibri"/>
              </a:rPr>
              <a:t>Nicolas</a:t>
            </a:r>
            <a:r>
              <a:rPr lang="el-GR" sz="2200" dirty="0">
                <a:latin typeface="Calibri"/>
                <a:ea typeface="Calibri"/>
                <a:cs typeface="Calibri"/>
              </a:rPr>
              <a:t> </a:t>
            </a:r>
            <a:r>
              <a:rPr lang="el-GR" sz="2200" dirty="0" err="1">
                <a:latin typeface="Calibri"/>
                <a:ea typeface="Calibri"/>
                <a:cs typeface="Calibri"/>
              </a:rPr>
              <a:t>Lèmery</a:t>
            </a:r>
            <a:r>
              <a:rPr lang="el-GR" sz="2200" dirty="0">
                <a:latin typeface="Calibri"/>
                <a:ea typeface="Calibri"/>
                <a:cs typeface="Calibri"/>
              </a:rPr>
              <a:t>, συγγραφέας του </a:t>
            </a:r>
            <a:r>
              <a:rPr lang="el-GR" sz="2200" dirty="0" err="1">
                <a:latin typeface="Calibri"/>
                <a:ea typeface="Calibri"/>
                <a:cs typeface="Calibri"/>
              </a:rPr>
              <a:t>Pharmacopée</a:t>
            </a:r>
            <a:r>
              <a:rPr lang="el-GR" sz="2200" dirty="0">
                <a:latin typeface="Calibri"/>
                <a:ea typeface="Calibri"/>
                <a:cs typeface="Calibri"/>
              </a:rPr>
              <a:t> </a:t>
            </a:r>
            <a:r>
              <a:rPr lang="el-GR" sz="2200" dirty="0" err="1">
                <a:latin typeface="Calibri"/>
                <a:ea typeface="Calibri"/>
                <a:cs typeface="Calibri"/>
              </a:rPr>
              <a:t>universelle</a:t>
            </a:r>
            <a:r>
              <a:rPr lang="el-GR" sz="2200" dirty="0">
                <a:latin typeface="Calibri"/>
                <a:ea typeface="Calibri"/>
                <a:cs typeface="Calibri"/>
              </a:rPr>
              <a:t> πίστευε σε συγκεκριμένες ιδιότητες της ελιάς και το έργο του </a:t>
            </a:r>
            <a:r>
              <a:rPr lang="el-GR" sz="2200" dirty="0" err="1">
                <a:latin typeface="Calibri"/>
                <a:ea typeface="Calibri"/>
                <a:cs typeface="Calibri"/>
              </a:rPr>
              <a:t>χρησιμοπιήθηκε</a:t>
            </a:r>
            <a:r>
              <a:rPr lang="el-GR" sz="2200" dirty="0">
                <a:latin typeface="Calibri"/>
                <a:ea typeface="Calibri"/>
                <a:cs typeface="Calibri"/>
              </a:rPr>
              <a:t> ως οδηγός για τους συγγραφείς του επόμενου αιώνα</a:t>
            </a:r>
          </a:p>
          <a:p>
            <a:pPr marL="0" indent="0">
              <a:buNone/>
            </a:pPr>
            <a:endParaRPr lang="el-GR" sz="2200" dirty="0"/>
          </a:p>
        </p:txBody>
      </p:sp>
    </p:spTree>
    <p:extLst>
      <p:ext uri="{BB962C8B-B14F-4D97-AF65-F5344CB8AC3E}">
        <p14:creationId xmlns:p14="http://schemas.microsoft.com/office/powerpoint/2010/main" val="422697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Arc 8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Εικόνα 1" descr="Εικόνα που περιέχει φιάλη, άτομο, γυναίκα, εσωτερικός χώρος&#10;&#10;Περιγραφή που δημιουργήθηκε αυτόματα">
            <a:extLst>
              <a:ext uri="{FF2B5EF4-FFF2-40B4-BE49-F238E27FC236}">
                <a16:creationId xmlns:a16="http://schemas.microsoft.com/office/drawing/2014/main" id="{55BA59D4-ADC5-593A-096A-DB01F3B0B0B2}"/>
              </a:ext>
            </a:extLst>
          </p:cNvPr>
          <p:cNvPicPr>
            <a:picLocks noChangeAspect="1"/>
          </p:cNvPicPr>
          <p:nvPr/>
        </p:nvPicPr>
        <p:blipFill rotWithShape="1">
          <a:blip r:embed="rId2"/>
          <a:srcRect r="4144" b="1"/>
          <a:stretch/>
        </p:blipFill>
        <p:spPr>
          <a:xfrm>
            <a:off x="703182" y="809959"/>
            <a:ext cx="4777381" cy="506833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Θέση περιεχομένου 2">
            <a:extLst>
              <a:ext uri="{FF2B5EF4-FFF2-40B4-BE49-F238E27FC236}">
                <a16:creationId xmlns:a16="http://schemas.microsoft.com/office/drawing/2014/main" id="{2F3C205D-70EB-9E23-3DBC-348F89DA9035}"/>
              </a:ext>
            </a:extLst>
          </p:cNvPr>
          <p:cNvSpPr>
            <a:spLocks noGrp="1"/>
          </p:cNvSpPr>
          <p:nvPr>
            <p:ph idx="1"/>
          </p:nvPr>
        </p:nvSpPr>
        <p:spPr>
          <a:xfrm>
            <a:off x="5894962" y="1984443"/>
            <a:ext cx="5458838" cy="4192520"/>
          </a:xfrm>
        </p:spPr>
        <p:txBody>
          <a:bodyPr vert="horz" lIns="91440" tIns="45720" rIns="91440" bIns="45720" rtlCol="0">
            <a:normAutofit/>
          </a:bodyPr>
          <a:lstStyle/>
          <a:p>
            <a:r>
              <a:rPr lang="el-GR" sz="1800" dirty="0">
                <a:latin typeface="Calibri"/>
                <a:ea typeface="Calibri"/>
                <a:cs typeface="Calibri"/>
              </a:rPr>
              <a:t>Τον 19</a:t>
            </a:r>
            <a:r>
              <a:rPr lang="el-GR" sz="1800" baseline="30000" dirty="0">
                <a:latin typeface="Calibri"/>
                <a:ea typeface="Calibri"/>
                <a:cs typeface="Calibri"/>
              </a:rPr>
              <a:t>ο</a:t>
            </a:r>
            <a:r>
              <a:rPr lang="el-GR" sz="1800" dirty="0">
                <a:latin typeface="Calibri"/>
                <a:ea typeface="Calibri"/>
                <a:cs typeface="Calibri"/>
              </a:rPr>
              <a:t>  αιώνα, η ιατρική απομακρύνθηκε από την παράδοση που αναγνώριζε τις ιατρικές ιδιότητες του λαδιού, ωστόσο, στο δεύτερο μισό του αιώνα ο </a:t>
            </a:r>
            <a:r>
              <a:rPr lang="el-GR" sz="1800" dirty="0" err="1">
                <a:latin typeface="Calibri"/>
                <a:ea typeface="Calibri"/>
                <a:cs typeface="Calibri"/>
              </a:rPr>
              <a:t>Paolo</a:t>
            </a:r>
            <a:r>
              <a:rPr lang="el-GR" sz="1800" dirty="0">
                <a:latin typeface="Calibri"/>
                <a:ea typeface="Calibri"/>
                <a:cs typeface="Calibri"/>
              </a:rPr>
              <a:t> </a:t>
            </a:r>
            <a:r>
              <a:rPr lang="el-GR" sz="1800" dirty="0" err="1">
                <a:latin typeface="Calibri"/>
                <a:ea typeface="Calibri"/>
                <a:cs typeface="Calibri"/>
              </a:rPr>
              <a:t>Mantegazza</a:t>
            </a:r>
            <a:r>
              <a:rPr lang="el-GR" sz="1800" dirty="0">
                <a:latin typeface="Calibri"/>
                <a:ea typeface="Calibri"/>
                <a:cs typeface="Calibri"/>
              </a:rPr>
              <a:t> έγραψε για τις ιδιότητες του </a:t>
            </a:r>
            <a:r>
              <a:rPr lang="el-GR" sz="1800" dirty="0" err="1">
                <a:latin typeface="Calibri"/>
                <a:ea typeface="Calibri"/>
                <a:cs typeface="Calibri"/>
              </a:rPr>
              <a:t>ελαιολάδου</a:t>
            </a:r>
            <a:r>
              <a:rPr lang="el-GR" sz="1800" dirty="0">
                <a:latin typeface="Calibri"/>
                <a:ea typeface="Calibri"/>
                <a:cs typeface="Calibri"/>
              </a:rPr>
              <a:t>, ενώ στα τέλη του ίδιου αιώνα το ελαιόλαδο άρχισε να χρησιμοποιείται στα καλλυντικά.</a:t>
            </a:r>
          </a:p>
          <a:p>
            <a:r>
              <a:rPr lang="el-GR" sz="1800" dirty="0">
                <a:latin typeface="Calibri"/>
                <a:ea typeface="Calibri"/>
                <a:cs typeface="Calibri"/>
              </a:rPr>
              <a:t>Τον </a:t>
            </a:r>
            <a:r>
              <a:rPr lang="en-US" sz="1800" dirty="0">
                <a:latin typeface="Calibri"/>
                <a:ea typeface="Calibri"/>
                <a:cs typeface="Calibri"/>
              </a:rPr>
              <a:t>20</a:t>
            </a:r>
            <a:r>
              <a:rPr lang="el-GR" sz="1800" baseline="30000" dirty="0">
                <a:latin typeface="Calibri"/>
                <a:ea typeface="Calibri"/>
                <a:cs typeface="Calibri"/>
              </a:rPr>
              <a:t>ο</a:t>
            </a:r>
            <a:r>
              <a:rPr lang="el-GR" sz="1800" dirty="0">
                <a:latin typeface="Calibri"/>
                <a:ea typeface="Calibri"/>
                <a:cs typeface="Calibri"/>
              </a:rPr>
              <a:t> αιώνα διαβάζουμε για τις πολλές χρήσεις των προϊόντων </a:t>
            </a:r>
            <a:r>
              <a:rPr lang="el-GR" sz="1800" dirty="0" err="1">
                <a:latin typeface="Calibri"/>
                <a:ea typeface="Calibri"/>
                <a:cs typeface="Calibri"/>
              </a:rPr>
              <a:t>ελαιολάδου</a:t>
            </a:r>
            <a:r>
              <a:rPr lang="el-GR" sz="1800" dirty="0">
                <a:latin typeface="Calibri"/>
                <a:ea typeface="Calibri"/>
                <a:cs typeface="Calibri"/>
              </a:rPr>
              <a:t> σε μορφές που είναι έγκυρες ακόμη και στη σύγχρονη φαρμακολογία.</a:t>
            </a:r>
          </a:p>
          <a:p>
            <a:r>
              <a:rPr lang="el-GR" sz="1800" dirty="0">
                <a:latin typeface="Calibri"/>
                <a:ea typeface="Calibri"/>
                <a:cs typeface="Calibri"/>
              </a:rPr>
              <a:t>Σήμερα, το ελαιόλαδο κατέχει μια σημαντική θέση στον τομέα της </a:t>
            </a:r>
            <a:r>
              <a:rPr lang="el-GR" sz="1800" dirty="0" err="1">
                <a:latin typeface="Calibri"/>
                <a:ea typeface="Calibri"/>
                <a:cs typeface="Calibri"/>
              </a:rPr>
              <a:t>κοσμητολογίας</a:t>
            </a:r>
            <a:r>
              <a:rPr lang="el-GR" sz="1800" dirty="0">
                <a:latin typeface="Calibri"/>
                <a:ea typeface="Calibri"/>
                <a:cs typeface="Calibri"/>
              </a:rPr>
              <a:t> και της ανάπτυξης καλλυντικών, ενώ, επιδημιολογικές μελέτες έχουν συσχετίσει την κατανάλωσή του με την καλή υγεία του οργανισμού.</a:t>
            </a:r>
          </a:p>
        </p:txBody>
      </p:sp>
    </p:spTree>
    <p:extLst>
      <p:ext uri="{BB962C8B-B14F-4D97-AF65-F5344CB8AC3E}">
        <p14:creationId xmlns:p14="http://schemas.microsoft.com/office/powerpoint/2010/main" val="276825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313AF9FC-CBBB-6188-E02F-25D21EA77CA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ΧΗΜΙΚΕΣ ΟΥΣΙΕΣ ΕΛΙΑΣ</a:t>
            </a:r>
          </a:p>
        </p:txBody>
      </p:sp>
    </p:spTree>
    <p:extLst>
      <p:ext uri="{BB962C8B-B14F-4D97-AF65-F5344CB8AC3E}">
        <p14:creationId xmlns:p14="http://schemas.microsoft.com/office/powerpoint/2010/main" val="56906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9">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Free Photo | Olive (olea europaea) illustration from medical botany (1836)">
            <a:extLst>
              <a:ext uri="{FF2B5EF4-FFF2-40B4-BE49-F238E27FC236}">
                <a16:creationId xmlns:a16="http://schemas.microsoft.com/office/drawing/2014/main" id="{74AE0985-1E42-6286-3F0D-2EDFA2E975B5}"/>
              </a:ext>
            </a:extLst>
          </p:cNvPr>
          <p:cNvPicPr>
            <a:picLocks noChangeAspect="1"/>
          </p:cNvPicPr>
          <p:nvPr/>
        </p:nvPicPr>
        <p:blipFill rotWithShape="1">
          <a:blip r:embed="rId2"/>
          <a:srcRect l="4810" r="6569"/>
          <a:stretch/>
        </p:blipFill>
        <p:spPr>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2" name="Εικόνα 1" descr="Ευνοϊκές οι συνθήκες για την επιτραπέζια ελιά στη Χαλκιδική">
            <a:extLst>
              <a:ext uri="{FF2B5EF4-FFF2-40B4-BE49-F238E27FC236}">
                <a16:creationId xmlns:a16="http://schemas.microsoft.com/office/drawing/2014/main" id="{42707B86-AB8D-2C20-FBDA-863BA057B667}"/>
              </a:ext>
            </a:extLst>
          </p:cNvPr>
          <p:cNvPicPr>
            <a:picLocks noChangeAspect="1"/>
          </p:cNvPicPr>
          <p:nvPr/>
        </p:nvPicPr>
        <p:blipFill rotWithShape="1">
          <a:blip r:embed="rId3"/>
          <a:srcRect l="29191" r="16760"/>
          <a:stretch/>
        </p:blipFill>
        <p:spPr>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39" name="Freeform: Shape 11">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Freeform: Shape 13">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Τίτλος 4">
            <a:extLst>
              <a:ext uri="{FF2B5EF4-FFF2-40B4-BE49-F238E27FC236}">
                <a16:creationId xmlns:a16="http://schemas.microsoft.com/office/drawing/2014/main" id="{003071D1-CD12-95AF-E3EF-30DC7633F6F7}"/>
              </a:ext>
            </a:extLst>
          </p:cNvPr>
          <p:cNvSpPr>
            <a:spLocks noGrp="1"/>
          </p:cNvSpPr>
          <p:nvPr>
            <p:ph type="title"/>
          </p:nvPr>
        </p:nvSpPr>
        <p:spPr>
          <a:xfrm>
            <a:off x="379382" y="868652"/>
            <a:ext cx="3419052" cy="4432338"/>
          </a:xfrm>
        </p:spPr>
        <p:txBody>
          <a:bodyPr vert="horz" lIns="91440" tIns="45720" rIns="91440" bIns="45720" rtlCol="0" anchor="b">
            <a:normAutofit/>
          </a:bodyPr>
          <a:lstStyle/>
          <a:p>
            <a:r>
              <a:rPr lang="en-US" sz="1800" kern="1200" baseline="0" dirty="0">
                <a:latin typeface="+mj-lt"/>
                <a:ea typeface="+mj-ea"/>
                <a:cs typeface="+mj-cs"/>
              </a:rPr>
              <a:t>Η </a:t>
            </a:r>
            <a:r>
              <a:rPr lang="en-US" sz="1800" kern="1200" baseline="0" err="1">
                <a:latin typeface="+mj-lt"/>
                <a:ea typeface="+mj-ea"/>
                <a:cs typeface="+mj-cs"/>
              </a:rPr>
              <a:t>δρογοχημεί</a:t>
            </a:r>
            <a:r>
              <a:rPr lang="en-US" sz="1800" kern="1200" baseline="0" dirty="0">
                <a:latin typeface="+mj-lt"/>
                <a:ea typeface="+mj-ea"/>
                <a:cs typeface="+mj-cs"/>
              </a:rPr>
              <a:t>α </a:t>
            </a:r>
            <a:r>
              <a:rPr lang="en-US" sz="1800" kern="1200" baseline="0" err="1">
                <a:latin typeface="+mj-lt"/>
                <a:ea typeface="+mj-ea"/>
                <a:cs typeface="+mj-cs"/>
              </a:rPr>
              <a:t>της</a:t>
            </a:r>
            <a:r>
              <a:rPr lang="en-US" sz="1800" kern="1200" baseline="0" dirty="0">
                <a:latin typeface="+mj-lt"/>
                <a:ea typeface="+mj-ea"/>
                <a:cs typeface="+mj-cs"/>
              </a:rPr>
              <a:t> Olea europaea, Oleaceae</a:t>
            </a:r>
            <a:r>
              <a:rPr lang="en-US" sz="1800" kern="1200" dirty="0">
                <a:latin typeface="+mj-lt"/>
                <a:ea typeface="+mj-ea"/>
                <a:cs typeface="+mj-cs"/>
              </a:rPr>
              <a:t> απ</a:t>
            </a:r>
            <a:r>
              <a:rPr lang="en-US" sz="1800" kern="1200" err="1">
                <a:latin typeface="+mj-lt"/>
                <a:ea typeface="+mj-ea"/>
                <a:cs typeface="+mj-cs"/>
              </a:rPr>
              <a:t>οτελείτ</a:t>
            </a:r>
            <a:r>
              <a:rPr lang="en-US" sz="1800" kern="1200" dirty="0">
                <a:latin typeface="+mj-lt"/>
                <a:ea typeface="+mj-ea"/>
                <a:cs typeface="+mj-cs"/>
              </a:rPr>
              <a:t>αι </a:t>
            </a:r>
            <a:r>
              <a:rPr lang="en-US" sz="1800" kern="1200" baseline="0" err="1">
                <a:latin typeface="+mj-lt"/>
                <a:ea typeface="+mj-ea"/>
                <a:cs typeface="+mj-cs"/>
              </a:rPr>
              <a:t>κυρίως</a:t>
            </a:r>
            <a:r>
              <a:rPr lang="en-US" sz="1800" kern="1200" baseline="0" dirty="0">
                <a:latin typeface="+mj-lt"/>
                <a:ea typeface="+mj-ea"/>
                <a:cs typeface="+mj-cs"/>
              </a:rPr>
              <a:t> από </a:t>
            </a:r>
            <a:r>
              <a:rPr lang="en-US" sz="1800" kern="1200" baseline="0" err="1">
                <a:latin typeface="+mj-lt"/>
                <a:ea typeface="+mj-ea"/>
                <a:cs typeface="+mj-cs"/>
              </a:rPr>
              <a:t>ελ</a:t>
            </a:r>
            <a:r>
              <a:rPr lang="en-US" sz="1800" kern="1200" baseline="0" dirty="0">
                <a:latin typeface="+mj-lt"/>
                <a:ea typeface="+mj-ea"/>
                <a:cs typeface="+mj-cs"/>
              </a:rPr>
              <a:t>α</a:t>
            </a:r>
            <a:r>
              <a:rPr lang="en-US" sz="1800" kern="1200" baseline="0" err="1">
                <a:latin typeface="+mj-lt"/>
                <a:ea typeface="+mj-ea"/>
                <a:cs typeface="+mj-cs"/>
              </a:rPr>
              <a:t>ϊκό</a:t>
            </a:r>
            <a:r>
              <a:rPr lang="en-US" sz="1800" kern="1200" baseline="0" dirty="0">
                <a:latin typeface="+mj-lt"/>
                <a:ea typeface="+mj-ea"/>
                <a:cs typeface="+mj-cs"/>
              </a:rPr>
              <a:t> </a:t>
            </a:r>
            <a:r>
              <a:rPr lang="en-US" sz="1800" kern="1200" baseline="0" err="1">
                <a:latin typeface="+mj-lt"/>
                <a:ea typeface="+mj-ea"/>
                <a:cs typeface="+mj-cs"/>
              </a:rPr>
              <a:t>οξύ</a:t>
            </a:r>
            <a:r>
              <a:rPr lang="en-US" sz="1800" kern="1200" baseline="0" dirty="0">
                <a:latin typeface="+mj-lt"/>
                <a:ea typeface="+mj-ea"/>
                <a:cs typeface="+mj-cs"/>
              </a:rPr>
              <a:t>, </a:t>
            </a:r>
            <a:r>
              <a:rPr lang="en-US" sz="1800" kern="1200" dirty="0">
                <a:latin typeface="+mj-lt"/>
                <a:ea typeface="+mj-ea"/>
                <a:cs typeface="+mj-cs"/>
              </a:rPr>
              <a:t>και από ​</a:t>
            </a:r>
            <a:r>
              <a:rPr lang="en-US" sz="1800" kern="1200" baseline="0" err="1">
                <a:latin typeface="+mj-lt"/>
                <a:ea typeface="+mj-ea"/>
                <a:cs typeface="+mj-cs"/>
              </a:rPr>
              <a:t>μικρότερες</a:t>
            </a:r>
            <a:r>
              <a:rPr lang="en-US" sz="1800" kern="1200" baseline="0" dirty="0">
                <a:latin typeface="+mj-lt"/>
                <a:ea typeface="+mj-ea"/>
                <a:cs typeface="+mj-cs"/>
              </a:rPr>
              <a:t> π</a:t>
            </a:r>
            <a:r>
              <a:rPr lang="en-US" sz="1800" kern="1200" baseline="0" err="1">
                <a:latin typeface="+mj-lt"/>
                <a:ea typeface="+mj-ea"/>
                <a:cs typeface="+mj-cs"/>
              </a:rPr>
              <a:t>οσότητες</a:t>
            </a:r>
            <a:r>
              <a:rPr lang="en-US" sz="1800" kern="1200" baseline="0" dirty="0">
                <a:latin typeface="+mj-lt"/>
                <a:ea typeface="+mj-ea"/>
                <a:cs typeface="+mj-cs"/>
              </a:rPr>
              <a:t> </a:t>
            </a:r>
            <a:r>
              <a:rPr lang="en-US" sz="1800" kern="1200" baseline="0" err="1">
                <a:latin typeface="+mj-lt"/>
                <a:ea typeface="+mj-ea"/>
                <a:cs typeface="+mj-cs"/>
              </a:rPr>
              <a:t>άλλων</a:t>
            </a:r>
            <a:r>
              <a:rPr lang="en-US" sz="1800" kern="1200" baseline="0" dirty="0">
                <a:latin typeface="+mj-lt"/>
                <a:ea typeface="+mj-ea"/>
                <a:cs typeface="+mj-cs"/>
              </a:rPr>
              <a:t> </a:t>
            </a:r>
            <a:r>
              <a:rPr lang="en-US" sz="1800" kern="1200" baseline="0" err="1">
                <a:latin typeface="+mj-lt"/>
                <a:ea typeface="+mj-ea"/>
                <a:cs typeface="+mj-cs"/>
              </a:rPr>
              <a:t>λι</a:t>
            </a:r>
            <a:r>
              <a:rPr lang="en-US" sz="1800" kern="1200" baseline="0" dirty="0">
                <a:latin typeface="+mj-lt"/>
                <a:ea typeface="+mj-ea"/>
                <a:cs typeface="+mj-cs"/>
              </a:rPr>
              <a:t>πα</a:t>
            </a:r>
            <a:r>
              <a:rPr lang="en-US" sz="1800" kern="1200" baseline="0" err="1">
                <a:latin typeface="+mj-lt"/>
                <a:ea typeface="+mj-ea"/>
                <a:cs typeface="+mj-cs"/>
              </a:rPr>
              <a:t>ρών</a:t>
            </a:r>
            <a:r>
              <a:rPr lang="en-US" sz="1800" kern="1200" baseline="0" dirty="0">
                <a:latin typeface="+mj-lt"/>
                <a:ea typeface="+mj-ea"/>
                <a:cs typeface="+mj-cs"/>
              </a:rPr>
              <a:t> </a:t>
            </a:r>
            <a:r>
              <a:rPr lang="en-US" sz="1800" kern="1200" baseline="0" err="1">
                <a:latin typeface="+mj-lt"/>
                <a:ea typeface="+mj-ea"/>
                <a:cs typeface="+mj-cs"/>
              </a:rPr>
              <a:t>οξέων</a:t>
            </a:r>
            <a:r>
              <a:rPr lang="en-US" sz="1800" kern="1200" baseline="0" dirty="0">
                <a:latin typeface="+mj-lt"/>
                <a:ea typeface="+mj-ea"/>
                <a:cs typeface="+mj-cs"/>
              </a:rPr>
              <a:t> όπ</a:t>
            </a:r>
            <a:r>
              <a:rPr lang="en-US" sz="1800" kern="1200" baseline="0" err="1">
                <a:latin typeface="+mj-lt"/>
                <a:ea typeface="+mj-ea"/>
                <a:cs typeface="+mj-cs"/>
              </a:rPr>
              <a:t>ως</a:t>
            </a:r>
            <a:r>
              <a:rPr lang="en-US" sz="1800" kern="1200" baseline="0" dirty="0">
                <a:latin typeface="+mj-lt"/>
                <a:ea typeface="+mj-ea"/>
                <a:cs typeface="+mj-cs"/>
              </a:rPr>
              <a:t> </a:t>
            </a:r>
            <a:r>
              <a:rPr lang="en-US" sz="1800" kern="1200" baseline="0" err="1">
                <a:latin typeface="+mj-lt"/>
                <a:ea typeface="+mj-ea"/>
                <a:cs typeface="+mj-cs"/>
              </a:rPr>
              <a:t>το</a:t>
            </a:r>
            <a:r>
              <a:rPr lang="en-US" sz="1800" kern="1200" baseline="0" dirty="0">
                <a:latin typeface="+mj-lt"/>
                <a:ea typeface="+mj-ea"/>
                <a:cs typeface="+mj-cs"/>
              </a:rPr>
              <a:t> </a:t>
            </a:r>
            <a:r>
              <a:rPr lang="en-US" sz="1800" kern="1200" baseline="0" err="1">
                <a:latin typeface="+mj-lt"/>
                <a:ea typeface="+mj-ea"/>
                <a:cs typeface="+mj-cs"/>
              </a:rPr>
              <a:t>λινολεϊκό</a:t>
            </a:r>
            <a:r>
              <a:rPr lang="en-US" sz="1800" kern="1200" baseline="0" dirty="0">
                <a:latin typeface="+mj-lt"/>
                <a:ea typeface="+mj-ea"/>
                <a:cs typeface="+mj-cs"/>
              </a:rPr>
              <a:t> </a:t>
            </a:r>
            <a:r>
              <a:rPr lang="en-US" sz="1800" kern="1200" baseline="0" err="1">
                <a:latin typeface="+mj-lt"/>
                <a:ea typeface="+mj-ea"/>
                <a:cs typeface="+mj-cs"/>
              </a:rPr>
              <a:t>οξύ</a:t>
            </a:r>
            <a:r>
              <a:rPr lang="en-US" sz="1800" kern="1200" baseline="0" dirty="0">
                <a:latin typeface="+mj-lt"/>
                <a:ea typeface="+mj-ea"/>
                <a:cs typeface="+mj-cs"/>
              </a:rPr>
              <a:t> και </a:t>
            </a:r>
            <a:r>
              <a:rPr lang="en-US" sz="1800" kern="1200" baseline="0" err="1">
                <a:latin typeface="+mj-lt"/>
                <a:ea typeface="+mj-ea"/>
                <a:cs typeface="+mj-cs"/>
              </a:rPr>
              <a:t>το</a:t>
            </a:r>
            <a:r>
              <a:rPr lang="en-US" sz="1800" kern="1200" baseline="0" dirty="0">
                <a:latin typeface="+mj-lt"/>
                <a:ea typeface="+mj-ea"/>
                <a:cs typeface="+mj-cs"/>
              </a:rPr>
              <a:t> πα</a:t>
            </a:r>
            <a:r>
              <a:rPr lang="en-US" sz="1800" kern="1200" baseline="0" err="1">
                <a:latin typeface="+mj-lt"/>
                <a:ea typeface="+mj-ea"/>
                <a:cs typeface="+mj-cs"/>
              </a:rPr>
              <a:t>λμιτικό</a:t>
            </a:r>
            <a:r>
              <a:rPr lang="en-US" sz="1800" kern="1200" baseline="0" dirty="0">
                <a:latin typeface="+mj-lt"/>
                <a:ea typeface="+mj-ea"/>
                <a:cs typeface="+mj-cs"/>
              </a:rPr>
              <a:t> </a:t>
            </a:r>
            <a:r>
              <a:rPr lang="en-US" sz="1800" kern="1200" baseline="0" err="1">
                <a:latin typeface="+mj-lt"/>
                <a:ea typeface="+mj-ea"/>
                <a:cs typeface="+mj-cs"/>
              </a:rPr>
              <a:t>οξύ</a:t>
            </a:r>
            <a:r>
              <a:rPr lang="en-US" sz="1800" kern="1200" baseline="0" dirty="0">
                <a:latin typeface="+mj-lt"/>
                <a:ea typeface="+mj-ea"/>
                <a:cs typeface="+mj-cs"/>
              </a:rPr>
              <a:t>. </a:t>
            </a:r>
            <a:r>
              <a:rPr lang="en-US" sz="1800" kern="1200" err="1">
                <a:latin typeface="+mj-lt"/>
                <a:ea typeface="+mj-ea"/>
                <a:cs typeface="+mj-cs"/>
              </a:rPr>
              <a:t>Περιέχει</a:t>
            </a:r>
            <a:r>
              <a:rPr lang="en-US" sz="1800" kern="1200" dirty="0">
                <a:latin typeface="+mj-lt"/>
                <a:ea typeface="+mj-ea"/>
                <a:cs typeface="+mj-cs"/>
              </a:rPr>
              <a:t> επ</a:t>
            </a:r>
            <a:r>
              <a:rPr lang="en-US" sz="1800" kern="1200" err="1">
                <a:latin typeface="+mj-lt"/>
                <a:ea typeface="+mj-ea"/>
                <a:cs typeface="+mj-cs"/>
              </a:rPr>
              <a:t>ίσης</a:t>
            </a:r>
            <a:r>
              <a:rPr lang="en-US" sz="1800" kern="1200" dirty="0">
                <a:latin typeface="+mj-lt"/>
                <a:ea typeface="+mj-ea"/>
                <a:cs typeface="+mj-cs"/>
              </a:rPr>
              <a:t> π</a:t>
            </a:r>
            <a:r>
              <a:rPr lang="en-US" sz="1800" kern="1200" err="1">
                <a:latin typeface="+mj-lt"/>
                <a:ea typeface="+mj-ea"/>
                <a:cs typeface="+mj-cs"/>
              </a:rPr>
              <a:t>ερισσότερες</a:t>
            </a:r>
            <a:r>
              <a:rPr lang="en-US" sz="1800" kern="1200" baseline="0" dirty="0">
                <a:latin typeface="+mj-lt"/>
                <a:ea typeface="+mj-ea"/>
                <a:cs typeface="+mj-cs"/>
              </a:rPr>
              <a:t> από 200 </a:t>
            </a:r>
            <a:r>
              <a:rPr lang="en-US" sz="1800" kern="1200" err="1">
                <a:latin typeface="+mj-lt"/>
                <a:ea typeface="+mj-ea"/>
                <a:cs typeface="+mj-cs"/>
              </a:rPr>
              <a:t>δι</a:t>
            </a:r>
            <a:r>
              <a:rPr lang="en-US" sz="1800" kern="1200" dirty="0">
                <a:latin typeface="+mj-lt"/>
                <a:ea typeface="+mj-ea"/>
                <a:cs typeface="+mj-cs"/>
              </a:rPr>
              <a:t>α</a:t>
            </a:r>
            <a:r>
              <a:rPr lang="en-US" sz="1800" kern="1200" err="1">
                <a:latin typeface="+mj-lt"/>
                <a:ea typeface="+mj-ea"/>
                <a:cs typeface="+mj-cs"/>
              </a:rPr>
              <a:t>φορετικές</a:t>
            </a:r>
            <a:br>
              <a:rPr lang="en-US" sz="1800" kern="1200" dirty="0"/>
            </a:br>
            <a:r>
              <a:rPr lang="en-US" sz="1800" kern="1200" baseline="0" err="1">
                <a:latin typeface="+mj-lt"/>
                <a:ea typeface="+mj-ea"/>
                <a:cs typeface="+mj-cs"/>
              </a:rPr>
              <a:t>χημικές</a:t>
            </a:r>
            <a:r>
              <a:rPr lang="en-US" sz="1800" kern="1200" baseline="0" dirty="0">
                <a:latin typeface="+mj-lt"/>
                <a:ea typeface="+mj-ea"/>
                <a:cs typeface="+mj-cs"/>
              </a:rPr>
              <a:t> </a:t>
            </a:r>
            <a:r>
              <a:rPr lang="en-US" sz="1800" kern="1200" baseline="0" err="1">
                <a:latin typeface="+mj-lt"/>
                <a:ea typeface="+mj-ea"/>
                <a:cs typeface="+mj-cs"/>
              </a:rPr>
              <a:t>ενώσεις</a:t>
            </a:r>
            <a:r>
              <a:rPr lang="en-US" sz="1800" kern="1200" baseline="0" dirty="0">
                <a:latin typeface="+mj-lt"/>
                <a:ea typeface="+mj-ea"/>
                <a:cs typeface="+mj-cs"/>
              </a:rPr>
              <a:t>, </a:t>
            </a:r>
            <a:r>
              <a:rPr lang="en-US" sz="1800" kern="1200" err="1">
                <a:latin typeface="+mj-lt"/>
                <a:ea typeface="+mj-ea"/>
                <a:cs typeface="+mj-cs"/>
              </a:rPr>
              <a:t>συμ</a:t>
            </a:r>
            <a:r>
              <a:rPr lang="en-US" sz="1800" kern="1200" dirty="0">
                <a:latin typeface="+mj-lt"/>
                <a:ea typeface="+mj-ea"/>
                <a:cs typeface="+mj-cs"/>
              </a:rPr>
              <a:t>π</a:t>
            </a:r>
            <a:r>
              <a:rPr lang="en-US" sz="1800" kern="1200" err="1">
                <a:latin typeface="+mj-lt"/>
                <a:ea typeface="+mj-ea"/>
                <a:cs typeface="+mj-cs"/>
              </a:rPr>
              <a:t>εριλ</a:t>
            </a:r>
            <a:r>
              <a:rPr lang="en-US" sz="1800" kern="1200" dirty="0">
                <a:latin typeface="+mj-lt"/>
                <a:ea typeface="+mj-ea"/>
                <a:cs typeface="+mj-cs"/>
              </a:rPr>
              <a:t>αμβα</a:t>
            </a:r>
            <a:r>
              <a:rPr lang="en-US" sz="1800" kern="1200" err="1">
                <a:latin typeface="+mj-lt"/>
                <a:ea typeface="+mj-ea"/>
                <a:cs typeface="+mj-cs"/>
              </a:rPr>
              <a:t>νομένων</a:t>
            </a:r>
            <a:r>
              <a:rPr lang="en-US" sz="1800" kern="1200" dirty="0">
                <a:latin typeface="+mj-lt"/>
                <a:ea typeface="+mj-ea"/>
                <a:cs typeface="+mj-cs"/>
              </a:rPr>
              <a:t> </a:t>
            </a:r>
            <a:r>
              <a:rPr lang="en-US" sz="1800" kern="1200" err="1">
                <a:latin typeface="+mj-lt"/>
                <a:ea typeface="+mj-ea"/>
                <a:cs typeface="+mj-cs"/>
              </a:rPr>
              <a:t>στερολών</a:t>
            </a:r>
            <a:r>
              <a:rPr lang="en-US" sz="1800" kern="1200" dirty="0">
                <a:latin typeface="+mj-lt"/>
                <a:ea typeface="+mj-ea"/>
                <a:cs typeface="+mj-cs"/>
              </a:rPr>
              <a:t>, κα</a:t>
            </a:r>
            <a:r>
              <a:rPr lang="en-US" sz="1800" kern="1200" err="1">
                <a:latin typeface="+mj-lt"/>
                <a:ea typeface="+mj-ea"/>
                <a:cs typeface="+mj-cs"/>
              </a:rPr>
              <a:t>ροτενοειδών</a:t>
            </a:r>
            <a:r>
              <a:rPr lang="en-US" sz="1800" kern="1200" dirty="0">
                <a:latin typeface="+mj-lt"/>
                <a:ea typeface="+mj-ea"/>
                <a:cs typeface="+mj-cs"/>
              </a:rPr>
              <a:t>, φα</a:t>
            </a:r>
            <a:r>
              <a:rPr lang="en-US" sz="1800" kern="1200" err="1">
                <a:latin typeface="+mj-lt"/>
                <a:ea typeface="+mj-ea"/>
                <a:cs typeface="+mj-cs"/>
              </a:rPr>
              <a:t>ινολικών</a:t>
            </a:r>
            <a:r>
              <a:rPr lang="en-US" sz="1800" kern="1200" dirty="0">
                <a:latin typeface="+mj-lt"/>
                <a:ea typeface="+mj-ea"/>
                <a:cs typeface="+mj-cs"/>
              </a:rPr>
              <a:t> παρα</a:t>
            </a:r>
            <a:r>
              <a:rPr lang="en-US" sz="1800" kern="1200" err="1">
                <a:latin typeface="+mj-lt"/>
                <a:ea typeface="+mj-ea"/>
                <a:cs typeface="+mj-cs"/>
              </a:rPr>
              <a:t>γώγων</a:t>
            </a:r>
            <a:r>
              <a:rPr lang="en-US" sz="1800" kern="1200" dirty="0">
                <a:latin typeface="+mj-lt"/>
                <a:ea typeface="+mj-ea"/>
                <a:cs typeface="+mj-cs"/>
              </a:rPr>
              <a:t>  κ.α. </a:t>
            </a:r>
          </a:p>
        </p:txBody>
      </p:sp>
      <p:sp>
        <p:nvSpPr>
          <p:cNvPr id="41" name="Rectangle 15">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42" name="Rectangle 17">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4631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Έγγραφο" ma:contentTypeID="0x010100BD143FBB7176A543AE999A4D6B778650" ma:contentTypeVersion="3" ma:contentTypeDescription="Δημιουργία νέου εγγράφου" ma:contentTypeScope="" ma:versionID="09f4ed419eb1e467c14a9614afb833ad">
  <xsd:schema xmlns:xsd="http://www.w3.org/2001/XMLSchema" xmlns:xs="http://www.w3.org/2001/XMLSchema" xmlns:p="http://schemas.microsoft.com/office/2006/metadata/properties" xmlns:ns3="874c3345-ee0f-4f72-9fe8-658d41267f64" targetNamespace="http://schemas.microsoft.com/office/2006/metadata/properties" ma:root="true" ma:fieldsID="a0eb9dadec218f6eff3a1dc853c03038" ns3:_="">
    <xsd:import namespace="874c3345-ee0f-4f72-9fe8-658d41267f64"/>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c3345-ee0f-4f72-9fe8-658d41267f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BEB9B2-2D79-413E-8FFD-68066236249B}">
  <ds:schemaRefs>
    <ds:schemaRef ds:uri="874c3345-ee0f-4f72-9fe8-658d41267f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6E173F-1B6C-46EB-9C1C-C99606443398}">
  <ds:schemaRefs>
    <ds:schemaRef ds:uri="874c3345-ee0f-4f72-9fe8-658d41267f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7E85CD-C337-40FD-9E1E-E6ADC1D641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TM02892315[[fn=Θρόισμα]]</Template>
  <TotalTime>15</TotalTime>
  <Words>1003</Words>
  <Application>Microsoft Office PowerPoint</Application>
  <PresentationFormat>Ευρεία οθόνη</PresentationFormat>
  <Paragraphs>53</Paragraphs>
  <Slides>17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17</vt:i4>
      </vt:variant>
    </vt:vector>
  </HeadingPairs>
  <TitlesOfParts>
    <vt:vector size="23" baseType="lpstr">
      <vt:lpstr>Arial</vt:lpstr>
      <vt:lpstr>Avenir Next LT Pro</vt:lpstr>
      <vt:lpstr>Calibri</vt:lpstr>
      <vt:lpstr>Calibri Light</vt:lpstr>
      <vt:lpstr>Segoe UI</vt:lpstr>
      <vt:lpstr>Office Theme</vt:lpstr>
      <vt:lpstr>ΠΡΟΪΟΝΤΑ ΕΛΙΑΣ ΚΑΙ ΔΕΡΜΑ</vt:lpstr>
      <vt:lpstr>ΠΕΡΙΕΧΟΜΕΝΑ</vt:lpstr>
      <vt:lpstr>ΒΟΤΑΝΙΚΗ ΠΡΟΕΛΕΥΣΗ</vt:lpstr>
      <vt:lpstr>ΙΣΤΟΡΙΚΗ ΑΝΑΔΡΟΜΗ</vt:lpstr>
      <vt:lpstr>Παρουσίαση του PowerPoint</vt:lpstr>
      <vt:lpstr>Παρουσίαση του PowerPoint</vt:lpstr>
      <vt:lpstr>Παρουσίαση του PowerPoint</vt:lpstr>
      <vt:lpstr>ΧΗΜΙΚΕΣ ΟΥΣΙΕΣ ΕΛΙΑΣ</vt:lpstr>
      <vt:lpstr>Η δρογοχημεία της Olea europaea, Oleaceae αποτελείται κυρίως από ελαϊκό οξύ, και από ​μικρότερες ποσότητες άλλων λιπαρών οξέων όπως το λινολεϊκό οξύ και το παλμιτικό οξύ. Περιέχει επίσης περισσότερες από 200 διαφορετικές χημικές ενώσεις, συμπεριλαμβανομένων στερολών, καροτενοειδών, φαινολικών παραγώγων  κ.α. </vt:lpstr>
      <vt:lpstr>Παρουσίαση του PowerPoint</vt:lpstr>
      <vt:lpstr>Παρουσίαση του PowerPoint</vt:lpstr>
      <vt:lpstr>ΕΦΑΡΜΟΓΕΣ ΣΤΟ ΔΕΡΜΑ </vt:lpstr>
      <vt:lpstr> </vt:lpstr>
      <vt:lpstr>Παρουσίαση του PowerPoint</vt:lpstr>
      <vt:lpstr>Πηγές </vt:lpstr>
      <vt:lpstr>Παρουσίαση του PowerPoint</vt:lpstr>
      <vt:lpstr>Σας ευχαριστούμε για την προσοχή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ΠΡΟΙΟΝΤΑ ΕΛΙΑΣ ΚΑΙ ΔΕΡΜΑ</dc:title>
  <dc:creator>Maria Chasioti</dc:creator>
  <cp:lastModifiedBy>Aikaterini Charagkioni</cp:lastModifiedBy>
  <cp:revision>257</cp:revision>
  <dcterms:created xsi:type="dcterms:W3CDTF">2023-12-15T10:14:09Z</dcterms:created>
  <dcterms:modified xsi:type="dcterms:W3CDTF">2024-01-19T11:23:11Z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0x010100BD143FBB7176A543AE999A4D6B778650</vt:lpwstr>
  </property>
</Properties>
</file>