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Ubuntu"/>
      <p:regular r:id="rId30"/>
      <p:bold r:id="rId31"/>
      <p:italic r:id="rId32"/>
      <p:boldItalic r:id="rId33"/>
    </p:embeddedFont>
    <p:embeddedFont>
      <p:font typeface="Playfair Displ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Lato Black"/>
      <p:bold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2" Type="http://schemas.openxmlformats.org/officeDocument/2006/relationships/font" Target="fonts/LatoBlack-bold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LatoBlack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bold.fntdata"/><Relationship Id="rId30" Type="http://schemas.openxmlformats.org/officeDocument/2006/relationships/font" Target="fonts/Ubuntu-regular.fntdata"/><Relationship Id="rId11" Type="http://schemas.openxmlformats.org/officeDocument/2006/relationships/slide" Target="slides/slide6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5.xml"/><Relationship Id="rId32" Type="http://schemas.openxmlformats.org/officeDocument/2006/relationships/font" Target="fonts/Ubuntu-italic.fntdata"/><Relationship Id="rId13" Type="http://schemas.openxmlformats.org/officeDocument/2006/relationships/slide" Target="slides/slide8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034c0b61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034c0b61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062922fe9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062922fe9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034c0b613_2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034c0b613_2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034c0b613_2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034c0b613_2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034c0b613_2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034c0b613_2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0efc7bfb6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0efc7bfb6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034c0b613_2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034c0b613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034c0b613_2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034c0b613_2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034c0b613_2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b034c0b613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062922fe9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b062922fe9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062922fe9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062922fe9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034c0b613_2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034c0b613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0efc7bfb6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0efc7bfb6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0efc7bfb6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b0efc7bfb6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034c0b613_2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034c0b613_2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0efc7bfb6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0efc7bfb6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034c0b61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034c0b61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034c0b6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034c0b6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034c0b613_2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034c0b613_2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062922fe9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062922fe9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034c0b613_2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034c0b613_2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034c0b61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034c0b61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034c0b613_2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034c0b613_2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x.doi.org/10.3390/ijms22010174" TargetMode="External"/><Relationship Id="rId4" Type="http://schemas.openxmlformats.org/officeDocument/2006/relationships/hyperlink" Target="https://www.ncbi.nlm.nih.gov/pmc/articles/PMC5729138/pdf/0630918.pdf" TargetMode="External"/><Relationship Id="rId5" Type="http://schemas.openxmlformats.org/officeDocument/2006/relationships/hyperlink" Target="https://doi.org/10.1155/2018/9625936" TargetMode="External"/><Relationship Id="rId6" Type="http://schemas.openxmlformats.org/officeDocument/2006/relationships/hyperlink" Target="https://doi.org/10.2340/00015555-3164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096375" y="3473177"/>
            <a:ext cx="29514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l"/>
              <a:t>Αθανασία Κανελλοπούλου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l"/>
              <a:t>Ελένη Σύψα </a:t>
            </a:r>
            <a:endParaRPr b="0"/>
          </a:p>
        </p:txBody>
      </p:sp>
      <p:sp>
        <p:nvSpPr>
          <p:cNvPr id="60" name="Google Shape;60;p13"/>
          <p:cNvSpPr txBox="1"/>
          <p:nvPr>
            <p:ph type="ctrTitle"/>
          </p:nvPr>
        </p:nvSpPr>
        <p:spPr>
          <a:xfrm>
            <a:off x="2971800" y="2076675"/>
            <a:ext cx="3200400" cy="13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100"/>
              <a:t>Κνησμός &amp; Καταπολέμηση</a:t>
            </a:r>
            <a:endParaRPr sz="3100"/>
          </a:p>
        </p:txBody>
      </p:sp>
      <p:pic>
        <p:nvPicPr>
          <p:cNvPr descr="A drawing of a person&amp;#39;s head&#10;&#10;Description automatically generated"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238" y="1064375"/>
            <a:ext cx="56197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3658225" y="939925"/>
            <a:ext cx="25341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Εθνικό και Καποδιστριακό Πανεπιστήμιο Αθηνών 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Τμήμα Φαρμακευτικής 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Έλεγχος και Αξιολόγηση Καλλυντικών και Τοπικών Ιατροτεχνολογικών Προϊόντων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0" y="0"/>
            <a:ext cx="91440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2.2 Μονοπάτια Σηματοδότησης Κνησμογόνων Ερεθισμάτων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0" y="933600"/>
            <a:ext cx="9144000" cy="42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i="1" lang="el" sz="114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Οδός σηματοδότησης που εξαρτάται από την ισταμίνη </a:t>
            </a:r>
            <a:endParaRPr b="1" i="1" sz="1140" u="sng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Ανάπτυξη κνησμού </a:t>
            </a:r>
            <a:r>
              <a:rPr b="1" lang="el" sz="12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μέσω της σύνδεσης με υποδοχέα H1R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 ενεργοποίησης φωσφολιπάσης Cβ3 (PLCβ3) και φωσφολιπάσης Α2 (PLA2) → παροδικό κατιονικό υποδοχέα V1 (TRPV1) → </a:t>
            </a:r>
            <a:r>
              <a:rPr i="1" lang="el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Μηχανικά μη ευαίσθητες ίνες τύπου C </a:t>
            </a:r>
            <a:r>
              <a:rPr lang="el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(CMi) → 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σήμα κνησμού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PLCβ3 είναι απαραίτητη για το ξύσιμο που προκαλείται από 5-HT.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Αύξηση εισροής Ca2+  νευράξονα νωτιαίου μυελού ενεργοποιώντας τον  παροδικό κατιονικό υποδοχέα V1 (TRPV1)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12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Οδος σηματοδότησης μη εξαρτώμενης της ισταμίνης.</a:t>
            </a:r>
            <a:endParaRPr b="1" i="1" sz="1200" u="sng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b="1"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PARS receptors :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(υποδοχείς που ενεργοποιούνται με πρωτεάσες.) ενεργοποίηση υποδοχέων → ενεργοποίηση φωσφολιπάσης C (PLC) → 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παροδικό κατιονικό υποδοχέα V1 και Α1 (TRPV1/ TRPA1) → </a:t>
            </a:r>
            <a:r>
              <a:rPr i="1" lang="el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κατηγορία μηχανικά ευαίσθητων ινών τύπου C</a:t>
            </a:r>
            <a:r>
              <a:rPr lang="el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(CMHs) → σήμα κνησμού.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Font typeface="Arial"/>
              <a:buChar char="○"/>
            </a:pPr>
            <a:r>
              <a:rPr lang="el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cowhage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b="1" lang="el" sz="1200" u="sng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Mas-related G protein-coupled receptors (Mrgprs) 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η ενεργοποίηση του Mrgprs μπορεί να προκαλέσει αίσθηση κνησμού → παροδικό κατιονικό υποδοχέα V 1  και Α1 (TRPV1 / TRPA1) → </a:t>
            </a:r>
            <a:r>
              <a:rPr lang="el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κατηγορία μηχανικά ευαίσθητων ινών τύπου C (CMHs) → κνησμός 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Font typeface="Arial"/>
              <a:buChar char="○"/>
            </a:pPr>
            <a:r>
              <a:rPr lang="el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χλωροκίνη, BAM8-22, (πεπτίδιο 8-22 μυελού των επινεφριδίων βοοειδών) SLIGRL (προϊόν διάσπασης πρωτεάσης που προέρχεται από PAR2 ποντικιού) και β-αλανίνη</a:t>
            </a:r>
            <a:endParaRPr sz="15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509550" y="1672650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3</a:t>
            </a:r>
            <a:r>
              <a:rPr lang="el"/>
              <a:t>. Καταπολέμηση Κνησμού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96425" y="1081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3</a:t>
            </a: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.1 Πρακτικές Συμβουλές για Καθημερινή Χρήση</a:t>
            </a: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812600"/>
            <a:ext cx="8520600" cy="4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θεραπεία του κνησμού εξαρτάται από την αιτία εμφάνισής του, 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ωστόσο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υπάρχουν κάποιες </a:t>
            </a:r>
            <a:r>
              <a:rPr lang="el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καθημερινές πρακτικές για την ανακούφιση των συμπτωμάτων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όπως:​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Διατήρηση της θερμοκρασίας του δωματίου σε </a:t>
            </a:r>
            <a:r>
              <a:rPr i="1" lang="el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χαμηλές θερμοκρασίες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.​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i="1" lang="el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Αποφυγή υπερβολικού μπάνιου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και στέγνωμα του δέρματός με σαπούνια και καθαριστικά.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i="1" lang="el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Εφαρμογή ενυδατικών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για τη βελτίωση του φραγμού του δέρματος, μείωση άδηλης απώλειας νερού για τη μείωση της εμφάνισης και της έντασης του κνησμού.​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Σύντομα </a:t>
            </a:r>
            <a:r>
              <a:rPr i="1" lang="el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ζεστά ντους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έχουν δείξει αποτελέσματα ανακούφισης από τον κνησμό σε πειραματικές μελέτες που εφαρμόζουν θερμότητα σε χρόνιο κνησμό και ατοπικό δέρμα. ​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i="1" lang="el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Αποφυγή</a:t>
            </a:r>
            <a:r>
              <a:rPr i="1" lang="el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αλλεργιογόνων</a:t>
            </a:r>
            <a:r>
              <a:rPr i="1"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ενώσεων</a:t>
            </a:r>
            <a:r>
              <a:rPr i="1"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(π.χ. αρώματα, ή συντηρητικά) και οι ερεθιστικές ουσίες.​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Συμπεριφορική θεραπεία:</a:t>
            </a:r>
            <a:r>
              <a:rPr lang="el" sz="15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Συνειδητή καταστολή του αντανακλαστικού του ξυσίματος μέσω της απόσπασης της προσοχής και της αντιστροφής της συνήθειας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993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3</a:t>
            </a: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.2.1 Τοπική Θεραπεία 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05250" y="791000"/>
            <a:ext cx="4383300" cy="2336100"/>
          </a:xfrm>
          <a:prstGeom prst="rect">
            <a:avLst/>
          </a:prstGeom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Καψαϊκίνη: </a:t>
            </a:r>
            <a:endParaRPr b="1" sz="13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Αναλγητικό φάρμακο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Τοπική θεραπεία στον </a:t>
            </a:r>
            <a:r>
              <a:rPr i="1"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εντοπισμένο κνησμό</a:t>
            </a: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Κατά την εφαρμογή της καψαικίνης στο δέρμα: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ενεργοποιούνται οι </a:t>
            </a:r>
            <a:r>
              <a:rPr i="1"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αισθητήριες ίνες c </a:t>
            </a:r>
            <a:endParaRPr i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απελευθερώνονται </a:t>
            </a:r>
            <a:r>
              <a:rPr i="1"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νευροδιαβιβαστές</a:t>
            </a: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που προκαλούν δοσοεξαρτώμενο ερύθημα και καύση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Μετά την διακοπή της θεραπείας ο κνησμός επανεμφανίζεται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732975" y="1349850"/>
            <a:ext cx="4232100" cy="23361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/>
              <a:t>Ψευδάργυρος: </a:t>
            </a:r>
            <a:endParaRPr b="1" sz="1300" u="sng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Αντιφλεγμονώδες, αντισηπτικό, αντικνησμώδες φάρμακο 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Σε μορφή πάστας, λοσιόν, αλοιφής και κρέμας (συγκέντρωση 10-50%)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Τοπική θεραπεία κνησμού σε</a:t>
            </a:r>
            <a:r>
              <a:rPr i="1" lang="el" sz="1300"/>
              <a:t> παιδιά </a:t>
            </a:r>
            <a:r>
              <a:rPr lang="el" sz="1300"/>
              <a:t>και ενήλικες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Εξίσου αποτελεσματικό με κορτικοστεροειδή μέτριας ισχύος στην καταστολή της δερματίτιδας εξ επαφής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1376425" y="3830850"/>
            <a:ext cx="4964700" cy="10350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</a:rPr>
              <a:t>Σπρέι αιθυλοχλωριδίου:</a:t>
            </a:r>
            <a:endParaRPr b="1" sz="1300" u="sng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Τοπικό ψυκτικό και αναισθητικό 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Μειώνει τον</a:t>
            </a:r>
            <a:r>
              <a:rPr i="1" lang="el" sz="1300">
                <a:solidFill>
                  <a:srgbClr val="202124"/>
                </a:solidFill>
              </a:rPr>
              <a:t> </a:t>
            </a:r>
            <a:r>
              <a:rPr lang="el" sz="1300">
                <a:solidFill>
                  <a:srgbClr val="202124"/>
                </a:solidFill>
              </a:rPr>
              <a:t>κνησμό που προκαλείται από την ισταμίνη 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Χρησιμοποιείται περιορισμένα στον τοπικό κνησμό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225350" y="820663"/>
            <a:ext cx="4640400" cy="22944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</a:rPr>
              <a:t>Πολυδοκανόλη:</a:t>
            </a:r>
            <a:endParaRPr b="1" sz="1300" u="sng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i="1" lang="el" sz="1300">
                <a:solidFill>
                  <a:srgbClr val="202124"/>
                </a:solidFill>
              </a:rPr>
              <a:t>Ανιονικό επιφανειοδραστικό</a:t>
            </a:r>
            <a:endParaRPr i="1"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Τοπικό αναισθητικό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Χρησιμοποιείται σε διάφορα γαληνικά σκευάσματα</a:t>
            </a:r>
            <a:endParaRPr sz="1300">
              <a:solidFill>
                <a:srgbClr val="202124"/>
              </a:solidFill>
            </a:endParaRPr>
          </a:p>
          <a:p>
            <a:pPr indent="-31115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○"/>
            </a:pPr>
            <a:r>
              <a:rPr lang="el" sz="1300">
                <a:solidFill>
                  <a:srgbClr val="202124"/>
                </a:solidFill>
              </a:rPr>
              <a:t>είτε μόνη της (πολυδοκανόλη 2–10%) </a:t>
            </a:r>
            <a:endParaRPr sz="1300">
              <a:solidFill>
                <a:srgbClr val="202124"/>
              </a:solidFill>
            </a:endParaRPr>
          </a:p>
          <a:p>
            <a:pPr indent="-31115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○"/>
            </a:pPr>
            <a:r>
              <a:rPr lang="el" sz="1300">
                <a:solidFill>
                  <a:srgbClr val="202124"/>
                </a:solidFill>
              </a:rPr>
              <a:t>είτε σε συνδυασμό με άλλες δραστικές ουσίες (ουρία), για τη θεραπεία μεγαλύτερων περιοχών του δέρματος (ατοπικό δέρμα)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730500" y="3235825"/>
            <a:ext cx="7683000" cy="16419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</a:rPr>
              <a:t>Υδροχλωρική πραμοξίνη:</a:t>
            </a:r>
            <a:endParaRPr b="1" sz="1300" u="sng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Σε συγκέντρωση 1%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Βελτιώνει τον </a:t>
            </a:r>
            <a:r>
              <a:rPr i="1" lang="el" sz="1300">
                <a:solidFill>
                  <a:srgbClr val="202124"/>
                </a:solidFill>
              </a:rPr>
              <a:t>κνησμό που σχετίζεται με τη χρόνια νεφρική νόσο</a:t>
            </a:r>
            <a:endParaRPr i="1"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Μπορεί να χρησιμοποιηθεί για τη θεραπεία μεγαλύτερων περιοχών του δέρματος σε συνδυασμό με άλλες αντικνησμώδεις ενώσεις (γαλακτικό οξύ, υδροκορτιζόνη)</a:t>
            </a:r>
            <a:endParaRPr sz="1300">
              <a:solidFill>
                <a:srgbClr val="202124"/>
              </a:solidFill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4998600" y="820675"/>
            <a:ext cx="4000500" cy="22944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/>
              <a:t>Μενθόλη: </a:t>
            </a:r>
            <a:endParaRPr b="1" sz="1300" u="sng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Αναλγητικό, αντιερεθιστικό φάρμακο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Δροσιστική δράση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Σε μορφή σκόνης, λοσιόν και αλοιφής (συγκέντρωσης 1-10%)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Συνδέεται με τον υποδοχέα TRPM8, ο οποίος ανήκει στην ίδια οικογένεια με τον υποδοχέα της καψαϊκίνης, προάγοντας τις θερμικές αισθήσεις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6"/>
          <p:cNvSpPr txBox="1"/>
          <p:nvPr>
            <p:ph type="title"/>
          </p:nvPr>
        </p:nvSpPr>
        <p:spPr>
          <a:xfrm>
            <a:off x="225350" y="90325"/>
            <a:ext cx="85206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Lato"/>
                <a:ea typeface="Lato"/>
                <a:cs typeface="Lato"/>
                <a:sym typeface="Lato"/>
              </a:rPr>
              <a:t>3.2.2 Τοπική Θεραπεία 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242400" y="3103000"/>
            <a:ext cx="8535300" cy="19662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</a:rPr>
              <a:t>Αναστολείς καλσινευρίνης: </a:t>
            </a:r>
            <a:endParaRPr b="1" sz="1300" u="sng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Η καλσινευρίνη σχετίζεται με το νευρικό σύστημα και συμμετέχει στην μετάδοση των νευρικών σημάτων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Οι τοπικές επιδράσεις τους προκαλούνται από: </a:t>
            </a:r>
            <a:endParaRPr sz="1300">
              <a:solidFill>
                <a:srgbClr val="202124"/>
              </a:solidFill>
            </a:endParaRPr>
          </a:p>
          <a:p>
            <a:pPr indent="-31115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○"/>
            </a:pPr>
            <a:r>
              <a:rPr lang="el" sz="1300">
                <a:solidFill>
                  <a:srgbClr val="202124"/>
                </a:solidFill>
              </a:rPr>
              <a:t>ανοσολογικές ιδιότητες</a:t>
            </a:r>
            <a:endParaRPr sz="1300">
              <a:solidFill>
                <a:srgbClr val="202124"/>
              </a:solidFill>
            </a:endParaRPr>
          </a:p>
          <a:p>
            <a:pPr indent="-31115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○"/>
            </a:pPr>
            <a:r>
              <a:rPr lang="el" sz="1300">
                <a:solidFill>
                  <a:srgbClr val="202124"/>
                </a:solidFill>
              </a:rPr>
              <a:t>νευρωνικές ιδιότητες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Μπορεί να προκαλέσουν παροδικό </a:t>
            </a:r>
            <a:r>
              <a:rPr i="1" lang="el" sz="1300">
                <a:solidFill>
                  <a:srgbClr val="202124"/>
                </a:solidFill>
              </a:rPr>
              <a:t>κνησμό στην αρχή της θεραπείας </a:t>
            </a:r>
            <a:endParaRPr i="1"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Χορηγείται σ</a:t>
            </a:r>
            <a:r>
              <a:rPr lang="el" sz="1300">
                <a:solidFill>
                  <a:srgbClr val="202124"/>
                </a:solidFill>
              </a:rPr>
              <a:t>την ατοπική δερματίτιδα, χωρίς τις ατροφικές επιδράσεις των τοπικών κορτικοστεροειδών</a:t>
            </a:r>
            <a:endParaRPr sz="1300">
              <a:solidFill>
                <a:srgbClr val="202124"/>
              </a:solidFill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4733000" y="543325"/>
            <a:ext cx="4226100" cy="23664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</a:rPr>
              <a:t>Τοπικά γλυκοκορτικοστεροειδή: </a:t>
            </a:r>
            <a:endParaRPr b="1" sz="1300" u="sng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Θεραπεία πρώτης γραμμής για τις φλεγμονώδεις δερματοπάθειες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i="1" lang="el" sz="1300">
                <a:solidFill>
                  <a:srgbClr val="202124"/>
                </a:solidFill>
              </a:rPr>
              <a:t>Αντιφλεγμονώδη με αντικνησμώδη δράση</a:t>
            </a:r>
            <a:endParaRPr i="1"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Δεν συνιστώνται: </a:t>
            </a:r>
            <a:endParaRPr sz="1300">
              <a:solidFill>
                <a:srgbClr val="202124"/>
              </a:solidFill>
            </a:endParaRPr>
          </a:p>
          <a:p>
            <a:pPr indent="-31115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○"/>
            </a:pPr>
            <a:r>
              <a:rPr lang="el" sz="1300">
                <a:solidFill>
                  <a:srgbClr val="202124"/>
                </a:solidFill>
              </a:rPr>
              <a:t>για τη θεραπεία του κνησμού απουσία δερματικής νόσου</a:t>
            </a:r>
            <a:endParaRPr sz="1300">
              <a:solidFill>
                <a:srgbClr val="202124"/>
              </a:solidFill>
            </a:endParaRPr>
          </a:p>
          <a:p>
            <a:pPr indent="-31115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○"/>
            </a:pPr>
            <a:r>
              <a:rPr lang="el" sz="1300">
                <a:solidFill>
                  <a:srgbClr val="202124"/>
                </a:solidFill>
              </a:rPr>
              <a:t>η παρατεταμένη χρήση</a:t>
            </a:r>
            <a:endParaRPr sz="1300">
              <a:solidFill>
                <a:srgbClr val="202124"/>
              </a:solidFill>
            </a:endParaRPr>
          </a:p>
          <a:p>
            <a:pPr indent="-31115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○"/>
            </a:pPr>
            <a:r>
              <a:rPr lang="el" sz="1300">
                <a:solidFill>
                  <a:srgbClr val="202124"/>
                </a:solidFill>
              </a:rPr>
              <a:t>η εφαρμογή σε μεγάλες επιφάνειες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145825" y="1017250"/>
            <a:ext cx="4486500" cy="19662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/>
              <a:t>Καμφορά: </a:t>
            </a:r>
            <a:endParaRPr b="1" sz="1300" u="sng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Ήπιο τοπικό αναισθητικό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Προκαλεί αίσθηση ζεστασιάς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Σε μορφή λοσιόν και αλοιφής (συγκέντρωση 2-20%)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Ενεργοποιεί: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l" sz="1300"/>
              <a:t>τον </a:t>
            </a:r>
            <a:r>
              <a:rPr i="1" lang="el" sz="1300"/>
              <a:t>υποδοχέα καψαϊκίνης</a:t>
            </a:r>
            <a:r>
              <a:rPr lang="el" sz="1300"/>
              <a:t> (TRPV1)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l" sz="1300"/>
              <a:t>το TRPV3 (συστατικό της οικογένειας διαύλων ιόντων TRP) 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7"/>
          <p:cNvSpPr txBox="1"/>
          <p:nvPr>
            <p:ph type="title"/>
          </p:nvPr>
        </p:nvSpPr>
        <p:spPr>
          <a:xfrm>
            <a:off x="435600" y="209000"/>
            <a:ext cx="3729900" cy="6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Lato"/>
                <a:ea typeface="Lato"/>
                <a:cs typeface="Lato"/>
                <a:sym typeface="Lato"/>
              </a:rPr>
              <a:t>3.2.3 Τοπική θεραπεία 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idx="4294967295" type="body"/>
          </p:nvPr>
        </p:nvSpPr>
        <p:spPr>
          <a:xfrm>
            <a:off x="4368300" y="519175"/>
            <a:ext cx="4775700" cy="3127200"/>
          </a:xfrm>
          <a:prstGeom prst="rect">
            <a:avLst/>
          </a:prstGeom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Αντιισταμινικά: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Τα πιο ευρέως χρησιμοποιούμενα συστηματικά αντικνησμώδη φάρμακα στη δερματολογία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●"/>
            </a:pPr>
            <a:r>
              <a:rPr i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Αντίστροφοι αγωνιστές ισταμίνης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○"/>
            </a:pP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αντιμετώπιση οξείας φαγούρας δερματικών παθήσεων όπως κνίδωση ή τσίμπημα εντόμων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●"/>
            </a:pPr>
            <a:r>
              <a:rPr i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Αντιισταμινικά πρώτης γενιάς (υδροξιζίνη)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○"/>
            </a:pP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ηρεμιστική, αγχολυτική και αντικνησμώδη δράση 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●"/>
            </a:pPr>
            <a:r>
              <a:rPr i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Αντιισταμινικά δεύτερης γενιάς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(σετιριζίνη, λοραταδίνη, ρουπαταδίνη): 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○"/>
            </a:pP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Θεραπεία πρώτης γραμμής για την χρόνια αυθόρμητη κνίδωση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○"/>
            </a:pP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Μεγαλύτερη διάρκεια δράσης σε σύγκριση με αντιισταμινικά πρώτης γενιάς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○"/>
            </a:pP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Μικρή ηρεμιστική δράση</a:t>
            </a:r>
            <a:endParaRPr sz="1300"/>
          </a:p>
        </p:txBody>
      </p:sp>
      <p:sp>
        <p:nvSpPr>
          <p:cNvPr id="161" name="Google Shape;161;p28"/>
          <p:cNvSpPr txBox="1"/>
          <p:nvPr/>
        </p:nvSpPr>
        <p:spPr>
          <a:xfrm>
            <a:off x="0" y="685800"/>
            <a:ext cx="4267200" cy="26949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</a:rPr>
              <a:t>Γλυκοκορτικοστεροειδή:</a:t>
            </a:r>
            <a:r>
              <a:rPr lang="el" sz="1300">
                <a:solidFill>
                  <a:srgbClr val="202124"/>
                </a:solidFill>
              </a:rPr>
              <a:t> Θεραπεία κνησμού που σχετίζεται με φλεγμονώδη δερματική νόσο ή συστηματική νόσο 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Υψηλή </a:t>
            </a:r>
            <a:r>
              <a:rPr i="1" lang="el" sz="1300">
                <a:solidFill>
                  <a:srgbClr val="202124"/>
                </a:solidFill>
              </a:rPr>
              <a:t>αντιφλεγμονώδης δράση</a:t>
            </a:r>
            <a:endParaRPr i="1"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Η </a:t>
            </a:r>
            <a:r>
              <a:rPr i="1" lang="el" sz="1300">
                <a:solidFill>
                  <a:srgbClr val="202124"/>
                </a:solidFill>
              </a:rPr>
              <a:t>πρεδνιζόνη</a:t>
            </a:r>
            <a:r>
              <a:rPr lang="el" sz="1300">
                <a:solidFill>
                  <a:srgbClr val="202124"/>
                </a:solidFill>
              </a:rPr>
              <a:t> είναι το πιο συχνά επιλεγμένο κορτικοστεροειδές από του στόματος χορήγησης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Ταχεία δράση στην IV χορήγηση (</a:t>
            </a:r>
            <a:r>
              <a:rPr i="1" lang="el" sz="1300">
                <a:solidFill>
                  <a:srgbClr val="202124"/>
                </a:solidFill>
              </a:rPr>
              <a:t>μεθυλπρεδνιζολόνη</a:t>
            </a:r>
            <a:r>
              <a:rPr lang="el" sz="1300">
                <a:solidFill>
                  <a:srgbClr val="202124"/>
                </a:solidFill>
              </a:rPr>
              <a:t>)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Αποφεύγεται μακροχρόνια θεραπεία λόγω σοβαρών παρενεργειών</a:t>
            </a:r>
            <a:endParaRPr sz="1300">
              <a:solidFill>
                <a:srgbClr val="202124"/>
              </a:solidFill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0" y="3646375"/>
            <a:ext cx="9144000" cy="14970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</a:rPr>
              <a:t>Αγωνιστές και ανταγωνιστές υποδοχέων οπιοειδών:</a:t>
            </a:r>
            <a:endParaRPr b="1" sz="1300" u="sng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202124"/>
                </a:solidFill>
              </a:rPr>
              <a:t>Μπορούν είτε να καταπολεμήσουν είτε να αυξήσουν την αίσθηση του κνησμού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δέσμευση των μ-οπιοειδών υποδοχέων με ανταγωνιστές μ-οπιοειδών (ναλμεφένη, ναλοξόνη, ναλτρεξόνη) → αναστέλλει την ενεργοποίηση τους και οδηγεί σε μείωση του κνησμού</a:t>
            </a:r>
            <a:endParaRPr sz="1300">
              <a:solidFill>
                <a:srgbClr val="202124"/>
              </a:solidFill>
            </a:endParaRPr>
          </a:p>
          <a:p>
            <a:pPr indent="-3111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Char char="●"/>
            </a:pPr>
            <a:r>
              <a:rPr lang="el" sz="1300">
                <a:solidFill>
                  <a:srgbClr val="202124"/>
                </a:solidFill>
              </a:rPr>
              <a:t>δέσμευση των κ-οπιοειδών υποδοχέων με αγωνιστές κ-οπιοειδών → τους ενεργοποιεί και οδηγεί σε μείωση του κνησμού</a:t>
            </a:r>
            <a:endParaRPr b="1" sz="1300">
              <a:solidFill>
                <a:srgbClr val="202124"/>
              </a:solidFill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0" y="0"/>
            <a:ext cx="4593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3.3.1 Συστηματική Θεραπεία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idx="4294967295" type="body"/>
          </p:nvPr>
        </p:nvSpPr>
        <p:spPr>
          <a:xfrm>
            <a:off x="4441800" y="762000"/>
            <a:ext cx="4600200" cy="1444800"/>
          </a:xfrm>
          <a:prstGeom prst="rect">
            <a:avLst/>
          </a:prstGeom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Γκαμπαπεντίνη και Πρεγκαμπαλίνη:</a:t>
            </a:r>
            <a:endParaRPr b="1" sz="1300" u="sng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Αντιεπιληπτικά, αγχολυτικά φάρμακα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Χρήση σε νευροπαθητικό πόνο και κνησμό που σχετίζεται με νεφρικές παθήσεις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Ασαφής μηχανισμός δράσης</a:t>
            </a:r>
            <a:endParaRPr sz="2000"/>
          </a:p>
        </p:txBody>
      </p:sp>
      <p:sp>
        <p:nvSpPr>
          <p:cNvPr id="169" name="Google Shape;169;p29"/>
          <p:cNvSpPr txBox="1"/>
          <p:nvPr/>
        </p:nvSpPr>
        <p:spPr>
          <a:xfrm>
            <a:off x="64150" y="762000"/>
            <a:ext cx="4288500" cy="42174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 u="sng">
                <a:solidFill>
                  <a:srgbClr val="202124"/>
                </a:solidFill>
              </a:rPr>
              <a:t>Αντικαταθλιπτικά:</a:t>
            </a:r>
            <a:endParaRPr b="1" sz="1200" u="sng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202124"/>
                </a:solidFill>
              </a:rPr>
              <a:t>Τα αντικαταθλιπτικά ασκούν επίδραση στον κνησμό μέσω της φαρμακολογικής τους δράσης στη σεροτονίνη και την ισταμίνη</a:t>
            </a:r>
            <a:endParaRPr sz="12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rgbClr val="202124"/>
                </a:solidFill>
              </a:rPr>
              <a:t>Θεραπεία:</a:t>
            </a:r>
            <a:endParaRPr b="1"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Αναστολείς επαναπρόσληψης σεροτονίνης: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○"/>
            </a:pPr>
            <a:r>
              <a:rPr lang="el" sz="1200" u="sng">
                <a:solidFill>
                  <a:srgbClr val="202124"/>
                </a:solidFill>
              </a:rPr>
              <a:t>Σερτραλίνη</a:t>
            </a:r>
            <a:r>
              <a:rPr lang="el" sz="1200">
                <a:solidFill>
                  <a:srgbClr val="202124"/>
                </a:solidFill>
              </a:rPr>
              <a:t> → χολοστατικό κνησμό και κνησμό που σχετίζεται με νεφρικές παθήσεις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○"/>
            </a:pPr>
            <a:r>
              <a:rPr lang="el" sz="1200" u="sng">
                <a:solidFill>
                  <a:srgbClr val="202124"/>
                </a:solidFill>
              </a:rPr>
              <a:t>Παροξετίνη</a:t>
            </a:r>
            <a:r>
              <a:rPr lang="el" sz="1200">
                <a:solidFill>
                  <a:srgbClr val="202124"/>
                </a:solidFill>
              </a:rPr>
              <a:t> → ψυχογενή ή παρανεοπλασματικό κνησμό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Τρικυκλικά αντικαταθλιπτικά: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○"/>
            </a:pPr>
            <a:r>
              <a:rPr lang="el" sz="1200" u="sng">
                <a:solidFill>
                  <a:srgbClr val="202124"/>
                </a:solidFill>
              </a:rPr>
              <a:t>Δοξεπίνη</a:t>
            </a:r>
            <a:r>
              <a:rPr lang="el" sz="1200">
                <a:solidFill>
                  <a:srgbClr val="202124"/>
                </a:solidFill>
              </a:rPr>
              <a:t> → κνίδωση, ατοπική δερματίτιδα, κακοήθειες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○"/>
            </a:pPr>
            <a:r>
              <a:rPr lang="el" sz="1200" u="sng">
                <a:solidFill>
                  <a:srgbClr val="202124"/>
                </a:solidFill>
              </a:rPr>
              <a:t>Αμιτριπτυλίνη</a:t>
            </a:r>
            <a:r>
              <a:rPr lang="el" sz="1200">
                <a:solidFill>
                  <a:srgbClr val="202124"/>
                </a:solidFill>
              </a:rPr>
              <a:t> → βραχιονιδιακό κνησμό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○"/>
            </a:pPr>
            <a:r>
              <a:rPr lang="el" sz="1200" u="sng">
                <a:solidFill>
                  <a:srgbClr val="202124"/>
                </a:solidFill>
              </a:rPr>
              <a:t>Μιρταζαπίνη</a:t>
            </a:r>
            <a:r>
              <a:rPr lang="el" sz="1200">
                <a:solidFill>
                  <a:srgbClr val="202124"/>
                </a:solidFill>
              </a:rPr>
              <a:t> → άτυπο αντικαταθλιπτικό, θεραπεία χρόνιου κνησμού</a:t>
            </a:r>
            <a:endParaRPr sz="12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4441800" y="2286000"/>
            <a:ext cx="4600200" cy="26934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</a:rPr>
              <a:t>Συστηματικά αντιφλεγμονώδη φάρμακα:</a:t>
            </a:r>
            <a:endParaRPr sz="13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>
                <a:solidFill>
                  <a:srgbClr val="202124"/>
                </a:solidFill>
              </a:rPr>
              <a:t>Κυκλοσπορίνη</a:t>
            </a:r>
            <a:r>
              <a:rPr lang="el" sz="1200">
                <a:solidFill>
                  <a:srgbClr val="202124"/>
                </a:solidFill>
              </a:rPr>
              <a:t>: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Ατοπική δερματίτιδα, νευροπαθητικό κνησμό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Κνησμός που δεν προέρχεται από ανοσολογική νόσο</a:t>
            </a:r>
            <a:endParaRPr sz="12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>
                <a:solidFill>
                  <a:srgbClr val="202124"/>
                </a:solidFill>
              </a:rPr>
              <a:t>Μαθοτρεξάτη</a:t>
            </a:r>
            <a:r>
              <a:rPr lang="el" sz="1200">
                <a:solidFill>
                  <a:srgbClr val="202124"/>
                </a:solidFill>
              </a:rPr>
              <a:t>: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Ψωρίαση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Ατοπική δερματίτιδα ανθεκτική στην τοπική θεραπεία</a:t>
            </a:r>
            <a:endParaRPr sz="12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>
                <a:solidFill>
                  <a:srgbClr val="202124"/>
                </a:solidFill>
              </a:rPr>
              <a:t>Αζαθειοπρίνη</a:t>
            </a:r>
            <a:r>
              <a:rPr lang="el" sz="1200">
                <a:solidFill>
                  <a:srgbClr val="202124"/>
                </a:solidFill>
              </a:rPr>
              <a:t>: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Κνησμός που σχετίζεται με φυσαλιδώδες πεμφιγοειδές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Ατοπική δερματίτιδα ανθεκτική στην τοπική θεραπεία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64150" y="56700"/>
            <a:ext cx="46002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>
                <a:latin typeface="Lato"/>
                <a:ea typeface="Lato"/>
                <a:cs typeface="Lato"/>
                <a:sym typeface="Lato"/>
              </a:rPr>
              <a:t>3.3.2 Συστηματική Θεραπεία 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0" y="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3</a:t>
            </a: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.4 Φυσικοθεραπεία &amp; Φωτοθεραπεία</a:t>
            </a:r>
            <a:r>
              <a:rPr lang="el" sz="2600">
                <a:latin typeface="Arial"/>
                <a:ea typeface="Arial"/>
                <a:cs typeface="Arial"/>
                <a:sym typeface="Arial"/>
              </a:rPr>
              <a:t>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178300" y="626100"/>
            <a:ext cx="8723700" cy="194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Φυσικοθεραπεία: </a:t>
            </a:r>
            <a:endParaRPr b="1" sz="13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Βελονισμός → μειώνει την ισταμινεργική φαγούρα και ανακουφίζει από τα συμπτώματα του νευροπαθητικού κνησμού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Διαδερμική ηλεκτρική νευρική διέγερση </a:t>
            </a:r>
            <a:r>
              <a:rPr b="1"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(TENS)</a:t>
            </a: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ενεργοποιεί μυελινωμένες νευρικές ίνες, αναστέλοντας τον πόνο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Διέγερση δερματικού πεδίου </a:t>
            </a:r>
            <a:r>
              <a:rPr b="1"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(CFS)</a:t>
            </a:r>
            <a:r>
              <a:rPr lang="el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ενεργοποίηση μη μυελινωμένων ινών, μειώνει την αντίληψη του πόνου και του κνησμού</a:t>
            </a:r>
            <a:endParaRPr sz="1300"/>
          </a:p>
        </p:txBody>
      </p:sp>
      <p:sp>
        <p:nvSpPr>
          <p:cNvPr id="178" name="Google Shape;178;p30"/>
          <p:cNvSpPr txBox="1"/>
          <p:nvPr/>
        </p:nvSpPr>
        <p:spPr>
          <a:xfrm>
            <a:off x="178300" y="2571900"/>
            <a:ext cx="8723700" cy="2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/>
              <a:t>Φωτοθεραπεία:</a:t>
            </a:r>
            <a:r>
              <a:rPr lang="el" sz="1300"/>
              <a:t> </a:t>
            </a:r>
            <a:r>
              <a:rPr lang="el" sz="1300">
                <a:solidFill>
                  <a:srgbClr val="202124"/>
                </a:solidFill>
              </a:rPr>
              <a:t>UVB (290–320 nm) και UVA (320–400 nm)</a:t>
            </a:r>
            <a:endParaRPr sz="13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Η φωτοθεραπεία χρησιμοποιείται κυρίως στην θεραπεία κνησμού σε φλεγμονώδες δέρμα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(απελευθέρωση αντιφλεγμονωδών νευροπεπτιδίων, αναστολή προφλεγμονωδών μεσολαβητών)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/>
              <a:t>Επίσης η φωτοθεραπεία μπορεί να χρησιμοποιηθεί:</a:t>
            </a:r>
            <a:endParaRPr b="1"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Στην ατοπική δερματίτιδα → μειώνοντας τον αριθμό των νευρικών ινών στην επιδερμίδα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Στην ψωρίαση, την κνίδωση, τον ομαλό λειχήνα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Στον κνησμό λόγω μαστοκυττάρωσης → oral PUVA για παροδική ανακούφιση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Σε μη φλεγμονώδες δέρμα που παρουσιάζει κνησμό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l" sz="1300"/>
              <a:t>Σε δερματοπάθειες συστηματικών ασθενειών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4</a:t>
            </a:r>
            <a:r>
              <a:rPr lang="el"/>
              <a:t>. Ειδικές Πληθυσμιακές Ομάδες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509550" y="1672650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l"/>
              <a:t>Εισαγωγή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idx="4294967295" type="body"/>
          </p:nvPr>
        </p:nvSpPr>
        <p:spPr>
          <a:xfrm>
            <a:off x="0" y="609600"/>
            <a:ext cx="3962400" cy="4533900"/>
          </a:xfrm>
          <a:prstGeom prst="rect">
            <a:avLst/>
          </a:prstGeom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Ηλικιωμένοι</a:t>
            </a:r>
            <a:endParaRPr b="1" sz="1200" u="sng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 κνησμός στους ηλικιωμένους μπορεί να οφείλεται:</a:t>
            </a:r>
            <a:endParaRPr b="1"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Μειωμένη λειτουργία της κεράτινης στιβάδας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Ξηροδερμία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Υποκείμενα νοσήματα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Πολυφαρμακία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Ανοσογήρανση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Καταπολέμηση: </a:t>
            </a:r>
            <a:endParaRPr b="1" sz="1200">
              <a:solidFill>
                <a:srgbClr val="202124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Αρχικά, αντιμετώπιση υποκείμενων παθήσεων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Ενυδάτωση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Τοπικά καταπραϋντικά και αντιφλεγμονώδη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Φωτοθεραπεία με UV (προσοχή σε φωτοευαισθησία ή φωτοτοξικότητα)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Αποφεύγονται:</a:t>
            </a:r>
            <a:endParaRPr b="1"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Τοπικά κορτικοστεροειδή (λεπτό δέρμα)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Καταπραϋντικά αντιισταμινικά πρώτης γενιάς 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Τρικυκλικά αντικαταθλιπτικά όπως η δοξεπίνη (αντιχολινεργικές επιδράσεις)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Μακροχρόνια συστηματικά στεροειδή (εξασθενημένη ανοσία και συννοσηρότητες)</a:t>
            </a:r>
            <a:endParaRPr sz="1900"/>
          </a:p>
        </p:txBody>
      </p:sp>
      <p:sp>
        <p:nvSpPr>
          <p:cNvPr id="189" name="Google Shape;189;p32"/>
          <p:cNvSpPr txBox="1"/>
          <p:nvPr/>
        </p:nvSpPr>
        <p:spPr>
          <a:xfrm>
            <a:off x="3962400" y="609600"/>
            <a:ext cx="5181600" cy="19812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 u="sng">
                <a:solidFill>
                  <a:srgbClr val="202124"/>
                </a:solidFill>
              </a:rPr>
              <a:t>Κνησμός στην εγκυμοσύνη</a:t>
            </a:r>
            <a:r>
              <a:rPr b="1" lang="el" sz="1200">
                <a:solidFill>
                  <a:srgbClr val="202124"/>
                </a:solidFill>
              </a:rPr>
              <a:t> :</a:t>
            </a:r>
            <a:r>
              <a:rPr lang="el" sz="1200">
                <a:solidFill>
                  <a:srgbClr val="202124"/>
                </a:solidFill>
              </a:rPr>
              <a:t> Κύριο δερματολογικό σύμπτωμα (18%)</a:t>
            </a:r>
            <a:endParaRPr sz="12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rgbClr val="202124"/>
                </a:solidFill>
              </a:rPr>
              <a:t>Καταπολέμηση:</a:t>
            </a:r>
            <a:endParaRPr b="1"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Τοπική θεραπεία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Φωτοθεραπεία UV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Αντιισταμινικά δεύτερης γενιάς (1ο τρίμηνο)</a:t>
            </a:r>
            <a:endParaRPr sz="12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rgbClr val="202124"/>
                </a:solidFill>
              </a:rPr>
              <a:t>Αποφεύγονται:</a:t>
            </a:r>
            <a:endParaRPr b="1"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Γλυκοκορτικοστεροειδή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Char char="●"/>
            </a:pPr>
            <a:r>
              <a:rPr lang="el" sz="1200">
                <a:solidFill>
                  <a:srgbClr val="202124"/>
                </a:solidFill>
              </a:rPr>
              <a:t>Αντιισταμινικά (κυρίως 1ης γενιάς)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3962400" y="2590800"/>
            <a:ext cx="5181600" cy="25527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 u="sng">
                <a:solidFill>
                  <a:srgbClr val="202124"/>
                </a:solidFill>
              </a:rPr>
              <a:t>Κνησμός στα παιδιά:</a:t>
            </a:r>
            <a:r>
              <a:rPr lang="el" sz="1200">
                <a:solidFill>
                  <a:srgbClr val="202124"/>
                </a:solidFill>
              </a:rPr>
              <a:t> Η θεραπεία συστηματικής ή δερματικής πάθησης</a:t>
            </a:r>
            <a:endParaRPr sz="12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rgbClr val="202124"/>
                </a:solidFill>
              </a:rPr>
              <a:t>Καταπολέμηση</a:t>
            </a:r>
            <a:r>
              <a:rPr lang="el" sz="1200">
                <a:solidFill>
                  <a:srgbClr val="202124"/>
                </a:solidFill>
              </a:rPr>
              <a:t>: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202124"/>
                </a:solidFill>
              </a:rPr>
              <a:t>Χρήση μαλακτικών (δερματικός  φραγμός)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202124"/>
                </a:solidFill>
              </a:rPr>
              <a:t>Τοπικά κορτικοστεροειδή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202124"/>
                </a:solidFill>
              </a:rPr>
              <a:t>Γλυκοκορτικοστεροειδή χαμηλής ή μέτριας ισχύος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202124"/>
                </a:solidFill>
              </a:rPr>
              <a:t>Αντιισταμινικά (σεριτιζίνη, λοραταδίνη, ρουπαταδίνη)</a:t>
            </a:r>
            <a:endParaRPr sz="12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>
                <a:solidFill>
                  <a:srgbClr val="202124"/>
                </a:solidFill>
              </a:rPr>
              <a:t>Προσοχή</a:t>
            </a:r>
            <a:r>
              <a:rPr lang="el" sz="1200">
                <a:solidFill>
                  <a:srgbClr val="202124"/>
                </a:solidFill>
              </a:rPr>
              <a:t>: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202124"/>
                </a:solidFill>
              </a:rPr>
              <a:t>Εξατομίκευση δοσολογίας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202124"/>
                </a:solidFill>
              </a:rPr>
              <a:t>Αποφυγή καψαϊκίνης</a:t>
            </a:r>
            <a:endParaRPr sz="1200">
              <a:solidFill>
                <a:srgbClr val="202124"/>
              </a:solidFill>
            </a:endParaRPr>
          </a:p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202124"/>
                </a:solidFill>
              </a:rPr>
              <a:t>Φωτοθεραπεία → έλλειψη δεδομένων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32"/>
          <p:cNvSpPr txBox="1"/>
          <p:nvPr>
            <p:ph type="title"/>
          </p:nvPr>
        </p:nvSpPr>
        <p:spPr>
          <a:xfrm>
            <a:off x="0" y="0"/>
            <a:ext cx="50952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1263"/>
              <a:buFont typeface="Arial"/>
              <a:buNone/>
            </a:pPr>
            <a:r>
              <a:rPr b="0" lang="el" sz="2850">
                <a:latin typeface="Lato Black"/>
                <a:ea typeface="Lato Black"/>
                <a:cs typeface="Lato Black"/>
                <a:sym typeface="Lato Black"/>
              </a:rPr>
              <a:t>4. Ειδικές Πληθυσμιακές Ομάδες</a:t>
            </a:r>
            <a:endParaRPr b="0" sz="285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5. Συμπεράσματα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3189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5. </a:t>
            </a: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Συμπεράσματα 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487850"/>
            <a:ext cx="8520600" cy="21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lang="e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Ο </a:t>
            </a:r>
            <a:r>
              <a:rPr b="1" lang="e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κνησμός</a:t>
            </a:r>
            <a:r>
              <a:rPr lang="e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συνήθως οφείλεται σε ερεθισμό ή διέγερση νεύρων του δέρματος. Αυτό δεν είναι αποτέλεσμα κάποιου συγκεκριμένου παράγοντα καθώς επηρεάζεται από δερματικά, συστημικά νοσήματα ή φυσιολογική απόκριση του δέρματος.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lang="e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b="1" lang="e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καταπολέμηση</a:t>
            </a:r>
            <a:r>
              <a:rPr lang="e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του κνησμού εξαρτάται από την διαγνωσθείσα πάθηση σε συνδυασμό με καθημερινές πρακτικές για την ανακούφιση των συμπτωμάτων. Συνίσταται συχνή ενυδάτωση για την προστασία του φραγμού του δέρματος και τοπική ή συστηματική θεραπεία όπου είναι απαραίτητο.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b="1" lang="e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Πλούσιος κλάδος για πραγματοποίηση ερευνών</a:t>
            </a:r>
            <a:r>
              <a:rPr lang="el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11700" y="3309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l" sz="2680">
                <a:latin typeface="Lato Black"/>
                <a:ea typeface="Lato Black"/>
                <a:cs typeface="Lato Black"/>
                <a:sym typeface="Lato Black"/>
              </a:rPr>
              <a:t>Βιβλιογραφία </a:t>
            </a:r>
            <a:endParaRPr b="0" sz="268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Chung, B.Y.; Um, J.Y.; Kim, J.C.; Kang, S.Y.; Park, C.W.; Kim, H.O. (2021). "Pathophysiology and Treatment of Pruritus in Elderly." </a:t>
            </a:r>
            <a:r>
              <a:rPr i="1"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Int. J. Mol. Sci.</a:t>
            </a: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, 22, 174. </a:t>
            </a:r>
            <a:r>
              <a:rPr lang="el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Pathophysiology and Treatment of Pruritus in Elderly</a:t>
            </a: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200">
              <a:solidFill>
                <a:srgbClr val="37415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Nowak, D., &amp; Yeung, J. (2017). "Clinical Review Diagnosis and treatment of pruritus." </a:t>
            </a:r>
            <a:r>
              <a:rPr i="1"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Canadian Family Physician • Le Médecin de famille canadien</a:t>
            </a: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, 63. Αvailable at:</a:t>
            </a:r>
            <a:r>
              <a:rPr lang="el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Clinical Review Diagnosis and treatment of pruritus</a:t>
            </a:r>
            <a:endParaRPr sz="1350">
              <a:solidFill>
                <a:srgbClr val="2C3E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C3E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Ubuntu"/>
              <a:buChar char="●"/>
            </a:pPr>
            <a:r>
              <a:rPr lang="el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Song, J., Xian, D., Yang, L., Xiong, X., Lai, R. and Zhong, J. (2018). </a:t>
            </a: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"</a:t>
            </a:r>
            <a:r>
              <a:rPr lang="el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Pruritus: Progress toward Pathogenesis and Treatment.</a:t>
            </a: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"</a:t>
            </a:r>
            <a:r>
              <a:rPr lang="el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 BioMed Research International, [online] 2018, pp.1–12. doi:</a:t>
            </a:r>
            <a:r>
              <a:rPr lang="el" sz="1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Pruritus: Progress toward Pathogenesis and Treatment</a:t>
            </a:r>
            <a:r>
              <a:rPr lang="el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Ubuntu"/>
              <a:buChar char="●"/>
            </a:pP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Weisshaar, E., Szepietowski, J., Dalgard, F., Garcovich, S., Gieler, U., Giménez-Arnau, A., Lambert, J., Leslie, T., Mettang, T., Misery, L., Şavk, E., Streit, M., Tschachler, E., Wallengren, J., &amp; Ständer, S. (2019). "European S2k Guideline on Chronic Pruritus." </a:t>
            </a:r>
            <a:r>
              <a:rPr i="1"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Acta Dermato Venereologica</a:t>
            </a: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, 99(5), 469–506. doi:</a:t>
            </a:r>
            <a:r>
              <a:rPr lang="el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European S2k Guideline on Chronic Pruritus</a:t>
            </a:r>
            <a:r>
              <a:rPr lang="el" sz="1200">
                <a:solidFill>
                  <a:srgbClr val="37415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200">
              <a:solidFill>
                <a:srgbClr val="37415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1500" y="0"/>
            <a:ext cx="10287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/>
          <p:nvPr/>
        </p:nvSpPr>
        <p:spPr>
          <a:xfrm>
            <a:off x="6100200" y="4337500"/>
            <a:ext cx="3043800" cy="590700"/>
          </a:xfrm>
          <a:prstGeom prst="rect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>
                <a:solidFill>
                  <a:schemeClr val="lt1"/>
                </a:solidFill>
                <a:highlight>
                  <a:srgbClr val="274E13"/>
                </a:highlight>
                <a:latin typeface="Lato"/>
                <a:ea typeface="Lato"/>
                <a:cs typeface="Lato"/>
                <a:sym typeface="Lato"/>
              </a:rPr>
              <a:t>Ευχαριστούμε !!!</a:t>
            </a:r>
            <a:endParaRPr sz="2800">
              <a:solidFill>
                <a:schemeClr val="lt1"/>
              </a:solidFill>
              <a:highlight>
                <a:srgbClr val="274E13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0" y="0"/>
            <a:ext cx="8520600" cy="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1.1 Ορισμός Κνησμού 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0" y="776600"/>
            <a:ext cx="9144000" cy="5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17">
                <a:solidFill>
                  <a:schemeClr val="dk1"/>
                </a:solidFill>
              </a:rPr>
              <a:t>Ο κνησμός είναι ο </a:t>
            </a:r>
            <a:r>
              <a:rPr b="1" i="1" lang="el" sz="1317" u="sng">
                <a:solidFill>
                  <a:schemeClr val="dk1"/>
                </a:solidFill>
              </a:rPr>
              <a:t>ιατρικός όρος για την φαγούρα</a:t>
            </a:r>
            <a:r>
              <a:rPr b="1" lang="el" sz="1317">
                <a:solidFill>
                  <a:schemeClr val="dk1"/>
                </a:solidFill>
              </a:rPr>
              <a:t>, η κατάσταση στην οποία εμφανίζεται η ανάγκη να ξύσουμε  το δέρμα για να νιώσουμε ανακούφιση.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55600" y="1700725"/>
            <a:ext cx="4316400" cy="235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17">
                <a:solidFill>
                  <a:srgbClr val="202124"/>
                </a:solidFill>
              </a:rPr>
              <a:t>Η αίσθηση αυτή μπορεί να εμφανιστεί τοπικά ή να είναι γενικευμένη, με ή χωρίς οπτική εκδήλωση.</a:t>
            </a:r>
            <a:endParaRPr sz="1317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17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17">
                <a:solidFill>
                  <a:srgbClr val="202124"/>
                </a:solidFill>
              </a:rPr>
              <a:t>Εικόνες που συνοδεύουν τον κνησμό:</a:t>
            </a:r>
            <a:endParaRPr sz="1317">
              <a:solidFill>
                <a:srgbClr val="202124"/>
              </a:solidFill>
            </a:endParaRPr>
          </a:p>
          <a:p>
            <a:pPr indent="-312261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18"/>
              <a:buFont typeface="Arial"/>
              <a:buChar char="➢"/>
            </a:pPr>
            <a:r>
              <a:rPr lang="el" sz="1317">
                <a:solidFill>
                  <a:srgbClr val="202124"/>
                </a:solidFill>
              </a:rPr>
              <a:t>Φλεγμονώδες δέρμα,</a:t>
            </a:r>
            <a:endParaRPr sz="1317">
              <a:solidFill>
                <a:srgbClr val="202124"/>
              </a:solidFill>
            </a:endParaRPr>
          </a:p>
          <a:p>
            <a:pPr indent="-312261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18"/>
              <a:buFont typeface="Arial"/>
              <a:buChar char="➢"/>
            </a:pPr>
            <a:r>
              <a:rPr lang="el" sz="1317">
                <a:solidFill>
                  <a:srgbClr val="202124"/>
                </a:solidFill>
              </a:rPr>
              <a:t>Γρατσουνιές </a:t>
            </a:r>
            <a:endParaRPr sz="1317">
              <a:solidFill>
                <a:srgbClr val="202124"/>
              </a:solidFill>
            </a:endParaRPr>
          </a:p>
          <a:p>
            <a:pPr indent="-312261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18"/>
              <a:buFont typeface="Arial"/>
              <a:buChar char="➢"/>
            </a:pPr>
            <a:r>
              <a:rPr lang="el" sz="1317">
                <a:solidFill>
                  <a:srgbClr val="202124"/>
                </a:solidFill>
              </a:rPr>
              <a:t>Εξογκώματα, </a:t>
            </a:r>
            <a:endParaRPr sz="1317">
              <a:solidFill>
                <a:srgbClr val="202124"/>
              </a:solidFill>
            </a:endParaRPr>
          </a:p>
          <a:p>
            <a:pPr indent="-312261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18"/>
              <a:buFont typeface="Arial"/>
              <a:buChar char="➢"/>
            </a:pPr>
            <a:r>
              <a:rPr lang="el" sz="1317">
                <a:solidFill>
                  <a:srgbClr val="202124"/>
                </a:solidFill>
              </a:rPr>
              <a:t>Κηλίδες ή Φουσκάλες</a:t>
            </a:r>
            <a:endParaRPr sz="1317">
              <a:solidFill>
                <a:srgbClr val="202124"/>
              </a:solidFill>
            </a:endParaRPr>
          </a:p>
          <a:p>
            <a:pPr indent="-312261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18"/>
              <a:buFont typeface="Arial"/>
              <a:buChar char="➢"/>
            </a:pPr>
            <a:r>
              <a:rPr lang="el" sz="1317">
                <a:solidFill>
                  <a:srgbClr val="202124"/>
                </a:solidFill>
              </a:rPr>
              <a:t>Ξηρό, Σκασμένο Δέρμα</a:t>
            </a:r>
            <a:endParaRPr sz="1317">
              <a:solidFill>
                <a:srgbClr val="202124"/>
              </a:solidFill>
            </a:endParaRPr>
          </a:p>
          <a:p>
            <a:pPr indent="-312261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18"/>
              <a:buFont typeface="Arial"/>
              <a:buChar char="➢"/>
            </a:pPr>
            <a:r>
              <a:rPr lang="el" sz="1317">
                <a:solidFill>
                  <a:srgbClr val="202124"/>
                </a:solidFill>
              </a:rPr>
              <a:t>Δερματικά ή Φολιδωτά Μπαλώματα</a:t>
            </a:r>
            <a:endParaRPr sz="1317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317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950" y="1655575"/>
            <a:ext cx="3830651" cy="2446200"/>
          </a:xfrm>
          <a:prstGeom prst="rect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1.2. Ταξινόμηση Κνησμού 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Δερματικός κνησμός</a:t>
            </a:r>
            <a:r>
              <a:rPr lang="el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κνησμός δερματικής αιτιολογίας προκαλείται από φλεγμονή, ξηρότητα, ή βλάβη του δέρματος. </a:t>
            </a:r>
            <a:r>
              <a:rPr i="1" lang="el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Παράγεται από την αγωγιμότητα του νεύρου C. </a:t>
            </a:r>
            <a:endParaRPr i="1" sz="1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Νευροπαθητικός κνησμός: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σχετίζεται με παθολογικές αλλοιώσεις στην </a:t>
            </a:r>
            <a:r>
              <a:rPr i="1"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προσαγωγό οδό των αισθητήριων νευρικών ινών.</a:t>
            </a:r>
            <a:endParaRPr i="1"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Νευρογενής κνησμός: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προέρχεται από το ΚΝΣ, στο οποίο ο κνησμός παράγεται με την επαγωγή και τη μετάδοση </a:t>
            </a:r>
            <a:r>
              <a:rPr i="1"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διαμεσολαβητών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και υποδοχέων χωρίς νευρική βλάβη.</a:t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Ψυχογενής κνησμός: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είναι μια λειτουργική διαταραχή του κνησμού που προκαλείται από </a:t>
            </a:r>
            <a:r>
              <a:rPr i="1"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ψυχολογικούς παράγοντες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(μερικοί ερεθιστικοί παράγοντες, ξηρότητα δέρματος κ.λπ.) και </a:t>
            </a:r>
            <a:r>
              <a:rPr i="1"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ψυχιατρικές διαταραχές. </a:t>
            </a:r>
            <a:endParaRPr i="1"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Μικτός κνησμός:</a:t>
            </a:r>
            <a:r>
              <a:rPr lang="el" sz="13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 προκαλείται από πολλούς παράγοντες και μεσολαβούν δύο ή περισσότερους μηχανισμούς.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0" y="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1.3</a:t>
            </a: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 Παθήσεις &amp; Κνησμός 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042825" y="1252200"/>
            <a:ext cx="4910700" cy="21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b="1"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Κνησμός που οφείλεται σε </a:t>
            </a:r>
            <a:r>
              <a:rPr b="1"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συστηματικές</a:t>
            </a:r>
            <a:r>
              <a:rPr b="1"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παθήσεις :</a:t>
            </a:r>
            <a:endParaRPr b="1"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Χρόνια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νεφρική νόσος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Παθήσεις του ήπατος των χοληφόρων (χολοστατικός κνησμός)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Λοιμώδη νοσήματα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Μεταβολικά και ενδοκρινικά νοσήματα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Κακοήθεια (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παρανεοπλασματικός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κνησμός)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Ψ</a:t>
            </a: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υχιατρικά νοσήματα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Φαρμακευτικές αντιδράσεις</a:t>
            </a:r>
            <a:endParaRPr sz="12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90500" y="1252200"/>
            <a:ext cx="3852300" cy="23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b="1" lang="el" sz="1200">
                <a:solidFill>
                  <a:srgbClr val="202124"/>
                </a:solidFill>
              </a:rPr>
              <a:t>Κνησμός που οφείλεται σε δερματικές παθήσεις:</a:t>
            </a:r>
            <a:endParaRPr b="1"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</a:rPr>
              <a:t>Ψωρίαση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Lato"/>
              <a:buChar char="○"/>
            </a:pPr>
            <a:r>
              <a:rPr lang="el" sz="1200">
                <a:solidFill>
                  <a:srgbClr val="202124"/>
                </a:solidFill>
              </a:rPr>
              <a:t>Ξηροδερμία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</a:rPr>
              <a:t>Ψώρα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</a:rPr>
              <a:t>Ατοπική δερματίτιδα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</a:rPr>
              <a:t>Αλλεργική δερματίτιδα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</a:rPr>
              <a:t>Δερματίτιδα εξ επαφής</a:t>
            </a:r>
            <a:endParaRPr sz="1200">
              <a:solidFill>
                <a:srgbClr val="202124"/>
              </a:solidFill>
            </a:endParaRPr>
          </a:p>
          <a:p>
            <a:pPr indent="-3048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○"/>
            </a:pPr>
            <a:r>
              <a:rPr lang="el" sz="1200">
                <a:solidFill>
                  <a:srgbClr val="202124"/>
                </a:solidFill>
              </a:rPr>
              <a:t>Έρπητας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90500" y="626100"/>
            <a:ext cx="87630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202124"/>
                </a:solidFill>
              </a:rPr>
              <a:t>Ο </a:t>
            </a:r>
            <a:r>
              <a:rPr b="1" lang="el" sz="1200">
                <a:solidFill>
                  <a:srgbClr val="202124"/>
                </a:solidFill>
              </a:rPr>
              <a:t>κνησμός</a:t>
            </a:r>
            <a:r>
              <a:rPr lang="el" sz="1200">
                <a:solidFill>
                  <a:srgbClr val="202124"/>
                </a:solidFill>
              </a:rPr>
              <a:t> μπορεί να οφείλεται σε δερματικές παθήσεις, συστημικά νοσήματα ή να προέρχεται από φυσιολογική απόκριση του δέρματος.</a:t>
            </a:r>
            <a:endParaRPr sz="1200">
              <a:solidFill>
                <a:srgbClr val="202124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190500" y="3781850"/>
            <a:ext cx="87630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Arial"/>
              <a:buChar char="●"/>
            </a:pPr>
            <a:r>
              <a:rPr lang="el" sz="1317">
                <a:solidFill>
                  <a:srgbClr val="202124"/>
                </a:solidFill>
              </a:rPr>
              <a:t>Με την πάροδο του χρόνου, ο κνησμός μπορεί να αναπτύξει τη δική του δυναμική που δεν συνδέεται πλέον με την πορεία της υποκείμενης νόσου και τότε μπορεί να θεωρηθεί ένα ξεχωριστό σύνδρομο (σύνδρομο χρόνιου κνησμού).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509550" y="1672650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2. Μηχανισμός Πρόκλησης Κνησμού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007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2. Μηχανισμός Πρόκλησης Κνησμού 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01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 και ο ακριβής μηχανισμός του κνησμού </a:t>
            </a:r>
            <a:r>
              <a:rPr i="1" lang="el" sz="14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δεν έχει αποσαφηνιστεί πλήρως</a:t>
            </a: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οι τρέχουσες μελέτες δείχνουν ότι:</a:t>
            </a:r>
            <a:endParaRPr sz="1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Char char="●"/>
            </a:pP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Ορισμένοι </a:t>
            </a:r>
            <a:r>
              <a:rPr i="1" lang="el" sz="14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διαμεσολαβητές </a:t>
            </a: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συμβάλλουν στην πρόκληση και επιδείνωση του κνησμού</a:t>
            </a:r>
            <a:endParaRPr sz="1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Char char="●"/>
            </a:pP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Οι </a:t>
            </a:r>
            <a:r>
              <a:rPr i="1" lang="el" sz="14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οδοί σηματοδότησης</a:t>
            </a: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και οι νευροδιαβιβαστές είναι επίσης υπεύθυνοι για την αίσθηση κνησμού</a:t>
            </a:r>
            <a:endParaRPr sz="1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Char char="○"/>
            </a:pP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Η εξαρτώμενη από την ισταμίνη (ισταμινεργική) οδός σηματοδότησης </a:t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Arial"/>
              <a:buChar char="○"/>
            </a:pP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Η ανεξάρτητη από ισταμίνη (μη ισταμινεργική) οδός σηματοδότησης </a:t>
            </a:r>
            <a:endParaRPr sz="1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Επιπλέον, ο κνησμός μπορεί να παραχθεί στο κεντρικό νευρικό σύστημα χωρίς να βασίζεται σε περιφερειακή διέγερση.</a:t>
            </a:r>
            <a:endParaRPr sz="1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119100" y="967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2.1.1 Διαμεσολαβητές Κνησμού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04800" y="762000"/>
            <a:ext cx="8802900" cy="41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48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Ισταμίνη</a:t>
            </a: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Ανάπτυξη κνησμού μέσω της σύνδεσης με το H1R και της ενεργοποίησης της φωσφολιπάσης Cβ3 (PLCβ3) και της φωσφολιπάσης Α2 (PLA2)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Αύξηση εισροής Ca2+  νευράξονα νωτιαίου μυελού ενεργοποιώντας τον υποδοχέα παροδικού υποδοχέα βανιλλοειδούς 1 (TRPV1)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48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Σεροτονίνη/5-ΗT</a:t>
            </a: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: Στο δέρμα προέρχεται από μαστοκύτταρα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ΠΝΣ → δρα έμμεσα ωθώντας τα μαστοκύτταρα να απελευθερώσουν ισταμίνη 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ΚΝΑ → δρα ως μεσολαβητής κνησμού μέσω της συμμετοχής οπιοειδών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48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Πρωτεάσες</a:t>
            </a: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: Κνησμός μη ισταμινικής αιτιολογίας  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Συνδέονται με GPCR που ονομάζονται υποδοχείς ενεργοποιούνται από πρωτεάσες (PARs), ειδικά PAR2 και PAR4.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48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Κυτοκίνες-Ιντερλευκίνες</a:t>
            </a: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(IL) Περιέχουν εκκρινόμενες πρωτεΐνες και μόρια σηματοδότησης</a:t>
            </a:r>
            <a:endParaRPr sz="48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el" sz="48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Ορισμένα IL χρησιμεύουν ως μεσολαβητές κνησμού π.χ. IL-2 και IL-6 προκαλούν κνησμό ισταμινικής αιτιολογίας.</a:t>
            </a: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0" y="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l" sz="2600">
                <a:latin typeface="Lato Black"/>
                <a:ea typeface="Lato Black"/>
                <a:cs typeface="Lato Black"/>
                <a:sym typeface="Lato Black"/>
              </a:rPr>
              <a:t>2.1.2 Διαμεσολαβητές Κνησμού</a:t>
            </a:r>
            <a:endParaRPr b="0" sz="2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0" y="626100"/>
            <a:ext cx="5144100" cy="451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1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69"/>
              <a:buNone/>
            </a:pPr>
            <a:r>
              <a:rPr b="1" i="1" lang="el" sz="44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Πεπτίδια:</a:t>
            </a:r>
            <a:r>
              <a:rPr b="1" i="1" lang="el" sz="40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4000" u="sng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69"/>
              <a:buNone/>
            </a:pPr>
            <a:r>
              <a:t/>
            </a:r>
            <a:endParaRPr b="1" sz="4000" u="sng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b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Βραδυκινίνη (κινίνη)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Φλεγμονώδης διαμεσολαβητής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B1R ήταν ένας βασικός παράγοντας για χρόνιο κνησμό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69"/>
              <a:buNone/>
            </a:pPr>
            <a:r>
              <a:t/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b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Ουσία P(SP)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Νευροπεπτίδιο 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Οι Andoh et al. διαπίστωσαν ότι μετά από ενδοδερμική ένεση SP των ποντικών εμφάνιζε ελάχιστη σύνδεση με τα μαστοκύτταρα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69"/>
              <a:buNone/>
            </a:pPr>
            <a:r>
              <a:t/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b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Το πεπτίδιο που σχετίζεται με το γονίδιο της καλσιτονίνης (CGRP)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Η επίδρασή του στη μετάδοση των σημάτων κνησμού είναι αμφιλεγόμενη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Οζώδης κνησμός σχετίζεται στενά με τα αυξημένα επίπεδα CGRP και SP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69"/>
              <a:buNone/>
            </a:pPr>
            <a:r>
              <a:t/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b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Νευροτροφίνη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Τα επίπεδα του NGF στις κνησμώδεις αλλοιώσεις της AD και της ψωρίασης είναι αυξημένα 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→ απελευθέρωση του TRPV1 → αποκοκκίωση των ιστιοκυττάρων → κνησμός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69"/>
              <a:buNone/>
            </a:pPr>
            <a:r>
              <a:t/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b="1" i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Οπιοειδή πεπτίδι</a:t>
            </a:r>
            <a:r>
              <a:rPr b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b="1"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ΚΝΣ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: ενεργοποίηση του μ-υποδοχέα (κύριος υποδοχέα παραγωγή κνησμού)  και αναστολή του κ-υποδοχέα (υποδοχέας αναστολής κνησμού)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b="1"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ΠΝΣ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: η μορφίνη δημιουργεί κνησμό μέσω της αποκοκκίωσης των μαστοκυττάρων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69"/>
              <a:buNone/>
            </a:pPr>
            <a:r>
              <a:t/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9"/>
              <a:buNone/>
            </a:pPr>
            <a:r>
              <a:t/>
            </a:r>
            <a:endParaRPr sz="3600"/>
          </a:p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5144100" y="626100"/>
            <a:ext cx="3999900" cy="41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44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Μεταβολίτες φωσφολιπιδίων</a:t>
            </a:r>
            <a:r>
              <a:rPr i="1" lang="el" sz="4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sz="4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b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Κανναβινοειδή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παράγωγα του αραχιδονικού οξέος, 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Σε μελέτες σε ζώα δέσμευση στον υποδοχέα-&gt; απελευθέρωση 13-ενδορφινών, -&gt; ανακούφιση πόνου και </a:t>
            </a:r>
            <a:r>
              <a:rPr i="1"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κνησμού ισταμινικής προέλευσης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Μπορεί να εμπλέκεται στη ρύθμιση του πόνου και του κνησμού.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b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Εικοσανοειδή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μόρια σηματοδότησης.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Υ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πο-οικογένειες εικοσανοειδών, </a:t>
            </a:r>
            <a:r>
              <a:rPr i="1"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λευκοτριένια (LTs),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προσταγλανδίνες, θρομβοξάνες κ.α..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Οι LTs, κυρίως, είναι σημαντικοί ρυθμιστές στη ρύθμιση του κνησμού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b="1" lang="el" sz="3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Παράγοντας ενεργοποίησης αιμοπεταλίων</a:t>
            </a: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○"/>
            </a:pPr>
            <a:r>
              <a:rPr lang="el" sz="36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Προκαλεί αρχικά μια φλεγμονώδη απόκριση σε αλλεργικές αντιδράσεις στο δέρμα θηλαστικών και ανθρώπων</a:t>
            </a:r>
            <a:endParaRPr sz="36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