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2"/>
  </p:sldMasterIdLst>
  <p:notesMasterIdLst>
    <p:notesMasterId r:id="rId47"/>
  </p:notesMasterIdLst>
  <p:handoutMasterIdLst>
    <p:handoutMasterId r:id="rId48"/>
  </p:handoutMasterIdLst>
  <p:sldIdLst>
    <p:sldId id="256" r:id="rId3"/>
    <p:sldId id="257" r:id="rId4"/>
    <p:sldId id="271" r:id="rId5"/>
    <p:sldId id="265" r:id="rId6"/>
    <p:sldId id="266" r:id="rId7"/>
    <p:sldId id="267" r:id="rId8"/>
    <p:sldId id="290" r:id="rId9"/>
    <p:sldId id="268" r:id="rId10"/>
    <p:sldId id="269" r:id="rId11"/>
    <p:sldId id="259" r:id="rId12"/>
    <p:sldId id="285" r:id="rId13"/>
    <p:sldId id="298" r:id="rId14"/>
    <p:sldId id="299" r:id="rId15"/>
    <p:sldId id="300" r:id="rId16"/>
    <p:sldId id="313" r:id="rId17"/>
    <p:sldId id="301" r:id="rId18"/>
    <p:sldId id="287" r:id="rId19"/>
    <p:sldId id="304" r:id="rId20"/>
    <p:sldId id="314" r:id="rId21"/>
    <p:sldId id="306" r:id="rId22"/>
    <p:sldId id="308" r:id="rId23"/>
    <p:sldId id="315" r:id="rId24"/>
    <p:sldId id="282" r:id="rId25"/>
    <p:sldId id="286" r:id="rId26"/>
    <p:sldId id="289" r:id="rId27"/>
    <p:sldId id="291" r:id="rId28"/>
    <p:sldId id="292" r:id="rId29"/>
    <p:sldId id="294" r:id="rId30"/>
    <p:sldId id="293" r:id="rId31"/>
    <p:sldId id="295" r:id="rId32"/>
    <p:sldId id="296" r:id="rId33"/>
    <p:sldId id="297" r:id="rId34"/>
    <p:sldId id="302" r:id="rId35"/>
    <p:sldId id="303" r:id="rId36"/>
    <p:sldId id="307" r:id="rId37"/>
    <p:sldId id="309" r:id="rId38"/>
    <p:sldId id="310" r:id="rId39"/>
    <p:sldId id="312" r:id="rId40"/>
    <p:sldId id="316" r:id="rId41"/>
    <p:sldId id="264" r:id="rId42"/>
    <p:sldId id="278" r:id="rId43"/>
    <p:sldId id="279" r:id="rId44"/>
    <p:sldId id="280" r:id="rId45"/>
    <p:sldId id="281" r:id="rId46"/>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7445" autoAdjust="0"/>
  </p:normalViewPr>
  <p:slideViewPr>
    <p:cSldViewPr>
      <p:cViewPr varScale="1">
        <p:scale>
          <a:sx n="34" d="100"/>
          <a:sy n="34" d="100"/>
        </p:scale>
        <p:origin x="2460" y="60"/>
      </p:cViewPr>
      <p:guideLst/>
    </p:cSldViewPr>
  </p:slideViewPr>
  <p:outlineViewPr>
    <p:cViewPr>
      <p:scale>
        <a:sx n="33" d="100"/>
        <a:sy n="33" d="100"/>
      </p:scale>
      <p:origin x="0" y="-6048"/>
    </p:cViewPr>
  </p:outlineViewPr>
  <p:notesTextViewPr>
    <p:cViewPr>
      <p:scale>
        <a:sx n="1" d="1"/>
        <a:sy n="1" d="1"/>
      </p:scale>
      <p:origin x="0" y="0"/>
    </p:cViewPr>
  </p:notesTextViewPr>
  <p:notesViewPr>
    <p:cSldViewPr>
      <p:cViewPr varScale="1">
        <p:scale>
          <a:sx n="55" d="100"/>
          <a:sy n="55"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51C8D-D224-4627-AEAA-7EFBB1392E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B14D9CAD-ADD1-425F-BE70-3CBAB1642C18}">
      <dgm:prSet phldrT="[Κείμενο]"/>
      <dgm:spPr/>
      <dgm:t>
        <a:bodyPr/>
        <a:lstStyle/>
        <a:p>
          <a:r>
            <a:rPr lang="en-US" b="1" u="sng" dirty="0" smtClean="0"/>
            <a:t>TAC</a:t>
          </a:r>
          <a:endParaRPr lang="el-GR" b="1" u="sng" dirty="0" smtClean="0"/>
        </a:p>
        <a:p>
          <a:r>
            <a:rPr lang="el-GR" dirty="0" smtClean="0"/>
            <a:t>(τριαμσινολόνη ακετονίδη ή ακετονίδο)</a:t>
          </a:r>
          <a:endParaRPr lang="el-GR" dirty="0"/>
        </a:p>
      </dgm:t>
    </dgm:pt>
    <dgm:pt modelId="{C11D27C7-AEAC-4858-93B8-E53A8D5D077D}" type="parTrans" cxnId="{6245C8E0-FE6D-4F50-AE37-7DD055C7199C}">
      <dgm:prSet/>
      <dgm:spPr/>
      <dgm:t>
        <a:bodyPr/>
        <a:lstStyle/>
        <a:p>
          <a:endParaRPr lang="el-GR"/>
        </a:p>
      </dgm:t>
    </dgm:pt>
    <dgm:pt modelId="{BF6ABE72-7045-41CB-A07C-9375B666F605}" type="sibTrans" cxnId="{6245C8E0-FE6D-4F50-AE37-7DD055C7199C}">
      <dgm:prSet/>
      <dgm:spPr/>
      <dgm:t>
        <a:bodyPr/>
        <a:lstStyle/>
        <a:p>
          <a:endParaRPr lang="el-GR"/>
        </a:p>
      </dgm:t>
    </dgm:pt>
    <dgm:pt modelId="{68EF7FC6-41C5-400E-B323-C51642475DB0}">
      <dgm:prSet/>
      <dgm:spPr/>
      <dgm:t>
        <a:bodyPr/>
        <a:lstStyle/>
        <a:p>
          <a:r>
            <a:rPr lang="el-GR" b="1" u="sng" dirty="0" smtClean="0"/>
            <a:t>ΒΤΑ</a:t>
          </a:r>
        </a:p>
        <a:p>
          <a:r>
            <a:rPr lang="el-GR" dirty="0" smtClean="0"/>
            <a:t>(αλλαντοτοξίνη Α βουτυλική)</a:t>
          </a:r>
          <a:endParaRPr lang="el-GR" dirty="0"/>
        </a:p>
      </dgm:t>
    </dgm:pt>
    <dgm:pt modelId="{E9A9D022-FF59-426F-AC71-70F92DA985B0}" type="parTrans" cxnId="{197F9A4A-C70B-49E6-8736-09A4FCC2460A}">
      <dgm:prSet/>
      <dgm:spPr/>
      <dgm:t>
        <a:bodyPr/>
        <a:lstStyle/>
        <a:p>
          <a:endParaRPr lang="el-GR"/>
        </a:p>
      </dgm:t>
    </dgm:pt>
    <dgm:pt modelId="{99143421-2D14-439A-AA33-D9DE227C1814}" type="sibTrans" cxnId="{197F9A4A-C70B-49E6-8736-09A4FCC2460A}">
      <dgm:prSet/>
      <dgm:spPr/>
      <dgm:t>
        <a:bodyPr/>
        <a:lstStyle/>
        <a:p>
          <a:endParaRPr lang="el-GR"/>
        </a:p>
      </dgm:t>
    </dgm:pt>
    <dgm:pt modelId="{ADBA04C9-66E6-4DAB-8B76-3499B39E8395}">
      <dgm:prSet custT="1"/>
      <dgm:spPr/>
      <dgm:t>
        <a:bodyPr/>
        <a:lstStyle/>
        <a:p>
          <a:r>
            <a:rPr lang="en-US" sz="1700" b="1" u="sng" dirty="0" smtClean="0"/>
            <a:t>5-Fu</a:t>
          </a:r>
          <a:endParaRPr lang="el-GR" sz="1700" b="1" u="sng" dirty="0" smtClean="0"/>
        </a:p>
        <a:p>
          <a:r>
            <a:rPr lang="el-GR" sz="1700" dirty="0" smtClean="0"/>
            <a:t>(</a:t>
          </a:r>
          <a:r>
            <a:rPr lang="en-US" sz="1700" dirty="0" smtClean="0"/>
            <a:t>5-</a:t>
          </a:r>
          <a:r>
            <a:rPr lang="el-GR" sz="1600" dirty="0" smtClean="0"/>
            <a:t>φθοροουρακίλη</a:t>
          </a:r>
          <a:r>
            <a:rPr lang="el-GR" sz="1700" dirty="0" smtClean="0"/>
            <a:t>)</a:t>
          </a:r>
          <a:endParaRPr lang="el-GR" sz="1700" dirty="0"/>
        </a:p>
      </dgm:t>
    </dgm:pt>
    <dgm:pt modelId="{851A005C-7D89-4CAA-9161-D0748E0B5C91}" type="parTrans" cxnId="{60754C5E-7511-45C8-81E7-398AD26097F5}">
      <dgm:prSet/>
      <dgm:spPr/>
      <dgm:t>
        <a:bodyPr/>
        <a:lstStyle/>
        <a:p>
          <a:endParaRPr lang="el-GR"/>
        </a:p>
      </dgm:t>
    </dgm:pt>
    <dgm:pt modelId="{FDEF91FC-676C-44F0-8774-9D042F577CAE}" type="sibTrans" cxnId="{60754C5E-7511-45C8-81E7-398AD26097F5}">
      <dgm:prSet/>
      <dgm:spPr/>
      <dgm:t>
        <a:bodyPr/>
        <a:lstStyle/>
        <a:p>
          <a:endParaRPr lang="el-GR"/>
        </a:p>
      </dgm:t>
    </dgm:pt>
    <dgm:pt modelId="{F1F27DE2-9E1F-4336-A7C8-3831FED615FB}">
      <dgm:prSet/>
      <dgm:spPr/>
      <dgm:t>
        <a:bodyPr/>
        <a:lstStyle/>
        <a:p>
          <a:r>
            <a:rPr lang="en-US" b="1" u="sng" dirty="0" smtClean="0"/>
            <a:t>VER</a:t>
          </a:r>
          <a:endParaRPr lang="el-GR" b="1" u="sng" dirty="0" smtClean="0"/>
        </a:p>
        <a:p>
          <a:r>
            <a:rPr lang="el-GR" dirty="0" smtClean="0"/>
            <a:t>(Βεραπαμίλη)</a:t>
          </a:r>
          <a:endParaRPr lang="el-GR" dirty="0"/>
        </a:p>
      </dgm:t>
    </dgm:pt>
    <dgm:pt modelId="{E3DBF9FB-26C0-4561-B26E-FF0464BF155A}" type="parTrans" cxnId="{03B6EAB2-D5E1-4DF6-B0CE-91C4D9B0BB3D}">
      <dgm:prSet/>
      <dgm:spPr/>
      <dgm:t>
        <a:bodyPr/>
        <a:lstStyle/>
        <a:p>
          <a:endParaRPr lang="el-GR"/>
        </a:p>
      </dgm:t>
    </dgm:pt>
    <dgm:pt modelId="{6018F1D6-40FB-47EC-B378-6434500DC2B8}" type="sibTrans" cxnId="{03B6EAB2-D5E1-4DF6-B0CE-91C4D9B0BB3D}">
      <dgm:prSet/>
      <dgm:spPr/>
      <dgm:t>
        <a:bodyPr/>
        <a:lstStyle/>
        <a:p>
          <a:endParaRPr lang="el-GR"/>
        </a:p>
      </dgm:t>
    </dgm:pt>
    <dgm:pt modelId="{AF71C431-540D-4F9E-98C2-1B6D8D935F28}">
      <dgm:prSet/>
      <dgm:spPr/>
      <dgm:t>
        <a:bodyPr/>
        <a:lstStyle/>
        <a:p>
          <a:r>
            <a:rPr lang="en-US" b="1" u="sng" dirty="0" smtClean="0"/>
            <a:t>BLM</a:t>
          </a:r>
          <a:endParaRPr lang="el-GR" b="1" u="sng" dirty="0" smtClean="0"/>
        </a:p>
        <a:p>
          <a:r>
            <a:rPr lang="el-GR" dirty="0" smtClean="0"/>
            <a:t>(Βλεομυκίνη)</a:t>
          </a:r>
          <a:endParaRPr lang="el-GR" dirty="0"/>
        </a:p>
      </dgm:t>
    </dgm:pt>
    <dgm:pt modelId="{4A35730F-0590-4FCF-9034-3B8D0714A2E9}" type="parTrans" cxnId="{48BB5767-D5B8-4AEC-B910-9D05A95CE10F}">
      <dgm:prSet/>
      <dgm:spPr/>
      <dgm:t>
        <a:bodyPr/>
        <a:lstStyle/>
        <a:p>
          <a:endParaRPr lang="el-GR"/>
        </a:p>
      </dgm:t>
    </dgm:pt>
    <dgm:pt modelId="{94CB419E-ED97-4988-8A9D-E01D95FEE5F2}" type="sibTrans" cxnId="{48BB5767-D5B8-4AEC-B910-9D05A95CE10F}">
      <dgm:prSet/>
      <dgm:spPr/>
      <dgm:t>
        <a:bodyPr/>
        <a:lstStyle/>
        <a:p>
          <a:endParaRPr lang="el-GR"/>
        </a:p>
      </dgm:t>
    </dgm:pt>
    <dgm:pt modelId="{80127083-EDD5-4495-9E37-F700D76FD5D5}" type="pres">
      <dgm:prSet presAssocID="{EDE51C8D-D224-4627-AEAA-7EFBB1392EA9}" presName="diagram" presStyleCnt="0">
        <dgm:presLayoutVars>
          <dgm:dir/>
          <dgm:resizeHandles val="exact"/>
        </dgm:presLayoutVars>
      </dgm:prSet>
      <dgm:spPr/>
      <dgm:t>
        <a:bodyPr/>
        <a:lstStyle/>
        <a:p>
          <a:endParaRPr lang="el-GR"/>
        </a:p>
      </dgm:t>
    </dgm:pt>
    <dgm:pt modelId="{59EEF528-E072-4BF0-A0FE-2F07B3D65C54}" type="pres">
      <dgm:prSet presAssocID="{B14D9CAD-ADD1-425F-BE70-3CBAB1642C18}" presName="node" presStyleLbl="node1" presStyleIdx="0" presStyleCnt="5">
        <dgm:presLayoutVars>
          <dgm:bulletEnabled val="1"/>
        </dgm:presLayoutVars>
      </dgm:prSet>
      <dgm:spPr/>
      <dgm:t>
        <a:bodyPr/>
        <a:lstStyle/>
        <a:p>
          <a:endParaRPr lang="el-GR"/>
        </a:p>
      </dgm:t>
    </dgm:pt>
    <dgm:pt modelId="{10D7D612-85A2-4FFE-8FF6-2B900D2A8C00}" type="pres">
      <dgm:prSet presAssocID="{BF6ABE72-7045-41CB-A07C-9375B666F605}" presName="sibTrans" presStyleCnt="0"/>
      <dgm:spPr/>
    </dgm:pt>
    <dgm:pt modelId="{8352851F-A932-4CF3-8784-A65C3F40649B}" type="pres">
      <dgm:prSet presAssocID="{68EF7FC6-41C5-400E-B323-C51642475DB0}" presName="node" presStyleLbl="node1" presStyleIdx="1" presStyleCnt="5">
        <dgm:presLayoutVars>
          <dgm:bulletEnabled val="1"/>
        </dgm:presLayoutVars>
      </dgm:prSet>
      <dgm:spPr/>
      <dgm:t>
        <a:bodyPr/>
        <a:lstStyle/>
        <a:p>
          <a:endParaRPr lang="el-GR"/>
        </a:p>
      </dgm:t>
    </dgm:pt>
    <dgm:pt modelId="{92968E61-B348-4A32-9E7D-CA70CAF19DB0}" type="pres">
      <dgm:prSet presAssocID="{99143421-2D14-439A-AA33-D9DE227C1814}" presName="sibTrans" presStyleCnt="0"/>
      <dgm:spPr/>
    </dgm:pt>
    <dgm:pt modelId="{7F68559A-B8F8-49CF-940B-8C79553908A4}" type="pres">
      <dgm:prSet presAssocID="{ADBA04C9-66E6-4DAB-8B76-3499B39E8395}" presName="node" presStyleLbl="node1" presStyleIdx="2" presStyleCnt="5">
        <dgm:presLayoutVars>
          <dgm:bulletEnabled val="1"/>
        </dgm:presLayoutVars>
      </dgm:prSet>
      <dgm:spPr/>
      <dgm:t>
        <a:bodyPr/>
        <a:lstStyle/>
        <a:p>
          <a:endParaRPr lang="el-GR"/>
        </a:p>
      </dgm:t>
    </dgm:pt>
    <dgm:pt modelId="{435F4FDB-E762-47E9-A8E3-9E3365605E40}" type="pres">
      <dgm:prSet presAssocID="{FDEF91FC-676C-44F0-8774-9D042F577CAE}" presName="sibTrans" presStyleCnt="0"/>
      <dgm:spPr/>
    </dgm:pt>
    <dgm:pt modelId="{59529BD0-08B0-4370-BB2F-97F683EF16A9}" type="pres">
      <dgm:prSet presAssocID="{F1F27DE2-9E1F-4336-A7C8-3831FED615FB}" presName="node" presStyleLbl="node1" presStyleIdx="3" presStyleCnt="5">
        <dgm:presLayoutVars>
          <dgm:bulletEnabled val="1"/>
        </dgm:presLayoutVars>
      </dgm:prSet>
      <dgm:spPr/>
      <dgm:t>
        <a:bodyPr/>
        <a:lstStyle/>
        <a:p>
          <a:endParaRPr lang="el-GR"/>
        </a:p>
      </dgm:t>
    </dgm:pt>
    <dgm:pt modelId="{5F46E29D-CF89-4794-B814-DF270E7A8855}" type="pres">
      <dgm:prSet presAssocID="{6018F1D6-40FB-47EC-B378-6434500DC2B8}" presName="sibTrans" presStyleCnt="0"/>
      <dgm:spPr/>
    </dgm:pt>
    <dgm:pt modelId="{E0C21B1F-FAA0-4F72-B57F-660A19B8E003}" type="pres">
      <dgm:prSet presAssocID="{AF71C431-540D-4F9E-98C2-1B6D8D935F28}" presName="node" presStyleLbl="node1" presStyleIdx="4" presStyleCnt="5">
        <dgm:presLayoutVars>
          <dgm:bulletEnabled val="1"/>
        </dgm:presLayoutVars>
      </dgm:prSet>
      <dgm:spPr/>
      <dgm:t>
        <a:bodyPr/>
        <a:lstStyle/>
        <a:p>
          <a:endParaRPr lang="el-GR"/>
        </a:p>
      </dgm:t>
    </dgm:pt>
  </dgm:ptLst>
  <dgm:cxnLst>
    <dgm:cxn modelId="{08BC349D-F6AE-49B2-86BB-E8992B8239A8}" type="presOf" srcId="{AF71C431-540D-4F9E-98C2-1B6D8D935F28}" destId="{E0C21B1F-FAA0-4F72-B57F-660A19B8E003}" srcOrd="0" destOrd="0" presId="urn:microsoft.com/office/officeart/2005/8/layout/default"/>
    <dgm:cxn modelId="{60754C5E-7511-45C8-81E7-398AD26097F5}" srcId="{EDE51C8D-D224-4627-AEAA-7EFBB1392EA9}" destId="{ADBA04C9-66E6-4DAB-8B76-3499B39E8395}" srcOrd="2" destOrd="0" parTransId="{851A005C-7D89-4CAA-9161-D0748E0B5C91}" sibTransId="{FDEF91FC-676C-44F0-8774-9D042F577CAE}"/>
    <dgm:cxn modelId="{7A1C1447-19F4-4DF2-AC48-67B861DC0F20}" type="presOf" srcId="{ADBA04C9-66E6-4DAB-8B76-3499B39E8395}" destId="{7F68559A-B8F8-49CF-940B-8C79553908A4}" srcOrd="0" destOrd="0" presId="urn:microsoft.com/office/officeart/2005/8/layout/default"/>
    <dgm:cxn modelId="{6245C8E0-FE6D-4F50-AE37-7DD055C7199C}" srcId="{EDE51C8D-D224-4627-AEAA-7EFBB1392EA9}" destId="{B14D9CAD-ADD1-425F-BE70-3CBAB1642C18}" srcOrd="0" destOrd="0" parTransId="{C11D27C7-AEAC-4858-93B8-E53A8D5D077D}" sibTransId="{BF6ABE72-7045-41CB-A07C-9375B666F605}"/>
    <dgm:cxn modelId="{B668B2C6-8194-4589-9EF6-DB171ECCD0EC}" type="presOf" srcId="{F1F27DE2-9E1F-4336-A7C8-3831FED615FB}" destId="{59529BD0-08B0-4370-BB2F-97F683EF16A9}" srcOrd="0" destOrd="0" presId="urn:microsoft.com/office/officeart/2005/8/layout/default"/>
    <dgm:cxn modelId="{48BB5767-D5B8-4AEC-B910-9D05A95CE10F}" srcId="{EDE51C8D-D224-4627-AEAA-7EFBB1392EA9}" destId="{AF71C431-540D-4F9E-98C2-1B6D8D935F28}" srcOrd="4" destOrd="0" parTransId="{4A35730F-0590-4FCF-9034-3B8D0714A2E9}" sibTransId="{94CB419E-ED97-4988-8A9D-E01D95FEE5F2}"/>
    <dgm:cxn modelId="{18887F67-6507-4692-8198-FC784962A5AE}" type="presOf" srcId="{B14D9CAD-ADD1-425F-BE70-3CBAB1642C18}" destId="{59EEF528-E072-4BF0-A0FE-2F07B3D65C54}" srcOrd="0" destOrd="0" presId="urn:microsoft.com/office/officeart/2005/8/layout/default"/>
    <dgm:cxn modelId="{1C851081-332A-4C91-8624-3650D2F82E10}" type="presOf" srcId="{EDE51C8D-D224-4627-AEAA-7EFBB1392EA9}" destId="{80127083-EDD5-4495-9E37-F700D76FD5D5}" srcOrd="0" destOrd="0" presId="urn:microsoft.com/office/officeart/2005/8/layout/default"/>
    <dgm:cxn modelId="{197F9A4A-C70B-49E6-8736-09A4FCC2460A}" srcId="{EDE51C8D-D224-4627-AEAA-7EFBB1392EA9}" destId="{68EF7FC6-41C5-400E-B323-C51642475DB0}" srcOrd="1" destOrd="0" parTransId="{E9A9D022-FF59-426F-AC71-70F92DA985B0}" sibTransId="{99143421-2D14-439A-AA33-D9DE227C1814}"/>
    <dgm:cxn modelId="{03B6EAB2-D5E1-4DF6-B0CE-91C4D9B0BB3D}" srcId="{EDE51C8D-D224-4627-AEAA-7EFBB1392EA9}" destId="{F1F27DE2-9E1F-4336-A7C8-3831FED615FB}" srcOrd="3" destOrd="0" parTransId="{E3DBF9FB-26C0-4561-B26E-FF0464BF155A}" sibTransId="{6018F1D6-40FB-47EC-B378-6434500DC2B8}"/>
    <dgm:cxn modelId="{D0E885D7-8D1F-425F-AEA4-F6D2E013EFB7}" type="presOf" srcId="{68EF7FC6-41C5-400E-B323-C51642475DB0}" destId="{8352851F-A932-4CF3-8784-A65C3F40649B}" srcOrd="0" destOrd="0" presId="urn:microsoft.com/office/officeart/2005/8/layout/default"/>
    <dgm:cxn modelId="{65488B19-9E72-41A5-9CBC-3D24D5BE1BB1}" type="presParOf" srcId="{80127083-EDD5-4495-9E37-F700D76FD5D5}" destId="{59EEF528-E072-4BF0-A0FE-2F07B3D65C54}" srcOrd="0" destOrd="0" presId="urn:microsoft.com/office/officeart/2005/8/layout/default"/>
    <dgm:cxn modelId="{43938E3B-1798-4C4B-B6E3-942CAF951EC8}" type="presParOf" srcId="{80127083-EDD5-4495-9E37-F700D76FD5D5}" destId="{10D7D612-85A2-4FFE-8FF6-2B900D2A8C00}" srcOrd="1" destOrd="0" presId="urn:microsoft.com/office/officeart/2005/8/layout/default"/>
    <dgm:cxn modelId="{360B04BC-38AB-40F0-898D-0C55D5684575}" type="presParOf" srcId="{80127083-EDD5-4495-9E37-F700D76FD5D5}" destId="{8352851F-A932-4CF3-8784-A65C3F40649B}" srcOrd="2" destOrd="0" presId="urn:microsoft.com/office/officeart/2005/8/layout/default"/>
    <dgm:cxn modelId="{8FF87F61-9EC1-4EFE-9117-14A3A8F2547D}" type="presParOf" srcId="{80127083-EDD5-4495-9E37-F700D76FD5D5}" destId="{92968E61-B348-4A32-9E7D-CA70CAF19DB0}" srcOrd="3" destOrd="0" presId="urn:microsoft.com/office/officeart/2005/8/layout/default"/>
    <dgm:cxn modelId="{355FEF22-07C8-4622-B86B-BF948E8E5F11}" type="presParOf" srcId="{80127083-EDD5-4495-9E37-F700D76FD5D5}" destId="{7F68559A-B8F8-49CF-940B-8C79553908A4}" srcOrd="4" destOrd="0" presId="urn:microsoft.com/office/officeart/2005/8/layout/default"/>
    <dgm:cxn modelId="{F186A88C-1B81-44CC-8337-F0BF76E15713}" type="presParOf" srcId="{80127083-EDD5-4495-9E37-F700D76FD5D5}" destId="{435F4FDB-E762-47E9-A8E3-9E3365605E40}" srcOrd="5" destOrd="0" presId="urn:microsoft.com/office/officeart/2005/8/layout/default"/>
    <dgm:cxn modelId="{C5445364-5589-4612-9CAB-26DBE4305449}" type="presParOf" srcId="{80127083-EDD5-4495-9E37-F700D76FD5D5}" destId="{59529BD0-08B0-4370-BB2F-97F683EF16A9}" srcOrd="6" destOrd="0" presId="urn:microsoft.com/office/officeart/2005/8/layout/default"/>
    <dgm:cxn modelId="{67602F6B-0998-4809-BC0D-2316206A8E64}" type="presParOf" srcId="{80127083-EDD5-4495-9E37-F700D76FD5D5}" destId="{5F46E29D-CF89-4794-B814-DF270E7A8855}" srcOrd="7" destOrd="0" presId="urn:microsoft.com/office/officeart/2005/8/layout/default"/>
    <dgm:cxn modelId="{A885B775-2AB9-408C-961E-879A843E5AB2}" type="presParOf" srcId="{80127083-EDD5-4495-9E37-F700D76FD5D5}" destId="{E0C21B1F-FAA0-4F72-B57F-660A19B8E00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EF528-E072-4BF0-A0FE-2F07B3D65C54}">
      <dsp:nvSpPr>
        <dsp:cNvPr id="0" name=""/>
        <dsp:cNvSpPr/>
      </dsp:nvSpPr>
      <dsp:spPr>
        <a:xfrm>
          <a:off x="0" y="620266"/>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t>TAC</a:t>
          </a:r>
          <a:endParaRPr lang="el-GR" sz="1600" b="1" u="sng" kern="1200" dirty="0" smtClean="0"/>
        </a:p>
        <a:p>
          <a:pPr lvl="0" algn="ctr" defTabSz="711200">
            <a:lnSpc>
              <a:spcPct val="90000"/>
            </a:lnSpc>
            <a:spcBef>
              <a:spcPct val="0"/>
            </a:spcBef>
            <a:spcAft>
              <a:spcPct val="35000"/>
            </a:spcAft>
          </a:pPr>
          <a:r>
            <a:rPr lang="el-GR" sz="1600" kern="1200" dirty="0" smtClean="0"/>
            <a:t>(τριαμσινολόνη ακετονίδη ή ακετονίδο)</a:t>
          </a:r>
          <a:endParaRPr lang="el-GR" sz="1600" kern="1200" dirty="0"/>
        </a:p>
      </dsp:txBody>
      <dsp:txXfrm>
        <a:off x="0" y="620266"/>
        <a:ext cx="1904999" cy="1143000"/>
      </dsp:txXfrm>
    </dsp:sp>
    <dsp:sp modelId="{8352851F-A932-4CF3-8784-A65C3F40649B}">
      <dsp:nvSpPr>
        <dsp:cNvPr id="0" name=""/>
        <dsp:cNvSpPr/>
      </dsp:nvSpPr>
      <dsp:spPr>
        <a:xfrm>
          <a:off x="2095500" y="620266"/>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u="sng" kern="1200" dirty="0" smtClean="0"/>
            <a:t>ΒΤΑ</a:t>
          </a:r>
        </a:p>
        <a:p>
          <a:pPr lvl="0" algn="ctr" defTabSz="711200">
            <a:lnSpc>
              <a:spcPct val="90000"/>
            </a:lnSpc>
            <a:spcBef>
              <a:spcPct val="0"/>
            </a:spcBef>
            <a:spcAft>
              <a:spcPct val="35000"/>
            </a:spcAft>
          </a:pPr>
          <a:r>
            <a:rPr lang="el-GR" sz="1600" kern="1200" dirty="0" smtClean="0"/>
            <a:t>(αλλαντοτοξίνη Α βουτυλική)</a:t>
          </a:r>
          <a:endParaRPr lang="el-GR" sz="1600" kern="1200" dirty="0"/>
        </a:p>
      </dsp:txBody>
      <dsp:txXfrm>
        <a:off x="2095500" y="620266"/>
        <a:ext cx="1904999" cy="1143000"/>
      </dsp:txXfrm>
    </dsp:sp>
    <dsp:sp modelId="{7F68559A-B8F8-49CF-940B-8C79553908A4}">
      <dsp:nvSpPr>
        <dsp:cNvPr id="0" name=""/>
        <dsp:cNvSpPr/>
      </dsp:nvSpPr>
      <dsp:spPr>
        <a:xfrm>
          <a:off x="4191000" y="620266"/>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u="sng" kern="1200" dirty="0" smtClean="0"/>
            <a:t>5-Fu</a:t>
          </a:r>
          <a:endParaRPr lang="el-GR" sz="1700" b="1" u="sng" kern="1200" dirty="0" smtClean="0"/>
        </a:p>
        <a:p>
          <a:pPr lvl="0" algn="ctr" defTabSz="755650">
            <a:lnSpc>
              <a:spcPct val="90000"/>
            </a:lnSpc>
            <a:spcBef>
              <a:spcPct val="0"/>
            </a:spcBef>
            <a:spcAft>
              <a:spcPct val="35000"/>
            </a:spcAft>
          </a:pPr>
          <a:r>
            <a:rPr lang="el-GR" sz="1700" kern="1200" dirty="0" smtClean="0"/>
            <a:t>(</a:t>
          </a:r>
          <a:r>
            <a:rPr lang="en-US" sz="1700" kern="1200" dirty="0" smtClean="0"/>
            <a:t>5-</a:t>
          </a:r>
          <a:r>
            <a:rPr lang="el-GR" sz="1600" kern="1200" dirty="0" smtClean="0"/>
            <a:t>φθοροουρακίλη</a:t>
          </a:r>
          <a:r>
            <a:rPr lang="el-GR" sz="1700" kern="1200" dirty="0" smtClean="0"/>
            <a:t>)</a:t>
          </a:r>
          <a:endParaRPr lang="el-GR" sz="1700" kern="1200" dirty="0"/>
        </a:p>
      </dsp:txBody>
      <dsp:txXfrm>
        <a:off x="4191000" y="620266"/>
        <a:ext cx="1904999" cy="1143000"/>
      </dsp:txXfrm>
    </dsp:sp>
    <dsp:sp modelId="{59529BD0-08B0-4370-BB2F-97F683EF16A9}">
      <dsp:nvSpPr>
        <dsp:cNvPr id="0" name=""/>
        <dsp:cNvSpPr/>
      </dsp:nvSpPr>
      <dsp:spPr>
        <a:xfrm>
          <a:off x="1047750" y="1953766"/>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t>VER</a:t>
          </a:r>
          <a:endParaRPr lang="el-GR" sz="1600" b="1" u="sng" kern="1200" dirty="0" smtClean="0"/>
        </a:p>
        <a:p>
          <a:pPr lvl="0" algn="ctr" defTabSz="711200">
            <a:lnSpc>
              <a:spcPct val="90000"/>
            </a:lnSpc>
            <a:spcBef>
              <a:spcPct val="0"/>
            </a:spcBef>
            <a:spcAft>
              <a:spcPct val="35000"/>
            </a:spcAft>
          </a:pPr>
          <a:r>
            <a:rPr lang="el-GR" sz="1600" kern="1200" dirty="0" smtClean="0"/>
            <a:t>(Βεραπαμίλη)</a:t>
          </a:r>
          <a:endParaRPr lang="el-GR" sz="1600" kern="1200" dirty="0"/>
        </a:p>
      </dsp:txBody>
      <dsp:txXfrm>
        <a:off x="1047750" y="1953766"/>
        <a:ext cx="1904999" cy="1143000"/>
      </dsp:txXfrm>
    </dsp:sp>
    <dsp:sp modelId="{E0C21B1F-FAA0-4F72-B57F-660A19B8E003}">
      <dsp:nvSpPr>
        <dsp:cNvPr id="0" name=""/>
        <dsp:cNvSpPr/>
      </dsp:nvSpPr>
      <dsp:spPr>
        <a:xfrm>
          <a:off x="3143250" y="1953765"/>
          <a:ext cx="1904999" cy="1143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t>BLM</a:t>
          </a:r>
          <a:endParaRPr lang="el-GR" sz="1600" b="1" u="sng" kern="1200" dirty="0" smtClean="0"/>
        </a:p>
        <a:p>
          <a:pPr lvl="0" algn="ctr" defTabSz="711200">
            <a:lnSpc>
              <a:spcPct val="90000"/>
            </a:lnSpc>
            <a:spcBef>
              <a:spcPct val="0"/>
            </a:spcBef>
            <a:spcAft>
              <a:spcPct val="35000"/>
            </a:spcAft>
          </a:pPr>
          <a:r>
            <a:rPr lang="el-GR" sz="1600" kern="1200" dirty="0" smtClean="0"/>
            <a:t>(Βλεομυκίνη)</a:t>
          </a:r>
          <a:endParaRPr lang="el-GR" sz="1600" kern="1200" dirty="0"/>
        </a:p>
      </dsp:txBody>
      <dsp:txXfrm>
        <a:off x="3143250" y="1953765"/>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defTabSz="930275">
              <a:defRPr kumimoji="1" sz="1200">
                <a:latin typeface="Tahoma" charset="0"/>
              </a:defRPr>
            </a:lvl1pPr>
          </a:lstStyle>
          <a:p>
            <a:endParaRPr lang="el-GR"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algn="r" defTabSz="930275">
              <a:defRPr kumimoji="1" sz="1200">
                <a:latin typeface="Tahoma" charset="0"/>
              </a:defRPr>
            </a:lvl1pPr>
          </a:lstStyle>
          <a:p>
            <a:endParaRPr lang="el-GR"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defTabSz="930275">
              <a:defRPr kumimoji="1" sz="1200">
                <a:latin typeface="Tahoma" charset="0"/>
              </a:defRPr>
            </a:lvl1pPr>
          </a:lstStyle>
          <a:p>
            <a:endParaRPr lang="el-GR"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algn="r" defTabSz="930275">
              <a:defRPr kumimoji="1" sz="1200">
                <a:latin typeface="Tahoma" charset="0"/>
              </a:defRPr>
            </a:lvl1pPr>
          </a:lstStyle>
          <a:p>
            <a:fld id="{587BB25C-C39C-4D7E-ADF1-90A06C09BED4}" type="slidenum">
              <a:rPr lang="el-GR"/>
              <a:pPr/>
              <a:t>‹#›</a:t>
            </a:fld>
            <a:endParaRPr lang="el-GR" dirty="0"/>
          </a:p>
        </p:txBody>
      </p:sp>
    </p:spTree>
    <p:extLst>
      <p:ext uri="{BB962C8B-B14F-4D97-AF65-F5344CB8AC3E}">
        <p14:creationId xmlns:p14="http://schemas.microsoft.com/office/powerpoint/2010/main" val="279910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t" anchorCtr="0" compatLnSpc="1">
            <a:prstTxWarp prst="textNoShape">
              <a:avLst/>
            </a:prstTxWarp>
          </a:bodyPr>
          <a:lstStyle>
            <a:lvl1pPr defTabSz="930275">
              <a:defRPr kumimoji="1" sz="1000" i="1">
                <a:latin typeface="Tahoma" charset="0"/>
              </a:defRPr>
            </a:lvl1pPr>
          </a:lstStyle>
          <a:p>
            <a:r>
              <a:rPr lang="el-GR" dirty="0"/>
              <a:t>*</a:t>
            </a:r>
            <a:endParaRPr lang="el-GR" sz="1200" i="0" dirty="0"/>
          </a:p>
        </p:txBody>
      </p:sp>
      <p:sp>
        <p:nvSpPr>
          <p:cNvPr id="2051" name="Rectangle 3"/>
          <p:cNvSpPr>
            <a:spLocks noGrp="1" noChangeArrowheads="1"/>
          </p:cNvSpPr>
          <p:nvPr>
            <p:ph type="dt" idx="1"/>
          </p:nvPr>
        </p:nvSpPr>
        <p:spPr bwMode="auto">
          <a:xfrm>
            <a:off x="3965575"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t" anchorCtr="0" compatLnSpc="1">
            <a:prstTxWarp prst="textNoShape">
              <a:avLst/>
            </a:prstTxWarp>
          </a:bodyPr>
          <a:lstStyle>
            <a:lvl1pPr algn="r" defTabSz="930275">
              <a:defRPr kumimoji="1" sz="1000" i="1">
                <a:latin typeface="Tahoma" charset="0"/>
              </a:defRPr>
            </a:lvl1pPr>
          </a:lstStyle>
          <a:p>
            <a:r>
              <a:rPr lang="el-GR" dirty="0"/>
              <a:t>07/16/96</a:t>
            </a:r>
            <a:endParaRPr lang="el-GR" sz="1200" i="0" dirty="0"/>
          </a:p>
        </p:txBody>
      </p:sp>
      <p:sp>
        <p:nvSpPr>
          <p:cNvPr id="2052" name="Rectangle 4"/>
          <p:cNvSpPr>
            <a:spLocks noGrp="1" noRot="1" noChangeAspect="1" noChangeArrowheads="1" noTextEdit="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675" tIns="46840" rIns="93675" bIns="46840" numCol="1" anchor="t" anchorCtr="0" compatLnSpc="1">
            <a:prstTxWarp prst="textNoShape">
              <a:avLst/>
            </a:prstTxWarp>
          </a:bodyPr>
          <a:lstStyle/>
          <a:p>
            <a:pPr lvl="0"/>
            <a:r>
              <a:rPr lang="el-GR" smtClean="0"/>
              <a:t>Κάντε κλικ για να επεξεργαστείτε το στυλ κειμένου του υποδείγματος</a:t>
            </a:r>
          </a:p>
          <a:p>
            <a:pPr lvl="1"/>
            <a:r>
              <a:rPr lang="el-GR" smtClean="0"/>
              <a:t>Δευτέρου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b" anchorCtr="0" compatLnSpc="1">
            <a:prstTxWarp prst="textNoShape">
              <a:avLst/>
            </a:prstTxWarp>
          </a:bodyPr>
          <a:lstStyle>
            <a:lvl1pPr defTabSz="930275">
              <a:defRPr kumimoji="1" sz="1000" i="1">
                <a:latin typeface="Tahoma" charset="0"/>
              </a:defRPr>
            </a:lvl1pPr>
          </a:lstStyle>
          <a:p>
            <a:r>
              <a:rPr lang="el-GR" dirty="0"/>
              <a:t>*</a:t>
            </a:r>
            <a:endParaRPr lang="el-GR" sz="1200" i="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b" anchorCtr="0" compatLnSpc="1">
            <a:prstTxWarp prst="textNoShape">
              <a:avLst/>
            </a:prstTxWarp>
          </a:bodyPr>
          <a:lstStyle>
            <a:lvl1pPr algn="r" defTabSz="930275">
              <a:defRPr kumimoji="1" sz="1000" i="1">
                <a:latin typeface="Tahoma" charset="0"/>
              </a:defRPr>
            </a:lvl1pPr>
          </a:lstStyle>
          <a:p>
            <a:r>
              <a:rPr lang="el-GR" dirty="0"/>
              <a:t>##</a:t>
            </a:r>
            <a:endParaRPr lang="el-GR" sz="1200" i="0" dirty="0"/>
          </a:p>
        </p:txBody>
      </p:sp>
    </p:spTree>
    <p:extLst>
      <p:ext uri="{BB962C8B-B14F-4D97-AF65-F5344CB8AC3E}">
        <p14:creationId xmlns:p14="http://schemas.microsoft.com/office/powerpoint/2010/main" val="221095823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endParaRPr lang="el-GR" sz="1200" i="0" dirty="0"/>
          </a:p>
        </p:txBody>
      </p:sp>
      <p:sp>
        <p:nvSpPr>
          <p:cNvPr id="5" name="Rectangle 3"/>
          <p:cNvSpPr>
            <a:spLocks noGrp="1" noChangeArrowheads="1"/>
          </p:cNvSpPr>
          <p:nvPr>
            <p:ph type="dt" idx="1"/>
          </p:nvPr>
        </p:nvSpPr>
        <p:spPr>
          <a:ln/>
        </p:spPr>
        <p:txBody>
          <a:bodyPr/>
          <a:lstStyle/>
          <a:p>
            <a:r>
              <a:rPr lang="el-GR" dirty="0"/>
              <a:t>07/16/96</a:t>
            </a:r>
            <a:endParaRPr lang="el-GR" sz="1200" i="0" dirty="0"/>
          </a:p>
        </p:txBody>
      </p:sp>
      <p:sp>
        <p:nvSpPr>
          <p:cNvPr id="6" name="Rectangle 6"/>
          <p:cNvSpPr>
            <a:spLocks noGrp="1" noChangeArrowheads="1"/>
          </p:cNvSpPr>
          <p:nvPr>
            <p:ph type="ftr" sz="quarter" idx="4"/>
          </p:nvPr>
        </p:nvSpPr>
        <p:spPr>
          <a:ln/>
        </p:spPr>
        <p:txBody>
          <a:bodyPr/>
          <a:lstStyle/>
          <a:p>
            <a:r>
              <a:rPr lang="el-GR" dirty="0"/>
              <a:t>*</a:t>
            </a:r>
            <a:endParaRPr lang="el-GR" sz="1200" i="0" dirty="0"/>
          </a:p>
        </p:txBody>
      </p:sp>
      <p:sp>
        <p:nvSpPr>
          <p:cNvPr id="7" name="Rectangle 7"/>
          <p:cNvSpPr>
            <a:spLocks noGrp="1" noChangeArrowheads="1"/>
          </p:cNvSpPr>
          <p:nvPr>
            <p:ph type="sldNum" sz="quarter" idx="5"/>
          </p:nvPr>
        </p:nvSpPr>
        <p:spPr>
          <a:ln/>
        </p:spPr>
        <p:txBody>
          <a:bodyPr/>
          <a:lstStyle/>
          <a:p>
            <a:r>
              <a:rPr lang="el-GR" dirty="0"/>
              <a:t>##</a:t>
            </a:r>
            <a:endParaRPr lang="el-GR" sz="1200" i="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240150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63875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241472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257346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l-GR" sz="1200" b="0" i="0" u="none" strike="noStrike" kern="1200" baseline="0" dirty="0" smtClean="0">
              <a:solidFill>
                <a:schemeClr val="tx1"/>
              </a:solidFill>
              <a:latin typeface="Tahoma" charset="0"/>
              <a:ea typeface="+mn-ea"/>
              <a:cs typeface="+mn-cs"/>
            </a:endParaRPr>
          </a:p>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78191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277631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377431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383979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163179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424070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1664059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295260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697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l-GR" dirty="0" smtClean="0"/>
          </a:p>
          <a:p>
            <a:endParaRPr lang="el-GR" dirty="0" smtClean="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175197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a:t>
            </a:r>
            <a:endParaRPr lang="en-US" dirty="0" smtClean="0"/>
          </a:p>
          <a:p>
            <a:endParaRPr lang="en-US" dirty="0"/>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258759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3076230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320849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99119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119881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1936236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355028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321279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158294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20099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329844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kumimoji="1" lang="el-GR" sz="1200" b="0" i="0" kern="1200" dirty="0" smtClean="0">
              <a:solidFill>
                <a:schemeClr val="tx1"/>
              </a:solidFill>
              <a:effectLst/>
              <a:latin typeface="Tahoma" charset="0"/>
              <a:ea typeface="+mn-ea"/>
              <a:cs typeface="+mn-cs"/>
            </a:endParaRPr>
          </a:p>
          <a:p>
            <a:endParaRPr kumimoji="1" lang="el-GR" sz="1200" b="0" i="0" kern="1200" dirty="0" smtClean="0">
              <a:solidFill>
                <a:schemeClr val="tx1"/>
              </a:solidFill>
              <a:effectLst/>
              <a:latin typeface="Tahoma" charset="0"/>
              <a:ea typeface="+mn-ea"/>
              <a:cs typeface="+mn-cs"/>
            </a:endParaRPr>
          </a:p>
          <a:p>
            <a:endParaRPr kumimoji="1" lang="el-GR" sz="1200" b="0" i="0" kern="1200" dirty="0" smtClean="0">
              <a:solidFill>
                <a:schemeClr val="tx1"/>
              </a:solidFill>
              <a:effectLst/>
              <a:latin typeface="Tahoma" charset="0"/>
              <a:ea typeface="+mn-ea"/>
              <a:cs typeface="+mn-cs"/>
            </a:endParaRPr>
          </a:p>
          <a:p>
            <a:pPr marL="0" marR="0" algn="l">
              <a:spcBef>
                <a:spcPts val="0"/>
              </a:spcBef>
              <a:spcAft>
                <a:spcPts val="0"/>
              </a:spcAft>
            </a:pPr>
            <a:r>
              <a:rPr lang="el-GR" sz="1200" dirty="0" smtClean="0">
                <a:effectLst/>
                <a:latin typeface="Calibri" panose="020F0502020204030204" pitchFamily="34" charset="0"/>
              </a:rPr>
              <a:t>-</a:t>
            </a:r>
            <a:r>
              <a:rPr lang="en-US" sz="1200" dirty="0" smtClean="0">
                <a:effectLst/>
                <a:latin typeface="Calibri" panose="020F0502020204030204" pitchFamily="34" charset="0"/>
              </a:rPr>
              <a:t>We also showed that keloids are particularly prevalent</a:t>
            </a:r>
          </a:p>
          <a:p>
            <a:pPr marL="0" marR="0" algn="l">
              <a:spcBef>
                <a:spcPts val="0"/>
              </a:spcBef>
              <a:spcAft>
                <a:spcPts val="0"/>
              </a:spcAft>
            </a:pPr>
            <a:r>
              <a:rPr lang="en-US" sz="1200" dirty="0" smtClean="0">
                <a:effectLst/>
                <a:latin typeface="Calibri" panose="020F0502020204030204" pitchFamily="34" charset="0"/>
              </a:rPr>
              <a:t>on body regions with strong skin-stretching force due to</a:t>
            </a:r>
          </a:p>
          <a:p>
            <a:pPr marL="0" marR="0" algn="l">
              <a:spcBef>
                <a:spcPts val="0"/>
              </a:spcBef>
              <a:spcAft>
                <a:spcPts val="0"/>
              </a:spcAft>
            </a:pPr>
            <a:r>
              <a:rPr lang="en-US" sz="1200" dirty="0" smtClean="0">
                <a:effectLst/>
                <a:latin typeface="Calibri" panose="020F0502020204030204" pitchFamily="34" charset="0"/>
              </a:rPr>
              <a:t>body movements, such as the joints, anterior neck, chest</a:t>
            </a:r>
          </a:p>
          <a:p>
            <a:pPr marL="0" marR="0" algn="l">
              <a:spcBef>
                <a:spcPts val="0"/>
              </a:spcBef>
              <a:spcAft>
                <a:spcPts val="0"/>
              </a:spcAft>
            </a:pPr>
            <a:r>
              <a:rPr lang="en-US" sz="1200" dirty="0" smtClean="0">
                <a:effectLst/>
                <a:latin typeface="Calibri" panose="020F0502020204030204" pitchFamily="34" charset="0"/>
              </a:rPr>
              <a:t>wall, scapula/upper-arm, and suprapubic region. Repeated</a:t>
            </a:r>
          </a:p>
          <a:p>
            <a:pPr marL="0" marR="0" algn="l">
              <a:spcBef>
                <a:spcPts val="0"/>
              </a:spcBef>
              <a:spcAft>
                <a:spcPts val="0"/>
              </a:spcAft>
            </a:pPr>
            <a:r>
              <a:rPr lang="en-US" sz="1200" dirty="0" smtClean="0">
                <a:effectLst/>
                <a:latin typeface="Calibri" panose="020F0502020204030204" pitchFamily="34" charset="0"/>
              </a:rPr>
              <a:t>dermal injury and infection is also a local risk factor.</a:t>
            </a:r>
            <a:endParaRPr lang="el-GR" sz="1200" dirty="0" smtClean="0">
              <a:effectLst/>
              <a:latin typeface="Calibri" panose="020F0502020204030204" pitchFamily="34" charset="0"/>
            </a:endParaRPr>
          </a:p>
          <a:p>
            <a:pPr marL="0" marR="0" algn="l">
              <a:spcBef>
                <a:spcPts val="0"/>
              </a:spcBef>
              <a:spcAft>
                <a:spcPts val="0"/>
              </a:spcAft>
            </a:pPr>
            <a:endParaRPr lang="el-GR" sz="1200" dirty="0" smtClean="0">
              <a:effectLst/>
              <a:latin typeface="Calibri" panose="020F0502020204030204" pitchFamily="34" charset="0"/>
            </a:endParaRPr>
          </a:p>
          <a:p>
            <a:pPr marL="0" marR="0" algn="l">
              <a:spcBef>
                <a:spcPts val="0"/>
              </a:spcBef>
              <a:spcAft>
                <a:spcPts val="0"/>
              </a:spcAft>
            </a:pPr>
            <a:r>
              <a:rPr lang="el-GR" sz="1200" dirty="0" smtClean="0">
                <a:effectLst/>
                <a:latin typeface="Calibri" panose="020F0502020204030204" pitchFamily="34" charset="0"/>
              </a:rPr>
              <a:t>-</a:t>
            </a:r>
            <a:r>
              <a:rPr lang="el-GR" dirty="0" smtClean="0"/>
              <a:t>rs873549, rs1511412, rs940187 και rs8032158 σε τρεις χρωμοσωμικές περιοχές (1q41, 3q22.3-23 και 15q21.3)</a:t>
            </a:r>
            <a:endParaRPr lang="en-US" sz="1200" dirty="0" smtClean="0">
              <a:effectLst/>
              <a:latin typeface="Calibri" panose="020F0502020204030204" pitchFamily="34" charset="0"/>
            </a:endParaRPr>
          </a:p>
          <a:p>
            <a:endParaRPr lang="en-US" dirty="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78988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148724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κεφαλίδας 3"/>
          <p:cNvSpPr>
            <a:spLocks noGrp="1"/>
          </p:cNvSpPr>
          <p:nvPr>
            <p:ph type="hdr" sz="quarter" idx="10"/>
          </p:nvPr>
        </p:nvSpPr>
        <p:spPr/>
        <p:txBody>
          <a:bodyPr/>
          <a:lstStyle/>
          <a:p>
            <a:r>
              <a:rPr lang="el-GR" smtClean="0"/>
              <a:t>*</a:t>
            </a:r>
            <a:endParaRPr lang="el-GR" sz="1200" i="0" dirty="0"/>
          </a:p>
        </p:txBody>
      </p:sp>
      <p:sp>
        <p:nvSpPr>
          <p:cNvPr id="5" name="Θέση ημερομηνίας 4"/>
          <p:cNvSpPr>
            <a:spLocks noGrp="1"/>
          </p:cNvSpPr>
          <p:nvPr>
            <p:ph type="dt" idx="11"/>
          </p:nvPr>
        </p:nvSpPr>
        <p:spPr/>
        <p:txBody>
          <a:bodyPr/>
          <a:lstStyle/>
          <a:p>
            <a:r>
              <a:rPr lang="el-GR" smtClean="0"/>
              <a:t>07/16/96</a:t>
            </a:r>
            <a:endParaRPr lang="el-GR" sz="1200" i="0" dirty="0"/>
          </a:p>
        </p:txBody>
      </p:sp>
      <p:sp>
        <p:nvSpPr>
          <p:cNvPr id="6" name="Θέση υποσέλιδου 5"/>
          <p:cNvSpPr>
            <a:spLocks noGrp="1"/>
          </p:cNvSpPr>
          <p:nvPr>
            <p:ph type="ftr" sz="quarter" idx="12"/>
          </p:nvPr>
        </p:nvSpPr>
        <p:spPr/>
        <p:txBody>
          <a:bodyPr/>
          <a:lstStyle/>
          <a:p>
            <a:r>
              <a:rPr lang="el-GR"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smtClean="0"/>
              <a:t>##</a:t>
            </a:r>
            <a:endParaRPr lang="el-GR" sz="1200" i="0" dirty="0"/>
          </a:p>
        </p:txBody>
      </p:sp>
    </p:spTree>
    <p:extLst>
      <p:ext uri="{BB962C8B-B14F-4D97-AF65-F5344CB8AC3E}">
        <p14:creationId xmlns:p14="http://schemas.microsoft.com/office/powerpoint/2010/main" val="407254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p:txBody>
      </p:sp>
      <p:sp>
        <p:nvSpPr>
          <p:cNvPr id="4" name="Θέση κεφαλίδας 3"/>
          <p:cNvSpPr>
            <a:spLocks noGrp="1"/>
          </p:cNvSpPr>
          <p:nvPr>
            <p:ph type="hdr" sz="quarter" idx="10"/>
          </p:nvPr>
        </p:nvSpPr>
        <p:spPr/>
        <p:txBody>
          <a:bodyPr/>
          <a:lstStyle/>
          <a:p>
            <a:r>
              <a:rPr lang="el-GR" dirty="0" smtClean="0"/>
              <a:t>*</a:t>
            </a:r>
            <a:endParaRPr lang="el-GR" sz="1200" i="0" dirty="0"/>
          </a:p>
        </p:txBody>
      </p:sp>
      <p:sp>
        <p:nvSpPr>
          <p:cNvPr id="5" name="Θέση ημερομηνίας 4"/>
          <p:cNvSpPr>
            <a:spLocks noGrp="1"/>
          </p:cNvSpPr>
          <p:nvPr>
            <p:ph type="dt" idx="11"/>
          </p:nvPr>
        </p:nvSpPr>
        <p:spPr/>
        <p:txBody>
          <a:bodyPr/>
          <a:lstStyle/>
          <a:p>
            <a:r>
              <a:rPr lang="el-GR" dirty="0" smtClean="0"/>
              <a:t>07/16/96</a:t>
            </a:r>
            <a:endParaRPr lang="el-GR" sz="1200" i="0" dirty="0"/>
          </a:p>
        </p:txBody>
      </p:sp>
      <p:sp>
        <p:nvSpPr>
          <p:cNvPr id="6" name="Θέση υποσέλιδου 5"/>
          <p:cNvSpPr>
            <a:spLocks noGrp="1"/>
          </p:cNvSpPr>
          <p:nvPr>
            <p:ph type="ftr" sz="quarter" idx="12"/>
          </p:nvPr>
        </p:nvSpPr>
        <p:spPr/>
        <p:txBody>
          <a:bodyPr/>
          <a:lstStyle/>
          <a:p>
            <a:r>
              <a:rPr lang="el-GR" dirty="0" smtClean="0"/>
              <a:t>*</a:t>
            </a:r>
            <a:endParaRPr lang="el-GR" sz="1200" i="0" dirty="0"/>
          </a:p>
        </p:txBody>
      </p:sp>
      <p:sp>
        <p:nvSpPr>
          <p:cNvPr id="7" name="Θέση αριθμού διαφάνειας 6"/>
          <p:cNvSpPr>
            <a:spLocks noGrp="1"/>
          </p:cNvSpPr>
          <p:nvPr>
            <p:ph type="sldNum" sz="quarter" idx="13"/>
          </p:nvPr>
        </p:nvSpPr>
        <p:spPr/>
        <p:txBody>
          <a:bodyPr/>
          <a:lstStyle/>
          <a:p>
            <a:r>
              <a:rPr lang="el-GR" dirty="0" smtClean="0"/>
              <a:t>##</a:t>
            </a:r>
            <a:endParaRPr lang="el-GR" sz="1200" i="0" dirty="0"/>
          </a:p>
        </p:txBody>
      </p:sp>
    </p:spTree>
    <p:extLst>
      <p:ext uri="{BB962C8B-B14F-4D97-AF65-F5344CB8AC3E}">
        <p14:creationId xmlns:p14="http://schemas.microsoft.com/office/powerpoint/2010/main" val="7738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a:xfrm>
            <a:off x="2396319" y="329308"/>
            <a:ext cx="3086292" cy="309201"/>
          </a:xfrm>
        </p:spPr>
        <p:txBody>
          <a:bodyPr/>
          <a:lstStyle/>
          <a:p>
            <a:endParaRPr lang="el-GR" dirty="0"/>
          </a:p>
        </p:txBody>
      </p:sp>
      <p:sp>
        <p:nvSpPr>
          <p:cNvPr id="6" name="Slide Number Placeholder 5"/>
          <p:cNvSpPr>
            <a:spLocks noGrp="1"/>
          </p:cNvSpPr>
          <p:nvPr>
            <p:ph type="sldNum" sz="quarter" idx="12"/>
          </p:nvPr>
        </p:nvSpPr>
        <p:spPr>
          <a:xfrm>
            <a:off x="1434703" y="798973"/>
            <a:ext cx="802005" cy="503578"/>
          </a:xfrm>
        </p:spPr>
        <p:txBody>
          <a:bodyPr/>
          <a:lstStyle/>
          <a:p>
            <a:fld id="{0B9455B8-26BC-4941-8A45-B7355D0D0FA0}" type="slidenum">
              <a:rPr lang="el-GR" smtClean="0"/>
              <a:pPr/>
              <a:t>‹#›</a:t>
            </a:fld>
            <a:endParaRPr lang="el-GR"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151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73E07F9-0A56-41C1-9088-09F2A430C328}" type="slidenum">
              <a:rPr lang="el-GR" smtClean="0"/>
              <a:pPr/>
              <a:t>‹#›</a:t>
            </a:fld>
            <a:endParaRPr lang="el-GR" dirty="0"/>
          </a:p>
        </p:txBody>
      </p:sp>
    </p:spTree>
    <p:extLst>
      <p:ext uri="{BB962C8B-B14F-4D97-AF65-F5344CB8AC3E}">
        <p14:creationId xmlns:p14="http://schemas.microsoft.com/office/powerpoint/2010/main" val="311978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34993D8-E7B3-41B4-8D34-489232771AC8}" type="slidenum">
              <a:rPr lang="el-GR" smtClean="0"/>
              <a:pPr/>
              <a:t>‹#›</a:t>
            </a:fld>
            <a:endParaRPr lang="el-GR"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61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F22D9CB-61B7-493E-8D88-8B0DFF1A1441}" type="slidenum">
              <a:rPr lang="el-GR" smtClean="0"/>
              <a:pPr/>
              <a:t>‹#›</a:t>
            </a:fld>
            <a:endParaRPr lang="el-GR"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192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l-GR" smtClean="0"/>
              <a:t>Στυλ κύριου τίτλου</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736BB9F-DA71-495D-8EA4-8B97D29E5BCE}" type="slidenum">
              <a:rPr lang="el-GR" smtClean="0"/>
              <a:pPr/>
              <a:t>‹#›</a:t>
            </a:fld>
            <a:endParaRPr lang="el-GR"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000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3B2B202-0C9C-40DA-A8EB-FB7FB9A8F572}" type="slidenum">
              <a:rPr lang="el-GR" smtClean="0"/>
              <a:pPr/>
              <a:t>‹#›</a:t>
            </a:fld>
            <a:endParaRPr lang="el-GR"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38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443491" y="2824270"/>
            <a:ext cx="3125766" cy="2644457"/>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889182" y="2821491"/>
            <a:ext cx="3125652" cy="2637371"/>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FE73B45F-CADF-4AEA-A35B-9D2362B1DE3B}" type="slidenum">
              <a:rPr lang="el-GR" smtClean="0"/>
              <a:pPr/>
              <a:t>‹#›</a:t>
            </a:fld>
            <a:endParaRPr lang="el-GR" dirty="0"/>
          </a:p>
        </p:txBody>
      </p:sp>
    </p:spTree>
    <p:extLst>
      <p:ext uri="{BB962C8B-B14F-4D97-AF65-F5344CB8AC3E}">
        <p14:creationId xmlns:p14="http://schemas.microsoft.com/office/powerpoint/2010/main" val="256806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E1E59721-B0AF-464E-B8B9-24A7C3B36D5D}" type="slidenum">
              <a:rPr lang="el-GR" smtClean="0"/>
              <a:pPr/>
              <a:t>‹#›</a:t>
            </a:fld>
            <a:endParaRPr lang="el-GR" dirty="0"/>
          </a:p>
        </p:txBody>
      </p:sp>
    </p:spTree>
    <p:extLst>
      <p:ext uri="{BB962C8B-B14F-4D97-AF65-F5344CB8AC3E}">
        <p14:creationId xmlns:p14="http://schemas.microsoft.com/office/powerpoint/2010/main" val="29955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05B2808-3035-4BC8-9A8A-DEB33D37524F}" type="slidenum">
              <a:rPr lang="el-GR" smtClean="0"/>
              <a:pPr/>
              <a:t>‹#›</a:t>
            </a:fld>
            <a:endParaRPr lang="el-GR" dirty="0"/>
          </a:p>
        </p:txBody>
      </p:sp>
    </p:spTree>
    <p:extLst>
      <p:ext uri="{BB962C8B-B14F-4D97-AF65-F5344CB8AC3E}">
        <p14:creationId xmlns:p14="http://schemas.microsoft.com/office/powerpoint/2010/main" val="36781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l-GR" smtClean="0"/>
              <a:t>Στυλ κύριου τίτλου</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52DE6E7-4A5E-4377-BBF6-E1A047AA7C87}" type="slidenum">
              <a:rPr lang="el-GR" smtClean="0"/>
              <a:pPr/>
              <a:t>‹#›</a:t>
            </a:fld>
            <a:endParaRPr lang="el-GR"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813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l-GR" dirty="0"/>
          </a:p>
        </p:txBody>
      </p:sp>
      <p:sp>
        <p:nvSpPr>
          <p:cNvPr id="6" name="Footer Placeholder 5"/>
          <p:cNvSpPr>
            <a:spLocks noGrp="1"/>
          </p:cNvSpPr>
          <p:nvPr>
            <p:ph type="ftr" sz="quarter" idx="11"/>
          </p:nvPr>
        </p:nvSpPr>
        <p:spPr>
          <a:xfrm>
            <a:off x="1437530" y="318641"/>
            <a:ext cx="3251553" cy="320931"/>
          </a:xfrm>
        </p:spPr>
        <p:txBody>
          <a:bodyPr/>
          <a:lstStyle/>
          <a:p>
            <a:endParaRPr lang="el-GR" dirty="0"/>
          </a:p>
        </p:txBody>
      </p:sp>
      <p:sp>
        <p:nvSpPr>
          <p:cNvPr id="7" name="Slide Number Placeholder 6"/>
          <p:cNvSpPr>
            <a:spLocks noGrp="1"/>
          </p:cNvSpPr>
          <p:nvPr>
            <p:ph type="sldNum" sz="quarter" idx="12"/>
          </p:nvPr>
        </p:nvSpPr>
        <p:spPr/>
        <p:txBody>
          <a:bodyPr/>
          <a:lstStyle/>
          <a:p>
            <a:fld id="{F3A2EA4B-23B4-4094-9C91-98210728D9CC}" type="slidenum">
              <a:rPr lang="el-GR" smtClean="0"/>
              <a:pPr/>
              <a:t>‹#›</a:t>
            </a:fld>
            <a:endParaRPr lang="el-GR"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43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l-GR"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D16EB94-D2C3-4326-8AD9-B98E5B5C4593}" type="slidenum">
              <a:rPr lang="el-GR" smtClean="0"/>
              <a:pPr/>
              <a:t>‹#›</a:t>
            </a:fld>
            <a:endParaRPr lang="el-GR" dirty="0"/>
          </a:p>
        </p:txBody>
      </p:sp>
    </p:spTree>
    <p:extLst>
      <p:ext uri="{BB962C8B-B14F-4D97-AF65-F5344CB8AC3E}">
        <p14:creationId xmlns:p14="http://schemas.microsoft.com/office/powerpoint/2010/main" val="206935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022773" y="2636912"/>
            <a:ext cx="5256584" cy="2268559"/>
          </a:xfrm>
        </p:spPr>
        <p:txBody>
          <a:bodyPr>
            <a:normAutofit fontScale="90000"/>
          </a:bodyPr>
          <a:lstStyle/>
          <a:p>
            <a:pPr algn="ctr"/>
            <a:r>
              <a:rPr lang="el-GR" sz="4400" dirty="0" smtClean="0"/>
              <a:t/>
            </a:r>
            <a:br>
              <a:rPr lang="el-GR" sz="4400" dirty="0" smtClean="0"/>
            </a:br>
            <a:r>
              <a:rPr lang="el-GR" sz="4400" dirty="0" smtClean="0"/>
              <a:t/>
            </a:r>
            <a:br>
              <a:rPr lang="el-GR" sz="4400" dirty="0" smtClean="0"/>
            </a:br>
            <a:r>
              <a:rPr lang="el-GR" sz="4400" dirty="0"/>
              <a:t/>
            </a:r>
            <a:br>
              <a:rPr lang="el-GR" sz="4400" dirty="0"/>
            </a:br>
            <a:r>
              <a:rPr lang="el-GR" sz="4400" dirty="0" err="1" smtClean="0"/>
              <a:t>ΧηλοειδΗ</a:t>
            </a:r>
            <a:r>
              <a:rPr lang="el-GR" sz="4400" dirty="0" smtClean="0"/>
              <a:t/>
            </a:r>
            <a:br>
              <a:rPr lang="el-GR" sz="4400" dirty="0" smtClean="0"/>
            </a:br>
            <a:r>
              <a:rPr lang="el-GR" sz="4400" dirty="0" smtClean="0"/>
              <a:t/>
            </a:r>
            <a:br>
              <a:rPr lang="el-GR" sz="4400" dirty="0" smtClean="0"/>
            </a:br>
            <a:r>
              <a:rPr lang="el-GR" sz="4400" dirty="0" err="1" smtClean="0"/>
              <a:t>ΘεραπευτικΕΣ</a:t>
            </a:r>
            <a:r>
              <a:rPr lang="el-GR" sz="4400" dirty="0" smtClean="0"/>
              <a:t/>
            </a:r>
            <a:br>
              <a:rPr lang="el-GR" sz="4400" dirty="0" smtClean="0"/>
            </a:br>
            <a:r>
              <a:rPr lang="el-GR" sz="4400" dirty="0" err="1" smtClean="0"/>
              <a:t>ΠροσεγΓΙσεις</a:t>
            </a:r>
            <a:endParaRPr lang="el-GR" sz="4400" dirty="0"/>
          </a:p>
        </p:txBody>
      </p:sp>
      <p:sp>
        <p:nvSpPr>
          <p:cNvPr id="4101" name="Rectangle 5"/>
          <p:cNvSpPr>
            <a:spLocks noGrp="1" noChangeArrowheads="1"/>
          </p:cNvSpPr>
          <p:nvPr>
            <p:ph type="subTitle" idx="1"/>
          </p:nvPr>
        </p:nvSpPr>
        <p:spPr>
          <a:xfrm>
            <a:off x="2699792" y="580641"/>
            <a:ext cx="3966114" cy="1520253"/>
          </a:xfrm>
        </p:spPr>
        <p:txBody>
          <a:bodyPr>
            <a:normAutofit fontScale="25000" lnSpcReduction="20000"/>
          </a:bodyPr>
          <a:lstStyle/>
          <a:p>
            <a:pPr algn="ctr"/>
            <a:endParaRPr lang="el-GR" sz="6400" b="1" i="1" dirty="0" smtClean="0"/>
          </a:p>
          <a:p>
            <a:pPr algn="ctr"/>
            <a:endParaRPr lang="el-GR" sz="6400" b="1" i="1" dirty="0" smtClean="0">
              <a:solidFill>
                <a:schemeClr val="tx1"/>
              </a:solidFill>
            </a:endParaRPr>
          </a:p>
          <a:p>
            <a:pPr algn="ctr"/>
            <a:endParaRPr lang="el-GR" sz="6400" b="1" i="1" dirty="0" smtClean="0">
              <a:solidFill>
                <a:schemeClr val="tx1"/>
              </a:solidFill>
            </a:endParaRPr>
          </a:p>
          <a:p>
            <a:r>
              <a:rPr lang="el-GR" sz="6400" b="1" dirty="0" smtClean="0"/>
              <a:t>          ΚΑΘΗΓΗΤΗΣ ΔΡ.ΜΙΧΑΗΛ ΡΑΛΛΗΣ</a:t>
            </a:r>
            <a:endParaRPr lang="el-GR" sz="6400" b="1" dirty="0" smtClean="0">
              <a:solidFill>
                <a:schemeClr val="tx1"/>
              </a:solidFill>
            </a:endParaRPr>
          </a:p>
          <a:p>
            <a:pPr algn="ctr"/>
            <a:endParaRPr lang="el-GR" sz="6400" b="1" i="1" dirty="0">
              <a:solidFill>
                <a:schemeClr val="tx1"/>
              </a:solidFill>
            </a:endParaRPr>
          </a:p>
          <a:p>
            <a:pPr algn="l"/>
            <a:endParaRPr lang="el-GR" sz="6400" b="1" i="1" dirty="0" smtClean="0">
              <a:solidFill>
                <a:schemeClr val="tx1"/>
              </a:solidFill>
            </a:endParaRPr>
          </a:p>
          <a:p>
            <a:endParaRPr lang="el-GR" sz="1600" dirty="0" smtClean="0"/>
          </a:p>
          <a:p>
            <a:endParaRPr lang="el-GR" sz="1600" dirty="0"/>
          </a:p>
          <a:p>
            <a:endParaRPr lang="el-GR" sz="1600" dirty="0" smtClean="0"/>
          </a:p>
          <a:p>
            <a:endParaRPr lang="el-GR" sz="1600" dirty="0"/>
          </a:p>
          <a:p>
            <a:endParaRPr lang="el-GR" sz="1600" dirty="0" smtClean="0"/>
          </a:p>
          <a:p>
            <a:endParaRPr lang="el-GR" sz="1600" dirty="0"/>
          </a:p>
          <a:p>
            <a:endParaRPr lang="el-GR" dirty="0" smtClean="0"/>
          </a:p>
          <a:p>
            <a:endParaRPr lang="el-GR" sz="1600" dirty="0"/>
          </a:p>
          <a:p>
            <a:endParaRPr lang="el-GR" sz="1600" dirty="0" smtClean="0"/>
          </a:p>
          <a:p>
            <a:endParaRPr lang="el-GR" sz="1600" dirty="0"/>
          </a:p>
          <a:p>
            <a:endParaRPr lang="el-GR" sz="1600" dirty="0" smtClean="0"/>
          </a:p>
          <a:p>
            <a:endParaRPr lang="el-GR" sz="1600" dirty="0"/>
          </a:p>
          <a:p>
            <a:endParaRPr lang="el-GR" sz="1600" dirty="0" smtClean="0"/>
          </a:p>
          <a:p>
            <a:r>
              <a:rPr lang="el-GR" sz="5600" b="1" dirty="0" smtClean="0">
                <a:solidFill>
                  <a:schemeClr val="tx1"/>
                </a:solidFill>
              </a:rPr>
              <a:t> </a:t>
            </a:r>
          </a:p>
          <a:p>
            <a:pPr algn="ctr"/>
            <a:r>
              <a:rPr lang="el-GR" sz="5600" b="1" dirty="0" smtClean="0"/>
              <a:t>ΜΑΡΙΑΝΝΑ ΓΙΑΝΝΟΠΟΥΛΟΥ –ΠΡΟΠΤΥΧΙΑΚΗ ΦΟΙΤΗΤΡΙΑ ΦΑΡΜΑΚΕΥΤΙΚΗΣ </a:t>
            </a:r>
            <a:endParaRPr lang="el-GR" sz="5600" b="1" dirty="0">
              <a:solidFill>
                <a:schemeClr val="tx1"/>
              </a:solidFill>
            </a:endParaRPr>
          </a:p>
          <a:p>
            <a:r>
              <a:rPr lang="el-GR" dirty="0" smtClean="0"/>
              <a:t> </a:t>
            </a:r>
            <a:endParaRPr lang="el-GR" dirty="0"/>
          </a:p>
        </p:txBody>
      </p:sp>
      <p:pic>
        <p:nvPicPr>
          <p:cNvPr id="5" name="Εικόνα 4">
            <a:extLst>
              <a:ext uri="{FF2B5EF4-FFF2-40B4-BE49-F238E27FC236}">
                <a16:creationId xmlns:a16="http://schemas.microsoft.com/office/drawing/2014/main" id="{ED732A53-41CC-16AA-8D1B-161439CC283C}"/>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harpenSoften amount="-9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694517" y="517272"/>
            <a:ext cx="634841" cy="8234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Ορθογώνιο 2"/>
          <p:cNvSpPr/>
          <p:nvPr/>
        </p:nvSpPr>
        <p:spPr>
          <a:xfrm>
            <a:off x="2843808" y="263653"/>
            <a:ext cx="4572000" cy="1502976"/>
          </a:xfrm>
          <a:prstGeom prst="rect">
            <a:avLst/>
          </a:prstGeom>
        </p:spPr>
        <p:txBody>
          <a:bodyPr>
            <a:spAutoFit/>
          </a:bodyPr>
          <a:lstStyle/>
          <a:p>
            <a:pPr lvl="0">
              <a:spcBef>
                <a:spcPts val="1000"/>
              </a:spcBef>
              <a:buClr>
                <a:srgbClr val="92278F">
                  <a:lumMod val="60000"/>
                  <a:lumOff val="40000"/>
                </a:srgbClr>
              </a:buClr>
              <a:buSzPct val="80000"/>
            </a:pPr>
            <a:r>
              <a:rPr lang="el-GR" sz="1500" b="1" dirty="0">
                <a:latin typeface="Cambria" panose="02040503050406030204" pitchFamily="18" charset="0"/>
                <a:ea typeface="Cambria" panose="02040503050406030204" pitchFamily="18" charset="0"/>
                <a:cs typeface="+mj-cs"/>
              </a:rPr>
              <a:t>ΕΘΝΙΚΟ ΚΑΙ ΚΑΠΟΔΙΣΤΡΙΑΚΟ ΠΑΝΕΠΙΣΤΗΜΙΟ ΑΘΗΝΩΝ </a:t>
            </a:r>
            <a:endParaRPr lang="el-GR" sz="1500" b="1" dirty="0" smtClean="0">
              <a:latin typeface="Cambria" panose="02040503050406030204" pitchFamily="18" charset="0"/>
              <a:ea typeface="Cambria" panose="02040503050406030204" pitchFamily="18" charset="0"/>
              <a:cs typeface="+mj-cs"/>
            </a:endParaRPr>
          </a:p>
          <a:p>
            <a:pPr lvl="0">
              <a:spcBef>
                <a:spcPts val="1000"/>
              </a:spcBef>
              <a:buClr>
                <a:srgbClr val="92278F">
                  <a:lumMod val="60000"/>
                  <a:lumOff val="40000"/>
                </a:srgbClr>
              </a:buClr>
              <a:buSzPct val="80000"/>
            </a:pPr>
            <a:r>
              <a:rPr lang="en-US" sz="1500" b="1" dirty="0" smtClean="0">
                <a:latin typeface="Cambria" panose="02040503050406030204" pitchFamily="18" charset="0"/>
                <a:ea typeface="Cambria" panose="02040503050406030204" pitchFamily="18" charset="0"/>
                <a:cs typeface="+mj-cs"/>
              </a:rPr>
              <a:t> </a:t>
            </a:r>
            <a:r>
              <a:rPr lang="el-GR" sz="1500" b="1" dirty="0">
                <a:latin typeface="Cambria" panose="02040503050406030204" pitchFamily="18" charset="0"/>
                <a:ea typeface="Cambria" panose="02040503050406030204" pitchFamily="18" charset="0"/>
                <a:cs typeface="+mj-cs"/>
              </a:rPr>
              <a:t>ΤΟΜΕΑΣ ΦΑΡΜΑΚΕΥΤΙΚΗΣ ΤΕΧΝΟΛΟΓΙΑΣ</a:t>
            </a:r>
          </a:p>
          <a:p>
            <a:pPr lvl="0">
              <a:spcBef>
                <a:spcPts val="1000"/>
              </a:spcBef>
              <a:buClr>
                <a:srgbClr val="92278F">
                  <a:lumMod val="60000"/>
                  <a:lumOff val="40000"/>
                </a:srgbClr>
              </a:buClr>
              <a:buSzPct val="80000"/>
            </a:pPr>
            <a:r>
              <a:rPr lang="el-GR" sz="1500" b="1" dirty="0" smtClean="0">
                <a:latin typeface="Cambria" panose="02040503050406030204" pitchFamily="18" charset="0"/>
                <a:ea typeface="Cambria" panose="02040503050406030204" pitchFamily="18" charset="0"/>
                <a:cs typeface="+mj-cs"/>
              </a:rPr>
              <a:t>ΕΛΕΓΧΟΣ </a:t>
            </a:r>
            <a:r>
              <a:rPr lang="el-GR" sz="1500" b="1" dirty="0">
                <a:latin typeface="Cambria" panose="02040503050406030204" pitchFamily="18" charset="0"/>
                <a:ea typeface="Cambria" panose="02040503050406030204" pitchFamily="18" charset="0"/>
                <a:cs typeface="+mj-cs"/>
              </a:rPr>
              <a:t>ΚΑΙ ΑΞΙΟΛΟΓΗΣΗ ΚΑΛΛΥΝΤΙΚΩΝ &amp; ΙΑΤΡΟΤΕΧΝΟΛΟΓΙΚΩΝ ΠΡΟΪΟΝΤΩΝ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65406" y="476672"/>
            <a:ext cx="5882780" cy="1081705"/>
          </a:xfrm>
          <a:noFill/>
          <a:ln/>
        </p:spPr>
        <p:txBody>
          <a:bodyPr lIns="92075" tIns="46037" rIns="92075" bIns="46037" anchor="ctr"/>
          <a:lstStyle/>
          <a:p>
            <a:pPr algn="ctr"/>
            <a:r>
              <a:rPr lang="el-GR" b="1" dirty="0" smtClean="0"/>
              <a:t>ΘΕΡΑΠΕΙΑ-ΓΕΝΙΚΟ</a:t>
            </a:r>
            <a:r>
              <a:rPr lang="el-GR" dirty="0" smtClean="0"/>
              <a:t> </a:t>
            </a:r>
            <a:r>
              <a:rPr lang="el-GR" b="1" dirty="0" smtClean="0"/>
              <a:t>ΠΛΑΝΟ</a:t>
            </a:r>
            <a:endParaRPr lang="el-GR" b="1" dirty="0"/>
          </a:p>
        </p:txBody>
      </p:sp>
      <p:sp>
        <p:nvSpPr>
          <p:cNvPr id="7171" name="Rectangle 3"/>
          <p:cNvSpPr>
            <a:spLocks noGrp="1" noChangeArrowheads="1"/>
          </p:cNvSpPr>
          <p:nvPr>
            <p:ph sz="half" idx="1"/>
          </p:nvPr>
        </p:nvSpPr>
        <p:spPr>
          <a:xfrm>
            <a:off x="1965406" y="2056800"/>
            <a:ext cx="2855547" cy="4468544"/>
          </a:xfrm>
          <a:noFill/>
          <a:ln/>
        </p:spPr>
        <p:txBody>
          <a:bodyPr lIns="182562" tIns="46037" rIns="182562" bIns="46037">
            <a:normAutofit fontScale="92500" lnSpcReduction="20000"/>
          </a:bodyPr>
          <a:lstStyle/>
          <a:p>
            <a:r>
              <a:rPr lang="el-GR" sz="1800" b="1" dirty="0" smtClean="0">
                <a:latin typeface="Arial" panose="020B0604020202020204" pitchFamily="34" charset="0"/>
                <a:cs typeface="Arial" panose="020B0604020202020204" pitchFamily="34" charset="0"/>
              </a:rPr>
              <a:t>Χειρουργείο</a:t>
            </a:r>
          </a:p>
          <a:p>
            <a:r>
              <a:rPr lang="el-GR" sz="1800" b="1" dirty="0" smtClean="0">
                <a:latin typeface="Arial" panose="020B0604020202020204" pitchFamily="34" charset="0"/>
                <a:cs typeface="Arial" panose="020B0604020202020204" pitchFamily="34" charset="0"/>
              </a:rPr>
              <a:t>Ακτινοβολία</a:t>
            </a:r>
            <a:r>
              <a:rPr lang="en-US" sz="1800" b="1" dirty="0" smtClean="0">
                <a:latin typeface="Arial" panose="020B0604020202020204" pitchFamily="34" charset="0"/>
                <a:cs typeface="Arial" panose="020B0604020202020204" pitchFamily="34" charset="0"/>
              </a:rPr>
              <a:t> / </a:t>
            </a:r>
            <a:r>
              <a:rPr lang="el-GR" sz="1800" b="1" dirty="0" smtClean="0">
                <a:latin typeface="Arial" panose="020B0604020202020204" pitchFamily="34" charset="0"/>
                <a:cs typeface="Arial" panose="020B0604020202020204" pitchFamily="34" charset="0"/>
              </a:rPr>
              <a:t>Λέιζερ</a:t>
            </a:r>
          </a:p>
          <a:p>
            <a:r>
              <a:rPr lang="el-GR" sz="1800" b="1" dirty="0" smtClean="0">
                <a:latin typeface="Arial" panose="020B0604020202020204" pitchFamily="34" charset="0"/>
                <a:cs typeface="Arial" panose="020B0604020202020204" pitchFamily="34" charset="0"/>
              </a:rPr>
              <a:t>Κρυοθεραπεία</a:t>
            </a:r>
          </a:p>
          <a:p>
            <a:r>
              <a:rPr lang="el-GR" sz="1800" b="1" dirty="0" smtClean="0">
                <a:latin typeface="Arial" panose="020B0604020202020204" pitchFamily="34" charset="0"/>
                <a:cs typeface="Arial" panose="020B0604020202020204" pitchFamily="34" charset="0"/>
              </a:rPr>
              <a:t>Τοπικά σκευάσματα </a:t>
            </a:r>
            <a:r>
              <a:rPr lang="el-GR" sz="1800" b="1" dirty="0">
                <a:latin typeface="Arial" panose="020B0604020202020204" pitchFamily="34" charset="0"/>
                <a:cs typeface="Arial" panose="020B0604020202020204" pitchFamily="34" charset="0"/>
              </a:rPr>
              <a:t>(αλοιφές, ρετινοϊκό οξύ, </a:t>
            </a:r>
            <a:r>
              <a:rPr lang="el-GR" sz="1800" b="1" dirty="0" smtClean="0">
                <a:latin typeface="Arial" panose="020B0604020202020204" pitchFamily="34" charset="0"/>
                <a:cs typeface="Arial" panose="020B0604020202020204" pitchFamily="34" charset="0"/>
              </a:rPr>
              <a:t>ιμικιμόδη</a:t>
            </a:r>
            <a:r>
              <a:rPr lang="el-GR" sz="1800" b="1" dirty="0">
                <a:latin typeface="Arial" panose="020B0604020202020204" pitchFamily="34" charset="0"/>
                <a:cs typeface="Arial" panose="020B0604020202020204" pitchFamily="34" charset="0"/>
              </a:rPr>
              <a:t>, κρέμα τζελ </a:t>
            </a:r>
            <a:r>
              <a:rPr lang="el-GR" sz="1800" b="1" dirty="0" smtClean="0">
                <a:latin typeface="Arial" panose="020B0604020202020204" pitchFamily="34" charset="0"/>
                <a:cs typeface="Arial" panose="020B0604020202020204" pitchFamily="34" charset="0"/>
              </a:rPr>
              <a:t>σιλικόνης, ενέσεις </a:t>
            </a:r>
            <a:r>
              <a:rPr lang="el-GR" sz="1800" b="1" dirty="0">
                <a:latin typeface="Arial" panose="020B0604020202020204" pitchFamily="34" charset="0"/>
                <a:cs typeface="Arial" panose="020B0604020202020204" pitchFamily="34" charset="0"/>
              </a:rPr>
              <a:t>κορτικοστεροειδών, </a:t>
            </a:r>
            <a:r>
              <a:rPr lang="el-GR" sz="1800" b="1" dirty="0" smtClean="0">
                <a:latin typeface="Arial" panose="020B0604020202020204" pitchFamily="34" charset="0"/>
                <a:cs typeface="Arial" panose="020B0604020202020204" pitchFamily="34" charset="0"/>
              </a:rPr>
              <a:t>τοπικά ιατροτεχνολογικά προϊόντα)</a:t>
            </a:r>
            <a:endParaRPr lang="en-US" sz="1800" b="1"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Cell-based </a:t>
            </a:r>
            <a:r>
              <a:rPr lang="el-GR" sz="1800" b="1" dirty="0" smtClean="0">
                <a:latin typeface="Arial" panose="020B0604020202020204" pitchFamily="34" charset="0"/>
                <a:cs typeface="Arial" panose="020B0604020202020204" pitchFamily="34" charset="0"/>
              </a:rPr>
              <a:t>θεραπείες</a:t>
            </a:r>
            <a:r>
              <a:rPr lang="en-US" sz="1800" b="1" dirty="0" smtClean="0">
                <a:latin typeface="Arial" panose="020B0604020202020204" pitchFamily="34" charset="0"/>
                <a:cs typeface="Arial" panose="020B0604020202020204" pitchFamily="34" charset="0"/>
              </a:rPr>
              <a:t> (in vivo </a:t>
            </a:r>
            <a:r>
              <a:rPr lang="el-GR" sz="1800" b="1" dirty="0" smtClean="0">
                <a:latin typeface="Arial" panose="020B0604020202020204" pitchFamily="34" charset="0"/>
                <a:cs typeface="Arial" panose="020B0604020202020204" pitchFamily="34" charset="0"/>
              </a:rPr>
              <a:t>σε ζώα)</a:t>
            </a:r>
            <a:endParaRPr lang="el-GR" sz="1800" b="1" dirty="0">
              <a:latin typeface="Arial" panose="020B0604020202020204" pitchFamily="34" charset="0"/>
              <a:cs typeface="Arial" panose="020B0604020202020204" pitchFamily="34" charset="0"/>
            </a:endParaRPr>
          </a:p>
        </p:txBody>
      </p:sp>
      <p:sp>
        <p:nvSpPr>
          <p:cNvPr id="2" name="Θέση περιεχομένου 1"/>
          <p:cNvSpPr>
            <a:spLocks noGrp="1"/>
          </p:cNvSpPr>
          <p:nvPr>
            <p:ph sz="half" idx="2"/>
          </p:nvPr>
        </p:nvSpPr>
        <p:spPr>
          <a:xfrm>
            <a:off x="4988659" y="2532200"/>
            <a:ext cx="2859527" cy="3993144"/>
          </a:xfrm>
        </p:spPr>
        <p:txBody>
          <a:bodyPr>
            <a:normAutofit fontScale="92500" lnSpcReduction="20000"/>
          </a:bodyPr>
          <a:lstStyle/>
          <a:p>
            <a:pPr marL="2334" indent="0" algn="ctr">
              <a:buNone/>
            </a:pPr>
            <a:endParaRPr lang="el-GR" b="1" i="1" dirty="0" smtClean="0"/>
          </a:p>
          <a:p>
            <a:r>
              <a:rPr lang="el-GR" b="1" dirty="0" smtClean="0">
                <a:latin typeface="Arial" panose="020B0604020202020204" pitchFamily="34" charset="0"/>
                <a:cs typeface="Arial" panose="020B0604020202020204" pitchFamily="34" charset="0"/>
              </a:rPr>
              <a:t>Υψηλά ποσοστά υποτροπής και εμφάνιση αντοχής στη θεραπεία</a:t>
            </a:r>
          </a:p>
          <a:p>
            <a:r>
              <a:rPr lang="el-GR" b="1" dirty="0" smtClean="0">
                <a:latin typeface="Arial" panose="020B0604020202020204" pitchFamily="34" charset="0"/>
                <a:cs typeface="Arial" panose="020B0604020202020204" pitchFamily="34" charset="0"/>
              </a:rPr>
              <a:t>Μορφολογική ετερογένεια</a:t>
            </a:r>
          </a:p>
          <a:p>
            <a:r>
              <a:rPr lang="el-GR" b="1" dirty="0" smtClean="0">
                <a:latin typeface="Arial" panose="020B0604020202020204" pitchFamily="34" charset="0"/>
                <a:cs typeface="Arial" panose="020B0604020202020204" pitchFamily="34" charset="0"/>
              </a:rPr>
              <a:t>Μικρός αριθμός αξιόπιστων συγκριτικών μελετών</a:t>
            </a:r>
            <a:endParaRPr lang="en-US" b="1" dirty="0">
              <a:latin typeface="Arial" panose="020B0604020202020204" pitchFamily="34" charset="0"/>
              <a:cs typeface="Arial" panose="020B0604020202020204" pitchFamily="34" charset="0"/>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72816"/>
            <a:ext cx="1872208" cy="119058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ΜελετημΕνες</a:t>
            </a:r>
            <a:r>
              <a:rPr lang="el-GR" b="1" dirty="0" smtClean="0"/>
              <a:t> </a:t>
            </a:r>
            <a:r>
              <a:rPr lang="el-GR" b="1" dirty="0" err="1" smtClean="0"/>
              <a:t>ΔραστικΕς</a:t>
            </a:r>
            <a:r>
              <a:rPr lang="el-GR" b="1" dirty="0" smtClean="0"/>
              <a:t> </a:t>
            </a:r>
            <a:r>
              <a:rPr lang="el-GR" b="1" dirty="0" err="1" smtClean="0"/>
              <a:t>ΟυσΙες</a:t>
            </a:r>
            <a:r>
              <a:rPr lang="el-GR" b="1" dirty="0" smtClean="0"/>
              <a:t> </a:t>
            </a:r>
            <a:endParaRPr lang="en-US" b="1" dirty="0"/>
          </a:p>
        </p:txBody>
      </p:sp>
      <p:sp>
        <p:nvSpPr>
          <p:cNvPr id="3" name="Θέση περιεχομένου 2"/>
          <p:cNvSpPr>
            <a:spLocks noGrp="1"/>
          </p:cNvSpPr>
          <p:nvPr>
            <p:ph idx="1"/>
          </p:nvPr>
        </p:nvSpPr>
        <p:spPr>
          <a:xfrm>
            <a:off x="1961317" y="1901673"/>
            <a:ext cx="5713092" cy="2010321"/>
          </a:xfrm>
        </p:spPr>
        <p:txBody>
          <a:bodyPr/>
          <a:lstStyle/>
          <a:p>
            <a:r>
              <a:rPr lang="el-GR" sz="1800" b="1" dirty="0" smtClean="0">
                <a:latin typeface="Arial" panose="020B0604020202020204" pitchFamily="34" charset="0"/>
                <a:cs typeface="Arial" panose="020B0604020202020204" pitchFamily="34" charset="0"/>
              </a:rPr>
              <a:t>Τοπική χορήγηση γλυκοκορτικοειδών, νευροτοξίνης </a:t>
            </a:r>
            <a:r>
              <a:rPr lang="en-US" sz="1800" b="1" dirty="0" smtClean="0">
                <a:latin typeface="Arial" panose="020B0604020202020204" pitchFamily="34" charset="0"/>
                <a:cs typeface="Arial" panose="020B0604020202020204" pitchFamily="34" charset="0"/>
              </a:rPr>
              <a:t>,</a:t>
            </a:r>
            <a:r>
              <a:rPr lang="el-GR" sz="1800" b="1" dirty="0">
                <a:latin typeface="Arial" panose="020B0604020202020204" pitchFamily="34" charset="0"/>
                <a:cs typeface="Arial" panose="020B0604020202020204" pitchFamily="34" charset="0"/>
              </a:rPr>
              <a:t> χημειοθεραπευτικών,</a:t>
            </a:r>
            <a:r>
              <a:rPr lang="en-US" sz="1800" b="1" dirty="0" smtClean="0">
                <a:latin typeface="Arial" panose="020B0604020202020204" pitchFamily="34" charset="0"/>
                <a:cs typeface="Arial" panose="020B0604020202020204" pitchFamily="34" charset="0"/>
              </a:rPr>
              <a:t> </a:t>
            </a:r>
            <a:r>
              <a:rPr lang="el-GR" sz="1800" b="1" dirty="0" smtClean="0">
                <a:latin typeface="Arial" panose="020B0604020202020204" pitchFamily="34" charset="0"/>
                <a:cs typeface="Arial" panose="020B0604020202020204" pitchFamily="34" charset="0"/>
              </a:rPr>
              <a:t>αποκλειστή διαύλων ασβεστίου και αντιβιοτικά  </a:t>
            </a:r>
            <a:r>
              <a:rPr lang="el-GR" sz="1800" b="1" dirty="0">
                <a:latin typeface="Arial" panose="020B0604020202020204" pitchFamily="34" charset="0"/>
                <a:cs typeface="Arial" panose="020B0604020202020204" pitchFamily="34" charset="0"/>
              </a:rPr>
              <a:t>στο </a:t>
            </a:r>
            <a:r>
              <a:rPr lang="el-GR" sz="1800" b="1" dirty="0" smtClean="0">
                <a:latin typeface="Arial" panose="020B0604020202020204" pitchFamily="34" charset="0"/>
                <a:cs typeface="Arial" panose="020B0604020202020204" pitchFamily="34" charset="0"/>
              </a:rPr>
              <a:t>σημείο βλάβης.</a:t>
            </a:r>
            <a:endParaRPr lang="en-US" sz="1800" b="1" dirty="0" smtClean="0">
              <a:latin typeface="Arial" panose="020B0604020202020204" pitchFamily="34" charset="0"/>
              <a:cs typeface="Arial" panose="020B0604020202020204" pitchFamily="34" charset="0"/>
            </a:endParaRPr>
          </a:p>
          <a:p>
            <a:r>
              <a:rPr lang="el-GR" sz="1800" b="1" dirty="0" smtClean="0">
                <a:latin typeface="Arial" panose="020B0604020202020204" pitchFamily="34" charset="0"/>
                <a:cs typeface="Arial" panose="020B0604020202020204" pitchFamily="34" charset="0"/>
              </a:rPr>
              <a:t>Επιτυγχάνεται αυξημένη διείσδυση </a:t>
            </a:r>
            <a:r>
              <a:rPr lang="el-GR" sz="1800" b="1" dirty="0">
                <a:latin typeface="Arial" panose="020B0604020202020204" pitchFamily="34" charset="0"/>
                <a:cs typeface="Arial" panose="020B0604020202020204" pitchFamily="34" charset="0"/>
              </a:rPr>
              <a:t>τους </a:t>
            </a:r>
            <a:endParaRPr lang="el-GR" sz="1800" b="1" dirty="0" smtClean="0">
              <a:latin typeface="Arial" panose="020B0604020202020204" pitchFamily="34" charset="0"/>
              <a:cs typeface="Arial" panose="020B0604020202020204" pitchFamily="34" charset="0"/>
            </a:endParaRPr>
          </a:p>
          <a:p>
            <a:endParaRPr lang="en-US" dirty="0"/>
          </a:p>
        </p:txBody>
      </p:sp>
      <p:graphicFrame>
        <p:nvGraphicFramePr>
          <p:cNvPr id="4" name="Διάγραμμα 3"/>
          <p:cNvGraphicFramePr/>
          <p:nvPr>
            <p:extLst>
              <p:ext uri="{D42A27DB-BD31-4B8C-83A1-F6EECF244321}">
                <p14:modId xmlns:p14="http://schemas.microsoft.com/office/powerpoint/2010/main" val="1329297896"/>
              </p:ext>
            </p:extLst>
          </p:nvPr>
        </p:nvGraphicFramePr>
        <p:xfrm>
          <a:off x="1763688" y="3140968"/>
          <a:ext cx="6096000" cy="37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57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Θεραπεια</a:t>
            </a:r>
            <a:r>
              <a:rPr lang="el-GR" b="1" dirty="0" smtClean="0"/>
              <a:t> με </a:t>
            </a:r>
            <a:r>
              <a:rPr lang="el-GR" b="1" dirty="0" err="1" smtClean="0"/>
              <a:t>κορτικοστεροειδη</a:t>
            </a:r>
            <a:r>
              <a:rPr lang="el-GR" b="1" dirty="0" smtClean="0"/>
              <a:t/>
            </a:r>
            <a:br>
              <a:rPr lang="el-GR" b="1" dirty="0" smtClean="0"/>
            </a:br>
            <a:r>
              <a:rPr lang="el-GR" b="1" dirty="0" err="1" smtClean="0"/>
              <a:t>Ακετονιδιο</a:t>
            </a:r>
            <a:r>
              <a:rPr lang="el-GR" b="1" dirty="0" smtClean="0"/>
              <a:t> της </a:t>
            </a:r>
            <a:r>
              <a:rPr lang="el-GR" b="1" dirty="0" err="1" smtClean="0"/>
              <a:t>Τριαμσινολονης</a:t>
            </a:r>
            <a:endParaRPr lang="en-US" b="1" dirty="0"/>
          </a:p>
        </p:txBody>
      </p:sp>
      <p:pic>
        <p:nvPicPr>
          <p:cNvPr id="4" name="Θέση περιεχομένου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77360" y="2304435"/>
            <a:ext cx="2857143" cy="2857143"/>
          </a:xfrm>
        </p:spPr>
      </p:pic>
      <p:sp>
        <p:nvSpPr>
          <p:cNvPr id="7" name="Θέση περιεχομένου 6"/>
          <p:cNvSpPr>
            <a:spLocks noGrp="1"/>
          </p:cNvSpPr>
          <p:nvPr>
            <p:ph sz="half" idx="2"/>
          </p:nvPr>
        </p:nvSpPr>
        <p:spPr>
          <a:xfrm>
            <a:off x="4932040" y="3446284"/>
            <a:ext cx="3810000" cy="4114800"/>
          </a:xfrm>
        </p:spPr>
        <p:txBody>
          <a:bodyPr/>
          <a:lstStyle/>
          <a:p>
            <a:pPr marL="0" indent="0">
              <a:buNone/>
            </a:pPr>
            <a:r>
              <a:rPr lang="el-GR" b="1" dirty="0" smtClean="0">
                <a:solidFill>
                  <a:srgbClr val="FF0000"/>
                </a:solidFill>
                <a:latin typeface="Arial" panose="020B0604020202020204" pitchFamily="34" charset="0"/>
                <a:cs typeface="Arial" panose="020B0604020202020204" pitchFamily="34" charset="0"/>
              </a:rPr>
              <a:t>1</a:t>
            </a:r>
            <a:r>
              <a:rPr lang="el-GR" b="1" baseline="30000" dirty="0" smtClean="0">
                <a:solidFill>
                  <a:srgbClr val="FF0000"/>
                </a:solidFill>
                <a:latin typeface="Arial" panose="020B0604020202020204" pitchFamily="34" charset="0"/>
                <a:cs typeface="Arial" panose="020B0604020202020204" pitchFamily="34" charset="0"/>
              </a:rPr>
              <a:t>ης</a:t>
            </a:r>
            <a:r>
              <a:rPr lang="el-GR" b="1" dirty="0" smtClean="0">
                <a:latin typeface="Arial" panose="020B0604020202020204" pitchFamily="34" charset="0"/>
                <a:cs typeface="Arial" panose="020B0604020202020204" pitchFamily="34" charset="0"/>
              </a:rPr>
              <a:t> γραμμής θεραπεία</a:t>
            </a:r>
          </a:p>
          <a:p>
            <a:endParaRPr lang="en-US" dirty="0"/>
          </a:p>
        </p:txBody>
      </p:sp>
    </p:spTree>
    <p:extLst>
      <p:ext uri="{BB962C8B-B14F-4D97-AF65-F5344CB8AC3E}">
        <p14:creationId xmlns:p14="http://schemas.microsoft.com/office/powerpoint/2010/main" val="76401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3038" y="620688"/>
            <a:ext cx="6571343" cy="1059305"/>
          </a:xfrm>
        </p:spPr>
        <p:txBody>
          <a:bodyPr>
            <a:normAutofit fontScale="90000"/>
          </a:bodyPr>
          <a:lstStyle/>
          <a:p>
            <a:pPr algn="ctr"/>
            <a:r>
              <a:rPr lang="el-GR" b="1" dirty="0" err="1" smtClean="0"/>
              <a:t>Συγκριση</a:t>
            </a:r>
            <a:r>
              <a:rPr lang="el-GR" b="1" dirty="0" smtClean="0"/>
              <a:t>  </a:t>
            </a:r>
            <a:r>
              <a:rPr lang="el-GR" b="1" dirty="0" err="1" smtClean="0"/>
              <a:t>αποτελεσματικοτητας</a:t>
            </a:r>
            <a:r>
              <a:rPr lang="el-GR" b="1" dirty="0" smtClean="0"/>
              <a:t> </a:t>
            </a:r>
            <a:r>
              <a:rPr lang="el-GR" b="1" dirty="0" err="1" smtClean="0"/>
              <a:t>Τριαμσινολονης</a:t>
            </a:r>
            <a:r>
              <a:rPr lang="el-GR" b="1" dirty="0" smtClean="0"/>
              <a:t> </a:t>
            </a:r>
            <a:r>
              <a:rPr lang="el-GR" b="1" dirty="0"/>
              <a:t>με </a:t>
            </a:r>
            <a:r>
              <a:rPr lang="el-GR" b="1" dirty="0" err="1" smtClean="0"/>
              <a:t>αλλες</a:t>
            </a:r>
            <a:r>
              <a:rPr lang="el-GR" b="1" dirty="0" smtClean="0"/>
              <a:t> </a:t>
            </a:r>
            <a:r>
              <a:rPr lang="el-GR" b="1" dirty="0" err="1" smtClean="0"/>
              <a:t>θεραπειες</a:t>
            </a:r>
            <a:r>
              <a:rPr lang="en-US" b="1" dirty="0">
                <a:solidFill>
                  <a:schemeClr val="tx2"/>
                </a:solidFill>
              </a:rPr>
              <a:t/>
            </a:r>
            <a:br>
              <a:rPr lang="en-US" b="1" dirty="0">
                <a:solidFill>
                  <a:schemeClr val="tx2"/>
                </a:solidFill>
              </a:rPr>
            </a:br>
            <a:endParaRPr lang="en-US" dirty="0"/>
          </a:p>
        </p:txBody>
      </p:sp>
      <p:pic>
        <p:nvPicPr>
          <p:cNvPr id="8" name="Θέση εικόνας 7" descr="fmed-03-00071.pdf - Adobe Acrobat Reader (64-bit)"/>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39752" y="2348880"/>
            <a:ext cx="4497114" cy="3168352"/>
          </a:xfrm>
        </p:spPr>
      </p:pic>
      <p:sp>
        <p:nvSpPr>
          <p:cNvPr id="10" name="Ορθογώνιο 9"/>
          <p:cNvSpPr/>
          <p:nvPr/>
        </p:nvSpPr>
        <p:spPr>
          <a:xfrm>
            <a:off x="3193451" y="3934271"/>
            <a:ext cx="3134833" cy="923330"/>
          </a:xfrm>
          <a:prstGeom prst="rect">
            <a:avLst/>
          </a:prstGeom>
          <a:noFill/>
        </p:spPr>
        <p:txBody>
          <a:bodyPr wrap="none" lIns="91440" tIns="45720" rIns="91440" bIns="45720">
            <a:spAutoFit/>
          </a:bodyPr>
          <a:lstStyle/>
          <a:p>
            <a:pPr algn="ctr"/>
            <a:r>
              <a:rPr lang="el-GR" sz="5400" dirty="0" smtClean="0">
                <a:ln w="0"/>
                <a:solidFill>
                  <a:srgbClr val="FF0000"/>
                </a:solidFill>
                <a:effectLst>
                  <a:reflection blurRad="6350" stA="53000" endA="300" endPos="35500" dir="5400000" sy="-90000" algn="bl" rotWithShape="0"/>
                </a:effectLst>
              </a:rPr>
              <a:t>Υπεροχή</a:t>
            </a:r>
            <a:r>
              <a:rPr lang="el-GR"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l-G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44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b="1" dirty="0" err="1" smtClean="0"/>
              <a:t>Συνδυασμος</a:t>
            </a:r>
            <a:r>
              <a:rPr lang="el-GR" b="1" dirty="0" smtClean="0"/>
              <a:t> </a:t>
            </a:r>
            <a:r>
              <a:rPr lang="el-GR" b="1" dirty="0" err="1" smtClean="0"/>
              <a:t>Ενεσιμων</a:t>
            </a:r>
            <a:r>
              <a:rPr lang="el-GR" b="1" dirty="0" smtClean="0"/>
              <a:t> </a:t>
            </a:r>
            <a:r>
              <a:rPr lang="el-GR" b="1" dirty="0" err="1" smtClean="0"/>
              <a:t>Δραστικων</a:t>
            </a:r>
            <a:r>
              <a:rPr lang="el-GR" b="1" dirty="0" smtClean="0"/>
              <a:t> </a:t>
            </a:r>
            <a:r>
              <a:rPr lang="el-GR" b="1" dirty="0" err="1" smtClean="0"/>
              <a:t>Ουσιων</a:t>
            </a:r>
            <a:endParaRPr lang="en-US" b="1" dirty="0"/>
          </a:p>
        </p:txBody>
      </p:sp>
      <p:sp>
        <p:nvSpPr>
          <p:cNvPr id="2" name="Θέση περιεχομένου 1"/>
          <p:cNvSpPr>
            <a:spLocks noGrp="1"/>
          </p:cNvSpPr>
          <p:nvPr>
            <p:ph sz="half" idx="1"/>
          </p:nvPr>
        </p:nvSpPr>
        <p:spPr>
          <a:xfrm>
            <a:off x="1961426" y="2231093"/>
            <a:ext cx="2855547" cy="3993144"/>
          </a:xfrm>
        </p:spPr>
        <p:txBody>
          <a:bodyPr>
            <a:normAutofit fontScale="85000" lnSpcReduction="20000"/>
          </a:bodyPr>
          <a:lstStyle/>
          <a:p>
            <a:r>
              <a:rPr lang="it-IT" b="1" dirty="0">
                <a:latin typeface="Arial" panose="020B0604020202020204" pitchFamily="34" charset="0"/>
                <a:cs typeface="Arial" panose="020B0604020202020204" pitchFamily="34" charset="0"/>
              </a:rPr>
              <a:t>TAC+BTA (82.2%)</a:t>
            </a:r>
          </a:p>
          <a:p>
            <a:r>
              <a:rPr lang="it-IT" b="1" dirty="0">
                <a:latin typeface="Arial" panose="020B0604020202020204" pitchFamily="34" charset="0"/>
                <a:cs typeface="Arial" panose="020B0604020202020204" pitchFamily="34" charset="0"/>
              </a:rPr>
              <a:t>TAC+5-FU (69.8%) </a:t>
            </a:r>
          </a:p>
          <a:p>
            <a:r>
              <a:rPr lang="it-IT" b="1" dirty="0">
                <a:latin typeface="Arial" panose="020B0604020202020204" pitchFamily="34" charset="0"/>
                <a:cs typeface="Arial" panose="020B0604020202020204" pitchFamily="34" charset="0"/>
              </a:rPr>
              <a:t>BTA (67.3%)</a:t>
            </a:r>
          </a:p>
          <a:p>
            <a:endParaRPr lang="en-US" dirty="0"/>
          </a:p>
        </p:txBody>
      </p:sp>
      <p:sp>
        <p:nvSpPr>
          <p:cNvPr id="9" name="Θέση περιεχομένου 8"/>
          <p:cNvSpPr>
            <a:spLocks noGrp="1"/>
          </p:cNvSpPr>
          <p:nvPr>
            <p:ph sz="half" idx="2"/>
          </p:nvPr>
        </p:nvSpPr>
        <p:spPr>
          <a:xfrm>
            <a:off x="4700562" y="1864195"/>
            <a:ext cx="2859087" cy="3240360"/>
          </a:xfrm>
        </p:spPr>
        <p:txBody>
          <a:bodyPr>
            <a:normAutofit fontScale="85000" lnSpcReduction="20000"/>
          </a:bodyPr>
          <a:lstStyle/>
          <a:p>
            <a:endParaRPr lang="it-IT" dirty="0"/>
          </a:p>
          <a:p>
            <a:r>
              <a:rPr lang="it-IT" b="1" dirty="0">
                <a:latin typeface="Arial" panose="020B0604020202020204" pitchFamily="34" charset="0"/>
                <a:cs typeface="Arial" panose="020B0604020202020204" pitchFamily="34" charset="0"/>
              </a:rPr>
              <a:t>5-FU+silicone (59.4%) </a:t>
            </a:r>
          </a:p>
          <a:p>
            <a:r>
              <a:rPr lang="it-IT" b="1" dirty="0">
                <a:latin typeface="Arial" panose="020B0604020202020204" pitchFamily="34" charset="0"/>
                <a:cs typeface="Arial" panose="020B0604020202020204" pitchFamily="34" charset="0"/>
              </a:rPr>
              <a:t>TAC+silicone (58.3%)</a:t>
            </a:r>
          </a:p>
          <a:p>
            <a:r>
              <a:rPr lang="it-IT" b="1" dirty="0">
                <a:latin typeface="Arial" panose="020B0604020202020204" pitchFamily="34" charset="0"/>
                <a:cs typeface="Arial" panose="020B0604020202020204" pitchFamily="34" charset="0"/>
              </a:rPr>
              <a:t>5-FU (49.8%) </a:t>
            </a:r>
          </a:p>
          <a:p>
            <a:r>
              <a:rPr lang="it-IT" b="1" dirty="0">
                <a:latin typeface="Arial" panose="020B0604020202020204" pitchFamily="34" charset="0"/>
                <a:cs typeface="Arial" panose="020B0604020202020204" pitchFamily="34" charset="0"/>
              </a:rPr>
              <a:t>BLM (42.0%)</a:t>
            </a:r>
          </a:p>
          <a:p>
            <a:r>
              <a:rPr lang="it-IT" b="1" dirty="0">
                <a:latin typeface="Arial" panose="020B0604020202020204" pitchFamily="34" charset="0"/>
                <a:cs typeface="Arial" panose="020B0604020202020204" pitchFamily="34" charset="0"/>
              </a:rPr>
              <a:t>TAC (26.7%) </a:t>
            </a:r>
          </a:p>
          <a:p>
            <a:r>
              <a:rPr lang="it-IT" b="1" dirty="0">
                <a:latin typeface="Arial" panose="020B0604020202020204" pitchFamily="34" charset="0"/>
                <a:cs typeface="Arial" panose="020B0604020202020204" pitchFamily="34" charset="0"/>
              </a:rPr>
              <a:t>VER (26.2%) </a:t>
            </a:r>
          </a:p>
          <a:p>
            <a:r>
              <a:rPr lang="it-IT" b="1" dirty="0">
                <a:latin typeface="Arial" panose="020B0604020202020204" pitchFamily="34" charset="0"/>
                <a:cs typeface="Arial" panose="020B0604020202020204" pitchFamily="34" charset="0"/>
              </a:rPr>
              <a:t>Silicone (18.3%) </a:t>
            </a:r>
            <a:endParaRPr lang="it-IT" sz="1200" b="1" i="1" dirty="0" smtClean="0">
              <a:latin typeface="Arial" panose="020B0604020202020204" pitchFamily="34" charset="0"/>
              <a:cs typeface="Arial" panose="020B0604020202020204" pitchFamily="34" charset="0"/>
            </a:endParaRPr>
          </a:p>
          <a:p>
            <a:pPr marL="0" indent="0">
              <a:buNone/>
            </a:pPr>
            <a:endParaRPr lang="it-IT" sz="1200" i="1" dirty="0" smtClean="0"/>
          </a:p>
          <a:p>
            <a:pPr marL="0" indent="0">
              <a:buNone/>
            </a:pPr>
            <a:endParaRPr lang="it-IT" sz="1200" i="1" dirty="0"/>
          </a:p>
          <a:p>
            <a:endParaRPr lang="en-US" dirty="0"/>
          </a:p>
        </p:txBody>
      </p:sp>
      <p:sp>
        <p:nvSpPr>
          <p:cNvPr id="8" name="Θέση κειμένου 7"/>
          <p:cNvSpPr>
            <a:spLocks noGrp="1"/>
          </p:cNvSpPr>
          <p:nvPr>
            <p:ph type="body" sz="quarter" idx="4294967295"/>
          </p:nvPr>
        </p:nvSpPr>
        <p:spPr>
          <a:xfrm>
            <a:off x="1763688" y="5302353"/>
            <a:ext cx="7019925" cy="1302410"/>
          </a:xfrm>
        </p:spPr>
        <p:txBody>
          <a:bodyPr>
            <a:normAutofit/>
          </a:bodyPr>
          <a:lstStyle/>
          <a:p>
            <a:pPr marL="2334" indent="0">
              <a:buNone/>
            </a:pPr>
            <a:r>
              <a:rPr lang="en-US" sz="1100" b="1" i="1" dirty="0">
                <a:latin typeface="Arial" panose="020B0604020202020204" pitchFamily="34" charset="0"/>
                <a:cs typeface="Arial" panose="020B0604020202020204" pitchFamily="34" charset="0"/>
              </a:rPr>
              <a:t>Network Meta-Analysis of </a:t>
            </a:r>
            <a:r>
              <a:rPr lang="en-US" sz="1100" b="1" i="1" dirty="0" smtClean="0">
                <a:latin typeface="Arial" panose="020B0604020202020204" pitchFamily="34" charset="0"/>
                <a:cs typeface="Arial" panose="020B0604020202020204" pitchFamily="34" charset="0"/>
              </a:rPr>
              <a:t>Different Clinical </a:t>
            </a:r>
            <a:r>
              <a:rPr lang="en-US" sz="1100" b="1" i="1" dirty="0">
                <a:latin typeface="Arial" panose="020B0604020202020204" pitchFamily="34" charset="0"/>
                <a:cs typeface="Arial" panose="020B0604020202020204" pitchFamily="34" charset="0"/>
              </a:rPr>
              <a:t>Commonly Used Drugs </a:t>
            </a:r>
            <a:r>
              <a:rPr lang="en-US" sz="1100" b="1" i="1" dirty="0" smtClean="0">
                <a:latin typeface="Arial" panose="020B0604020202020204" pitchFamily="34" charset="0"/>
                <a:cs typeface="Arial" panose="020B0604020202020204" pitchFamily="34" charset="0"/>
              </a:rPr>
              <a:t>for the Treatment of Hypertrophic Scar and Keloid</a:t>
            </a:r>
          </a:p>
          <a:p>
            <a:pPr marL="2334" indent="0" algn="just">
              <a:buNone/>
            </a:pPr>
            <a:r>
              <a:rPr lang="en-US" sz="1100" b="1" i="1" dirty="0" smtClean="0">
                <a:latin typeface="Arial" panose="020B0604020202020204" pitchFamily="34" charset="0"/>
                <a:cs typeface="Arial" panose="020B0604020202020204" pitchFamily="34" charset="0"/>
              </a:rPr>
              <a:t>Yang et al, 2021</a:t>
            </a:r>
            <a:r>
              <a:rPr lang="el-GR" sz="1100" b="1" i="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21696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Botulinum Toxin Type </a:t>
            </a:r>
            <a:r>
              <a:rPr lang="en-US" dirty="0" smtClean="0">
                <a:latin typeface="Arial" panose="020B0604020202020204" pitchFamily="34" charset="0"/>
                <a:cs typeface="Arial" panose="020B0604020202020204" pitchFamily="34" charset="0"/>
              </a:rPr>
              <a:t>A</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BTA</a:t>
            </a:r>
            <a:r>
              <a:rPr lang="en-US" b="1" dirty="0"/>
              <a:t/>
            </a:r>
            <a:br>
              <a:rPr lang="en-US" b="1" dirty="0"/>
            </a:br>
            <a:endParaRPr lang="en-US" dirty="0"/>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276873"/>
            <a:ext cx="5328591" cy="3039244"/>
          </a:xfrm>
        </p:spPr>
      </p:pic>
    </p:spTree>
    <p:extLst>
      <p:ext uri="{BB962C8B-B14F-4D97-AF65-F5344CB8AC3E}">
        <p14:creationId xmlns:p14="http://schemas.microsoft.com/office/powerpoint/2010/main" val="291645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Συνδυασμος</a:t>
            </a:r>
            <a:r>
              <a:rPr lang="el-GR" b="1" dirty="0" smtClean="0"/>
              <a:t> </a:t>
            </a:r>
            <a:r>
              <a:rPr lang="el-GR" b="1" dirty="0" err="1" smtClean="0"/>
              <a:t>Ενεσιμων</a:t>
            </a:r>
            <a:r>
              <a:rPr lang="el-GR" b="1" dirty="0" smtClean="0"/>
              <a:t> </a:t>
            </a:r>
            <a:r>
              <a:rPr lang="el-GR" b="1" dirty="0" err="1" smtClean="0"/>
              <a:t>Δραστικων</a:t>
            </a:r>
            <a:r>
              <a:rPr lang="el-GR" b="1" dirty="0" smtClean="0"/>
              <a:t> </a:t>
            </a:r>
            <a:r>
              <a:rPr lang="el-GR" b="1" dirty="0" err="1" smtClean="0"/>
              <a:t>Ουσιων</a:t>
            </a:r>
            <a:endParaRPr lang="en-US" b="1" dirty="0"/>
          </a:p>
        </p:txBody>
      </p:sp>
      <p:pic>
        <p:nvPicPr>
          <p:cNvPr id="4" name="Θέση περιεχομένου 3" descr="fmed-08-691628.pdf - Adobe Acrobat Reader (64-bit)"/>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250" t="16203" r="16711" b="4581"/>
          <a:stretch/>
        </p:blipFill>
        <p:spPr>
          <a:xfrm>
            <a:off x="1154226" y="2276872"/>
            <a:ext cx="3672408" cy="4104456"/>
          </a:xfrm>
        </p:spPr>
      </p:pic>
      <p:sp>
        <p:nvSpPr>
          <p:cNvPr id="5" name="Θέση περιεχομένου 4"/>
          <p:cNvSpPr>
            <a:spLocks noGrp="1"/>
          </p:cNvSpPr>
          <p:nvPr>
            <p:ph sz="half" idx="2"/>
          </p:nvPr>
        </p:nvSpPr>
        <p:spPr>
          <a:xfrm>
            <a:off x="4826634" y="2688270"/>
            <a:ext cx="3417774" cy="4082407"/>
          </a:xfrm>
        </p:spPr>
        <p:txBody>
          <a:bodyPr>
            <a:normAutofit/>
          </a:bodyPr>
          <a:lstStyle/>
          <a:p>
            <a:r>
              <a:rPr lang="el-GR" sz="2000" b="1" dirty="0" smtClean="0">
                <a:latin typeface="Arial" panose="020B0604020202020204" pitchFamily="34" charset="0"/>
                <a:cs typeface="Arial" panose="020B0604020202020204" pitchFamily="34" charset="0"/>
              </a:rPr>
              <a:t>Ο συνδυασμός θεραπειών αποτελεσματικότερος κ</a:t>
            </a:r>
            <a:r>
              <a:rPr lang="en-US" sz="2000" b="1" dirty="0" smtClean="0">
                <a:latin typeface="Arial" panose="020B0604020202020204" pitchFamily="34" charset="0"/>
                <a:cs typeface="Arial" panose="020B0604020202020204" pitchFamily="34" charset="0"/>
              </a:rPr>
              <a:t>’</a:t>
            </a:r>
            <a:r>
              <a:rPr lang="el-GR" sz="2000" b="1" dirty="0" smtClean="0">
                <a:latin typeface="Arial" panose="020B0604020202020204" pitchFamily="34" charset="0"/>
                <a:cs typeface="Arial" panose="020B0604020202020204" pitchFamily="34" charset="0"/>
              </a:rPr>
              <a:t> πιο ασφαλής από την μονοθεραπεία</a:t>
            </a:r>
          </a:p>
          <a:p>
            <a:r>
              <a:rPr lang="el-GR" sz="2000" b="1" dirty="0" smtClean="0">
                <a:latin typeface="Arial" panose="020B0604020202020204" pitchFamily="34" charset="0"/>
                <a:cs typeface="Arial" panose="020B0604020202020204" pitchFamily="34" charset="0"/>
              </a:rPr>
              <a:t>Επιθέματα σιλικόνης σε όσους δεν αντέχουν τις παρενέργειες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063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Συνδυασμος</a:t>
            </a:r>
            <a:r>
              <a:rPr lang="el-GR" b="1" dirty="0" smtClean="0"/>
              <a:t> </a:t>
            </a:r>
            <a:r>
              <a:rPr lang="el-GR" b="1" dirty="0" err="1" smtClean="0"/>
              <a:t>Ενεσιμων</a:t>
            </a:r>
            <a:r>
              <a:rPr lang="el-GR" b="1" dirty="0" smtClean="0"/>
              <a:t> </a:t>
            </a:r>
            <a:r>
              <a:rPr lang="el-GR" b="1" dirty="0" err="1" smtClean="0"/>
              <a:t>Δραστικων</a:t>
            </a:r>
            <a:r>
              <a:rPr lang="el-GR" b="1" dirty="0" smtClean="0"/>
              <a:t> </a:t>
            </a:r>
            <a:r>
              <a:rPr lang="el-GR" b="1" dirty="0" err="1" smtClean="0"/>
              <a:t>Ουσιων</a:t>
            </a:r>
            <a:endParaRPr lang="en-US" b="1" dirty="0"/>
          </a:p>
        </p:txBody>
      </p:sp>
      <p:pic>
        <p:nvPicPr>
          <p:cNvPr id="5" name="Θέση περιεχομένου 4"/>
          <p:cNvPicPr>
            <a:picLocks noGrp="1" noChangeAspect="1"/>
          </p:cNvPicPr>
          <p:nvPr>
            <p:ph sz="half" idx="1"/>
          </p:nvPr>
        </p:nvPicPr>
        <p:blipFill>
          <a:blip r:embed="rId3"/>
          <a:stretch>
            <a:fillRect/>
          </a:stretch>
        </p:blipFill>
        <p:spPr>
          <a:xfrm>
            <a:off x="1187624" y="2276872"/>
            <a:ext cx="6912768" cy="2759675"/>
          </a:xfrm>
          <a:prstGeom prst="rect">
            <a:avLst/>
          </a:prstGeom>
        </p:spPr>
      </p:pic>
      <p:sp>
        <p:nvSpPr>
          <p:cNvPr id="7" name="Θέση περιεχομένου 6"/>
          <p:cNvSpPr>
            <a:spLocks noGrp="1"/>
          </p:cNvSpPr>
          <p:nvPr>
            <p:ph sz="half" idx="2"/>
          </p:nvPr>
        </p:nvSpPr>
        <p:spPr>
          <a:xfrm>
            <a:off x="1187624" y="5454904"/>
            <a:ext cx="6912768" cy="691207"/>
          </a:xfrm>
        </p:spPr>
        <p:txBody>
          <a:bodyPr>
            <a:normAutofit fontScale="77500" lnSpcReduction="20000"/>
          </a:bodyPr>
          <a:lstStyle/>
          <a:p>
            <a:pPr marL="0" indent="0" algn="r">
              <a:buNone/>
            </a:pPr>
            <a:r>
              <a:rPr lang="en-US" sz="1400" b="1" i="1" dirty="0"/>
              <a:t>Comparing the Efficacy of Multiple Drugs </a:t>
            </a:r>
            <a:r>
              <a:rPr lang="en-US" sz="1400" b="1" i="1" dirty="0" smtClean="0"/>
              <a:t>Injection</a:t>
            </a:r>
            <a:r>
              <a:rPr lang="el-GR" sz="1400" b="1" i="1" dirty="0" smtClean="0"/>
              <a:t> </a:t>
            </a:r>
            <a:r>
              <a:rPr lang="en-US" sz="1400" b="1" i="1" dirty="0" smtClean="0"/>
              <a:t>for </a:t>
            </a:r>
            <a:r>
              <a:rPr lang="en-US" sz="1400" b="1" i="1" dirty="0"/>
              <a:t>the Treatment of Hypertrophic Scars and Keloid: A </a:t>
            </a:r>
            <a:r>
              <a:rPr lang="en-US" sz="1400" b="1" i="1" dirty="0" smtClean="0"/>
              <a:t>Network</a:t>
            </a:r>
            <a:r>
              <a:rPr lang="el-GR" sz="1400" b="1" i="1" dirty="0" smtClean="0"/>
              <a:t> </a:t>
            </a:r>
            <a:r>
              <a:rPr lang="en-US" sz="1400" b="1" i="1" dirty="0" smtClean="0"/>
              <a:t>Meta-Analysis</a:t>
            </a:r>
            <a:endParaRPr lang="en-US" sz="1400" b="1" i="1" dirty="0"/>
          </a:p>
          <a:p>
            <a:pPr marL="0" indent="0" algn="r">
              <a:buNone/>
            </a:pPr>
            <a:r>
              <a:rPr lang="en-US" sz="1200" b="1" i="1" dirty="0" smtClean="0"/>
              <a:t>Wenhao Wu</a:t>
            </a:r>
            <a:r>
              <a:rPr lang="el-GR" sz="1200" b="1" i="1" dirty="0" smtClean="0"/>
              <a:t> </a:t>
            </a:r>
            <a:r>
              <a:rPr lang="en-US" sz="1200" b="1" i="1" dirty="0" smtClean="0"/>
              <a:t>et al , 2023</a:t>
            </a:r>
            <a:endParaRPr lang="en-US" sz="1200" b="1" i="1" dirty="0"/>
          </a:p>
        </p:txBody>
      </p:sp>
    </p:spTree>
    <p:extLst>
      <p:ext uri="{BB962C8B-B14F-4D97-AF65-F5344CB8AC3E}">
        <p14:creationId xmlns:p14="http://schemas.microsoft.com/office/powerpoint/2010/main" val="279303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b="1" dirty="0" err="1" smtClean="0"/>
              <a:t>Μονοθεραπεια</a:t>
            </a:r>
            <a:r>
              <a:rPr lang="el-GR" b="1" dirty="0" smtClean="0"/>
              <a:t> </a:t>
            </a:r>
            <a:r>
              <a:rPr lang="en-US" b="1" dirty="0" smtClean="0"/>
              <a:t>TAC </a:t>
            </a:r>
            <a:r>
              <a:rPr lang="el-GR" b="1" dirty="0" err="1" smtClean="0"/>
              <a:t>Συγχορηγηση</a:t>
            </a:r>
            <a:r>
              <a:rPr lang="el-GR" b="1" dirty="0" smtClean="0"/>
              <a:t> με 5-</a:t>
            </a:r>
            <a:r>
              <a:rPr lang="en-US" b="1" dirty="0" smtClean="0"/>
              <a:t>Fu</a:t>
            </a:r>
            <a:endParaRPr lang="en-US" b="1" dirty="0"/>
          </a:p>
        </p:txBody>
      </p:sp>
      <p:pic>
        <p:nvPicPr>
          <p:cNvPr id="7" name="Θέση περιεχομένου 6" descr="IWJ-14-480.pdf - Adobe Acrobat Reader (64-bit)"/>
          <p:cNvPicPr>
            <a:picLocks noGrp="1" noChangeAspect="1"/>
          </p:cNvPicPr>
          <p:nvPr>
            <p:ph idx="1"/>
          </p:nvPr>
        </p:nvPicPr>
        <p:blipFill rotWithShape="1">
          <a:blip r:embed="rId3">
            <a:extLst>
              <a:ext uri="{28A0092B-C50C-407E-A947-70E740481C1C}">
                <a14:useLocalDpi xmlns:a14="http://schemas.microsoft.com/office/drawing/2010/main" val="0"/>
              </a:ext>
            </a:extLst>
          </a:blip>
          <a:srcRect l="15236" t="9798" r="19759"/>
          <a:stretch/>
        </p:blipFill>
        <p:spPr>
          <a:xfrm>
            <a:off x="2267744" y="1988840"/>
            <a:ext cx="4968552" cy="3711625"/>
          </a:xfrm>
        </p:spPr>
      </p:pic>
      <p:sp>
        <p:nvSpPr>
          <p:cNvPr id="8" name="Ορθογώνιο 7"/>
          <p:cNvSpPr/>
          <p:nvPr/>
        </p:nvSpPr>
        <p:spPr bwMode="auto">
          <a:xfrm>
            <a:off x="3851920" y="5155947"/>
            <a:ext cx="4320480" cy="1296144"/>
          </a:xfrm>
          <a:prstGeom prst="rect">
            <a:avLst/>
          </a:prstGeom>
          <a:solidFill>
            <a:schemeClr val="accent3">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l-GR" sz="1400" b="1" i="1" dirty="0" smtClean="0">
                <a:latin typeface="+mj-lt"/>
              </a:rPr>
              <a:t>Περισσότερα οφέλη από την συγχορήγηση:</a:t>
            </a:r>
          </a:p>
          <a:p>
            <a:pPr marL="0" marR="0" indent="0" algn="l" defTabSz="914400" rtl="0" eaLnBrk="0" fontAlgn="base" latinLnBrk="0" hangingPunct="0">
              <a:lnSpc>
                <a:spcPct val="100000"/>
              </a:lnSpc>
              <a:spcBef>
                <a:spcPct val="0"/>
              </a:spcBef>
              <a:spcAft>
                <a:spcPct val="0"/>
              </a:spcAft>
              <a:buClrTx/>
              <a:buSzTx/>
              <a:buFontTx/>
              <a:buNone/>
              <a:tabLst/>
            </a:pPr>
            <a:endParaRPr lang="el-GR" sz="1400" b="1" i="1" dirty="0" smtClean="0">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l-GR" sz="1400" b="1" i="1" u="none" strike="noStrike" cap="none" normalizeH="0" baseline="0" dirty="0" smtClean="0">
                <a:ln>
                  <a:noFill/>
                </a:ln>
                <a:solidFill>
                  <a:schemeClr val="tx1"/>
                </a:solidFill>
                <a:effectLst/>
                <a:latin typeface="+mj-lt"/>
              </a:rPr>
              <a:t>-Βελτίωση</a:t>
            </a:r>
            <a:r>
              <a:rPr kumimoji="0" lang="el-GR" sz="1400" b="1" i="1" u="none" strike="noStrike" cap="none" normalizeH="0" dirty="0" smtClean="0">
                <a:ln>
                  <a:noFill/>
                </a:ln>
                <a:solidFill>
                  <a:schemeClr val="tx1"/>
                </a:solidFill>
                <a:effectLst/>
                <a:latin typeface="+mj-lt"/>
              </a:rPr>
              <a:t> στο ύψος της ουλής</a:t>
            </a:r>
          </a:p>
          <a:p>
            <a:pPr marL="0" marR="0" indent="0" algn="ctr" defTabSz="914400" rtl="0" eaLnBrk="0" fontAlgn="base" latinLnBrk="0" hangingPunct="0">
              <a:lnSpc>
                <a:spcPct val="100000"/>
              </a:lnSpc>
              <a:spcBef>
                <a:spcPct val="0"/>
              </a:spcBef>
              <a:spcAft>
                <a:spcPct val="0"/>
              </a:spcAft>
              <a:buClrTx/>
              <a:buSzTx/>
              <a:buFontTx/>
              <a:buNone/>
              <a:tabLst/>
            </a:pPr>
            <a:r>
              <a:rPr lang="el-GR" sz="1400" b="1" i="1" baseline="0" dirty="0" smtClean="0">
                <a:latin typeface="+mj-lt"/>
              </a:rPr>
              <a:t>-Μεγαλύτερη</a:t>
            </a:r>
            <a:r>
              <a:rPr lang="el-GR" sz="1400" b="1" i="1" dirty="0" smtClean="0">
                <a:latin typeface="+mj-lt"/>
              </a:rPr>
              <a:t> ικανοποίηση ασθενούς</a:t>
            </a:r>
          </a:p>
          <a:p>
            <a:pPr marL="0" marR="0" indent="0" algn="ctr" defTabSz="914400" rtl="0" eaLnBrk="0" fontAlgn="base" latinLnBrk="0" hangingPunct="0">
              <a:lnSpc>
                <a:spcPct val="100000"/>
              </a:lnSpc>
              <a:spcBef>
                <a:spcPct val="0"/>
              </a:spcBef>
              <a:spcAft>
                <a:spcPct val="0"/>
              </a:spcAft>
              <a:buClrTx/>
              <a:buSzTx/>
              <a:buFontTx/>
              <a:buNone/>
              <a:tabLst/>
            </a:pPr>
            <a:r>
              <a:rPr kumimoji="0" lang="el-GR" sz="1400" b="1" i="1" u="none" strike="noStrike" cap="none" normalizeH="0" baseline="0" dirty="0" smtClean="0">
                <a:ln>
                  <a:noFill/>
                </a:ln>
                <a:solidFill>
                  <a:schemeClr val="tx1"/>
                </a:solidFill>
                <a:effectLst/>
                <a:latin typeface="+mj-lt"/>
              </a:rPr>
              <a:t>-Λιγότερες</a:t>
            </a:r>
            <a:r>
              <a:rPr kumimoji="0" lang="el-GR" sz="1400" b="1" i="1" u="none" strike="noStrike" cap="none" normalizeH="0" dirty="0" smtClean="0">
                <a:ln>
                  <a:noFill/>
                </a:ln>
                <a:solidFill>
                  <a:schemeClr val="tx1"/>
                </a:solidFill>
                <a:effectLst/>
                <a:latin typeface="+mj-lt"/>
              </a:rPr>
              <a:t> παρενέργειες </a:t>
            </a:r>
            <a:endParaRPr kumimoji="0" lang="en-US" sz="1400" b="1" i="1"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0673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1772816"/>
            <a:ext cx="5713412" cy="3216275"/>
          </a:xfrm>
        </p:spPr>
      </p:pic>
    </p:spTree>
    <p:extLst>
      <p:ext uri="{BB962C8B-B14F-4D97-AF65-F5344CB8AC3E}">
        <p14:creationId xmlns:p14="http://schemas.microsoft.com/office/powerpoint/2010/main" val="287861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lIns="92075" tIns="46037" rIns="92075" bIns="46037" anchor="ctr"/>
          <a:lstStyle/>
          <a:p>
            <a:r>
              <a:rPr lang="el-GR" dirty="0" err="1" smtClean="0"/>
              <a:t>ΠεριεχΟμενα</a:t>
            </a:r>
            <a:r>
              <a:rPr lang="el-GR" dirty="0" smtClean="0"/>
              <a:t> </a:t>
            </a:r>
            <a:endParaRPr lang="el-GR" dirty="0"/>
          </a:p>
        </p:txBody>
      </p:sp>
      <p:sp>
        <p:nvSpPr>
          <p:cNvPr id="5123" name="Rectangle 3"/>
          <p:cNvSpPr>
            <a:spLocks noGrp="1" noChangeArrowheads="1"/>
          </p:cNvSpPr>
          <p:nvPr>
            <p:ph idx="1"/>
          </p:nvPr>
        </p:nvSpPr>
        <p:spPr>
          <a:noFill/>
          <a:ln/>
        </p:spPr>
        <p:txBody>
          <a:bodyPr lIns="182562" tIns="46037" rIns="182562" bIns="46037">
            <a:normAutofit/>
          </a:bodyPr>
          <a:lstStyle/>
          <a:p>
            <a:r>
              <a:rPr lang="el-GR" dirty="0" smtClean="0">
                <a:latin typeface="Arial" panose="020B0604020202020204" pitchFamily="34" charset="0"/>
                <a:cs typeface="Arial" panose="020B0604020202020204" pitchFamily="34" charset="0"/>
              </a:rPr>
              <a:t>Ορισμοί</a:t>
            </a:r>
          </a:p>
          <a:p>
            <a:r>
              <a:rPr lang="el-GR" dirty="0" smtClean="0">
                <a:latin typeface="Arial" panose="020B0604020202020204" pitchFamily="34" charset="0"/>
                <a:cs typeface="Arial" panose="020B0604020202020204" pitchFamily="34" charset="0"/>
              </a:rPr>
              <a:t>Στάδια Σχηματισμού</a:t>
            </a:r>
          </a:p>
          <a:p>
            <a:r>
              <a:rPr lang="el-GR" dirty="0" smtClean="0">
                <a:latin typeface="Arial" panose="020B0604020202020204" pitchFamily="34" charset="0"/>
                <a:cs typeface="Arial" panose="020B0604020202020204" pitchFamily="34" charset="0"/>
              </a:rPr>
              <a:t>Αιτιολογικοί Παράγοντες</a:t>
            </a:r>
          </a:p>
          <a:p>
            <a:r>
              <a:rPr lang="el-GR" dirty="0" smtClean="0">
                <a:latin typeface="Arial" panose="020B0604020202020204" pitchFamily="34" charset="0"/>
                <a:cs typeface="Arial" panose="020B0604020202020204" pitchFamily="34" charset="0"/>
              </a:rPr>
              <a:t>Ιστολογία</a:t>
            </a:r>
          </a:p>
          <a:p>
            <a:r>
              <a:rPr lang="el-GR" dirty="0" smtClean="0">
                <a:latin typeface="Arial" panose="020B0604020202020204" pitchFamily="34" charset="0"/>
                <a:cs typeface="Arial" panose="020B0604020202020204" pitchFamily="34" charset="0"/>
              </a:rPr>
              <a:t>Διαφοροδιάγνωση από υπερτροφική ουλή</a:t>
            </a:r>
          </a:p>
          <a:p>
            <a:r>
              <a:rPr lang="el-GR" dirty="0" smtClean="0">
                <a:latin typeface="Arial" panose="020B0604020202020204" pitchFamily="34" charset="0"/>
                <a:cs typeface="Arial" panose="020B0604020202020204" pitchFamily="34" charset="0"/>
              </a:rPr>
              <a:t>Σύγχρονες Θεραπευτικές Προσεγγίσεις</a:t>
            </a:r>
          </a:p>
          <a:p>
            <a:r>
              <a:rPr lang="el-GR" dirty="0" smtClean="0">
                <a:latin typeface="Arial" panose="020B0604020202020204" pitchFamily="34" charset="0"/>
                <a:cs typeface="Arial" panose="020B0604020202020204" pitchFamily="34" charset="0"/>
              </a:rPr>
              <a:t>Συμπεράσματα </a:t>
            </a:r>
            <a:endParaRPr lang="el-GR"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Λιγοτερες</a:t>
            </a:r>
            <a:r>
              <a:rPr lang="el-GR" dirty="0" smtClean="0"/>
              <a:t> </a:t>
            </a:r>
            <a:r>
              <a:rPr lang="el-GR" b="1" dirty="0" err="1" smtClean="0"/>
              <a:t>παρενεργειες</a:t>
            </a:r>
            <a:endParaRPr lang="en-US" b="1" dirty="0"/>
          </a:p>
        </p:txBody>
      </p:sp>
      <p:sp>
        <p:nvSpPr>
          <p:cNvPr id="3" name="Θέση περιεχομένου 2"/>
          <p:cNvSpPr>
            <a:spLocks noGrp="1"/>
          </p:cNvSpPr>
          <p:nvPr>
            <p:ph idx="1"/>
          </p:nvPr>
        </p:nvSpPr>
        <p:spPr>
          <a:xfrm>
            <a:off x="2126236" y="2049878"/>
            <a:ext cx="5713092" cy="4547474"/>
          </a:xfrm>
        </p:spPr>
        <p:txBody>
          <a:bodyPr>
            <a:normAutofit fontScale="47500" lnSpcReduction="20000"/>
          </a:bodyPr>
          <a:lstStyle/>
          <a:p>
            <a:pPr marL="0" indent="0">
              <a:buNone/>
            </a:pPr>
            <a:r>
              <a:rPr lang="el-GR" sz="3600" b="1" dirty="0" smtClean="0">
                <a:latin typeface="Arial" panose="020B0604020202020204" pitchFamily="34" charset="0"/>
                <a:cs typeface="Arial" panose="020B0604020202020204" pitchFamily="34" charset="0"/>
              </a:rPr>
              <a:t>Μονοθεραπεία:</a:t>
            </a:r>
          </a:p>
          <a:p>
            <a:pPr marL="571500" indent="-571500"/>
            <a:r>
              <a:rPr lang="en-US" sz="3600" b="1" dirty="0" smtClean="0">
                <a:latin typeface="Arial" panose="020B0604020202020204" pitchFamily="34" charset="0"/>
                <a:cs typeface="Arial" panose="020B0604020202020204" pitchFamily="34" charset="0"/>
              </a:rPr>
              <a:t>37</a:t>
            </a:r>
            <a:r>
              <a:rPr lang="en-US" sz="3600" b="1" dirty="0">
                <a:latin typeface="Arial" panose="020B0604020202020204" pitchFamily="34" charset="0"/>
                <a:cs typeface="Arial" panose="020B0604020202020204" pitchFamily="34" charset="0"/>
              </a:rPr>
              <a:t>% </a:t>
            </a:r>
            <a:r>
              <a:rPr lang="el-GR" sz="3600" b="1" dirty="0" smtClean="0">
                <a:latin typeface="Arial" panose="020B0604020202020204" pitchFamily="34" charset="0"/>
                <a:cs typeface="Arial" panose="020B0604020202020204" pitchFamily="34" charset="0"/>
              </a:rPr>
              <a:t>των ασθενών ανέφεραν κάποιου βαθμού ατροφία δέρματος 20% τηλαγγειεκτασίες </a:t>
            </a:r>
          </a:p>
          <a:p>
            <a:pPr marL="571500" indent="-571500"/>
            <a:r>
              <a:rPr lang="en-US" sz="3600" b="1" dirty="0" smtClean="0">
                <a:latin typeface="Arial" panose="020B0604020202020204" pitchFamily="34" charset="0"/>
                <a:cs typeface="Arial" panose="020B0604020202020204" pitchFamily="34" charset="0"/>
              </a:rPr>
              <a:t>20%</a:t>
            </a:r>
            <a:r>
              <a:rPr lang="el-GR" sz="3600" b="1" dirty="0" smtClean="0">
                <a:latin typeface="Arial" panose="020B0604020202020204" pitchFamily="34" charset="0"/>
                <a:cs typeface="Arial" panose="020B0604020202020204" pitchFamily="34" charset="0"/>
              </a:rPr>
              <a:t> υπομελάνωση</a:t>
            </a:r>
          </a:p>
          <a:p>
            <a:pPr marL="0" indent="0">
              <a:buNone/>
            </a:pPr>
            <a:endParaRPr lang="el-GR" sz="3600" b="1" dirty="0">
              <a:latin typeface="Arial" panose="020B0604020202020204" pitchFamily="34" charset="0"/>
              <a:cs typeface="Arial" panose="020B0604020202020204" pitchFamily="34" charset="0"/>
            </a:endParaRPr>
          </a:p>
          <a:p>
            <a:pPr marL="0" indent="0">
              <a:buNone/>
            </a:pPr>
            <a:r>
              <a:rPr lang="el-GR" sz="3600" b="1" dirty="0" smtClean="0">
                <a:latin typeface="Arial" panose="020B0604020202020204" pitchFamily="34" charset="0"/>
                <a:cs typeface="Arial" panose="020B0604020202020204" pitchFamily="34" charset="0"/>
              </a:rPr>
              <a:t>Συγχορήγηση:</a:t>
            </a:r>
          </a:p>
          <a:p>
            <a:pPr marL="571500" indent="-571500"/>
            <a:r>
              <a:rPr lang="el-GR" sz="3600" b="1" dirty="0" smtClean="0">
                <a:latin typeface="Arial" panose="020B0604020202020204" pitchFamily="34" charset="0"/>
                <a:cs typeface="Arial" panose="020B0604020202020204" pitchFamily="34" charset="0"/>
              </a:rPr>
              <a:t>Μείωση των παρενεργειών του γλυκοκορτικοειδούς (</a:t>
            </a:r>
            <a:r>
              <a:rPr lang="en-US" sz="3600" b="1" dirty="0" smtClean="0">
                <a:latin typeface="Arial" panose="020B0604020202020204" pitchFamily="34" charset="0"/>
                <a:cs typeface="Arial" panose="020B0604020202020204" pitchFamily="34" charset="0"/>
              </a:rPr>
              <a:t>TAC)</a:t>
            </a:r>
            <a:endParaRPr lang="en-US" sz="3600" b="1" dirty="0">
              <a:latin typeface="Arial" panose="020B0604020202020204" pitchFamily="34" charset="0"/>
              <a:cs typeface="Arial" panose="020B0604020202020204" pitchFamily="34" charset="0"/>
            </a:endParaRPr>
          </a:p>
          <a:p>
            <a:pPr marL="0" indent="0">
              <a:buNone/>
            </a:pPr>
            <a:endParaRPr lang="el-GR" sz="2000" dirty="0"/>
          </a:p>
          <a:p>
            <a:pPr marL="0" indent="0" algn="r">
              <a:buNone/>
            </a:pPr>
            <a:endParaRPr lang="el-GR" sz="1400" b="1" i="1" dirty="0" smtClean="0"/>
          </a:p>
          <a:p>
            <a:pPr marL="0" indent="0" algn="r">
              <a:buNone/>
            </a:pPr>
            <a:endParaRPr lang="el-GR" sz="1400" b="1" i="1" dirty="0"/>
          </a:p>
          <a:p>
            <a:pPr marL="0" indent="0" algn="r">
              <a:buNone/>
            </a:pPr>
            <a:endParaRPr lang="el-GR" sz="1400" b="1" i="1" dirty="0" smtClean="0"/>
          </a:p>
          <a:p>
            <a:pPr marL="0" indent="0" algn="r">
              <a:buNone/>
            </a:pPr>
            <a:r>
              <a:rPr lang="en-US" sz="2600" b="1" i="1" dirty="0" smtClean="0"/>
              <a:t>Y</a:t>
            </a:r>
            <a:r>
              <a:rPr lang="en-US" sz="2600" b="1" i="1" dirty="0"/>
              <a:t>. M. Ren et al</a:t>
            </a:r>
            <a:r>
              <a:rPr lang="en-US" sz="2600" b="1" i="1" dirty="0" smtClean="0"/>
              <a:t>.</a:t>
            </a:r>
            <a:r>
              <a:rPr lang="el-GR" sz="2600" b="1" i="1" dirty="0" smtClean="0"/>
              <a:t>,2016</a:t>
            </a:r>
            <a:endParaRPr lang="en-US" sz="2600" b="1" i="1" dirty="0"/>
          </a:p>
        </p:txBody>
      </p:sp>
    </p:spTree>
    <p:extLst>
      <p:ext uri="{BB962C8B-B14F-4D97-AF65-F5344CB8AC3E}">
        <p14:creationId xmlns:p14="http://schemas.microsoft.com/office/powerpoint/2010/main" val="2815068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274638"/>
            <a:ext cx="8229600" cy="1498178"/>
          </a:xfrm>
        </p:spPr>
        <p:txBody>
          <a:bodyPr/>
          <a:lstStyle/>
          <a:p>
            <a:pPr algn="ctr"/>
            <a:r>
              <a:rPr lang="el-GR" b="1" dirty="0" smtClean="0"/>
              <a:t/>
            </a:r>
            <a:br>
              <a:rPr lang="el-GR" b="1" dirty="0" smtClean="0"/>
            </a:br>
            <a:r>
              <a:rPr lang="el-GR" b="1" dirty="0" err="1" smtClean="0"/>
              <a:t>Συνδυασμος</a:t>
            </a:r>
            <a:r>
              <a:rPr lang="el-GR" b="1" dirty="0" smtClean="0"/>
              <a:t> </a:t>
            </a:r>
            <a:r>
              <a:rPr lang="el-GR" b="1" dirty="0" err="1" smtClean="0"/>
              <a:t>Τριαμσινολονης</a:t>
            </a:r>
            <a:r>
              <a:rPr lang="el-GR" b="1" dirty="0" smtClean="0"/>
              <a:t/>
            </a:r>
            <a:br>
              <a:rPr lang="el-GR" b="1" dirty="0" smtClean="0"/>
            </a:br>
            <a:r>
              <a:rPr lang="el-GR" b="1" dirty="0" smtClean="0"/>
              <a:t> &amp; </a:t>
            </a:r>
            <a:r>
              <a:rPr lang="el-GR" b="1" dirty="0" err="1" smtClean="0"/>
              <a:t>Βεραπαμιλης</a:t>
            </a:r>
            <a:endParaRPr lang="en-US" b="1" dirty="0"/>
          </a:p>
        </p:txBody>
      </p:sp>
      <p:pic>
        <p:nvPicPr>
          <p:cNvPr id="4" name="Θέση περιεχομένου 3" descr="IWJ-20-4166.pdf - Adobe Acrobat Reader (64-bit)"/>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9205" t="12942" r="34995" b="-1439"/>
          <a:stretch/>
        </p:blipFill>
        <p:spPr>
          <a:xfrm>
            <a:off x="1078061" y="1934369"/>
            <a:ext cx="4176713" cy="4432300"/>
          </a:xfrm>
        </p:spPr>
      </p:pic>
      <p:sp>
        <p:nvSpPr>
          <p:cNvPr id="9" name="Θέση περιεχομένου 8"/>
          <p:cNvSpPr>
            <a:spLocks noGrp="1"/>
          </p:cNvSpPr>
          <p:nvPr>
            <p:ph sz="quarter" idx="4"/>
          </p:nvPr>
        </p:nvSpPr>
        <p:spPr>
          <a:xfrm>
            <a:off x="6012160" y="1934369"/>
            <a:ext cx="2674640" cy="3870895"/>
          </a:xfrm>
        </p:spPr>
        <p:txBody>
          <a:bodyPr>
            <a:normAutofit fontScale="25000" lnSpcReduction="20000"/>
          </a:bodyPr>
          <a:lstStyle/>
          <a:p>
            <a:pPr marL="0" indent="0">
              <a:buNone/>
            </a:pPr>
            <a:r>
              <a:rPr lang="en-US" sz="5600" b="1" dirty="0" smtClean="0">
                <a:latin typeface="Arial" panose="020B0604020202020204" pitchFamily="34" charset="0"/>
                <a:cs typeface="Arial" panose="020B0604020202020204" pitchFamily="34" charset="0"/>
              </a:rPr>
              <a:t>▬TAC</a:t>
            </a:r>
          </a:p>
          <a:p>
            <a:pPr marL="0" indent="0">
              <a:buNone/>
            </a:pPr>
            <a:r>
              <a:rPr lang="en-US" sz="5500" b="1" dirty="0" smtClean="0">
                <a:solidFill>
                  <a:srgbClr val="FF0000"/>
                </a:solidFill>
                <a:latin typeface="Arial" panose="020B0604020202020204" pitchFamily="34" charset="0"/>
                <a:cs typeface="Arial" panose="020B0604020202020204" pitchFamily="34" charset="0"/>
              </a:rPr>
              <a:t>▬ TAC &amp; VER</a:t>
            </a:r>
          </a:p>
          <a:p>
            <a:pPr marL="0" indent="0" algn="just">
              <a:buNone/>
            </a:pPr>
            <a:endParaRPr lang="en-US" sz="5500" dirty="0"/>
          </a:p>
          <a:p>
            <a:pPr marL="0" indent="0" algn="just">
              <a:buNone/>
            </a:pPr>
            <a:r>
              <a:rPr lang="en-US" sz="5500" b="1" i="1" dirty="0" smtClean="0"/>
              <a:t>A- </a:t>
            </a:r>
            <a:r>
              <a:rPr lang="el-GR" sz="5500" b="1" i="1" dirty="0" smtClean="0"/>
              <a:t>Ελαστικότητα</a:t>
            </a:r>
          </a:p>
          <a:p>
            <a:pPr marL="0" indent="0" algn="just">
              <a:buNone/>
            </a:pPr>
            <a:r>
              <a:rPr lang="el-GR" sz="5500" b="1" i="1" dirty="0" smtClean="0"/>
              <a:t>Β- Ερύθημα</a:t>
            </a:r>
          </a:p>
          <a:p>
            <a:pPr marL="0" indent="0" algn="just">
              <a:buNone/>
            </a:pPr>
            <a:r>
              <a:rPr lang="en-US" sz="5500" b="1" i="1" dirty="0" smtClean="0"/>
              <a:t>C-</a:t>
            </a:r>
            <a:r>
              <a:rPr lang="el-GR" sz="5500" b="1" i="1" dirty="0" smtClean="0"/>
              <a:t>Μήκος</a:t>
            </a:r>
          </a:p>
          <a:p>
            <a:pPr marL="0" indent="0" algn="just">
              <a:buNone/>
            </a:pPr>
            <a:r>
              <a:rPr lang="en-US" sz="5500" b="1" i="1" dirty="0" smtClean="0"/>
              <a:t>D-</a:t>
            </a:r>
            <a:r>
              <a:rPr lang="el-GR" sz="5500" b="1" i="1" dirty="0" smtClean="0"/>
              <a:t>Πλάτος</a:t>
            </a:r>
          </a:p>
          <a:p>
            <a:pPr marL="0" indent="0" algn="just">
              <a:buNone/>
            </a:pPr>
            <a:r>
              <a:rPr lang="en-US" sz="5500" b="1" i="1" dirty="0" smtClean="0"/>
              <a:t>E-</a:t>
            </a:r>
            <a:r>
              <a:rPr lang="el-GR" sz="5500" b="1" i="1" dirty="0"/>
              <a:t> Ύ</a:t>
            </a:r>
            <a:r>
              <a:rPr lang="el-GR" sz="5500" b="1" i="1" dirty="0" smtClean="0"/>
              <a:t>ψος</a:t>
            </a:r>
          </a:p>
          <a:p>
            <a:pPr marL="0" indent="0" algn="just">
              <a:buNone/>
            </a:pPr>
            <a:r>
              <a:rPr lang="en-US" sz="5500" b="1" i="1" dirty="0" smtClean="0"/>
              <a:t>F-</a:t>
            </a:r>
            <a:r>
              <a:rPr lang="el-GR" sz="5500" b="1" i="1" dirty="0" smtClean="0"/>
              <a:t> Μελάγχρωση</a:t>
            </a:r>
          </a:p>
          <a:p>
            <a:pPr marL="0" indent="0" algn="just">
              <a:buNone/>
            </a:pPr>
            <a:r>
              <a:rPr lang="en-US" sz="5500" b="1" i="1" dirty="0" smtClean="0"/>
              <a:t>G-VSS Score</a:t>
            </a:r>
            <a:endParaRPr lang="el-GR" sz="5500" b="1" i="1" dirty="0" smtClean="0"/>
          </a:p>
          <a:p>
            <a:pPr marL="0" indent="0" algn="just">
              <a:buNone/>
            </a:pPr>
            <a:endParaRPr lang="el-GR" sz="1400" b="1" i="1" dirty="0"/>
          </a:p>
          <a:p>
            <a:pPr marL="0" indent="0" algn="just">
              <a:buNone/>
            </a:pPr>
            <a:endParaRPr lang="el-GR" sz="1400" b="1" i="1" dirty="0" smtClean="0"/>
          </a:p>
          <a:p>
            <a:pPr marL="0" indent="0" algn="just">
              <a:buNone/>
            </a:pPr>
            <a:endParaRPr lang="el-GR" sz="1400" b="1" i="1" dirty="0"/>
          </a:p>
          <a:p>
            <a:pPr marL="0" indent="0">
              <a:buNone/>
            </a:pPr>
            <a:r>
              <a:rPr lang="en-US" sz="3600" b="1" i="1" dirty="0" smtClean="0"/>
              <a:t>HAGHANI-DOGAHE </a:t>
            </a:r>
            <a:r>
              <a:rPr lang="en-US" sz="3600" b="1" i="1" dirty="0"/>
              <a:t>ET AL</a:t>
            </a:r>
            <a:r>
              <a:rPr lang="en-US" sz="3600" b="1" i="1" dirty="0" smtClean="0"/>
              <a:t>.</a:t>
            </a:r>
            <a:r>
              <a:rPr lang="el-GR" sz="3600" b="1" i="1" dirty="0" smtClean="0"/>
              <a:t>,2023</a:t>
            </a:r>
            <a:endParaRPr lang="en-US" sz="3600" b="1" i="1" dirty="0"/>
          </a:p>
        </p:txBody>
      </p:sp>
    </p:spTree>
    <p:extLst>
      <p:ext uri="{BB962C8B-B14F-4D97-AF65-F5344CB8AC3E}">
        <p14:creationId xmlns:p14="http://schemas.microsoft.com/office/powerpoint/2010/main" val="140353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pPr algn="ctr"/>
            <a:r>
              <a:rPr lang="el-GR" b="1" dirty="0" smtClean="0"/>
              <a:t>ΒΕΡΑΠΑΜΙΛΗ</a:t>
            </a:r>
            <a:br>
              <a:rPr lang="el-GR" b="1" dirty="0" smtClean="0"/>
            </a:br>
            <a:r>
              <a:rPr lang="en-US" b="1" dirty="0" smtClean="0"/>
              <a:t>VERAPAMIL</a:t>
            </a:r>
            <a:endParaRPr lang="en-US" b="1" dirty="0"/>
          </a:p>
        </p:txBody>
      </p:sp>
      <p:pic>
        <p:nvPicPr>
          <p:cNvPr id="14" name="Θέση περιεχομένου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6338" y="2016125"/>
            <a:ext cx="3665649" cy="3449638"/>
          </a:xfrm>
        </p:spPr>
      </p:pic>
    </p:spTree>
    <p:extLst>
      <p:ext uri="{BB962C8B-B14F-4D97-AF65-F5344CB8AC3E}">
        <p14:creationId xmlns:p14="http://schemas.microsoft.com/office/powerpoint/2010/main" val="488545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19672" y="790616"/>
            <a:ext cx="8229600" cy="868958"/>
          </a:xfrm>
        </p:spPr>
        <p:txBody>
          <a:bodyPr/>
          <a:lstStyle/>
          <a:p>
            <a:r>
              <a:rPr lang="el-GR" dirty="0" smtClean="0"/>
              <a:t>        </a:t>
            </a:r>
            <a:r>
              <a:rPr lang="el-GR" b="1" dirty="0" err="1" smtClean="0"/>
              <a:t>Τοπικες</a:t>
            </a:r>
            <a:r>
              <a:rPr lang="el-GR" b="1" dirty="0" smtClean="0"/>
              <a:t> </a:t>
            </a:r>
            <a:r>
              <a:rPr lang="el-GR" b="1" dirty="0" err="1" smtClean="0"/>
              <a:t>Θεραπειες</a:t>
            </a:r>
            <a:r>
              <a:rPr lang="el-GR" b="1" dirty="0" smtClean="0"/>
              <a:t> (ι)</a:t>
            </a:r>
            <a:endParaRPr lang="en-US" b="1" dirty="0"/>
          </a:p>
        </p:txBody>
      </p:sp>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78065" y="3645024"/>
            <a:ext cx="2143125" cy="2143125"/>
          </a:xfrm>
        </p:spPr>
      </p:pic>
      <p:sp>
        <p:nvSpPr>
          <p:cNvPr id="10" name="Θέση περιεχομένου 9"/>
          <p:cNvSpPr>
            <a:spLocks noGrp="1"/>
          </p:cNvSpPr>
          <p:nvPr>
            <p:ph sz="quarter" idx="4"/>
          </p:nvPr>
        </p:nvSpPr>
        <p:spPr>
          <a:xfrm>
            <a:off x="4984680" y="2031738"/>
            <a:ext cx="2859526" cy="4018205"/>
          </a:xfrm>
        </p:spPr>
        <p:txBody>
          <a:bodyPr>
            <a:normAutofit fontScale="77500" lnSpcReduction="20000"/>
          </a:bodyPr>
          <a:lstStyle/>
          <a:p>
            <a:r>
              <a:rPr lang="el-GR" b="1" dirty="0" smtClean="0">
                <a:latin typeface="Arial" panose="020B0604020202020204" pitchFamily="34" charset="0"/>
                <a:cs typeface="Arial" panose="020B0604020202020204" pitchFamily="34" charset="0"/>
              </a:rPr>
              <a:t>Τοπικό ιατροτεχνολογικό προϊόν </a:t>
            </a:r>
          </a:p>
          <a:p>
            <a:r>
              <a:rPr lang="el-GR" b="1" u="sng" dirty="0" smtClean="0">
                <a:latin typeface="Arial" panose="020B0604020202020204" pitchFamily="34" charset="0"/>
                <a:cs typeface="Arial" panose="020B0604020202020204" pitchFamily="34" charset="0"/>
              </a:rPr>
              <a:t>Δράση</a:t>
            </a:r>
            <a:r>
              <a:rPr lang="el-GR" b="1" dirty="0" smtClean="0">
                <a:latin typeface="Arial" panose="020B0604020202020204" pitchFamily="34" charset="0"/>
                <a:cs typeface="Arial" panose="020B0604020202020204" pitchFamily="34" charset="0"/>
              </a:rPr>
              <a:t>: Μείωση, Θεραπεία και Πρόληψη μετεγχειρητικών ουλών&amp; χηλοειδών(μικρής έκτασης )</a:t>
            </a:r>
          </a:p>
          <a:p>
            <a:r>
              <a:rPr lang="el-GR" b="1" dirty="0" smtClean="0">
                <a:latin typeface="Arial" panose="020B0604020202020204" pitchFamily="34" charset="0"/>
                <a:cs typeface="Arial" panose="020B0604020202020204" pitchFamily="34" charset="0"/>
              </a:rPr>
              <a:t>Όλη τη νύχτα ,χορήγηση μια φορά/μέρα</a:t>
            </a:r>
          </a:p>
          <a:p>
            <a:r>
              <a:rPr lang="el-GR" b="1" u="sng" dirty="0" smtClean="0">
                <a:latin typeface="Arial" panose="020B0604020202020204" pitchFamily="34" charset="0"/>
                <a:cs typeface="Arial" panose="020B0604020202020204" pitchFamily="34" charset="0"/>
              </a:rPr>
              <a:t>Μορφή </a:t>
            </a:r>
            <a:r>
              <a:rPr lang="el-GR" b="1" dirty="0" smtClean="0">
                <a:latin typeface="Arial" panose="020B0604020202020204" pitchFamily="34" charset="0"/>
                <a:cs typeface="Arial" panose="020B0604020202020204" pitchFamily="34" charset="0"/>
              </a:rPr>
              <a:t>: Επιδερμιδική Δοκιμασία (</a:t>
            </a:r>
            <a:r>
              <a:rPr lang="en-US" b="1" dirty="0" smtClean="0">
                <a:latin typeface="Arial" panose="020B0604020202020204" pitchFamily="34" charset="0"/>
                <a:cs typeface="Arial" panose="020B0604020202020204" pitchFamily="34" charset="0"/>
              </a:rPr>
              <a:t>patch)</a:t>
            </a:r>
            <a:endParaRPr lang="en-US" b="1"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263490" y="2031738"/>
            <a:ext cx="2314575" cy="1800225"/>
          </a:xfrm>
        </p:spPr>
      </p:pic>
    </p:spTree>
    <p:extLst>
      <p:ext uri="{BB962C8B-B14F-4D97-AF65-F5344CB8AC3E}">
        <p14:creationId xmlns:p14="http://schemas.microsoft.com/office/powerpoint/2010/main" val="2961960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Τοπικες</a:t>
            </a:r>
            <a:r>
              <a:rPr lang="el-GR" b="1" dirty="0" smtClean="0"/>
              <a:t> </a:t>
            </a:r>
            <a:r>
              <a:rPr lang="el-GR" b="1" dirty="0" err="1" smtClean="0"/>
              <a:t>Θεραπειες</a:t>
            </a:r>
            <a:r>
              <a:rPr lang="el-GR" b="1" dirty="0" smtClean="0"/>
              <a:t> (ι)</a:t>
            </a:r>
            <a:endParaRPr lang="en-US" b="1" dirty="0"/>
          </a:p>
        </p:txBody>
      </p:sp>
      <p:pic>
        <p:nvPicPr>
          <p:cNvPr id="4" name="Θέση περιεχομένου 3"/>
          <p:cNvPicPr>
            <a:picLocks noGrp="1" noChangeAspect="1"/>
          </p:cNvPicPr>
          <p:nvPr>
            <p:ph idx="1"/>
          </p:nvPr>
        </p:nvPicPr>
        <p:blipFill>
          <a:blip r:embed="rId2"/>
          <a:stretch>
            <a:fillRect/>
          </a:stretch>
        </p:blipFill>
        <p:spPr>
          <a:xfrm>
            <a:off x="1443491" y="1853755"/>
            <a:ext cx="6696744" cy="4280018"/>
          </a:xfrm>
          <a:prstGeom prst="rect">
            <a:avLst/>
          </a:prstGeom>
        </p:spPr>
      </p:pic>
    </p:spTree>
    <p:extLst>
      <p:ext uri="{BB962C8B-B14F-4D97-AF65-F5344CB8AC3E}">
        <p14:creationId xmlns:p14="http://schemas.microsoft.com/office/powerpoint/2010/main" val="419286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Θεραπεια</a:t>
            </a:r>
            <a:r>
              <a:rPr lang="el-GR" b="1" dirty="0" smtClean="0"/>
              <a:t> </a:t>
            </a:r>
            <a:r>
              <a:rPr lang="en-US" b="1" dirty="0" smtClean="0"/>
              <a:t>M</a:t>
            </a:r>
            <a:r>
              <a:rPr lang="el-GR" b="1" dirty="0" err="1" smtClean="0"/>
              <a:t>εσεγχυματικων</a:t>
            </a:r>
            <a:r>
              <a:rPr lang="el-GR" b="1" dirty="0" smtClean="0"/>
              <a:t> </a:t>
            </a:r>
            <a:r>
              <a:rPr lang="en-US" b="1" dirty="0" smtClean="0"/>
              <a:t>B</a:t>
            </a:r>
            <a:r>
              <a:rPr lang="el-GR" b="1" dirty="0" err="1" smtClean="0"/>
              <a:t>λαστοκυτταρων</a:t>
            </a:r>
            <a:endParaRPr lang="en-US" b="1" dirty="0"/>
          </a:p>
        </p:txBody>
      </p:sp>
      <p:pic>
        <p:nvPicPr>
          <p:cNvPr id="6" name="Θέση περιεχομένου 5" descr="441_2020_Article_3361.pdf - Adobe Acrobat Reader (64-bit)"/>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2292" t="10970" r="26263"/>
          <a:stretch/>
        </p:blipFill>
        <p:spPr>
          <a:xfrm>
            <a:off x="1547664" y="2432487"/>
            <a:ext cx="3024336" cy="3355067"/>
          </a:xfrm>
          <a:prstGeom prst="rect">
            <a:avLst/>
          </a:prstGeom>
          <a:ln w="228600" cap="sq" cmpd="thickThin">
            <a:solidFill>
              <a:srgbClr val="000000"/>
            </a:solidFill>
            <a:prstDash val="solid"/>
            <a:miter lim="800000"/>
          </a:ln>
          <a:effectLst>
            <a:innerShdw blurRad="76200">
              <a:srgbClr val="000000"/>
            </a:innerShdw>
          </a:effectLst>
        </p:spPr>
      </p:pic>
      <p:sp>
        <p:nvSpPr>
          <p:cNvPr id="4" name="Θέση περιεχομένου 3"/>
          <p:cNvSpPr>
            <a:spLocks noGrp="1"/>
          </p:cNvSpPr>
          <p:nvPr>
            <p:ph sz="half" idx="2"/>
          </p:nvPr>
        </p:nvSpPr>
        <p:spPr>
          <a:xfrm>
            <a:off x="369789" y="5445224"/>
            <a:ext cx="8692454" cy="755553"/>
          </a:xfrm>
        </p:spPr>
        <p:txBody>
          <a:bodyPr>
            <a:normAutofit/>
          </a:bodyPr>
          <a:lstStyle/>
          <a:p>
            <a:pPr marL="0" indent="0" algn="r">
              <a:buNone/>
            </a:pPr>
            <a:r>
              <a:rPr lang="en-US" sz="1100" b="1" i="1" dirty="0"/>
              <a:t>Mesenchymal stem cell therapy in hypertrophic and keloid scars</a:t>
            </a:r>
          </a:p>
          <a:p>
            <a:pPr marL="0" indent="0" algn="r">
              <a:buNone/>
            </a:pPr>
            <a:r>
              <a:rPr lang="en-US" sz="1100" i="1" dirty="0"/>
              <a:t>Christine </a:t>
            </a:r>
            <a:r>
              <a:rPr lang="en-US" sz="1100" i="1" dirty="0" smtClean="0"/>
              <a:t>Bojanic</a:t>
            </a:r>
            <a:r>
              <a:rPr lang="el-GR" sz="1100" i="1" dirty="0" smtClean="0"/>
              <a:t>,</a:t>
            </a:r>
            <a:r>
              <a:rPr lang="en-US" sz="1100" i="1" dirty="0" smtClean="0"/>
              <a:t> Kendrick </a:t>
            </a:r>
            <a:r>
              <a:rPr lang="en-US" sz="1100" i="1" dirty="0"/>
              <a:t>t</a:t>
            </a:r>
            <a:r>
              <a:rPr lang="en-US" sz="1100" i="1" dirty="0" smtClean="0"/>
              <a:t>o</a:t>
            </a:r>
            <a:r>
              <a:rPr lang="el-GR" sz="1100" i="1" dirty="0" smtClean="0"/>
              <a:t>. </a:t>
            </a:r>
            <a:r>
              <a:rPr lang="en-US" sz="1100" i="1" dirty="0"/>
              <a:t>e</a:t>
            </a:r>
            <a:r>
              <a:rPr lang="en-US" sz="1100" i="1" dirty="0" smtClean="0"/>
              <a:t>t al.</a:t>
            </a:r>
            <a:r>
              <a:rPr lang="el-GR" sz="1100" i="1" dirty="0" smtClean="0"/>
              <a:t>,2021</a:t>
            </a:r>
            <a:endParaRPr lang="en-US" sz="1100" i="1" dirty="0"/>
          </a:p>
        </p:txBody>
      </p:sp>
    </p:spTree>
    <p:extLst>
      <p:ext uri="{BB962C8B-B14F-4D97-AF65-F5344CB8AC3E}">
        <p14:creationId xmlns:p14="http://schemas.microsoft.com/office/powerpoint/2010/main" val="1146381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Θεραπεια</a:t>
            </a:r>
            <a:r>
              <a:rPr lang="el-GR" b="1" dirty="0" smtClean="0"/>
              <a:t> </a:t>
            </a:r>
            <a:r>
              <a:rPr lang="en-US" b="1" dirty="0"/>
              <a:t>M</a:t>
            </a:r>
            <a:r>
              <a:rPr lang="el-GR" b="1" dirty="0" err="1" smtClean="0"/>
              <a:t>εσεγχυματικων</a:t>
            </a:r>
            <a:r>
              <a:rPr lang="el-GR" b="1" dirty="0" smtClean="0"/>
              <a:t> </a:t>
            </a:r>
            <a:r>
              <a:rPr lang="en-US" b="1" dirty="0"/>
              <a:t>B</a:t>
            </a:r>
            <a:r>
              <a:rPr lang="el-GR" b="1" dirty="0" err="1" smtClean="0"/>
              <a:t>λαστοκυτταρων</a:t>
            </a:r>
            <a:endParaRPr lang="en-US" b="1" dirty="0"/>
          </a:p>
        </p:txBody>
      </p:sp>
      <p:sp>
        <p:nvSpPr>
          <p:cNvPr id="5" name="Θέση περιεχομένου 4"/>
          <p:cNvSpPr>
            <a:spLocks noGrp="1"/>
          </p:cNvSpPr>
          <p:nvPr>
            <p:ph idx="1"/>
          </p:nvPr>
        </p:nvSpPr>
        <p:spPr>
          <a:xfrm>
            <a:off x="1691680" y="1969027"/>
            <a:ext cx="5713092" cy="4000066"/>
          </a:xfrm>
        </p:spPr>
        <p:txBody>
          <a:bodyPr>
            <a:normAutofit/>
          </a:bodyPr>
          <a:lstStyle/>
          <a:p>
            <a:pPr algn="just"/>
            <a:r>
              <a:rPr lang="el-GR" sz="2400" b="1" dirty="0" smtClean="0">
                <a:latin typeface="Arial" panose="020B0604020202020204" pitchFamily="34" charset="0"/>
                <a:cs typeface="Arial" panose="020B0604020202020204" pitchFamily="34" charset="0"/>
              </a:rPr>
              <a:t>Μειωμένο </a:t>
            </a:r>
            <a:r>
              <a:rPr lang="el-GR" sz="2400" b="1" dirty="0">
                <a:latin typeface="Arial" panose="020B0604020202020204" pitchFamily="34" charset="0"/>
                <a:cs typeface="Arial" panose="020B0604020202020204" pitchFamily="34" charset="0"/>
              </a:rPr>
              <a:t>ύψος και σκληρότητα ουλώδους </a:t>
            </a:r>
            <a:r>
              <a:rPr lang="el-GR" sz="2400" b="1" dirty="0" smtClean="0">
                <a:latin typeface="Arial" panose="020B0604020202020204" pitchFamily="34" charset="0"/>
                <a:cs typeface="Arial" panose="020B0604020202020204" pitchFamily="34" charset="0"/>
              </a:rPr>
              <a:t>ιστού και αγγείωσης</a:t>
            </a:r>
          </a:p>
          <a:p>
            <a:pPr algn="just"/>
            <a:r>
              <a:rPr lang="el-GR" sz="2400" b="1" dirty="0" smtClean="0">
                <a:latin typeface="Arial" panose="020B0604020202020204" pitchFamily="34" charset="0"/>
                <a:cs typeface="Arial" panose="020B0604020202020204" pitchFamily="34" charset="0"/>
              </a:rPr>
              <a:t>Μείωση μελάγχρωσης </a:t>
            </a:r>
          </a:p>
          <a:p>
            <a:pPr algn="just"/>
            <a:r>
              <a:rPr lang="el-GR" sz="2400" b="1" dirty="0" smtClean="0">
                <a:latin typeface="Arial" panose="020B0604020202020204" pitchFamily="34" charset="0"/>
                <a:cs typeface="Arial" panose="020B0604020202020204" pitchFamily="34" charset="0"/>
              </a:rPr>
              <a:t>Μειωμένη </a:t>
            </a:r>
            <a:r>
              <a:rPr lang="el-GR" sz="2400" b="1" dirty="0">
                <a:latin typeface="Arial" panose="020B0604020202020204" pitchFamily="34" charset="0"/>
                <a:cs typeface="Arial" panose="020B0604020202020204" pitchFamily="34" charset="0"/>
              </a:rPr>
              <a:t>εναπόθεση </a:t>
            </a:r>
            <a:r>
              <a:rPr lang="el-GR" sz="2400" b="1" dirty="0" smtClean="0">
                <a:latin typeface="Arial" panose="020B0604020202020204" pitchFamily="34" charset="0"/>
                <a:cs typeface="Arial" panose="020B0604020202020204" pitchFamily="34" charset="0"/>
              </a:rPr>
              <a:t>κολλαγόνου και απόπτωση ινοβλαστών</a:t>
            </a:r>
          </a:p>
          <a:p>
            <a:pPr algn="just"/>
            <a:r>
              <a:rPr lang="el-GR" sz="2400" b="1" dirty="0" smtClean="0">
                <a:latin typeface="Arial" panose="020B0604020202020204" pitchFamily="34" charset="0"/>
                <a:cs typeface="Arial" panose="020B0604020202020204" pitchFamily="34" charset="0"/>
              </a:rPr>
              <a:t>Αύξηση ελαστικότητας ινών</a:t>
            </a:r>
          </a:p>
          <a:p>
            <a:pPr algn="just"/>
            <a:r>
              <a:rPr lang="el-GR" sz="2400" b="1" dirty="0">
                <a:latin typeface="Arial" panose="020B0604020202020204" pitchFamily="34" charset="0"/>
                <a:cs typeface="Arial" panose="020B0604020202020204" pitchFamily="34" charset="0"/>
              </a:rPr>
              <a:t>Όχι μελέτη ακόμη σε </a:t>
            </a:r>
            <a:r>
              <a:rPr lang="el-GR" sz="2400" b="1" dirty="0" smtClean="0">
                <a:latin typeface="Arial" panose="020B0604020202020204" pitchFamily="34" charset="0"/>
                <a:cs typeface="Arial" panose="020B0604020202020204" pitchFamily="34" charset="0"/>
              </a:rPr>
              <a:t>ανθρώπους</a:t>
            </a:r>
          </a:p>
          <a:p>
            <a:endParaRPr lang="el-GR" dirty="0" smtClean="0"/>
          </a:p>
          <a:p>
            <a:endParaRPr lang="en-US"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708920"/>
            <a:ext cx="2211735" cy="1080120"/>
          </a:xfrm>
          <a:prstGeom prst="ellipse">
            <a:avLst/>
          </a:prstGeom>
          <a:ln>
            <a:noFill/>
          </a:ln>
          <a:effectLst>
            <a:softEdge rad="112500"/>
          </a:effectLst>
        </p:spPr>
      </p:pic>
    </p:spTree>
    <p:extLst>
      <p:ext uri="{BB962C8B-B14F-4D97-AF65-F5344CB8AC3E}">
        <p14:creationId xmlns:p14="http://schemas.microsoft.com/office/powerpoint/2010/main" val="350994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normAutofit/>
          </a:bodyPr>
          <a:lstStyle/>
          <a:p>
            <a:pPr algn="ctr"/>
            <a:r>
              <a:rPr lang="el-GR" b="1" dirty="0" err="1" smtClean="0"/>
              <a:t>Συνδυασμος</a:t>
            </a:r>
            <a:r>
              <a:rPr lang="el-GR" b="1" dirty="0" smtClean="0"/>
              <a:t> </a:t>
            </a:r>
            <a:r>
              <a:rPr lang="el-GR" b="1" dirty="0" err="1" smtClean="0"/>
              <a:t>θεραπευτικων</a:t>
            </a:r>
            <a:r>
              <a:rPr lang="el-GR" b="1" dirty="0" smtClean="0"/>
              <a:t> </a:t>
            </a:r>
            <a:r>
              <a:rPr lang="el-GR" b="1" dirty="0" err="1" smtClean="0"/>
              <a:t>παρεμβασεων</a:t>
            </a:r>
            <a:r>
              <a:rPr lang="el-GR" b="1" dirty="0" smtClean="0"/>
              <a:t> </a:t>
            </a:r>
            <a:endParaRPr lang="en-US" b="1" dirty="0"/>
          </a:p>
        </p:txBody>
      </p:sp>
      <p:pic>
        <p:nvPicPr>
          <p:cNvPr id="5" name="Εικόνα 4" descr="bijlard2018.pdf - Adobe Acrobat Reader (64-bit)"/>
          <p:cNvPicPr>
            <a:picLocks noChangeAspect="1"/>
          </p:cNvPicPr>
          <p:nvPr/>
        </p:nvPicPr>
        <p:blipFill rotWithShape="1">
          <a:blip r:embed="rId3">
            <a:extLst>
              <a:ext uri="{28A0092B-C50C-407E-A947-70E740481C1C}">
                <a14:useLocalDpi xmlns:a14="http://schemas.microsoft.com/office/drawing/2010/main" val="0"/>
              </a:ext>
            </a:extLst>
          </a:blip>
          <a:srcRect l="22438" t="15101" r="28738" b="-26174"/>
          <a:stretch/>
        </p:blipFill>
        <p:spPr>
          <a:xfrm>
            <a:off x="2267744" y="2348880"/>
            <a:ext cx="4824536" cy="4333545"/>
          </a:xfrm>
          <a:prstGeom prst="rect">
            <a:avLst/>
          </a:prstGeom>
        </p:spPr>
      </p:pic>
    </p:spTree>
    <p:extLst>
      <p:ext uri="{BB962C8B-B14F-4D97-AF65-F5344CB8AC3E}">
        <p14:creationId xmlns:p14="http://schemas.microsoft.com/office/powerpoint/2010/main" val="258127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Συνδυασμος</a:t>
            </a:r>
            <a:r>
              <a:rPr lang="el-GR" b="1" dirty="0" smtClean="0"/>
              <a:t> </a:t>
            </a:r>
            <a:r>
              <a:rPr lang="el-GR" b="1" dirty="0" err="1" smtClean="0"/>
              <a:t>θεραπευτικων</a:t>
            </a:r>
            <a:r>
              <a:rPr lang="el-GR" b="1" dirty="0" smtClean="0"/>
              <a:t> </a:t>
            </a:r>
            <a:r>
              <a:rPr lang="el-GR" b="1" dirty="0" err="1" smtClean="0"/>
              <a:t>παρεμβασεων</a:t>
            </a:r>
            <a:endParaRPr lang="en-US" b="1" dirty="0"/>
          </a:p>
        </p:txBody>
      </p:sp>
      <p:sp>
        <p:nvSpPr>
          <p:cNvPr id="3" name="Θέση περιεχομένου 2"/>
          <p:cNvSpPr>
            <a:spLocks noGrp="1"/>
          </p:cNvSpPr>
          <p:nvPr>
            <p:ph idx="1"/>
          </p:nvPr>
        </p:nvSpPr>
        <p:spPr>
          <a:xfrm>
            <a:off x="1619672" y="2060848"/>
            <a:ext cx="6571343" cy="3450613"/>
          </a:xfrm>
        </p:spPr>
        <p:txBody>
          <a:bodyPr>
            <a:normAutofit lnSpcReduction="10000"/>
          </a:bodyPr>
          <a:lstStyle/>
          <a:p>
            <a:pPr marL="0" indent="0">
              <a:buNone/>
            </a:pPr>
            <a:r>
              <a:rPr lang="el-GR" sz="1400" dirty="0"/>
              <a:t/>
            </a:r>
            <a:br>
              <a:rPr lang="el-GR" sz="1400" dirty="0"/>
            </a:br>
            <a:r>
              <a:rPr lang="el-GR" sz="1600" dirty="0"/>
              <a:t/>
            </a:r>
            <a:br>
              <a:rPr lang="el-GR" sz="1600" dirty="0"/>
            </a:br>
            <a:r>
              <a:rPr lang="el-GR" sz="1600" b="1" dirty="0">
                <a:latin typeface="Arial" panose="020B0604020202020204" pitchFamily="34" charset="0"/>
                <a:cs typeface="Arial" panose="020B0604020202020204" pitchFamily="34" charset="0"/>
              </a:rPr>
              <a:t>Α</a:t>
            </a:r>
            <a:r>
              <a:rPr lang="el-GR" sz="1600" b="1" dirty="0" smtClean="0">
                <a:latin typeface="Arial" panose="020B0604020202020204" pitchFamily="34" charset="0"/>
                <a:cs typeface="Arial" panose="020B0604020202020204" pitchFamily="34" charset="0"/>
              </a:rPr>
              <a:t>) Εκτομή </a:t>
            </a:r>
            <a:r>
              <a:rPr lang="el-GR" sz="1600" b="1" dirty="0">
                <a:latin typeface="Arial" panose="020B0604020202020204" pitchFamily="34" charset="0"/>
                <a:cs typeface="Arial" panose="020B0604020202020204" pitchFamily="34" charset="0"/>
              </a:rPr>
              <a:t>με </a:t>
            </a:r>
            <a:r>
              <a:rPr lang="el-GR" sz="1600" b="1" dirty="0" smtClean="0">
                <a:latin typeface="Arial" panose="020B0604020202020204" pitchFamily="34" charset="0"/>
                <a:cs typeface="Arial" panose="020B0604020202020204" pitchFamily="34" charset="0"/>
              </a:rPr>
              <a:t>ενέσιμη χορήγηση κορτικοστεροειδών</a:t>
            </a:r>
            <a:r>
              <a:rPr lang="el-GR" sz="1600" b="1" dirty="0">
                <a:latin typeface="Arial" panose="020B0604020202020204" pitchFamily="34" charset="0"/>
                <a:cs typeface="Arial" panose="020B0604020202020204" pitchFamily="34" charset="0"/>
              </a:rPr>
              <a:t>: </a:t>
            </a:r>
            <a:r>
              <a:rPr lang="el-GR" sz="1600" b="1" dirty="0" smtClean="0">
                <a:latin typeface="Arial" panose="020B0604020202020204" pitchFamily="34" charset="0"/>
                <a:cs typeface="Arial" panose="020B0604020202020204" pitchFamily="34" charset="0"/>
              </a:rPr>
              <a:t>ακετονίδιο τριαμσινολόνης </a:t>
            </a:r>
            <a:r>
              <a:rPr lang="el-GR" sz="1600" b="1" dirty="0">
                <a:latin typeface="Arial" panose="020B0604020202020204" pitchFamily="34" charset="0"/>
                <a:cs typeface="Arial" panose="020B0604020202020204" pitchFamily="34" charset="0"/>
              </a:rPr>
              <a:t>40</a:t>
            </a:r>
            <a:r>
              <a:rPr lang="en-US" sz="1600" b="1" dirty="0">
                <a:latin typeface="Arial" panose="020B0604020202020204" pitchFamily="34" charset="0"/>
                <a:cs typeface="Arial" panose="020B0604020202020204" pitchFamily="34" charset="0"/>
              </a:rPr>
              <a:t>mg/ml </a:t>
            </a:r>
            <a:r>
              <a:rPr lang="el-GR" sz="1600" b="1" dirty="0">
                <a:latin typeface="Arial" panose="020B0604020202020204" pitchFamily="34" charset="0"/>
                <a:cs typeface="Arial" panose="020B0604020202020204" pitchFamily="34" charset="0"/>
              </a:rPr>
              <a:t>-2/8/12 </a:t>
            </a:r>
            <a:r>
              <a:rPr lang="el-GR" sz="1600" b="1" dirty="0" smtClean="0">
                <a:latin typeface="Arial" panose="020B0604020202020204" pitchFamily="34" charset="0"/>
                <a:cs typeface="Arial" panose="020B0604020202020204" pitchFamily="34" charset="0"/>
              </a:rPr>
              <a:t>εβδομάδες μετεγχειρητικά ,</a:t>
            </a:r>
            <a:r>
              <a:rPr lang="el-GR" sz="1600" b="1" dirty="0">
                <a:latin typeface="Arial" panose="020B0604020202020204" pitchFamily="34" charset="0"/>
                <a:cs typeface="Arial" panose="020B0604020202020204" pitchFamily="34" charset="0"/>
              </a:rPr>
              <a:t/>
            </a:r>
            <a:br>
              <a:rPr lang="el-GR" sz="1600" b="1" dirty="0">
                <a:latin typeface="Arial" panose="020B0604020202020204" pitchFamily="34" charset="0"/>
                <a:cs typeface="Arial" panose="020B0604020202020204" pitchFamily="34" charset="0"/>
              </a:rPr>
            </a:br>
            <a:r>
              <a:rPr lang="el-GR" sz="1600" b="1" dirty="0">
                <a:latin typeface="Arial" panose="020B0604020202020204" pitchFamily="34" charset="0"/>
                <a:cs typeface="Arial" panose="020B0604020202020204" pitchFamily="34" charset="0"/>
              </a:rPr>
              <a:t/>
            </a:r>
            <a:br>
              <a:rPr lang="el-GR" sz="1600" b="1" dirty="0">
                <a:latin typeface="Arial" panose="020B0604020202020204" pitchFamily="34" charset="0"/>
                <a:cs typeface="Arial" panose="020B0604020202020204" pitchFamily="34" charset="0"/>
              </a:rPr>
            </a:br>
            <a:r>
              <a:rPr lang="el-GR" sz="1600" b="1" dirty="0">
                <a:latin typeface="Arial" panose="020B0604020202020204" pitchFamily="34" charset="0"/>
                <a:cs typeface="Arial" panose="020B0604020202020204" pitchFamily="34" charset="0"/>
              </a:rPr>
              <a:t>Β</a:t>
            </a:r>
            <a:r>
              <a:rPr lang="el-GR" sz="1600" b="1" dirty="0" smtClean="0">
                <a:latin typeface="Arial" panose="020B0604020202020204" pitchFamily="34" charset="0"/>
                <a:cs typeface="Arial" panose="020B0604020202020204" pitchFamily="34" charset="0"/>
              </a:rPr>
              <a:t>) Εκτομή </a:t>
            </a:r>
            <a:r>
              <a:rPr lang="el-GR" sz="1600" b="1" dirty="0">
                <a:latin typeface="Arial" panose="020B0604020202020204" pitchFamily="34" charset="0"/>
                <a:cs typeface="Arial" panose="020B0604020202020204" pitchFamily="34" charset="0"/>
              </a:rPr>
              <a:t>με βραχυθεραπεία (</a:t>
            </a:r>
            <a:r>
              <a:rPr lang="en-US" sz="1600" b="1" dirty="0">
                <a:latin typeface="Arial" panose="020B0604020202020204" pitchFamily="34" charset="0"/>
                <a:cs typeface="Arial" panose="020B0604020202020204" pitchFamily="34" charset="0"/>
              </a:rPr>
              <a:t>flat keloids) </a:t>
            </a:r>
            <a:r>
              <a:rPr lang="el-GR" sz="1600" b="1" dirty="0" smtClean="0">
                <a:latin typeface="Arial" panose="020B0604020202020204" pitchFamily="34" charset="0"/>
                <a:cs typeface="Arial" panose="020B0604020202020204" pitchFamily="34" charset="0"/>
              </a:rPr>
              <a:t>υποδόριοι καθετήρες </a:t>
            </a:r>
            <a:r>
              <a:rPr lang="el-GR" sz="1600" b="1" dirty="0">
                <a:latin typeface="Arial" panose="020B0604020202020204" pitchFamily="34" charset="0"/>
                <a:cs typeface="Arial" panose="020B0604020202020204" pitchFamily="34" charset="0"/>
              </a:rPr>
              <a:t>στην </a:t>
            </a:r>
            <a:r>
              <a:rPr lang="el-GR" sz="1600" b="1" dirty="0" smtClean="0">
                <a:latin typeface="Arial" panose="020B0604020202020204" pitchFamily="34" charset="0"/>
                <a:cs typeface="Arial" panose="020B0604020202020204" pitchFamily="34" charset="0"/>
              </a:rPr>
              <a:t>πάσχουσα περιοχή δ</a:t>
            </a:r>
            <a:r>
              <a:rPr lang="el-GR" sz="1600" b="1" dirty="0">
                <a:latin typeface="Arial" panose="020B0604020202020204" pitchFamily="34" charset="0"/>
                <a:cs typeface="Arial" panose="020B0604020202020204" pitchFamily="34" charset="0"/>
              </a:rPr>
              <a:t>ό</a:t>
            </a:r>
            <a:r>
              <a:rPr lang="el-GR" sz="1600" b="1" dirty="0" smtClean="0">
                <a:latin typeface="Arial" panose="020B0604020202020204" pitchFamily="34" charset="0"/>
                <a:cs typeface="Arial" panose="020B0604020202020204" pitchFamily="34" charset="0"/>
              </a:rPr>
              <a:t>ση </a:t>
            </a:r>
            <a:r>
              <a:rPr lang="el-GR" sz="1600" b="1" dirty="0">
                <a:latin typeface="Arial" panose="020B0604020202020204" pitchFamily="34" charset="0"/>
                <a:cs typeface="Arial" panose="020B0604020202020204" pitchFamily="34" charset="0"/>
              </a:rPr>
              <a:t>9 </a:t>
            </a:r>
            <a:r>
              <a:rPr lang="en-US" sz="1600" b="1" dirty="0">
                <a:latin typeface="Arial" panose="020B0604020202020204" pitchFamily="34" charset="0"/>
                <a:cs typeface="Arial" panose="020B0604020202020204" pitchFamily="34" charset="0"/>
              </a:rPr>
              <a:t>Gy ,2 </a:t>
            </a:r>
            <a:r>
              <a:rPr lang="el-GR" sz="1600" b="1" dirty="0">
                <a:latin typeface="Arial" panose="020B0604020202020204" pitchFamily="34" charset="0"/>
                <a:cs typeface="Arial" panose="020B0604020202020204" pitchFamily="34" charset="0"/>
              </a:rPr>
              <a:t>δόσεις την </a:t>
            </a:r>
            <a:r>
              <a:rPr lang="el-GR" sz="1600" b="1" dirty="0" smtClean="0">
                <a:latin typeface="Arial" panose="020B0604020202020204" pitchFamily="34" charset="0"/>
                <a:cs typeface="Arial" panose="020B0604020202020204" pitchFamily="34" charset="0"/>
              </a:rPr>
              <a:t>ίδια μέρα ,</a:t>
            </a:r>
            <a:r>
              <a:rPr lang="el-GR" sz="1600" b="1" dirty="0">
                <a:latin typeface="Arial" panose="020B0604020202020204" pitchFamily="34" charset="0"/>
                <a:cs typeface="Arial" panose="020B0604020202020204" pitchFamily="34" charset="0"/>
              </a:rPr>
              <a:t/>
            </a:r>
            <a:br>
              <a:rPr lang="el-GR" sz="1600" b="1" dirty="0">
                <a:latin typeface="Arial" panose="020B0604020202020204" pitchFamily="34" charset="0"/>
                <a:cs typeface="Arial" panose="020B0604020202020204" pitchFamily="34" charset="0"/>
              </a:rPr>
            </a:br>
            <a:r>
              <a:rPr lang="el-GR" sz="1600" b="1" dirty="0">
                <a:latin typeface="Arial" panose="020B0604020202020204" pitchFamily="34" charset="0"/>
                <a:cs typeface="Arial" panose="020B0604020202020204" pitchFamily="34" charset="0"/>
              </a:rPr>
              <a:t/>
            </a:r>
            <a:br>
              <a:rPr lang="el-GR" sz="1600" b="1" dirty="0">
                <a:latin typeface="Arial" panose="020B0604020202020204" pitchFamily="34" charset="0"/>
                <a:cs typeface="Arial" panose="020B0604020202020204" pitchFamily="34" charset="0"/>
              </a:rPr>
            </a:br>
            <a:r>
              <a:rPr lang="el-GR" sz="1600" b="1" dirty="0">
                <a:latin typeface="Arial" panose="020B0604020202020204" pitchFamily="34" charset="0"/>
                <a:cs typeface="Arial" panose="020B0604020202020204" pitchFamily="34" charset="0"/>
              </a:rPr>
              <a:t>Γ</a:t>
            </a:r>
            <a:r>
              <a:rPr lang="el-GR" sz="1600" b="1" dirty="0" smtClean="0">
                <a:latin typeface="Arial" panose="020B0604020202020204" pitchFamily="34" charset="0"/>
                <a:cs typeface="Arial" panose="020B0604020202020204" pitchFamily="34" charset="0"/>
              </a:rPr>
              <a:t>) Ενδοδερμική κρυοθεραπεία μέσω βελόνης (μεγάλης επιφάνειας χηλοειδή </a:t>
            </a:r>
            <a:r>
              <a:rPr lang="el-GR" sz="1600" b="1" dirty="0">
                <a:latin typeface="Arial" panose="020B0604020202020204" pitchFamily="34" charset="0"/>
                <a:cs typeface="Arial" panose="020B0604020202020204" pitchFamily="34" charset="0"/>
              </a:rPr>
              <a:t>που δεν </a:t>
            </a:r>
            <a:r>
              <a:rPr lang="el-GR" sz="1600" b="1" dirty="0" smtClean="0">
                <a:latin typeface="Arial" panose="020B0604020202020204" pitchFamily="34" charset="0"/>
                <a:cs typeface="Arial" panose="020B0604020202020204" pitchFamily="34" charset="0"/>
              </a:rPr>
              <a:t>μπορούν </a:t>
            </a:r>
            <a:r>
              <a:rPr lang="el-GR" sz="1600" b="1" dirty="0">
                <a:latin typeface="Arial" panose="020B0604020202020204" pitchFamily="34" charset="0"/>
                <a:cs typeface="Arial" panose="020B0604020202020204" pitchFamily="34" charset="0"/>
              </a:rPr>
              <a:t>να </a:t>
            </a:r>
            <a:r>
              <a:rPr lang="el-GR" sz="1600" b="1" dirty="0" smtClean="0">
                <a:latin typeface="Arial" panose="020B0604020202020204" pitchFamily="34" charset="0"/>
                <a:cs typeface="Arial" panose="020B0604020202020204" pitchFamily="34" charset="0"/>
              </a:rPr>
              <a:t>χειρουργηθούν) </a:t>
            </a:r>
            <a:r>
              <a:rPr lang="el-GR" sz="1600" b="1" dirty="0">
                <a:latin typeface="Arial" panose="020B0604020202020204" pitchFamily="34" charset="0"/>
                <a:cs typeface="Arial" panose="020B0604020202020204" pitchFamily="34" charset="0"/>
              </a:rPr>
              <a:t>:1φ/3 </a:t>
            </a:r>
            <a:r>
              <a:rPr lang="el-GR" sz="1600" b="1" dirty="0" smtClean="0">
                <a:latin typeface="Arial" panose="020B0604020202020204" pitchFamily="34" charset="0"/>
                <a:cs typeface="Arial" panose="020B0604020202020204" pitchFamily="34" charset="0"/>
              </a:rPr>
              <a:t>μήνες </a:t>
            </a:r>
            <a:r>
              <a:rPr lang="el-GR" sz="1600" b="1" dirty="0">
                <a:latin typeface="Arial" panose="020B0604020202020204" pitchFamily="34" charset="0"/>
                <a:cs typeface="Arial" panose="020B0604020202020204" pitchFamily="34" charset="0"/>
              </a:rPr>
              <a:t>και 26 </a:t>
            </a:r>
            <a:r>
              <a:rPr lang="el-GR" sz="1600" b="1" dirty="0" smtClean="0">
                <a:latin typeface="Arial" panose="020B0604020202020204" pitchFamily="34" charset="0"/>
                <a:cs typeface="Arial" panose="020B0604020202020204" pitchFamily="34" charset="0"/>
              </a:rPr>
              <a:t>βδομάδες </a:t>
            </a:r>
            <a:r>
              <a:rPr lang="el-GR" sz="1600" b="1" dirty="0">
                <a:latin typeface="Arial" panose="020B0604020202020204" pitchFamily="34" charset="0"/>
                <a:cs typeface="Arial" panose="020B0604020202020204" pitchFamily="34" charset="0"/>
              </a:rPr>
              <a:t>εάν </a:t>
            </a:r>
            <a:r>
              <a:rPr lang="el-GR" sz="1600" b="1" dirty="0" smtClean="0">
                <a:latin typeface="Arial" panose="020B0604020202020204" pitchFamily="34" charset="0"/>
                <a:cs typeface="Arial" panose="020B0604020202020204" pitchFamily="34" charset="0"/>
              </a:rPr>
              <a:t>χρειάζεται.</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77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Συνδυασμος</a:t>
            </a:r>
            <a:r>
              <a:rPr lang="el-GR" b="1" dirty="0" smtClean="0"/>
              <a:t> </a:t>
            </a:r>
            <a:r>
              <a:rPr lang="el-GR" b="1" dirty="0" err="1" smtClean="0"/>
              <a:t>θεραπευτικων</a:t>
            </a:r>
            <a:r>
              <a:rPr lang="el-GR" b="1" dirty="0" smtClean="0"/>
              <a:t> </a:t>
            </a:r>
            <a:r>
              <a:rPr lang="el-GR" b="1" dirty="0" err="1" smtClean="0"/>
              <a:t>παρεμβασεων</a:t>
            </a:r>
            <a:endParaRPr lang="en-US" b="1" dirty="0"/>
          </a:p>
        </p:txBody>
      </p:sp>
      <p:pic>
        <p:nvPicPr>
          <p:cNvPr id="4" name="Θέση περιεχομένου 3" descr="bijlard2018.pdf - Adobe Acrobat Reader (64-bit)"/>
          <p:cNvPicPr>
            <a:picLocks noGrp="1" noChangeAspect="1"/>
          </p:cNvPicPr>
          <p:nvPr>
            <p:ph idx="1"/>
          </p:nvPr>
        </p:nvPicPr>
        <p:blipFill rotWithShape="1">
          <a:blip r:embed="rId3">
            <a:extLst>
              <a:ext uri="{28A0092B-C50C-407E-A947-70E740481C1C}">
                <a14:useLocalDpi xmlns:a14="http://schemas.microsoft.com/office/drawing/2010/main" val="0"/>
              </a:ext>
            </a:extLst>
          </a:blip>
          <a:srcRect l="12410" t="11548" r="11280"/>
          <a:stretch/>
        </p:blipFill>
        <p:spPr>
          <a:xfrm>
            <a:off x="1835696" y="2204864"/>
            <a:ext cx="5832648" cy="3639617"/>
          </a:xfrm>
        </p:spPr>
      </p:pic>
    </p:spTree>
    <p:extLst>
      <p:ext uri="{BB962C8B-B14F-4D97-AF65-F5344CB8AC3E}">
        <p14:creationId xmlns:p14="http://schemas.microsoft.com/office/powerpoint/2010/main" val="103733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7666" y="335770"/>
            <a:ext cx="7793037" cy="1462087"/>
          </a:xfrm>
        </p:spPr>
        <p:txBody>
          <a:bodyPr/>
          <a:lstStyle/>
          <a:p>
            <a:pPr algn="l"/>
            <a:r>
              <a:rPr lang="el-GR" b="1" dirty="0"/>
              <a:t/>
            </a:r>
            <a:br>
              <a:rPr lang="el-GR" b="1" dirty="0"/>
            </a:br>
            <a:r>
              <a:rPr lang="el-GR" b="1" dirty="0" smtClean="0"/>
              <a:t>       Τι </a:t>
            </a:r>
            <a:r>
              <a:rPr lang="el-GR" b="1" dirty="0" err="1" smtClean="0"/>
              <a:t>ΕΙναι</a:t>
            </a:r>
            <a:r>
              <a:rPr lang="el-GR" b="1" dirty="0" smtClean="0"/>
              <a:t> το </a:t>
            </a:r>
            <a:r>
              <a:rPr lang="el-GR" b="1" dirty="0" err="1" smtClean="0"/>
              <a:t>χηλοειδΕς</a:t>
            </a:r>
            <a:r>
              <a:rPr lang="el-GR" b="1" dirty="0" smtClean="0"/>
              <a:t>;</a:t>
            </a:r>
            <a:endParaRPr lang="en-US" b="1" dirty="0"/>
          </a:p>
        </p:txBody>
      </p:sp>
      <p:sp>
        <p:nvSpPr>
          <p:cNvPr id="3" name="Θέση περιεχομένου 2"/>
          <p:cNvSpPr>
            <a:spLocks noGrp="1"/>
          </p:cNvSpPr>
          <p:nvPr>
            <p:ph idx="1"/>
          </p:nvPr>
        </p:nvSpPr>
        <p:spPr>
          <a:xfrm>
            <a:off x="827584" y="620688"/>
            <a:ext cx="7488832" cy="4114800"/>
          </a:xfrm>
        </p:spPr>
        <p:txBody>
          <a:bodyPr/>
          <a:lstStyle/>
          <a:p>
            <a:pPr marL="0" indent="0">
              <a:buNone/>
            </a:pPr>
            <a:endParaRPr lang="el-GR" sz="1400" b="1" dirty="0">
              <a:solidFill>
                <a:schemeClr val="accent1"/>
              </a:solidFill>
            </a:endParaRPr>
          </a:p>
          <a:p>
            <a:pPr marL="0" indent="0">
              <a:buNone/>
            </a:pPr>
            <a:endParaRPr lang="el-GR" sz="1400" b="1" u="sng" dirty="0" smtClean="0">
              <a:latin typeface="Arial" panose="020B0604020202020204" pitchFamily="34" charset="0"/>
              <a:cs typeface="Arial" panose="020B0604020202020204" pitchFamily="34" charset="0"/>
            </a:endParaRPr>
          </a:p>
          <a:p>
            <a:pPr marL="0" indent="0" algn="ctr">
              <a:buNone/>
            </a:pPr>
            <a:r>
              <a:rPr lang="el-GR" sz="1400" b="1" u="sng" dirty="0" smtClean="0">
                <a:latin typeface="Arial" panose="020B0604020202020204" pitchFamily="34" charset="0"/>
                <a:cs typeface="Arial" panose="020B0604020202020204" pitchFamily="34" charset="0"/>
              </a:rPr>
              <a:t>Ορισμός </a:t>
            </a:r>
            <a:r>
              <a:rPr lang="en-US" sz="1400" b="1" u="sng" dirty="0" smtClean="0">
                <a:latin typeface="Arial" panose="020B0604020202020204" pitchFamily="34" charset="0"/>
                <a:cs typeface="Arial" panose="020B0604020202020204" pitchFamily="34" charset="0"/>
              </a:rPr>
              <a:t>PubMed MESH</a:t>
            </a:r>
            <a:endParaRPr lang="en-US" sz="1200" b="1" u="sng" dirty="0">
              <a:latin typeface="Arial" panose="020B0604020202020204" pitchFamily="34" charset="0"/>
              <a:cs typeface="Arial" panose="020B0604020202020204" pitchFamily="34" charset="0"/>
            </a:endParaRPr>
          </a:p>
          <a:p>
            <a:pPr marL="0" indent="0" algn="ctr">
              <a:buNone/>
            </a:pPr>
            <a:endParaRPr lang="el-GR" sz="1400" dirty="0" smtClean="0"/>
          </a:p>
          <a:p>
            <a:pPr marL="0" indent="0" algn="ctr">
              <a:buNone/>
            </a:pPr>
            <a:r>
              <a:rPr lang="el-GR" sz="1400" dirty="0" smtClean="0">
                <a:latin typeface="Arial" panose="020B0604020202020204" pitchFamily="34" charset="0"/>
                <a:cs typeface="Arial" panose="020B0604020202020204" pitchFamily="34" charset="0"/>
              </a:rPr>
              <a:t>Μια </a:t>
            </a:r>
            <a:r>
              <a:rPr lang="el-GR" sz="1400" b="1" dirty="0">
                <a:latin typeface="Arial" panose="020B0604020202020204" pitchFamily="34" charset="0"/>
                <a:cs typeface="Arial" panose="020B0604020202020204" pitchFamily="34" charset="0"/>
              </a:rPr>
              <a:t>έντονα</a:t>
            </a:r>
            <a:r>
              <a:rPr lang="el-GR" sz="1400" dirty="0">
                <a:latin typeface="Arial" panose="020B0604020202020204" pitchFamily="34" charset="0"/>
                <a:cs typeface="Arial" panose="020B0604020202020204" pitchFamily="34" charset="0"/>
              </a:rPr>
              <a:t> αυξημένη, </a:t>
            </a:r>
            <a:r>
              <a:rPr lang="el-GR" sz="1400" b="1" dirty="0">
                <a:latin typeface="Arial" panose="020B0604020202020204" pitchFamily="34" charset="0"/>
                <a:cs typeface="Arial" panose="020B0604020202020204" pitchFamily="34" charset="0"/>
              </a:rPr>
              <a:t>ακανόνιστου</a:t>
            </a:r>
            <a:r>
              <a:rPr lang="el-GR" sz="1400" dirty="0">
                <a:latin typeface="Arial" panose="020B0604020202020204" pitchFamily="34" charset="0"/>
                <a:cs typeface="Arial" panose="020B0604020202020204" pitchFamily="34" charset="0"/>
              </a:rPr>
              <a:t> σχήματος, </a:t>
            </a:r>
            <a:r>
              <a:rPr lang="el-GR" sz="1400" b="1" dirty="0">
                <a:latin typeface="Arial" panose="020B0604020202020204" pitchFamily="34" charset="0"/>
                <a:cs typeface="Arial" panose="020B0604020202020204" pitchFamily="34" charset="0"/>
              </a:rPr>
              <a:t>προοδευτικά </a:t>
            </a:r>
            <a:r>
              <a:rPr lang="el-GR" sz="1400" b="1" dirty="0" smtClean="0">
                <a:latin typeface="Arial" panose="020B0604020202020204" pitchFamily="34" charset="0"/>
                <a:cs typeface="Arial" panose="020B0604020202020204" pitchFamily="34" charset="0"/>
              </a:rPr>
              <a:t>διευρυμένη </a:t>
            </a:r>
            <a:r>
              <a:rPr lang="el-GR" sz="1400" b="1" dirty="0">
                <a:latin typeface="Arial" panose="020B0604020202020204" pitchFamily="34" charset="0"/>
                <a:cs typeface="Arial" panose="020B0604020202020204" pitchFamily="34" charset="0"/>
              </a:rPr>
              <a:t>ουλή </a:t>
            </a:r>
            <a:r>
              <a:rPr lang="el-GR" sz="1400" dirty="0">
                <a:latin typeface="Arial" panose="020B0604020202020204" pitchFamily="34" charset="0"/>
                <a:cs typeface="Arial" panose="020B0604020202020204" pitchFamily="34" charset="0"/>
              </a:rPr>
              <a:t>που προκύπτει από το σχηματισμό </a:t>
            </a:r>
            <a:r>
              <a:rPr lang="el-GR" sz="1400" b="1" dirty="0">
                <a:latin typeface="Arial" panose="020B0604020202020204" pitchFamily="34" charset="0"/>
                <a:cs typeface="Arial" panose="020B0604020202020204" pitchFamily="34" charset="0"/>
              </a:rPr>
              <a:t>υπερβολικών ποσοτήτων κολλαγόνου </a:t>
            </a:r>
            <a:r>
              <a:rPr lang="el-GR" sz="1400" dirty="0">
                <a:latin typeface="Arial" panose="020B0604020202020204" pitchFamily="34" charset="0"/>
                <a:cs typeface="Arial" panose="020B0604020202020204" pitchFamily="34" charset="0"/>
              </a:rPr>
              <a:t>στο χόριο κατά την αποκατάσταση του συνδετικού ιστού. </a:t>
            </a:r>
            <a:r>
              <a:rPr lang="el-GR" sz="1400" b="1" dirty="0">
                <a:latin typeface="Arial" panose="020B0604020202020204" pitchFamily="34" charset="0"/>
                <a:cs typeface="Arial" panose="020B0604020202020204" pitchFamily="34" charset="0"/>
              </a:rPr>
              <a:t>Διαφοροποιείται</a:t>
            </a:r>
            <a:r>
              <a:rPr lang="el-GR" sz="1400" dirty="0">
                <a:latin typeface="Arial" panose="020B0604020202020204" pitchFamily="34" charset="0"/>
                <a:cs typeface="Arial" panose="020B0604020202020204" pitchFamily="34" charset="0"/>
              </a:rPr>
              <a:t> από μια υπερτροφική ουλή (CICATRIX, HYPERTROPHIC) στο ότι η πρώτη δεν εξαπλώνεται στους περιβάλλοντες </a:t>
            </a:r>
            <a:r>
              <a:rPr lang="el-GR" sz="1400" dirty="0" smtClean="0">
                <a:latin typeface="Arial" panose="020B0604020202020204" pitchFamily="34" charset="0"/>
                <a:cs typeface="Arial" panose="020B0604020202020204" pitchFamily="34" charset="0"/>
              </a:rPr>
              <a:t>ιστούς</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endParaRPr lang="en-US" sz="1200" dirty="0"/>
          </a:p>
          <a:p>
            <a:endParaRPr lang="en-US"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437112"/>
            <a:ext cx="5953125" cy="18639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5688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Επιθεματα</a:t>
            </a:r>
            <a:r>
              <a:rPr lang="el-GR" b="1" dirty="0" smtClean="0"/>
              <a:t> </a:t>
            </a:r>
            <a:r>
              <a:rPr lang="el-GR" b="1" dirty="0" err="1" smtClean="0"/>
              <a:t>Σιλικονης</a:t>
            </a:r>
            <a:endParaRPr lang="en-US" b="1" dirty="0"/>
          </a:p>
        </p:txBody>
      </p:sp>
      <p:sp>
        <p:nvSpPr>
          <p:cNvPr id="3" name="Θέση περιεχομένου 2"/>
          <p:cNvSpPr>
            <a:spLocks noGrp="1"/>
          </p:cNvSpPr>
          <p:nvPr>
            <p:ph sz="half" idx="1"/>
          </p:nvPr>
        </p:nvSpPr>
        <p:spPr>
          <a:xfrm>
            <a:off x="1084251" y="1996281"/>
            <a:ext cx="3810000" cy="4114800"/>
          </a:xfrm>
        </p:spPr>
        <p:txBody>
          <a:bodyPr>
            <a:normAutofit fontScale="92500"/>
          </a:bodyPr>
          <a:lstStyle/>
          <a:p>
            <a:r>
              <a:rPr lang="el-GR" sz="2000" b="1" dirty="0" smtClean="0">
                <a:latin typeface="Arial" panose="020B0604020202020204" pitchFamily="34" charset="0"/>
                <a:cs typeface="Arial" panose="020B0604020202020204" pitchFamily="34" charset="0"/>
              </a:rPr>
              <a:t>Συστηματική Ανασκόπηση (</a:t>
            </a:r>
            <a:r>
              <a:rPr lang="en-US" sz="2000" b="1" dirty="0">
                <a:latin typeface="Arial" panose="020B0604020202020204" pitchFamily="34" charset="0"/>
                <a:cs typeface="Arial" panose="020B0604020202020204" pitchFamily="34" charset="0"/>
              </a:rPr>
              <a:t>O'Brien L, Jones </a:t>
            </a:r>
            <a:r>
              <a:rPr lang="en-US" sz="2000" b="1" dirty="0" smtClean="0">
                <a:latin typeface="Arial" panose="020B0604020202020204" pitchFamily="34" charset="0"/>
                <a:cs typeface="Arial" panose="020B0604020202020204" pitchFamily="34" charset="0"/>
              </a:rPr>
              <a:t>DJ</a:t>
            </a:r>
            <a:r>
              <a:rPr lang="el-GR" sz="2000" b="1" dirty="0" smtClean="0">
                <a:latin typeface="Arial" panose="020B0604020202020204" pitchFamily="34" charset="0"/>
                <a:cs typeface="Arial" panose="020B0604020202020204" pitchFamily="34" charset="0"/>
              </a:rPr>
              <a:t>, 2013)</a:t>
            </a:r>
          </a:p>
          <a:p>
            <a:endParaRPr lang="el-GR" sz="2000" b="1" dirty="0" smtClean="0">
              <a:latin typeface="Arial" panose="020B0604020202020204" pitchFamily="34" charset="0"/>
              <a:cs typeface="Arial" panose="020B0604020202020204" pitchFamily="34" charset="0"/>
            </a:endParaRPr>
          </a:p>
          <a:p>
            <a:r>
              <a:rPr lang="el-GR" sz="2000" b="1" dirty="0" smtClean="0">
                <a:latin typeface="Arial" panose="020B0604020202020204" pitchFamily="34" charset="0"/>
                <a:cs typeface="Arial" panose="020B0604020202020204" pitchFamily="34" charset="0"/>
              </a:rPr>
              <a:t>Σημαντική μείωση στη πάχος</a:t>
            </a:r>
            <a:r>
              <a:rPr lang="en-US" sz="2000" b="1" dirty="0" smtClean="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και βελτίωση του χρώματος/μελάγχρωση δέρματος</a:t>
            </a:r>
            <a:r>
              <a:rPr lang="en-US" sz="2000" b="1" dirty="0" smtClean="0">
                <a:latin typeface="Arial" panose="020B0604020202020204" pitchFamily="34" charset="0"/>
                <a:cs typeface="Arial" panose="020B0604020202020204" pitchFamily="34" charset="0"/>
              </a:rPr>
              <a:t> </a:t>
            </a:r>
            <a:endParaRPr lang="el-GR" sz="2000" b="1" dirty="0" smtClean="0">
              <a:latin typeface="Arial" panose="020B0604020202020204" pitchFamily="34" charset="0"/>
              <a:cs typeface="Arial" panose="020B0604020202020204" pitchFamily="34" charset="0"/>
            </a:endParaRPr>
          </a:p>
          <a:p>
            <a:endParaRPr lang="el-GR" sz="2000" b="1" dirty="0" smtClean="0">
              <a:latin typeface="Arial" panose="020B0604020202020204" pitchFamily="34" charset="0"/>
              <a:cs typeface="Arial" panose="020B0604020202020204" pitchFamily="34" charset="0"/>
            </a:endParaRPr>
          </a:p>
          <a:p>
            <a:r>
              <a:rPr lang="el-GR" sz="2000" b="1" dirty="0" smtClean="0">
                <a:latin typeface="Arial" panose="020B0604020202020204" pitchFamily="34" charset="0"/>
                <a:cs typeface="Arial" panose="020B0604020202020204" pitchFamily="34" charset="0"/>
              </a:rPr>
              <a:t>Συστηματικό σφάλμα /χαμηλής ποιότητας έρευνες</a:t>
            </a:r>
            <a:endParaRPr lang="en-US" sz="2000" b="1" dirty="0">
              <a:latin typeface="Arial" panose="020B0604020202020204" pitchFamily="34" charset="0"/>
              <a:cs typeface="Arial" panose="020B0604020202020204" pitchFamily="34" charset="0"/>
            </a:endParaRPr>
          </a:p>
        </p:txBody>
      </p:sp>
      <p:pic>
        <p:nvPicPr>
          <p:cNvPr id="7" name="Θέση περιεχομένου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5118" y="2348880"/>
            <a:ext cx="2859088" cy="2859088"/>
          </a:xfrm>
          <a:effectLst>
            <a:softEdge rad="444500"/>
          </a:effectLst>
          <a:scene3d>
            <a:camera prst="orthographicFront"/>
            <a:lightRig rig="flood" dir="t"/>
          </a:scene3d>
        </p:spPr>
      </p:pic>
    </p:spTree>
    <p:extLst>
      <p:ext uri="{BB962C8B-B14F-4D97-AF65-F5344CB8AC3E}">
        <p14:creationId xmlns:p14="http://schemas.microsoft.com/office/powerpoint/2010/main" val="2724847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b="1" dirty="0" err="1" smtClean="0"/>
              <a:t>Θεραπεια</a:t>
            </a:r>
            <a:r>
              <a:rPr lang="el-GR" b="1" dirty="0" smtClean="0"/>
              <a:t> με </a:t>
            </a:r>
            <a:r>
              <a:rPr lang="el-GR" b="1" dirty="0" err="1" smtClean="0"/>
              <a:t>Λειζερ</a:t>
            </a:r>
            <a:endParaRPr lang="en-US" b="1" dirty="0"/>
          </a:p>
        </p:txBody>
      </p:sp>
      <p:sp>
        <p:nvSpPr>
          <p:cNvPr id="6" name="Θέση περιεχομένου 5"/>
          <p:cNvSpPr>
            <a:spLocks noGrp="1"/>
          </p:cNvSpPr>
          <p:nvPr>
            <p:ph idx="1"/>
          </p:nvPr>
        </p:nvSpPr>
        <p:spPr>
          <a:xfrm>
            <a:off x="1872616" y="2138759"/>
            <a:ext cx="5713092" cy="4164658"/>
          </a:xfrm>
        </p:spPr>
        <p:txBody>
          <a:bodyPr/>
          <a:lstStyle/>
          <a:p>
            <a:pPr marL="285750" indent="-285750"/>
            <a:r>
              <a:rPr lang="el-GR" sz="1800" b="1" dirty="0" smtClean="0">
                <a:latin typeface="Arial" panose="020B0604020202020204" pitchFamily="34" charset="0"/>
                <a:cs typeface="Arial" panose="020B0604020202020204" pitchFamily="34" charset="0"/>
              </a:rPr>
              <a:t>Εναλλακτική θεραπευτική αντιμετώπιση</a:t>
            </a:r>
          </a:p>
          <a:p>
            <a:pPr marL="285750" indent="-285750"/>
            <a:r>
              <a:rPr lang="el-GR" sz="1800" b="1" dirty="0" smtClean="0">
                <a:latin typeface="Arial" panose="020B0604020202020204" pitchFamily="34" charset="0"/>
                <a:cs typeface="Arial" panose="020B0604020202020204" pitchFamily="34" charset="0"/>
              </a:rPr>
              <a:t>Διαφορετικοί τύποι Λέιζερ </a:t>
            </a:r>
            <a:r>
              <a:rPr lang="en-US" sz="1800" b="1" dirty="0" smtClean="0">
                <a:latin typeface="Arial" panose="020B0604020202020204" pitchFamily="34" charset="0"/>
                <a:cs typeface="Arial" panose="020B0604020202020204" pitchFamily="34" charset="0"/>
              </a:rPr>
              <a:t>(non-ablative / ablative )</a:t>
            </a:r>
          </a:p>
          <a:p>
            <a:pPr marL="285750" indent="-285750"/>
            <a:r>
              <a:rPr lang="el-GR" sz="1800" b="1" dirty="0" smtClean="0">
                <a:latin typeface="Arial" panose="020B0604020202020204" pitchFamily="34" charset="0"/>
                <a:cs typeface="Arial" panose="020B0604020202020204" pitchFamily="34" charset="0"/>
              </a:rPr>
              <a:t>Ακριβή μέθοδος με δυνητικά επιβλαβείς συνέπειες για το δέρμα (ερυθρότητα, αιμωδίες)</a:t>
            </a:r>
            <a:endParaRPr lang="en-US" sz="1800" b="1" dirty="0" smtClean="0">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l-GR" sz="1800" dirty="0" smtClean="0"/>
          </a:p>
          <a:p>
            <a:pPr marL="0" indent="0">
              <a:buNone/>
            </a:pPr>
            <a:endParaRPr lang="el-GR" sz="1800" dirty="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079" y="4221088"/>
            <a:ext cx="3336485" cy="18890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007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Θεραπεια</a:t>
            </a:r>
            <a:r>
              <a:rPr lang="el-GR" b="1" dirty="0" smtClean="0"/>
              <a:t> </a:t>
            </a:r>
            <a:r>
              <a:rPr lang="el-GR" b="1" dirty="0"/>
              <a:t>με </a:t>
            </a:r>
            <a:r>
              <a:rPr lang="el-GR" b="1" dirty="0" err="1" smtClean="0"/>
              <a:t>Λειζερ</a:t>
            </a:r>
            <a:endParaRPr lang="en-US" b="1" dirty="0"/>
          </a:p>
        </p:txBody>
      </p:sp>
      <p:sp>
        <p:nvSpPr>
          <p:cNvPr id="3" name="Θέση περιεχομένου 2"/>
          <p:cNvSpPr>
            <a:spLocks noGrp="1"/>
          </p:cNvSpPr>
          <p:nvPr>
            <p:ph idx="1"/>
          </p:nvPr>
        </p:nvSpPr>
        <p:spPr>
          <a:xfrm>
            <a:off x="2126236" y="1988840"/>
            <a:ext cx="5713092" cy="4248472"/>
          </a:xfrm>
        </p:spPr>
        <p:txBody>
          <a:bodyPr>
            <a:normAutofit fontScale="85000" lnSpcReduction="20000"/>
          </a:bodyPr>
          <a:lstStyle/>
          <a:p>
            <a:r>
              <a:rPr lang="el-GR" sz="2000" b="1" dirty="0" smtClean="0">
                <a:latin typeface="Arial" panose="020B0604020202020204" pitchFamily="34" charset="0"/>
                <a:cs typeface="Arial" panose="020B0604020202020204" pitchFamily="34" charset="0"/>
              </a:rPr>
              <a:t>Συστηματική ανασκόπηση (</a:t>
            </a:r>
            <a:r>
              <a:rPr lang="en-US" sz="2000" b="1" dirty="0" smtClean="0">
                <a:latin typeface="Arial" panose="020B0604020202020204" pitchFamily="34" charset="0"/>
                <a:cs typeface="Arial" panose="020B0604020202020204" pitchFamily="34" charset="0"/>
              </a:rPr>
              <a:t>15</a:t>
            </a:r>
            <a:r>
              <a:rPr lang="el-GR" sz="2000" b="1" dirty="0" smtClean="0">
                <a:latin typeface="Arial" panose="020B0604020202020204" pitchFamily="34" charset="0"/>
                <a:cs typeface="Arial" panose="020B0604020202020204" pitchFamily="34" charset="0"/>
              </a:rPr>
              <a:t> τυχαιοποιημένες μελέτες) (</a:t>
            </a:r>
            <a:r>
              <a:rPr lang="en-US" sz="2000" b="1" dirty="0">
                <a:latin typeface="Arial" panose="020B0604020202020204" pitchFamily="34" charset="0"/>
                <a:cs typeface="Arial" panose="020B0604020202020204" pitchFamily="34" charset="0"/>
              </a:rPr>
              <a:t>Leszczynski </a:t>
            </a:r>
            <a:r>
              <a:rPr lang="en-US" sz="2000" b="1" dirty="0" smtClean="0">
                <a:latin typeface="Arial" panose="020B0604020202020204" pitchFamily="34" charset="0"/>
                <a:cs typeface="Arial" panose="020B0604020202020204" pitchFamily="34" charset="0"/>
              </a:rPr>
              <a:t>R</a:t>
            </a:r>
            <a:r>
              <a:rPr lang="el-GR"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et. Al. , 2022)</a:t>
            </a:r>
            <a:endParaRPr lang="el-GR" sz="2000" b="1" dirty="0" smtClean="0">
              <a:latin typeface="Arial" panose="020B0604020202020204" pitchFamily="34" charset="0"/>
              <a:cs typeface="Arial" panose="020B0604020202020204" pitchFamily="34" charset="0"/>
            </a:endParaRPr>
          </a:p>
          <a:p>
            <a:r>
              <a:rPr lang="el-GR" sz="2000" b="1" dirty="0" smtClean="0">
                <a:latin typeface="Arial" panose="020B0604020202020204" pitchFamily="34" charset="0"/>
                <a:cs typeface="Arial" panose="020B0604020202020204" pitchFamily="34" charset="0"/>
              </a:rPr>
              <a:t>Θεραπευτικά πλάνα: </a:t>
            </a:r>
            <a:endParaRPr lang="en-US" sz="2000" b="1" dirty="0" smtClean="0">
              <a:latin typeface="Arial" panose="020B0604020202020204" pitchFamily="34" charset="0"/>
              <a:cs typeface="Arial" panose="020B0604020202020204" pitchFamily="34" charset="0"/>
            </a:endParaRPr>
          </a:p>
          <a:p>
            <a:pPr marL="457200" indent="-457200">
              <a:buFont typeface="+mj-lt"/>
              <a:buAutoNum type="arabicPeriod"/>
            </a:pPr>
            <a:r>
              <a:rPr lang="el-GR" sz="2000" b="1" i="1" dirty="0" smtClean="0">
                <a:latin typeface="Arial" panose="020B0604020202020204" pitchFamily="34" charset="0"/>
                <a:cs typeface="Arial" panose="020B0604020202020204" pitchFamily="34" charset="0"/>
              </a:rPr>
              <a:t>Λέιζερ έναντι καμία θεραπεία</a:t>
            </a:r>
            <a:r>
              <a:rPr lang="en-US" sz="2000" b="1" i="1" dirty="0" smtClean="0">
                <a:latin typeface="Arial" panose="020B0604020202020204" pitchFamily="34" charset="0"/>
                <a:cs typeface="Arial" panose="020B0604020202020204" pitchFamily="34" charset="0"/>
              </a:rPr>
              <a:t>,</a:t>
            </a:r>
          </a:p>
          <a:p>
            <a:pPr marL="457200" indent="-457200">
              <a:buFont typeface="+mj-lt"/>
              <a:buAutoNum type="arabicPeriod"/>
            </a:pPr>
            <a:r>
              <a:rPr lang="el-GR" sz="2000" b="1" i="1" dirty="0" smtClean="0">
                <a:latin typeface="Arial" panose="020B0604020202020204" pitchFamily="34" charset="0"/>
                <a:cs typeface="Arial" panose="020B0604020202020204" pitchFamily="34" charset="0"/>
              </a:rPr>
              <a:t>Λέιζερ έναντι άλλων θεραπειών –κορτικοστεροειδή και επιθέματα σιλικόνης</a:t>
            </a:r>
            <a:r>
              <a:rPr lang="en-US" sz="2000" b="1" i="1" dirty="0" smtClean="0">
                <a:latin typeface="Arial" panose="020B0604020202020204" pitchFamily="34" charset="0"/>
                <a:cs typeface="Arial" panose="020B0604020202020204" pitchFamily="34" charset="0"/>
              </a:rPr>
              <a:t>,</a:t>
            </a:r>
          </a:p>
          <a:p>
            <a:pPr marL="457200" indent="-457200">
              <a:buFont typeface="+mj-lt"/>
              <a:buAutoNum type="arabicPeriod"/>
            </a:pPr>
            <a:r>
              <a:rPr lang="el-GR" sz="2000" b="1" i="1" dirty="0" smtClean="0">
                <a:latin typeface="Arial" panose="020B0604020202020204" pitchFamily="34" charset="0"/>
                <a:cs typeface="Arial" panose="020B0604020202020204" pitchFamily="34" charset="0"/>
              </a:rPr>
              <a:t>Λέιζερ με κορτικοστεροειδή έναντι μονοθεραπεία με κορτικοστεροειδή ή κρυοθεραπεία</a:t>
            </a:r>
            <a:r>
              <a:rPr lang="en-US" sz="2000" b="1" i="1" dirty="0" smtClean="0">
                <a:latin typeface="Arial" panose="020B0604020202020204" pitchFamily="34" charset="0"/>
                <a:cs typeface="Arial" panose="020B0604020202020204" pitchFamily="34" charset="0"/>
              </a:rPr>
              <a:t>.</a:t>
            </a:r>
            <a:endParaRPr lang="el-GR" sz="2000" b="1" i="1" dirty="0" smtClean="0">
              <a:latin typeface="Arial" panose="020B0604020202020204" pitchFamily="34" charset="0"/>
              <a:cs typeface="Arial" panose="020B0604020202020204" pitchFamily="34" charset="0"/>
            </a:endParaRPr>
          </a:p>
          <a:p>
            <a:r>
              <a:rPr lang="el-GR" sz="2000" b="1" dirty="0" smtClean="0">
                <a:latin typeface="Arial" panose="020B0604020202020204" pitchFamily="34" charset="0"/>
                <a:cs typeface="Arial" panose="020B0604020202020204" pitchFamily="34" charset="0"/>
              </a:rPr>
              <a:t>Χαμηλή έως πολύ χαμηλή ένδειξη για βελτίωση της σοβαρότητας χηλοειδών και υπερτροφικών ουλών.</a:t>
            </a:r>
          </a:p>
          <a:p>
            <a:r>
              <a:rPr lang="el-GR" sz="2000" b="1" dirty="0" smtClean="0">
                <a:latin typeface="Arial" panose="020B0604020202020204" pitchFamily="34" charset="0"/>
                <a:cs typeface="Arial" panose="020B0604020202020204" pitchFamily="34" charset="0"/>
              </a:rPr>
              <a:t>Μικρός αριθμός μελετών με αντικρουόμενα αποτελέσματα</a:t>
            </a:r>
            <a:r>
              <a:rPr lang="en-US" sz="2000" b="1" dirty="0" smtClean="0">
                <a:latin typeface="Arial" panose="020B0604020202020204" pitchFamily="34" charset="0"/>
                <a:cs typeface="Arial" panose="020B0604020202020204" pitchFamily="34" charset="0"/>
              </a:rPr>
              <a:t> </a:t>
            </a:r>
            <a:endParaRPr lang="el-G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074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err="1" smtClean="0"/>
              <a:t>Συνδυασμος</a:t>
            </a:r>
            <a:r>
              <a:rPr lang="el-GR" sz="3200" b="1" dirty="0" smtClean="0"/>
              <a:t> </a:t>
            </a:r>
            <a:r>
              <a:rPr lang="el-GR" sz="3200" b="1" dirty="0" err="1" smtClean="0"/>
              <a:t>θεραπειας</a:t>
            </a:r>
            <a:r>
              <a:rPr lang="el-GR" sz="3200" b="1" dirty="0" smtClean="0"/>
              <a:t> </a:t>
            </a:r>
            <a:r>
              <a:rPr lang="en-US" sz="3200" b="1" dirty="0" smtClean="0"/>
              <a:t>Laser &amp;</a:t>
            </a:r>
            <a:r>
              <a:rPr lang="en-US" sz="3200" b="1" dirty="0"/>
              <a:t> </a:t>
            </a:r>
            <a:r>
              <a:rPr lang="el-GR" sz="3100" b="1" dirty="0" err="1" smtClean="0"/>
              <a:t>Επικουρικης</a:t>
            </a:r>
            <a:r>
              <a:rPr lang="el-GR" sz="3200" b="1" dirty="0" smtClean="0"/>
              <a:t> </a:t>
            </a:r>
            <a:r>
              <a:rPr lang="el-GR" sz="3200" b="1" dirty="0" err="1" smtClean="0"/>
              <a:t>Ακτινοθεραπειας</a:t>
            </a:r>
            <a:endParaRPr lang="en-US" sz="3200" b="1" dirty="0"/>
          </a:p>
        </p:txBody>
      </p:sp>
      <p:sp>
        <p:nvSpPr>
          <p:cNvPr id="3" name="Θέση περιεχομένου 2"/>
          <p:cNvSpPr>
            <a:spLocks noGrp="1"/>
          </p:cNvSpPr>
          <p:nvPr>
            <p:ph idx="1"/>
          </p:nvPr>
        </p:nvSpPr>
        <p:spPr>
          <a:xfrm>
            <a:off x="2126236" y="2049878"/>
            <a:ext cx="5713092" cy="4475466"/>
          </a:xfrm>
        </p:spPr>
        <p:txBody>
          <a:bodyPr>
            <a:normAutofit fontScale="77500" lnSpcReduction="20000"/>
          </a:bodyPr>
          <a:lstStyle/>
          <a:p>
            <a:pPr marL="0" indent="0">
              <a:buNone/>
            </a:pPr>
            <a:r>
              <a:rPr lang="el-GR" sz="2100" b="1" dirty="0" smtClean="0">
                <a:latin typeface="Arial" panose="020B0604020202020204" pitchFamily="34" charset="0"/>
                <a:cs typeface="Arial" panose="020B0604020202020204" pitchFamily="34" charset="0"/>
              </a:rPr>
              <a:t>Προτεινόμενο θεραπευτικό σχήμα:</a:t>
            </a:r>
          </a:p>
          <a:p>
            <a:pPr>
              <a:buAutoNum type="arabicParenBoth"/>
            </a:pPr>
            <a:r>
              <a:rPr lang="el-GR" sz="2100" b="1" dirty="0" smtClean="0">
                <a:latin typeface="Arial" panose="020B0604020202020204" pitchFamily="34" charset="0"/>
                <a:cs typeface="Arial" panose="020B0604020202020204" pitchFamily="34" charset="0"/>
              </a:rPr>
              <a:t>Υψηλής συχνότητας ακτινοβολίας-βραχυθεραπεία(τοπική εφαρμογή για 5 έως 10 λεπτά) αντί για χαμηλής δόσης(αφαίρεση οδηγού μετά από 20-72 ώρες) ή εξωτερικής ακτινοθεραπείας</a:t>
            </a:r>
          </a:p>
          <a:p>
            <a:pPr>
              <a:buAutoNum type="arabicParenBoth"/>
            </a:pPr>
            <a:r>
              <a:rPr lang="el-GR" sz="2100" b="1" dirty="0">
                <a:latin typeface="Arial" panose="020B0604020202020204" pitchFamily="34" charset="0"/>
                <a:cs typeface="Arial" panose="020B0604020202020204" pitchFamily="34" charset="0"/>
              </a:rPr>
              <a:t>Δ</a:t>
            </a:r>
            <a:r>
              <a:rPr lang="el-GR" sz="2100" b="1" dirty="0" smtClean="0">
                <a:latin typeface="Arial" panose="020B0604020202020204" pitchFamily="34" charset="0"/>
                <a:cs typeface="Arial" panose="020B0604020202020204" pitchFamily="34" charset="0"/>
              </a:rPr>
              <a:t>ιατήρηση ενός μικρού χρονικού διαστήματος απόστασης μεταξύ χειρουργικής εκτομής και ακτινοθεραπεία</a:t>
            </a:r>
          </a:p>
          <a:p>
            <a:pPr>
              <a:buAutoNum type="arabicParenBoth"/>
            </a:pPr>
            <a:r>
              <a:rPr lang="el-GR" sz="2100" b="1" dirty="0" smtClean="0">
                <a:latin typeface="Arial" panose="020B0604020202020204" pitchFamily="34" charset="0"/>
                <a:cs typeface="Arial" panose="020B0604020202020204" pitchFamily="34" charset="0"/>
              </a:rPr>
              <a:t>Μικρός αριθμός συνεδριών ακτινοθεραπείας</a:t>
            </a:r>
          </a:p>
          <a:p>
            <a:pPr>
              <a:buAutoNum type="arabicParenBoth"/>
            </a:pPr>
            <a:r>
              <a:rPr lang="el-GR" sz="2100" b="1" dirty="0">
                <a:latin typeface="Arial" panose="020B0604020202020204" pitchFamily="34" charset="0"/>
                <a:cs typeface="Arial" panose="020B0604020202020204" pitchFamily="34" charset="0"/>
              </a:rPr>
              <a:t>Ε</a:t>
            </a:r>
            <a:r>
              <a:rPr lang="el-GR" sz="2100" b="1" dirty="0" smtClean="0">
                <a:latin typeface="Arial" panose="020B0604020202020204" pitchFamily="34" charset="0"/>
                <a:cs typeface="Arial" panose="020B0604020202020204" pitchFamily="34" charset="0"/>
              </a:rPr>
              <a:t>πανέλεγχος μετά από 12 ή 24 μήνες </a:t>
            </a:r>
          </a:p>
          <a:p>
            <a:pPr>
              <a:buAutoNum type="arabicParenBoth"/>
            </a:pPr>
            <a:endParaRPr lang="el-GR" sz="2000" dirty="0"/>
          </a:p>
          <a:p>
            <a:pPr>
              <a:buAutoNum type="arabicParenBoth"/>
            </a:pPr>
            <a:endParaRPr lang="el-GR" sz="2000" dirty="0" smtClean="0"/>
          </a:p>
          <a:p>
            <a:pPr marL="0" indent="0" algn="r">
              <a:buNone/>
            </a:pPr>
            <a:r>
              <a:rPr lang="en-US" sz="1400" b="1" i="1" dirty="0"/>
              <a:t>V</a:t>
            </a:r>
            <a:r>
              <a:rPr lang="en-US" sz="1400" b="1" i="1" dirty="0" smtClean="0"/>
              <a:t>an </a:t>
            </a:r>
            <a:r>
              <a:rPr lang="en-US" sz="1400" b="1" i="1" dirty="0"/>
              <a:t>Leeuwen et al</a:t>
            </a:r>
            <a:r>
              <a:rPr lang="en-US" sz="1400" b="1" i="1" dirty="0" smtClean="0"/>
              <a:t>.</a:t>
            </a:r>
            <a:r>
              <a:rPr lang="el-GR" sz="1400" b="1" i="1" dirty="0" smtClean="0"/>
              <a:t>,2015</a:t>
            </a:r>
            <a:endParaRPr lang="en-US" sz="1400" b="1" i="1" dirty="0" smtClean="0"/>
          </a:p>
        </p:txBody>
      </p:sp>
    </p:spTree>
    <p:extLst>
      <p:ext uri="{BB962C8B-B14F-4D97-AF65-F5344CB8AC3E}">
        <p14:creationId xmlns:p14="http://schemas.microsoft.com/office/powerpoint/2010/main" val="244692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err="1" smtClean="0"/>
              <a:t>Συνδυασμος</a:t>
            </a:r>
            <a:r>
              <a:rPr lang="el-GR" sz="3200" b="1" dirty="0" smtClean="0"/>
              <a:t> </a:t>
            </a:r>
            <a:r>
              <a:rPr lang="el-GR" sz="3200" b="1" dirty="0" err="1" smtClean="0"/>
              <a:t>θεραπειας</a:t>
            </a:r>
            <a:r>
              <a:rPr lang="el-GR" sz="3200" b="1" dirty="0" smtClean="0"/>
              <a:t> </a:t>
            </a:r>
            <a:r>
              <a:rPr lang="el-GR" sz="3200" b="1" dirty="0"/>
              <a:t>Laser &amp; </a:t>
            </a:r>
            <a:r>
              <a:rPr lang="el-GR" sz="3200" b="1" dirty="0" err="1" smtClean="0"/>
              <a:t>Επικουρικης</a:t>
            </a:r>
            <a:r>
              <a:rPr lang="el-GR" sz="3200" b="1" dirty="0" smtClean="0"/>
              <a:t> </a:t>
            </a:r>
            <a:r>
              <a:rPr lang="el-GR" sz="3200" b="1" dirty="0" err="1" smtClean="0"/>
              <a:t>Ακτινοθεραπειας</a:t>
            </a:r>
            <a:endParaRPr lang="en-US" sz="3200" b="1" dirty="0"/>
          </a:p>
        </p:txBody>
      </p:sp>
      <p:pic>
        <p:nvPicPr>
          <p:cNvPr id="4" name="Θέση περιεχομένου 3" descr="gox-3-e440.pdf - Adobe Acrobat Reader (64-bit)"/>
          <p:cNvPicPr>
            <a:picLocks noGrp="1" noChangeAspect="1"/>
          </p:cNvPicPr>
          <p:nvPr>
            <p:ph idx="1"/>
          </p:nvPr>
        </p:nvPicPr>
        <p:blipFill rotWithShape="1">
          <a:blip r:embed="rId3">
            <a:extLst>
              <a:ext uri="{28A0092B-C50C-407E-A947-70E740481C1C}">
                <a14:useLocalDpi xmlns:a14="http://schemas.microsoft.com/office/drawing/2010/main" val="0"/>
              </a:ext>
            </a:extLst>
          </a:blip>
          <a:srcRect l="26541" t="9798" r="28238" b="6203"/>
          <a:stretch/>
        </p:blipFill>
        <p:spPr>
          <a:xfrm>
            <a:off x="2314624" y="2132856"/>
            <a:ext cx="5256584" cy="4176465"/>
          </a:xfrm>
        </p:spPr>
      </p:pic>
      <p:sp>
        <p:nvSpPr>
          <p:cNvPr id="3" name="Στρογγυλεμένο ορθογώνιο 2"/>
          <p:cNvSpPr/>
          <p:nvPr/>
        </p:nvSpPr>
        <p:spPr bwMode="auto">
          <a:xfrm>
            <a:off x="6156176" y="3284984"/>
            <a:ext cx="2787799" cy="2160240"/>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l-GR" sz="2000" b="1" i="1" u="none" strike="noStrike" cap="none" normalizeH="0" baseline="0" dirty="0" smtClean="0">
                <a:ln>
                  <a:noFill/>
                </a:ln>
                <a:solidFill>
                  <a:schemeClr val="tx1"/>
                </a:solidFill>
                <a:effectLst/>
                <a:latin typeface="+mj-lt"/>
              </a:rPr>
              <a:t>Χαμηλός βαθμός</a:t>
            </a:r>
            <a:r>
              <a:rPr kumimoji="0" lang="el-GR" sz="2000" b="1" i="1" u="none" strike="noStrike" cap="none" normalizeH="0" dirty="0" smtClean="0">
                <a:ln>
                  <a:noFill/>
                </a:ln>
                <a:solidFill>
                  <a:schemeClr val="tx1"/>
                </a:solidFill>
                <a:effectLst/>
                <a:latin typeface="+mj-lt"/>
              </a:rPr>
              <a:t> υποτροπής</a:t>
            </a:r>
          </a:p>
          <a:p>
            <a:pPr marL="457200" marR="0" indent="-457200" algn="l" defTabSz="914400" rtl="0" eaLnBrk="0" fontAlgn="base" latinLnBrk="0" hangingPunct="0">
              <a:lnSpc>
                <a:spcPct val="100000"/>
              </a:lnSpc>
              <a:spcBef>
                <a:spcPct val="0"/>
              </a:spcBef>
              <a:spcAft>
                <a:spcPct val="0"/>
              </a:spcAft>
              <a:buClrTx/>
              <a:buSzTx/>
              <a:buFont typeface="+mj-lt"/>
              <a:buAutoNum type="arabicPeriod"/>
              <a:tabLst/>
            </a:pPr>
            <a:r>
              <a:rPr lang="el-GR" sz="2000" b="1" i="1" baseline="0" dirty="0" smtClean="0">
                <a:latin typeface="+mj-lt"/>
              </a:rPr>
              <a:t>Ασφαλής</a:t>
            </a:r>
            <a:r>
              <a:rPr lang="el-GR" sz="2000" b="1" i="1" dirty="0" smtClean="0">
                <a:latin typeface="+mj-lt"/>
              </a:rPr>
              <a:t> μέθοδος και καλά ανεκτή </a:t>
            </a:r>
          </a:p>
        </p:txBody>
      </p:sp>
    </p:spTree>
    <p:extLst>
      <p:ext uri="{BB962C8B-B14F-4D97-AF65-F5344CB8AC3E}">
        <p14:creationId xmlns:p14="http://schemas.microsoft.com/office/powerpoint/2010/main" val="4085895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Fractional CO</a:t>
            </a:r>
            <a:r>
              <a:rPr lang="en-US" sz="1800" b="1" dirty="0" smtClean="0"/>
              <a:t>2</a:t>
            </a:r>
            <a:r>
              <a:rPr lang="en-US" b="1" dirty="0" smtClean="0"/>
              <a:t> Laser </a:t>
            </a:r>
            <a:r>
              <a:rPr lang="el-GR" b="1" dirty="0" smtClean="0"/>
              <a:t>&amp; </a:t>
            </a:r>
            <a:r>
              <a:rPr lang="en-US" b="1" dirty="0" smtClean="0"/>
              <a:t>TAC</a:t>
            </a:r>
            <a:endParaRPr lang="en-US" b="1" dirty="0"/>
          </a:p>
        </p:txBody>
      </p:sp>
      <p:sp>
        <p:nvSpPr>
          <p:cNvPr id="3" name="Θέση περιεχομένου 2"/>
          <p:cNvSpPr>
            <a:spLocks noGrp="1"/>
          </p:cNvSpPr>
          <p:nvPr>
            <p:ph idx="1"/>
          </p:nvPr>
        </p:nvSpPr>
        <p:spPr>
          <a:xfrm>
            <a:off x="2126236" y="2276872"/>
            <a:ext cx="5713092" cy="3773072"/>
          </a:xfrm>
        </p:spPr>
        <p:txBody>
          <a:bodyPr>
            <a:normAutofit fontScale="92500" lnSpcReduction="10000"/>
          </a:bodyPr>
          <a:lstStyle/>
          <a:p>
            <a:r>
              <a:rPr lang="el-GR" b="1" dirty="0" smtClean="0">
                <a:latin typeface="Arial" panose="020B0604020202020204" pitchFamily="34" charset="0"/>
                <a:cs typeface="Arial" panose="020B0604020202020204" pitchFamily="34" charset="0"/>
              </a:rPr>
              <a:t>Τυχαιοποιημένη Κλινική Μελέτη</a:t>
            </a:r>
          </a:p>
          <a:p>
            <a:r>
              <a:rPr lang="el-GR" b="1" dirty="0" smtClean="0">
                <a:latin typeface="Arial" panose="020B0604020202020204" pitchFamily="34" charset="0"/>
                <a:cs typeface="Arial" panose="020B0604020202020204" pitchFamily="34" charset="0"/>
              </a:rPr>
              <a:t>Σημαντική μείωση του μεγέθους </a:t>
            </a:r>
            <a:r>
              <a:rPr lang="el-GR" b="1" dirty="0">
                <a:latin typeface="Arial" panose="020B0604020202020204" pitchFamily="34" charset="0"/>
                <a:cs typeface="Arial" panose="020B0604020202020204" pitchFamily="34" charset="0"/>
              </a:rPr>
              <a:t>χηλοειδούς , </a:t>
            </a:r>
            <a:r>
              <a:rPr lang="el-GR" b="1" dirty="0" smtClean="0">
                <a:latin typeface="Arial" panose="020B0604020202020204" pitchFamily="34" charset="0"/>
                <a:cs typeface="Arial" panose="020B0604020202020204" pitchFamily="34" charset="0"/>
              </a:rPr>
              <a:t>αγγείωσης , ύψος/πάχος</a:t>
            </a:r>
            <a:r>
              <a:rPr lang="el-GR" b="1" dirty="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ευκαμψίας </a:t>
            </a:r>
            <a:r>
              <a:rPr lang="el-GR" b="1" dirty="0">
                <a:latin typeface="Arial" panose="020B0604020202020204" pitchFamily="34" charset="0"/>
                <a:cs typeface="Arial" panose="020B0604020202020204" pitchFamily="34" charset="0"/>
              </a:rPr>
              <a:t>και </a:t>
            </a:r>
            <a:r>
              <a:rPr lang="el-GR" b="1" dirty="0" smtClean="0">
                <a:latin typeface="Arial" panose="020B0604020202020204" pitchFamily="34" charset="0"/>
                <a:cs typeface="Arial" panose="020B0604020202020204" pitchFamily="34" charset="0"/>
              </a:rPr>
              <a:t>μελάγχρωσης </a:t>
            </a:r>
            <a:r>
              <a:rPr lang="el-GR" b="1" dirty="0">
                <a:latin typeface="Arial" panose="020B0604020202020204" pitchFamily="34" charset="0"/>
                <a:cs typeface="Arial" panose="020B0604020202020204" pitchFamily="34" charset="0"/>
              </a:rPr>
              <a:t>του </a:t>
            </a:r>
            <a:r>
              <a:rPr lang="el-GR" b="1" dirty="0" smtClean="0">
                <a:latin typeface="Arial" panose="020B0604020202020204" pitchFamily="34" charset="0"/>
                <a:cs typeface="Arial" panose="020B0604020202020204" pitchFamily="34" charset="0"/>
              </a:rPr>
              <a:t>χηλοειδούς</a:t>
            </a:r>
          </a:p>
          <a:p>
            <a:r>
              <a:rPr lang="el-GR" b="1" dirty="0" smtClean="0">
                <a:latin typeface="Arial" panose="020B0604020202020204" pitchFamily="34" charset="0"/>
                <a:cs typeface="Arial" panose="020B0604020202020204" pitchFamily="34" charset="0"/>
              </a:rPr>
              <a:t>Όχι για χηλοειδή με υψηλά όρια (δύναμη διείσδυσης από 50 -2000 μ</a:t>
            </a:r>
            <a:r>
              <a:rPr lang="en-US" b="1" dirty="0" smtClean="0">
                <a:latin typeface="Arial" panose="020B0604020202020204" pitchFamily="34" charset="0"/>
                <a:cs typeface="Arial" panose="020B0604020202020204" pitchFamily="34" charset="0"/>
              </a:rPr>
              <a:t>m </a:t>
            </a:r>
            <a:r>
              <a:rPr lang="el-GR" b="1" dirty="0" smtClean="0">
                <a:latin typeface="Arial" panose="020B0604020202020204" pitchFamily="34" charset="0"/>
                <a:cs typeface="Arial" panose="020B0604020202020204" pitchFamily="34" charset="0"/>
              </a:rPr>
              <a:t>μέσα στην δερμίδα)</a:t>
            </a:r>
          </a:p>
          <a:p>
            <a:pPr marL="0" indent="0" algn="r">
              <a:buNone/>
            </a:pPr>
            <a:endParaRPr lang="el-GR" sz="1100" b="1" i="1" dirty="0" smtClean="0"/>
          </a:p>
          <a:p>
            <a:pPr marL="0" indent="0" algn="r">
              <a:buNone/>
            </a:pPr>
            <a:endParaRPr lang="el-GR" sz="1100" b="1" i="1" dirty="0"/>
          </a:p>
          <a:p>
            <a:pPr marL="0" indent="0" algn="r">
              <a:buNone/>
            </a:pPr>
            <a:endParaRPr lang="el-GR" sz="1100" b="1" i="1" dirty="0" smtClean="0"/>
          </a:p>
          <a:p>
            <a:pPr marL="0" indent="0" algn="r">
              <a:buNone/>
            </a:pPr>
            <a:r>
              <a:rPr lang="en-US" sz="1000" b="1" i="1" dirty="0" smtClean="0"/>
              <a:t>TAWARANURAK </a:t>
            </a:r>
            <a:r>
              <a:rPr lang="en-US" sz="1000" b="1" i="1" dirty="0"/>
              <a:t>ET AL</a:t>
            </a:r>
            <a:r>
              <a:rPr lang="en-US" sz="1000" b="1" i="1" dirty="0" smtClean="0"/>
              <a:t>.</a:t>
            </a:r>
            <a:r>
              <a:rPr lang="el-GR" sz="1000" b="1" i="1" dirty="0" smtClean="0"/>
              <a:t>, 2021</a:t>
            </a:r>
            <a:endParaRPr lang="en-US" sz="1000" b="1" i="1" dirty="0"/>
          </a:p>
        </p:txBody>
      </p:sp>
    </p:spTree>
    <p:extLst>
      <p:ext uri="{BB962C8B-B14F-4D97-AF65-F5344CB8AC3E}">
        <p14:creationId xmlns:p14="http://schemas.microsoft.com/office/powerpoint/2010/main" val="2461443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Ραδιοϊσοτοπο</a:t>
            </a:r>
            <a:r>
              <a:rPr lang="el-GR" b="1" dirty="0" smtClean="0"/>
              <a:t> Στροντιο-90</a:t>
            </a:r>
            <a:endParaRPr lang="en-US" b="1" dirty="0"/>
          </a:p>
        </p:txBody>
      </p:sp>
      <p:pic>
        <p:nvPicPr>
          <p:cNvPr id="4" name="Θέση περιεχομένου 3" descr="pone.0248799.pdf - Adobe Acrobat Reader (64-bit)"/>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178" t="11548" r="21643" b="4453"/>
          <a:stretch/>
        </p:blipFill>
        <p:spPr>
          <a:xfrm>
            <a:off x="1194530" y="1667080"/>
            <a:ext cx="3709367" cy="4680520"/>
          </a:xfrm>
        </p:spPr>
      </p:pic>
      <p:sp>
        <p:nvSpPr>
          <p:cNvPr id="8" name="Θέση περιεχομένου 7"/>
          <p:cNvSpPr>
            <a:spLocks noGrp="1"/>
          </p:cNvSpPr>
          <p:nvPr>
            <p:ph sz="quarter" idx="4"/>
          </p:nvPr>
        </p:nvSpPr>
        <p:spPr>
          <a:xfrm>
            <a:off x="4932041" y="2420888"/>
            <a:ext cx="3096344" cy="3926712"/>
          </a:xfrm>
        </p:spPr>
        <p:txBody>
          <a:bodyPr>
            <a:normAutofit fontScale="85000" lnSpcReduction="10000"/>
          </a:bodyPr>
          <a:lstStyle/>
          <a:p>
            <a:r>
              <a:rPr lang="el-GR" b="1" dirty="0" smtClean="0">
                <a:latin typeface="Arial" panose="020B0604020202020204" pitchFamily="34" charset="0"/>
                <a:cs typeface="Arial" panose="020B0604020202020204" pitchFamily="34" charset="0"/>
              </a:rPr>
              <a:t>Ως επικουρική θεραπεία μετά από ενέσιμη θεραπεία με </a:t>
            </a:r>
            <a:r>
              <a:rPr lang="en-US" b="1" dirty="0" smtClean="0">
                <a:latin typeface="Arial" panose="020B0604020202020204" pitchFamily="34" charset="0"/>
                <a:cs typeface="Arial" panose="020B0604020202020204" pitchFamily="34" charset="0"/>
              </a:rPr>
              <a:t>TAC &amp; 5-Fu</a:t>
            </a:r>
          </a:p>
          <a:p>
            <a:r>
              <a:rPr lang="en-US" b="1" dirty="0" smtClean="0">
                <a:latin typeface="Arial" panose="020B0604020202020204" pitchFamily="34" charset="0"/>
                <a:cs typeface="Arial" panose="020B0604020202020204" pitchFamily="34" charset="0"/>
              </a:rPr>
              <a:t>15-20 Gy </a:t>
            </a:r>
          </a:p>
          <a:p>
            <a:r>
              <a:rPr lang="el-GR" b="1" dirty="0" smtClean="0">
                <a:latin typeface="Arial" panose="020B0604020202020204" pitchFamily="34" charset="0"/>
                <a:cs typeface="Arial" panose="020B0604020202020204" pitchFamily="34" charset="0"/>
              </a:rPr>
              <a:t>Μείωση υποτροπών στο έτος (44,4% /85,7% ομάδα ελέγχου)</a:t>
            </a:r>
          </a:p>
          <a:p>
            <a:endParaRPr lang="el-GR" b="1" dirty="0">
              <a:latin typeface="Arial" panose="020B0604020202020204" pitchFamily="34" charset="0"/>
              <a:cs typeface="Arial" panose="020B0604020202020204" pitchFamily="34" charset="0"/>
            </a:endParaRPr>
          </a:p>
          <a:p>
            <a:endParaRPr lang="el-GR" b="1" dirty="0" smtClean="0">
              <a:latin typeface="Arial" panose="020B0604020202020204" pitchFamily="34" charset="0"/>
              <a:cs typeface="Arial" panose="020B0604020202020204" pitchFamily="34" charset="0"/>
            </a:endParaRPr>
          </a:p>
          <a:p>
            <a:pPr marL="0" indent="0" algn="r">
              <a:buNone/>
            </a:pPr>
            <a:endParaRPr lang="en-US" sz="1050" b="1" i="1" dirty="0" smtClean="0">
              <a:latin typeface="Arial" panose="020B0604020202020204" pitchFamily="34" charset="0"/>
              <a:cs typeface="Arial" panose="020B0604020202020204" pitchFamily="34" charset="0"/>
            </a:endParaRPr>
          </a:p>
          <a:p>
            <a:pPr marL="0" indent="0" algn="r">
              <a:buNone/>
            </a:pPr>
            <a:r>
              <a:rPr lang="en-US" sz="1050" b="1" i="1" dirty="0" smtClean="0">
                <a:latin typeface="Arial" panose="020B0604020202020204" pitchFamily="34" charset="0"/>
                <a:cs typeface="Arial" panose="020B0604020202020204" pitchFamily="34" charset="0"/>
              </a:rPr>
              <a:t>Ke Deng</a:t>
            </a:r>
            <a:r>
              <a:rPr lang="el-GR" sz="1050" b="1" i="1" dirty="0" smtClean="0">
                <a:latin typeface="Arial" panose="020B0604020202020204" pitchFamily="34" charset="0"/>
                <a:cs typeface="Arial" panose="020B0604020202020204" pitchFamily="34" charset="0"/>
              </a:rPr>
              <a:t>, </a:t>
            </a:r>
            <a:r>
              <a:rPr lang="en-US" sz="1050" b="1" i="1" dirty="0" smtClean="0">
                <a:latin typeface="Arial" panose="020B0604020202020204" pitchFamily="34" charset="0"/>
                <a:cs typeface="Arial" panose="020B0604020202020204" pitchFamily="34" charset="0"/>
              </a:rPr>
              <a:t>Haitao Xiao</a:t>
            </a:r>
            <a:r>
              <a:rPr lang="el-GR" sz="1050" b="1" i="1" dirty="0" smtClean="0">
                <a:latin typeface="Arial" panose="020B0604020202020204" pitchFamily="34" charset="0"/>
                <a:cs typeface="Arial" panose="020B0604020202020204" pitchFamily="34" charset="0"/>
              </a:rPr>
              <a:t> </a:t>
            </a:r>
            <a:r>
              <a:rPr lang="en-US" sz="1050" b="1" i="1" dirty="0" smtClean="0">
                <a:latin typeface="Arial" panose="020B0604020202020204" pitchFamily="34" charset="0"/>
                <a:cs typeface="Arial" panose="020B0604020202020204" pitchFamily="34" charset="0"/>
              </a:rPr>
              <a:t>et. al. ,2021</a:t>
            </a:r>
            <a:endParaRPr lang="en-US"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345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1547664" y="548680"/>
            <a:ext cx="6571343" cy="1059305"/>
          </a:xfrm>
        </p:spPr>
        <p:txBody>
          <a:bodyPr>
            <a:normAutofit fontScale="90000"/>
          </a:bodyPr>
          <a:lstStyle/>
          <a:p>
            <a:pPr algn="ctr"/>
            <a:r>
              <a:rPr lang="en-US" b="1" dirty="0" smtClean="0"/>
              <a:t>Photobiomodulation therapy</a:t>
            </a:r>
            <a:br>
              <a:rPr lang="en-US" b="1" dirty="0" smtClean="0"/>
            </a:br>
            <a:r>
              <a:rPr lang="el-GR" b="1" dirty="0" err="1" smtClean="0"/>
              <a:t>Θεραπεια</a:t>
            </a:r>
            <a:r>
              <a:rPr lang="el-GR" b="1" dirty="0" smtClean="0"/>
              <a:t> </a:t>
            </a:r>
            <a:r>
              <a:rPr lang="el-GR" b="1" dirty="0" err="1" smtClean="0"/>
              <a:t>φωτοβιοτροποποιησης</a:t>
            </a:r>
            <a:r>
              <a:rPr lang="el-GR" b="1" dirty="0" smtClean="0"/>
              <a:t> </a:t>
            </a:r>
            <a:endParaRPr lang="en-US" b="1" dirty="0"/>
          </a:p>
        </p:txBody>
      </p:sp>
      <p:sp>
        <p:nvSpPr>
          <p:cNvPr id="8" name="Θέση περιεχομένου 7"/>
          <p:cNvSpPr>
            <a:spLocks noGrp="1"/>
          </p:cNvSpPr>
          <p:nvPr>
            <p:ph sz="half" idx="1"/>
          </p:nvPr>
        </p:nvSpPr>
        <p:spPr>
          <a:xfrm>
            <a:off x="1092816" y="2564904"/>
            <a:ext cx="3810000" cy="4114800"/>
          </a:xfrm>
        </p:spPr>
        <p:txBody>
          <a:bodyPr/>
          <a:lstStyle/>
          <a:p>
            <a:r>
              <a:rPr lang="el-GR" sz="1600" b="1" dirty="0" smtClean="0">
                <a:latin typeface="Arial" panose="020B0604020202020204" pitchFamily="34" charset="0"/>
                <a:cs typeface="Arial" panose="020B0604020202020204" pitchFamily="34" charset="0"/>
              </a:rPr>
              <a:t>Τυχαιοποιημένη διπλά τυφλή κλινική μελέτη</a:t>
            </a:r>
          </a:p>
          <a:p>
            <a:r>
              <a:rPr lang="el-GR" sz="1600" b="1" dirty="0" smtClean="0">
                <a:latin typeface="Arial" panose="020B0604020202020204" pitchFamily="34" charset="0"/>
                <a:cs typeface="Arial" panose="020B0604020202020204" pitchFamily="34" charset="0"/>
              </a:rPr>
              <a:t>Χαμηλής έντασης ακτινοβολία 400-700</a:t>
            </a:r>
            <a:r>
              <a:rPr lang="en-US" sz="1600" b="1" dirty="0" smtClean="0">
                <a:latin typeface="Arial" panose="020B0604020202020204" pitchFamily="34" charset="0"/>
                <a:cs typeface="Arial" panose="020B0604020202020204" pitchFamily="34" charset="0"/>
              </a:rPr>
              <a:t>nm</a:t>
            </a:r>
            <a:r>
              <a:rPr lang="el-GR" sz="160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blue LED)</a:t>
            </a:r>
          </a:p>
          <a:p>
            <a:r>
              <a:rPr lang="el-GR" sz="1600" b="1" dirty="0" smtClean="0">
                <a:latin typeface="Arial" panose="020B0604020202020204" pitchFamily="34" charset="0"/>
                <a:cs typeface="Arial" panose="020B0604020202020204" pitchFamily="34" charset="0"/>
              </a:rPr>
              <a:t>Συνδυαστικά με ενέσιμη θεραπεία τριαμσινολόνης εξακεταμιδίου</a:t>
            </a:r>
          </a:p>
          <a:p>
            <a:endParaRPr lang="en-US" dirty="0"/>
          </a:p>
        </p:txBody>
      </p:sp>
      <p:sp>
        <p:nvSpPr>
          <p:cNvPr id="9" name="Θέση περιεχομένου 8"/>
          <p:cNvSpPr>
            <a:spLocks noGrp="1"/>
          </p:cNvSpPr>
          <p:nvPr>
            <p:ph sz="half" idx="2"/>
          </p:nvPr>
        </p:nvSpPr>
        <p:spPr>
          <a:xfrm>
            <a:off x="5076056" y="2348880"/>
            <a:ext cx="3810000" cy="4296544"/>
          </a:xfrm>
        </p:spPr>
        <p:txBody>
          <a:bodyPr/>
          <a:lstStyle/>
          <a:p>
            <a:pPr marL="0" indent="0">
              <a:buNone/>
            </a:pPr>
            <a:r>
              <a:rPr lang="el-GR" sz="1800" b="1" i="1" u="sng" dirty="0" smtClean="0"/>
              <a:t>Προσδοκώμενοι στόχοι</a:t>
            </a:r>
          </a:p>
          <a:p>
            <a:pPr>
              <a:buFont typeface="Wingdings" panose="05000000000000000000" pitchFamily="2" charset="2"/>
              <a:buChar char="v"/>
            </a:pPr>
            <a:r>
              <a:rPr lang="el-GR" sz="1800" b="1" dirty="0" smtClean="0">
                <a:latin typeface="Arial" panose="020B0604020202020204" pitchFamily="34" charset="0"/>
                <a:cs typeface="Arial" panose="020B0604020202020204" pitchFamily="34" charset="0"/>
              </a:rPr>
              <a:t>Βελτίωση οργάνωσης και κατανομής κολλαγόνου</a:t>
            </a:r>
          </a:p>
          <a:p>
            <a:pPr>
              <a:buFont typeface="Wingdings" panose="05000000000000000000" pitchFamily="2" charset="2"/>
              <a:buChar char="v"/>
            </a:pPr>
            <a:r>
              <a:rPr lang="el-GR" sz="1800" b="1" dirty="0" smtClean="0">
                <a:latin typeface="Arial" panose="020B0604020202020204" pitchFamily="34" charset="0"/>
                <a:cs typeface="Arial" panose="020B0604020202020204" pitchFamily="34" charset="0"/>
              </a:rPr>
              <a:t>Μείωση έκφρασης </a:t>
            </a:r>
            <a:r>
              <a:rPr lang="en-US" sz="1800" b="1" dirty="0" smtClean="0">
                <a:latin typeface="Arial" panose="020B0604020202020204" pitchFamily="34" charset="0"/>
                <a:cs typeface="Arial" panose="020B0604020202020204" pitchFamily="34" charset="0"/>
              </a:rPr>
              <a:t>TGF-</a:t>
            </a:r>
            <a:r>
              <a:rPr lang="el-GR" sz="1800" b="1" dirty="0" smtClean="0">
                <a:latin typeface="Arial" panose="020B0604020202020204" pitchFamily="34" charset="0"/>
                <a:cs typeface="Arial" panose="020B0604020202020204" pitchFamily="34" charset="0"/>
              </a:rPr>
              <a:t>β→ Μείωση υποτροπών</a:t>
            </a:r>
          </a:p>
          <a:p>
            <a:pPr>
              <a:buFont typeface="Wingdings" panose="05000000000000000000" pitchFamily="2" charset="2"/>
              <a:buChar char="v"/>
            </a:pPr>
            <a:r>
              <a:rPr lang="el-GR" sz="1800" b="1" dirty="0" smtClean="0">
                <a:latin typeface="Arial" panose="020B0604020202020204" pitchFamily="34" charset="0"/>
                <a:cs typeface="Arial" panose="020B0604020202020204" pitchFamily="34" charset="0"/>
              </a:rPr>
              <a:t>Βελτίωση γενικής εικόνας χηλοειδούς</a:t>
            </a:r>
          </a:p>
          <a:p>
            <a:pPr>
              <a:buFont typeface="Wingdings" panose="05000000000000000000" pitchFamily="2" charset="2"/>
              <a:buChar char="v"/>
            </a:pPr>
            <a:r>
              <a:rPr lang="el-GR" sz="1800" b="1" dirty="0" smtClean="0">
                <a:latin typeface="Arial" panose="020B0604020202020204" pitchFamily="34" charset="0"/>
                <a:cs typeface="Arial" panose="020B0604020202020204" pitchFamily="34" charset="0"/>
              </a:rPr>
              <a:t>Βελτίωση ποιότητας ζωής ασθενών</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349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b="1" dirty="0" err="1" smtClean="0"/>
              <a:t>συμπερασματα</a:t>
            </a:r>
            <a:endParaRPr lang="en-US" b="1" dirty="0"/>
          </a:p>
        </p:txBody>
      </p:sp>
      <p:sp>
        <p:nvSpPr>
          <p:cNvPr id="6" name="Θέση περιεχομένου 5"/>
          <p:cNvSpPr>
            <a:spLocks noGrp="1"/>
          </p:cNvSpPr>
          <p:nvPr>
            <p:ph idx="1"/>
          </p:nvPr>
        </p:nvSpPr>
        <p:spPr>
          <a:xfrm>
            <a:off x="2126236" y="2348880"/>
            <a:ext cx="5713092" cy="3701064"/>
          </a:xfrm>
        </p:spPr>
        <p:txBody>
          <a:bodyPr>
            <a:normAutofit fontScale="77500" lnSpcReduction="20000"/>
          </a:bodyPr>
          <a:lstStyle/>
          <a:p>
            <a:pPr marL="345234" indent="-342900">
              <a:buFont typeface="+mj-lt"/>
              <a:buAutoNum type="arabicPeriod"/>
            </a:pPr>
            <a:r>
              <a:rPr lang="el-GR" b="1" dirty="0" smtClean="0">
                <a:latin typeface="Arial" panose="020B0604020202020204" pitchFamily="34" charset="0"/>
                <a:cs typeface="Arial" panose="020B0604020202020204" pitchFamily="34" charset="0"/>
              </a:rPr>
              <a:t>Μεγάλη μορφολογική ετερογένεια-Διαφορετικές θεραπευτικές προσεγγίσεις</a:t>
            </a:r>
          </a:p>
          <a:p>
            <a:pPr marL="345234" indent="-342900">
              <a:buFont typeface="+mj-lt"/>
              <a:buAutoNum type="arabicPeriod"/>
            </a:pPr>
            <a:r>
              <a:rPr lang="el-GR" b="1" dirty="0" smtClean="0">
                <a:latin typeface="Arial" panose="020B0604020202020204" pitchFamily="34" charset="0"/>
                <a:cs typeface="Arial" panose="020B0604020202020204" pitchFamily="34" charset="0"/>
              </a:rPr>
              <a:t>Παρενέργειες Γλυκοκορτικοειδών</a:t>
            </a:r>
            <a:r>
              <a:rPr lang="en-US" b="1" dirty="0" smtClean="0">
                <a:latin typeface="Arial" panose="020B0604020202020204" pitchFamily="34" charset="0"/>
                <a:cs typeface="Arial" panose="020B0604020202020204" pitchFamily="34" charset="0"/>
              </a:rPr>
              <a:t>/</a:t>
            </a:r>
            <a:r>
              <a:rPr lang="el-GR" b="1" dirty="0" smtClean="0">
                <a:latin typeface="Arial" panose="020B0604020202020204" pitchFamily="34" charset="0"/>
                <a:cs typeface="Arial" panose="020B0604020202020204" pitchFamily="34" charset="0"/>
              </a:rPr>
              <a:t>Κορτικοστεροειδή</a:t>
            </a:r>
          </a:p>
          <a:p>
            <a:pPr marL="345234" indent="-342900">
              <a:buFont typeface="+mj-lt"/>
              <a:buAutoNum type="arabicPeriod"/>
            </a:pPr>
            <a:r>
              <a:rPr lang="el-GR" b="1" dirty="0">
                <a:latin typeface="Arial" panose="020B0604020202020204" pitchFamily="34" charset="0"/>
                <a:cs typeface="Arial" panose="020B0604020202020204" pitchFamily="34" charset="0"/>
              </a:rPr>
              <a:t>Όχι πλήρως κατανοητός ο μηχανισμός δημιουργίας </a:t>
            </a:r>
            <a:r>
              <a:rPr lang="el-GR" b="1" dirty="0" smtClean="0">
                <a:latin typeface="Arial" panose="020B0604020202020204" pitchFamily="34" charset="0"/>
                <a:cs typeface="Arial" panose="020B0604020202020204" pitchFamily="34" charset="0"/>
              </a:rPr>
              <a:t>χηλοειδών</a:t>
            </a:r>
          </a:p>
          <a:p>
            <a:pPr marL="345234" indent="-342900">
              <a:buFont typeface="+mj-lt"/>
              <a:buAutoNum type="arabicPeriod"/>
            </a:pPr>
            <a:r>
              <a:rPr lang="el-GR" b="1" dirty="0" smtClean="0">
                <a:latin typeface="Arial" panose="020B0604020202020204" pitchFamily="34" charset="0"/>
                <a:cs typeface="Arial" panose="020B0604020202020204" pitchFamily="34" charset="0"/>
              </a:rPr>
              <a:t>Ετερογένεια στα αποτελέσματα μελετών</a:t>
            </a:r>
          </a:p>
          <a:p>
            <a:pPr marL="345234" indent="-342900">
              <a:buFont typeface="+mj-lt"/>
              <a:buAutoNum type="arabicPeriod"/>
            </a:pPr>
            <a:r>
              <a:rPr lang="el-GR" b="1" dirty="0" smtClean="0">
                <a:latin typeface="Arial" panose="020B0604020202020204" pitchFamily="34" charset="0"/>
                <a:cs typeface="Arial" panose="020B0604020202020204" pitchFamily="34" charset="0"/>
              </a:rPr>
              <a:t>Ανάγκη για καλύτερα σχεδιασμένες και αξιόπιστες μελέτες</a:t>
            </a:r>
          </a:p>
          <a:p>
            <a:pPr marL="345234" indent="-342900">
              <a:buFont typeface="+mj-lt"/>
              <a:buAutoNum type="arabicPeriod"/>
            </a:pPr>
            <a:r>
              <a:rPr lang="el-GR" b="1" dirty="0">
                <a:latin typeface="Arial" panose="020B0604020202020204" pitchFamily="34" charset="0"/>
                <a:cs typeface="Arial" panose="020B0604020202020204" pitchFamily="34" charset="0"/>
              </a:rPr>
              <a:t>Προτιμήσεις ασθενών </a:t>
            </a:r>
            <a:endParaRPr lang="en-US" b="1" dirty="0" smtClean="0">
              <a:latin typeface="Arial" panose="020B0604020202020204" pitchFamily="34" charset="0"/>
              <a:cs typeface="Arial" panose="020B0604020202020204" pitchFamily="34" charset="0"/>
            </a:endParaRPr>
          </a:p>
          <a:p>
            <a:pPr marL="345234" indent="-342900">
              <a:buFont typeface="+mj-lt"/>
              <a:buAutoNum type="arabicPeriod"/>
            </a:pPr>
            <a:r>
              <a:rPr lang="el-GR" b="1" dirty="0">
                <a:latin typeface="Arial" panose="020B0604020202020204" pitchFamily="34" charset="0"/>
                <a:cs typeface="Arial" panose="020B0604020202020204" pitchFamily="34" charset="0"/>
              </a:rPr>
              <a:t>Να ληφθούν υπόψη τα </a:t>
            </a:r>
            <a:r>
              <a:rPr lang="el-GR" b="1" dirty="0" smtClean="0">
                <a:latin typeface="Arial" panose="020B0604020202020204" pitchFamily="34" charset="0"/>
                <a:cs typeface="Arial" panose="020B0604020202020204" pitchFamily="34" charset="0"/>
              </a:rPr>
              <a:t>κόστη θεραπειών</a:t>
            </a:r>
            <a:endParaRPr lang="el-GR" b="1" dirty="0">
              <a:latin typeface="Arial" panose="020B0604020202020204" pitchFamily="34" charset="0"/>
              <a:cs typeface="Arial" panose="020B0604020202020204" pitchFamily="34" charset="0"/>
            </a:endParaRPr>
          </a:p>
          <a:p>
            <a:pPr marL="345234" indent="-342900">
              <a:buFont typeface="+mj-lt"/>
              <a:buAutoNum type="arabicPeriod"/>
            </a:pPr>
            <a:endParaRPr lang="el-GR" b="1" dirty="0" smtClean="0">
              <a:latin typeface="Arial" panose="020B0604020202020204" pitchFamily="34" charset="0"/>
              <a:cs typeface="Arial" panose="020B0604020202020204" pitchFamily="34" charset="0"/>
            </a:endParaRPr>
          </a:p>
          <a:p>
            <a:pPr marL="345234" indent="-342900">
              <a:buFont typeface="+mj-lt"/>
              <a:buAutoNum type="arabicPeriod"/>
            </a:pPr>
            <a:endParaRPr lang="en-US" dirty="0"/>
          </a:p>
        </p:txBody>
      </p:sp>
    </p:spTree>
    <p:extLst>
      <p:ext uri="{BB962C8B-B14F-4D97-AF65-F5344CB8AC3E}">
        <p14:creationId xmlns:p14="http://schemas.microsoft.com/office/powerpoint/2010/main" val="2456815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1840" y="1484784"/>
            <a:ext cx="2552700" cy="4680520"/>
          </a:xfrm>
          <a:prstGeom prst="rect">
            <a:avLst/>
          </a:prstGeom>
          <a:ln>
            <a:noFill/>
          </a:ln>
          <a:effectLst>
            <a:softEdge rad="112500"/>
          </a:effectLst>
        </p:spPr>
      </p:pic>
    </p:spTree>
    <p:extLst>
      <p:ext uri="{BB962C8B-B14F-4D97-AF65-F5344CB8AC3E}">
        <p14:creationId xmlns:p14="http://schemas.microsoft.com/office/powerpoint/2010/main" val="3146399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Τι </a:t>
            </a:r>
            <a:r>
              <a:rPr lang="el-GR" b="1" dirty="0" err="1" smtClean="0"/>
              <a:t>εΙναι</a:t>
            </a:r>
            <a:r>
              <a:rPr lang="el-GR" b="1" dirty="0" smtClean="0"/>
              <a:t> </a:t>
            </a:r>
            <a:r>
              <a:rPr lang="el-GR" b="1" dirty="0"/>
              <a:t>το </a:t>
            </a:r>
            <a:r>
              <a:rPr lang="el-GR" b="1" dirty="0" err="1" smtClean="0"/>
              <a:t>χηλοειδΕς</a:t>
            </a:r>
            <a:r>
              <a:rPr lang="el-GR" b="1" dirty="0"/>
              <a:t>;</a:t>
            </a:r>
            <a:endParaRPr lang="en-US" b="1" dirty="0"/>
          </a:p>
        </p:txBody>
      </p:sp>
      <p:sp>
        <p:nvSpPr>
          <p:cNvPr id="3" name="Θέση περιεχομένου 2"/>
          <p:cNvSpPr>
            <a:spLocks noGrp="1"/>
          </p:cNvSpPr>
          <p:nvPr>
            <p:ph idx="1"/>
          </p:nvPr>
        </p:nvSpPr>
        <p:spPr>
          <a:xfrm>
            <a:off x="2043776" y="2276872"/>
            <a:ext cx="5713092" cy="4216090"/>
          </a:xfrm>
        </p:spPr>
        <p:txBody>
          <a:bodyPr>
            <a:normAutofit fontScale="70000" lnSpcReduction="20000"/>
          </a:bodyPr>
          <a:lstStyle/>
          <a:p>
            <a:r>
              <a:rPr lang="el-GR" sz="2400" b="1" u="sng" dirty="0" smtClean="0">
                <a:solidFill>
                  <a:schemeClr val="accent1"/>
                </a:solidFill>
                <a:latin typeface="Arial" panose="020B0604020202020204" pitchFamily="34" charset="0"/>
                <a:cs typeface="Arial" panose="020B0604020202020204" pitchFamily="34" charset="0"/>
              </a:rPr>
              <a:t>Ετυμολογία</a:t>
            </a:r>
            <a:r>
              <a:rPr lang="el-GR" sz="2400" b="1" u="sng" dirty="0">
                <a:solidFill>
                  <a:schemeClr val="accent1"/>
                </a:solidFill>
                <a:latin typeface="Arial" panose="020B0604020202020204" pitchFamily="34" charset="0"/>
                <a:cs typeface="Arial" panose="020B0604020202020204" pitchFamily="34" charset="0"/>
              </a:rPr>
              <a:t>:</a:t>
            </a:r>
            <a:r>
              <a:rPr lang="el-GR" sz="2400" b="1" dirty="0" smtClean="0">
                <a:latin typeface="Arial" panose="020B0604020202020204" pitchFamily="34" charset="0"/>
                <a:cs typeface="Arial" panose="020B0604020202020204" pitchFamily="34" charset="0"/>
              </a:rPr>
              <a:t> από λέξη &lt;&lt;χηλή&gt;&gt; =κάθε τι το διχαλωτό, που προεξέχει π.χ. σαν το νύχι ζώου</a:t>
            </a:r>
          </a:p>
          <a:p>
            <a:r>
              <a:rPr lang="el-GR" sz="2400" b="1" u="sng" dirty="0" smtClean="0">
                <a:solidFill>
                  <a:schemeClr val="accent1"/>
                </a:solidFill>
                <a:latin typeface="Arial" panose="020B0604020202020204" pitchFamily="34" charset="0"/>
                <a:cs typeface="Arial" panose="020B0604020202020204" pitchFamily="34" charset="0"/>
              </a:rPr>
              <a:t>Μακροσκοπικά:</a:t>
            </a:r>
            <a:r>
              <a:rPr lang="el-GR" sz="2400" b="1" dirty="0" smtClean="0">
                <a:latin typeface="Arial" panose="020B0604020202020204" pitchFamily="34" charset="0"/>
                <a:cs typeface="Arial" panose="020B0604020202020204" pitchFamily="34" charset="0"/>
              </a:rPr>
              <a:t> όγκος πάνω από το σημείο τραύματος που ξεπερνά τα όρια του </a:t>
            </a:r>
          </a:p>
          <a:p>
            <a:r>
              <a:rPr lang="el-GR" sz="2400" b="1" u="sng" dirty="0" smtClean="0">
                <a:solidFill>
                  <a:schemeClr val="accent1"/>
                </a:solidFill>
                <a:latin typeface="Arial" panose="020B0604020202020204" pitchFamily="34" charset="0"/>
                <a:cs typeface="Arial" panose="020B0604020202020204" pitchFamily="34" charset="0"/>
              </a:rPr>
              <a:t>Ιστολογικά:</a:t>
            </a:r>
            <a:r>
              <a:rPr lang="el-GR" sz="2400" b="1" dirty="0" smtClean="0">
                <a:latin typeface="Arial" panose="020B0604020202020204" pitchFamily="34" charset="0"/>
                <a:cs typeface="Arial" panose="020B0604020202020204" pitchFamily="34" charset="0"/>
              </a:rPr>
              <a:t> χαρακτηρίζεται από μεγάλη ποσότητα &lt;&lt;κουβαριασμένων&gt;&gt; ηωσινόφυλων κολλαγόνων, ινιδίων υαλώδους σύστασης και από συνδετικό ιστό από συρρικνωμένους και καταστραμμένους ινοβλάστες ενώ απουσιάζουν τα εξαρτήματα του δέρματος.</a:t>
            </a:r>
          </a:p>
          <a:p>
            <a:endParaRPr lang="el-GR" sz="1800" dirty="0"/>
          </a:p>
          <a:p>
            <a:pPr marL="0" indent="0">
              <a:buNone/>
            </a:pPr>
            <a:endParaRPr lang="el-GR" sz="1800" dirty="0"/>
          </a:p>
          <a:p>
            <a:pPr marL="0" indent="0">
              <a:buNone/>
            </a:pPr>
            <a:r>
              <a:rPr lang="el-GR" sz="1400" i="1" dirty="0" smtClean="0"/>
              <a:t>  </a:t>
            </a:r>
            <a:r>
              <a:rPr lang="el-GR" sz="1400" i="1" dirty="0" smtClean="0">
                <a:latin typeface="Arial" panose="020B0604020202020204" pitchFamily="34" charset="0"/>
                <a:cs typeface="Arial" panose="020B0604020202020204" pitchFamily="34" charset="0"/>
              </a:rPr>
              <a:t>Σύγγραμμα Χειρουργικής Παθολογίας </a:t>
            </a:r>
          </a:p>
          <a:p>
            <a:endParaRPr lang="el-GR" sz="1800" dirty="0"/>
          </a:p>
          <a:p>
            <a:endParaRPr lang="en-US" sz="1800" dirty="0"/>
          </a:p>
        </p:txBody>
      </p:sp>
    </p:spTree>
    <p:extLst>
      <p:ext uri="{BB962C8B-B14F-4D97-AF65-F5344CB8AC3E}">
        <p14:creationId xmlns:p14="http://schemas.microsoft.com/office/powerpoint/2010/main" val="381342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28144" y="476672"/>
            <a:ext cx="5878011" cy="1077229"/>
          </a:xfrm>
          <a:noFill/>
          <a:ln/>
        </p:spPr>
        <p:txBody>
          <a:bodyPr lIns="92075" tIns="46037" rIns="92075" bIns="46037" anchor="ctr"/>
          <a:lstStyle/>
          <a:p>
            <a:pPr algn="ctr"/>
            <a:r>
              <a:rPr lang="el-GR" b="1" dirty="0" smtClean="0"/>
              <a:t>ΒΙΒΛΙΟΓΡΑΦΙΑ</a:t>
            </a:r>
            <a:endParaRPr lang="el-GR" b="1" dirty="0"/>
          </a:p>
        </p:txBody>
      </p:sp>
      <p:sp>
        <p:nvSpPr>
          <p:cNvPr id="12291" name="Rectangle 3"/>
          <p:cNvSpPr>
            <a:spLocks noGrp="1" noChangeArrowheads="1"/>
          </p:cNvSpPr>
          <p:nvPr>
            <p:ph idx="1"/>
          </p:nvPr>
        </p:nvSpPr>
        <p:spPr>
          <a:xfrm>
            <a:off x="1835696" y="1916832"/>
            <a:ext cx="5713092" cy="3744416"/>
          </a:xfrm>
          <a:noFill/>
          <a:ln/>
        </p:spPr>
        <p:txBody>
          <a:bodyPr lIns="182562" tIns="46037" rIns="182562" bIns="46037">
            <a:noAutofit/>
          </a:bodyPr>
          <a:lstStyle/>
          <a:p>
            <a:r>
              <a:rPr lang="el-GR" sz="900" b="1" dirty="0" smtClean="0">
                <a:latin typeface="Arial" panose="020B0604020202020204" pitchFamily="34" charset="0"/>
                <a:cs typeface="Arial" panose="020B0604020202020204" pitchFamily="34" charset="0"/>
              </a:rPr>
              <a:t>ΚΕΦΑΛΑΙΟ 16 ΦΥΣΙΟΛΟΓΙΑ ΚΑΙ ΠΑΘΟΛΟΓΙΑ ΤΗΣ ΕΠΟΥΛΩΣΗΣ ΣΕΛ 223-224,ΣΥΓΓΡΑΜΑ ΧΕΙΡΟΥΡΓΙΚΗ ΠΑΘΟΛΟΓΙΑ 4</a:t>
            </a:r>
            <a:r>
              <a:rPr lang="el-GR" sz="900" b="1" baseline="30000" dirty="0" smtClean="0">
                <a:latin typeface="Arial" panose="020B0604020202020204" pitchFamily="34" charset="0"/>
                <a:cs typeface="Arial" panose="020B0604020202020204" pitchFamily="34" charset="0"/>
              </a:rPr>
              <a:t>Η</a:t>
            </a:r>
            <a:r>
              <a:rPr lang="el-GR" sz="900" b="1" dirty="0" smtClean="0">
                <a:latin typeface="Arial" panose="020B0604020202020204" pitchFamily="34" charset="0"/>
                <a:cs typeface="Arial" panose="020B0604020202020204" pitchFamily="34" charset="0"/>
              </a:rPr>
              <a:t> ΕΚΔΟΣΗ,ΙΑΤΡΙΚΕΣ ΕΚΔΟΣΕΙΣ Π.Χ.ΠΑΣΧΑΛΙΔΗΣ, ΓΕΡΑΣΙΜΟΣ ΜΠΟΝΑΤΣΟΣ,ΙΩΑΝΝΗΣ ΚΑΚΛΑΜΑΝΟΣ,ΒΑΣΙΛΕΙΟΣ ΓΟΛΕΜΑΤΗΣ</a:t>
            </a:r>
            <a:endParaRPr lang="el-GR" sz="900" b="1" dirty="0">
              <a:latin typeface="Arial" panose="020B0604020202020204" pitchFamily="34" charset="0"/>
              <a:cs typeface="Arial" panose="020B0604020202020204" pitchFamily="34" charset="0"/>
            </a:endParaRPr>
          </a:p>
          <a:p>
            <a:r>
              <a:rPr lang="el-GR" sz="900" b="1" dirty="0" smtClean="0">
                <a:latin typeface="Arial" panose="020B0604020202020204" pitchFamily="34" charset="0"/>
                <a:cs typeface="Arial" panose="020B0604020202020204" pitchFamily="34" charset="0"/>
              </a:rPr>
              <a:t>ΚΕΦΑΛΑΙΟ 18 ΦΑΡΜΑΚΑ ΚΑΙ ΔΕΡΜΑ, ΣΕΛ 365 ΦΑΡΜΑΚΑ ΠΟΥ ΤΡΟΠΟΠΟΙΟΥΝ ΦΛΕΓΜΟΝΩΔΕΙΣ ΚΑΤΑΣΤΑΣΕΙΣ ΣΤΟ ΔΕΡΜΑ, ΣΥΓΓΡΑΜΑ ΦΑΡΜΑΚΟΛΟΓΙΑ  </a:t>
            </a:r>
            <a:r>
              <a:rPr lang="en-US" sz="900" b="1" dirty="0" smtClean="0">
                <a:latin typeface="Arial" panose="020B0604020202020204" pitchFamily="34" charset="0"/>
                <a:cs typeface="Arial" panose="020B0604020202020204" pitchFamily="34" charset="0"/>
              </a:rPr>
              <a:t>PAGE,CURTIS ,SUTTER,WALKER,HOFFMAN </a:t>
            </a:r>
            <a:r>
              <a:rPr lang="el-GR" sz="900" b="1" dirty="0" smtClean="0">
                <a:latin typeface="Arial" panose="020B0604020202020204" pitchFamily="34" charset="0"/>
                <a:cs typeface="Arial" panose="020B0604020202020204" pitchFamily="34" charset="0"/>
              </a:rPr>
              <a:t>ΙΑΤΡΙΚΕΣ ΕΚΔΟΣΕΙΣ Π.Χ. ΠΑΣΧΑΛΙΔΗΣ 2000</a:t>
            </a:r>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Ogawa R, Dohi T, Tosa M, Aoki M, Akaishi S. The Latest Strategy for Keloid and Hypertrophic Scar Prevention and Treatment: The Nippon Medical School (NMS) Protocol. J Nippon Med Sch. 2021 Mar 11;88(1):2-9. doi: 10.1272/jnms.JNMS.2021_88-106. Epub 2020 Aug 1. PMID: 32741903</a:t>
            </a:r>
            <a:r>
              <a:rPr lang="en-US" sz="900" b="1"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Lee HJ, Jang YJ. Recent Understandings of Biology, Prophylaxis and Treatment Strategies for Hypertrophic Scars and Keloids. Int J Mol Sci. 2018 Mar 2;19(3):711. doi: 10.3390/ijms19030711. PMID: 29498630; PMCID: PMC5877572</a:t>
            </a:r>
            <a:r>
              <a:rPr lang="en-US" sz="900" b="1"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Ekstein SF, Wyles SP, Moran SL, Meves A. Keloids: a review of therapeutic management. Int J Dermatol. 2021 Jun;60(6):661-671. doi: 10.1111/ijd.15159. Epub 2020 Sep 9. PMID: 32905614; PMCID: PMC7940466</a:t>
            </a:r>
            <a:r>
              <a:rPr lang="en-US" sz="900" b="1" dirty="0" smtClean="0">
                <a:latin typeface="Arial" panose="020B0604020202020204" pitchFamily="34" charset="0"/>
                <a:cs typeface="Arial" panose="020B0604020202020204" pitchFamily="34" charset="0"/>
              </a:rPr>
              <a:t>.</a:t>
            </a:r>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Naik PP. Novel targets and therapies for keloid. Clin Exp Dermatol. 2022 Mar;47(3):507-515. doi: 10.1111/ced.14920. Epub 2021 Oct 10. PMID: </a:t>
            </a:r>
            <a:r>
              <a:rPr lang="en-US" sz="900" b="1" dirty="0" smtClean="0">
                <a:latin typeface="Arial" panose="020B0604020202020204" pitchFamily="34" charset="0"/>
                <a:cs typeface="Arial" panose="020B0604020202020204" pitchFamily="34" charset="0"/>
              </a:rPr>
              <a:t>34480483.</a:t>
            </a:r>
          </a:p>
          <a:p>
            <a:r>
              <a:rPr lang="en-US" sz="900" b="1" dirty="0" smtClean="0">
                <a:latin typeface="Arial" panose="020B0604020202020204" pitchFamily="34" charset="0"/>
                <a:cs typeface="Arial" panose="020B0604020202020204" pitchFamily="34" charset="0"/>
              </a:rPr>
              <a:t>Wang </a:t>
            </a:r>
            <a:r>
              <a:rPr lang="en-US" sz="900" b="1" dirty="0">
                <a:latin typeface="Arial" panose="020B0604020202020204" pitchFamily="34" charset="0"/>
                <a:cs typeface="Arial" panose="020B0604020202020204" pitchFamily="34" charset="0"/>
              </a:rPr>
              <a:t>ZC, Zhao WY, Cao Y, Liu YQ, Sun Q, Shi P, Cai JQ, Shen XZ, Tan WQ. The Roles of Inflammation in Keloid and Hypertrophic Scars. Front Immunol. 2020 Dec 4;11:603187. doi: 10.3389/fimmu.2020.603187. PMID: 33343575; PMCID: PMC7746641.</a:t>
            </a:r>
            <a:endParaRPr lang="el-GR" sz="9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ΒΙΒΛΙΟΓΡΑΦΙΑ</a:t>
            </a:r>
            <a:endParaRPr lang="en-US" dirty="0"/>
          </a:p>
        </p:txBody>
      </p:sp>
      <p:sp>
        <p:nvSpPr>
          <p:cNvPr id="3" name="Θέση περιεχομένου 2"/>
          <p:cNvSpPr>
            <a:spLocks noGrp="1"/>
          </p:cNvSpPr>
          <p:nvPr>
            <p:ph idx="1"/>
          </p:nvPr>
        </p:nvSpPr>
        <p:spPr>
          <a:xfrm>
            <a:off x="1933261" y="1853754"/>
            <a:ext cx="5713092" cy="3878665"/>
          </a:xfrm>
        </p:spPr>
        <p:txBody>
          <a:bodyPr>
            <a:normAutofit fontScale="70000" lnSpcReduction="20000"/>
          </a:bodyPr>
          <a:lstStyle/>
          <a:p>
            <a:r>
              <a:rPr lang="en-US" sz="1200" b="1" dirty="0">
                <a:latin typeface="Arial" panose="020B0604020202020204" pitchFamily="34" charset="0"/>
                <a:cs typeface="Arial" panose="020B0604020202020204" pitchFamily="34" charset="0"/>
              </a:rPr>
              <a:t>O'Brien L, Jones DJ. Silicone gel sheeting for preventing and treating hypertrophic and keloid scars. Cochrane Database Syst Rev. 2013 Sep 12;2013(9):CD003826. doi: 10.1002/14651858.CD003826.pub3. PMID: 24030657; PMCID: PMC7156908</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van Leeuwen MC, Stokmans SC, Bulstra AE, Meijer OW, Heymans MW, Ket JC, Ritt MJ, van Leeuwen PA, Niessen FB. Surgical Excision with Adjuvant Irradiation for Treatment of Keloid Scars: A Systematic Review. Plast Reconstr Surg Glob Open. 2015 Aug 10;3(7):e440. doi: 10.1097/GOX.0000000000000357. PMID: 26301129; PMCID: PMC4527614</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Wu W, Zhao Y, Chen Y, Zhong A. Comparing the Efficacy of Multiple Drugs Injection for the Treatment of Hypertrophic Scars and Keloid: A Network Meta-Analysis. Aesthetic Plast Surg. 2023 Feb;47(1):465-472. doi: 10.1007/s00266-022-03163-4. Epub 2022 Dec 19. PMID: 36536095; PMCID: PMC9945066</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Wong TS, Li JZ, Chen S, Chan JY, Gao W. The Efficacy of Triamcinolone Acetonide in Keloid Treatment: A Systematic Review and Meta-analysis. Front Med (Lausanne). 2016 Dec 27;3:71. doi: 10.3389/fmed.2016.00071. PMID: 28083534; PMCID: PMC5186775</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Yang S, Luo YJ, Luo C. Network Meta-Analysis of Different Clinical Commonly Used Drugs for the Treatment of Hypertrophic Scar and Keloid. Front Med (Lausanne). 2021 Sep 9;8:691628. doi: 10.3389/fmed.2021.691628. PMID: 34568361; PMCID: PMC8458741</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Bojanic C, To K, Hatoum A, Shea J, Seah KTM, Khan W, Malata CM. Mesenchymal stem cell therapy in hypertrophic and keloid scars. Cell Tissue Res. 2021 Mar;383(3):915-930. doi: 10.1007/s00441-020-03361-z. Epub 2021 Jan 2. PMID: 33386995; PMCID: PMC7960584</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Deng K, Xiao H, Liu X, Ogawa R, Xu X, Liu Y. Strontium-90 brachytherapy following intralesional triamcinolone and 5-fluorouracil injections for keloid treatment: A randomized controlled trial. PLoS One. 2021 Mar 23;16(3):e0248799. doi: 10.1371/journal.pone.0248799. PMID: 33755674; PMCID: PMC7987169</a:t>
            </a:r>
            <a:r>
              <a:rPr lang="en-US" sz="1200" b="1" dirty="0" smtClean="0">
                <a:latin typeface="Arial" panose="020B0604020202020204" pitchFamily="34" charset="0"/>
                <a:cs typeface="Arial" panose="020B0604020202020204" pitchFamily="34" charset="0"/>
              </a:rPr>
              <a:t>.</a:t>
            </a:r>
          </a:p>
          <a:p>
            <a:endParaRPr lang="en-US" sz="1200" dirty="0"/>
          </a:p>
        </p:txBody>
      </p:sp>
    </p:spTree>
    <p:extLst>
      <p:ext uri="{BB962C8B-B14F-4D97-AF65-F5344CB8AC3E}">
        <p14:creationId xmlns:p14="http://schemas.microsoft.com/office/powerpoint/2010/main" val="585682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ΒΙΒΛΙΟΓΡΑΦΙΑ</a:t>
            </a:r>
            <a:endParaRPr lang="en-US" dirty="0"/>
          </a:p>
        </p:txBody>
      </p:sp>
      <p:sp>
        <p:nvSpPr>
          <p:cNvPr id="3" name="Θέση περιεχομένου 2"/>
          <p:cNvSpPr>
            <a:spLocks noGrp="1"/>
          </p:cNvSpPr>
          <p:nvPr>
            <p:ph idx="1"/>
          </p:nvPr>
        </p:nvSpPr>
        <p:spPr>
          <a:xfrm>
            <a:off x="1961317" y="1853754"/>
            <a:ext cx="5713092" cy="3911047"/>
          </a:xfrm>
        </p:spPr>
        <p:txBody>
          <a:bodyPr>
            <a:normAutofit fontScale="77500" lnSpcReduction="20000"/>
          </a:bodyPr>
          <a:lstStyle/>
          <a:p>
            <a:r>
              <a:rPr lang="en-US" sz="1200" b="1" dirty="0">
                <a:latin typeface="Arial" panose="020B0604020202020204" pitchFamily="34" charset="0"/>
                <a:cs typeface="Arial" panose="020B0604020202020204" pitchFamily="34" charset="0"/>
              </a:rPr>
              <a:t>Tawaranurak N, Pliensiri P, Tawaranurak K. Combination of fractional carbon dioxide laser and topical triamcinolone vs intralesional triamcinolone for keloid treatment: A randomised clinical trial. Int Wound J. 2022 Nov;19(7):1729-1735. doi: 10.1111/iwj.13775. Epub 2022 Feb 14. PMID: 35166029; PMCID: PMC9615274</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Tu Y, Lineaweaver WC, Zhang F. TGF-</a:t>
            </a:r>
            <a:r>
              <a:rPr lang="el-GR" sz="1200" b="1" dirty="0">
                <a:latin typeface="Arial" panose="020B0604020202020204" pitchFamily="34" charset="0"/>
                <a:cs typeface="Arial" panose="020B0604020202020204" pitchFamily="34" charset="0"/>
              </a:rPr>
              <a:t>β1 -509</a:t>
            </a:r>
            <a:r>
              <a:rPr lang="en-US" sz="1200" b="1" dirty="0">
                <a:latin typeface="Arial" panose="020B0604020202020204" pitchFamily="34" charset="0"/>
                <a:cs typeface="Arial" panose="020B0604020202020204" pitchFamily="34" charset="0"/>
              </a:rPr>
              <a:t>C/T polymorphism and susceptibility to keloid disease: a systematic review and meta-analysis. Scars Burn Heal. 2017 May 29;3:2059513117709943. doi: 10.1177/2059513117709943. PMID: 29799568; PMCID: PMC5965324</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Trisliana Perdanasari A, Torresetti M, Grassetti L, Nicoli F, Zhang YX, Dashti T, Di Benedetto G, Lazzeri D. Intralesional injection treatment of hypertrophic scars and keloids: a systematic review regarding outcomes. Burns Trauma. 2015 Aug 26;3:14. doi: 10.1186/s41038-015-0015-7. PMID: 27574660; PMCID: PMC4964100</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Bijlard E, Timman R, Verduijn GM, Niessen FB, van Neck JW, Busschbach JJ, Mureau MA. Intralesional cryotherapy versus excision and corticosteroids or brachytherapy for keloid treatment: study protocol for a randomised controlled trial. Trials. 2013 Dec 19;14:439. doi: 10.1186/1745-6215-14-439. PMID: 24354714; PMCID: PMC3878407</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Pires JA, Bragato EF, Momolli M, Guerra MB, Neves LM, de Oliveira Bruscagnin MA, Ratto Tempestini Horliana AC, Porta Santos Fernandes K, Kalil Bussadori S, Agnelli Mesquita Ferrari R. Effect of the combination of photobiomodulation therapy and the intralesional administration of corticoid in the preoperative and postoperative periods of keloid surgery: A randomized, controlled, double-blind trial protocol study. PLoS One. 2022 Feb 15;17(2):e0263453. doi: 10.1371/journal.pone.0263453. PMID: 35167583; PMCID: PMC8846523.</a:t>
            </a:r>
          </a:p>
        </p:txBody>
      </p:sp>
    </p:spTree>
    <p:extLst>
      <p:ext uri="{BB962C8B-B14F-4D97-AF65-F5344CB8AC3E}">
        <p14:creationId xmlns:p14="http://schemas.microsoft.com/office/powerpoint/2010/main" val="1591636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ΒΙΒΛΙΟΓΡΑΦΙΑ</a:t>
            </a:r>
            <a:endParaRPr lang="en-US" dirty="0"/>
          </a:p>
        </p:txBody>
      </p:sp>
      <p:sp>
        <p:nvSpPr>
          <p:cNvPr id="3" name="Θέση περιεχομένου 2"/>
          <p:cNvSpPr>
            <a:spLocks noGrp="1"/>
          </p:cNvSpPr>
          <p:nvPr>
            <p:ph idx="1"/>
          </p:nvPr>
        </p:nvSpPr>
        <p:spPr>
          <a:xfrm>
            <a:off x="1961317" y="1988839"/>
            <a:ext cx="5713092" cy="3706967"/>
          </a:xfrm>
        </p:spPr>
        <p:txBody>
          <a:bodyPr>
            <a:normAutofit fontScale="62500" lnSpcReduction="20000"/>
          </a:bodyPr>
          <a:lstStyle/>
          <a:p>
            <a:r>
              <a:rPr lang="en-US" sz="1400" b="1" dirty="0">
                <a:latin typeface="Arial" panose="020B0604020202020204" pitchFamily="34" charset="0"/>
                <a:cs typeface="Arial" panose="020B0604020202020204" pitchFamily="34" charset="0"/>
              </a:rPr>
              <a:t>Ren Y, Zhou X, Wei Z, Lin W, Fan B, Feng S. Efficacy and safety of triamcinolone acetonide alone and in combination with 5-fluorouracil for treating hypertrophic scars and keloids: a systematic review and meta-analysis. Int Wound J. 2017 Jun;14(3):480-487. doi: 10.1111/iwj.12629. Epub 2016 Jul 18. PMID: 27427423; PMCID: PMC7949502</a:t>
            </a:r>
            <a:r>
              <a:rPr lang="en-US" sz="1400" b="1" dirty="0" smtClean="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dos Santos JM, de Souza C, de Vasconcelos AC, Nunes TA. Effect of triamcinolone in keloids morphological changes and cell apoptosis. Rev Col Bras Cir. 2015 Jun;42(3):171-4. English, Portuguese. doi: 10.1590/0100-69912015003008. PMID: 26291258</a:t>
            </a:r>
            <a:r>
              <a:rPr lang="en-US" sz="1400" b="1" dirty="0" smtClean="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Haghani-Dogahe Z, Hadadi R, Esmailzadeh M, Mobayen M. Comparing intralesional triamcinolone and verapamil-triamcinolone injections in keloids: A single-blinded randomised clinical trial. Int Wound J. 2023 Dec;20(10):4166-4174. doi: 10.1111/iwj.14314. Epub 2023 Sep 5. PMID: 37670475; PMCID: PMC10681400</a:t>
            </a:r>
            <a:r>
              <a:rPr lang="en-US" sz="1400" b="1" dirty="0" smtClean="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Pangkanon W, Yenbutra P, Kamanamool N, Tannirandorn A, Udompataikul M. A comparison of the efficacy of silicone gel containing onion extract and aloe vera to silicone gel sheets to prevent postoperative hypertrophic scars and keloids. J Cosmet Dermatol. 2021 Apr;20(4):1146-1153. doi: 10.1111/jocd.13933. Epub 2021 Jan 17. PMID: 33387398; PMCID: PMC8048999</a:t>
            </a:r>
            <a:r>
              <a:rPr lang="en-US" sz="1400" b="1" dirty="0" smtClean="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Prager W, Gauglitz GG. Effectiveness and Safety of an Overnight Patch Containing Allium cepa Extract and Allantoin for Post-Dermatologic Surgery Scars. Aesthetic Plast Surg. 2018 Aug;42(4):1144-1150. doi: 10.1007/s00266-018-1172-4. Epub 2018 Jun 14. PMID: 29948103; PMCID: PMC6097777.</a:t>
            </a:r>
          </a:p>
        </p:txBody>
      </p:sp>
    </p:spTree>
    <p:extLst>
      <p:ext uri="{BB962C8B-B14F-4D97-AF65-F5344CB8AC3E}">
        <p14:creationId xmlns:p14="http://schemas.microsoft.com/office/powerpoint/2010/main" val="3125155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ΒΙΒΛΙΟΓΡΑΦΙΑ</a:t>
            </a:r>
            <a:endParaRPr lang="en-US" dirty="0"/>
          </a:p>
        </p:txBody>
      </p:sp>
      <p:sp>
        <p:nvSpPr>
          <p:cNvPr id="3" name="Θέση περιεχομένου 2"/>
          <p:cNvSpPr>
            <a:spLocks noGrp="1"/>
          </p:cNvSpPr>
          <p:nvPr>
            <p:ph idx="1"/>
          </p:nvPr>
        </p:nvSpPr>
        <p:spPr>
          <a:xfrm>
            <a:off x="1961317" y="2060847"/>
            <a:ext cx="5713092" cy="3277487"/>
          </a:xfrm>
        </p:spPr>
        <p:txBody>
          <a:bodyPr/>
          <a:lstStyle/>
          <a:p>
            <a:r>
              <a:rPr lang="en-US" sz="1200" b="1" dirty="0">
                <a:latin typeface="Arial" panose="020B0604020202020204" pitchFamily="34" charset="0"/>
                <a:cs typeface="Arial" panose="020B0604020202020204" pitchFamily="34" charset="0"/>
              </a:rPr>
              <a:t>Bi M, Sun P, Li D, Dong Z, Chen Z. Intralesional Injection of Botulinum Toxin Type A Compared with Intralesional Injection of Corticosteroid for the Treatment of Hypertrophic Scar and Keloid: A Systematic Review and Meta-Analysis. Med Sci Monit. 2019 Apr 22;25:2950-2958. doi: 10.12659/MSM.916305. PMID: 31006769; PMCID: PMC6489528</a:t>
            </a:r>
            <a:r>
              <a:rPr lang="en-US" sz="1200" b="1" dirty="0" smtClean="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Leszczynski R, da Silva CA, Pinto ACPN, Kuczynski U, da Silva EM. Laser therapy for treating hypertrophic and keloid scars. Cochrane Database Syst Rev. 2022 Sep 26;9(9):CD011642. doi: 10.1002/14651858.CD011642.pub2. PMID: 36161591; PMCID: PMC9511989.</a:t>
            </a:r>
          </a:p>
        </p:txBody>
      </p:sp>
    </p:spTree>
    <p:extLst>
      <p:ext uri="{BB962C8B-B14F-4D97-AF65-F5344CB8AC3E}">
        <p14:creationId xmlns:p14="http://schemas.microsoft.com/office/powerpoint/2010/main" val="1840199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ΠΩς</a:t>
            </a:r>
            <a:r>
              <a:rPr lang="el-GR" b="1" dirty="0" smtClean="0"/>
              <a:t> </a:t>
            </a:r>
            <a:r>
              <a:rPr lang="el-GR" b="1" dirty="0" err="1" smtClean="0"/>
              <a:t>σχηματ</a:t>
            </a:r>
            <a:r>
              <a:rPr lang="el-GR" b="1" dirty="0" err="1"/>
              <a:t>Ι</a:t>
            </a:r>
            <a:r>
              <a:rPr lang="el-GR" b="1" dirty="0" err="1" smtClean="0"/>
              <a:t>ζεται</a:t>
            </a:r>
            <a:r>
              <a:rPr lang="el-GR" b="1" dirty="0" smtClean="0"/>
              <a:t>;</a:t>
            </a:r>
            <a:endParaRPr lang="en-US" b="1" dirty="0"/>
          </a:p>
        </p:txBody>
      </p:sp>
      <p:sp>
        <p:nvSpPr>
          <p:cNvPr id="3" name="Θέση περιεχομένου 2"/>
          <p:cNvSpPr>
            <a:spLocks noGrp="1"/>
          </p:cNvSpPr>
          <p:nvPr>
            <p:ph idx="1"/>
          </p:nvPr>
        </p:nvSpPr>
        <p:spPr>
          <a:xfrm>
            <a:off x="1182688" y="2017712"/>
            <a:ext cx="7133728" cy="4507631"/>
          </a:xfrm>
        </p:spPr>
        <p:txBody>
          <a:bodyPr>
            <a:normAutofit/>
          </a:bodyPr>
          <a:lstStyle/>
          <a:p>
            <a:r>
              <a:rPr lang="el-GR" sz="1900" b="1" u="sng" dirty="0" smtClean="0">
                <a:solidFill>
                  <a:schemeClr val="accent1"/>
                </a:solidFill>
                <a:latin typeface="Arial" panose="020B0604020202020204" pitchFamily="34" charset="0"/>
                <a:cs typeface="Arial" panose="020B0604020202020204" pitchFamily="34" charset="0"/>
              </a:rPr>
              <a:t>Έναρξη</a:t>
            </a:r>
            <a:r>
              <a:rPr lang="el-GR" sz="1900" b="1" dirty="0" smtClean="0">
                <a:latin typeface="Arial" panose="020B0604020202020204" pitchFamily="34" charset="0"/>
                <a:cs typeface="Arial" panose="020B0604020202020204" pitchFamily="34" charset="0"/>
              </a:rPr>
              <a:t> σχηματισμού από τις πρώτες ημέρες της επούλωσης τραύματος . </a:t>
            </a:r>
          </a:p>
          <a:p>
            <a:r>
              <a:rPr lang="el-GR" sz="1900" b="1" u="sng" dirty="0" smtClean="0">
                <a:solidFill>
                  <a:schemeClr val="accent1"/>
                </a:solidFill>
                <a:latin typeface="Arial" panose="020B0604020202020204" pitchFamily="34" charset="0"/>
                <a:cs typeface="Arial" panose="020B0604020202020204" pitchFamily="34" charset="0"/>
              </a:rPr>
              <a:t>Αρχικά</a:t>
            </a:r>
            <a:r>
              <a:rPr lang="el-GR" sz="1900" b="1" dirty="0" smtClean="0">
                <a:latin typeface="Arial" panose="020B0604020202020204" pitchFamily="34" charset="0"/>
                <a:cs typeface="Arial" panose="020B0604020202020204" pitchFamily="34" charset="0"/>
              </a:rPr>
              <a:t>, μια ογκ</a:t>
            </a:r>
            <a:r>
              <a:rPr lang="el-GR" sz="1900" b="1" dirty="0">
                <a:latin typeface="Arial" panose="020B0604020202020204" pitchFamily="34" charset="0"/>
                <a:cs typeface="Arial" panose="020B0604020202020204" pitchFamily="34" charset="0"/>
              </a:rPr>
              <a:t>ό</a:t>
            </a:r>
            <a:r>
              <a:rPr lang="el-GR" sz="1900" b="1" dirty="0" smtClean="0">
                <a:latin typeface="Arial" panose="020B0604020202020204" pitchFamily="34" charset="0"/>
                <a:cs typeface="Arial" panose="020B0604020202020204" pitchFamily="34" charset="0"/>
              </a:rPr>
              <a:t>μορφη μάζα εξέρυθρη σκληρής σύστασης ,πάνω στην οποία διαγράφονται μικρά αγγεία.</a:t>
            </a:r>
          </a:p>
          <a:p>
            <a:r>
              <a:rPr lang="el-GR" sz="1900" b="1" dirty="0" smtClean="0">
                <a:latin typeface="Arial" panose="020B0604020202020204" pitchFamily="34" charset="0"/>
                <a:cs typeface="Arial" panose="020B0604020202020204" pitchFamily="34" charset="0"/>
              </a:rPr>
              <a:t> </a:t>
            </a:r>
            <a:r>
              <a:rPr lang="el-GR" sz="1900" b="1" u="sng" dirty="0" smtClean="0">
                <a:solidFill>
                  <a:schemeClr val="accent1"/>
                </a:solidFill>
                <a:latin typeface="Arial" panose="020B0604020202020204" pitchFamily="34" charset="0"/>
                <a:cs typeface="Arial" panose="020B0604020202020204" pitchFamily="34" charset="0"/>
              </a:rPr>
              <a:t>Κλινικά</a:t>
            </a:r>
            <a:r>
              <a:rPr lang="el-GR" sz="1900" b="1" dirty="0" smtClean="0">
                <a:latin typeface="Arial" panose="020B0604020202020204" pitchFamily="34" charset="0"/>
                <a:cs typeface="Arial" panose="020B0604020202020204" pitchFamily="34" charset="0"/>
              </a:rPr>
              <a:t> συνοδεύεται από κνησμό και ελαφρό πόνο.</a:t>
            </a:r>
          </a:p>
          <a:p>
            <a:r>
              <a:rPr lang="el-GR" sz="1900" b="1" dirty="0" smtClean="0">
                <a:latin typeface="Arial" panose="020B0604020202020204" pitchFamily="34" charset="0"/>
                <a:cs typeface="Arial" panose="020B0604020202020204" pitchFamily="34" charset="0"/>
              </a:rPr>
              <a:t>Με τη </a:t>
            </a:r>
            <a:r>
              <a:rPr lang="el-GR" sz="1900" b="1" u="sng" dirty="0" smtClean="0">
                <a:solidFill>
                  <a:schemeClr val="accent1"/>
                </a:solidFill>
                <a:latin typeface="Arial" panose="020B0604020202020204" pitchFamily="34" charset="0"/>
                <a:cs typeface="Arial" panose="020B0604020202020204" pitchFamily="34" charset="0"/>
              </a:rPr>
              <a:t>πάροδο</a:t>
            </a:r>
            <a:r>
              <a:rPr lang="el-GR" sz="1900" b="1" dirty="0" smtClean="0">
                <a:latin typeface="Arial" panose="020B0604020202020204" pitchFamily="34" charset="0"/>
                <a:cs typeface="Arial" panose="020B0604020202020204" pitchFamily="34" charset="0"/>
              </a:rPr>
              <a:t> του χρόνου μαλακώνει αλλά δεν υποστρέφει, ακόμη και αν αφαιρεθεί χειρουργικά υποτροπιάζει.</a:t>
            </a:r>
            <a:endParaRPr lang="en-US" sz="1900" b="1" dirty="0" smtClean="0">
              <a:latin typeface="Arial" panose="020B0604020202020204" pitchFamily="34" charset="0"/>
              <a:cs typeface="Arial" panose="020B0604020202020204" pitchFamily="34" charset="0"/>
            </a:endParaRPr>
          </a:p>
          <a:p>
            <a:r>
              <a:rPr lang="el-GR" sz="1900" b="1" u="sng" dirty="0">
                <a:solidFill>
                  <a:schemeClr val="accent1"/>
                </a:solidFill>
                <a:latin typeface="Arial" panose="020B0604020202020204" pitchFamily="34" charset="0"/>
                <a:cs typeface="Arial" panose="020B0604020202020204" pitchFamily="34" charset="0"/>
              </a:rPr>
              <a:t>Εμφάνιση</a:t>
            </a:r>
            <a:r>
              <a:rPr lang="el-GR" sz="1900" b="1" dirty="0">
                <a:latin typeface="Arial" panose="020B0604020202020204" pitchFamily="34" charset="0"/>
                <a:cs typeface="Arial" panose="020B0604020202020204" pitchFamily="34" charset="0"/>
              </a:rPr>
              <a:t> σε </a:t>
            </a:r>
            <a:r>
              <a:rPr lang="el-GR" sz="1900" b="1" dirty="0" smtClean="0">
                <a:latin typeface="Arial" panose="020B0604020202020204" pitchFamily="34" charset="0"/>
                <a:cs typeface="Arial" panose="020B0604020202020204" pitchFamily="34" charset="0"/>
              </a:rPr>
              <a:t>μέρη </a:t>
            </a:r>
            <a:r>
              <a:rPr lang="el-GR" sz="1900" b="1" dirty="0">
                <a:latin typeface="Arial" panose="020B0604020202020204" pitchFamily="34" charset="0"/>
                <a:cs typeface="Arial" panose="020B0604020202020204" pitchFamily="34" charset="0"/>
              </a:rPr>
              <a:t>του </a:t>
            </a:r>
            <a:r>
              <a:rPr lang="el-GR" sz="1900" b="1" dirty="0" smtClean="0">
                <a:latin typeface="Arial" panose="020B0604020202020204" pitchFamily="34" charset="0"/>
                <a:cs typeface="Arial" panose="020B0604020202020204" pitchFamily="34" charset="0"/>
              </a:rPr>
              <a:t>σώματος όπου </a:t>
            </a:r>
            <a:r>
              <a:rPr lang="el-GR" sz="1900" b="1" dirty="0">
                <a:latin typeface="Arial" panose="020B0604020202020204" pitchFamily="34" charset="0"/>
                <a:cs typeface="Arial" panose="020B0604020202020204" pitchFamily="34" charset="0"/>
              </a:rPr>
              <a:t>το </a:t>
            </a:r>
            <a:r>
              <a:rPr lang="el-GR" sz="1900" b="1" dirty="0" smtClean="0">
                <a:latin typeface="Arial" panose="020B0604020202020204" pitchFamily="34" charset="0"/>
                <a:cs typeface="Arial" panose="020B0604020202020204" pitchFamily="34" charset="0"/>
              </a:rPr>
              <a:t>χόριο </a:t>
            </a:r>
            <a:r>
              <a:rPr lang="el-GR" sz="1900" b="1" dirty="0">
                <a:latin typeface="Arial" panose="020B0604020202020204" pitchFamily="34" charset="0"/>
                <a:cs typeface="Arial" panose="020B0604020202020204" pitchFamily="34" charset="0"/>
              </a:rPr>
              <a:t>είναι </a:t>
            </a:r>
            <a:r>
              <a:rPr lang="el-GR" sz="1900" b="1" dirty="0" smtClean="0">
                <a:latin typeface="Arial" panose="020B0604020202020204" pitchFamily="34" charset="0"/>
                <a:cs typeface="Arial" panose="020B0604020202020204" pitchFamily="34" charset="0"/>
              </a:rPr>
              <a:t>παχύτερο, ουδέποτε </a:t>
            </a:r>
            <a:r>
              <a:rPr lang="el-GR" sz="1900" b="1" dirty="0">
                <a:latin typeface="Arial" panose="020B0604020202020204" pitchFamily="34" charset="0"/>
                <a:cs typeface="Arial" panose="020B0604020202020204" pitchFamily="34" charset="0"/>
              </a:rPr>
              <a:t>σε </a:t>
            </a:r>
            <a:r>
              <a:rPr lang="el-GR" sz="1900" b="1" dirty="0" smtClean="0">
                <a:latin typeface="Arial" panose="020B0604020202020204" pitchFamily="34" charset="0"/>
                <a:cs typeface="Arial" panose="020B0604020202020204" pitchFamily="34" charset="0"/>
              </a:rPr>
              <a:t>βλεννογόνους.</a:t>
            </a:r>
            <a:endParaRPr lang="el-GR" sz="1900" b="1"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910426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ΑιτιολογικοΙ</a:t>
            </a:r>
            <a:r>
              <a:rPr lang="el-GR" b="1" dirty="0" smtClean="0"/>
              <a:t> </a:t>
            </a:r>
            <a:r>
              <a:rPr lang="el-GR" b="1" dirty="0" err="1" smtClean="0"/>
              <a:t>ΠαρΑγοντες</a:t>
            </a:r>
            <a:endParaRPr lang="en-US" b="1" dirty="0"/>
          </a:p>
        </p:txBody>
      </p:sp>
      <p:sp>
        <p:nvSpPr>
          <p:cNvPr id="3" name="Θέση περιεχομένου 2"/>
          <p:cNvSpPr>
            <a:spLocks noGrp="1"/>
          </p:cNvSpPr>
          <p:nvPr>
            <p:ph idx="1"/>
          </p:nvPr>
        </p:nvSpPr>
        <p:spPr>
          <a:xfrm>
            <a:off x="1014122" y="1700809"/>
            <a:ext cx="7772400" cy="4248472"/>
          </a:xfrm>
        </p:spPr>
        <p:txBody>
          <a:bodyPr>
            <a:normAutofit fontScale="77500" lnSpcReduction="20000"/>
          </a:bodyPr>
          <a:lstStyle/>
          <a:p>
            <a:pPr marL="0" indent="0">
              <a:buNone/>
            </a:pPr>
            <a:endParaRPr lang="el-GR" sz="2400" dirty="0" smtClean="0"/>
          </a:p>
          <a:p>
            <a:r>
              <a:rPr lang="el-GR" sz="2400" b="1" dirty="0" smtClean="0">
                <a:latin typeface="Arial" panose="020B0604020202020204" pitchFamily="34" charset="0"/>
                <a:cs typeface="Arial" panose="020B0604020202020204" pitchFamily="34" charset="0"/>
              </a:rPr>
              <a:t>Συχνότερα στη μαύρη φυλή , στις γυναίκες ,κατά την ήβη και την άμεση μετεφηβική ηλικία</a:t>
            </a:r>
            <a:r>
              <a:rPr lang="en-US" sz="2400" b="1" dirty="0" smtClean="0">
                <a:latin typeface="Arial" panose="020B0604020202020204" pitchFamily="34" charset="0"/>
                <a:cs typeface="Arial" panose="020B0604020202020204" pitchFamily="34" charset="0"/>
              </a:rPr>
              <a:t> </a:t>
            </a:r>
            <a:r>
              <a:rPr lang="el-GR" sz="2400" b="1" dirty="0" smtClean="0">
                <a:latin typeface="Arial" panose="020B0604020202020204" pitchFamily="34" charset="0"/>
                <a:cs typeface="Arial" panose="020B0604020202020204" pitchFamily="34" charset="0"/>
              </a:rPr>
              <a:t>και στην εγκυμοσύνη.</a:t>
            </a:r>
          </a:p>
          <a:p>
            <a:r>
              <a:rPr lang="el-GR" sz="2400" b="1" dirty="0" smtClean="0">
                <a:latin typeface="Arial" panose="020B0604020202020204" pitchFamily="34" charset="0"/>
                <a:cs typeface="Arial" panose="020B0604020202020204" pitchFamily="34" charset="0"/>
              </a:rPr>
              <a:t>Κληρονομικότητα </a:t>
            </a:r>
          </a:p>
          <a:p>
            <a:r>
              <a:rPr lang="el-GR" sz="2400" b="1" dirty="0">
                <a:latin typeface="Arial" panose="020B0604020202020204" pitchFamily="34" charset="0"/>
                <a:cs typeface="Arial" panose="020B0604020202020204" pitchFamily="34" charset="0"/>
              </a:rPr>
              <a:t>Γονιδιακοί</a:t>
            </a:r>
            <a:r>
              <a:rPr lang="el-GR" sz="2400" b="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a:t>
            </a:r>
            <a:r>
              <a:rPr lang="el-GR" sz="2400" b="1" dirty="0" smtClean="0">
                <a:latin typeface="Arial" panose="020B0604020202020204" pitchFamily="34" charset="0"/>
                <a:cs typeface="Arial" panose="020B0604020202020204" pitchFamily="34" charset="0"/>
              </a:rPr>
              <a:t>πολυμορφισμοί μονονουκλεοτιδίων και </a:t>
            </a:r>
            <a:r>
              <a:rPr lang="el-GR" sz="2400" b="1" dirty="0">
                <a:latin typeface="Arial" panose="020B0604020202020204" pitchFamily="34" charset="0"/>
                <a:cs typeface="Arial" panose="020B0604020202020204" pitchFamily="34" charset="0"/>
              </a:rPr>
              <a:t>γενετικές ασθένειες όπως το Rubinstein-Taybi </a:t>
            </a:r>
            <a:r>
              <a:rPr lang="en-US" sz="2400" b="1" dirty="0" smtClean="0">
                <a:latin typeface="Arial" panose="020B0604020202020204" pitchFamily="34" charset="0"/>
                <a:cs typeface="Arial" panose="020B0604020202020204" pitchFamily="34" charset="0"/>
              </a:rPr>
              <a:t>)</a:t>
            </a:r>
            <a:endParaRPr lang="el-GR" sz="2400" b="1" dirty="0" smtClean="0">
              <a:latin typeface="Arial" panose="020B0604020202020204" pitchFamily="34" charset="0"/>
              <a:cs typeface="Arial" panose="020B0604020202020204" pitchFamily="34" charset="0"/>
            </a:endParaRPr>
          </a:p>
          <a:p>
            <a:r>
              <a:rPr lang="el-GR" sz="2400" b="1" dirty="0" smtClean="0">
                <a:latin typeface="Arial" panose="020B0604020202020204" pitchFamily="34" charset="0"/>
                <a:cs typeface="Arial" panose="020B0604020202020204" pitchFamily="34" charset="0"/>
              </a:rPr>
              <a:t>Υπέρταση</a:t>
            </a:r>
          </a:p>
          <a:p>
            <a:r>
              <a:rPr lang="el-GR" sz="2400" b="1" dirty="0" smtClean="0">
                <a:latin typeface="Arial" panose="020B0604020202020204" pitchFamily="34" charset="0"/>
                <a:cs typeface="Arial" panose="020B0604020202020204" pitchFamily="34" charset="0"/>
              </a:rPr>
              <a:t>Μηχανικοί λόγοι ( τάση του δέρματος κατά την επούλωση)</a:t>
            </a:r>
          </a:p>
          <a:p>
            <a:r>
              <a:rPr lang="el-GR" sz="2400" b="1" dirty="0" smtClean="0">
                <a:latin typeface="Arial" panose="020B0604020202020204" pitchFamily="34" charset="0"/>
                <a:cs typeface="Arial" panose="020B0604020202020204" pitchFamily="34" charset="0"/>
              </a:rPr>
              <a:t>Τρόπος ζωής (αθλητές, παχυσαρκία, αλκοόλ, πικάντικα φαγητά, ζεστά μπάνια)</a:t>
            </a:r>
          </a:p>
          <a:p>
            <a:r>
              <a:rPr lang="el-GR" sz="2400" b="1" dirty="0" smtClean="0">
                <a:latin typeface="Arial" panose="020B0604020202020204" pitchFamily="34" charset="0"/>
                <a:cs typeface="Arial" panose="020B0604020202020204" pitchFamily="34" charset="0"/>
              </a:rPr>
              <a:t>Εγκαύματα, χειρουργικές επεμβάσεις</a:t>
            </a:r>
          </a:p>
          <a:p>
            <a:endParaRPr lang="en-US" dirty="0"/>
          </a:p>
        </p:txBody>
      </p:sp>
    </p:spTree>
    <p:extLst>
      <p:ext uri="{BB962C8B-B14F-4D97-AF65-F5344CB8AC3E}">
        <p14:creationId xmlns:p14="http://schemas.microsoft.com/office/powerpoint/2010/main" val="368374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ΕπιπτΩσεις</a:t>
            </a:r>
            <a:r>
              <a:rPr lang="el-GR" b="1" dirty="0" smtClean="0"/>
              <a:t> στην </a:t>
            </a:r>
            <a:r>
              <a:rPr lang="el-GR" b="1" dirty="0" err="1" smtClean="0"/>
              <a:t>υγεΙα</a:t>
            </a:r>
            <a:endParaRPr lang="en-US" b="1" dirty="0"/>
          </a:p>
        </p:txBody>
      </p:sp>
      <p:sp>
        <p:nvSpPr>
          <p:cNvPr id="3" name="Θέση περιεχομένου 2"/>
          <p:cNvSpPr>
            <a:spLocks noGrp="1"/>
          </p:cNvSpPr>
          <p:nvPr>
            <p:ph idx="1"/>
          </p:nvPr>
        </p:nvSpPr>
        <p:spPr/>
        <p:txBody>
          <a:bodyPr>
            <a:normAutofit/>
          </a:bodyPr>
          <a:lstStyle/>
          <a:p>
            <a:r>
              <a:rPr lang="el-GR" sz="2000" b="1" dirty="0" smtClean="0">
                <a:latin typeface="Arial" panose="020B0604020202020204" pitchFamily="34" charset="0"/>
                <a:cs typeface="Arial" panose="020B0604020202020204" pitchFamily="34" charset="0"/>
              </a:rPr>
              <a:t>Ψυχική υγεία- Εμφάνιση</a:t>
            </a:r>
          </a:p>
          <a:p>
            <a:r>
              <a:rPr lang="el-GR" sz="2000" b="1" dirty="0" smtClean="0">
                <a:latin typeface="Arial" panose="020B0604020202020204" pitchFamily="34" charset="0"/>
                <a:cs typeface="Arial" panose="020B0604020202020204" pitchFamily="34" charset="0"/>
              </a:rPr>
              <a:t>Κνησμό</a:t>
            </a:r>
          </a:p>
          <a:p>
            <a:r>
              <a:rPr lang="el-GR" sz="2000" b="1" dirty="0" smtClean="0">
                <a:latin typeface="Arial" panose="020B0604020202020204" pitchFamily="34" charset="0"/>
                <a:cs typeface="Arial" panose="020B0604020202020204" pitchFamily="34" charset="0"/>
              </a:rPr>
              <a:t>Πόνο, νευροπαθητικό πόνο</a:t>
            </a:r>
          </a:p>
          <a:p>
            <a:r>
              <a:rPr lang="el-GR" sz="2000" b="1" dirty="0" smtClean="0">
                <a:latin typeface="Arial" panose="020B0604020202020204" pitchFamily="34" charset="0"/>
                <a:cs typeface="Arial" panose="020B0604020202020204" pitchFamily="34" charset="0"/>
              </a:rPr>
              <a:t>Περιορισμένη κινητικότητα παθολογικής περιοχής</a:t>
            </a:r>
          </a:p>
        </p:txBody>
      </p:sp>
    </p:spTree>
    <p:extLst>
      <p:ext uri="{BB962C8B-B14F-4D97-AF65-F5344CB8AC3E}">
        <p14:creationId xmlns:p14="http://schemas.microsoft.com/office/powerpoint/2010/main" val="176671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t>ΙστολογΙα</a:t>
            </a:r>
            <a:r>
              <a:rPr lang="el-GR" dirty="0" smtClean="0"/>
              <a:t> </a:t>
            </a:r>
            <a:endParaRPr lang="en-US" dirty="0"/>
          </a:p>
        </p:txBody>
      </p:sp>
      <p:sp>
        <p:nvSpPr>
          <p:cNvPr id="3" name="Θέση περιεχομένου 2"/>
          <p:cNvSpPr>
            <a:spLocks noGrp="1"/>
          </p:cNvSpPr>
          <p:nvPr>
            <p:ph idx="1"/>
          </p:nvPr>
        </p:nvSpPr>
        <p:spPr/>
        <p:txBody>
          <a:bodyPr/>
          <a:lstStyle/>
          <a:p>
            <a:r>
              <a:rPr lang="el-GR" sz="2400" b="1" dirty="0" smtClean="0">
                <a:latin typeface="Arial" panose="020B0604020202020204" pitchFamily="34" charset="0"/>
                <a:cs typeface="Arial" panose="020B0604020202020204" pitchFamily="34" charset="0"/>
              </a:rPr>
              <a:t>Ιστοκαλλιέργειες από κύτταρα χηλοειδούς δυο τύποι παθολογικών ινοβλαστών </a:t>
            </a:r>
            <a:r>
              <a:rPr lang="el-GR" sz="1400" b="1" dirty="0" smtClean="0">
                <a:latin typeface="Arial" panose="020B0604020202020204" pitchFamily="34" charset="0"/>
                <a:cs typeface="Arial" panose="020B0604020202020204" pitchFamily="34" charset="0"/>
              </a:rPr>
              <a:t>&lt;&lt;</a:t>
            </a:r>
            <a:r>
              <a:rPr lang="el-GR" sz="2400" b="1" dirty="0" smtClean="0">
                <a:latin typeface="Arial" panose="020B0604020202020204" pitchFamily="34" charset="0"/>
                <a:cs typeface="Arial" panose="020B0604020202020204" pitchFamily="34" charset="0"/>
              </a:rPr>
              <a:t>Τύπος Ι</a:t>
            </a:r>
            <a:r>
              <a:rPr lang="el-GR" sz="1400" b="1" dirty="0" smtClean="0">
                <a:latin typeface="Arial" panose="020B0604020202020204" pitchFamily="34" charset="0"/>
                <a:cs typeface="Arial" panose="020B0604020202020204" pitchFamily="34" charset="0"/>
              </a:rPr>
              <a:t>&gt;&gt; &lt;&lt;</a:t>
            </a:r>
            <a:r>
              <a:rPr lang="el-GR" sz="2400" b="1" dirty="0" smtClean="0">
                <a:latin typeface="Arial" panose="020B0604020202020204" pitchFamily="34" charset="0"/>
                <a:cs typeface="Arial" panose="020B0604020202020204" pitchFamily="34" charset="0"/>
              </a:rPr>
              <a:t>Τύπος ΙΙ</a:t>
            </a:r>
            <a:r>
              <a:rPr lang="el-GR" sz="1400" b="1" dirty="0" smtClean="0">
                <a:latin typeface="Arial" panose="020B0604020202020204" pitchFamily="34" charset="0"/>
                <a:cs typeface="Arial" panose="020B0604020202020204" pitchFamily="34" charset="0"/>
              </a:rPr>
              <a:t>&gt;&gt;</a:t>
            </a:r>
          </a:p>
          <a:p>
            <a:r>
              <a:rPr lang="el-GR" sz="2400" b="1" dirty="0" smtClean="0">
                <a:latin typeface="Arial" panose="020B0604020202020204" pitchFamily="34" charset="0"/>
                <a:cs typeface="Arial" panose="020B0604020202020204" pitchFamily="34" charset="0"/>
              </a:rPr>
              <a:t>Χρωματογραφικές μέθοδοι μεγάλη ποσότητα ύδατος ,διαφορές στη πυκνότητα πεπτιδίων και αμινοξέων. </a:t>
            </a:r>
          </a:p>
          <a:p>
            <a:endParaRPr lang="el-GR" dirty="0" smtClean="0"/>
          </a:p>
        </p:txBody>
      </p:sp>
    </p:spTree>
    <p:extLst>
      <p:ext uri="{BB962C8B-B14F-4D97-AF65-F5344CB8AC3E}">
        <p14:creationId xmlns:p14="http://schemas.microsoft.com/office/powerpoint/2010/main" val="776240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9712" y="717768"/>
            <a:ext cx="5878011" cy="1077229"/>
          </a:xfrm>
        </p:spPr>
        <p:txBody>
          <a:bodyPr>
            <a:normAutofit/>
          </a:bodyPr>
          <a:lstStyle/>
          <a:p>
            <a:pPr algn="ctr"/>
            <a:r>
              <a:rPr lang="el-GR" b="1" dirty="0" err="1" smtClean="0"/>
              <a:t>ΔιαφοροδιΑγνωση</a:t>
            </a:r>
            <a:r>
              <a:rPr lang="el-GR" b="1" dirty="0" smtClean="0"/>
              <a:t> </a:t>
            </a:r>
            <a:r>
              <a:rPr lang="el-GR" b="1" dirty="0" err="1" smtClean="0"/>
              <a:t>απΟ</a:t>
            </a:r>
            <a:r>
              <a:rPr lang="el-GR" b="1" dirty="0" smtClean="0"/>
              <a:t> </a:t>
            </a:r>
            <a:r>
              <a:rPr lang="el-GR" b="1" dirty="0" err="1" smtClean="0"/>
              <a:t>ΥπερτροφικΗ</a:t>
            </a:r>
            <a:r>
              <a:rPr lang="el-GR" b="1" dirty="0" smtClean="0"/>
              <a:t> </a:t>
            </a:r>
            <a:r>
              <a:rPr lang="el-GR" b="1" dirty="0" err="1" smtClean="0"/>
              <a:t>ΟυλΗ</a:t>
            </a:r>
            <a:endParaRPr lang="en-US" b="1" dirty="0"/>
          </a:p>
        </p:txBody>
      </p:sp>
      <p:sp>
        <p:nvSpPr>
          <p:cNvPr id="3" name="Θέση περιεχομένου 2"/>
          <p:cNvSpPr>
            <a:spLocks noGrp="1"/>
          </p:cNvSpPr>
          <p:nvPr>
            <p:ph idx="1"/>
          </p:nvPr>
        </p:nvSpPr>
        <p:spPr>
          <a:xfrm>
            <a:off x="1115615" y="1892745"/>
            <a:ext cx="5713092" cy="3192439"/>
          </a:xfrm>
        </p:spPr>
        <p:txBody>
          <a:bodyPr>
            <a:normAutofit fontScale="70000" lnSpcReduction="20000"/>
          </a:bodyPr>
          <a:lstStyle/>
          <a:p>
            <a:r>
              <a:rPr lang="el-GR" sz="2400" b="1" dirty="0">
                <a:latin typeface="Arial" panose="020B0604020202020204" pitchFamily="34" charset="0"/>
                <a:cs typeface="Arial" panose="020B0604020202020204" pitchFamily="34" charset="0"/>
              </a:rPr>
              <a:t>Δ</a:t>
            </a:r>
            <a:r>
              <a:rPr lang="el-GR" sz="2400" b="1" dirty="0" smtClean="0">
                <a:latin typeface="Arial" panose="020B0604020202020204" pitchFamily="34" charset="0"/>
                <a:cs typeface="Arial" panose="020B0604020202020204" pitchFamily="34" charset="0"/>
              </a:rPr>
              <a:t>εν υπερβαίνει </a:t>
            </a:r>
            <a:r>
              <a:rPr lang="el-GR" sz="2400" b="1" dirty="0">
                <a:latin typeface="Arial" panose="020B0604020202020204" pitchFamily="34" charset="0"/>
                <a:cs typeface="Arial" panose="020B0604020202020204" pitchFamily="34" charset="0"/>
              </a:rPr>
              <a:t>τα </a:t>
            </a:r>
            <a:r>
              <a:rPr lang="el-GR" sz="2400" b="1" dirty="0" smtClean="0">
                <a:latin typeface="Arial" panose="020B0604020202020204" pitchFamily="34" charset="0"/>
                <a:cs typeface="Arial" panose="020B0604020202020204" pitchFamily="34" charset="0"/>
              </a:rPr>
              <a:t>όρια τραύματος, μπορεί αυτόματα </a:t>
            </a:r>
            <a:r>
              <a:rPr lang="el-GR" sz="2400" b="1" dirty="0">
                <a:latin typeface="Arial" panose="020B0604020202020204" pitchFamily="34" charset="0"/>
                <a:cs typeface="Arial" panose="020B0604020202020204" pitchFamily="34" charset="0"/>
              </a:rPr>
              <a:t>να </a:t>
            </a:r>
            <a:r>
              <a:rPr lang="el-GR" sz="2400" b="1" dirty="0" smtClean="0">
                <a:latin typeface="Arial" panose="020B0604020202020204" pitchFamily="34" charset="0"/>
                <a:cs typeface="Arial" panose="020B0604020202020204" pitchFamily="34" charset="0"/>
              </a:rPr>
              <a:t>υποστραφεί </a:t>
            </a:r>
            <a:r>
              <a:rPr lang="el-GR" sz="2400" b="1" dirty="0">
                <a:latin typeface="Arial" panose="020B0604020202020204" pitchFamily="34" charset="0"/>
                <a:cs typeface="Arial" panose="020B0604020202020204" pitchFamily="34" charset="0"/>
              </a:rPr>
              <a:t>και όταν </a:t>
            </a:r>
            <a:r>
              <a:rPr lang="el-GR" sz="2400" b="1" dirty="0" smtClean="0">
                <a:latin typeface="Arial" panose="020B0604020202020204" pitchFamily="34" charset="0"/>
                <a:cs typeface="Arial" panose="020B0604020202020204" pitchFamily="34" charset="0"/>
              </a:rPr>
              <a:t>αφαιρεθεί </a:t>
            </a:r>
            <a:r>
              <a:rPr lang="el-GR" sz="2400" b="1" dirty="0">
                <a:latin typeface="Arial" panose="020B0604020202020204" pitchFamily="34" charset="0"/>
                <a:cs typeface="Arial" panose="020B0604020202020204" pitchFamily="34" charset="0"/>
              </a:rPr>
              <a:t>δεν </a:t>
            </a:r>
            <a:r>
              <a:rPr lang="el-GR" sz="2400" b="1" dirty="0" smtClean="0">
                <a:latin typeface="Arial" panose="020B0604020202020204" pitchFamily="34" charset="0"/>
                <a:cs typeface="Arial" panose="020B0604020202020204" pitchFamily="34" charset="0"/>
              </a:rPr>
              <a:t>υποτροπιάζει</a:t>
            </a:r>
            <a:endParaRPr lang="el-GR" sz="2400" b="1" dirty="0">
              <a:latin typeface="Arial" panose="020B0604020202020204" pitchFamily="34" charset="0"/>
              <a:cs typeface="Arial" panose="020B0604020202020204" pitchFamily="34" charset="0"/>
            </a:endParaRPr>
          </a:p>
          <a:p>
            <a:r>
              <a:rPr lang="el-GR" sz="2400" b="1" dirty="0" smtClean="0">
                <a:latin typeface="Arial" panose="020B0604020202020204" pitchFamily="34" charset="0"/>
                <a:cs typeface="Arial" panose="020B0604020202020204" pitchFamily="34" charset="0"/>
              </a:rPr>
              <a:t>Ιστολογικά υπερτροφία ινώδους συνδετικού ιστού με φυσιολογικούς ινοβλάστες, λεπτό επιθήλιο, ατροφία υπόλοιπων στιβάδων δέρματος ,διατήρηση εξαρτημάτων του.</a:t>
            </a:r>
          </a:p>
          <a:p>
            <a:r>
              <a:rPr lang="el-GR" sz="2400" b="1" dirty="0" smtClean="0">
                <a:latin typeface="Arial" panose="020B0604020202020204" pitchFamily="34" charset="0"/>
                <a:cs typeface="Arial" panose="020B0604020202020204" pitchFamily="34" charset="0"/>
              </a:rPr>
              <a:t>Αιτιολογικοί παράγοντες τοπικοί μόνο, τάση τραύματος, φλεγμονή, κακή τεχνική συρραφής.</a:t>
            </a:r>
            <a:endParaRPr lang="en-US" sz="2400" b="1" dirty="0" smtClean="0">
              <a:latin typeface="Arial" panose="020B0604020202020204" pitchFamily="34" charset="0"/>
              <a:cs typeface="Arial" panose="020B0604020202020204" pitchFamily="34" charset="0"/>
            </a:endParaRPr>
          </a:p>
          <a:p>
            <a:endParaRPr lang="en-US"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990" y="4766339"/>
            <a:ext cx="2823444" cy="1873746"/>
          </a:xfrm>
          <a:prstGeom prst="rect">
            <a:avLst/>
          </a:prstGeom>
          <a:ln w="889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a:stretch>
            <a:fillRect/>
          </a:stretch>
        </p:blipFill>
        <p:spPr>
          <a:xfrm>
            <a:off x="1636958" y="4797152"/>
            <a:ext cx="2935042" cy="1873746"/>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1636958" y="4736382"/>
            <a:ext cx="1283108" cy="369332"/>
          </a:xfrm>
          <a:prstGeom prst="rect">
            <a:avLst/>
          </a:prstGeom>
          <a:noFill/>
        </p:spPr>
        <p:txBody>
          <a:bodyPr wrap="none" rtlCol="0">
            <a:spAutoFit/>
          </a:bodyPr>
          <a:lstStyle/>
          <a:p>
            <a:r>
              <a:rPr lang="el-GR" b="1" dirty="0" smtClean="0">
                <a:solidFill>
                  <a:srgbClr val="FF0000"/>
                </a:solidFill>
              </a:rPr>
              <a:t>Χηλοειδές</a:t>
            </a:r>
            <a:endParaRPr lang="en-US" b="1" dirty="0">
              <a:solidFill>
                <a:srgbClr val="FF0000"/>
              </a:solidFill>
            </a:endParaRPr>
          </a:p>
        </p:txBody>
      </p:sp>
      <p:sp>
        <p:nvSpPr>
          <p:cNvPr id="12" name="TextBox 11"/>
          <p:cNvSpPr txBox="1"/>
          <p:nvPr/>
        </p:nvSpPr>
        <p:spPr>
          <a:xfrm>
            <a:off x="5212990" y="4736382"/>
            <a:ext cx="2292615" cy="369332"/>
          </a:xfrm>
          <a:prstGeom prst="rect">
            <a:avLst/>
          </a:prstGeom>
          <a:noFill/>
        </p:spPr>
        <p:txBody>
          <a:bodyPr wrap="none" rtlCol="0">
            <a:spAutoFit/>
          </a:bodyPr>
          <a:lstStyle/>
          <a:p>
            <a:r>
              <a:rPr lang="el-GR" b="1" dirty="0" smtClean="0">
                <a:solidFill>
                  <a:srgbClr val="FF0000"/>
                </a:solidFill>
              </a:rPr>
              <a:t>Υπερτροφική Ουλή</a:t>
            </a:r>
            <a:endParaRPr lang="en-US" b="1" dirty="0">
              <a:solidFill>
                <a:srgbClr val="FF0000"/>
              </a:solidFill>
            </a:endParaRPr>
          </a:p>
        </p:txBody>
      </p:sp>
    </p:spTree>
    <p:extLst>
      <p:ext uri="{BB962C8B-B14F-4D97-AF65-F5344CB8AC3E}">
        <p14:creationId xmlns:p14="http://schemas.microsoft.com/office/powerpoint/2010/main" val="1704602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45F6805-9540-460E-93D7-DD0832130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TM10001114[[fn=Συλλογη]]</Template>
  <TotalTime>2038</TotalTime>
  <Words>2882</Words>
  <Application>Microsoft Office PowerPoint</Application>
  <PresentationFormat>Προβολή στην οθόνη (4:3)</PresentationFormat>
  <Paragraphs>405</Paragraphs>
  <Slides>44</Slides>
  <Notes>30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44</vt:i4>
      </vt:variant>
    </vt:vector>
  </HeadingPairs>
  <TitlesOfParts>
    <vt:vector size="51" baseType="lpstr">
      <vt:lpstr>Arial</vt:lpstr>
      <vt:lpstr>Calibri</vt:lpstr>
      <vt:lpstr>Cambria</vt:lpstr>
      <vt:lpstr>Gill Sans MT</vt:lpstr>
      <vt:lpstr>Tahoma</vt:lpstr>
      <vt:lpstr>Wingdings</vt:lpstr>
      <vt:lpstr>Gallery</vt:lpstr>
      <vt:lpstr>   ΧηλοειδΗ  ΘεραπευτικΕΣ ΠροσεγΓΙσεις</vt:lpstr>
      <vt:lpstr>ΠεριεχΟμενα </vt:lpstr>
      <vt:lpstr>        Τι ΕΙναι το χηλοειδΕς;</vt:lpstr>
      <vt:lpstr>Τι εΙναι το χηλοειδΕς;</vt:lpstr>
      <vt:lpstr>ΠΩς σχηματΙζεται;</vt:lpstr>
      <vt:lpstr>ΑιτιολογικοΙ ΠαρΑγοντες</vt:lpstr>
      <vt:lpstr>ΕπιπτΩσεις στην υγεΙα</vt:lpstr>
      <vt:lpstr>ΙστολογΙα </vt:lpstr>
      <vt:lpstr>ΔιαφοροδιΑγνωση απΟ ΥπερτροφικΗ ΟυλΗ</vt:lpstr>
      <vt:lpstr>ΘΕΡΑΠΕΙΑ-ΓΕΝΙΚΟ ΠΛΑΝΟ</vt:lpstr>
      <vt:lpstr>ΜελετημΕνες ΔραστικΕς ΟυσΙες </vt:lpstr>
      <vt:lpstr>Θεραπεια με κορτικοστεροειδη Ακετονιδιο της Τριαμσινολονης</vt:lpstr>
      <vt:lpstr>Συγκριση  αποτελεσματικοτητας Τριαμσινολονης με αλλες θεραπειες </vt:lpstr>
      <vt:lpstr>Συνδυασμος Ενεσιμων Δραστικων Ουσιων</vt:lpstr>
      <vt:lpstr>Botulinum Toxin Type A BTA </vt:lpstr>
      <vt:lpstr>Συνδυασμος Ενεσιμων Δραστικων Ουσιων</vt:lpstr>
      <vt:lpstr>Συνδυασμος Ενεσιμων Δραστικων Ουσιων</vt:lpstr>
      <vt:lpstr>Μονοθεραπεια TAC Συγχορηγηση με 5-Fu</vt:lpstr>
      <vt:lpstr>Παρουσίαση του PowerPoint</vt:lpstr>
      <vt:lpstr>Λιγοτερες παρενεργειες</vt:lpstr>
      <vt:lpstr> Συνδυασμος Τριαμσινολονης  &amp; Βεραπαμιλης</vt:lpstr>
      <vt:lpstr>ΒΕΡΑΠΑΜΙΛΗ VERAPAMIL</vt:lpstr>
      <vt:lpstr>        Τοπικες Θεραπειες (ι)</vt:lpstr>
      <vt:lpstr>Τοπικες Θεραπειες (ι)</vt:lpstr>
      <vt:lpstr>Θεραπεια Mεσεγχυματικων Bλαστοκυτταρων</vt:lpstr>
      <vt:lpstr>Θεραπεια Mεσεγχυματικων Bλαστοκυτταρων</vt:lpstr>
      <vt:lpstr>Συνδυασμος θεραπευτικων παρεμβασεων </vt:lpstr>
      <vt:lpstr>Συνδυασμος θεραπευτικων παρεμβασεων</vt:lpstr>
      <vt:lpstr>Συνδυασμος θεραπευτικων παρεμβασεων</vt:lpstr>
      <vt:lpstr>Επιθεματα Σιλικονης</vt:lpstr>
      <vt:lpstr>Θεραπεια με Λειζερ</vt:lpstr>
      <vt:lpstr>Θεραπεια με Λειζερ</vt:lpstr>
      <vt:lpstr>Συνδυασμος θεραπειας Laser &amp; Επικουρικης Ακτινοθεραπειας</vt:lpstr>
      <vt:lpstr>Συνδυασμος θεραπειας Laser &amp; Επικουρικης Ακτινοθεραπειας</vt:lpstr>
      <vt:lpstr>Fractional CO2 Laser &amp; TAC</vt:lpstr>
      <vt:lpstr>Ραδιοϊσοτοπο Στροντιο-90</vt:lpstr>
      <vt:lpstr>Photobiomodulation therapy Θεραπεια φωτοβιοτροποποιησης </vt:lpstr>
      <vt:lpstr>συμπερασματα</vt:lpstr>
      <vt:lpstr>Παρουσίαση του PowerPoint</vt:lpstr>
      <vt:lpstr>ΒΙΒΛΙΟΓΡΑΦΙΑ</vt:lpstr>
      <vt:lpstr>ΒΙΒΛΙΟΓΡΑΦΙΑ</vt:lpstr>
      <vt:lpstr>ΒΙΒΛΙΟΓΡΑΦΙΑ</vt:lpstr>
      <vt:lpstr>ΒΙΒΛΙΟΓΡΑΦΙΑ</vt:lpstr>
      <vt:lpstr>ΒΙΒΛΙΟΓΡΑΦΙΑ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Εκπαίδευση προσωπικού</dc:title>
  <dc:subject/>
  <dc:creator>pc</dc:creator>
  <cp:keywords/>
  <dc:description/>
  <cp:lastModifiedBy>pc</cp:lastModifiedBy>
  <cp:revision>215</cp:revision>
  <dcterms:created xsi:type="dcterms:W3CDTF">2023-12-04T16:14:18Z</dcterms:created>
  <dcterms:modified xsi:type="dcterms:W3CDTF">2024-01-19T19:04:28Z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TC010130221032</vt:lpwstr>
  </property>
</Properties>
</file>