
<file path=[Content_Types].xml><?xml version="1.0" encoding="utf-8"?>
<Types xmlns="http://schemas.openxmlformats.org/package/2006/content-types">
  <Default Extension="png" ContentType="image/png"/>
  <Default Extension="jpeg" ContentType="image/jpeg"/>
  <Default Extension="webp" ContentType="image/webp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56" r:id="rId2"/>
    <p:sldId id="295" r:id="rId3"/>
    <p:sldId id="296" r:id="rId4"/>
    <p:sldId id="297" r:id="rId5"/>
    <p:sldId id="298" r:id="rId6"/>
    <p:sldId id="299" r:id="rId7"/>
    <p:sldId id="300" r:id="rId8"/>
    <p:sldId id="301" r:id="rId9"/>
    <p:sldId id="302" r:id="rId10"/>
    <p:sldId id="303" r:id="rId11"/>
    <p:sldId id="287" r:id="rId12"/>
    <p:sldId id="294" r:id="rId13"/>
    <p:sldId id="288" r:id="rId14"/>
    <p:sldId id="289" r:id="rId15"/>
    <p:sldId id="268" r:id="rId16"/>
    <p:sldId id="292" r:id="rId17"/>
    <p:sldId id="291" r:id="rId18"/>
    <p:sldId id="304" r:id="rId19"/>
    <p:sldId id="305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F4E01"/>
    <a:srgbClr val="602908"/>
    <a:srgbClr val="FF6600"/>
    <a:srgbClr val="B39C5D"/>
    <a:srgbClr val="EB9E67"/>
    <a:srgbClr val="D2AB26"/>
    <a:srgbClr val="B4A376"/>
    <a:srgbClr val="1936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D3B2739-2D36-E5ED-095B-ECFA2A98A916}" v="29" dt="2024-12-25T20:36:46.48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Μεσαίο στυλ 2 - Έμφαση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785" autoAdjust="0"/>
    <p:restoredTop sz="27615" autoAdjust="0"/>
  </p:normalViewPr>
  <p:slideViewPr>
    <p:cSldViewPr snapToGrid="0">
      <p:cViewPr varScale="1">
        <p:scale>
          <a:sx n="69" d="100"/>
          <a:sy n="69" d="100"/>
        </p:scale>
        <p:origin x="840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κεφαλίδας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3" name="Θέση ημερομηνίας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EDB1D0-8946-4569-A073-506C5B587394}" type="datetimeFigureOut">
              <a:rPr lang="el-GR" smtClean="0"/>
              <a:t>10/1/2025</a:t>
            </a:fld>
            <a:endParaRPr lang="el-GR"/>
          </a:p>
        </p:txBody>
      </p:sp>
      <p:sp>
        <p:nvSpPr>
          <p:cNvPr id="4" name="Θέση εικόνας διαφάνειας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l-GR"/>
          </a:p>
        </p:txBody>
      </p:sp>
      <p:sp>
        <p:nvSpPr>
          <p:cNvPr id="5" name="Θέση σημειώσεων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D53E4C-2D01-43C1-A833-D13CEABD4CA8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7222897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D53E4C-2D01-43C1-A833-D13CEABD4CA8}" type="slidenum">
              <a:rPr lang="el-GR" smtClean="0"/>
              <a:t>15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9454732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l-GR"/>
              <a:t>Κάντε κλικ για να επεξεργαστείτε τον υπότιτλο του υποδείγματος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BD0D2-8E8F-4E9F-875E-46D88B051BC3}" type="datetimeFigureOut">
              <a:rPr lang="el-GR" smtClean="0"/>
              <a:t>10/1/2025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8E1FE-89E4-4631-9A7F-E61726C7DD5A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0630152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BD0D2-8E8F-4E9F-875E-46D88B051BC3}" type="datetimeFigureOut">
              <a:rPr lang="el-GR" smtClean="0"/>
              <a:t>10/1/2025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8E1FE-89E4-4631-9A7F-E61726C7DD5A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90496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BD0D2-8E8F-4E9F-875E-46D88B051BC3}" type="datetimeFigureOut">
              <a:rPr lang="el-GR" smtClean="0"/>
              <a:t>10/1/2025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8E1FE-89E4-4631-9A7F-E61726C7DD5A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9849315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περιεχό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BD0D2-8E8F-4E9F-875E-46D88B051BC3}" type="datetimeFigureOut">
              <a:rPr lang="el-GR" smtClean="0"/>
              <a:t>10/1/2025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8E1FE-89E4-4631-9A7F-E61726C7DD5A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7944126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BD0D2-8E8F-4E9F-875E-46D88B051BC3}" type="datetimeFigureOut">
              <a:rPr lang="el-GR" smtClean="0"/>
              <a:t>10/1/2025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8E1FE-89E4-4631-9A7F-E61726C7DD5A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1829250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BD0D2-8E8F-4E9F-875E-46D88B051BC3}" type="datetimeFigureOut">
              <a:rPr lang="el-GR" smtClean="0"/>
              <a:t>10/1/2025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8E1FE-89E4-4631-9A7F-E61726C7DD5A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9351950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BD0D2-8E8F-4E9F-875E-46D88B051BC3}" type="datetimeFigureOut">
              <a:rPr lang="el-GR" smtClean="0"/>
              <a:t>10/1/2025</a:t>
            </a:fld>
            <a:endParaRPr lang="el-G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8E1FE-89E4-4631-9A7F-E61726C7DD5A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565984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BD0D2-8E8F-4E9F-875E-46D88B051BC3}" type="datetimeFigureOut">
              <a:rPr lang="el-GR" smtClean="0"/>
              <a:t>10/1/2025</a:t>
            </a:fld>
            <a:endParaRPr lang="el-G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8E1FE-89E4-4631-9A7F-E61726C7DD5A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0903579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BD0D2-8E8F-4E9F-875E-46D88B051BC3}" type="datetimeFigureOut">
              <a:rPr lang="el-GR" smtClean="0"/>
              <a:t>10/1/2025</a:t>
            </a:fld>
            <a:endParaRPr lang="el-G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8E1FE-89E4-4631-9A7F-E61726C7DD5A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4578849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BD0D2-8E8F-4E9F-875E-46D88B051BC3}" type="datetimeFigureOut">
              <a:rPr lang="el-GR" smtClean="0"/>
              <a:t>10/1/2025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8E1FE-89E4-4631-9A7F-E61726C7DD5A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742891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l-GR"/>
              <a:t>Κάντε κλικ στο εικονίδιο για να προσθέσετε εικόνα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BD0D2-8E8F-4E9F-875E-46D88B051BC3}" type="datetimeFigureOut">
              <a:rPr lang="el-GR" smtClean="0"/>
              <a:t>10/1/2025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8E1FE-89E4-4631-9A7F-E61726C7DD5A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2369440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00">
            <a:alpha val="7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1BD0D2-8E8F-4E9F-875E-46D88B051BC3}" type="datetimeFigureOut">
              <a:rPr lang="el-GR" smtClean="0"/>
              <a:t>10/1/2025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F8E1FE-89E4-4631-9A7F-E61726C7DD5A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26115541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eb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s://doi.org/10.3390/antiox10122014" TargetMode="External"/><Relationship Id="rId13" Type="http://schemas.openxmlformats.org/officeDocument/2006/relationships/hyperlink" Target="https://link.springer.com/article/10.1186/1477-3155-9-3" TargetMode="External"/><Relationship Id="rId18" Type="http://schemas.openxmlformats.org/officeDocument/2006/relationships/hyperlink" Target="https://www.mdpi.com/1422-0067/24/23/16753" TargetMode="External"/><Relationship Id="rId26" Type="http://schemas.openxmlformats.org/officeDocument/2006/relationships/hyperlink" Target="https://iubmb.onlinelibrary.wiley.com/doi/full/10.1002/biof.2119" TargetMode="External"/><Relationship Id="rId3" Type="http://schemas.openxmlformats.org/officeDocument/2006/relationships/hyperlink" Target="https://onlinelibrary.wiley.com/doi/full/10.1155/2017/8025752" TargetMode="External"/><Relationship Id="rId21" Type="http://schemas.openxmlformats.org/officeDocument/2006/relationships/hyperlink" Target="https://link.springer.com/article/10.1007/s12016-012-8322-2" TargetMode="External"/><Relationship Id="rId7" Type="http://schemas.openxmlformats.org/officeDocument/2006/relationships/hyperlink" Target="https://www.mdpi.com/2076-3921/10/12/2014" TargetMode="External"/><Relationship Id="rId12" Type="http://schemas.openxmlformats.org/officeDocument/2006/relationships/hyperlink" Target="https://pmc.ncbi.nlm.nih.gov/articles/PMC3753737/" TargetMode="External"/><Relationship Id="rId17" Type="http://schemas.openxmlformats.org/officeDocument/2006/relationships/hyperlink" Target="https://www.sciencedirect.com/science/article/abs/pii/S0022286024036330" TargetMode="External"/><Relationship Id="rId25" Type="http://schemas.openxmlformats.org/officeDocument/2006/relationships/hyperlink" Target="https://www.researchgate.net/publication/338876383_Bee_Products_in_Dermatology_and_Skin_Care" TargetMode="External"/><Relationship Id="rId2" Type="http://schemas.openxmlformats.org/officeDocument/2006/relationships/hyperlink" Target="https://www.mdpi.com/1424-8247/16/3/450" TargetMode="External"/><Relationship Id="rId16" Type="http://schemas.openxmlformats.org/officeDocument/2006/relationships/hyperlink" Target="https://www.mdpi.com/1422-0067/24/6/5112" TargetMode="External"/><Relationship Id="rId20" Type="http://schemas.openxmlformats.org/officeDocument/2006/relationships/hyperlink" Target="https://www.mdpi.com/1420-3049/27/11/3533" TargetMode="External"/><Relationship Id="rId29" Type="http://schemas.openxmlformats.org/officeDocument/2006/relationships/hyperlink" Target="https://link.springer.com/article/10.1186/s12906-022-03737-4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jyoungpharm.org/sites/default/files/JYoungPharm-11-4-350.pdf" TargetMode="External"/><Relationship Id="rId11" Type="http://schemas.openxmlformats.org/officeDocument/2006/relationships/hyperlink" Target="https://www.mdpi.com/2076-3921/9/4/335" TargetMode="External"/><Relationship Id="rId24" Type="http://schemas.openxmlformats.org/officeDocument/2006/relationships/hyperlink" Target="https://pmc.ncbi.nlm.nih.gov/articles/PMC4750782/" TargetMode="External"/><Relationship Id="rId5" Type="http://schemas.openxmlformats.org/officeDocument/2006/relationships/hyperlink" Target="https://onlinelibrary.wiley.com/doi/full/10.1155/2013/308249" TargetMode="External"/><Relationship Id="rId15" Type="http://schemas.openxmlformats.org/officeDocument/2006/relationships/hyperlink" Target="https://journals.plos.org/plosone/article?id=10.1371/journal.pone.0136777" TargetMode="External"/><Relationship Id="rId23" Type="http://schemas.openxmlformats.org/officeDocument/2006/relationships/hyperlink" Target="https://www.sciencedirect.com/science/article/abs/pii/S0944711309001871" TargetMode="External"/><Relationship Id="rId28" Type="http://schemas.openxmlformats.org/officeDocument/2006/relationships/hyperlink" Target="https://www.apidologie.org/articles/apido/pdf/1995/02/Apidologie_0044-8435_1995_26_2_ART0002.pdf" TargetMode="External"/><Relationship Id="rId10" Type="http://schemas.openxmlformats.org/officeDocument/2006/relationships/hyperlink" Target="https://www.nature.com/articles/s41598-017-08024-8" TargetMode="External"/><Relationship Id="rId19" Type="http://schemas.openxmlformats.org/officeDocument/2006/relationships/hyperlink" Target="https://www.sciencedirect.com/science/article/pii/S1319562X1830189X#ab005" TargetMode="External"/><Relationship Id="rId4" Type="http://schemas.openxmlformats.org/officeDocument/2006/relationships/hyperlink" Target="https://www.researchgate.net/figure/The-summary-of-the-skin-diseases-where-the-therapeutic-application-of-bee-products-has_tbl2_338876383" TargetMode="External"/><Relationship Id="rId9" Type="http://schemas.openxmlformats.org/officeDocument/2006/relationships/hyperlink" Target="https://www.mdpi.com/2223-7747/10/2/420" TargetMode="External"/><Relationship Id="rId14" Type="http://schemas.openxmlformats.org/officeDocument/2006/relationships/hyperlink" Target="https://www.sciencedirect.com/science/article/pii/S1319562X1830189X" TargetMode="External"/><Relationship Id="rId22" Type="http://schemas.openxmlformats.org/officeDocument/2006/relationships/hyperlink" Target="https://www.mdpi.com/1420-3049/25/3/556" TargetMode="External"/><Relationship Id="rId27" Type="http://schemas.openxmlformats.org/officeDocument/2006/relationships/hyperlink" Target="https://d1wqtxts1xzle7.cloudfront.net/46705702/An_overview_of_the_toxic_effects_and_all20160622-4108-1aswsld-libre.pdf?1466602199=&amp;response-content-disposition=inline;+filename%3DAn_overview_of_the_toxic_effects_and_all.pdf&amp;Expires=1734386358&amp;Signature=A6zpSCk9u~eqMFqSsWmgYuYh91zZLyJctwcmYczrw-CxgrkPYMfeBRYTcYtpqx-xQdG-5FZrFeRvEVjA0x6WbBgkp-dvo4FCFEF~koUdyn-oifFn0kKPHz2xqsISUG17PeCJyFkXXuyLzXblK4UWwPD1PdylCUQU4Ba2lcUWtW~0tI8CdN8rH9PJWWzv77IlaKbqksjLlSdbDYwTAL2XhCe2WDcyGs0L~3HTNjOpveWCiI89nrzjOKpyn29BFPU4GuP32yvUPWBhT9PoIl4l2EqAfHZJ6SqiFloaiazhZS4XEmKkMxqaMQMyQZw~jCRicQ7narJ8TpgHRFQynHECjw__&amp;Key-Pair-Id=APKAJLOHF5GGSLRBV4ZA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nc-nd/3.0/" TargetMode="External"/><Relationship Id="rId2" Type="http://schemas.openxmlformats.org/officeDocument/2006/relationships/hyperlink" Target="https://oliviart-gr.blogspot.com/2012/10/blog-post_3476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oliviart-gr.blogspot.com/2012/10/blog-post_3476.html" TargetMode="External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Εικόνα 3">
            <a:extLst>
              <a:ext uri="{FF2B5EF4-FFF2-40B4-BE49-F238E27FC236}">
                <a16:creationId xmlns:a16="http://schemas.microsoft.com/office/drawing/2014/main" id="{C534BCD7-12E0-C373-6AD7-8C7AD422FDA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85000"/>
          </a:blip>
          <a:srcRect t="2301" b="2301"/>
          <a:stretch/>
        </p:blipFill>
        <p:spPr>
          <a:xfrm>
            <a:off x="-269681" y="-5974"/>
            <a:ext cx="14013003" cy="919300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</p:pic>
      <p:sp>
        <p:nvSpPr>
          <p:cNvPr id="2" name="Τίτλος 1">
            <a:extLst>
              <a:ext uri="{FF2B5EF4-FFF2-40B4-BE49-F238E27FC236}">
                <a16:creationId xmlns:a16="http://schemas.microsoft.com/office/drawing/2014/main" id="{98E6E1B4-9893-2B14-BCF8-934F2A7245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70891"/>
            <a:ext cx="9144000" cy="2387600"/>
          </a:xfrm>
          <a:ln>
            <a:noFill/>
          </a:ln>
        </p:spPr>
        <p:txBody>
          <a:bodyPr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el-GR" sz="7200" b="1" dirty="0">
                <a:ln>
                  <a:solidFill>
                    <a:srgbClr val="FF6600"/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glow rad="101600">
                    <a:srgbClr val="B4A376">
                      <a:alpha val="60000"/>
                    </a:srgbClr>
                  </a:glo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ΠΡΟΠΟΛΗ</a:t>
            </a:r>
            <a:r>
              <a:rPr lang="el-GR" b="1" dirty="0">
                <a:ln>
                  <a:solidFill>
                    <a:srgbClr val="FF6600"/>
                  </a:solidFill>
                </a:ln>
                <a:solidFill>
                  <a:schemeClr val="accent4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</a:p>
        </p:txBody>
      </p:sp>
      <p:sp>
        <p:nvSpPr>
          <p:cNvPr id="8" name="Υπότιτλος 7">
            <a:extLst>
              <a:ext uri="{FF2B5EF4-FFF2-40B4-BE49-F238E27FC236}">
                <a16:creationId xmlns:a16="http://schemas.microsoft.com/office/drawing/2014/main" id="{30FED53E-548C-FE92-3251-A3E6060CC9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13936" y="5735971"/>
            <a:ext cx="5548640" cy="867930"/>
          </a:xfrm>
          <a:custGeom>
            <a:avLst/>
            <a:gdLst>
              <a:gd name="connsiteX0" fmla="*/ 0 w 5548640"/>
              <a:gd name="connsiteY0" fmla="*/ 0 h 867930"/>
              <a:gd name="connsiteX1" fmla="*/ 499378 w 5548640"/>
              <a:gd name="connsiteY1" fmla="*/ 0 h 867930"/>
              <a:gd name="connsiteX2" fmla="*/ 1054242 w 5548640"/>
              <a:gd name="connsiteY2" fmla="*/ 0 h 867930"/>
              <a:gd name="connsiteX3" fmla="*/ 1553619 w 5548640"/>
              <a:gd name="connsiteY3" fmla="*/ 0 h 867930"/>
              <a:gd name="connsiteX4" fmla="*/ 2052997 w 5548640"/>
              <a:gd name="connsiteY4" fmla="*/ 0 h 867930"/>
              <a:gd name="connsiteX5" fmla="*/ 2441402 w 5548640"/>
              <a:gd name="connsiteY5" fmla="*/ 0 h 867930"/>
              <a:gd name="connsiteX6" fmla="*/ 2829806 w 5548640"/>
              <a:gd name="connsiteY6" fmla="*/ 0 h 867930"/>
              <a:gd name="connsiteX7" fmla="*/ 3218211 w 5548640"/>
              <a:gd name="connsiteY7" fmla="*/ 0 h 867930"/>
              <a:gd name="connsiteX8" fmla="*/ 3606616 w 5548640"/>
              <a:gd name="connsiteY8" fmla="*/ 0 h 867930"/>
              <a:gd name="connsiteX9" fmla="*/ 4216966 w 5548640"/>
              <a:gd name="connsiteY9" fmla="*/ 0 h 867930"/>
              <a:gd name="connsiteX10" fmla="*/ 4605371 w 5548640"/>
              <a:gd name="connsiteY10" fmla="*/ 0 h 867930"/>
              <a:gd name="connsiteX11" fmla="*/ 5049262 w 5548640"/>
              <a:gd name="connsiteY11" fmla="*/ 0 h 867930"/>
              <a:gd name="connsiteX12" fmla="*/ 5548640 w 5548640"/>
              <a:gd name="connsiteY12" fmla="*/ 0 h 867930"/>
              <a:gd name="connsiteX13" fmla="*/ 5548640 w 5548640"/>
              <a:gd name="connsiteY13" fmla="*/ 407927 h 867930"/>
              <a:gd name="connsiteX14" fmla="*/ 5548640 w 5548640"/>
              <a:gd name="connsiteY14" fmla="*/ 867930 h 867930"/>
              <a:gd name="connsiteX15" fmla="*/ 4882803 w 5548640"/>
              <a:gd name="connsiteY15" fmla="*/ 867930 h 867930"/>
              <a:gd name="connsiteX16" fmla="*/ 4327939 w 5548640"/>
              <a:gd name="connsiteY16" fmla="*/ 867930 h 867930"/>
              <a:gd name="connsiteX17" fmla="*/ 3939534 w 5548640"/>
              <a:gd name="connsiteY17" fmla="*/ 867930 h 867930"/>
              <a:gd name="connsiteX18" fmla="*/ 3495643 w 5548640"/>
              <a:gd name="connsiteY18" fmla="*/ 867930 h 867930"/>
              <a:gd name="connsiteX19" fmla="*/ 3107238 w 5548640"/>
              <a:gd name="connsiteY19" fmla="*/ 867930 h 867930"/>
              <a:gd name="connsiteX20" fmla="*/ 2552374 w 5548640"/>
              <a:gd name="connsiteY20" fmla="*/ 867930 h 867930"/>
              <a:gd name="connsiteX21" fmla="*/ 2108483 w 5548640"/>
              <a:gd name="connsiteY21" fmla="*/ 867930 h 867930"/>
              <a:gd name="connsiteX22" fmla="*/ 1664592 w 5548640"/>
              <a:gd name="connsiteY22" fmla="*/ 867930 h 867930"/>
              <a:gd name="connsiteX23" fmla="*/ 1054242 w 5548640"/>
              <a:gd name="connsiteY23" fmla="*/ 867930 h 867930"/>
              <a:gd name="connsiteX24" fmla="*/ 0 w 5548640"/>
              <a:gd name="connsiteY24" fmla="*/ 867930 h 867930"/>
              <a:gd name="connsiteX25" fmla="*/ 0 w 5548640"/>
              <a:gd name="connsiteY25" fmla="*/ 460003 h 867930"/>
              <a:gd name="connsiteX26" fmla="*/ 0 w 5548640"/>
              <a:gd name="connsiteY26" fmla="*/ 0 h 867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548640" h="867930" fill="none" extrusionOk="0">
                <a:moveTo>
                  <a:pt x="0" y="0"/>
                </a:moveTo>
                <a:cubicBezTo>
                  <a:pt x="244621" y="-48066"/>
                  <a:pt x="382248" y="24768"/>
                  <a:pt x="499378" y="0"/>
                </a:cubicBezTo>
                <a:cubicBezTo>
                  <a:pt x="616508" y="-24768"/>
                  <a:pt x="825176" y="57624"/>
                  <a:pt x="1054242" y="0"/>
                </a:cubicBezTo>
                <a:cubicBezTo>
                  <a:pt x="1283308" y="-57624"/>
                  <a:pt x="1402153" y="22322"/>
                  <a:pt x="1553619" y="0"/>
                </a:cubicBezTo>
                <a:cubicBezTo>
                  <a:pt x="1705085" y="-22322"/>
                  <a:pt x="1855291" y="8338"/>
                  <a:pt x="2052997" y="0"/>
                </a:cubicBezTo>
                <a:cubicBezTo>
                  <a:pt x="2250703" y="-8338"/>
                  <a:pt x="2268026" y="6884"/>
                  <a:pt x="2441402" y="0"/>
                </a:cubicBezTo>
                <a:cubicBezTo>
                  <a:pt x="2614778" y="-6884"/>
                  <a:pt x="2698451" y="3804"/>
                  <a:pt x="2829806" y="0"/>
                </a:cubicBezTo>
                <a:cubicBezTo>
                  <a:pt x="2961161" y="-3804"/>
                  <a:pt x="3087435" y="12975"/>
                  <a:pt x="3218211" y="0"/>
                </a:cubicBezTo>
                <a:cubicBezTo>
                  <a:pt x="3348988" y="-12975"/>
                  <a:pt x="3417297" y="6316"/>
                  <a:pt x="3606616" y="0"/>
                </a:cubicBezTo>
                <a:cubicBezTo>
                  <a:pt x="3795936" y="-6316"/>
                  <a:pt x="4053308" y="65014"/>
                  <a:pt x="4216966" y="0"/>
                </a:cubicBezTo>
                <a:cubicBezTo>
                  <a:pt x="4380624" y="-65014"/>
                  <a:pt x="4506568" y="31528"/>
                  <a:pt x="4605371" y="0"/>
                </a:cubicBezTo>
                <a:cubicBezTo>
                  <a:pt x="4704175" y="-31528"/>
                  <a:pt x="4848225" y="44978"/>
                  <a:pt x="5049262" y="0"/>
                </a:cubicBezTo>
                <a:cubicBezTo>
                  <a:pt x="5250299" y="-44978"/>
                  <a:pt x="5397818" y="2453"/>
                  <a:pt x="5548640" y="0"/>
                </a:cubicBezTo>
                <a:cubicBezTo>
                  <a:pt x="5582575" y="99713"/>
                  <a:pt x="5540936" y="307831"/>
                  <a:pt x="5548640" y="407927"/>
                </a:cubicBezTo>
                <a:cubicBezTo>
                  <a:pt x="5556344" y="508023"/>
                  <a:pt x="5543134" y="741597"/>
                  <a:pt x="5548640" y="867930"/>
                </a:cubicBezTo>
                <a:cubicBezTo>
                  <a:pt x="5224355" y="945240"/>
                  <a:pt x="5149292" y="800550"/>
                  <a:pt x="4882803" y="867930"/>
                </a:cubicBezTo>
                <a:cubicBezTo>
                  <a:pt x="4616314" y="935310"/>
                  <a:pt x="4471165" y="842997"/>
                  <a:pt x="4327939" y="867930"/>
                </a:cubicBezTo>
                <a:cubicBezTo>
                  <a:pt x="4184713" y="892863"/>
                  <a:pt x="4109634" y="825457"/>
                  <a:pt x="3939534" y="867930"/>
                </a:cubicBezTo>
                <a:cubicBezTo>
                  <a:pt x="3769435" y="910403"/>
                  <a:pt x="3702021" y="844926"/>
                  <a:pt x="3495643" y="867930"/>
                </a:cubicBezTo>
                <a:cubicBezTo>
                  <a:pt x="3289265" y="890934"/>
                  <a:pt x="3265522" y="839783"/>
                  <a:pt x="3107238" y="867930"/>
                </a:cubicBezTo>
                <a:cubicBezTo>
                  <a:pt x="2948955" y="896077"/>
                  <a:pt x="2782591" y="844705"/>
                  <a:pt x="2552374" y="867930"/>
                </a:cubicBezTo>
                <a:cubicBezTo>
                  <a:pt x="2322157" y="891155"/>
                  <a:pt x="2213834" y="861469"/>
                  <a:pt x="2108483" y="867930"/>
                </a:cubicBezTo>
                <a:cubicBezTo>
                  <a:pt x="2003132" y="874391"/>
                  <a:pt x="1770245" y="821070"/>
                  <a:pt x="1664592" y="867930"/>
                </a:cubicBezTo>
                <a:cubicBezTo>
                  <a:pt x="1558939" y="914790"/>
                  <a:pt x="1207913" y="795801"/>
                  <a:pt x="1054242" y="867930"/>
                </a:cubicBezTo>
                <a:cubicBezTo>
                  <a:pt x="900571" y="940059"/>
                  <a:pt x="257115" y="796777"/>
                  <a:pt x="0" y="867930"/>
                </a:cubicBezTo>
                <a:cubicBezTo>
                  <a:pt x="-39354" y="707363"/>
                  <a:pt x="45749" y="580550"/>
                  <a:pt x="0" y="460003"/>
                </a:cubicBezTo>
                <a:cubicBezTo>
                  <a:pt x="-45749" y="339456"/>
                  <a:pt x="13131" y="138962"/>
                  <a:pt x="0" y="0"/>
                </a:cubicBezTo>
                <a:close/>
              </a:path>
              <a:path w="5548640" h="867930" stroke="0" extrusionOk="0">
                <a:moveTo>
                  <a:pt x="0" y="0"/>
                </a:moveTo>
                <a:cubicBezTo>
                  <a:pt x="288038" y="-28792"/>
                  <a:pt x="360667" y="37425"/>
                  <a:pt x="610350" y="0"/>
                </a:cubicBezTo>
                <a:cubicBezTo>
                  <a:pt x="860033" y="-37425"/>
                  <a:pt x="1055337" y="58112"/>
                  <a:pt x="1220701" y="0"/>
                </a:cubicBezTo>
                <a:cubicBezTo>
                  <a:pt x="1386065" y="-58112"/>
                  <a:pt x="1500424" y="26619"/>
                  <a:pt x="1775565" y="0"/>
                </a:cubicBezTo>
                <a:cubicBezTo>
                  <a:pt x="2050706" y="-26619"/>
                  <a:pt x="2164005" y="35128"/>
                  <a:pt x="2274942" y="0"/>
                </a:cubicBezTo>
                <a:cubicBezTo>
                  <a:pt x="2385879" y="-35128"/>
                  <a:pt x="2575798" y="42144"/>
                  <a:pt x="2663347" y="0"/>
                </a:cubicBezTo>
                <a:cubicBezTo>
                  <a:pt x="2750897" y="-42144"/>
                  <a:pt x="2968450" y="33032"/>
                  <a:pt x="3051752" y="0"/>
                </a:cubicBezTo>
                <a:cubicBezTo>
                  <a:pt x="3135054" y="-33032"/>
                  <a:pt x="3412580" y="29398"/>
                  <a:pt x="3662102" y="0"/>
                </a:cubicBezTo>
                <a:cubicBezTo>
                  <a:pt x="3911624" y="-29398"/>
                  <a:pt x="4052169" y="58389"/>
                  <a:pt x="4327939" y="0"/>
                </a:cubicBezTo>
                <a:cubicBezTo>
                  <a:pt x="4603709" y="-58389"/>
                  <a:pt x="4560446" y="5468"/>
                  <a:pt x="4716344" y="0"/>
                </a:cubicBezTo>
                <a:cubicBezTo>
                  <a:pt x="4872242" y="-5468"/>
                  <a:pt x="5380595" y="29938"/>
                  <a:pt x="5548640" y="0"/>
                </a:cubicBezTo>
                <a:cubicBezTo>
                  <a:pt x="5579592" y="107953"/>
                  <a:pt x="5509986" y="222555"/>
                  <a:pt x="5548640" y="433965"/>
                </a:cubicBezTo>
                <a:cubicBezTo>
                  <a:pt x="5587294" y="645376"/>
                  <a:pt x="5541625" y="734538"/>
                  <a:pt x="5548640" y="867930"/>
                </a:cubicBezTo>
                <a:cubicBezTo>
                  <a:pt x="5353911" y="871360"/>
                  <a:pt x="5229553" y="834005"/>
                  <a:pt x="5104749" y="867930"/>
                </a:cubicBezTo>
                <a:cubicBezTo>
                  <a:pt x="4979945" y="901855"/>
                  <a:pt x="4891092" y="840093"/>
                  <a:pt x="4716344" y="867930"/>
                </a:cubicBezTo>
                <a:cubicBezTo>
                  <a:pt x="4541596" y="895767"/>
                  <a:pt x="4272100" y="794439"/>
                  <a:pt x="4050507" y="867930"/>
                </a:cubicBezTo>
                <a:cubicBezTo>
                  <a:pt x="3828914" y="941421"/>
                  <a:pt x="3645477" y="811486"/>
                  <a:pt x="3495643" y="867930"/>
                </a:cubicBezTo>
                <a:cubicBezTo>
                  <a:pt x="3345809" y="924374"/>
                  <a:pt x="3145399" y="812549"/>
                  <a:pt x="2940779" y="867930"/>
                </a:cubicBezTo>
                <a:cubicBezTo>
                  <a:pt x="2736159" y="923311"/>
                  <a:pt x="2684443" y="858165"/>
                  <a:pt x="2496888" y="867930"/>
                </a:cubicBezTo>
                <a:cubicBezTo>
                  <a:pt x="2309333" y="877695"/>
                  <a:pt x="2066261" y="865759"/>
                  <a:pt x="1886538" y="867930"/>
                </a:cubicBezTo>
                <a:cubicBezTo>
                  <a:pt x="1706815" y="870101"/>
                  <a:pt x="1575400" y="841809"/>
                  <a:pt x="1276187" y="867930"/>
                </a:cubicBezTo>
                <a:cubicBezTo>
                  <a:pt x="976974" y="894051"/>
                  <a:pt x="888882" y="819818"/>
                  <a:pt x="721323" y="867930"/>
                </a:cubicBezTo>
                <a:cubicBezTo>
                  <a:pt x="553764" y="916042"/>
                  <a:pt x="203919" y="839304"/>
                  <a:pt x="0" y="867930"/>
                </a:cubicBezTo>
                <a:cubicBezTo>
                  <a:pt x="-15292" y="656178"/>
                  <a:pt x="36547" y="564626"/>
                  <a:pt x="0" y="425286"/>
                </a:cubicBezTo>
                <a:cubicBezTo>
                  <a:pt x="-36547" y="285946"/>
                  <a:pt x="40664" y="197032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cap="rnd">
            <a:solidFill>
              <a:srgbClr val="AF4E01"/>
            </a:solidFill>
            <a:round/>
            <a:extLst>
              <a:ext uri="{C807C97D-BFC1-408E-A445-0C87EB9F89A2}">
                <ask:lineSketchStyleProps xmlns="" xmlns:ask="http://schemas.microsoft.com/office/drawing/2018/sketchyshapes" sd="2663400737">
                  <ask:type>
                    <ask:lineSketchScribble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pPr defTabSz="457200"/>
            <a:r>
              <a:rPr lang="el-GR" sz="2800" dirty="0">
                <a:solidFill>
                  <a:schemeClr val="accent4">
                    <a:lumMod val="20000"/>
                    <a:lumOff val="80000"/>
                  </a:schemeClr>
                </a:solidFill>
                <a:latin typeface="Constantia" panose="02030602050306030303" pitchFamily="18" charset="0"/>
              </a:rPr>
              <a:t>Από την Οδύσσεια </a:t>
            </a:r>
            <a:r>
              <a:rPr lang="el-GR" sz="2800" dirty="0" err="1">
                <a:solidFill>
                  <a:schemeClr val="accent4">
                    <a:lumMod val="20000"/>
                    <a:lumOff val="80000"/>
                  </a:schemeClr>
                </a:solidFill>
                <a:latin typeface="Constantia" panose="02030602050306030303" pitchFamily="18" charset="0"/>
              </a:rPr>
              <a:t>Χατζησεργίου</a:t>
            </a:r>
            <a:r>
              <a:rPr lang="el-GR" sz="2800" dirty="0">
                <a:solidFill>
                  <a:schemeClr val="accent4">
                    <a:lumMod val="20000"/>
                    <a:lumOff val="80000"/>
                  </a:schemeClr>
                </a:solidFill>
                <a:latin typeface="Constantia" panose="02030602050306030303" pitchFamily="18" charset="0"/>
              </a:rPr>
              <a:t> και την Ελένη </a:t>
            </a:r>
            <a:r>
              <a:rPr lang="el-GR" sz="2800" dirty="0" err="1">
                <a:solidFill>
                  <a:schemeClr val="accent4">
                    <a:lumMod val="20000"/>
                    <a:lumOff val="80000"/>
                  </a:schemeClr>
                </a:solidFill>
                <a:latin typeface="Constantia" panose="02030602050306030303" pitchFamily="18" charset="0"/>
              </a:rPr>
              <a:t>Σάκκη</a:t>
            </a:r>
            <a:r>
              <a:rPr lang="el-GR" sz="2800" dirty="0">
                <a:solidFill>
                  <a:schemeClr val="accent4">
                    <a:lumMod val="20000"/>
                    <a:lumOff val="80000"/>
                  </a:schemeClr>
                </a:solidFill>
                <a:latin typeface="Constantia" panose="02030602050306030303" pitchFamily="18" charset="0"/>
              </a:rPr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C41C9EA-E1F0-5DBB-FCB6-9ABE19104CF6}"/>
              </a:ext>
            </a:extLst>
          </p:cNvPr>
          <p:cNvSpPr txBox="1"/>
          <p:nvPr/>
        </p:nvSpPr>
        <p:spPr>
          <a:xfrm>
            <a:off x="3238500" y="2828477"/>
            <a:ext cx="5715000" cy="523220"/>
          </a:xfrm>
          <a:custGeom>
            <a:avLst/>
            <a:gdLst>
              <a:gd name="connsiteX0" fmla="*/ 0 w 5715000"/>
              <a:gd name="connsiteY0" fmla="*/ 0 h 523220"/>
              <a:gd name="connsiteX1" fmla="*/ 571500 w 5715000"/>
              <a:gd name="connsiteY1" fmla="*/ 0 h 523220"/>
              <a:gd name="connsiteX2" fmla="*/ 1143000 w 5715000"/>
              <a:gd name="connsiteY2" fmla="*/ 0 h 523220"/>
              <a:gd name="connsiteX3" fmla="*/ 1714500 w 5715000"/>
              <a:gd name="connsiteY3" fmla="*/ 0 h 523220"/>
              <a:gd name="connsiteX4" fmla="*/ 2400300 w 5715000"/>
              <a:gd name="connsiteY4" fmla="*/ 0 h 523220"/>
              <a:gd name="connsiteX5" fmla="*/ 3028950 w 5715000"/>
              <a:gd name="connsiteY5" fmla="*/ 0 h 523220"/>
              <a:gd name="connsiteX6" fmla="*/ 3429000 w 5715000"/>
              <a:gd name="connsiteY6" fmla="*/ 0 h 523220"/>
              <a:gd name="connsiteX7" fmla="*/ 3943350 w 5715000"/>
              <a:gd name="connsiteY7" fmla="*/ 0 h 523220"/>
              <a:gd name="connsiteX8" fmla="*/ 4629150 w 5715000"/>
              <a:gd name="connsiteY8" fmla="*/ 0 h 523220"/>
              <a:gd name="connsiteX9" fmla="*/ 5200650 w 5715000"/>
              <a:gd name="connsiteY9" fmla="*/ 0 h 523220"/>
              <a:gd name="connsiteX10" fmla="*/ 5715000 w 5715000"/>
              <a:gd name="connsiteY10" fmla="*/ 0 h 523220"/>
              <a:gd name="connsiteX11" fmla="*/ 5715000 w 5715000"/>
              <a:gd name="connsiteY11" fmla="*/ 523220 h 523220"/>
              <a:gd name="connsiteX12" fmla="*/ 5257800 w 5715000"/>
              <a:gd name="connsiteY12" fmla="*/ 523220 h 523220"/>
              <a:gd name="connsiteX13" fmla="*/ 4572000 w 5715000"/>
              <a:gd name="connsiteY13" fmla="*/ 523220 h 523220"/>
              <a:gd name="connsiteX14" fmla="*/ 4114800 w 5715000"/>
              <a:gd name="connsiteY14" fmla="*/ 523220 h 523220"/>
              <a:gd name="connsiteX15" fmla="*/ 3714750 w 5715000"/>
              <a:gd name="connsiteY15" fmla="*/ 523220 h 523220"/>
              <a:gd name="connsiteX16" fmla="*/ 3314700 w 5715000"/>
              <a:gd name="connsiteY16" fmla="*/ 523220 h 523220"/>
              <a:gd name="connsiteX17" fmla="*/ 2686050 w 5715000"/>
              <a:gd name="connsiteY17" fmla="*/ 523220 h 523220"/>
              <a:gd name="connsiteX18" fmla="*/ 2286000 w 5715000"/>
              <a:gd name="connsiteY18" fmla="*/ 523220 h 523220"/>
              <a:gd name="connsiteX19" fmla="*/ 1714500 w 5715000"/>
              <a:gd name="connsiteY19" fmla="*/ 523220 h 523220"/>
              <a:gd name="connsiteX20" fmla="*/ 1257300 w 5715000"/>
              <a:gd name="connsiteY20" fmla="*/ 523220 h 523220"/>
              <a:gd name="connsiteX21" fmla="*/ 685800 w 5715000"/>
              <a:gd name="connsiteY21" fmla="*/ 523220 h 523220"/>
              <a:gd name="connsiteX22" fmla="*/ 0 w 5715000"/>
              <a:gd name="connsiteY22" fmla="*/ 523220 h 523220"/>
              <a:gd name="connsiteX23" fmla="*/ 0 w 5715000"/>
              <a:gd name="connsiteY23" fmla="*/ 0 h 523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715000" h="523220" fill="none" extrusionOk="0">
                <a:moveTo>
                  <a:pt x="0" y="0"/>
                </a:moveTo>
                <a:cubicBezTo>
                  <a:pt x="153200" y="-65756"/>
                  <a:pt x="362946" y="33096"/>
                  <a:pt x="571500" y="0"/>
                </a:cubicBezTo>
                <a:cubicBezTo>
                  <a:pt x="780054" y="-33096"/>
                  <a:pt x="970829" y="18804"/>
                  <a:pt x="1143000" y="0"/>
                </a:cubicBezTo>
                <a:cubicBezTo>
                  <a:pt x="1315171" y="-18804"/>
                  <a:pt x="1439237" y="18999"/>
                  <a:pt x="1714500" y="0"/>
                </a:cubicBezTo>
                <a:cubicBezTo>
                  <a:pt x="1989763" y="-18999"/>
                  <a:pt x="2221860" y="38353"/>
                  <a:pt x="2400300" y="0"/>
                </a:cubicBezTo>
                <a:cubicBezTo>
                  <a:pt x="2578740" y="-38353"/>
                  <a:pt x="2886346" y="52048"/>
                  <a:pt x="3028950" y="0"/>
                </a:cubicBezTo>
                <a:cubicBezTo>
                  <a:pt x="3171554" y="-52048"/>
                  <a:pt x="3288608" y="43465"/>
                  <a:pt x="3429000" y="0"/>
                </a:cubicBezTo>
                <a:cubicBezTo>
                  <a:pt x="3569392" y="-43465"/>
                  <a:pt x="3721377" y="60886"/>
                  <a:pt x="3943350" y="0"/>
                </a:cubicBezTo>
                <a:cubicBezTo>
                  <a:pt x="4165323" y="-60886"/>
                  <a:pt x="4448736" y="19926"/>
                  <a:pt x="4629150" y="0"/>
                </a:cubicBezTo>
                <a:cubicBezTo>
                  <a:pt x="4809564" y="-19926"/>
                  <a:pt x="4992813" y="29968"/>
                  <a:pt x="5200650" y="0"/>
                </a:cubicBezTo>
                <a:cubicBezTo>
                  <a:pt x="5408487" y="-29968"/>
                  <a:pt x="5576514" y="19363"/>
                  <a:pt x="5715000" y="0"/>
                </a:cubicBezTo>
                <a:cubicBezTo>
                  <a:pt x="5770099" y="252090"/>
                  <a:pt x="5660210" y="349598"/>
                  <a:pt x="5715000" y="523220"/>
                </a:cubicBezTo>
                <a:cubicBezTo>
                  <a:pt x="5513477" y="529092"/>
                  <a:pt x="5477889" y="490693"/>
                  <a:pt x="5257800" y="523220"/>
                </a:cubicBezTo>
                <a:cubicBezTo>
                  <a:pt x="5037711" y="555747"/>
                  <a:pt x="4800732" y="517468"/>
                  <a:pt x="4572000" y="523220"/>
                </a:cubicBezTo>
                <a:cubicBezTo>
                  <a:pt x="4343268" y="528972"/>
                  <a:pt x="4312613" y="484471"/>
                  <a:pt x="4114800" y="523220"/>
                </a:cubicBezTo>
                <a:cubicBezTo>
                  <a:pt x="3916987" y="561969"/>
                  <a:pt x="3881436" y="483509"/>
                  <a:pt x="3714750" y="523220"/>
                </a:cubicBezTo>
                <a:cubicBezTo>
                  <a:pt x="3548064" y="562931"/>
                  <a:pt x="3455291" y="514042"/>
                  <a:pt x="3314700" y="523220"/>
                </a:cubicBezTo>
                <a:cubicBezTo>
                  <a:pt x="3174109" y="532398"/>
                  <a:pt x="2910092" y="496172"/>
                  <a:pt x="2686050" y="523220"/>
                </a:cubicBezTo>
                <a:cubicBezTo>
                  <a:pt x="2462008" y="550268"/>
                  <a:pt x="2417852" y="512834"/>
                  <a:pt x="2286000" y="523220"/>
                </a:cubicBezTo>
                <a:cubicBezTo>
                  <a:pt x="2154148" y="533606"/>
                  <a:pt x="1846025" y="489741"/>
                  <a:pt x="1714500" y="523220"/>
                </a:cubicBezTo>
                <a:cubicBezTo>
                  <a:pt x="1582975" y="556699"/>
                  <a:pt x="1430466" y="474431"/>
                  <a:pt x="1257300" y="523220"/>
                </a:cubicBezTo>
                <a:cubicBezTo>
                  <a:pt x="1084134" y="572009"/>
                  <a:pt x="805627" y="517352"/>
                  <a:pt x="685800" y="523220"/>
                </a:cubicBezTo>
                <a:cubicBezTo>
                  <a:pt x="565973" y="529088"/>
                  <a:pt x="139150" y="458519"/>
                  <a:pt x="0" y="523220"/>
                </a:cubicBezTo>
                <a:cubicBezTo>
                  <a:pt x="-56091" y="375446"/>
                  <a:pt x="58493" y="168041"/>
                  <a:pt x="0" y="0"/>
                </a:cubicBezTo>
                <a:close/>
              </a:path>
              <a:path w="5715000" h="523220" stroke="0" extrusionOk="0">
                <a:moveTo>
                  <a:pt x="0" y="0"/>
                </a:moveTo>
                <a:cubicBezTo>
                  <a:pt x="133199" y="-51655"/>
                  <a:pt x="396165" y="51053"/>
                  <a:pt x="514350" y="0"/>
                </a:cubicBezTo>
                <a:cubicBezTo>
                  <a:pt x="632535" y="-51053"/>
                  <a:pt x="751198" y="21839"/>
                  <a:pt x="914400" y="0"/>
                </a:cubicBezTo>
                <a:cubicBezTo>
                  <a:pt x="1077602" y="-21839"/>
                  <a:pt x="1259660" y="3533"/>
                  <a:pt x="1600200" y="0"/>
                </a:cubicBezTo>
                <a:cubicBezTo>
                  <a:pt x="1940740" y="-3533"/>
                  <a:pt x="1877352" y="11907"/>
                  <a:pt x="2114550" y="0"/>
                </a:cubicBezTo>
                <a:cubicBezTo>
                  <a:pt x="2351748" y="-11907"/>
                  <a:pt x="2397831" y="59479"/>
                  <a:pt x="2628900" y="0"/>
                </a:cubicBezTo>
                <a:cubicBezTo>
                  <a:pt x="2859969" y="-59479"/>
                  <a:pt x="3027716" y="39583"/>
                  <a:pt x="3314700" y="0"/>
                </a:cubicBezTo>
                <a:cubicBezTo>
                  <a:pt x="3601684" y="-39583"/>
                  <a:pt x="3638315" y="16443"/>
                  <a:pt x="3771900" y="0"/>
                </a:cubicBezTo>
                <a:cubicBezTo>
                  <a:pt x="3905485" y="-16443"/>
                  <a:pt x="4202353" y="80439"/>
                  <a:pt x="4457700" y="0"/>
                </a:cubicBezTo>
                <a:cubicBezTo>
                  <a:pt x="4713047" y="-80439"/>
                  <a:pt x="4838191" y="29029"/>
                  <a:pt x="5143500" y="0"/>
                </a:cubicBezTo>
                <a:cubicBezTo>
                  <a:pt x="5448809" y="-29029"/>
                  <a:pt x="5483930" y="6061"/>
                  <a:pt x="5715000" y="0"/>
                </a:cubicBezTo>
                <a:cubicBezTo>
                  <a:pt x="5775286" y="178393"/>
                  <a:pt x="5693541" y="394531"/>
                  <a:pt x="5715000" y="523220"/>
                </a:cubicBezTo>
                <a:cubicBezTo>
                  <a:pt x="5488932" y="589140"/>
                  <a:pt x="5392909" y="453340"/>
                  <a:pt x="5086350" y="523220"/>
                </a:cubicBezTo>
                <a:cubicBezTo>
                  <a:pt x="4779791" y="593100"/>
                  <a:pt x="4596211" y="467736"/>
                  <a:pt x="4400550" y="523220"/>
                </a:cubicBezTo>
                <a:cubicBezTo>
                  <a:pt x="4204889" y="578704"/>
                  <a:pt x="4013338" y="514419"/>
                  <a:pt x="3714750" y="523220"/>
                </a:cubicBezTo>
                <a:cubicBezTo>
                  <a:pt x="3416162" y="532021"/>
                  <a:pt x="3416545" y="493617"/>
                  <a:pt x="3257550" y="523220"/>
                </a:cubicBezTo>
                <a:cubicBezTo>
                  <a:pt x="3098555" y="552823"/>
                  <a:pt x="2856299" y="469517"/>
                  <a:pt x="2686050" y="523220"/>
                </a:cubicBezTo>
                <a:cubicBezTo>
                  <a:pt x="2515801" y="576923"/>
                  <a:pt x="2237654" y="444612"/>
                  <a:pt x="2000250" y="523220"/>
                </a:cubicBezTo>
                <a:cubicBezTo>
                  <a:pt x="1762846" y="601828"/>
                  <a:pt x="1594922" y="464090"/>
                  <a:pt x="1428750" y="523220"/>
                </a:cubicBezTo>
                <a:cubicBezTo>
                  <a:pt x="1262578" y="582350"/>
                  <a:pt x="1166437" y="499009"/>
                  <a:pt x="1028700" y="523220"/>
                </a:cubicBezTo>
                <a:cubicBezTo>
                  <a:pt x="890963" y="547431"/>
                  <a:pt x="675348" y="521893"/>
                  <a:pt x="571500" y="523220"/>
                </a:cubicBezTo>
                <a:cubicBezTo>
                  <a:pt x="467652" y="524547"/>
                  <a:pt x="129159" y="481872"/>
                  <a:pt x="0" y="523220"/>
                </a:cubicBezTo>
                <a:cubicBezTo>
                  <a:pt x="-332" y="290204"/>
                  <a:pt x="61263" y="129316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cap="rnd">
            <a:solidFill>
              <a:srgbClr val="AF4E01">
                <a:alpha val="92000"/>
              </a:srgbClr>
            </a:solidFill>
            <a:round/>
            <a:extLst>
              <a:ext uri="{C807C97D-BFC1-408E-A445-0C87EB9F89A2}">
                <ask:lineSketchStyleProps xmlns=""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pPr algn="ctr"/>
            <a:r>
              <a:rPr lang="el-GR" sz="2800" dirty="0">
                <a:solidFill>
                  <a:schemeClr val="accent4">
                    <a:lumMod val="20000"/>
                    <a:lumOff val="80000"/>
                  </a:schemeClr>
                </a:solidFill>
                <a:latin typeface="Constantia" panose="02030602050306030303" pitchFamily="18" charset="0"/>
              </a:rPr>
              <a:t>Δερματική Χρήση</a:t>
            </a:r>
          </a:p>
        </p:txBody>
      </p:sp>
    </p:spTree>
    <p:extLst>
      <p:ext uri="{BB962C8B-B14F-4D97-AF65-F5344CB8AC3E}">
        <p14:creationId xmlns:p14="http://schemas.microsoft.com/office/powerpoint/2010/main" val="3178172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31515" y="1671483"/>
            <a:ext cx="10639608" cy="36772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431515" y="431515"/>
            <a:ext cx="9441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3600" b="1" dirty="0" err="1">
                <a:latin typeface="+mj-lt"/>
                <a:ea typeface="+mj-ea"/>
                <a:cs typeface="+mj-cs"/>
              </a:rPr>
              <a:t>Αντιμυκητιακή</a:t>
            </a:r>
            <a:r>
              <a:rPr lang="el-GR" sz="3600" b="1" dirty="0">
                <a:latin typeface="+mj-lt"/>
                <a:ea typeface="+mj-ea"/>
                <a:cs typeface="+mj-cs"/>
              </a:rPr>
              <a:t> δράση της πρόπολης </a:t>
            </a:r>
            <a:endParaRPr lang="en-US" sz="3600" b="1" dirty="0">
              <a:latin typeface="+mj-lt"/>
              <a:ea typeface="+mj-ea"/>
              <a:cs typeface="+mj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1515" y="1787704"/>
            <a:ext cx="1076731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l-GR" sz="2400" dirty="0"/>
              <a:t>Η πρόπολη έδειξε </a:t>
            </a:r>
            <a:r>
              <a:rPr lang="el-GR" sz="2400" dirty="0" err="1"/>
              <a:t>αντιμυκητιακή</a:t>
            </a:r>
            <a:r>
              <a:rPr lang="el-GR" sz="2400" dirty="0"/>
              <a:t> δράση κατά μυκήτων που προκαλούν δερματικές λοιμώξεις, </a:t>
            </a:r>
            <a:r>
              <a:rPr lang="en-US" sz="2400" b="1" dirty="0"/>
              <a:t>C. </a:t>
            </a:r>
            <a:r>
              <a:rPr lang="en-US" sz="2400" b="1" dirty="0" err="1"/>
              <a:t>albicans</a:t>
            </a:r>
            <a:r>
              <a:rPr lang="en-US" sz="2400" b="1" dirty="0"/>
              <a:t>, C. </a:t>
            </a:r>
            <a:r>
              <a:rPr lang="en-US" sz="2400" b="1" dirty="0" err="1"/>
              <a:t>glabrata</a:t>
            </a:r>
            <a:r>
              <a:rPr lang="en-US" sz="2400" b="1" dirty="0"/>
              <a:t>, </a:t>
            </a:r>
            <a:r>
              <a:rPr lang="en-US" sz="2400" b="1" dirty="0" err="1"/>
              <a:t>Trichosporon</a:t>
            </a:r>
            <a:r>
              <a:rPr lang="en-US" sz="2400" b="1" dirty="0"/>
              <a:t> spp., </a:t>
            </a:r>
            <a:r>
              <a:rPr lang="el-GR" sz="2400" b="1" dirty="0"/>
              <a:t>και </a:t>
            </a:r>
            <a:r>
              <a:rPr lang="en-US" sz="2400" b="1" dirty="0" err="1"/>
              <a:t>Rhodotorula</a:t>
            </a:r>
            <a:r>
              <a:rPr lang="en-US" sz="2400" b="1" dirty="0"/>
              <a:t> </a:t>
            </a:r>
            <a:r>
              <a:rPr lang="en-US" sz="2400" b="1" dirty="0" err="1"/>
              <a:t>spp</a:t>
            </a:r>
            <a:r>
              <a:rPr lang="el-GR" sz="2400" b="1" i="1" dirty="0"/>
              <a:t> </a:t>
            </a:r>
            <a:r>
              <a:rPr lang="el-GR" sz="2400" i="1" dirty="0"/>
              <a:t>που </a:t>
            </a:r>
            <a:r>
              <a:rPr lang="el-GR" sz="2400" dirty="0"/>
              <a:t>μπορούν να οδηγήσουν σε δερματικές παθήσεις όπως </a:t>
            </a:r>
            <a:r>
              <a:rPr lang="el-GR" sz="2400" dirty="0" err="1"/>
              <a:t>καντιντίαση</a:t>
            </a:r>
            <a:r>
              <a:rPr lang="el-GR" sz="2400" dirty="0"/>
              <a:t> και μυκητιάσεις γύρω από τα νύχια.</a:t>
            </a:r>
          </a:p>
          <a:p>
            <a:endParaRPr lang="el-G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l-GR" sz="2400" dirty="0"/>
              <a:t>Τα </a:t>
            </a:r>
            <a:r>
              <a:rPr lang="el-GR" sz="2400" dirty="0" err="1"/>
              <a:t>αιθανολικά</a:t>
            </a:r>
            <a:r>
              <a:rPr lang="el-GR" sz="2400" dirty="0"/>
              <a:t> εκχυλίσματα πρόπολης σε υψηλότερες συγκεντρώσεις (</a:t>
            </a:r>
            <a:r>
              <a:rPr lang="el-GR" sz="2400" b="1" dirty="0"/>
              <a:t>20-30%</a:t>
            </a:r>
            <a:r>
              <a:rPr lang="el-GR" sz="2400" dirty="0"/>
              <a:t>) είναι αποτελεσματικά και μπορούν να εφαρμοστούν τοπικά για τη θεραπεία </a:t>
            </a:r>
            <a:r>
              <a:rPr lang="el-GR" sz="2400" dirty="0" err="1"/>
              <a:t>μυκητιακών</a:t>
            </a:r>
            <a:r>
              <a:rPr lang="el-GR" sz="2400" dirty="0"/>
              <a:t> λοιμώξεων του δέρματος και των νυχιών </a:t>
            </a:r>
            <a:r>
              <a:rPr lang="el-GR" dirty="0"/>
              <a:t>(</a:t>
            </a:r>
            <a:r>
              <a:rPr lang="el-GR" b="1" dirty="0"/>
              <a:t>Ονυχομυκητίαση</a:t>
            </a:r>
            <a:r>
              <a:rPr lang="el-GR" dirty="0"/>
              <a:t> 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1749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F7AC18F6-DDAF-6EAB-49FC-2601E12372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sz="3600" b="1" dirty="0"/>
              <a:t>Αντιοξειδωτικές Ουσίες της Πρόπολης </a:t>
            </a: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473AD12D-6BFF-4011-6D8D-12927FAAB0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4446" y="1573913"/>
            <a:ext cx="6816365" cy="4583833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el-GR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l-GR" dirty="0" err="1">
                <a:solidFill>
                  <a:schemeClr val="accent2">
                    <a:lumMod val="50000"/>
                  </a:schemeClr>
                </a:solidFill>
              </a:rPr>
              <a:t>Φλαβονόλες</a:t>
            </a:r>
            <a:r>
              <a:rPr lang="el-GR" dirty="0">
                <a:solidFill>
                  <a:schemeClr val="accent2">
                    <a:lumMod val="50000"/>
                  </a:schemeClr>
                </a:solidFill>
              </a:rPr>
              <a:t> και </a:t>
            </a:r>
            <a:r>
              <a:rPr lang="el-GR" dirty="0" err="1">
                <a:solidFill>
                  <a:schemeClr val="accent2">
                    <a:lumMod val="50000"/>
                  </a:schemeClr>
                </a:solidFill>
              </a:rPr>
              <a:t>Φλαβόνες</a:t>
            </a:r>
            <a:r>
              <a:rPr lang="el-GR" dirty="0">
                <a:solidFill>
                  <a:schemeClr val="accent2">
                    <a:lumMod val="50000"/>
                  </a:schemeClr>
                </a:solidFill>
              </a:rPr>
              <a:t> </a:t>
            </a:r>
          </a:p>
          <a:p>
            <a:pPr marL="0" indent="0">
              <a:buNone/>
            </a:pPr>
            <a:endParaRPr lang="el-GR" dirty="0"/>
          </a:p>
          <a:p>
            <a:pPr marL="0" indent="0">
              <a:buNone/>
            </a:pPr>
            <a:endParaRPr lang="el-GR" dirty="0"/>
          </a:p>
          <a:p>
            <a:pPr marL="0" indent="0">
              <a:buNone/>
            </a:pPr>
            <a:endParaRPr lang="el-GR" dirty="0">
              <a:solidFill>
                <a:schemeClr val="accent2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el-GR" dirty="0" err="1">
                <a:solidFill>
                  <a:schemeClr val="accent2">
                    <a:lumMod val="50000"/>
                  </a:schemeClr>
                </a:solidFill>
              </a:rPr>
              <a:t>Φαινολικά</a:t>
            </a:r>
            <a:r>
              <a:rPr lang="el-GR" dirty="0">
                <a:solidFill>
                  <a:schemeClr val="accent2">
                    <a:lumMod val="50000"/>
                  </a:schemeClr>
                </a:solidFill>
              </a:rPr>
              <a:t> Οξέα και </a:t>
            </a:r>
            <a:r>
              <a:rPr lang="el-GR" dirty="0" err="1">
                <a:solidFill>
                  <a:schemeClr val="accent2">
                    <a:lumMod val="50000"/>
                  </a:schemeClr>
                </a:solidFill>
              </a:rPr>
              <a:t>Βανιλλίνη</a:t>
            </a:r>
            <a:endParaRPr lang="el-GR" dirty="0">
              <a:solidFill>
                <a:schemeClr val="accent2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el-GR" dirty="0"/>
          </a:p>
          <a:p>
            <a:pPr marL="0" indent="0">
              <a:buNone/>
            </a:pPr>
            <a:endParaRPr lang="el-GR" dirty="0"/>
          </a:p>
          <a:p>
            <a:pPr marL="0" indent="0">
              <a:buNone/>
            </a:pPr>
            <a:r>
              <a:rPr lang="el-GR" dirty="0" err="1">
                <a:solidFill>
                  <a:schemeClr val="accent2">
                    <a:lumMod val="50000"/>
                  </a:schemeClr>
                </a:solidFill>
              </a:rPr>
              <a:t>Καφεαμίδη</a:t>
            </a:r>
            <a:r>
              <a:rPr lang="el-GR" dirty="0">
                <a:solidFill>
                  <a:schemeClr val="accent2">
                    <a:lumMod val="50000"/>
                  </a:schemeClr>
                </a:solidFill>
              </a:rPr>
              <a:t> Κ36Η</a:t>
            </a:r>
            <a:r>
              <a:rPr lang="el-GR" dirty="0"/>
              <a:t> </a:t>
            </a:r>
          </a:p>
          <a:p>
            <a:pPr marL="0" indent="0">
              <a:buNone/>
            </a:pPr>
            <a:endParaRPr lang="el-GR" dirty="0"/>
          </a:p>
        </p:txBody>
      </p:sp>
      <p:pic>
        <p:nvPicPr>
          <p:cNvPr id="4" name="Εικόνα 3">
            <a:extLst>
              <a:ext uri="{FF2B5EF4-FFF2-40B4-BE49-F238E27FC236}">
                <a16:creationId xmlns:a16="http://schemas.microsoft.com/office/drawing/2014/main" id="{B3754796-1E8E-B5C8-2555-065B5B9EF69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-20335" b="-20335"/>
          <a:stretch/>
        </p:blipFill>
        <p:spPr>
          <a:xfrm>
            <a:off x="8101944" y="5147537"/>
            <a:ext cx="2800069" cy="118872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999FD8F-706C-1881-8535-8F6EAA2E6E71}"/>
              </a:ext>
            </a:extLst>
          </p:cNvPr>
          <p:cNvSpPr txBox="1"/>
          <p:nvPr/>
        </p:nvSpPr>
        <p:spPr>
          <a:xfrm>
            <a:off x="4666454" y="4343972"/>
            <a:ext cx="30590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/>
              <a:t> ενισχυτικό </a:t>
            </a:r>
            <a:r>
              <a:rPr lang="en-US" dirty="0"/>
              <a:t>SPF 2024</a:t>
            </a:r>
            <a:endParaRPr lang="el-GR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9628ECD-16D0-F9CA-985A-F4A9F1D68385}"/>
              </a:ext>
            </a:extLst>
          </p:cNvPr>
          <p:cNvSpPr txBox="1"/>
          <p:nvPr/>
        </p:nvSpPr>
        <p:spPr>
          <a:xfrm>
            <a:off x="3269776" y="5599658"/>
            <a:ext cx="30590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/>
              <a:t> ενισχυτικό </a:t>
            </a:r>
            <a:r>
              <a:rPr lang="en-US" dirty="0"/>
              <a:t>SPF 2020</a:t>
            </a:r>
            <a:endParaRPr lang="el-GR" dirty="0"/>
          </a:p>
        </p:txBody>
      </p:sp>
      <p:pic>
        <p:nvPicPr>
          <p:cNvPr id="13" name="Εικόνα 12">
            <a:extLst>
              <a:ext uri="{FF2B5EF4-FFF2-40B4-BE49-F238E27FC236}">
                <a16:creationId xmlns:a16="http://schemas.microsoft.com/office/drawing/2014/main" id="{DA8C45C9-0CD9-E131-ECDB-C4D9D28F8D51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6511" y="1917141"/>
            <a:ext cx="1750651" cy="1149063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2AC57A35-42E7-FC7D-577B-F679D2561551}"/>
              </a:ext>
            </a:extLst>
          </p:cNvPr>
          <p:cNvSpPr txBox="1"/>
          <p:nvPr/>
        </p:nvSpPr>
        <p:spPr>
          <a:xfrm>
            <a:off x="963895" y="2330962"/>
            <a:ext cx="181080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l-GR" dirty="0"/>
              <a:t>            </a:t>
            </a:r>
            <a:r>
              <a:rPr lang="en-US" dirty="0"/>
              <a:t>HAT </a:t>
            </a:r>
            <a:endParaRPr lang="el-GR" dirty="0"/>
          </a:p>
          <a:p>
            <a:r>
              <a:rPr lang="en-US" dirty="0"/>
              <a:t>SET-PT </a:t>
            </a:r>
            <a:r>
              <a:rPr lang="el-GR" dirty="0"/>
              <a:t>και  </a:t>
            </a:r>
            <a:r>
              <a:rPr lang="en-US" dirty="0"/>
              <a:t>SPLET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8F67194-21E8-8333-5AD8-6EF686F5C33F}"/>
              </a:ext>
            </a:extLst>
          </p:cNvPr>
          <p:cNvSpPr txBox="1"/>
          <p:nvPr/>
        </p:nvSpPr>
        <p:spPr>
          <a:xfrm>
            <a:off x="2576561" y="2111504"/>
            <a:ext cx="273072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dirty="0"/>
              <a:t>Σε ένα πειραματικό περιβάλλον με ελεύθερες ρίζες DPPH φαίνεται η </a:t>
            </a:r>
            <a:r>
              <a:rPr lang="el-GR" dirty="0" err="1"/>
              <a:t>ηλεκτρονιοδοτική</a:t>
            </a:r>
            <a:r>
              <a:rPr lang="el-GR" dirty="0"/>
              <a:t> ικανότητα</a:t>
            </a:r>
            <a:r>
              <a:rPr lang="en-US" dirty="0"/>
              <a:t>.</a:t>
            </a:r>
            <a:r>
              <a:rPr lang="el-GR" dirty="0"/>
              <a:t>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95EDF61-97C0-B8F2-2315-C1316B35BBA6}"/>
              </a:ext>
            </a:extLst>
          </p:cNvPr>
          <p:cNvSpPr txBox="1"/>
          <p:nvPr/>
        </p:nvSpPr>
        <p:spPr>
          <a:xfrm>
            <a:off x="5091054" y="2196274"/>
            <a:ext cx="2141102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l-GR" dirty="0"/>
              <a:t>Η </a:t>
            </a:r>
            <a:r>
              <a:rPr lang="el-GR" b="1" dirty="0" err="1">
                <a:solidFill>
                  <a:schemeClr val="accent2">
                    <a:lumMod val="50000"/>
                  </a:schemeClr>
                </a:solidFill>
              </a:rPr>
              <a:t>κερκετίνη</a:t>
            </a:r>
            <a:r>
              <a:rPr lang="el-GR" dirty="0"/>
              <a:t> δρα ως δότης ηλεκτρονίων σε υδατικά περιβάλλοντα και δεσμεύει τις ελεύθερες ρίζες.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15352" y="1999731"/>
            <a:ext cx="1461210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l-GR" b="1" u="sng" dirty="0">
                <a:solidFill>
                  <a:schemeClr val="bg2">
                    <a:lumMod val="50000"/>
                  </a:schemeClr>
                </a:solidFill>
              </a:rPr>
              <a:t>Μηχανισμοί:</a:t>
            </a:r>
            <a:endParaRPr lang="en-US" b="1" u="sng" dirty="0">
              <a:solidFill>
                <a:schemeClr val="bg2">
                  <a:lumMod val="50000"/>
                </a:schemeClr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9817231" y="1881311"/>
            <a:ext cx="2017336" cy="1338606"/>
            <a:chOff x="8275577" y="4180653"/>
            <a:chExt cx="2017336" cy="1338606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4"/>
            <a:srcRect l="10315" t="71655" r="58308" b="5269"/>
            <a:stretch/>
          </p:blipFill>
          <p:spPr>
            <a:xfrm>
              <a:off x="8275577" y="4180653"/>
              <a:ext cx="2017336" cy="1338606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5"/>
            <a:srcRect l="61012" t="3578" r="9127" b="81161"/>
            <a:stretch/>
          </p:blipFill>
          <p:spPr>
            <a:xfrm rot="10800000">
              <a:off x="8286160" y="5307290"/>
              <a:ext cx="612742" cy="207811"/>
            </a:xfrm>
            <a:prstGeom prst="rect">
              <a:avLst/>
            </a:prstGeom>
          </p:spPr>
        </p:pic>
      </p:grp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6"/>
          <a:srcRect l="18769" t="22042" r="18550" b="13299"/>
          <a:stretch/>
        </p:blipFill>
        <p:spPr>
          <a:xfrm>
            <a:off x="8025760" y="3670199"/>
            <a:ext cx="1413477" cy="1458113"/>
          </a:xfrm>
          <a:prstGeom prst="rect">
            <a:avLst/>
          </a:prstGeom>
        </p:spPr>
      </p:pic>
      <p:cxnSp>
        <p:nvCxnSpPr>
          <p:cNvPr id="21" name="Straight Arrow Connector 20"/>
          <p:cNvCxnSpPr/>
          <p:nvPr/>
        </p:nvCxnSpPr>
        <p:spPr>
          <a:xfrm flipV="1">
            <a:off x="4995084" y="2062248"/>
            <a:ext cx="3187382" cy="14003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Elbow Connector 26"/>
          <p:cNvCxnSpPr/>
          <p:nvPr/>
        </p:nvCxnSpPr>
        <p:spPr>
          <a:xfrm>
            <a:off x="7177907" y="2440180"/>
            <a:ext cx="2828688" cy="760961"/>
          </a:xfrm>
          <a:prstGeom prst="bentConnector3">
            <a:avLst>
              <a:gd name="adj1" fmla="val 678"/>
            </a:avLst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Elbow Connector 29"/>
          <p:cNvCxnSpPr/>
          <p:nvPr/>
        </p:nvCxnSpPr>
        <p:spPr>
          <a:xfrm>
            <a:off x="4628561" y="4070624"/>
            <a:ext cx="3400598" cy="651120"/>
          </a:xfrm>
          <a:prstGeom prst="bentConnector3">
            <a:avLst>
              <a:gd name="adj1" fmla="val 935"/>
            </a:avLst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/>
          <p:nvPr/>
        </p:nvCxnSpPr>
        <p:spPr>
          <a:xfrm>
            <a:off x="3126774" y="5567905"/>
            <a:ext cx="4801168" cy="404264"/>
          </a:xfrm>
          <a:prstGeom prst="bentConnector3">
            <a:avLst>
              <a:gd name="adj1" fmla="val 325"/>
            </a:avLst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6369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55782" y="492812"/>
            <a:ext cx="89130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3600" dirty="0" err="1"/>
              <a:t>Φωτοπροστασία-Φωτογήρανση</a:t>
            </a:r>
            <a:endParaRPr lang="en-US" sz="3600" dirty="0"/>
          </a:p>
        </p:txBody>
      </p:sp>
      <p:sp>
        <p:nvSpPr>
          <p:cNvPr id="4" name="Rectangle 3"/>
          <p:cNvSpPr/>
          <p:nvPr/>
        </p:nvSpPr>
        <p:spPr>
          <a:xfrm>
            <a:off x="655782" y="1496290"/>
            <a:ext cx="7121236" cy="505229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52046" y="1461983"/>
            <a:ext cx="6280727" cy="7848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l-GR" b="1" u="sng" dirty="0">
                <a:solidFill>
                  <a:schemeClr val="accent1">
                    <a:lumMod val="50000"/>
                  </a:schemeClr>
                </a:solidFill>
              </a:rPr>
              <a:t>Μηχανισμός </a:t>
            </a:r>
            <a:r>
              <a:rPr lang="el-GR" b="1" u="sng" dirty="0" err="1">
                <a:solidFill>
                  <a:schemeClr val="accent1">
                    <a:lumMod val="50000"/>
                  </a:schemeClr>
                </a:solidFill>
              </a:rPr>
              <a:t>φωτοπροστατευτικής</a:t>
            </a:r>
            <a:r>
              <a:rPr lang="el-GR" b="1" u="sng" dirty="0">
                <a:solidFill>
                  <a:schemeClr val="accent1">
                    <a:lumMod val="50000"/>
                  </a:schemeClr>
                </a:solidFill>
              </a:rPr>
              <a:t> δράσης</a:t>
            </a:r>
            <a:r>
              <a:rPr lang="en-US" altLang="en-US" b="1" u="sng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</a:rPr>
              <a:t>:</a:t>
            </a:r>
          </a:p>
          <a:p>
            <a:endParaRPr lang="el-GR" u="sng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dirty="0"/>
              <a:t>Καταστολή της παραγωγής Η2Ο2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dirty="0"/>
              <a:t>Αναστολή των ενδοκυτταρικών οξειδώσεων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dirty="0"/>
              <a:t>Αναστολή της απόπτωσης των υγειών κυττάρων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dirty="0"/>
              <a:t>Αύξηση του </a:t>
            </a:r>
            <a:r>
              <a:rPr lang="el-GR" dirty="0" err="1"/>
              <a:t>κολαγόνου</a:t>
            </a:r>
            <a:r>
              <a:rPr lang="el-GR" dirty="0"/>
              <a:t> 3 και 1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dirty="0"/>
              <a:t>Αναστολή της </a:t>
            </a:r>
            <a:r>
              <a:rPr lang="el-GR" dirty="0" err="1"/>
              <a:t>χάλασης</a:t>
            </a:r>
            <a:r>
              <a:rPr lang="el-GR" dirty="0"/>
              <a:t> του κολλαγόνου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dirty="0"/>
              <a:t>Αναστολή έκφρασης γονιδίων που σχετίζονται με την γήρανση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dirty="0"/>
              <a:t>Μείωση της έκφρασης </a:t>
            </a:r>
            <a:r>
              <a:rPr lang="el-GR" dirty="0" err="1"/>
              <a:t>Μεταλλοπρωτεινών</a:t>
            </a:r>
            <a:r>
              <a:rPr lang="el-GR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dirty="0"/>
              <a:t>Μείωση της δράσης της </a:t>
            </a:r>
            <a:r>
              <a:rPr lang="el-GR" dirty="0" err="1"/>
              <a:t>υαλουρονιδάσης</a:t>
            </a:r>
            <a:endParaRPr lang="el-GR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l-GR" dirty="0"/>
          </a:p>
          <a:p>
            <a:r>
              <a:rPr lang="el-GR" b="1" u="sng" dirty="0">
                <a:solidFill>
                  <a:schemeClr val="accent1">
                    <a:lumMod val="50000"/>
                  </a:schemeClr>
                </a:solidFill>
              </a:rPr>
              <a:t>Ενεργά συστατικά</a:t>
            </a:r>
            <a:r>
              <a:rPr lang="en-US" altLang="en-US" b="1" u="sng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</a:rPr>
              <a:t>:</a:t>
            </a:r>
            <a:endParaRPr lang="el-GR" altLang="en-US" b="1" u="sng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</a:endParaRPr>
          </a:p>
          <a:p>
            <a:endParaRPr lang="en-US" altLang="en-US" b="1" u="sng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</a:endParaRPr>
          </a:p>
          <a:p>
            <a:pPr lvl="0"/>
            <a:r>
              <a:rPr lang="el-GR" u="sng" dirty="0" err="1"/>
              <a:t>Φλαβονόλες</a:t>
            </a:r>
            <a:endParaRPr lang="el-GR" u="sng" dirty="0"/>
          </a:p>
          <a:p>
            <a:r>
              <a:rPr lang="el-GR" dirty="0"/>
              <a:t> </a:t>
            </a:r>
            <a:r>
              <a:rPr lang="el-GR" b="1" dirty="0" err="1">
                <a:solidFill>
                  <a:schemeClr val="accent2">
                    <a:lumMod val="50000"/>
                  </a:schemeClr>
                </a:solidFill>
              </a:rPr>
              <a:t>Κερκετίνη</a:t>
            </a:r>
            <a:r>
              <a:rPr lang="el-GR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l-GR" b="1" dirty="0" err="1">
                <a:solidFill>
                  <a:schemeClr val="accent2">
                    <a:lumMod val="50000"/>
                  </a:schemeClr>
                </a:solidFill>
              </a:rPr>
              <a:t>Μυρικετίνη</a:t>
            </a:r>
            <a:r>
              <a:rPr lang="el-GR" b="1" dirty="0">
                <a:solidFill>
                  <a:schemeClr val="accent2">
                    <a:lumMod val="50000"/>
                  </a:schemeClr>
                </a:solidFill>
              </a:rPr>
              <a:t> , </a:t>
            </a:r>
            <a:r>
              <a:rPr lang="el-GR" b="1" dirty="0" err="1">
                <a:solidFill>
                  <a:schemeClr val="accent2">
                    <a:lumMod val="50000"/>
                  </a:schemeClr>
                </a:solidFill>
              </a:rPr>
              <a:t>Καμπφερόλη</a:t>
            </a:r>
            <a:r>
              <a:rPr lang="el-GR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l-GR" b="1" dirty="0" err="1">
                <a:solidFill>
                  <a:schemeClr val="accent2">
                    <a:lumMod val="50000"/>
                  </a:schemeClr>
                </a:solidFill>
              </a:rPr>
              <a:t>Γαλανγκίνη</a:t>
            </a:r>
            <a:r>
              <a:rPr lang="el-GR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l-GR" b="1" dirty="0" err="1">
                <a:solidFill>
                  <a:schemeClr val="accent2">
                    <a:lumMod val="50000"/>
                  </a:schemeClr>
                </a:solidFill>
              </a:rPr>
              <a:t>Φισετίνη</a:t>
            </a:r>
            <a:endParaRPr lang="el-GR" b="1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el-GR" u="sng" dirty="0" err="1"/>
              <a:t>Φλαβόνες</a:t>
            </a:r>
            <a:r>
              <a:rPr lang="el-GR" u="sng" dirty="0"/>
              <a:t> </a:t>
            </a:r>
          </a:p>
          <a:p>
            <a:r>
              <a:rPr lang="el-GR" b="1" dirty="0" err="1">
                <a:solidFill>
                  <a:schemeClr val="accent2">
                    <a:lumMod val="50000"/>
                  </a:schemeClr>
                </a:solidFill>
              </a:rPr>
              <a:t>Λουτεολίνη</a:t>
            </a:r>
            <a:r>
              <a:rPr lang="el-GR" b="1" dirty="0">
                <a:solidFill>
                  <a:schemeClr val="accent2">
                    <a:lumMod val="50000"/>
                  </a:schemeClr>
                </a:solidFill>
              </a:rPr>
              <a:t> , </a:t>
            </a:r>
            <a:r>
              <a:rPr lang="el-GR" b="1" dirty="0" err="1">
                <a:solidFill>
                  <a:schemeClr val="accent2">
                    <a:lumMod val="50000"/>
                  </a:schemeClr>
                </a:solidFill>
              </a:rPr>
              <a:t>Χρυσίνη</a:t>
            </a:r>
            <a:r>
              <a:rPr lang="el-GR" b="1" dirty="0">
                <a:solidFill>
                  <a:schemeClr val="accent2">
                    <a:lumMod val="50000"/>
                  </a:schemeClr>
                </a:solidFill>
              </a:rPr>
              <a:t>, </a:t>
            </a:r>
            <a:r>
              <a:rPr lang="el-GR" b="1" dirty="0" err="1">
                <a:solidFill>
                  <a:schemeClr val="accent2">
                    <a:lumMod val="50000"/>
                  </a:schemeClr>
                </a:solidFill>
              </a:rPr>
              <a:t>Απιγενίνη</a:t>
            </a:r>
            <a:r>
              <a:rPr lang="el-GR" b="1" dirty="0">
                <a:solidFill>
                  <a:schemeClr val="accent2">
                    <a:lumMod val="50000"/>
                  </a:schemeClr>
                </a:solidFill>
              </a:rPr>
              <a:t> και </a:t>
            </a:r>
            <a:r>
              <a:rPr lang="en-US" b="1" dirty="0" err="1">
                <a:solidFill>
                  <a:schemeClr val="accent2">
                    <a:lumMod val="50000"/>
                  </a:schemeClr>
                </a:solidFill>
              </a:rPr>
              <a:t>Baicalein</a:t>
            </a:r>
            <a:endParaRPr lang="en-US" b="1" dirty="0">
              <a:solidFill>
                <a:schemeClr val="accent2">
                  <a:lumMod val="50000"/>
                </a:schemeClr>
              </a:solidFill>
            </a:endParaRPr>
          </a:p>
          <a:p>
            <a:endParaRPr lang="el-GR" b="1" dirty="0">
              <a:solidFill>
                <a:schemeClr val="accent2">
                  <a:lumMod val="50000"/>
                </a:schemeClr>
              </a:solidFill>
            </a:endParaRPr>
          </a:p>
          <a:p>
            <a:endParaRPr lang="el-GR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l-GR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l-GR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l-GR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l-GR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l-GR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l-GR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l-GR" dirty="0"/>
          </a:p>
          <a:p>
            <a:endParaRPr lang="en-US" dirty="0"/>
          </a:p>
        </p:txBody>
      </p:sp>
      <p:pic>
        <p:nvPicPr>
          <p:cNvPr id="7" name="Εικόνα 28">
            <a:extLst>
              <a:ext uri="{FF2B5EF4-FFF2-40B4-BE49-F238E27FC236}">
                <a16:creationId xmlns:a16="http://schemas.microsoft.com/office/drawing/2014/main" id="{5DA9EA98-BBD0-1B12-1803-CA2A895F43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359"/>
          <a:stretch/>
        </p:blipFill>
        <p:spPr>
          <a:xfrm>
            <a:off x="7969028" y="267854"/>
            <a:ext cx="4093661" cy="3426692"/>
          </a:xfrm>
          <a:prstGeom prst="rect">
            <a:avLst/>
          </a:prstGeom>
        </p:spPr>
      </p:pic>
      <p:pic>
        <p:nvPicPr>
          <p:cNvPr id="8" name="Εικόνα 4">
            <a:extLst>
              <a:ext uri="{FF2B5EF4-FFF2-40B4-BE49-F238E27FC236}">
                <a16:creationId xmlns:a16="http://schemas.microsoft.com/office/drawing/2014/main" id="{B66895CC-5864-3A51-FCC5-886F3941B5F1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9748" y="4022435"/>
            <a:ext cx="3934690" cy="136369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969028" y="5401324"/>
            <a:ext cx="4093661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400" dirty="0"/>
              <a:t>Σε </a:t>
            </a:r>
            <a:r>
              <a:rPr lang="el-GR" sz="1400" dirty="0" err="1"/>
              <a:t>λιπιδικούς</a:t>
            </a:r>
            <a:r>
              <a:rPr lang="el-GR" sz="1400" dirty="0"/>
              <a:t> φορείς(</a:t>
            </a:r>
            <a:r>
              <a:rPr lang="el-GR" sz="1400" dirty="0" err="1"/>
              <a:t>λιποσώματα</a:t>
            </a:r>
            <a:r>
              <a:rPr lang="el-GR" sz="1400" dirty="0"/>
              <a:t>, </a:t>
            </a:r>
            <a:r>
              <a:rPr lang="el-GR" sz="1400" dirty="0" err="1"/>
              <a:t>κυκλοδεξτρίνες</a:t>
            </a:r>
            <a:r>
              <a:rPr lang="el-GR" sz="1400" dirty="0"/>
              <a:t> ), οι υδρόφοβες δραστικές ουσίες της πρόπολης αποδίδουν καλύτερα στο δέρμα από τα κλασσικά εκχυλίσματα και αυξάνεται ο χρόνος ζωής και της δράσης των ουσιών αυτών.</a:t>
            </a:r>
            <a:endParaRPr lang="en-US" sz="1400" dirty="0"/>
          </a:p>
        </p:txBody>
      </p:sp>
      <p:sp>
        <p:nvSpPr>
          <p:cNvPr id="17" name="Bent Arrow 16"/>
          <p:cNvSpPr/>
          <p:nvPr/>
        </p:nvSpPr>
        <p:spPr>
          <a:xfrm>
            <a:off x="6862618" y="461819"/>
            <a:ext cx="1430659" cy="1034470"/>
          </a:xfrm>
          <a:prstGeom prst="bentArrow">
            <a:avLst>
              <a:gd name="adj1" fmla="val 21429"/>
              <a:gd name="adj2" fmla="val 25000"/>
              <a:gd name="adj3" fmla="val 34821"/>
              <a:gd name="adj4" fmla="val 4375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236910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08BC29BF-7DE7-7EC3-A8B0-1DD14ACD9AB1}"/>
              </a:ext>
            </a:extLst>
          </p:cNvPr>
          <p:cNvSpPr txBox="1">
            <a:spLocks/>
          </p:cNvSpPr>
          <p:nvPr/>
        </p:nvSpPr>
        <p:spPr>
          <a:xfrm>
            <a:off x="2136445" y="393672"/>
            <a:ext cx="7606072" cy="82829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l-GR" dirty="0" err="1"/>
              <a:t>Φωτοπροστασία</a:t>
            </a:r>
            <a:r>
              <a:rPr lang="el-GR" dirty="0"/>
              <a:t>– </a:t>
            </a:r>
            <a:r>
              <a:rPr lang="el-GR" dirty="0" err="1"/>
              <a:t>Φωτογήρανση</a:t>
            </a:r>
            <a:endParaRPr lang="el-GR" dirty="0"/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1EF00C37-3CE5-7D50-ECF4-1DBA80CBB10C}"/>
              </a:ext>
            </a:extLst>
          </p:cNvPr>
          <p:cNvSpPr txBox="1">
            <a:spLocks/>
          </p:cNvSpPr>
          <p:nvPr/>
        </p:nvSpPr>
        <p:spPr>
          <a:xfrm>
            <a:off x="146418" y="1551032"/>
            <a:ext cx="6816793" cy="293784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l-GR" sz="2000" dirty="0"/>
              <a:t>Εκχυλίσματα Πρόπολης– Φυσικά Ενισχυτικά Αντηλιακών Φίλτρων </a:t>
            </a:r>
          </a:p>
          <a:p>
            <a:r>
              <a:rPr lang="el-GR" sz="2000" u="sng" dirty="0">
                <a:solidFill>
                  <a:schemeClr val="accent2">
                    <a:lumMod val="75000"/>
                  </a:schemeClr>
                </a:solidFill>
              </a:rPr>
              <a:t>Σε μη τοξικές δόσεις τα </a:t>
            </a:r>
            <a:r>
              <a:rPr lang="el-GR" sz="2000" u="sng" dirty="0" err="1">
                <a:solidFill>
                  <a:schemeClr val="accent2">
                    <a:lumMod val="75000"/>
                  </a:schemeClr>
                </a:solidFill>
              </a:rPr>
              <a:t>προπολικά</a:t>
            </a:r>
            <a:r>
              <a:rPr lang="el-GR" sz="2000" u="sng" dirty="0">
                <a:solidFill>
                  <a:schemeClr val="accent2">
                    <a:lumMod val="75000"/>
                  </a:schemeClr>
                </a:solidFill>
              </a:rPr>
              <a:t> εκχυλίσματα μπορούν να χρησιμοποιηθούν για παρατεταμένη χρονική διάρκεια χρήσης.</a:t>
            </a:r>
          </a:p>
          <a:p>
            <a:r>
              <a:rPr lang="el-GR" sz="2000" dirty="0"/>
              <a:t>Τα </a:t>
            </a:r>
            <a:r>
              <a:rPr lang="el-GR" sz="2000" dirty="0" err="1"/>
              <a:t>φαινολικά</a:t>
            </a:r>
            <a:r>
              <a:rPr lang="el-GR" sz="2000" dirty="0"/>
              <a:t> οξέα απορροφούν τις ακτινοβολίες </a:t>
            </a:r>
            <a:r>
              <a:rPr lang="en-US" sz="2000" dirty="0"/>
              <a:t>UVA </a:t>
            </a:r>
            <a:r>
              <a:rPr lang="el-GR" sz="2000" dirty="0"/>
              <a:t>και</a:t>
            </a:r>
            <a:r>
              <a:rPr lang="en-US" sz="2000" dirty="0"/>
              <a:t> UVB.</a:t>
            </a:r>
            <a:endParaRPr lang="el-GR" sz="2000" dirty="0"/>
          </a:p>
          <a:p>
            <a:r>
              <a:rPr lang="el-GR" sz="2000" dirty="0"/>
              <a:t>Αντιρυτιδική.</a:t>
            </a:r>
          </a:p>
          <a:p>
            <a:pPr marL="0" indent="0">
              <a:buNone/>
            </a:pPr>
            <a:endParaRPr lang="el-GR" sz="2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2DA8D95-5DB7-0E92-069B-90EDF22EB607}"/>
              </a:ext>
            </a:extLst>
          </p:cNvPr>
          <p:cNvSpPr txBox="1"/>
          <p:nvPr/>
        </p:nvSpPr>
        <p:spPr>
          <a:xfrm>
            <a:off x="7788987" y="1551032"/>
            <a:ext cx="3325215" cy="1323439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l-GR" sz="2000" b="1" dirty="0">
                <a:solidFill>
                  <a:schemeClr val="accent2">
                    <a:lumMod val="50000"/>
                  </a:schemeClr>
                </a:solidFill>
              </a:rPr>
              <a:t>καφεϊκό οξύ, </a:t>
            </a:r>
          </a:p>
          <a:p>
            <a:pPr algn="ctr"/>
            <a:r>
              <a:rPr lang="el-GR" sz="2000" b="1" dirty="0">
                <a:solidFill>
                  <a:schemeClr val="accent2">
                    <a:lumMod val="50000"/>
                  </a:schemeClr>
                </a:solidFill>
              </a:rPr>
              <a:t>Κ36,</a:t>
            </a:r>
            <a:endParaRPr lang="en-US" sz="2000" b="1" dirty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r>
              <a:rPr lang="el-GR" sz="2000" b="1" dirty="0" err="1">
                <a:solidFill>
                  <a:schemeClr val="accent2">
                    <a:lumMod val="50000"/>
                  </a:schemeClr>
                </a:solidFill>
              </a:rPr>
              <a:t>κουμαρικό</a:t>
            </a:r>
            <a:r>
              <a:rPr lang="el-GR" sz="2000" b="1" dirty="0">
                <a:solidFill>
                  <a:schemeClr val="accent2">
                    <a:lumMod val="50000"/>
                  </a:schemeClr>
                </a:solidFill>
              </a:rPr>
              <a:t> οξύ</a:t>
            </a:r>
            <a:endParaRPr lang="en-US" sz="2000" b="1" dirty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r>
              <a:rPr lang="el-GR" sz="20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l-GR" sz="2000" b="1" dirty="0" err="1">
                <a:solidFill>
                  <a:schemeClr val="accent2">
                    <a:lumMod val="50000"/>
                  </a:schemeClr>
                </a:solidFill>
              </a:rPr>
              <a:t>φερουλικό</a:t>
            </a:r>
            <a:r>
              <a:rPr lang="el-GR" sz="2000" b="1" dirty="0">
                <a:solidFill>
                  <a:schemeClr val="accent2">
                    <a:lumMod val="50000"/>
                  </a:schemeClr>
                </a:solidFill>
              </a:rPr>
              <a:t> οξύ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90FD262-6E7F-10A9-BF9E-511B9104E722}"/>
              </a:ext>
            </a:extLst>
          </p:cNvPr>
          <p:cNvSpPr txBox="1"/>
          <p:nvPr/>
        </p:nvSpPr>
        <p:spPr>
          <a:xfrm>
            <a:off x="3917380" y="1126919"/>
            <a:ext cx="33852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 UVA </a:t>
            </a:r>
            <a:r>
              <a:rPr lang="el-GR" b="1" dirty="0"/>
              <a:t>     </a:t>
            </a:r>
            <a:r>
              <a:rPr lang="en-US" b="1" dirty="0"/>
              <a:t>UVB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76751FB-FA0D-44D6-A93C-87DB77CBA200}"/>
              </a:ext>
            </a:extLst>
          </p:cNvPr>
          <p:cNvSpPr txBox="1"/>
          <p:nvPr/>
        </p:nvSpPr>
        <p:spPr>
          <a:xfrm>
            <a:off x="214198" y="1092086"/>
            <a:ext cx="35619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/>
              <a:t>Οργανικά και Ανόργανα Αντηλιακά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50C7907-B943-B8A0-26B4-4280F34514B0}"/>
              </a:ext>
            </a:extLst>
          </p:cNvPr>
          <p:cNvSpPr txBox="1"/>
          <p:nvPr/>
        </p:nvSpPr>
        <p:spPr>
          <a:xfrm>
            <a:off x="7381702" y="3160459"/>
            <a:ext cx="4305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/>
              <a:t>Βραζιλιάνικη Κόκκινη Πρόπολη 30% ↑</a:t>
            </a:r>
            <a:r>
              <a:rPr lang="en-US" dirty="0"/>
              <a:t> SPF</a:t>
            </a:r>
            <a:endParaRPr lang="el-GR" dirty="0"/>
          </a:p>
        </p:txBody>
      </p:sp>
      <p:sp>
        <p:nvSpPr>
          <p:cNvPr id="9" name="TextBox 8"/>
          <p:cNvSpPr txBox="1"/>
          <p:nvPr/>
        </p:nvSpPr>
        <p:spPr>
          <a:xfrm>
            <a:off x="7722486" y="1278011"/>
            <a:ext cx="25789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/>
              <a:t>             ΦΑΙΝΟΛΙΚΑ ΟΞΕΑ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483A1FC-EF26-DD52-C9EF-46979ACB94EA}"/>
              </a:ext>
            </a:extLst>
          </p:cNvPr>
          <p:cNvSpPr txBox="1"/>
          <p:nvPr/>
        </p:nvSpPr>
        <p:spPr>
          <a:xfrm>
            <a:off x="7286811" y="6230100"/>
            <a:ext cx="529769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l-GR" sz="1600" dirty="0"/>
              <a:t>Δράσεις της </a:t>
            </a:r>
            <a:r>
              <a:rPr lang="en-US" sz="1600" dirty="0"/>
              <a:t>K36H </a:t>
            </a:r>
            <a:r>
              <a:rPr lang="el-GR" sz="1600" dirty="0"/>
              <a:t>στην</a:t>
            </a:r>
            <a:r>
              <a:rPr lang="en-US" sz="1600" dirty="0"/>
              <a:t> UVA-</a:t>
            </a:r>
            <a:r>
              <a:rPr lang="el-GR" sz="1600" dirty="0"/>
              <a:t>επαγόμενη </a:t>
            </a:r>
            <a:r>
              <a:rPr lang="el-GR" sz="1600" dirty="0" err="1"/>
              <a:t>φωτογήρανση</a:t>
            </a:r>
            <a:r>
              <a:rPr lang="en-US" sz="1600" dirty="0"/>
              <a:t> .</a:t>
            </a:r>
            <a:endParaRPr lang="el-GR" sz="1600" dirty="0"/>
          </a:p>
        </p:txBody>
      </p:sp>
      <p:pic>
        <p:nvPicPr>
          <p:cNvPr id="11" name="Εικόνα 10">
            <a:extLst>
              <a:ext uri="{FF2B5EF4-FFF2-40B4-BE49-F238E27FC236}">
                <a16:creationId xmlns:a16="http://schemas.microsoft.com/office/drawing/2014/main" id="{D1D90C72-4040-A4FD-E175-752E521FAB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18423" y="3710100"/>
            <a:ext cx="4232404" cy="25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712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393 0.00555 L -0.06393 0.00555 C -0.06198 -0.00764 -0.05989 -0.02083 -0.05807 -0.03403 C -0.05755 -0.03681 -0.05833 -0.04537 -0.05716 -0.04306 C -0.05221 -0.03357 -0.04114 0.00856 -0.03763 0.01921 C -0.03646 0.02245 -0.03515 0.02616 -0.03333 0.02824 C -0.03164 0.03032 -0.02929 0.03009 -0.02734 0.03125 C -0.02526 0.03264 -0.0233 0.03426 -0.02135 0.03588 C -0.01458 0.02268 -0.00742 0.00995 -0.00091 -0.00371 C 0.00339 -0.01273 0.00443 -0.03496 0.01107 -0.03241 C 0.01966 -0.02894 0.02097 -0.00648 0.02552 0.00694 C 0.03711 0.04074 0.02852 0.03287 0.0392 0.04028 C 0.04571 0.02917 0.05248 0.01852 0.05873 0.00694 C 0.06133 0.00231 0.06198 -0.0081 0.06563 -0.0081 C 0.07006 -0.0081 0.07279 0.00116 0.07578 0.00694 C 0.08164 0.01852 0.09206 0.04352 0.09206 0.04352 C 0.09623 0.03333 0.10039 0.02315 0.10482 0.01296 C 0.10638 0.00949 0.10729 0.00347 0.1099 0.00254 C 0.11211 0.00162 0.11394 0.00648 0.11589 0.00856 C 0.11784 0.01065 0.12136 0.01528 0.12266 0.01759 C 0.12396 0.01991 0.12487 0.02268 0.12604 0.02523 C 0.12722 0.02731 0.12839 0.02917 0.12956 0.03125 C 0.13295 0.02731 0.13646 0.02338 0.13972 0.01921 C 0.14414 0.01342 0.14805 0.00648 0.15248 0.00092 C 0.15547 -0.00255 0.15873 -0.00509 0.16185 -0.0081 C 0.1642 -0.00671 0.16706 -0.00671 0.16875 -0.00371 C 0.17149 0.00139 0.17266 0.00856 0.17474 0.01458 C 0.17526 0.0162 0.17578 0.01759 0.17644 0.01921 C 0.20482 0.01157 0.20847 0.01643 0.22761 -0.00046 C 0.22826 -0.00116 0.22865 -0.00255 0.2293 -0.00371 L 0.23099 -0.00671 L 0.26328 0.00555 " pathEditMode="relative" ptsTypes="AAAAAAAAAAAAAAAAAAAAAAAAAAAAAAAA">
                                      <p:cBhvr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F7762F99-7FED-F587-2825-6D3CEE48F5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7943" y="392834"/>
            <a:ext cx="10515600" cy="1325563"/>
          </a:xfrm>
        </p:spPr>
        <p:txBody>
          <a:bodyPr>
            <a:normAutofit/>
          </a:bodyPr>
          <a:lstStyle/>
          <a:p>
            <a:r>
              <a:rPr lang="el-GR" sz="3600" b="1" dirty="0"/>
              <a:t>Αντικαρκινικές ουσίες της Πρόπολης-Τοπική Αντικαρκινική Δράση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7943" y="1559183"/>
            <a:ext cx="7035657" cy="402705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08BCC75C-FD18-AAE7-D85E-5B04D87151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1761" y="1718397"/>
            <a:ext cx="7081839" cy="390908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l-GR" sz="1600" b="1" u="sng" dirty="0">
                <a:solidFill>
                  <a:schemeClr val="accent1">
                    <a:lumMod val="50000"/>
                  </a:schemeClr>
                </a:solidFill>
              </a:rPr>
              <a:t>Ενεργά Συστατικά: </a:t>
            </a:r>
          </a:p>
          <a:p>
            <a:r>
              <a:rPr lang="el-GR" sz="1600" dirty="0"/>
              <a:t>Τα συστατικά που προσδίδουν αντικαρκινικά δυναμικά έχουν </a:t>
            </a:r>
            <a:r>
              <a:rPr lang="el-GR" sz="1600" dirty="0" err="1"/>
              <a:t>ταυτοποιηθεί</a:t>
            </a:r>
            <a:r>
              <a:rPr lang="el-GR" sz="1600" dirty="0"/>
              <a:t> ως ο </a:t>
            </a:r>
            <a:r>
              <a:rPr lang="el-GR" sz="1600" b="1" dirty="0" err="1">
                <a:solidFill>
                  <a:schemeClr val="accent2">
                    <a:lumMod val="50000"/>
                  </a:schemeClr>
                </a:solidFill>
              </a:rPr>
              <a:t>φαιναιθυλεστέρας</a:t>
            </a:r>
            <a:r>
              <a:rPr lang="el-GR" sz="1600" b="1" dirty="0">
                <a:solidFill>
                  <a:schemeClr val="accent2">
                    <a:lumMod val="50000"/>
                  </a:schemeClr>
                </a:solidFill>
              </a:rPr>
              <a:t> του καφεϊκού οξέος</a:t>
            </a:r>
            <a:r>
              <a:rPr lang="el-GR" sz="1600" dirty="0"/>
              <a:t>, η </a:t>
            </a:r>
            <a:r>
              <a:rPr lang="el-GR" sz="1600" b="1" dirty="0" err="1">
                <a:solidFill>
                  <a:schemeClr val="accent2">
                    <a:lumMod val="50000"/>
                  </a:schemeClr>
                </a:solidFill>
              </a:rPr>
              <a:t>χρυσίνη</a:t>
            </a:r>
            <a:r>
              <a:rPr lang="el-GR" sz="1600" dirty="0"/>
              <a:t>, η </a:t>
            </a:r>
            <a:r>
              <a:rPr lang="el-GR" sz="1600" b="1" dirty="0" err="1">
                <a:solidFill>
                  <a:schemeClr val="accent2">
                    <a:lumMod val="50000"/>
                  </a:schemeClr>
                </a:solidFill>
              </a:rPr>
              <a:t>αρτεπιλλίνη</a:t>
            </a:r>
            <a:r>
              <a:rPr lang="el-GR" sz="1600" b="1" dirty="0">
                <a:solidFill>
                  <a:schemeClr val="accent2">
                    <a:lumMod val="50000"/>
                  </a:schemeClr>
                </a:solidFill>
              </a:rPr>
              <a:t> C</a:t>
            </a:r>
            <a:r>
              <a:rPr lang="el-GR" sz="1600" dirty="0"/>
              <a:t>, η </a:t>
            </a:r>
            <a:r>
              <a:rPr lang="el-GR" sz="1600" b="1" dirty="0" err="1">
                <a:solidFill>
                  <a:schemeClr val="accent2">
                    <a:lumMod val="50000"/>
                  </a:schemeClr>
                </a:solidFill>
              </a:rPr>
              <a:t>νεμοροσόνη</a:t>
            </a:r>
            <a:r>
              <a:rPr lang="el-GR" sz="1600" dirty="0"/>
              <a:t>, η </a:t>
            </a:r>
            <a:r>
              <a:rPr lang="el-GR" sz="1600" b="1" dirty="0" err="1">
                <a:solidFill>
                  <a:schemeClr val="accent2">
                    <a:lumMod val="50000"/>
                  </a:schemeClr>
                </a:solidFill>
              </a:rPr>
              <a:t>γαλαγγίνη</a:t>
            </a:r>
            <a:r>
              <a:rPr lang="el-GR" sz="1600" dirty="0"/>
              <a:t>, η </a:t>
            </a:r>
            <a:r>
              <a:rPr lang="el-GR" sz="1600" b="1" dirty="0" err="1">
                <a:solidFill>
                  <a:schemeClr val="accent2">
                    <a:lumMod val="50000"/>
                  </a:schemeClr>
                </a:solidFill>
              </a:rPr>
              <a:t>καρδανόλη</a:t>
            </a:r>
            <a:r>
              <a:rPr lang="el-GR" sz="1600" dirty="0"/>
              <a:t> κ.λπ. Αυτές οι ενώσεις στοχεύουν σε διάφορες γενετικές και βιοχημικές οδούς εξέλιξης του καρκίνου. </a:t>
            </a:r>
          </a:p>
          <a:p>
            <a:r>
              <a:rPr lang="el-GR" sz="1600" dirty="0"/>
              <a:t>Η πορτογαλική πρόπολη (</a:t>
            </a:r>
            <a:r>
              <a:rPr lang="en-US" sz="1600" dirty="0"/>
              <a:t>G18EE</a:t>
            </a:r>
            <a:r>
              <a:rPr lang="el-GR" sz="1600" dirty="0"/>
              <a:t>)</a:t>
            </a:r>
            <a:r>
              <a:rPr lang="en-US" sz="1600" dirty="0"/>
              <a:t> </a:t>
            </a:r>
            <a:r>
              <a:rPr lang="el-GR" sz="1600" dirty="0"/>
              <a:t>είναι πλούσια σε </a:t>
            </a:r>
            <a:r>
              <a:rPr lang="el-GR" sz="1600" dirty="0" err="1"/>
              <a:t>φλαβονοειδή</a:t>
            </a:r>
            <a:r>
              <a:rPr lang="el-GR" sz="1600" dirty="0"/>
              <a:t> </a:t>
            </a:r>
            <a:r>
              <a:rPr lang="el-GR" sz="1600" b="1" dirty="0" err="1">
                <a:solidFill>
                  <a:schemeClr val="accent2">
                    <a:lumMod val="50000"/>
                  </a:schemeClr>
                </a:solidFill>
              </a:rPr>
              <a:t>απιγενίνη</a:t>
            </a:r>
            <a:r>
              <a:rPr lang="el-GR" sz="1600" dirty="0"/>
              <a:t>, </a:t>
            </a:r>
            <a:r>
              <a:rPr lang="el-GR" sz="1600" b="1" dirty="0" err="1">
                <a:solidFill>
                  <a:schemeClr val="accent2">
                    <a:lumMod val="50000"/>
                  </a:schemeClr>
                </a:solidFill>
              </a:rPr>
              <a:t>πινομπανκσίνη</a:t>
            </a:r>
            <a:r>
              <a:rPr lang="el-GR" sz="1600" dirty="0"/>
              <a:t>, </a:t>
            </a:r>
            <a:r>
              <a:rPr lang="el-GR" sz="1600" b="1" dirty="0" err="1">
                <a:solidFill>
                  <a:schemeClr val="accent2">
                    <a:lumMod val="50000"/>
                  </a:schemeClr>
                </a:solidFill>
              </a:rPr>
              <a:t>χρυσίνη</a:t>
            </a:r>
            <a:r>
              <a:rPr lang="el-GR" sz="1600" dirty="0"/>
              <a:t>, </a:t>
            </a:r>
            <a:r>
              <a:rPr lang="el-GR" sz="1600" b="1" dirty="0" err="1">
                <a:solidFill>
                  <a:schemeClr val="accent2">
                    <a:lumMod val="50000"/>
                  </a:schemeClr>
                </a:solidFill>
              </a:rPr>
              <a:t>ακακετίνη</a:t>
            </a:r>
            <a:r>
              <a:rPr lang="el-GR" sz="1600" dirty="0"/>
              <a:t>, </a:t>
            </a:r>
            <a:r>
              <a:rPr lang="el-GR" sz="1600" b="1" dirty="0" err="1">
                <a:solidFill>
                  <a:schemeClr val="accent2">
                    <a:lumMod val="50000"/>
                  </a:schemeClr>
                </a:solidFill>
              </a:rPr>
              <a:t>γαλαγγίνη</a:t>
            </a:r>
            <a:r>
              <a:rPr lang="el-GR" sz="1600" dirty="0"/>
              <a:t>, </a:t>
            </a:r>
            <a:r>
              <a:rPr lang="el-GR" sz="1600" b="1" dirty="0" err="1">
                <a:solidFill>
                  <a:schemeClr val="accent2">
                    <a:lumMod val="50000"/>
                  </a:schemeClr>
                </a:solidFill>
              </a:rPr>
              <a:t>καεμπφερίδη</a:t>
            </a:r>
            <a:r>
              <a:rPr lang="el-GR" sz="1600" dirty="0"/>
              <a:t>, </a:t>
            </a:r>
            <a:r>
              <a:rPr lang="el-GR" sz="1600" b="1" dirty="0" err="1">
                <a:solidFill>
                  <a:schemeClr val="accent2">
                    <a:lumMod val="50000"/>
                  </a:schemeClr>
                </a:solidFill>
              </a:rPr>
              <a:t>καμπφερόλη</a:t>
            </a:r>
            <a:r>
              <a:rPr lang="el-GR" sz="1600" dirty="0"/>
              <a:t> και </a:t>
            </a:r>
            <a:r>
              <a:rPr lang="el-GR" sz="1600" b="1" dirty="0" err="1">
                <a:solidFill>
                  <a:schemeClr val="accent2">
                    <a:lumMod val="50000"/>
                  </a:schemeClr>
                </a:solidFill>
              </a:rPr>
              <a:t>καμπφερόλη-μεθοξυ-μεθυλαιθέρα</a:t>
            </a:r>
            <a:r>
              <a:rPr lang="el-GR" sz="1600" dirty="0"/>
              <a:t>, και επίσης σε </a:t>
            </a:r>
            <a:r>
              <a:rPr lang="el-GR" sz="1600" dirty="0" err="1"/>
              <a:t>φαινολικά</a:t>
            </a:r>
            <a:r>
              <a:rPr lang="el-GR" sz="1600" dirty="0"/>
              <a:t> οξέα και τα παράγωγά του, συμπεριλαμβανομένου του </a:t>
            </a:r>
            <a:r>
              <a:rPr lang="el-GR" sz="1600" b="1" dirty="0">
                <a:solidFill>
                  <a:schemeClr val="accent2">
                    <a:lumMod val="50000"/>
                  </a:schemeClr>
                </a:solidFill>
              </a:rPr>
              <a:t>καφεϊκού οξέος</a:t>
            </a:r>
            <a:r>
              <a:rPr lang="el-GR" sz="1600" dirty="0"/>
              <a:t>, </a:t>
            </a:r>
            <a:r>
              <a:rPr lang="el-GR" sz="1600" b="1" dirty="0">
                <a:solidFill>
                  <a:schemeClr val="accent2">
                    <a:lumMod val="50000"/>
                  </a:schemeClr>
                </a:solidFill>
              </a:rPr>
              <a:t>του </a:t>
            </a:r>
            <a:r>
              <a:rPr lang="el-GR" sz="1600" b="1" dirty="0" err="1">
                <a:solidFill>
                  <a:schemeClr val="accent2">
                    <a:lumMod val="50000"/>
                  </a:schemeClr>
                </a:solidFill>
              </a:rPr>
              <a:t>ισοπρενυλεστέρα</a:t>
            </a:r>
            <a:r>
              <a:rPr lang="el-GR" sz="1600" b="1" dirty="0">
                <a:solidFill>
                  <a:schemeClr val="accent2">
                    <a:lumMod val="50000"/>
                  </a:schemeClr>
                </a:solidFill>
              </a:rPr>
              <a:t> του καφεϊκού οξέος</a:t>
            </a:r>
            <a:r>
              <a:rPr lang="el-GR" sz="1600" dirty="0"/>
              <a:t> (CAIE), του </a:t>
            </a:r>
            <a:r>
              <a:rPr lang="el-GR" sz="1600" b="1" dirty="0">
                <a:solidFill>
                  <a:schemeClr val="accent2">
                    <a:lumMod val="50000"/>
                  </a:schemeClr>
                </a:solidFill>
              </a:rPr>
              <a:t>3,4-διμεθυλ-καφεϊκού οξέος </a:t>
            </a:r>
            <a:r>
              <a:rPr lang="el-GR" sz="1600" dirty="0"/>
              <a:t>(DMCA), του </a:t>
            </a:r>
            <a:r>
              <a:rPr lang="el-GR" sz="1600" b="1" dirty="0">
                <a:solidFill>
                  <a:schemeClr val="accent2">
                    <a:lumMod val="50000"/>
                  </a:schemeClr>
                </a:solidFill>
              </a:rPr>
              <a:t>π-</a:t>
            </a:r>
            <a:r>
              <a:rPr lang="el-GR" sz="1600" b="1" dirty="0" err="1">
                <a:solidFill>
                  <a:schemeClr val="accent2">
                    <a:lumMod val="50000"/>
                  </a:schemeClr>
                </a:solidFill>
              </a:rPr>
              <a:t>κουμαρικού</a:t>
            </a:r>
            <a:r>
              <a:rPr lang="el-GR" sz="1600" b="1" dirty="0">
                <a:solidFill>
                  <a:schemeClr val="accent2">
                    <a:lumMod val="50000"/>
                  </a:schemeClr>
                </a:solidFill>
              </a:rPr>
              <a:t> οξέος</a:t>
            </a:r>
            <a:r>
              <a:rPr lang="el-GR" sz="1600" dirty="0"/>
              <a:t>, του </a:t>
            </a:r>
            <a:r>
              <a:rPr lang="el-GR" sz="1600" b="1" dirty="0" err="1">
                <a:solidFill>
                  <a:schemeClr val="accent2">
                    <a:lumMod val="50000"/>
                  </a:schemeClr>
                </a:solidFill>
              </a:rPr>
              <a:t>μεθυλεστέρα</a:t>
            </a:r>
            <a:r>
              <a:rPr lang="el-GR" sz="1600" b="1" dirty="0">
                <a:solidFill>
                  <a:schemeClr val="accent2">
                    <a:lumMod val="50000"/>
                  </a:schemeClr>
                </a:solidFill>
              </a:rPr>
              <a:t> του π-</a:t>
            </a:r>
            <a:r>
              <a:rPr lang="el-GR" sz="1600" b="1" dirty="0" err="1">
                <a:solidFill>
                  <a:schemeClr val="accent2">
                    <a:lumMod val="50000"/>
                  </a:schemeClr>
                </a:solidFill>
              </a:rPr>
              <a:t>κουμαρικού</a:t>
            </a:r>
            <a:r>
              <a:rPr lang="el-GR" sz="1600" b="1" dirty="0">
                <a:solidFill>
                  <a:schemeClr val="accent2">
                    <a:lumMod val="50000"/>
                  </a:schemeClr>
                </a:solidFill>
              </a:rPr>
              <a:t> οξέος </a:t>
            </a:r>
            <a:r>
              <a:rPr lang="el-GR" sz="1600" dirty="0"/>
              <a:t>και του </a:t>
            </a:r>
            <a:r>
              <a:rPr lang="el-GR" sz="1600" b="1" dirty="0" err="1">
                <a:solidFill>
                  <a:schemeClr val="accent2">
                    <a:lumMod val="50000"/>
                  </a:schemeClr>
                </a:solidFill>
              </a:rPr>
              <a:t>φερουλικού</a:t>
            </a:r>
            <a:r>
              <a:rPr lang="el-GR" sz="1600" b="1" dirty="0">
                <a:solidFill>
                  <a:schemeClr val="accent2">
                    <a:lumMod val="50000"/>
                  </a:schemeClr>
                </a:solidFill>
              </a:rPr>
              <a:t> οξέος</a:t>
            </a:r>
            <a:r>
              <a:rPr lang="el-GR" sz="1600" dirty="0"/>
              <a:t>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296726" y="5443104"/>
            <a:ext cx="5098473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altLang="en-US" sz="1200" b="1" u="sng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</a:rPr>
              <a:t>Γαλα</a:t>
            </a:r>
            <a:r>
              <a:rPr lang="en-US" altLang="en-US" sz="1200" b="1" u="sng" dirty="0" err="1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</a:rPr>
              <a:t>νγκίνη</a:t>
            </a:r>
            <a:r>
              <a:rPr lang="en-US" altLang="en-US" sz="1200" b="1" u="sng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</a:rPr>
              <a:t> και </a:t>
            </a:r>
            <a:r>
              <a:rPr lang="en-US" altLang="en-US" sz="1200" b="1" u="sng" dirty="0" err="1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</a:rPr>
              <a:t>Χρυσίνη</a:t>
            </a:r>
            <a:r>
              <a:rPr lang="en-US" altLang="en-US" sz="1200" u="sng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</a:rPr>
              <a:t>: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altLang="en-US" sz="1200" dirty="0" err="1">
                <a:latin typeface="Arial" panose="020B0604020202020204" pitchFamily="34" charset="0"/>
              </a:rPr>
              <a:t>Προκ</a:t>
            </a:r>
            <a:r>
              <a:rPr lang="en-US" altLang="en-US" sz="1200" dirty="0">
                <a:latin typeface="Arial" panose="020B0604020202020204" pitchFamily="34" charset="0"/>
              </a:rPr>
              <a:t>αλούν την απόπτωση (προγραμματισμένο κυτταρικό θάνατο) σε κύτταρα μελανώματος.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altLang="en-US" sz="1200" dirty="0" err="1">
                <a:latin typeface="Arial" panose="020B0604020202020204" pitchFamily="34" charset="0"/>
              </a:rPr>
              <a:t>Προκ</a:t>
            </a:r>
            <a:r>
              <a:rPr lang="en-US" altLang="en-US" sz="1200" dirty="0">
                <a:latin typeface="Arial" panose="020B0604020202020204" pitchFamily="34" charset="0"/>
              </a:rPr>
              <a:t>αλούν απώλεια του δυναμικού της μιτοχονδριακής μεμβράνης.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altLang="en-US" sz="1200" b="1" u="sng" dirty="0" err="1">
                <a:latin typeface="Arial" panose="020B0604020202020204" pitchFamily="34" charset="0"/>
              </a:rPr>
              <a:t>Κυττ</a:t>
            </a:r>
            <a:r>
              <a:rPr lang="en-US" altLang="en-US" sz="1200" b="1" u="sng" dirty="0">
                <a:latin typeface="Arial" panose="020B0604020202020204" pitchFamily="34" charset="0"/>
              </a:rPr>
              <a:t>αρικές σειρές που επηρεάζονται</a:t>
            </a:r>
            <a:r>
              <a:rPr lang="en-US" altLang="en-US" sz="1200" u="sng" dirty="0">
                <a:latin typeface="Arial" panose="020B0604020202020204" pitchFamily="34" charset="0"/>
              </a:rPr>
              <a:t>: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altLang="en-US" sz="1200" b="1" dirty="0">
                <a:latin typeface="Arial" panose="020B0604020202020204" pitchFamily="34" charset="0"/>
              </a:rPr>
              <a:t>B16-F1</a:t>
            </a:r>
            <a:r>
              <a:rPr lang="en-US" altLang="en-US" sz="1200" dirty="0">
                <a:latin typeface="Arial" panose="020B0604020202020204" pitchFamily="34" charset="0"/>
              </a:rPr>
              <a:t>: </a:t>
            </a:r>
            <a:r>
              <a:rPr lang="en-US" altLang="en-US" sz="1200" dirty="0" err="1">
                <a:latin typeface="Arial" panose="020B0604020202020204" pitchFamily="34" charset="0"/>
              </a:rPr>
              <a:t>Κύττ</a:t>
            </a:r>
            <a:r>
              <a:rPr lang="en-US" altLang="en-US" sz="1200" dirty="0">
                <a:latin typeface="Arial" panose="020B0604020202020204" pitchFamily="34" charset="0"/>
              </a:rPr>
              <a:t>αρα μελανώματος σε ποντικούς.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altLang="en-US" sz="1200" b="1" dirty="0">
                <a:latin typeface="Arial" panose="020B0604020202020204" pitchFamily="34" charset="0"/>
              </a:rPr>
              <a:t>A375</a:t>
            </a:r>
            <a:r>
              <a:rPr lang="en-US" altLang="en-US" sz="1200" dirty="0">
                <a:latin typeface="Arial" panose="020B0604020202020204" pitchFamily="34" charset="0"/>
              </a:rPr>
              <a:t>: </a:t>
            </a:r>
            <a:r>
              <a:rPr lang="en-US" altLang="en-US" sz="1200" dirty="0" err="1">
                <a:latin typeface="Arial" panose="020B0604020202020204" pitchFamily="34" charset="0"/>
              </a:rPr>
              <a:t>Κύττ</a:t>
            </a:r>
            <a:r>
              <a:rPr lang="en-US" altLang="en-US" sz="1200" dirty="0">
                <a:latin typeface="Arial" panose="020B0604020202020204" pitchFamily="34" charset="0"/>
              </a:rPr>
              <a:t>αρα ανθρώπινου </a:t>
            </a:r>
            <a:r>
              <a:rPr lang="el-GR" altLang="en-US" sz="1200" dirty="0" err="1">
                <a:latin typeface="Arial" panose="020B0604020202020204" pitchFamily="34" charset="0"/>
              </a:rPr>
              <a:t>κακόηθους</a:t>
            </a:r>
            <a:r>
              <a:rPr lang="en-US" altLang="en-US" sz="1200" dirty="0">
                <a:latin typeface="Arial" panose="020B0604020202020204" pitchFamily="34" charset="0"/>
              </a:rPr>
              <a:t> μελανώματος.</a:t>
            </a:r>
          </a:p>
          <a:p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AA13675-F47C-EC74-4286-4805F6E53F84}"/>
              </a:ext>
            </a:extLst>
          </p:cNvPr>
          <p:cNvSpPr txBox="1"/>
          <p:nvPr/>
        </p:nvSpPr>
        <p:spPr>
          <a:xfrm>
            <a:off x="459253" y="5624682"/>
            <a:ext cx="6200192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sz="1400" dirty="0"/>
              <a:t>Δύο κύριες </a:t>
            </a:r>
            <a:r>
              <a:rPr lang="el-GR" sz="1400" dirty="0" err="1"/>
              <a:t>ανοσοδυναμικές</a:t>
            </a:r>
            <a:r>
              <a:rPr lang="el-GR" sz="1400" dirty="0"/>
              <a:t> χημικές ουσίες έχουν </a:t>
            </a:r>
            <a:r>
              <a:rPr lang="el-GR" sz="1400" dirty="0" err="1"/>
              <a:t>ταυτοποιηθεί</a:t>
            </a:r>
            <a:r>
              <a:rPr lang="el-GR" sz="1400" dirty="0"/>
              <a:t> ως ο </a:t>
            </a:r>
            <a:r>
              <a:rPr lang="el-GR" sz="1400" dirty="0" err="1"/>
              <a:t>φαιναιθυλεστέρας</a:t>
            </a:r>
            <a:r>
              <a:rPr lang="el-GR" sz="1400" dirty="0"/>
              <a:t> του καφεϊκού οξέος (CAPE) και η </a:t>
            </a:r>
            <a:r>
              <a:rPr lang="el-GR" sz="1400" dirty="0" err="1"/>
              <a:t>αρτεπιλλίνη</a:t>
            </a:r>
            <a:r>
              <a:rPr lang="el-GR" sz="1400" dirty="0"/>
              <a:t> C. </a:t>
            </a:r>
          </a:p>
          <a:p>
            <a:r>
              <a:rPr lang="el-GR" sz="1400" dirty="0"/>
              <a:t>Η πρόπολη, το CAPE και η </a:t>
            </a:r>
            <a:r>
              <a:rPr lang="el-GR" sz="1400" dirty="0" err="1"/>
              <a:t>αρτεπιλλίνη</a:t>
            </a:r>
            <a:r>
              <a:rPr lang="el-GR" sz="1400" dirty="0"/>
              <a:t> C έχει αποδειχθεί ότι ασκούν αθροιστική </a:t>
            </a:r>
            <a:r>
              <a:rPr lang="el-GR" sz="1400" dirty="0" err="1"/>
              <a:t>ανοσοκατασταλτική</a:t>
            </a:r>
            <a:r>
              <a:rPr lang="el-GR" sz="1400" dirty="0"/>
              <a:t> λειτουργία σε υποσύνολα Τ λεμφοκυττάρων, αλλά παράδοξα ενεργοποιούν τη λειτουργία των </a:t>
            </a:r>
            <a:r>
              <a:rPr lang="el-GR" sz="1400" dirty="0" err="1"/>
              <a:t>μακροφάγων</a:t>
            </a:r>
            <a:r>
              <a:rPr lang="el-GR" sz="1400" dirty="0"/>
              <a:t>.</a:t>
            </a:r>
          </a:p>
        </p:txBody>
      </p:sp>
      <p:pic>
        <p:nvPicPr>
          <p:cNvPr id="9" name="Εικόνα 8">
            <a:extLst>
              <a:ext uri="{FF2B5EF4-FFF2-40B4-BE49-F238E27FC236}">
                <a16:creationId xmlns:a16="http://schemas.microsoft.com/office/drawing/2014/main" id="{437A3A6C-E378-F780-6879-9EE6EB85F3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3527" y="1718397"/>
            <a:ext cx="5098473" cy="3500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582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4A57051B-B095-A2FD-ED50-B5A8DD75E3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084" y="-55677"/>
            <a:ext cx="11689009" cy="1325563"/>
          </a:xfrm>
        </p:spPr>
        <p:txBody>
          <a:bodyPr>
            <a:normAutofit/>
          </a:bodyPr>
          <a:lstStyle/>
          <a:p>
            <a:r>
              <a:rPr lang="el-GR" sz="3600" b="1" dirty="0"/>
              <a:t>Αντιοξειδωτικές-Τοπικές Αντικαρκινικές Ιδιότητες</a:t>
            </a:r>
          </a:p>
        </p:txBody>
      </p:sp>
      <p:pic>
        <p:nvPicPr>
          <p:cNvPr id="4" name="Εικόνα 3">
            <a:extLst>
              <a:ext uri="{FF2B5EF4-FFF2-40B4-BE49-F238E27FC236}">
                <a16:creationId xmlns:a16="http://schemas.microsoft.com/office/drawing/2014/main" id="{71E58967-3BE3-0C66-D754-6EC3CFAA41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50694" y="1639345"/>
            <a:ext cx="4847342" cy="394865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grpSp>
        <p:nvGrpSpPr>
          <p:cNvPr id="11" name="Group 10"/>
          <p:cNvGrpSpPr/>
          <p:nvPr/>
        </p:nvGrpSpPr>
        <p:grpSpPr>
          <a:xfrm>
            <a:off x="254251" y="1639346"/>
            <a:ext cx="6654549" cy="3948653"/>
            <a:chOff x="254251" y="1686179"/>
            <a:chExt cx="6654549" cy="2906653"/>
          </a:xfrm>
        </p:grpSpPr>
        <p:sp>
          <p:nvSpPr>
            <p:cNvPr id="9" name="TextBox 8"/>
            <p:cNvSpPr txBox="1"/>
            <p:nvPr/>
          </p:nvSpPr>
          <p:spPr>
            <a:xfrm>
              <a:off x="254251" y="1686179"/>
              <a:ext cx="6654549" cy="2906653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endParaRPr lang="en-US" dirty="0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32122EA0-9F80-4703-38DE-78D23A7D3652}"/>
                </a:ext>
              </a:extLst>
            </p:cNvPr>
            <p:cNvSpPr txBox="1"/>
            <p:nvPr/>
          </p:nvSpPr>
          <p:spPr>
            <a:xfrm>
              <a:off x="254251" y="2577587"/>
              <a:ext cx="6228734" cy="6796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l-GR" dirty="0">
                  <a:latin typeface="Times New Roman" panose="02020603050405020304" pitchFamily="18" charset="0"/>
                  <a:ea typeface="Calibri" panose="020F0502020204030204" pitchFamily="34" charset="0"/>
                </a:rPr>
                <a:t>Δ</a:t>
              </a:r>
              <a:r>
                <a:rPr lang="el-GR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ραστικότητα των υποδοχέων θανάτου όπως οι </a:t>
              </a:r>
              <a:r>
                <a:rPr lang="en-US" dirty="0" err="1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Fas</a:t>
              </a:r>
              <a:r>
                <a:rPr lang="el-GR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και οι </a:t>
              </a:r>
              <a:r>
                <a:rPr lang="en-US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dirty="0" err="1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Fas</a:t>
              </a:r>
              <a:r>
                <a:rPr lang="en-US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-L </a:t>
              </a:r>
              <a:r>
                <a:rPr lang="el-GR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φάνηκαν να ενεργοποιούνται για να επά</a:t>
              </a:r>
              <a:r>
                <a:rPr lang="el-GR" dirty="0">
                  <a:latin typeface="Times New Roman" panose="02020603050405020304" pitchFamily="18" charset="0"/>
                  <a:ea typeface="Calibri" panose="020F0502020204030204" pitchFamily="34" charset="0"/>
                </a:rPr>
                <a:t>γ</a:t>
              </a:r>
              <a:r>
                <a:rPr lang="el-GR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ουν την απόπτωση στα καρκινικά κύτταρα</a:t>
              </a:r>
              <a:r>
                <a:rPr lang="el-GR" sz="1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.</a:t>
              </a:r>
              <a:endParaRPr lang="el-GR" sz="2000" dirty="0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055E9564-98C0-10B9-1C7A-7F0D42518ABE}"/>
                </a:ext>
              </a:extLst>
            </p:cNvPr>
            <p:cNvSpPr txBox="1"/>
            <p:nvPr/>
          </p:nvSpPr>
          <p:spPr>
            <a:xfrm>
              <a:off x="254251" y="3436447"/>
              <a:ext cx="6228734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l-GR" dirty="0" err="1">
                  <a:latin typeface="Times New Roman" panose="02020603050405020304" pitchFamily="18" charset="0"/>
                  <a:ea typeface="Calibri" panose="020F0502020204030204" pitchFamily="34" charset="0"/>
                </a:rPr>
                <a:t>Ε</a:t>
              </a:r>
              <a:r>
                <a:rPr lang="el-GR" dirty="0" err="1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πανενεργοποίηση</a:t>
              </a:r>
              <a:r>
                <a:rPr lang="el-GR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των γονιδίων καταστολής του όγκου, συγκεκριμένα το</a:t>
              </a:r>
              <a:r>
                <a:rPr lang="en-US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p53,</a:t>
              </a:r>
              <a:r>
                <a:rPr lang="el-GR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το οποίο είναι ένας ρυθμιστής του κυτταρικού κύκλου και της απόπτωσης</a:t>
              </a:r>
              <a:r>
                <a:rPr lang="el-GR" sz="1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.</a:t>
              </a:r>
              <a:endParaRPr lang="el-GR" sz="2000" dirty="0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441A90BE-827B-C089-134B-FCCF26FC4FDE}"/>
                </a:ext>
              </a:extLst>
            </p:cNvPr>
            <p:cNvSpPr txBox="1"/>
            <p:nvPr/>
          </p:nvSpPr>
          <p:spPr>
            <a:xfrm>
              <a:off x="254251" y="1890908"/>
              <a:ext cx="6228734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l-GR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Καταστολή του πολλαπλασιασμού, ανακοπή του κυτταρικού κύκλου στη φάση </a:t>
              </a:r>
              <a:r>
                <a:rPr lang="en-US" dirty="0">
                  <a:latin typeface="Times New Roman" panose="02020603050405020304" pitchFamily="18" charset="0"/>
                  <a:ea typeface="Calibri" panose="020F0502020204030204" pitchFamily="34" charset="0"/>
                </a:rPr>
                <a:t>G1 </a:t>
              </a:r>
              <a:r>
                <a:rPr lang="el-GR" dirty="0">
                  <a:latin typeface="Times New Roman" panose="02020603050405020304" pitchFamily="18" charset="0"/>
                  <a:ea typeface="Calibri" panose="020F0502020204030204" pitchFamily="34" charset="0"/>
                </a:rPr>
                <a:t>και αύξηση της </a:t>
              </a:r>
              <a:r>
                <a:rPr lang="el-GR" dirty="0" err="1">
                  <a:latin typeface="Times New Roman" panose="02020603050405020304" pitchFamily="18" charset="0"/>
                  <a:ea typeface="Calibri" panose="020F0502020204030204" pitchFamily="34" charset="0"/>
                </a:rPr>
                <a:t>κασπάσης</a:t>
              </a:r>
              <a:r>
                <a:rPr lang="el-GR" dirty="0">
                  <a:latin typeface="Times New Roman" panose="02020603050405020304" pitchFamily="18" charset="0"/>
                  <a:ea typeface="Calibri" panose="020F0502020204030204" pitchFamily="34" charset="0"/>
                </a:rPr>
                <a:t> 3.</a:t>
              </a:r>
              <a:endParaRPr lang="el-GR" dirty="0"/>
            </a:p>
          </p:txBody>
        </p:sp>
      </p:grpSp>
    </p:spTree>
    <p:extLst>
      <p:ext uri="{BB962C8B-B14F-4D97-AF65-F5344CB8AC3E}">
        <p14:creationId xmlns:p14="http://schemas.microsoft.com/office/powerpoint/2010/main" val="38341790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28C71BD0-AE27-AEC5-7E7C-3A7DDFC3E7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sz="3600" b="1" dirty="0" err="1"/>
              <a:t>Αντιερπητικές</a:t>
            </a:r>
            <a:r>
              <a:rPr lang="el-GR" sz="3600" b="1" dirty="0"/>
              <a:t> Ιδιότητες</a:t>
            </a: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B53821FE-BEB7-AFD7-2729-D2A0AF2F0E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685106" cy="2834659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rmAutofit fontScale="85000" lnSpcReduction="20000"/>
          </a:bodyPr>
          <a:lstStyle/>
          <a:p>
            <a:r>
              <a:rPr lang="el-GR" sz="2400" dirty="0">
                <a:solidFill>
                  <a:schemeClr val="tx1"/>
                </a:solidFill>
              </a:rPr>
              <a:t>Η πρόπολη αυξάνει την κυτταρική ανοσολογική απάντηση μέσω της αύξησης του </a:t>
            </a:r>
            <a:r>
              <a:rPr lang="el-GR" sz="2400" dirty="0" err="1">
                <a:solidFill>
                  <a:schemeClr val="tx1"/>
                </a:solidFill>
              </a:rPr>
              <a:t>mRNA</a:t>
            </a:r>
            <a:r>
              <a:rPr lang="el-GR" sz="2400" dirty="0">
                <a:solidFill>
                  <a:schemeClr val="tx1"/>
                </a:solidFill>
              </a:rPr>
              <a:t> για την παραγωγή της </a:t>
            </a:r>
            <a:r>
              <a:rPr lang="el-GR" sz="2400" dirty="0" err="1">
                <a:solidFill>
                  <a:schemeClr val="tx1"/>
                </a:solidFill>
              </a:rPr>
              <a:t>ιντερφερόνης</a:t>
            </a:r>
            <a:r>
              <a:rPr lang="el-GR" sz="2400" dirty="0">
                <a:solidFill>
                  <a:schemeClr val="tx1"/>
                </a:solidFill>
              </a:rPr>
              <a:t> γ και την ενεργοποίηση της παραγωγής των </a:t>
            </a:r>
            <a:r>
              <a:rPr lang="el-GR" sz="2400" dirty="0" err="1">
                <a:solidFill>
                  <a:schemeClr val="tx1"/>
                </a:solidFill>
              </a:rPr>
              <a:t>κυτοκινών</a:t>
            </a:r>
            <a:r>
              <a:rPr lang="el-GR" sz="2400" dirty="0">
                <a:solidFill>
                  <a:schemeClr val="tx1"/>
                </a:solidFill>
              </a:rPr>
              <a:t>.</a:t>
            </a:r>
          </a:p>
          <a:p>
            <a:r>
              <a:rPr lang="el-GR" sz="2400" dirty="0">
                <a:solidFill>
                  <a:schemeClr val="tx1"/>
                </a:solidFill>
              </a:rPr>
              <a:t>Είναι τοπικό </a:t>
            </a:r>
            <a:r>
              <a:rPr lang="el-GR" sz="2400" dirty="0" err="1">
                <a:solidFill>
                  <a:schemeClr val="tx1"/>
                </a:solidFill>
              </a:rPr>
              <a:t>αντιϊκό</a:t>
            </a:r>
            <a:r>
              <a:rPr lang="el-GR" sz="2400" dirty="0">
                <a:solidFill>
                  <a:schemeClr val="tx1"/>
                </a:solidFill>
              </a:rPr>
              <a:t> σε ενεργή εκδήλωση που προκαλείται από τον ιό του απλού έρπητα. </a:t>
            </a:r>
          </a:p>
          <a:p>
            <a:r>
              <a:rPr lang="el-GR" sz="2400" dirty="0">
                <a:solidFill>
                  <a:schemeClr val="tx1"/>
                </a:solidFill>
              </a:rPr>
              <a:t>Οι </a:t>
            </a:r>
            <a:r>
              <a:rPr lang="el-GR" sz="2400" dirty="0" err="1">
                <a:solidFill>
                  <a:schemeClr val="tx1"/>
                </a:solidFill>
              </a:rPr>
              <a:t>φλαβόνες</a:t>
            </a:r>
            <a:r>
              <a:rPr lang="el-GR" sz="2400" dirty="0">
                <a:solidFill>
                  <a:schemeClr val="tx1"/>
                </a:solidFill>
              </a:rPr>
              <a:t> και οι </a:t>
            </a:r>
            <a:r>
              <a:rPr lang="el-GR" sz="2400" dirty="0" err="1">
                <a:solidFill>
                  <a:schemeClr val="tx1"/>
                </a:solidFill>
              </a:rPr>
              <a:t>φλαβονόλες</a:t>
            </a:r>
            <a:r>
              <a:rPr lang="el-GR" sz="2400" dirty="0">
                <a:solidFill>
                  <a:schemeClr val="tx1"/>
                </a:solidFill>
              </a:rPr>
              <a:t> από την πρόπολη, ιδιαίτερα η </a:t>
            </a:r>
            <a:r>
              <a:rPr lang="el-GR" sz="2400" b="1" dirty="0" err="1">
                <a:solidFill>
                  <a:schemeClr val="accent2">
                    <a:lumMod val="50000"/>
                  </a:schemeClr>
                </a:solidFill>
              </a:rPr>
              <a:t>γαλαγγίνη</a:t>
            </a:r>
            <a:r>
              <a:rPr lang="el-GR" sz="2400" dirty="0">
                <a:solidFill>
                  <a:schemeClr val="tx1"/>
                </a:solidFill>
              </a:rPr>
              <a:t>, η </a:t>
            </a:r>
            <a:r>
              <a:rPr lang="el-GR" sz="2400" b="1" dirty="0" err="1">
                <a:solidFill>
                  <a:schemeClr val="accent2">
                    <a:lumMod val="50000"/>
                  </a:schemeClr>
                </a:solidFill>
              </a:rPr>
              <a:t>καμπφερόλη</a:t>
            </a:r>
            <a:r>
              <a:rPr lang="el-GR" sz="2400" dirty="0">
                <a:solidFill>
                  <a:schemeClr val="tx1"/>
                </a:solidFill>
              </a:rPr>
              <a:t>, η </a:t>
            </a:r>
            <a:r>
              <a:rPr lang="el-GR" sz="2400" b="1" dirty="0" err="1">
                <a:solidFill>
                  <a:schemeClr val="accent2">
                    <a:lumMod val="50000"/>
                  </a:schemeClr>
                </a:solidFill>
              </a:rPr>
              <a:t>κερσετίνη</a:t>
            </a:r>
            <a:r>
              <a:rPr lang="el-GR" sz="2400" dirty="0">
                <a:solidFill>
                  <a:schemeClr val="tx1"/>
                </a:solidFill>
              </a:rPr>
              <a:t>, έχουν υψηλή </a:t>
            </a:r>
            <a:r>
              <a:rPr lang="el-GR" sz="2400" dirty="0" err="1">
                <a:solidFill>
                  <a:schemeClr val="tx1"/>
                </a:solidFill>
              </a:rPr>
              <a:t>αντιϊκή</a:t>
            </a:r>
            <a:r>
              <a:rPr lang="el-GR" sz="2400" dirty="0">
                <a:solidFill>
                  <a:schemeClr val="tx1"/>
                </a:solidFill>
              </a:rPr>
              <a:t> δράση κατά του ιού του απλού έρπητα τύπου 1 in </a:t>
            </a:r>
            <a:r>
              <a:rPr lang="el-GR" sz="2400" dirty="0" err="1">
                <a:solidFill>
                  <a:schemeClr val="tx1"/>
                </a:solidFill>
              </a:rPr>
              <a:t>vitro</a:t>
            </a:r>
            <a:r>
              <a:rPr lang="el-GR" sz="2400" dirty="0">
                <a:solidFill>
                  <a:schemeClr val="tx1"/>
                </a:solidFill>
              </a:rPr>
              <a:t>. Οι </a:t>
            </a:r>
            <a:r>
              <a:rPr lang="el-GR" sz="2400" dirty="0" err="1">
                <a:solidFill>
                  <a:schemeClr val="tx1"/>
                </a:solidFill>
              </a:rPr>
              <a:t>Nolkemper</a:t>
            </a:r>
            <a:r>
              <a:rPr lang="el-GR" sz="2400" dirty="0">
                <a:solidFill>
                  <a:schemeClr val="tx1"/>
                </a:solidFill>
              </a:rPr>
              <a:t> </a:t>
            </a:r>
            <a:r>
              <a:rPr lang="el-GR" sz="2400" dirty="0" err="1">
                <a:solidFill>
                  <a:schemeClr val="tx1"/>
                </a:solidFill>
              </a:rPr>
              <a:t>et</a:t>
            </a:r>
            <a:r>
              <a:rPr lang="el-GR" sz="2400" dirty="0">
                <a:solidFill>
                  <a:schemeClr val="tx1"/>
                </a:solidFill>
              </a:rPr>
              <a:t> </a:t>
            </a:r>
            <a:r>
              <a:rPr lang="el-GR" sz="2400" dirty="0" err="1">
                <a:solidFill>
                  <a:schemeClr val="tx1"/>
                </a:solidFill>
              </a:rPr>
              <a:t>al</a:t>
            </a:r>
            <a:r>
              <a:rPr lang="el-GR" sz="2400" dirty="0">
                <a:solidFill>
                  <a:schemeClr val="tx1"/>
                </a:solidFill>
              </a:rPr>
              <a:t>. παρατήρησαν ότι τόσο τα υδατικά όσο και τα </a:t>
            </a:r>
            <a:r>
              <a:rPr lang="el-GR" sz="2400" dirty="0" err="1">
                <a:solidFill>
                  <a:schemeClr val="tx1"/>
                </a:solidFill>
              </a:rPr>
              <a:t>αιθανολικά</a:t>
            </a:r>
            <a:r>
              <a:rPr lang="el-GR" sz="2400" dirty="0">
                <a:solidFill>
                  <a:schemeClr val="tx1"/>
                </a:solidFill>
              </a:rPr>
              <a:t> εκχυλίσματα της πρόπολης ήταν ισχυρά </a:t>
            </a:r>
            <a:r>
              <a:rPr lang="el-GR" sz="2400" dirty="0" err="1">
                <a:solidFill>
                  <a:schemeClr val="tx1"/>
                </a:solidFill>
              </a:rPr>
              <a:t>αντιϊκά</a:t>
            </a:r>
            <a:r>
              <a:rPr lang="el-GR" sz="2400" dirty="0">
                <a:solidFill>
                  <a:schemeClr val="tx1"/>
                </a:solidFill>
              </a:rPr>
              <a:t> έναντι του απλού έρπητα τύπου 2 (HSV-2).</a:t>
            </a:r>
          </a:p>
          <a:p>
            <a:r>
              <a:rPr lang="el-GR" sz="2400" dirty="0">
                <a:solidFill>
                  <a:schemeClr val="tx1"/>
                </a:solidFill>
                <a:ea typeface="Calibri"/>
                <a:cs typeface="Calibri"/>
              </a:rPr>
              <a:t>Αναστέλλοντας την είσοδο του ιού στα κύτταρα, δημιουργούν διαταραχές στην αντιγραφή του ιού.</a:t>
            </a:r>
          </a:p>
          <a:p>
            <a:r>
              <a:rPr lang="el-GR" sz="2400" dirty="0" err="1">
                <a:solidFill>
                  <a:schemeClr val="tx1"/>
                </a:solidFill>
                <a:ea typeface="Calibri"/>
                <a:cs typeface="Calibri"/>
              </a:rPr>
              <a:t>Συνεργιστική</a:t>
            </a:r>
            <a:r>
              <a:rPr lang="el-GR" sz="2400" dirty="0">
                <a:solidFill>
                  <a:schemeClr val="tx1"/>
                </a:solidFill>
                <a:ea typeface="Calibri"/>
                <a:cs typeface="Calibri"/>
              </a:rPr>
              <a:t> δράση με το </a:t>
            </a:r>
            <a:r>
              <a:rPr lang="en-US" sz="2400" dirty="0">
                <a:solidFill>
                  <a:schemeClr val="tx1"/>
                </a:solidFill>
                <a:ea typeface="Calibri"/>
                <a:cs typeface="Calibri"/>
              </a:rPr>
              <a:t>Acyclovir</a:t>
            </a:r>
            <a:r>
              <a:rPr lang="el-GR" sz="2400" dirty="0">
                <a:solidFill>
                  <a:schemeClr val="tx1"/>
                </a:solidFill>
                <a:ea typeface="Calibri"/>
                <a:cs typeface="Calibri"/>
              </a:rPr>
              <a:t> και στον </a:t>
            </a:r>
            <a:r>
              <a:rPr lang="en-US" sz="2400" dirty="0">
                <a:solidFill>
                  <a:schemeClr val="tx1"/>
                </a:solidFill>
                <a:ea typeface="Calibri"/>
                <a:cs typeface="Calibri"/>
              </a:rPr>
              <a:t>HSV1 </a:t>
            </a:r>
            <a:r>
              <a:rPr lang="el-GR" sz="2400" dirty="0">
                <a:solidFill>
                  <a:schemeClr val="tx1"/>
                </a:solidFill>
                <a:ea typeface="Calibri"/>
                <a:cs typeface="Calibri"/>
              </a:rPr>
              <a:t>και στον </a:t>
            </a:r>
            <a:r>
              <a:rPr lang="en-US" sz="2400" dirty="0">
                <a:solidFill>
                  <a:schemeClr val="tx1"/>
                </a:solidFill>
                <a:ea typeface="Calibri"/>
                <a:cs typeface="Calibri"/>
              </a:rPr>
              <a:t>HSV2</a:t>
            </a:r>
            <a:r>
              <a:rPr lang="el-GR" sz="2400" dirty="0">
                <a:solidFill>
                  <a:schemeClr val="tx1"/>
                </a:solidFill>
                <a:ea typeface="Calibri"/>
                <a:cs typeface="Calibri"/>
              </a:rPr>
              <a:t>.</a:t>
            </a:r>
            <a:endParaRPr lang="el-GR" sz="2400" dirty="0">
              <a:solidFill>
                <a:schemeClr val="tx1"/>
              </a:solidFill>
            </a:endParaRPr>
          </a:p>
          <a:p>
            <a:endParaRPr lang="el-GR" dirty="0"/>
          </a:p>
        </p:txBody>
      </p:sp>
      <p:pic>
        <p:nvPicPr>
          <p:cNvPr id="13" name="Εικόνα 12">
            <a:extLst>
              <a:ext uri="{FF2B5EF4-FFF2-40B4-BE49-F238E27FC236}">
                <a16:creationId xmlns:a16="http://schemas.microsoft.com/office/drawing/2014/main" id="{33E90CF4-7C0A-30F6-87DA-755A72E68B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4657820"/>
            <a:ext cx="2237426" cy="1835055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BC355622-34BC-FA0E-56CF-6CA40AD30916}"/>
              </a:ext>
            </a:extLst>
          </p:cNvPr>
          <p:cNvSpPr txBox="1"/>
          <p:nvPr/>
        </p:nvSpPr>
        <p:spPr>
          <a:xfrm>
            <a:off x="8369559" y="4582536"/>
            <a:ext cx="3237722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l-GR" sz="1400" dirty="0"/>
              <a:t>Κύτταρα μολυσμένα με </a:t>
            </a:r>
            <a:r>
              <a:rPr lang="en-US" sz="1400" dirty="0"/>
              <a:t>HSV </a:t>
            </a:r>
            <a:r>
              <a:rPr lang="el-GR" sz="1400" dirty="0"/>
              <a:t>μετά από θεραπεία με </a:t>
            </a:r>
            <a:r>
              <a:rPr lang="en-US" sz="1400" dirty="0" err="1"/>
              <a:t>Hatay</a:t>
            </a:r>
            <a:r>
              <a:rPr lang="en-US" sz="1400" dirty="0"/>
              <a:t> </a:t>
            </a:r>
            <a:r>
              <a:rPr lang="el-GR" sz="1400" dirty="0"/>
              <a:t>πρόπολη</a:t>
            </a:r>
            <a:r>
              <a:rPr lang="en-US" sz="1400" dirty="0"/>
              <a:t>. </a:t>
            </a:r>
            <a:r>
              <a:rPr lang="el-GR" sz="1400" dirty="0"/>
              <a:t>Η πρόπολη έδειξε να </a:t>
            </a:r>
            <a:r>
              <a:rPr lang="el-GR" sz="1400" dirty="0" err="1"/>
              <a:t>αναστέλει</a:t>
            </a:r>
            <a:r>
              <a:rPr lang="el-GR" sz="1400" dirty="0"/>
              <a:t> την αντιγραφή του</a:t>
            </a:r>
            <a:r>
              <a:rPr lang="en-US" sz="1400" dirty="0"/>
              <a:t> HSV. (A) HSV-1-infected cells, (B) HSV-2-infected cells. </a:t>
            </a:r>
            <a:r>
              <a:rPr lang="el-GR" sz="1400" dirty="0"/>
              <a:t>Δεν υπάρχουν άτυπες μορφές στην επιφάνεια των </a:t>
            </a:r>
            <a:r>
              <a:rPr lang="en-US" sz="1400" dirty="0"/>
              <a:t>HEp-2 </a:t>
            </a:r>
            <a:r>
              <a:rPr lang="el-GR" sz="1400" dirty="0" err="1"/>
              <a:t>κυττάρων.Δηλαδή</a:t>
            </a:r>
            <a:r>
              <a:rPr lang="el-GR" sz="1400" dirty="0"/>
              <a:t> διακόπηκε ο πολλαπλασιασμός.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887643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A250FB3B-2787-351F-4372-EAAE39948D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sz="3600" b="1" dirty="0"/>
              <a:t>Ευαισθητοποίηση και Αλλεργία στην Πρόπολη</a:t>
            </a: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F9A90547-2528-6D5E-8445-6EB3F12B2F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11948"/>
            <a:ext cx="10515600" cy="435133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r>
              <a:rPr lang="el-GR" sz="3300" dirty="0">
                <a:solidFill>
                  <a:schemeClr val="tx1"/>
                </a:solidFill>
              </a:rPr>
              <a:t>Ιδιαίτερη προσοχή σε άτομα με </a:t>
            </a:r>
            <a:r>
              <a:rPr lang="el-GR" sz="3300" dirty="0" err="1">
                <a:solidFill>
                  <a:schemeClr val="tx1"/>
                </a:solidFill>
              </a:rPr>
              <a:t>ατοπική</a:t>
            </a:r>
            <a:r>
              <a:rPr lang="el-GR" sz="3300" dirty="0">
                <a:solidFill>
                  <a:schemeClr val="tx1"/>
                </a:solidFill>
              </a:rPr>
              <a:t> δερματίτιδα. Λόγω έντονων δράσεων των </a:t>
            </a:r>
            <a:r>
              <a:rPr lang="el-GR" sz="3300" dirty="0" err="1">
                <a:solidFill>
                  <a:schemeClr val="tx1"/>
                </a:solidFill>
              </a:rPr>
              <a:t>φλαβονοειδών</a:t>
            </a:r>
            <a:r>
              <a:rPr lang="el-GR" sz="3300" dirty="0">
                <a:solidFill>
                  <a:schemeClr val="tx1"/>
                </a:solidFill>
              </a:rPr>
              <a:t>.</a:t>
            </a:r>
          </a:p>
          <a:p>
            <a:r>
              <a:rPr lang="el-GR" sz="3300" dirty="0">
                <a:solidFill>
                  <a:schemeClr val="tx1"/>
                </a:solidFill>
              </a:rPr>
              <a:t>&gt;26 </a:t>
            </a:r>
            <a:r>
              <a:rPr lang="el-GR" sz="3300" dirty="0" err="1">
                <a:solidFill>
                  <a:schemeClr val="tx1"/>
                </a:solidFill>
              </a:rPr>
              <a:t>αλλεργιογόνες</a:t>
            </a:r>
            <a:r>
              <a:rPr lang="el-GR" sz="3300" dirty="0">
                <a:solidFill>
                  <a:schemeClr val="tx1"/>
                </a:solidFill>
              </a:rPr>
              <a:t> ουσίες</a:t>
            </a:r>
          </a:p>
          <a:p>
            <a:r>
              <a:rPr lang="el-GR" sz="3300" b="1" dirty="0" err="1">
                <a:solidFill>
                  <a:schemeClr val="accent2">
                    <a:lumMod val="50000"/>
                  </a:schemeClr>
                </a:solidFill>
              </a:rPr>
              <a:t>Καφεικοί</a:t>
            </a:r>
            <a:r>
              <a:rPr lang="el-GR" sz="3300" b="1" dirty="0">
                <a:solidFill>
                  <a:schemeClr val="accent2">
                    <a:lumMod val="50000"/>
                  </a:schemeClr>
                </a:solidFill>
              </a:rPr>
              <a:t> εστέρες </a:t>
            </a:r>
            <a:r>
              <a:rPr lang="el-GR" sz="3300" b="1" dirty="0" err="1">
                <a:solidFill>
                  <a:schemeClr val="accent2">
                    <a:lumMod val="50000"/>
                  </a:schemeClr>
                </a:solidFill>
              </a:rPr>
              <a:t>καφεικό</a:t>
            </a:r>
            <a:r>
              <a:rPr lang="el-GR" sz="3300" b="1" dirty="0">
                <a:solidFill>
                  <a:schemeClr val="accent2">
                    <a:lumMod val="50000"/>
                  </a:schemeClr>
                </a:solidFill>
              </a:rPr>
              <a:t> οξύ</a:t>
            </a:r>
            <a:r>
              <a:rPr lang="el-GR" sz="3300" dirty="0"/>
              <a:t> </a:t>
            </a:r>
            <a:r>
              <a:rPr lang="el-GR" sz="3300" dirty="0">
                <a:solidFill>
                  <a:schemeClr val="tx1"/>
                </a:solidFill>
              </a:rPr>
              <a:t>και</a:t>
            </a:r>
            <a:r>
              <a:rPr lang="el-GR" sz="3300" dirty="0"/>
              <a:t> </a:t>
            </a:r>
            <a:r>
              <a:rPr lang="el-GR" sz="3300" b="1" dirty="0" err="1">
                <a:solidFill>
                  <a:schemeClr val="accent2">
                    <a:lumMod val="50000"/>
                  </a:schemeClr>
                </a:solidFill>
              </a:rPr>
              <a:t>κινναμικό</a:t>
            </a:r>
            <a:r>
              <a:rPr lang="el-GR" sz="3300" b="1" dirty="0">
                <a:solidFill>
                  <a:schemeClr val="accent2">
                    <a:lumMod val="50000"/>
                  </a:schemeClr>
                </a:solidFill>
              </a:rPr>
              <a:t> οξύ</a:t>
            </a:r>
          </a:p>
          <a:p>
            <a:r>
              <a:rPr lang="el-GR" sz="3300" dirty="0">
                <a:solidFill>
                  <a:schemeClr val="tx1"/>
                </a:solidFill>
              </a:rPr>
              <a:t>Η φάση επαγωγής περιλαμβάνει όλα τα βήματα, από επαφή με το αλλεργιογόνο μέχρι την ανάπτυξη ευαισθητοποίησης.</a:t>
            </a:r>
          </a:p>
          <a:p>
            <a:r>
              <a:rPr lang="el-GR" sz="3300" dirty="0">
                <a:solidFill>
                  <a:schemeClr val="tx1"/>
                </a:solidFill>
              </a:rPr>
              <a:t>Κληρονομική προδιάθεση ή έκθεση σε δηλητήριο της μέλισσας ή γύρη . Οπότε εκδηλώνεται αλλεργία </a:t>
            </a:r>
            <a:r>
              <a:rPr lang="el-GR" sz="3300" dirty="0" err="1">
                <a:solidFill>
                  <a:schemeClr val="tx1"/>
                </a:solidFill>
              </a:rPr>
              <a:t>εξ’επαφής</a:t>
            </a:r>
            <a:r>
              <a:rPr lang="el-GR" sz="3300" dirty="0">
                <a:solidFill>
                  <a:schemeClr val="tx1"/>
                </a:solidFill>
              </a:rPr>
              <a:t> .</a:t>
            </a:r>
            <a:endParaRPr lang="el-GR" sz="3300" dirty="0"/>
          </a:p>
          <a:p>
            <a:r>
              <a:rPr lang="el-GR" sz="3300" dirty="0">
                <a:solidFill>
                  <a:schemeClr val="tx1"/>
                </a:solidFill>
              </a:rPr>
              <a:t> Η πιο κοινή αντίδραση είναι η δερματίτιδα εξ επαφής, η οποία γενικά περιορίζεται στην περιοχή όπου εφαρμόζεται το προϊόν άλλες καταγεγραμμένες παρενέργειες (σπάνιες) στοματίτιδα, πρήξιμο στα χείλη, </a:t>
            </a:r>
            <a:r>
              <a:rPr lang="el-GR" sz="3300" dirty="0" err="1">
                <a:solidFill>
                  <a:schemeClr val="tx1"/>
                </a:solidFill>
              </a:rPr>
              <a:t>περιστοματικό</a:t>
            </a:r>
            <a:r>
              <a:rPr lang="el-GR" sz="3300" dirty="0">
                <a:solidFill>
                  <a:schemeClr val="tx1"/>
                </a:solidFill>
              </a:rPr>
              <a:t> έκζεμα, και δύσπνοια .</a:t>
            </a:r>
          </a:p>
          <a:p>
            <a:pPr marL="0" indent="0">
              <a:buNone/>
            </a:pPr>
            <a:endParaRPr lang="el-GR" dirty="0"/>
          </a:p>
          <a:p>
            <a:pPr marL="0" indent="0">
              <a:buNone/>
            </a:pPr>
            <a:endParaRPr lang="el-GR" dirty="0"/>
          </a:p>
          <a:p>
            <a:pPr marL="0" indent="0">
              <a:buNone/>
            </a:pP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387733363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3A372C10-C18E-2995-3AB8-06EEA7BE6656}"/>
              </a:ext>
            </a:extLst>
          </p:cNvPr>
          <p:cNvSpPr txBox="1"/>
          <p:nvPr/>
        </p:nvSpPr>
        <p:spPr>
          <a:xfrm>
            <a:off x="0" y="9332"/>
            <a:ext cx="12192000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200" dirty="0" err="1"/>
              <a:t>Αντιμικροβιακή-Αντιϊκή-Αντιμυκητιακή</a:t>
            </a:r>
            <a:r>
              <a:rPr lang="el-GR" sz="1200" dirty="0"/>
              <a:t> Δράση: </a:t>
            </a:r>
            <a:endParaRPr lang="en-US" sz="1200" dirty="0"/>
          </a:p>
          <a:p>
            <a:pPr marL="228600" indent="-228600">
              <a:buFont typeface="+mj-lt"/>
              <a:buAutoNum type="arabicPeriod"/>
            </a:pPr>
            <a:r>
              <a:rPr lang="en-US" sz="1200" u="sng" kern="100" dirty="0">
                <a:solidFill>
                  <a:srgbClr val="C4591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  <a:hlinkClick r:id="rId2"/>
              </a:rPr>
              <a:t>https://www.mdpi.com/1424-8247/16/3/450</a:t>
            </a:r>
            <a:endParaRPr lang="el-GR" sz="1200" kern="100" dirty="0">
              <a:solidFill>
                <a:srgbClr val="C45911"/>
              </a:solidFill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28600" indent="-228600">
              <a:buFont typeface="+mj-lt"/>
              <a:buAutoNum type="arabicPeriod"/>
            </a:pPr>
            <a:r>
              <a:rPr lang="en-US" sz="1200" kern="100" dirty="0">
                <a:effectLst/>
                <a:ea typeface="Calibri" panose="020F0502020204030204" pitchFamily="34" charset="0"/>
                <a:cs typeface="Calibri" panose="020F0502020204030204" pitchFamily="34" charset="0"/>
                <a:hlinkClick r:id="rId3"/>
              </a:rPr>
              <a:t>https</a:t>
            </a:r>
            <a:r>
              <a:rPr lang="el-GR" sz="1200" kern="100" dirty="0">
                <a:effectLst/>
                <a:ea typeface="Calibri" panose="020F0502020204030204" pitchFamily="34" charset="0"/>
                <a:cs typeface="Calibri" panose="020F0502020204030204" pitchFamily="34" charset="0"/>
                <a:hlinkClick r:id="rId3"/>
              </a:rPr>
              <a:t>://</a:t>
            </a:r>
            <a:r>
              <a:rPr lang="en-US" sz="1200" kern="100" dirty="0" err="1">
                <a:effectLst/>
                <a:ea typeface="Calibri" panose="020F0502020204030204" pitchFamily="34" charset="0"/>
                <a:cs typeface="Calibri" panose="020F0502020204030204" pitchFamily="34" charset="0"/>
                <a:hlinkClick r:id="rId3"/>
              </a:rPr>
              <a:t>onlinelibrary</a:t>
            </a:r>
            <a:r>
              <a:rPr lang="el-GR" sz="1200" kern="100" dirty="0">
                <a:effectLst/>
                <a:ea typeface="Calibri" panose="020F0502020204030204" pitchFamily="34" charset="0"/>
                <a:cs typeface="Calibri" panose="020F0502020204030204" pitchFamily="34" charset="0"/>
                <a:hlinkClick r:id="rId3"/>
              </a:rPr>
              <a:t>.</a:t>
            </a:r>
            <a:r>
              <a:rPr lang="en-US" sz="1200" kern="100" dirty="0" err="1">
                <a:effectLst/>
                <a:ea typeface="Calibri" panose="020F0502020204030204" pitchFamily="34" charset="0"/>
                <a:cs typeface="Calibri" panose="020F0502020204030204" pitchFamily="34" charset="0"/>
                <a:hlinkClick r:id="rId3"/>
              </a:rPr>
              <a:t>wiley</a:t>
            </a:r>
            <a:r>
              <a:rPr lang="el-GR" sz="1200" kern="100" dirty="0">
                <a:effectLst/>
                <a:ea typeface="Calibri" panose="020F0502020204030204" pitchFamily="34" charset="0"/>
                <a:cs typeface="Calibri" panose="020F0502020204030204" pitchFamily="34" charset="0"/>
                <a:hlinkClick r:id="rId3"/>
              </a:rPr>
              <a:t>.</a:t>
            </a:r>
            <a:r>
              <a:rPr lang="en-US" sz="1200" kern="100" dirty="0">
                <a:effectLst/>
                <a:ea typeface="Calibri" panose="020F0502020204030204" pitchFamily="34" charset="0"/>
                <a:cs typeface="Calibri" panose="020F0502020204030204" pitchFamily="34" charset="0"/>
                <a:hlinkClick r:id="rId3"/>
              </a:rPr>
              <a:t>com</a:t>
            </a:r>
            <a:r>
              <a:rPr lang="el-GR" sz="1200" kern="100" dirty="0">
                <a:effectLst/>
                <a:ea typeface="Calibri" panose="020F0502020204030204" pitchFamily="34" charset="0"/>
                <a:cs typeface="Calibri" panose="020F0502020204030204" pitchFamily="34" charset="0"/>
                <a:hlinkClick r:id="rId3"/>
              </a:rPr>
              <a:t>/</a:t>
            </a:r>
            <a:r>
              <a:rPr lang="en-US" sz="1200" kern="100" dirty="0" err="1">
                <a:effectLst/>
                <a:ea typeface="Calibri" panose="020F0502020204030204" pitchFamily="34" charset="0"/>
                <a:cs typeface="Calibri" panose="020F0502020204030204" pitchFamily="34" charset="0"/>
                <a:hlinkClick r:id="rId3"/>
              </a:rPr>
              <a:t>doi</a:t>
            </a:r>
            <a:r>
              <a:rPr lang="el-GR" sz="1200" kern="100" dirty="0">
                <a:effectLst/>
                <a:ea typeface="Calibri" panose="020F0502020204030204" pitchFamily="34" charset="0"/>
                <a:cs typeface="Calibri" panose="020F0502020204030204" pitchFamily="34" charset="0"/>
                <a:hlinkClick r:id="rId3"/>
              </a:rPr>
              <a:t>/</a:t>
            </a:r>
            <a:r>
              <a:rPr lang="en-US" sz="1200" kern="100" dirty="0">
                <a:effectLst/>
                <a:ea typeface="Calibri" panose="020F0502020204030204" pitchFamily="34" charset="0"/>
                <a:cs typeface="Calibri" panose="020F0502020204030204" pitchFamily="34" charset="0"/>
                <a:hlinkClick r:id="rId3"/>
              </a:rPr>
              <a:t>full</a:t>
            </a:r>
            <a:r>
              <a:rPr lang="el-GR" sz="1200" kern="100" dirty="0">
                <a:effectLst/>
                <a:ea typeface="Calibri" panose="020F0502020204030204" pitchFamily="34" charset="0"/>
                <a:cs typeface="Calibri" panose="020F0502020204030204" pitchFamily="34" charset="0"/>
                <a:hlinkClick r:id="rId3"/>
              </a:rPr>
              <a:t>/10.1155/2017/8025752</a:t>
            </a:r>
            <a:endParaRPr lang="el-GR" sz="1200" kern="100" dirty="0">
              <a:effectLst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28600" indent="-228600">
              <a:buFont typeface="+mj-lt"/>
              <a:buAutoNum type="arabicPeriod"/>
            </a:pPr>
            <a:r>
              <a:rPr lang="en-US" sz="1200" u="sng" kern="100" dirty="0">
                <a:solidFill>
                  <a:srgbClr val="C4591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  <a:hlinkClick r:id="rId4"/>
              </a:rPr>
              <a:t>https</a:t>
            </a:r>
            <a:r>
              <a:rPr lang="el-GR" sz="1200" u="sng" kern="100" dirty="0">
                <a:solidFill>
                  <a:srgbClr val="C4591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  <a:hlinkClick r:id="rId4"/>
              </a:rPr>
              <a:t>://</a:t>
            </a:r>
            <a:r>
              <a:rPr lang="en-US" sz="1200" u="sng" kern="100" dirty="0">
                <a:solidFill>
                  <a:srgbClr val="C4591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  <a:hlinkClick r:id="rId4"/>
              </a:rPr>
              <a:t>www</a:t>
            </a:r>
            <a:r>
              <a:rPr lang="el-GR" sz="1200" u="sng" kern="100" dirty="0">
                <a:solidFill>
                  <a:srgbClr val="C4591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  <a:hlinkClick r:id="rId4"/>
              </a:rPr>
              <a:t>.</a:t>
            </a:r>
            <a:r>
              <a:rPr lang="en-US" sz="1200" u="sng" kern="100" dirty="0" err="1">
                <a:solidFill>
                  <a:srgbClr val="C4591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  <a:hlinkClick r:id="rId4"/>
              </a:rPr>
              <a:t>researchgate</a:t>
            </a:r>
            <a:r>
              <a:rPr lang="el-GR" sz="1200" u="sng" kern="100" dirty="0">
                <a:solidFill>
                  <a:srgbClr val="C4591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  <a:hlinkClick r:id="rId4"/>
              </a:rPr>
              <a:t>.</a:t>
            </a:r>
            <a:r>
              <a:rPr lang="en-US" sz="1200" u="sng" kern="100" dirty="0">
                <a:solidFill>
                  <a:srgbClr val="C4591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  <a:hlinkClick r:id="rId4"/>
              </a:rPr>
              <a:t>net</a:t>
            </a:r>
            <a:r>
              <a:rPr lang="el-GR" sz="1200" u="sng" kern="100" dirty="0">
                <a:solidFill>
                  <a:srgbClr val="C4591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  <a:hlinkClick r:id="rId4"/>
              </a:rPr>
              <a:t>/</a:t>
            </a:r>
            <a:r>
              <a:rPr lang="en-US" sz="1200" u="sng" kern="100" dirty="0">
                <a:solidFill>
                  <a:srgbClr val="C4591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  <a:hlinkClick r:id="rId4"/>
              </a:rPr>
              <a:t>figure</a:t>
            </a:r>
            <a:r>
              <a:rPr lang="el-GR" sz="1200" u="sng" kern="100" dirty="0">
                <a:solidFill>
                  <a:srgbClr val="C4591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  <a:hlinkClick r:id="rId4"/>
              </a:rPr>
              <a:t>/</a:t>
            </a:r>
            <a:r>
              <a:rPr lang="en-US" sz="1200" u="sng" kern="100" dirty="0">
                <a:solidFill>
                  <a:srgbClr val="C4591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  <a:hlinkClick r:id="rId4"/>
              </a:rPr>
              <a:t>The</a:t>
            </a:r>
            <a:r>
              <a:rPr lang="el-GR" sz="1200" u="sng" kern="100" dirty="0">
                <a:solidFill>
                  <a:srgbClr val="C4591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  <a:hlinkClick r:id="rId4"/>
              </a:rPr>
              <a:t>-</a:t>
            </a:r>
            <a:r>
              <a:rPr lang="en-US" sz="1200" u="sng" kern="100" dirty="0">
                <a:solidFill>
                  <a:srgbClr val="C4591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  <a:hlinkClick r:id="rId4"/>
              </a:rPr>
              <a:t>summary</a:t>
            </a:r>
            <a:r>
              <a:rPr lang="el-GR" sz="1200" u="sng" kern="100" dirty="0">
                <a:solidFill>
                  <a:srgbClr val="C4591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  <a:hlinkClick r:id="rId4"/>
              </a:rPr>
              <a:t>-</a:t>
            </a:r>
            <a:r>
              <a:rPr lang="en-US" sz="1200" u="sng" kern="100" dirty="0">
                <a:solidFill>
                  <a:srgbClr val="C4591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  <a:hlinkClick r:id="rId4"/>
              </a:rPr>
              <a:t>of</a:t>
            </a:r>
            <a:r>
              <a:rPr lang="el-GR" sz="1200" u="sng" kern="100" dirty="0">
                <a:solidFill>
                  <a:srgbClr val="C4591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  <a:hlinkClick r:id="rId4"/>
              </a:rPr>
              <a:t>-</a:t>
            </a:r>
            <a:r>
              <a:rPr lang="en-US" sz="1200" u="sng" kern="100" dirty="0">
                <a:solidFill>
                  <a:srgbClr val="C4591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  <a:hlinkClick r:id="rId4"/>
              </a:rPr>
              <a:t>the</a:t>
            </a:r>
            <a:r>
              <a:rPr lang="el-GR" sz="1200" u="sng" kern="100" dirty="0">
                <a:solidFill>
                  <a:srgbClr val="C4591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  <a:hlinkClick r:id="rId4"/>
              </a:rPr>
              <a:t>-</a:t>
            </a:r>
            <a:r>
              <a:rPr lang="en-US" sz="1200" u="sng" kern="100" dirty="0">
                <a:solidFill>
                  <a:srgbClr val="C4591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  <a:hlinkClick r:id="rId4"/>
              </a:rPr>
              <a:t>skin</a:t>
            </a:r>
            <a:r>
              <a:rPr lang="el-GR" sz="1200" u="sng" kern="100" dirty="0">
                <a:solidFill>
                  <a:srgbClr val="C4591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  <a:hlinkClick r:id="rId4"/>
              </a:rPr>
              <a:t>-</a:t>
            </a:r>
            <a:r>
              <a:rPr lang="en-US" sz="1200" u="sng" kern="100" dirty="0">
                <a:solidFill>
                  <a:srgbClr val="C4591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  <a:hlinkClick r:id="rId4"/>
              </a:rPr>
              <a:t>diseases</a:t>
            </a:r>
            <a:r>
              <a:rPr lang="el-GR" sz="1200" u="sng" kern="100" dirty="0">
                <a:solidFill>
                  <a:srgbClr val="C4591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  <a:hlinkClick r:id="rId4"/>
              </a:rPr>
              <a:t>-</a:t>
            </a:r>
            <a:r>
              <a:rPr lang="en-US" sz="1200" u="sng" kern="100" dirty="0">
                <a:solidFill>
                  <a:srgbClr val="C4591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  <a:hlinkClick r:id="rId4"/>
              </a:rPr>
              <a:t>where</a:t>
            </a:r>
            <a:r>
              <a:rPr lang="el-GR" sz="1200" u="sng" kern="100" dirty="0">
                <a:solidFill>
                  <a:srgbClr val="C4591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  <a:hlinkClick r:id="rId4"/>
              </a:rPr>
              <a:t>-</a:t>
            </a:r>
            <a:r>
              <a:rPr lang="en-US" sz="1200" u="sng" kern="100" dirty="0">
                <a:solidFill>
                  <a:srgbClr val="C4591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  <a:hlinkClick r:id="rId4"/>
              </a:rPr>
              <a:t>the</a:t>
            </a:r>
            <a:r>
              <a:rPr lang="el-GR" sz="1200" u="sng" kern="100" dirty="0">
                <a:solidFill>
                  <a:srgbClr val="C4591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  <a:hlinkClick r:id="rId4"/>
              </a:rPr>
              <a:t>-</a:t>
            </a:r>
            <a:r>
              <a:rPr lang="en-US" sz="1200" u="sng" kern="100" dirty="0">
                <a:solidFill>
                  <a:srgbClr val="C4591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  <a:hlinkClick r:id="rId4"/>
              </a:rPr>
              <a:t>therapeutic</a:t>
            </a:r>
            <a:r>
              <a:rPr lang="el-GR" sz="1200" u="sng" kern="100" dirty="0">
                <a:solidFill>
                  <a:srgbClr val="C4591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  <a:hlinkClick r:id="rId4"/>
              </a:rPr>
              <a:t>-</a:t>
            </a:r>
            <a:r>
              <a:rPr lang="en-US" sz="1200" u="sng" kern="100" dirty="0">
                <a:solidFill>
                  <a:srgbClr val="C4591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  <a:hlinkClick r:id="rId4"/>
              </a:rPr>
              <a:t>application</a:t>
            </a:r>
            <a:r>
              <a:rPr lang="el-GR" sz="1200" u="sng" kern="100" dirty="0">
                <a:solidFill>
                  <a:srgbClr val="C4591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  <a:hlinkClick r:id="rId4"/>
              </a:rPr>
              <a:t>-</a:t>
            </a:r>
            <a:r>
              <a:rPr lang="en-US" sz="1200" u="sng" kern="100" dirty="0">
                <a:solidFill>
                  <a:srgbClr val="C4591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  <a:hlinkClick r:id="rId4"/>
              </a:rPr>
              <a:t>of</a:t>
            </a:r>
            <a:r>
              <a:rPr lang="el-GR" sz="1200" u="sng" kern="100" dirty="0">
                <a:solidFill>
                  <a:srgbClr val="C4591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  <a:hlinkClick r:id="rId4"/>
              </a:rPr>
              <a:t>-</a:t>
            </a:r>
            <a:r>
              <a:rPr lang="en-US" sz="1200" u="sng" kern="100" dirty="0">
                <a:solidFill>
                  <a:srgbClr val="C4591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  <a:hlinkClick r:id="rId4"/>
              </a:rPr>
              <a:t>bee</a:t>
            </a:r>
            <a:r>
              <a:rPr lang="el-GR" sz="1200" u="sng" kern="100" dirty="0">
                <a:solidFill>
                  <a:srgbClr val="C4591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  <a:hlinkClick r:id="rId4"/>
              </a:rPr>
              <a:t>-</a:t>
            </a:r>
            <a:r>
              <a:rPr lang="en-US" sz="1200" u="sng" kern="100" dirty="0">
                <a:solidFill>
                  <a:srgbClr val="C4591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  <a:hlinkClick r:id="rId4"/>
              </a:rPr>
              <a:t>products</a:t>
            </a:r>
            <a:r>
              <a:rPr lang="el-GR" sz="1200" u="sng" kern="100" dirty="0">
                <a:solidFill>
                  <a:srgbClr val="C4591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  <a:hlinkClick r:id="rId4"/>
              </a:rPr>
              <a:t>-</a:t>
            </a:r>
            <a:r>
              <a:rPr lang="en-US" sz="1200" u="sng" kern="100" dirty="0">
                <a:solidFill>
                  <a:srgbClr val="C4591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  <a:hlinkClick r:id="rId4"/>
              </a:rPr>
              <a:t>has</a:t>
            </a:r>
            <a:r>
              <a:rPr lang="el-GR" sz="1200" u="sng" kern="100" dirty="0">
                <a:solidFill>
                  <a:srgbClr val="C4591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  <a:hlinkClick r:id="rId4"/>
              </a:rPr>
              <a:t>_</a:t>
            </a:r>
            <a:r>
              <a:rPr lang="en-US" sz="1200" u="sng" kern="100" dirty="0" err="1">
                <a:solidFill>
                  <a:srgbClr val="C4591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  <a:hlinkClick r:id="rId4"/>
              </a:rPr>
              <a:t>tbl</a:t>
            </a:r>
            <a:r>
              <a:rPr lang="el-GR" sz="1200" u="sng" kern="100" dirty="0">
                <a:solidFill>
                  <a:srgbClr val="C4591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  <a:hlinkClick r:id="rId4"/>
              </a:rPr>
              <a:t>2_338876383</a:t>
            </a:r>
            <a:endParaRPr lang="el-GR" sz="1200" kern="100" dirty="0">
              <a:solidFill>
                <a:srgbClr val="C45911"/>
              </a:solidFill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28600" indent="-228600">
              <a:buFont typeface="+mj-lt"/>
              <a:buAutoNum type="arabicPeriod"/>
            </a:pPr>
            <a:r>
              <a:rPr lang="en-US" sz="1200" u="sng" kern="100" dirty="0">
                <a:solidFill>
                  <a:srgbClr val="C4591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  <a:hlinkClick r:id="rId5"/>
              </a:rPr>
              <a:t>https://onlinelibrary.wiley.com/doi/full/10.1155/2013/308249</a:t>
            </a:r>
            <a:endParaRPr lang="el-GR" sz="1200" kern="100" dirty="0">
              <a:solidFill>
                <a:srgbClr val="C45911"/>
              </a:solidFill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28600" indent="-228600">
              <a:buFont typeface="+mj-lt"/>
              <a:buAutoNum type="arabicPeriod"/>
            </a:pPr>
            <a:r>
              <a:rPr lang="en-US" sz="1200" u="sng" kern="100" dirty="0">
                <a:solidFill>
                  <a:srgbClr val="C4591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  <a:hlinkClick r:id="rId6"/>
              </a:rPr>
              <a:t>https://www.jyoungpharm.org/sites/default/files/JYoungPharm-11-4-350.pdf</a:t>
            </a:r>
            <a:endParaRPr lang="el-GR" sz="1200" u="sng" kern="100" dirty="0">
              <a:solidFill>
                <a:srgbClr val="C45911"/>
              </a:solidFill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28600" indent="-228600">
              <a:buFont typeface="+mj-lt"/>
              <a:buAutoNum type="arabicPeriod"/>
            </a:pPr>
            <a:r>
              <a:rPr lang="en-US" sz="1200" b="0" u="sng" kern="100" dirty="0">
                <a:solidFill>
                  <a:srgbClr val="C4591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  <a:hlinkClick r:id="rId5"/>
              </a:rPr>
              <a:t>https://onlinelibrary.wiley.com/doi/full/10.1155/2013/308249</a:t>
            </a:r>
            <a:endParaRPr lang="el-GR" sz="1200" dirty="0"/>
          </a:p>
          <a:p>
            <a:r>
              <a:rPr lang="el-GR" sz="1200" dirty="0"/>
              <a:t>Αντιοξειδωτικές Δράσεις:</a:t>
            </a:r>
            <a:endParaRPr lang="en-US" sz="1200" dirty="0"/>
          </a:p>
          <a:p>
            <a:pPr marL="228600" indent="-228600">
              <a:buFont typeface="+mj-lt"/>
              <a:buAutoNum type="arabicPeriod"/>
            </a:pPr>
            <a:r>
              <a:rPr lang="el-GR" sz="1200" dirty="0"/>
              <a:t> </a:t>
            </a:r>
            <a:r>
              <a:rPr lang="en-US" sz="1200" dirty="0">
                <a:hlinkClick r:id="rId7"/>
              </a:rPr>
              <a:t>https://www.mdpi.com/2076-3921/10/12/2014</a:t>
            </a:r>
            <a:r>
              <a:rPr lang="el-GR" sz="1200" dirty="0"/>
              <a:t> </a:t>
            </a:r>
            <a:r>
              <a:rPr lang="en-US" sz="1200" kern="100" dirty="0">
                <a:ea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https://doi.org/10.3390/antiox10122014</a:t>
            </a:r>
            <a:r>
              <a:rPr lang="el-GR" sz="1200" kern="100" dirty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kern="100" dirty="0">
                <a:ea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https://www.mdpi.com/2223-7747/10/2/420</a:t>
            </a:r>
            <a:r>
              <a:rPr lang="el-GR" sz="1200" kern="100" dirty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l-GR" sz="1200" kern="100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λιποσώματα</a:t>
            </a:r>
            <a:r>
              <a:rPr lang="el-GR" sz="1200" kern="100" dirty="0">
                <a:ea typeface="Times New Roman" panose="02020603050405020304" pitchFamily="18" charset="0"/>
                <a:cs typeface="Times New Roman" panose="02020603050405020304" pitchFamily="18" charset="0"/>
              </a:rPr>
              <a:t> και </a:t>
            </a:r>
            <a:r>
              <a:rPr lang="el-GR" sz="1200" kern="100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κυκλοδεξτρίνες</a:t>
            </a:r>
            <a:endParaRPr lang="el-GR" sz="1200" kern="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indent="-228600">
              <a:buFont typeface="+mj-lt"/>
              <a:buAutoNum type="arabicPeriod"/>
            </a:pPr>
            <a:r>
              <a:rPr lang="en-US" sz="1200" dirty="0">
                <a:hlinkClick r:id="rId10"/>
              </a:rPr>
              <a:t>https://www.nature.com/articles/s41598-017-08024-8</a:t>
            </a:r>
            <a:r>
              <a:rPr lang="el-GR" sz="1200" dirty="0"/>
              <a:t> </a:t>
            </a:r>
            <a:r>
              <a:rPr lang="en-US" sz="1200" dirty="0"/>
              <a:t> </a:t>
            </a:r>
            <a:endParaRPr lang="el-GR" sz="1200" dirty="0"/>
          </a:p>
          <a:p>
            <a:pPr marL="228600" indent="-228600">
              <a:buFont typeface="+mj-lt"/>
              <a:buAutoNum type="arabicPeriod"/>
            </a:pPr>
            <a:r>
              <a:rPr lang="en-US" sz="1200" dirty="0">
                <a:hlinkClick r:id="rId11"/>
              </a:rPr>
              <a:t>https://www.mdpi.com/2076-3921/9/4/335</a:t>
            </a:r>
            <a:r>
              <a:rPr lang="el-GR" sz="1200" dirty="0"/>
              <a:t> </a:t>
            </a:r>
            <a:r>
              <a:rPr lang="en-US" sz="1200" dirty="0"/>
              <a:t>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dirty="0">
                <a:hlinkClick r:id="rId12"/>
              </a:rPr>
              <a:t>https://pmc.ncbi.nlm.nih.gov/articles/PMC3753737/</a:t>
            </a:r>
            <a:r>
              <a:rPr lang="en-US" sz="1200" dirty="0"/>
              <a:t> </a:t>
            </a:r>
            <a:endParaRPr lang="el-GR" sz="1200" dirty="0"/>
          </a:p>
          <a:p>
            <a:pPr marL="228600" indent="-228600">
              <a:buFont typeface="+mj-lt"/>
              <a:buAutoNum type="arabicPeriod"/>
            </a:pPr>
            <a:r>
              <a:rPr lang="en-US" sz="1200" dirty="0">
                <a:hlinkClick r:id="rId13"/>
              </a:rPr>
              <a:t>https://link.springer.com/article/10.1186/1477-3155-9-3</a:t>
            </a:r>
            <a:r>
              <a:rPr lang="el-GR" sz="1200" dirty="0"/>
              <a:t> χρήση </a:t>
            </a:r>
            <a:r>
              <a:rPr lang="el-GR" sz="1200" dirty="0" err="1"/>
              <a:t>νανοσυστημάτων</a:t>
            </a:r>
            <a:endParaRPr lang="en-US" sz="1200" dirty="0"/>
          </a:p>
          <a:p>
            <a:r>
              <a:rPr lang="en-US" sz="1200" kern="100" dirty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l-GR" sz="1200" kern="100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Φωτοπροστασία-Αντιγήρανση</a:t>
            </a:r>
            <a:r>
              <a:rPr lang="el-GR" sz="1200" kern="100" dirty="0"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en-US" sz="1200" kern="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indent="-228600">
              <a:buFont typeface="+mj-lt"/>
              <a:buAutoNum type="arabicPeriod"/>
            </a:pPr>
            <a:r>
              <a:rPr lang="en-US" sz="1200" kern="100" dirty="0">
                <a:ea typeface="Times New Roman" panose="02020603050405020304" pitchFamily="18" charset="0"/>
                <a:cs typeface="Times New Roman" panose="02020603050405020304" pitchFamily="18" charset="0"/>
                <a:hlinkClick r:id="rId11"/>
              </a:rPr>
              <a:t>https://www.mdpi.com/2076-3921/9/4/335</a:t>
            </a:r>
            <a:r>
              <a:rPr lang="el-GR" sz="1200" kern="100" dirty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l-GR" sz="1200" kern="100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καφεαμίδη</a:t>
            </a:r>
            <a:endParaRPr lang="el-GR" sz="1200" kern="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indent="-228600">
              <a:buFont typeface="+mj-lt"/>
              <a:buAutoNum type="arabicPeriod"/>
            </a:pPr>
            <a:r>
              <a:rPr lang="en-US" sz="1200" u="sng" dirty="0">
                <a:effectLst/>
                <a:ea typeface="Calibri" panose="020F0502020204030204" pitchFamily="34" charset="0"/>
                <a:hlinkClick r:id="rId14"/>
              </a:rPr>
              <a:t>https</a:t>
            </a:r>
            <a:r>
              <a:rPr lang="el-GR" sz="1200" u="sng" dirty="0">
                <a:effectLst/>
                <a:ea typeface="Calibri" panose="020F0502020204030204" pitchFamily="34" charset="0"/>
                <a:hlinkClick r:id="rId14"/>
              </a:rPr>
              <a:t>://</a:t>
            </a:r>
            <a:r>
              <a:rPr lang="en-US" sz="1200" u="sng" dirty="0">
                <a:effectLst/>
                <a:ea typeface="Calibri" panose="020F0502020204030204" pitchFamily="34" charset="0"/>
                <a:hlinkClick r:id="rId14"/>
              </a:rPr>
              <a:t>www</a:t>
            </a:r>
            <a:r>
              <a:rPr lang="el-GR" sz="1200" u="sng" dirty="0">
                <a:effectLst/>
                <a:ea typeface="Calibri" panose="020F0502020204030204" pitchFamily="34" charset="0"/>
                <a:hlinkClick r:id="rId14"/>
              </a:rPr>
              <a:t>.</a:t>
            </a:r>
            <a:r>
              <a:rPr lang="en-US" sz="1200" u="sng" dirty="0" err="1">
                <a:effectLst/>
                <a:ea typeface="Calibri" panose="020F0502020204030204" pitchFamily="34" charset="0"/>
                <a:hlinkClick r:id="rId14"/>
              </a:rPr>
              <a:t>sciencedirect</a:t>
            </a:r>
            <a:r>
              <a:rPr lang="el-GR" sz="1200" u="sng" dirty="0">
                <a:effectLst/>
                <a:ea typeface="Calibri" panose="020F0502020204030204" pitchFamily="34" charset="0"/>
                <a:hlinkClick r:id="rId14"/>
              </a:rPr>
              <a:t>.</a:t>
            </a:r>
            <a:r>
              <a:rPr lang="en-US" sz="1200" u="sng" dirty="0">
                <a:effectLst/>
                <a:ea typeface="Calibri" panose="020F0502020204030204" pitchFamily="34" charset="0"/>
                <a:hlinkClick r:id="rId14"/>
              </a:rPr>
              <a:t>com</a:t>
            </a:r>
            <a:r>
              <a:rPr lang="el-GR" sz="1200" u="sng" dirty="0">
                <a:effectLst/>
                <a:ea typeface="Calibri" panose="020F0502020204030204" pitchFamily="34" charset="0"/>
                <a:hlinkClick r:id="rId14"/>
              </a:rPr>
              <a:t>/</a:t>
            </a:r>
            <a:r>
              <a:rPr lang="en-US" sz="1200" u="sng" dirty="0">
                <a:effectLst/>
                <a:ea typeface="Calibri" panose="020F0502020204030204" pitchFamily="34" charset="0"/>
                <a:hlinkClick r:id="rId14"/>
              </a:rPr>
              <a:t>science</a:t>
            </a:r>
            <a:r>
              <a:rPr lang="el-GR" sz="1200" u="sng" dirty="0">
                <a:effectLst/>
                <a:ea typeface="Calibri" panose="020F0502020204030204" pitchFamily="34" charset="0"/>
                <a:hlinkClick r:id="rId14"/>
              </a:rPr>
              <a:t>/</a:t>
            </a:r>
            <a:r>
              <a:rPr lang="en-US" sz="1200" u="sng" dirty="0">
                <a:effectLst/>
                <a:ea typeface="Calibri" panose="020F0502020204030204" pitchFamily="34" charset="0"/>
                <a:hlinkClick r:id="rId14"/>
              </a:rPr>
              <a:t>article</a:t>
            </a:r>
            <a:r>
              <a:rPr lang="el-GR" sz="1200" u="sng" dirty="0">
                <a:effectLst/>
                <a:ea typeface="Calibri" panose="020F0502020204030204" pitchFamily="34" charset="0"/>
                <a:hlinkClick r:id="rId14"/>
              </a:rPr>
              <a:t>/</a:t>
            </a:r>
            <a:r>
              <a:rPr lang="en-US" sz="1200" u="sng" dirty="0" err="1">
                <a:effectLst/>
                <a:ea typeface="Calibri" panose="020F0502020204030204" pitchFamily="34" charset="0"/>
                <a:hlinkClick r:id="rId14"/>
              </a:rPr>
              <a:t>pii</a:t>
            </a:r>
            <a:r>
              <a:rPr lang="el-GR" sz="1200" u="sng" dirty="0">
                <a:effectLst/>
                <a:ea typeface="Calibri" panose="020F0502020204030204" pitchFamily="34" charset="0"/>
                <a:hlinkClick r:id="rId14"/>
              </a:rPr>
              <a:t>/</a:t>
            </a:r>
            <a:r>
              <a:rPr lang="en-US" sz="1200" u="sng" dirty="0">
                <a:effectLst/>
                <a:ea typeface="Calibri" panose="020F0502020204030204" pitchFamily="34" charset="0"/>
                <a:hlinkClick r:id="rId14"/>
              </a:rPr>
              <a:t>S</a:t>
            </a:r>
            <a:r>
              <a:rPr lang="el-GR" sz="1200" u="sng" dirty="0">
                <a:effectLst/>
                <a:ea typeface="Calibri" panose="020F0502020204030204" pitchFamily="34" charset="0"/>
                <a:hlinkClick r:id="rId14"/>
              </a:rPr>
              <a:t>1319562</a:t>
            </a:r>
            <a:r>
              <a:rPr lang="en-US" sz="1200" u="sng" dirty="0">
                <a:effectLst/>
                <a:ea typeface="Calibri" panose="020F0502020204030204" pitchFamily="34" charset="0"/>
                <a:hlinkClick r:id="rId14"/>
              </a:rPr>
              <a:t>X</a:t>
            </a:r>
            <a:r>
              <a:rPr lang="el-GR" sz="1200" u="sng" dirty="0">
                <a:effectLst/>
                <a:ea typeface="Calibri" panose="020F0502020204030204" pitchFamily="34" charset="0"/>
                <a:hlinkClick r:id="rId14"/>
              </a:rPr>
              <a:t>1830189</a:t>
            </a:r>
            <a:r>
              <a:rPr lang="en-US" sz="1200" u="sng" dirty="0">
                <a:effectLst/>
                <a:ea typeface="Calibri" panose="020F0502020204030204" pitchFamily="34" charset="0"/>
                <a:hlinkClick r:id="rId14"/>
              </a:rPr>
              <a:t>X</a:t>
            </a:r>
            <a:r>
              <a:rPr lang="el-GR" sz="1200" u="sng" dirty="0">
                <a:effectLst/>
                <a:ea typeface="Calibri" panose="020F0502020204030204" pitchFamily="34" charset="0"/>
              </a:rPr>
              <a:t> </a:t>
            </a:r>
            <a:r>
              <a:rPr lang="en-US" sz="1200" dirty="0">
                <a:effectLst/>
                <a:ea typeface="Calibri" panose="020F0502020204030204" pitchFamily="34" charset="0"/>
              </a:rPr>
              <a:t> </a:t>
            </a:r>
            <a:r>
              <a:rPr lang="el-GR" sz="1200" dirty="0" err="1">
                <a:ea typeface="Calibri" panose="020F0502020204030204" pitchFamily="34" charset="0"/>
              </a:rPr>
              <a:t>φλαβονοειδή</a:t>
            </a:r>
            <a:r>
              <a:rPr lang="el-GR" sz="1200" dirty="0">
                <a:ea typeface="Calibri" panose="020F0502020204030204" pitchFamily="34" charset="0"/>
              </a:rPr>
              <a:t> της πρόπολης</a:t>
            </a:r>
            <a:endParaRPr lang="el-GR" sz="1200" dirty="0">
              <a:effectLst/>
              <a:ea typeface="Calibri" panose="020F0502020204030204" pitchFamily="34" charset="0"/>
            </a:endParaRPr>
          </a:p>
          <a:p>
            <a:pPr marL="228600" indent="-228600">
              <a:buFont typeface="+mj-lt"/>
              <a:buAutoNum type="arabicPeriod"/>
            </a:pPr>
            <a:r>
              <a:rPr lang="en-US" sz="1200" dirty="0">
                <a:hlinkClick r:id="rId15"/>
              </a:rPr>
              <a:t>https://journals.plos.org/plosone/article?id=10.1371/journal.pone.0136777</a:t>
            </a:r>
            <a:r>
              <a:rPr lang="el-GR" sz="1200" dirty="0"/>
              <a:t> </a:t>
            </a:r>
            <a:r>
              <a:rPr lang="el-GR" sz="1200" dirty="0" err="1"/>
              <a:t>φωτοπροστασία</a:t>
            </a:r>
            <a:r>
              <a:rPr lang="el-GR" sz="1200" dirty="0"/>
              <a:t> από </a:t>
            </a:r>
            <a:r>
              <a:rPr lang="el-GR" sz="1200" dirty="0" err="1"/>
              <a:t>καφεαμίδη</a:t>
            </a:r>
            <a:endParaRPr lang="el-GR" sz="1200" dirty="0"/>
          </a:p>
          <a:p>
            <a:pPr marL="228600" indent="-228600">
              <a:buFont typeface="+mj-lt"/>
              <a:buAutoNum type="arabicPeriod"/>
            </a:pPr>
            <a:r>
              <a:rPr lang="en-US" sz="1200" u="sng" kern="100" dirty="0">
                <a:solidFill>
                  <a:srgbClr val="0563C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  <a:hlinkClick r:id="rId16"/>
              </a:rPr>
              <a:t>https://www.mdpi.com/1422-0067/24/6/5112</a:t>
            </a:r>
            <a:r>
              <a:rPr lang="el-GR" sz="1200" u="sng" kern="100" dirty="0">
                <a:solidFill>
                  <a:srgbClr val="0563C1"/>
                </a:solidFill>
                <a:ea typeface="Calibri" panose="020F0502020204030204" pitchFamily="34" charset="0"/>
                <a:cs typeface="Arial" panose="020B0604020202020204" pitchFamily="34" charset="0"/>
              </a:rPr>
              <a:t>  </a:t>
            </a:r>
            <a:r>
              <a:rPr lang="el-GR" sz="1200" kern="100" dirty="0">
                <a:ea typeface="Calibri" panose="020F0502020204030204" pitchFamily="34" charset="0"/>
                <a:cs typeface="Arial" panose="020B0604020202020204" pitchFamily="34" charset="0"/>
              </a:rPr>
              <a:t>κόκκινη βραζιλιάνικη πρόπολη</a:t>
            </a:r>
            <a:endParaRPr lang="el-GR" sz="1200" kern="100" dirty="0">
              <a:solidFill>
                <a:srgbClr val="0563C1"/>
              </a:solidFill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28600" indent="-228600">
              <a:buFont typeface="+mj-lt"/>
              <a:buAutoNum type="arabicPeriod"/>
            </a:pPr>
            <a:r>
              <a:rPr lang="en-US" sz="1200" u="sng" kern="100" dirty="0">
                <a:solidFill>
                  <a:srgbClr val="0563C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  <a:hlinkClick r:id="rId7"/>
              </a:rPr>
              <a:t>https://www.mdpi.com/2076-3921/10/12/2014</a:t>
            </a:r>
            <a:r>
              <a:rPr lang="en-US" sz="1200" kern="1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l-GR" sz="1200" kern="1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εικόνα με </a:t>
            </a:r>
            <a:r>
              <a:rPr lang="el-GR" sz="1200" kern="100" dirty="0" err="1">
                <a:effectLst/>
                <a:ea typeface="Calibri" panose="020F0502020204030204" pitchFamily="34" charset="0"/>
                <a:cs typeface="Arial" panose="020B0604020202020204" pitchFamily="34" charset="0"/>
              </a:rPr>
              <a:t>φλαβονοειδή</a:t>
            </a:r>
            <a:r>
              <a:rPr lang="el-GR" sz="1200" kern="1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 και κυτταρικούς παράγοντες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u="sng" kern="100" dirty="0">
                <a:solidFill>
                  <a:srgbClr val="0563C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  <a:hlinkClick r:id="rId10"/>
              </a:rPr>
              <a:t>https://www.nature.com/articles/s41598-017-08024-8</a:t>
            </a:r>
            <a:r>
              <a:rPr lang="el-GR" sz="1200" u="sng" kern="100" dirty="0">
                <a:solidFill>
                  <a:srgbClr val="0563C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l-GR" sz="1200" kern="1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αντιοξειδωτικοί μηχανισμοί</a:t>
            </a:r>
            <a:endParaRPr lang="el-GR" sz="1200" u="sng" kern="100" dirty="0">
              <a:solidFill>
                <a:srgbClr val="0563C1"/>
              </a:solidFill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28600" indent="-228600">
              <a:buFont typeface="+mj-lt"/>
              <a:buAutoNum type="arabicPeriod"/>
            </a:pPr>
            <a:r>
              <a:rPr lang="en-US" sz="1200" u="sng" dirty="0">
                <a:solidFill>
                  <a:srgbClr val="0231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  <a:hlinkClick r:id="rId17"/>
              </a:rPr>
              <a:t>https</a:t>
            </a:r>
            <a:r>
              <a:rPr lang="el-GR" sz="1200" u="sng" dirty="0">
                <a:solidFill>
                  <a:srgbClr val="0231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  <a:hlinkClick r:id="rId17"/>
              </a:rPr>
              <a:t>://</a:t>
            </a:r>
            <a:r>
              <a:rPr lang="en-US" sz="1200" u="sng" dirty="0">
                <a:solidFill>
                  <a:srgbClr val="0231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  <a:hlinkClick r:id="rId17"/>
              </a:rPr>
              <a:t>www</a:t>
            </a:r>
            <a:r>
              <a:rPr lang="el-GR" sz="1200" u="sng" dirty="0">
                <a:solidFill>
                  <a:srgbClr val="0231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  <a:hlinkClick r:id="rId17"/>
              </a:rPr>
              <a:t>.</a:t>
            </a:r>
            <a:r>
              <a:rPr lang="en-US" sz="1200" u="sng" dirty="0" err="1">
                <a:solidFill>
                  <a:srgbClr val="0231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  <a:hlinkClick r:id="rId17"/>
              </a:rPr>
              <a:t>sciencedirect</a:t>
            </a:r>
            <a:r>
              <a:rPr lang="el-GR" sz="1200" u="sng" dirty="0">
                <a:solidFill>
                  <a:srgbClr val="0231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  <a:hlinkClick r:id="rId17"/>
              </a:rPr>
              <a:t>.</a:t>
            </a:r>
            <a:r>
              <a:rPr lang="en-US" sz="1200" u="sng" dirty="0">
                <a:solidFill>
                  <a:srgbClr val="0231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  <a:hlinkClick r:id="rId17"/>
              </a:rPr>
              <a:t>com</a:t>
            </a:r>
            <a:r>
              <a:rPr lang="el-GR" sz="1200" u="sng" dirty="0">
                <a:solidFill>
                  <a:srgbClr val="0231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  <a:hlinkClick r:id="rId17"/>
              </a:rPr>
              <a:t>/</a:t>
            </a:r>
            <a:r>
              <a:rPr lang="en-US" sz="1200" u="sng" dirty="0">
                <a:solidFill>
                  <a:srgbClr val="0231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  <a:hlinkClick r:id="rId17"/>
              </a:rPr>
              <a:t>science</a:t>
            </a:r>
            <a:r>
              <a:rPr lang="el-GR" sz="1200" u="sng" dirty="0">
                <a:solidFill>
                  <a:srgbClr val="0231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  <a:hlinkClick r:id="rId17"/>
              </a:rPr>
              <a:t>/</a:t>
            </a:r>
            <a:r>
              <a:rPr lang="en-US" sz="1200" u="sng" dirty="0">
                <a:solidFill>
                  <a:srgbClr val="0231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  <a:hlinkClick r:id="rId17"/>
              </a:rPr>
              <a:t>article</a:t>
            </a:r>
            <a:r>
              <a:rPr lang="el-GR" sz="1200" u="sng" dirty="0">
                <a:solidFill>
                  <a:srgbClr val="0231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  <a:hlinkClick r:id="rId17"/>
              </a:rPr>
              <a:t>/</a:t>
            </a:r>
            <a:r>
              <a:rPr lang="en-US" sz="1200" u="sng" dirty="0">
                <a:solidFill>
                  <a:srgbClr val="0231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  <a:hlinkClick r:id="rId17"/>
              </a:rPr>
              <a:t>abs</a:t>
            </a:r>
            <a:r>
              <a:rPr lang="el-GR" sz="1200" u="sng" dirty="0">
                <a:solidFill>
                  <a:srgbClr val="0231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  <a:hlinkClick r:id="rId17"/>
              </a:rPr>
              <a:t>/</a:t>
            </a:r>
            <a:r>
              <a:rPr lang="en-US" sz="1200" u="sng" dirty="0" err="1">
                <a:solidFill>
                  <a:srgbClr val="0231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  <a:hlinkClick r:id="rId17"/>
              </a:rPr>
              <a:t>pii</a:t>
            </a:r>
            <a:r>
              <a:rPr lang="el-GR" sz="1200" u="sng" dirty="0">
                <a:solidFill>
                  <a:srgbClr val="0231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  <a:hlinkClick r:id="rId17"/>
              </a:rPr>
              <a:t>/</a:t>
            </a:r>
            <a:r>
              <a:rPr lang="en-US" sz="1200" u="sng" dirty="0">
                <a:solidFill>
                  <a:srgbClr val="0231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  <a:hlinkClick r:id="rId17"/>
              </a:rPr>
              <a:t>S</a:t>
            </a:r>
            <a:r>
              <a:rPr lang="el-GR" sz="1200" u="sng" dirty="0">
                <a:solidFill>
                  <a:srgbClr val="0231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  <a:hlinkClick r:id="rId17"/>
              </a:rPr>
              <a:t>0022286024036330</a:t>
            </a:r>
            <a:r>
              <a:rPr lang="el-GR" sz="1200" u="sng" dirty="0">
                <a:solidFill>
                  <a:srgbClr val="0231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 </a:t>
            </a:r>
            <a:r>
              <a:rPr lang="el-GR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βανιλλίνη</a:t>
            </a:r>
            <a:endParaRPr lang="el-GR" sz="1200" u="sng" kern="100" dirty="0">
              <a:solidFill>
                <a:srgbClr val="0563C1"/>
              </a:solidFill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l-GR" sz="1200" dirty="0"/>
              <a:t>Αντικαρκινικές Δράσεις: </a:t>
            </a:r>
            <a:endParaRPr lang="en-US" sz="1200" dirty="0"/>
          </a:p>
          <a:p>
            <a:pPr marL="228600" indent="-228600">
              <a:buFont typeface="+mj-lt"/>
              <a:buAutoNum type="arabicPeriod"/>
            </a:pPr>
            <a:r>
              <a:rPr lang="en-US" sz="1200" dirty="0">
                <a:hlinkClick r:id="rId2"/>
              </a:rPr>
              <a:t>https://www.mdpi.com/1424-8247/16/3/450</a:t>
            </a:r>
            <a:endParaRPr lang="el-GR" sz="1200" dirty="0"/>
          </a:p>
          <a:p>
            <a:pPr marL="228600" indent="-228600">
              <a:buFont typeface="+mj-lt"/>
              <a:buAutoNum type="arabicPeriod"/>
            </a:pPr>
            <a:r>
              <a:rPr lang="en-US" sz="1200" u="sng" kern="100" dirty="0">
                <a:solidFill>
                  <a:srgbClr val="0563C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  <a:hlinkClick r:id="rId5"/>
              </a:rPr>
              <a:t>https://onlinelibrary.wiley.com/doi/full/10.1155/2013/308249</a:t>
            </a:r>
            <a:endParaRPr lang="el-GR" sz="1200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28600" indent="-228600">
              <a:buFont typeface="+mj-lt"/>
              <a:buAutoNum type="arabicPeriod"/>
            </a:pPr>
            <a:r>
              <a:rPr lang="en-US" sz="1200" u="sng" kern="100" dirty="0">
                <a:solidFill>
                  <a:srgbClr val="0563C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  <a:hlinkClick r:id="rId18"/>
              </a:rPr>
              <a:t>https://www.mdpi.com/1422-0067/24/23/16753</a:t>
            </a:r>
            <a:endParaRPr lang="el-GR" sz="1200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28600" indent="-228600">
              <a:buFont typeface="+mj-lt"/>
              <a:buAutoNum type="arabicPeriod"/>
            </a:pPr>
            <a:r>
              <a:rPr lang="en-US" sz="1200" u="sng" kern="100" dirty="0">
                <a:solidFill>
                  <a:srgbClr val="0563C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  <a:hlinkClick r:id="rId9"/>
              </a:rPr>
              <a:t>https</a:t>
            </a:r>
            <a:r>
              <a:rPr lang="el-GR" sz="1200" u="sng" kern="100" dirty="0">
                <a:solidFill>
                  <a:srgbClr val="0563C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  <a:hlinkClick r:id="rId9"/>
              </a:rPr>
              <a:t>://</a:t>
            </a:r>
            <a:r>
              <a:rPr lang="en-US" sz="1200" u="sng" kern="100" dirty="0">
                <a:solidFill>
                  <a:srgbClr val="0563C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  <a:hlinkClick r:id="rId9"/>
              </a:rPr>
              <a:t>www</a:t>
            </a:r>
            <a:r>
              <a:rPr lang="el-GR" sz="1200" u="sng" kern="100" dirty="0">
                <a:solidFill>
                  <a:srgbClr val="0563C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  <a:hlinkClick r:id="rId9"/>
              </a:rPr>
              <a:t>.</a:t>
            </a:r>
            <a:r>
              <a:rPr lang="en-US" sz="1200" u="sng" kern="100" dirty="0" err="1">
                <a:solidFill>
                  <a:srgbClr val="0563C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  <a:hlinkClick r:id="rId9"/>
              </a:rPr>
              <a:t>mdpi</a:t>
            </a:r>
            <a:r>
              <a:rPr lang="el-GR" sz="1200" u="sng" kern="100" dirty="0">
                <a:solidFill>
                  <a:srgbClr val="0563C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  <a:hlinkClick r:id="rId9"/>
              </a:rPr>
              <a:t>.</a:t>
            </a:r>
            <a:r>
              <a:rPr lang="en-US" sz="1200" u="sng" kern="100" dirty="0">
                <a:solidFill>
                  <a:srgbClr val="0563C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  <a:hlinkClick r:id="rId9"/>
              </a:rPr>
              <a:t>com</a:t>
            </a:r>
            <a:r>
              <a:rPr lang="el-GR" sz="1200" u="sng" kern="100" dirty="0">
                <a:solidFill>
                  <a:srgbClr val="0563C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  <a:hlinkClick r:id="rId9"/>
              </a:rPr>
              <a:t>/2223-7747/10/2/420</a:t>
            </a:r>
            <a:endParaRPr lang="el-GR" sz="1200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28600" indent="-228600">
              <a:buFont typeface="+mj-lt"/>
              <a:buAutoNum type="arabicPeriod"/>
            </a:pPr>
            <a:r>
              <a:rPr lang="en-US" sz="1200" u="sng" kern="100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  <a:hlinkClick r:id="rId19"/>
              </a:rPr>
              <a:t>https://</a:t>
            </a:r>
            <a:r>
              <a:rPr lang="en-US" sz="1200" u="sng" kern="100" dirty="0">
                <a:solidFill>
                  <a:srgbClr val="0563C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  <a:hlinkClick r:id="rId19"/>
              </a:rPr>
              <a:t>www.sciencedirect.com/science/article/pii/S1319562X1830189X#ab005</a:t>
            </a:r>
            <a:endParaRPr lang="en-US" sz="1200" dirty="0"/>
          </a:p>
          <a:p>
            <a:pPr marL="228600" indent="-228600">
              <a:buFont typeface="+mj-lt"/>
              <a:buAutoNum type="arabicPeriod"/>
            </a:pPr>
            <a:r>
              <a:rPr lang="en-US" sz="1200" u="sng" kern="100" dirty="0">
                <a:solidFill>
                  <a:srgbClr val="0563C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  <a:hlinkClick r:id="rId20"/>
              </a:rPr>
              <a:t>https://www.mdpi.com/1420-3049/27/11/3533</a:t>
            </a:r>
            <a:r>
              <a:rPr lang="el-GR" sz="1200" u="sng" kern="100" dirty="0">
                <a:solidFill>
                  <a:srgbClr val="0563C1"/>
                </a:solidFill>
                <a:ea typeface="Calibri" panose="020F0502020204030204" pitchFamily="34" charset="0"/>
                <a:cs typeface="Arial" panose="020B0604020202020204" pitchFamily="34" charset="0"/>
              </a:rPr>
              <a:t>  </a:t>
            </a:r>
            <a:r>
              <a:rPr lang="el-GR" sz="1200" kern="100" dirty="0">
                <a:ea typeface="Calibri" panose="020F0502020204030204" pitchFamily="34" charset="0"/>
                <a:cs typeface="Arial" panose="020B0604020202020204" pitchFamily="34" charset="0"/>
              </a:rPr>
              <a:t>πορτογαλική πρόπολη</a:t>
            </a:r>
            <a:endParaRPr lang="el-GR" sz="1200" u="sng" kern="100" dirty="0">
              <a:solidFill>
                <a:srgbClr val="0563C1"/>
              </a:solidFill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28600" indent="-228600">
              <a:buFont typeface="+mj-lt"/>
              <a:buAutoNum type="arabicPeriod"/>
            </a:pPr>
            <a:r>
              <a:rPr lang="en-US" sz="1200" u="sng" kern="100" dirty="0">
                <a:solidFill>
                  <a:srgbClr val="0563C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  <a:hlinkClick r:id="rId21"/>
              </a:rPr>
              <a:t>https://link.springer.com/article/10.1007/s12016-012-8322-2</a:t>
            </a:r>
            <a:r>
              <a:rPr lang="en-US" sz="1200" kern="1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l-GR" sz="1200" kern="100" dirty="0">
                <a:ea typeface="Calibri" panose="020F0502020204030204" pitchFamily="34" charset="0"/>
                <a:cs typeface="Arial" panose="020B0604020202020204" pitchFamily="34" charset="0"/>
              </a:rPr>
              <a:t>ενεργοποίηση των </a:t>
            </a:r>
            <a:r>
              <a:rPr lang="el-GR" sz="1200" kern="100" dirty="0" err="1">
                <a:ea typeface="Calibri" panose="020F0502020204030204" pitchFamily="34" charset="0"/>
                <a:cs typeface="Arial" panose="020B0604020202020204" pitchFamily="34" charset="0"/>
              </a:rPr>
              <a:t>μακροφάγων</a:t>
            </a:r>
            <a:endParaRPr lang="en-US" sz="1200" dirty="0"/>
          </a:p>
          <a:p>
            <a:r>
              <a:rPr lang="el-GR" sz="1200" dirty="0" err="1"/>
              <a:t>Αντιερπητικές</a:t>
            </a:r>
            <a:r>
              <a:rPr lang="el-GR" sz="1200" dirty="0"/>
              <a:t> Δράσεις :</a:t>
            </a:r>
            <a:endParaRPr lang="en-US" sz="1200" dirty="0"/>
          </a:p>
          <a:p>
            <a:pPr marL="228600" indent="-228600">
              <a:buFont typeface="+mj-lt"/>
              <a:buAutoNum type="arabicPeriod"/>
            </a:pPr>
            <a:r>
              <a:rPr lang="el-GR" sz="1200" dirty="0"/>
              <a:t> </a:t>
            </a:r>
            <a:r>
              <a:rPr lang="en-US" sz="1200" dirty="0">
                <a:hlinkClick r:id="rId19"/>
              </a:rPr>
              <a:t>https://www.sciencedirect.com/science/article/pii/S1319562X1830189X#ab005</a:t>
            </a:r>
            <a:endParaRPr lang="el-GR" sz="1200" dirty="0"/>
          </a:p>
          <a:p>
            <a:pPr marL="228600" indent="-228600">
              <a:buFont typeface="+mj-lt"/>
              <a:buAutoNum type="arabicPeriod"/>
            </a:pPr>
            <a:r>
              <a:rPr lang="en-US" sz="1200" dirty="0">
                <a:hlinkClick r:id="rId3"/>
              </a:rPr>
              <a:t>https://onlinelibrary.wiley.com/doi/full/10.1155/2017/8025752</a:t>
            </a:r>
            <a:endParaRPr lang="el-GR" sz="1200" dirty="0"/>
          </a:p>
          <a:p>
            <a:pPr marL="228600" indent="-228600">
              <a:buFont typeface="+mj-lt"/>
              <a:buAutoNum type="arabicPeriod"/>
            </a:pPr>
            <a:r>
              <a:rPr lang="en-US" sz="1200" dirty="0">
                <a:hlinkClick r:id="rId22"/>
              </a:rPr>
              <a:t>https://www.mdpi.com/1420-3049/25/3/556</a:t>
            </a:r>
            <a:r>
              <a:rPr lang="el-GR" sz="1200" dirty="0"/>
              <a:t> </a:t>
            </a:r>
            <a:r>
              <a:rPr lang="en-US" sz="1200" dirty="0"/>
              <a:t>  </a:t>
            </a:r>
            <a:r>
              <a:rPr lang="el-GR" sz="1200" dirty="0"/>
              <a:t> </a:t>
            </a:r>
            <a:r>
              <a:rPr lang="en-US" sz="1200" dirty="0"/>
              <a:t>https://doi.org/10.3390/molecules25030556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dirty="0">
                <a:hlinkClick r:id="rId23"/>
              </a:rPr>
              <a:t>https://www.sciencedirect.com/science/article/abs/pii/S0944711309001871</a:t>
            </a:r>
            <a:r>
              <a:rPr lang="en-US" sz="1200" dirty="0"/>
              <a:t> </a:t>
            </a:r>
            <a:endParaRPr lang="el-GR" sz="1200" dirty="0"/>
          </a:p>
          <a:p>
            <a:pPr marL="228600" indent="-228600">
              <a:buFont typeface="+mj-lt"/>
              <a:buAutoNum type="arabicPeriod"/>
            </a:pPr>
            <a:r>
              <a:rPr lang="en-US" sz="1200" dirty="0">
                <a:hlinkClick r:id="rId24"/>
              </a:rPr>
              <a:t>https://pmc.ncbi.nlm.nih.gov/articles/PMC4750782/</a:t>
            </a:r>
            <a:r>
              <a:rPr lang="en-US" sz="1200" dirty="0"/>
              <a:t> </a:t>
            </a:r>
            <a:endParaRPr lang="el-GR" sz="12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283417F-BEA5-D96F-30AA-06F666053DCE}"/>
              </a:ext>
            </a:extLst>
          </p:cNvPr>
          <p:cNvSpPr txBox="1"/>
          <p:nvPr/>
        </p:nvSpPr>
        <p:spPr>
          <a:xfrm>
            <a:off x="6127102" y="4171012"/>
            <a:ext cx="606489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buFont typeface="+mj-lt"/>
              <a:buAutoNum type="arabicPeriod"/>
            </a:pPr>
            <a:r>
              <a:rPr lang="el-GR" sz="1200" dirty="0"/>
              <a:t>Ευαισθητοποίηση-Αλλεργία: </a:t>
            </a:r>
            <a:r>
              <a:rPr lang="en-US" sz="1200" dirty="0">
                <a:hlinkClick r:id="rId25"/>
              </a:rPr>
              <a:t>https://www.researchgate.net/publication/338876383_Bee_Products_in_Dermatology_and_Skin_Care</a:t>
            </a:r>
            <a:endParaRPr lang="el-GR" sz="1200" dirty="0"/>
          </a:p>
          <a:p>
            <a:pPr marL="228600" indent="-228600">
              <a:buFont typeface="+mj-lt"/>
              <a:buAutoNum type="arabicPeriod"/>
            </a:pPr>
            <a:r>
              <a:rPr lang="en-US" sz="1200" u="sng" kern="100" dirty="0">
                <a:solidFill>
                  <a:srgbClr val="0563C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  <a:hlinkClick r:id="rId26"/>
              </a:rPr>
              <a:t>https://iubmb.onlinelibrary.wiley.com/doi/full/10.1002/biof.2119</a:t>
            </a:r>
            <a:r>
              <a:rPr lang="en-US" sz="1200" kern="1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el-GR" sz="1200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28600" indent="-228600">
              <a:buFont typeface="+mj-lt"/>
              <a:buAutoNum type="arabicPeriod"/>
            </a:pPr>
            <a:r>
              <a:rPr lang="en-US" sz="1200" u="sng" kern="100" dirty="0">
                <a:solidFill>
                  <a:srgbClr val="0563C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  <a:hlinkClick r:id="rId10"/>
              </a:rPr>
              <a:t>https://www.nature.com/articles/s41598-017-08024-8</a:t>
            </a:r>
            <a:endParaRPr lang="el-GR" sz="1200" dirty="0"/>
          </a:p>
          <a:p>
            <a:pPr marL="228600" indent="-228600">
              <a:buFont typeface="+mj-lt"/>
              <a:buAutoNum type="arabicPeriod"/>
            </a:pPr>
            <a:r>
              <a:rPr lang="en-US" sz="1200" u="sng" kern="100" dirty="0">
                <a:solidFill>
                  <a:srgbClr val="0563C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  <a:hlinkClick r:id="rId27"/>
              </a:rPr>
              <a:t>https://d1wqtxts1xzle7.cloudfront.net/46705702/An_overview_of_the_toxic_effects_and_all20160622-4108-1aswsld-libre.pdf?1466602199=&amp;response-content-disposition=inline%3B+filename%3DAn_overview_of_the_toxic_effects_and_all.pdf&amp;Expires=1734386358&amp;Signature=A6zpSCk9u~eqMFqSsWmgYuYh91zZLyJctwcmYczrw-CxgrkPYMfeBRYTcYtpqx-xQdG-5FZrFeRvEVjA0x6WbBgkp-dvo4FCFEF~koUdyn-oifFn0kKPHz2xqsISUG17PeCJyFkXXuyLzXblK4UWwPD1PdylCUQU4Ba2lcUWtW~0tI8CdN8rH9PJWWzv77IlaKbqksjLlSdbDYwTAL2XhCe2WDcyGs0L~3HTNjOpveWCiI89nrzjOKpyn29BFPU4GuP32yvUPWBhT9PoIl4l2EqAfHZJ6SqiFloaiazhZS4XEmKkMxqaMQMyQZw~jCRicQ7narJ8TpgHRFQynHECjw__&amp;Key-Pair-Id=APKAJLOHF5GGSLRBV4ZA</a:t>
            </a:r>
            <a:r>
              <a:rPr lang="en-US" sz="1200" kern="1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el-GR" sz="1200" kern="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F0CB030-7F1E-2FA2-884B-F57E267E8ECC}"/>
              </a:ext>
            </a:extLst>
          </p:cNvPr>
          <p:cNvSpPr txBox="1"/>
          <p:nvPr/>
        </p:nvSpPr>
        <p:spPr>
          <a:xfrm>
            <a:off x="5999582" y="1809825"/>
            <a:ext cx="61924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200" dirty="0"/>
              <a:t>Επουλωτική Δράση: </a:t>
            </a:r>
          </a:p>
          <a:p>
            <a:pPr marL="228600" indent="-228600">
              <a:buFont typeface="+mj-lt"/>
              <a:buAutoNum type="arabicPeriod"/>
            </a:pPr>
            <a:r>
              <a:rPr lang="el-GR" sz="1200" u="sng" kern="100" dirty="0">
                <a:solidFill>
                  <a:srgbClr val="0563C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  <a:hlinkClick r:id="rId28"/>
              </a:rPr>
              <a:t>https://www.apidologie.org/articles/apido/pdf/1995/02/Apidologie_0044-8435_1995_26_2_ART0002.pdf</a:t>
            </a:r>
            <a:endParaRPr lang="el-GR" sz="1200" u="sng" kern="100" dirty="0">
              <a:solidFill>
                <a:srgbClr val="0563C1"/>
              </a:solidFill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28600" indent="-228600">
              <a:buFont typeface="+mj-lt"/>
              <a:buAutoNum type="arabicPeriod"/>
            </a:pPr>
            <a:r>
              <a:rPr lang="en-US" sz="1200" dirty="0">
                <a:hlinkClick r:id="rId29"/>
              </a:rPr>
              <a:t>https://link.springer.com/article/10.1186/s12906-022-03737-4</a:t>
            </a:r>
            <a:r>
              <a:rPr lang="el-GR" sz="1200" dirty="0" err="1"/>
              <a:t>νανοδιαλύματα</a:t>
            </a:r>
            <a:r>
              <a:rPr lang="el-GR" sz="1200" dirty="0"/>
              <a:t> πρόπολης</a:t>
            </a:r>
            <a:endParaRPr lang="en-US" sz="1200" dirty="0"/>
          </a:p>
          <a:p>
            <a:pPr marL="228600" indent="-228600">
              <a:buFont typeface="+mj-lt"/>
              <a:buAutoNum type="arabicPeriod"/>
            </a:pPr>
            <a:endParaRPr lang="en-US" sz="1200" dirty="0"/>
          </a:p>
          <a:p>
            <a:endParaRPr lang="el-GR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l-GR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4456763-7D9A-33C2-4C07-CECF65092690}"/>
              </a:ext>
            </a:extLst>
          </p:cNvPr>
          <p:cNvSpPr txBox="1"/>
          <p:nvPr/>
        </p:nvSpPr>
        <p:spPr>
          <a:xfrm>
            <a:off x="5999582" y="888130"/>
            <a:ext cx="63634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200" dirty="0"/>
              <a:t>Εισαγωγή: </a:t>
            </a:r>
            <a:r>
              <a:rPr lang="el-GR" sz="1200" u="sng" kern="100" dirty="0">
                <a:solidFill>
                  <a:srgbClr val="0563C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  <a:hlinkClick r:id="rId28"/>
              </a:rPr>
              <a:t>https://www.apidologie.org/articles/apido/pdf/1995/02/Apidologie_0044-8435_1995_26_2_ART0002.pdf</a:t>
            </a:r>
            <a:r>
              <a:rPr lang="el-GR" sz="1200" kern="100" dirty="0">
                <a:ea typeface="Calibri" panose="020F0502020204030204" pitchFamily="34" charset="0"/>
                <a:cs typeface="Arial" panose="020B0604020202020204" pitchFamily="34" charset="0"/>
              </a:rPr>
              <a:t> , </a:t>
            </a:r>
            <a:r>
              <a:rPr lang="en-US" sz="1200" kern="100" dirty="0">
                <a:ea typeface="Calibri" panose="020F0502020204030204" pitchFamily="34" charset="0"/>
                <a:cs typeface="Arial" panose="020B0604020202020204" pitchFamily="34" charset="0"/>
                <a:hlinkClick r:id="rId5"/>
              </a:rPr>
              <a:t>https://onlinelibrary.wiley.com/doi/full/10.1155/2013/308249</a:t>
            </a:r>
            <a:r>
              <a:rPr lang="el-GR" sz="1200" kern="100" dirty="0"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el-GR" sz="1200" u="sng" kern="100" dirty="0">
              <a:solidFill>
                <a:srgbClr val="0563C1"/>
              </a:solidFill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l-GR" sz="1200" u="sng" kern="100" dirty="0">
              <a:solidFill>
                <a:srgbClr val="0563C1"/>
              </a:solidFill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l-GR" sz="1200" dirty="0"/>
          </a:p>
        </p:txBody>
      </p:sp>
    </p:spTree>
    <p:extLst>
      <p:ext uri="{BB962C8B-B14F-4D97-AF65-F5344CB8AC3E}">
        <p14:creationId xmlns:p14="http://schemas.microsoft.com/office/powerpoint/2010/main" val="2636824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4727" y="2244436"/>
            <a:ext cx="1155469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6000" dirty="0" smtClean="0"/>
              <a:t>ΕΥΧΑΡΙΣΤΟΥΜΕ ΓΙΑ ΤΗΝ    ΠΑΡΑΚΟΛΟΥΘΗΣΗ!</a:t>
            </a: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33190481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8D868611-AD53-6826-DF66-161BF0B7302E}"/>
              </a:ext>
            </a:extLst>
          </p:cNvPr>
          <p:cNvSpPr txBox="1"/>
          <p:nvPr/>
        </p:nvSpPr>
        <p:spPr>
          <a:xfrm>
            <a:off x="838200" y="6176963"/>
            <a:ext cx="85387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200" dirty="0">
                <a:hlinkClick r:id="rId2" tooltip="https://oliviart-gr.blogspot.com/2012/10/blog-post_3476.html"/>
              </a:rPr>
              <a:t>Αυτή η φωτογραφία</a:t>
            </a:r>
            <a:r>
              <a:rPr lang="el-GR" sz="1200" dirty="0"/>
              <a:t> από Άγνωστος συντάκτης με άδεια χρήσης </a:t>
            </a:r>
            <a:r>
              <a:rPr lang="el-GR" sz="1200" dirty="0">
                <a:hlinkClick r:id="rId3" tooltip="https://creativecommons.org/licenses/by-nc-nd/3.0/"/>
              </a:rPr>
              <a:t>CC BY-NC-ND</a:t>
            </a:r>
            <a:endParaRPr lang="el-GR" sz="1200" dirty="0"/>
          </a:p>
        </p:txBody>
      </p:sp>
      <p:pic>
        <p:nvPicPr>
          <p:cNvPr id="7" name="Εικόνα 6">
            <a:extLst>
              <a:ext uri="{FF2B5EF4-FFF2-40B4-BE49-F238E27FC236}">
                <a16:creationId xmlns:a16="http://schemas.microsoft.com/office/drawing/2014/main" id="{0C251703-7A88-7C5C-6223-3F58A6858E70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190869" y="165744"/>
            <a:ext cx="5001131" cy="3766724"/>
          </a:xfrm>
          <a:prstGeom prst="rect">
            <a:avLst/>
          </a:prstGeom>
        </p:spPr>
      </p:pic>
      <p:pic>
        <p:nvPicPr>
          <p:cNvPr id="9" name="Εικόνα 8">
            <a:extLst>
              <a:ext uri="{FF2B5EF4-FFF2-40B4-BE49-F238E27FC236}">
                <a16:creationId xmlns:a16="http://schemas.microsoft.com/office/drawing/2014/main" id="{C81C13BE-1A88-7E1A-B818-C8997D3FA47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=""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7153181" y="3397837"/>
            <a:ext cx="4791078" cy="331104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4A0D113-660A-119D-9B2C-681D8BE8E905}"/>
              </a:ext>
            </a:extLst>
          </p:cNvPr>
          <p:cNvSpPr txBox="1"/>
          <p:nvPr/>
        </p:nvSpPr>
        <p:spPr>
          <a:xfrm>
            <a:off x="7243670" y="7130061"/>
            <a:ext cx="461010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900">
                <a:hlinkClick r:id="rId6" tooltip="https://oliviart-gr.blogspot.com/2012/10/blog-post_3476.html"/>
              </a:rPr>
              <a:t>Αυτή η φωτογραφία</a:t>
            </a:r>
            <a:r>
              <a:rPr lang="el-GR" sz="900"/>
              <a:t> από Άγνωστος συντάκτης με άδεια χρήσης </a:t>
            </a:r>
            <a:r>
              <a:rPr lang="el-GR" sz="900">
                <a:hlinkClick r:id="rId3" tooltip="https://creativecommons.org/licenses/by-nc-nd/3.0/"/>
              </a:rPr>
              <a:t>CC BY-NC-ND</a:t>
            </a:r>
            <a:endParaRPr lang="el-GR" sz="900"/>
          </a:p>
        </p:txBody>
      </p:sp>
      <p:sp>
        <p:nvSpPr>
          <p:cNvPr id="4" name="Τίτλος 3">
            <a:extLst>
              <a:ext uri="{FF2B5EF4-FFF2-40B4-BE49-F238E27FC236}">
                <a16:creationId xmlns:a16="http://schemas.microsoft.com/office/drawing/2014/main" id="{8C0420C7-2537-5EDC-AD4C-FF15CC2333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z="3600" b="1" dirty="0"/>
              <a:t>Η πρόπολη είναι </a:t>
            </a:r>
            <a:r>
              <a:rPr lang="el-GR" b="1" dirty="0"/>
              <a:t>:</a:t>
            </a:r>
          </a:p>
        </p:txBody>
      </p:sp>
      <p:sp>
        <p:nvSpPr>
          <p:cNvPr id="14" name="Θέση περιεχομένου 13">
            <a:extLst>
              <a:ext uri="{FF2B5EF4-FFF2-40B4-BE49-F238E27FC236}">
                <a16:creationId xmlns:a16="http://schemas.microsoft.com/office/drawing/2014/main" id="{1638E324-BA57-4389-7391-0AC40C987F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427518" cy="3955743"/>
          </a:xfr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el-GR" dirty="0">
                <a:ln w="0"/>
                <a:solidFill>
                  <a:srgbClr val="AF4E0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Φυσικό μελισσοκομικό προϊόν  </a:t>
            </a:r>
          </a:p>
          <a:p>
            <a:r>
              <a:rPr lang="el-GR" dirty="0">
                <a:ln w="0"/>
                <a:solidFill>
                  <a:srgbClr val="AF4E0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Ρητινώδες μίγμα ουσιών</a:t>
            </a:r>
          </a:p>
          <a:p>
            <a:r>
              <a:rPr lang="el-GR" dirty="0">
                <a:ln w="0"/>
                <a:solidFill>
                  <a:srgbClr val="AF4E0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Φυτικά υλικά+ </a:t>
            </a:r>
            <a:r>
              <a:rPr lang="el-GR" dirty="0" err="1">
                <a:ln w="0"/>
                <a:solidFill>
                  <a:srgbClr val="AF4E0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σιελογόνες</a:t>
            </a:r>
            <a:r>
              <a:rPr lang="el-GR" dirty="0">
                <a:ln w="0"/>
                <a:solidFill>
                  <a:srgbClr val="AF4E0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+ </a:t>
            </a:r>
            <a:r>
              <a:rPr lang="el-GR" dirty="0" err="1">
                <a:ln w="0"/>
                <a:solidFill>
                  <a:srgbClr val="AF4E0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ενζυμικές</a:t>
            </a:r>
            <a:r>
              <a:rPr lang="el-GR" dirty="0">
                <a:ln w="0"/>
                <a:solidFill>
                  <a:srgbClr val="AF4E0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εκκρίσεις</a:t>
            </a:r>
          </a:p>
          <a:p>
            <a:r>
              <a:rPr lang="el-GR" dirty="0">
                <a:ln w="0"/>
                <a:solidFill>
                  <a:srgbClr val="AF4E0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Σφραγιστικό της αποικίας , μέσο ταρίχευσης  και αντιβιοτικό</a:t>
            </a:r>
          </a:p>
          <a:p>
            <a:r>
              <a:rPr lang="el-GR" dirty="0">
                <a:ln w="0"/>
                <a:solidFill>
                  <a:srgbClr val="AF4E0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Προ της Πόλης «Πύλη» , Λαϊκή Θεραπευτική για χιλιάδες χρόνια</a:t>
            </a:r>
          </a:p>
          <a:p>
            <a:endParaRPr lang="el-GR" dirty="0">
              <a:ln w="0"/>
              <a:solidFill>
                <a:srgbClr val="AF4E0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endParaRPr lang="el-GR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13068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770CDBBB-A18F-1525-47DE-7DCAF65D03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sz="3600" b="1" dirty="0"/>
              <a:t>Χημική σύσταση της πρόπολης </a:t>
            </a:r>
          </a:p>
        </p:txBody>
      </p:sp>
      <p:pic>
        <p:nvPicPr>
          <p:cNvPr id="5" name="Θέση περιεχομένου 4">
            <a:extLst>
              <a:ext uri="{FF2B5EF4-FFF2-40B4-BE49-F238E27FC236}">
                <a16:creationId xmlns:a16="http://schemas.microsoft.com/office/drawing/2014/main" id="{783DED1F-EC87-32C3-A75F-12AA38E61AE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289" y="2118952"/>
            <a:ext cx="3749219" cy="3935250"/>
          </a:xfrm>
        </p:spPr>
      </p:pic>
      <p:grpSp>
        <p:nvGrpSpPr>
          <p:cNvPr id="9" name="Ομάδα 8">
            <a:extLst>
              <a:ext uri="{FF2B5EF4-FFF2-40B4-BE49-F238E27FC236}">
                <a16:creationId xmlns:a16="http://schemas.microsoft.com/office/drawing/2014/main" id="{395CE57E-E604-4E2F-9580-96EDA1E9CBEC}"/>
              </a:ext>
            </a:extLst>
          </p:cNvPr>
          <p:cNvGrpSpPr/>
          <p:nvPr/>
        </p:nvGrpSpPr>
        <p:grpSpPr>
          <a:xfrm>
            <a:off x="4868410" y="1905426"/>
            <a:ext cx="6890301" cy="4148776"/>
            <a:chOff x="5051290" y="1818640"/>
            <a:chExt cx="6890301" cy="4148776"/>
          </a:xfrm>
        </p:grpSpPr>
        <p:pic>
          <p:nvPicPr>
            <p:cNvPr id="7" name="Εικόνα 6">
              <a:extLst>
                <a:ext uri="{FF2B5EF4-FFF2-40B4-BE49-F238E27FC236}">
                  <a16:creationId xmlns:a16="http://schemas.microsoft.com/office/drawing/2014/main" id="{84115B27-EFEB-7ABA-CB11-E1B0684DDEA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653" r="11916" b="39928"/>
            <a:stretch/>
          </p:blipFill>
          <p:spPr>
            <a:xfrm>
              <a:off x="5051290" y="2205737"/>
              <a:ext cx="6707421" cy="3761679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09C2C75E-14D0-5161-B981-F1EF616A74FD}"/>
                </a:ext>
              </a:extLst>
            </p:cNvPr>
            <p:cNvSpPr txBox="1"/>
            <p:nvPr/>
          </p:nvSpPr>
          <p:spPr>
            <a:xfrm>
              <a:off x="5234170" y="1818640"/>
              <a:ext cx="6707421" cy="3769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dirty="0"/>
                <a:t>              Δραστικές ουσίες            Δράση                            Πάθηση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28015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2676900" y="1879304"/>
            <a:ext cx="5808345" cy="4351020"/>
            <a:chOff x="0" y="0"/>
            <a:chExt cx="5808345" cy="4351020"/>
          </a:xfrm>
        </p:grpSpPr>
        <p:pic>
          <p:nvPicPr>
            <p:cNvPr id="44" name="Θέση περιεχομένου 3">
              <a:extLst>
                <a:ext uri="{FF2B5EF4-FFF2-40B4-BE49-F238E27FC236}">
                  <a16:creationId xmlns:a16="http://schemas.microsoft.com/office/drawing/2014/main" id="{C08DE317-23AD-7516-00FF-543C094F13B7}"/>
                </a:ext>
              </a:extLst>
            </p:cNvPr>
            <p:cNvPicPr>
              <a:picLocks noGrp="1"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5808345" cy="4351020"/>
            </a:xfrm>
            <a:prstGeom prst="rect">
              <a:avLst/>
            </a:prstGeom>
          </p:spPr>
        </p:pic>
        <p:sp>
          <p:nvSpPr>
            <p:cNvPr id="45" name="Rounded Rectangle 44"/>
            <p:cNvSpPr/>
            <p:nvPr/>
          </p:nvSpPr>
          <p:spPr>
            <a:xfrm>
              <a:off x="4066063" y="1508528"/>
              <a:ext cx="1513169" cy="1321269"/>
            </a:xfrm>
            <a:prstGeom prst="round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pic>
          <p:nvPicPr>
            <p:cNvPr id="46" name="Εικόνα 8">
              <a:extLst>
                <a:ext uri="{FF2B5EF4-FFF2-40B4-BE49-F238E27FC236}">
                  <a16:creationId xmlns:a16="http://schemas.microsoft.com/office/drawing/2014/main" id="{FAD185EB-0162-4645-9063-98E821D395C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32751" y="2060881"/>
              <a:ext cx="701040" cy="661035"/>
            </a:xfrm>
            <a:prstGeom prst="flowChartConnector">
              <a:avLst/>
            </a:prstGeom>
          </p:spPr>
        </p:pic>
        <p:sp>
          <p:nvSpPr>
            <p:cNvPr id="47" name="TextBox 5">
              <a:extLst>
                <a:ext uri="{FF2B5EF4-FFF2-40B4-BE49-F238E27FC236}">
                  <a16:creationId xmlns:a16="http://schemas.microsoft.com/office/drawing/2014/main" id="{C76717B3-BC78-FC24-9BBD-7C5DE3689DD2}"/>
                </a:ext>
              </a:extLst>
            </p:cNvPr>
            <p:cNvSpPr txBox="1"/>
            <p:nvPr/>
          </p:nvSpPr>
          <p:spPr>
            <a:xfrm>
              <a:off x="4219237" y="1541019"/>
              <a:ext cx="1389778" cy="388379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en-US" sz="1800" b="1" kern="1200" dirty="0">
                  <a:ln>
                    <a:noFill/>
                  </a:ln>
                  <a:solidFill>
                    <a:srgbClr val="000000"/>
                  </a:solidFill>
                  <a:effectLst>
                    <a:outerShdw blurRad="38100" dist="19050" dir="2700000" algn="tl">
                      <a:schemeClr val="dk1">
                        <a:alpha val="40000"/>
                      </a:schemeClr>
                    </a:outerShdw>
                  </a:effectLst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Skin Cancer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48" name="Τίτλος 1">
            <a:extLst>
              <a:ext uri="{FF2B5EF4-FFF2-40B4-BE49-F238E27FC236}">
                <a16:creationId xmlns:a16="http://schemas.microsoft.com/office/drawing/2014/main" id="{770CDBBB-A18F-1525-47DE-7DCAF65D03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70147"/>
            <a:ext cx="12192000" cy="1325563"/>
          </a:xfrm>
        </p:spPr>
        <p:txBody>
          <a:bodyPr/>
          <a:lstStyle/>
          <a:p>
            <a:pPr algn="ctr"/>
            <a:r>
              <a:rPr lang="el-GR" dirty="0"/>
              <a:t>Σύνοψη των κυριότερων δερματικών δράσεων της πρόπολης </a:t>
            </a:r>
          </a:p>
        </p:txBody>
      </p:sp>
    </p:spTree>
    <p:extLst>
      <p:ext uri="{BB962C8B-B14F-4D97-AF65-F5344CB8AC3E}">
        <p14:creationId xmlns:p14="http://schemas.microsoft.com/office/powerpoint/2010/main" val="12869851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3840" y="115462"/>
            <a:ext cx="1046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3600" b="1" dirty="0">
                <a:latin typeface="+mj-lt"/>
                <a:ea typeface="+mj-ea"/>
                <a:cs typeface="+mj-cs"/>
              </a:rPr>
              <a:t>Αντιφλεγμονώδης δράση της πρόπολης </a:t>
            </a:r>
            <a:endParaRPr lang="en-US" sz="3600" b="1" dirty="0">
              <a:latin typeface="+mj-lt"/>
              <a:ea typeface="+mj-ea"/>
              <a:cs typeface="+mj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3840" y="884903"/>
            <a:ext cx="9722195" cy="590931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l-GR" altLang="en-US" sz="2000" b="1" u="sng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Μηχανισμός αντιφλεγμονώδους δράσης </a:t>
            </a:r>
            <a:r>
              <a:rPr lang="en-US" altLang="en-US" sz="2000" b="1" u="sng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:</a:t>
            </a:r>
            <a:endParaRPr lang="en-US" altLang="en-US" sz="2000" u="sng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l-GR" altLang="en-US" sz="2000" b="1" u="sng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000" dirty="0" err="1">
                <a:latin typeface="Arial" panose="020B0604020202020204" pitchFamily="34" charset="0"/>
              </a:rPr>
              <a:t>Αν</a:t>
            </a:r>
            <a:r>
              <a:rPr lang="en-US" altLang="en-US" sz="2000" dirty="0">
                <a:latin typeface="Arial" panose="020B0604020202020204" pitchFamily="34" charset="0"/>
              </a:rPr>
              <a:t>αστέλλει τη δραστικότητα ενζύμων που σχετίζονται με τη φλεγμονή στο δέρμα:</a:t>
            </a:r>
          </a:p>
          <a:p>
            <a:pPr lvl="1" defTabSz="91440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altLang="en-US" sz="2000" b="1" dirty="0" err="1">
                <a:latin typeface="Arial" panose="020B0604020202020204" pitchFamily="34" charset="0"/>
              </a:rPr>
              <a:t>Μυλο</a:t>
            </a:r>
            <a:r>
              <a:rPr lang="en-US" altLang="en-US" sz="2000" b="1" dirty="0">
                <a:latin typeface="Arial" panose="020B0604020202020204" pitchFamily="34" charset="0"/>
              </a:rPr>
              <a:t>περοξειδάση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 lvl="1" defTabSz="91440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altLang="en-US" sz="2000" b="1" dirty="0">
                <a:latin typeface="Arial" panose="020B0604020202020204" pitchFamily="34" charset="0"/>
              </a:rPr>
              <a:t>NADPH-</a:t>
            </a:r>
            <a:r>
              <a:rPr lang="en-US" altLang="en-US" sz="2000" b="1" dirty="0" err="1">
                <a:latin typeface="Arial" panose="020B0604020202020204" pitchFamily="34" charset="0"/>
              </a:rPr>
              <a:t>οξειδάση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 lvl="1" defTabSz="91440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altLang="en-US" sz="2000" b="1" dirty="0">
                <a:latin typeface="Arial" panose="020B0604020202020204" pitchFamily="34" charset="0"/>
              </a:rPr>
              <a:t>Υα</a:t>
            </a:r>
            <a:r>
              <a:rPr lang="en-US" altLang="en-US" sz="2000" b="1" dirty="0" err="1">
                <a:latin typeface="Arial" panose="020B0604020202020204" pitchFamily="34" charset="0"/>
              </a:rPr>
              <a:t>λουρονιδάση</a:t>
            </a:r>
            <a:r>
              <a:rPr lang="en-US" altLang="en-US" sz="2000" dirty="0">
                <a:latin typeface="Arial" panose="020B0604020202020204" pitchFamily="34" charset="0"/>
              </a:rPr>
              <a:t> (</a:t>
            </a:r>
            <a:r>
              <a:rPr lang="en-US" altLang="en-US" sz="2000" dirty="0" err="1">
                <a:latin typeface="Arial" panose="020B0604020202020204" pitchFamily="34" charset="0"/>
              </a:rPr>
              <a:t>σημ</a:t>
            </a:r>
            <a:r>
              <a:rPr lang="en-US" altLang="en-US" sz="2000" dirty="0">
                <a:latin typeface="Arial" panose="020B0604020202020204" pitchFamily="34" charset="0"/>
              </a:rPr>
              <a:t>αντική για την υγρασία και δομή του δέρματος)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altLang="en-US" sz="2000" b="1" dirty="0" err="1">
                <a:latin typeface="Arial" panose="020B0604020202020204" pitchFamily="34" charset="0"/>
              </a:rPr>
              <a:t>Μειωμένη</a:t>
            </a:r>
            <a:r>
              <a:rPr lang="en-US" altLang="en-US" sz="2000" b="1" dirty="0">
                <a:latin typeface="Arial" panose="020B0604020202020204" pitchFamily="34" charset="0"/>
              </a:rPr>
              <a:t> παρα</a:t>
            </a:r>
            <a:r>
              <a:rPr lang="en-US" altLang="en-US" sz="2000" b="1" dirty="0" err="1">
                <a:latin typeface="Arial" panose="020B0604020202020204" pitchFamily="34" charset="0"/>
              </a:rPr>
              <a:t>γωγή</a:t>
            </a:r>
            <a:r>
              <a:rPr lang="en-US" altLang="en-US" sz="2000" b="1" dirty="0">
                <a:latin typeface="Arial" panose="020B0604020202020204" pitchFamily="34" charset="0"/>
              </a:rPr>
              <a:t> π</a:t>
            </a:r>
            <a:r>
              <a:rPr lang="en-US" altLang="en-US" sz="2000" b="1" dirty="0" err="1">
                <a:latin typeface="Arial" panose="020B0604020202020204" pitchFamily="34" charset="0"/>
              </a:rPr>
              <a:t>ροστ</a:t>
            </a:r>
            <a:r>
              <a:rPr lang="en-US" altLang="en-US" sz="2000" b="1" dirty="0">
                <a:latin typeface="Arial" panose="020B0604020202020204" pitchFamily="34" charset="0"/>
              </a:rPr>
              <a:t>αγλανδινών και λευκοτριενίων: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altLang="en-US" sz="2000" dirty="0">
                <a:latin typeface="Arial" panose="020B0604020202020204" pitchFamily="34" charset="0"/>
              </a:rPr>
              <a:t>Η π</a:t>
            </a:r>
            <a:r>
              <a:rPr lang="en-US" altLang="en-US" sz="2000" dirty="0" err="1">
                <a:latin typeface="Arial" panose="020B0604020202020204" pitchFamily="34" charset="0"/>
              </a:rPr>
              <a:t>ρό</a:t>
            </a:r>
            <a:r>
              <a:rPr lang="en-US" altLang="en-US" sz="2000" dirty="0">
                <a:latin typeface="Arial" panose="020B0604020202020204" pitchFamily="34" charset="0"/>
              </a:rPr>
              <a:t>πολη καταστέλλει αυτές τις ουσίες, που είναι κρίσιμες στην ανάπτυξη φλεγμονών στο δέρμα.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altLang="en-US" sz="2000" b="1" dirty="0" err="1">
                <a:latin typeface="Arial" panose="020B0604020202020204" pitchFamily="34" charset="0"/>
              </a:rPr>
              <a:t>Αν</a:t>
            </a:r>
            <a:r>
              <a:rPr lang="en-US" altLang="en-US" sz="2000" b="1" dirty="0">
                <a:latin typeface="Arial" panose="020B0604020202020204" pitchFamily="34" charset="0"/>
              </a:rPr>
              <a:t>αστολή της οδού αραχιδονικού οξέος: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altLang="en-US" sz="2000" dirty="0">
                <a:latin typeface="Arial" panose="020B0604020202020204" pitchFamily="34" charset="0"/>
              </a:rPr>
              <a:t>Η π</a:t>
            </a:r>
            <a:r>
              <a:rPr lang="en-US" altLang="en-US" sz="2000" dirty="0" err="1">
                <a:latin typeface="Arial" panose="020B0604020202020204" pitchFamily="34" charset="0"/>
              </a:rPr>
              <a:t>ρό</a:t>
            </a:r>
            <a:r>
              <a:rPr lang="en-US" altLang="en-US" sz="2000" dirty="0">
                <a:latin typeface="Arial" panose="020B0604020202020204" pitchFamily="34" charset="0"/>
              </a:rPr>
              <a:t>πολη περιορίζει αυτή την οδό, που συνδέεται με την πρόκληση </a:t>
            </a:r>
            <a:endParaRPr lang="el-GR" altLang="en-US" sz="2000" dirty="0">
              <a:latin typeface="Arial" panose="020B0604020202020204" pitchFamily="34" charset="0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altLang="en-US" sz="2000" dirty="0" err="1">
                <a:latin typeface="Arial" panose="020B0604020202020204" pitchFamily="34" charset="0"/>
              </a:rPr>
              <a:t>φλεγμονών</a:t>
            </a:r>
            <a:r>
              <a:rPr lang="en-US" altLang="en-US" sz="2000" dirty="0">
                <a:latin typeface="Arial" panose="020B0604020202020204" pitchFamily="34" charset="0"/>
              </a:rPr>
              <a:t> στο δέρμα.</a:t>
            </a:r>
            <a:endParaRPr lang="el-GR" altLang="en-US" sz="2000" dirty="0">
              <a:latin typeface="Arial" panose="020B0604020202020204" pitchFamily="34" charset="0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l-GR" altLang="en-US" sz="2000" dirty="0">
              <a:latin typeface="Arial" panose="020B0604020202020204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altLang="en-US" sz="2000" b="1" u="sng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Βα</a:t>
            </a:r>
            <a:r>
              <a:rPr lang="en-US" altLang="en-US" sz="2000" b="1" u="sng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σικά</a:t>
            </a:r>
            <a:r>
              <a:rPr lang="en-US" altLang="en-US" sz="2000" b="1" u="sng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 </a:t>
            </a:r>
            <a:r>
              <a:rPr lang="en-US" altLang="en-US" sz="2000" b="1" u="sng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ενεργά</a:t>
            </a:r>
            <a:r>
              <a:rPr lang="en-US" altLang="en-US" sz="2000" b="1" u="sng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 </a:t>
            </a:r>
            <a:r>
              <a:rPr lang="en-US" altLang="en-US" sz="2000" b="1" u="sng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συστ</a:t>
            </a:r>
            <a:r>
              <a:rPr lang="en-US" altLang="en-US" sz="2000" b="1" u="sng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ατικά:</a:t>
            </a:r>
            <a:endParaRPr lang="en-US" altLang="en-US" sz="2000" u="sng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altLang="en-US" sz="2000" b="1" dirty="0" err="1">
                <a:latin typeface="Arial" panose="020B0604020202020204" pitchFamily="34" charset="0"/>
              </a:rPr>
              <a:t>Φλ</a:t>
            </a:r>
            <a:r>
              <a:rPr lang="en-US" altLang="en-US" sz="2000" b="1" dirty="0">
                <a:latin typeface="Arial" panose="020B0604020202020204" pitchFamily="34" charset="0"/>
              </a:rPr>
              <a:t>αβονοειδή</a:t>
            </a:r>
            <a:r>
              <a:rPr lang="en-US" altLang="en-US" sz="2000" dirty="0">
                <a:latin typeface="Arial" panose="020B0604020202020204" pitchFamily="34" charset="0"/>
              </a:rPr>
              <a:t> όπως </a:t>
            </a:r>
            <a:r>
              <a:rPr lang="en-US" altLang="en-US" sz="2000" b="1" dirty="0">
                <a:solidFill>
                  <a:srgbClr val="AF4E01"/>
                </a:solidFill>
                <a:latin typeface="Arial" panose="020B0604020202020204" pitchFamily="34" charset="0"/>
              </a:rPr>
              <a:t>ακακετίνη</a:t>
            </a:r>
            <a:r>
              <a:rPr lang="en-US" altLang="en-US" sz="2000" dirty="0">
                <a:latin typeface="Arial" panose="020B0604020202020204" pitchFamily="34" charset="0"/>
              </a:rPr>
              <a:t>, </a:t>
            </a:r>
            <a:r>
              <a:rPr lang="en-US" altLang="en-US" sz="2000" b="1" dirty="0">
                <a:solidFill>
                  <a:srgbClr val="AF4E01"/>
                </a:solidFill>
                <a:latin typeface="Arial" panose="020B0604020202020204" pitchFamily="34" charset="0"/>
              </a:rPr>
              <a:t>κερσετίνη</a:t>
            </a:r>
            <a:r>
              <a:rPr lang="en-US" altLang="en-US" sz="2000" dirty="0">
                <a:latin typeface="Arial" panose="020B0604020202020204" pitchFamily="34" charset="0"/>
              </a:rPr>
              <a:t>, </a:t>
            </a:r>
            <a:r>
              <a:rPr lang="en-US" altLang="en-US" sz="2000" b="1" dirty="0">
                <a:solidFill>
                  <a:srgbClr val="AF4E01"/>
                </a:solidFill>
                <a:latin typeface="Arial" panose="020B0604020202020204" pitchFamily="34" charset="0"/>
              </a:rPr>
              <a:t>ναρινγγενίνη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altLang="en-US" sz="2000" b="1" dirty="0">
                <a:solidFill>
                  <a:srgbClr val="AF4E01"/>
                </a:solidFill>
                <a:latin typeface="Arial" panose="020B0604020202020204" pitchFamily="34" charset="0"/>
              </a:rPr>
              <a:t>CAPE</a:t>
            </a:r>
            <a:r>
              <a:rPr lang="en-US" altLang="en-US" sz="2000" b="1" dirty="0">
                <a:latin typeface="Arial" panose="020B0604020202020204" pitchFamily="34" charset="0"/>
              </a:rPr>
              <a:t> (</a:t>
            </a:r>
            <a:r>
              <a:rPr lang="en-US" sz="2000" b="1" dirty="0" err="1"/>
              <a:t>Caffeic</a:t>
            </a:r>
            <a:r>
              <a:rPr lang="en-US" sz="2000" b="1" dirty="0"/>
              <a:t> Acid </a:t>
            </a:r>
            <a:r>
              <a:rPr lang="en-US" sz="2000" b="1" dirty="0" err="1"/>
              <a:t>Phenethyl</a:t>
            </a:r>
            <a:r>
              <a:rPr lang="en-US" sz="2000" b="1" dirty="0"/>
              <a:t> Ester</a:t>
            </a:r>
            <a:r>
              <a:rPr lang="en-US" sz="2000" dirty="0"/>
              <a:t>) </a:t>
            </a:r>
            <a:r>
              <a:rPr lang="en-US" altLang="en-US" sz="2000" b="1" dirty="0">
                <a:latin typeface="Arial" panose="020B0604020202020204" pitchFamily="34" charset="0"/>
              </a:rPr>
              <a:t>και </a:t>
            </a:r>
            <a:r>
              <a:rPr lang="en-US" altLang="en-US" sz="2000" b="1" dirty="0">
                <a:solidFill>
                  <a:srgbClr val="AF4E01"/>
                </a:solidFill>
                <a:latin typeface="Arial" panose="020B0604020202020204" pitchFamily="34" charset="0"/>
              </a:rPr>
              <a:t>κα</a:t>
            </a:r>
            <a:r>
              <a:rPr lang="en-US" altLang="en-US" sz="2000" b="1" dirty="0" err="1">
                <a:solidFill>
                  <a:srgbClr val="AF4E01"/>
                </a:solidFill>
                <a:latin typeface="Arial" panose="020B0604020202020204" pitchFamily="34" charset="0"/>
              </a:rPr>
              <a:t>φεϊκό</a:t>
            </a:r>
            <a:r>
              <a:rPr lang="en-US" altLang="en-US" sz="2000" b="1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altLang="en-US" sz="2000" b="1" dirty="0" err="1">
                <a:solidFill>
                  <a:srgbClr val="AF4E01"/>
                </a:solidFill>
                <a:latin typeface="Arial" panose="020B0604020202020204" pitchFamily="34" charset="0"/>
              </a:rPr>
              <a:t>οξύ</a:t>
            </a:r>
            <a:r>
              <a:rPr lang="en-US" altLang="en-US" sz="2000" dirty="0">
                <a:latin typeface="Arial" panose="020B0604020202020204" pitchFamily="34" charset="0"/>
              </a:rPr>
              <a:t>, π</a:t>
            </a:r>
            <a:r>
              <a:rPr lang="en-US" altLang="en-US" sz="2000" dirty="0" err="1">
                <a:latin typeface="Arial" panose="020B0604020202020204" pitchFamily="34" charset="0"/>
              </a:rPr>
              <a:t>ου</a:t>
            </a:r>
            <a:r>
              <a:rPr lang="en-US" altLang="en-US" sz="2000" dirty="0">
                <a:latin typeface="Arial" panose="020B0604020202020204" pitchFamily="34" charset="0"/>
              </a:rPr>
              <a:t> </a:t>
            </a:r>
            <a:r>
              <a:rPr lang="en-US" altLang="en-US" sz="2000" dirty="0" err="1">
                <a:latin typeface="Arial" panose="020B0604020202020204" pitchFamily="34" charset="0"/>
              </a:rPr>
              <a:t>είν</a:t>
            </a:r>
            <a:r>
              <a:rPr lang="en-US" altLang="en-US" sz="2000" dirty="0">
                <a:latin typeface="Arial" panose="020B0604020202020204" pitchFamily="34" charset="0"/>
              </a:rPr>
              <a:t>αι ισχυροί αντιφλεγμονώδεις παράγοντες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en-US" altLang="en-US" sz="2000" dirty="0">
              <a:latin typeface="Arial" panose="020B06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727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7128" y="502465"/>
            <a:ext cx="95549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3600" b="1" dirty="0">
                <a:latin typeface="+mj-lt"/>
                <a:ea typeface="+mj-ea"/>
                <a:cs typeface="+mj-cs"/>
              </a:rPr>
              <a:t>Επουλωτική/Αναλγητική δράση της πρόπολης</a:t>
            </a:r>
            <a:r>
              <a:rPr lang="el-GR" sz="4400" dirty="0">
                <a:latin typeface="+mj-lt"/>
                <a:ea typeface="+mj-ea"/>
                <a:cs typeface="+mj-cs"/>
              </a:rPr>
              <a:t> </a:t>
            </a:r>
            <a:endParaRPr lang="en-US" sz="4400" dirty="0">
              <a:latin typeface="+mj-lt"/>
              <a:ea typeface="+mj-ea"/>
              <a:cs typeface="+mj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67128" y="1371883"/>
            <a:ext cx="8953875" cy="467495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/>
          <p:nvPr/>
        </p:nvGrpSpPr>
        <p:grpSpPr>
          <a:xfrm>
            <a:off x="213049" y="1371883"/>
            <a:ext cx="9065342" cy="4839736"/>
            <a:chOff x="213049" y="1371883"/>
            <a:chExt cx="9065342" cy="4839736"/>
          </a:xfrm>
        </p:grpSpPr>
        <p:sp>
          <p:nvSpPr>
            <p:cNvPr id="5" name="TextBox 4"/>
            <p:cNvSpPr txBox="1"/>
            <p:nvPr/>
          </p:nvSpPr>
          <p:spPr>
            <a:xfrm>
              <a:off x="213049" y="4734291"/>
              <a:ext cx="9065342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l-GR" b="1" u="sng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Αντιφλεγμονώδης Δράση της πρόπολης σε διαβητικά τραύματα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l-GR" dirty="0">
                  <a:latin typeface="Arial" panose="020B0604020202020204" pitchFamily="34" charset="0"/>
                  <a:cs typeface="Arial" panose="020B0604020202020204" pitchFamily="34" charset="0"/>
                </a:rPr>
                <a:t>Η τοπική εφαρμογή πρόπολης μειώνει τη φλεγμονή και ρυθμίζει τον αριθμό των ουδετερόφιλων.</a:t>
              </a:r>
            </a:p>
            <a:p>
              <a:r>
                <a:rPr lang="el-GR" dirty="0">
                  <a:latin typeface="Arial" panose="020B0604020202020204" pitchFamily="34" charset="0"/>
                  <a:cs typeface="Arial" panose="020B0604020202020204" pitchFamily="34" charset="0"/>
                </a:rPr>
                <a:t>Το </a:t>
              </a:r>
              <a:r>
                <a:rPr lang="el-GR" b="1" dirty="0" err="1">
                  <a:solidFill>
                    <a:srgbClr val="AF4E0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caffeic</a:t>
              </a:r>
              <a:r>
                <a:rPr lang="el-GR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l-GR" b="1" dirty="0" err="1">
                  <a:solidFill>
                    <a:srgbClr val="AF4E0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acid</a:t>
              </a:r>
              <a:r>
                <a:rPr lang="el-GR" dirty="0">
                  <a:latin typeface="Arial" panose="020B0604020202020204" pitchFamily="34" charset="0"/>
                  <a:cs typeface="Arial" panose="020B0604020202020204" pitchFamily="34" charset="0"/>
                </a:rPr>
                <a:t>, ένα συστατικό της πρόπολης, παρέχει ισχυρή αντιφλεγμονώδη δράση.</a:t>
              </a:r>
            </a:p>
            <a:p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" name="Rectangle 1"/>
            <p:cNvSpPr>
              <a:spLocks noChangeArrowheads="1"/>
            </p:cNvSpPr>
            <p:nvPr/>
          </p:nvSpPr>
          <p:spPr bwMode="auto">
            <a:xfrm>
              <a:off x="267127" y="1371883"/>
              <a:ext cx="8953875" cy="36933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</a:pPr>
              <a:r>
                <a:rPr kumimoji="0" lang="en-US" altLang="en-US" sz="1800" b="1" i="0" u="sng" strike="noStrike" cap="none" normalizeH="0" baseline="0" dirty="0" err="1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latin typeface="Arial" panose="020B0604020202020204" pitchFamily="34" charset="0"/>
                </a:rPr>
                <a:t>Θερ</a:t>
              </a:r>
              <a:r>
                <a:rPr kumimoji="0" lang="en-US" altLang="en-US" sz="1800" b="1" i="0" u="sng" strike="noStrike" cap="none" normalizeH="0" baseline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latin typeface="Arial" panose="020B0604020202020204" pitchFamily="34" charset="0"/>
                </a:rPr>
                <a:t>απευτική Δράση σε Εγκαύματα:</a:t>
              </a:r>
              <a:endParaRPr kumimoji="0" lang="en-US" altLang="en-US" sz="1800" b="0" i="0" u="sng" strike="noStrike" cap="none" normalizeH="0" baseline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Arial" panose="020B0604020202020204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</a:pPr>
              <a:r>
                <a:rPr kumimoji="0" lang="en-US" altLang="en-US" sz="1800" b="0" i="0" u="none" strike="noStrike" cap="none" normalizeH="0" baseline="0" dirty="0" err="1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Το</a:t>
              </a:r>
              <a:r>
                <a: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 </a:t>
              </a:r>
              <a:r>
                <a:rPr kumimoji="0" lang="en-US" altLang="en-US" sz="1800" b="1" i="0" u="none" strike="noStrike" cap="none" normalizeH="0" baseline="0" dirty="0" err="1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Propol</a:t>
              </a:r>
              <a:r>
                <a:rPr kumimoji="0" lang="en-US" altLang="en-US" sz="18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 T</a:t>
              </a:r>
              <a:r>
                <a: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, </a:t>
              </a:r>
              <a:r>
                <a:rPr kumimoji="0" lang="en-US" altLang="en-US" sz="1800" b="0" i="0" u="none" strike="noStrike" cap="none" normalizeH="0" baseline="0" dirty="0" err="1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έν</a:t>
              </a:r>
              <a:r>
                <a: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α παρασκεύασμα πρόπολης, είναι </a:t>
              </a:r>
              <a:r>
                <a:rPr kumimoji="0" lang="en-US" altLang="en-US" sz="18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πολύ αποτελεσματικό για τη θεραπεία εγκαυμάτων.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</a:pPr>
              <a:r>
                <a:rPr kumimoji="0" lang="en-US" altLang="en-US" sz="1800" b="0" i="0" u="none" strike="noStrike" cap="none" normalizeH="0" baseline="0" dirty="0" err="1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Έχει</a:t>
              </a:r>
              <a:r>
                <a: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 </a:t>
              </a:r>
              <a:r>
                <a:rPr kumimoji="0" lang="en-US" altLang="en-US" sz="1800" b="0" i="0" u="none" strike="noStrike" cap="none" normalizeH="0" baseline="0" dirty="0" err="1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συγκριτικά</a:t>
              </a:r>
              <a:r>
                <a: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 απ</a:t>
              </a:r>
              <a:r>
                <a:rPr kumimoji="0" lang="en-US" altLang="en-US" sz="1800" b="0" i="0" u="none" strike="noStrike" cap="none" normalizeH="0" baseline="0" dirty="0" err="1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οτελέσμ</a:t>
              </a:r>
              <a:r>
                <a: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ατα με το sulfathiazole αλλά είναι ασφαλέστερο και έχει λιγότερες παρενέργειες.</a:t>
              </a:r>
              <a:endParaRPr kumimoji="0" lang="el-GR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tabLst/>
              </a:pP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</a:pPr>
              <a:r>
                <a:rPr kumimoji="0" lang="en-US" altLang="en-US" sz="1800" b="1" i="0" u="sng" strike="noStrike" cap="none" normalizeH="0" baseline="0" dirty="0" err="1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latin typeface="Arial" panose="020B0604020202020204" pitchFamily="34" charset="0"/>
                </a:rPr>
                <a:t>Αντιφλεγμονώδη</a:t>
              </a:r>
              <a:r>
                <a:rPr lang="el-GR" altLang="en-US" b="1" u="sng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</a:rPr>
                <a:t>ς</a:t>
              </a:r>
              <a:r>
                <a:rPr kumimoji="0" lang="en-US" altLang="en-US" sz="1800" b="1" i="0" u="sng" strike="noStrike" cap="none" normalizeH="0" baseline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latin typeface="Arial" panose="020B0604020202020204" pitchFamily="34" charset="0"/>
                </a:rPr>
                <a:t> </a:t>
              </a:r>
              <a:r>
                <a:rPr kumimoji="0" lang="en-US" altLang="en-US" sz="1800" b="1" i="0" u="sng" strike="noStrike" cap="none" normalizeH="0" baseline="0" dirty="0" err="1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latin typeface="Arial" panose="020B0604020202020204" pitchFamily="34" charset="0"/>
                </a:rPr>
                <a:t>Δράση</a:t>
              </a:r>
              <a:r>
                <a:rPr kumimoji="0" lang="en-US" altLang="en-US" sz="1800" b="1" i="0" u="sng" strike="noStrike" cap="none" normalizeH="0" baseline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latin typeface="Arial" panose="020B0604020202020204" pitchFamily="34" charset="0"/>
                </a:rPr>
                <a:t> και </a:t>
              </a:r>
              <a:r>
                <a:rPr kumimoji="0" lang="en-US" altLang="en-US" sz="1800" b="1" i="0" u="sng" strike="noStrike" cap="none" normalizeH="0" baseline="0" dirty="0" err="1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latin typeface="Arial" panose="020B0604020202020204" pitchFamily="34" charset="0"/>
                </a:rPr>
                <a:t>Ανά</a:t>
              </a:r>
              <a:r>
                <a:rPr kumimoji="0" lang="en-US" altLang="en-US" sz="1800" b="1" i="0" u="sng" strike="noStrike" cap="none" normalizeH="0" baseline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latin typeface="Arial" panose="020B0604020202020204" pitchFamily="34" charset="0"/>
                </a:rPr>
                <a:t>πλαση:</a:t>
              </a:r>
              <a:endParaRPr kumimoji="0" lang="en-US" altLang="en-US" sz="1800" b="0" i="0" u="sng" strike="noStrike" cap="none" normalizeH="0" baseline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Arial" panose="020B0604020202020204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</a:pPr>
              <a:r>
                <a: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Η π</a:t>
              </a:r>
              <a:r>
                <a:rPr kumimoji="0" lang="en-US" altLang="en-US" sz="1800" b="0" i="0" u="none" strike="noStrike" cap="none" normalizeH="0" baseline="0" dirty="0" err="1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ρό</a:t>
              </a:r>
              <a:r>
                <a: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πολη είναι αντιφλεγμονώδης, αντιμικροβιακή και αυξάνει την επούλωση τραυμάτων.</a:t>
              </a:r>
              <a:r>
                <a:rPr lang="el-GR" altLang="en-US" dirty="0">
                  <a:latin typeface="Arial" panose="020B0604020202020204" pitchFamily="34" charset="0"/>
                </a:rPr>
                <a:t>(κυρίως η κόκκινη πρόπολη )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</a:pPr>
              <a:r>
                <a:rPr kumimoji="0" lang="en-US" altLang="en-US" sz="1800" b="0" i="0" u="none" strike="noStrike" cap="none" normalizeH="0" baseline="0" dirty="0" err="1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Το</a:t>
              </a:r>
              <a:r>
                <a: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 </a:t>
              </a:r>
              <a:r>
                <a:rPr kumimoji="0" lang="en-US" altLang="en-US" sz="1800" b="1" i="0" u="none" strike="noStrike" cap="none" normalizeH="0" baseline="0" dirty="0" err="1">
                  <a:ln>
                    <a:noFill/>
                  </a:ln>
                  <a:solidFill>
                    <a:srgbClr val="AF4E01"/>
                  </a:solidFill>
                  <a:effectLst/>
                  <a:latin typeface="Arial" panose="020B0604020202020204" pitchFamily="34" charset="0"/>
                </a:rPr>
                <a:t>Chrysin</a:t>
              </a:r>
              <a:r>
                <a: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, </a:t>
              </a:r>
              <a:r>
                <a:rPr kumimoji="0" lang="en-US" altLang="en-US" sz="1800" b="0" i="0" u="none" strike="noStrike" cap="none" normalizeH="0" baseline="0" dirty="0" err="1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έν</a:t>
              </a:r>
              <a:r>
                <a: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α φλαβονοειδές από την πρόπολη, παρέχει </a:t>
              </a:r>
              <a:r>
                <a:rPr kumimoji="0" lang="en-US" altLang="en-US" sz="18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αναλγητική δράση.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</a:pPr>
              <a:r>
                <a: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Επ</a:t>
              </a:r>
              <a:r>
                <a:rPr kumimoji="0" lang="en-US" altLang="en-US" sz="1800" b="0" i="0" u="none" strike="noStrike" cap="none" normalizeH="0" baseline="0" dirty="0" err="1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ιτ</a:t>
              </a:r>
              <a:r>
                <a: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αχύνει τη διαδικασία επούλωσης αυξάνοντας την </a:t>
              </a:r>
              <a:r>
                <a:rPr kumimoji="0" lang="en-US" altLang="en-US" sz="18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προβολή ινοβλαστών</a:t>
              </a:r>
              <a:r>
                <a: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 και την παραγωγή κολλαγόνου.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75081" y="1371883"/>
            <a:ext cx="2852263" cy="3049788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9259718" y="4883440"/>
            <a:ext cx="2665566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sz="1600" dirty="0"/>
              <a:t>Βελτίωση της απόδοσης της επούλωσης με την χρήση </a:t>
            </a:r>
            <a:r>
              <a:rPr lang="el-GR" sz="1600" dirty="0" err="1"/>
              <a:t>νανοσωμάτων</a:t>
            </a:r>
            <a:r>
              <a:rPr lang="el-GR" sz="1600" dirty="0"/>
              <a:t> πρόπολης με </a:t>
            </a:r>
            <a:r>
              <a:rPr lang="el-GR" sz="1600" dirty="0" err="1"/>
              <a:t>λιπιδικό</a:t>
            </a:r>
            <a:r>
              <a:rPr lang="el-GR" sz="1600" dirty="0"/>
              <a:t> φορέα σε </a:t>
            </a:r>
            <a:r>
              <a:rPr lang="el-GR" sz="1600" dirty="0" err="1"/>
              <a:t>γέλη</a:t>
            </a:r>
            <a:r>
              <a:rPr lang="el-GR" sz="1600" dirty="0"/>
              <a:t> </a:t>
            </a:r>
            <a:r>
              <a:rPr lang="en-US" sz="1600" dirty="0" err="1"/>
              <a:t>carbopol</a:t>
            </a:r>
            <a:r>
              <a:rPr lang="el-GR" sz="1600" dirty="0"/>
              <a:t> σε σχέση με τα </a:t>
            </a:r>
            <a:r>
              <a:rPr lang="el-GR" sz="1600" dirty="0" err="1"/>
              <a:t>αιθανολικά</a:t>
            </a:r>
            <a:r>
              <a:rPr lang="el-GR" sz="1600" dirty="0"/>
              <a:t> εκχυλίσματα </a:t>
            </a:r>
          </a:p>
          <a:p>
            <a:endParaRPr lang="el-GR" dirty="0"/>
          </a:p>
        </p:txBody>
      </p:sp>
      <p:sp>
        <p:nvSpPr>
          <p:cNvPr id="11" name="Down Arrow 10"/>
          <p:cNvSpPr/>
          <p:nvPr/>
        </p:nvSpPr>
        <p:spPr>
          <a:xfrm flipH="1">
            <a:off x="9259718" y="4421672"/>
            <a:ext cx="281445" cy="48651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0521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6258C281-B29C-1406-D43E-832E6141B2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9271" y="-87159"/>
            <a:ext cx="10515600" cy="1325563"/>
          </a:xfrm>
        </p:spPr>
        <p:txBody>
          <a:bodyPr>
            <a:normAutofit/>
          </a:bodyPr>
          <a:lstStyle/>
          <a:p>
            <a:r>
              <a:rPr lang="el-GR" sz="3600" b="1" dirty="0" err="1"/>
              <a:t>Αντιβακτηριακή</a:t>
            </a:r>
            <a:r>
              <a:rPr lang="el-GR" sz="3600" b="1" dirty="0"/>
              <a:t> δράση της πρόπολης </a:t>
            </a: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B681DB51-B144-E7FC-B673-3BFF650DD0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0492" y="1238404"/>
            <a:ext cx="10515600" cy="5052168"/>
          </a:xfr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r>
              <a:rPr lang="el-GR" sz="2000" b="1" u="sng" dirty="0">
                <a:solidFill>
                  <a:schemeClr val="accent1">
                    <a:lumMod val="50000"/>
                  </a:schemeClr>
                </a:solidFill>
              </a:rPr>
              <a:t>Πληροφορίες από έρευνες δείχνουν ότι η πρόπολη έχει δράση κυρίως έναντι </a:t>
            </a:r>
            <a:r>
              <a:rPr lang="en-US" sz="2000" b="1" u="sng" dirty="0">
                <a:solidFill>
                  <a:schemeClr val="accent1">
                    <a:lumMod val="50000"/>
                  </a:schemeClr>
                </a:solidFill>
              </a:rPr>
              <a:t>Gram (+) </a:t>
            </a:r>
            <a:r>
              <a:rPr lang="el-GR" sz="2000" b="1" u="sng" dirty="0">
                <a:solidFill>
                  <a:schemeClr val="accent1">
                    <a:lumMod val="50000"/>
                  </a:schemeClr>
                </a:solidFill>
              </a:rPr>
              <a:t>βακτηρίων, ενώ έδειξε μερική ως και καθόλου δράση σε </a:t>
            </a:r>
            <a:r>
              <a:rPr lang="en-US" sz="2000" b="1" u="sng" dirty="0">
                <a:solidFill>
                  <a:schemeClr val="accent1">
                    <a:lumMod val="50000"/>
                  </a:schemeClr>
                </a:solidFill>
              </a:rPr>
              <a:t>Gram (-).</a:t>
            </a:r>
          </a:p>
          <a:p>
            <a:r>
              <a:rPr lang="en-US" sz="1600" dirty="0"/>
              <a:t>(</a:t>
            </a:r>
            <a:r>
              <a:rPr lang="el-GR" sz="1600" dirty="0"/>
              <a:t>Σε έρευνα του 1999   12 δείγματα πρόπολης από 12 διαφορετικές γεωγραφικές περιοχές έδειξαν </a:t>
            </a:r>
            <a:r>
              <a:rPr lang="el-GR" sz="1600" dirty="0" err="1"/>
              <a:t>αντιβακτηρική</a:t>
            </a:r>
            <a:r>
              <a:rPr lang="el-GR" sz="1600" dirty="0"/>
              <a:t> δράση μόνο ενάντια στο </a:t>
            </a:r>
            <a:r>
              <a:rPr lang="en-US" sz="1600" i="1" dirty="0"/>
              <a:t>S</a:t>
            </a:r>
            <a:r>
              <a:rPr lang="en-US" sz="1600" dirty="0"/>
              <a:t>. </a:t>
            </a:r>
            <a:r>
              <a:rPr lang="en-US" sz="1600" i="1" dirty="0"/>
              <a:t>aureus</a:t>
            </a:r>
            <a:r>
              <a:rPr lang="en-US" sz="1600" dirty="0"/>
              <a:t> </a:t>
            </a:r>
            <a:r>
              <a:rPr lang="el-GR" sz="1600" dirty="0"/>
              <a:t>αλλά καμία δράση σε</a:t>
            </a:r>
            <a:r>
              <a:rPr lang="en-US" sz="1600" dirty="0"/>
              <a:t> </a:t>
            </a:r>
            <a:r>
              <a:rPr lang="en-US" sz="1600" i="1" dirty="0"/>
              <a:t>E. Coli</a:t>
            </a:r>
            <a:r>
              <a:rPr lang="el-GR" sz="1600" i="1" dirty="0"/>
              <a:t>.</a:t>
            </a:r>
            <a:r>
              <a:rPr lang="el-GR" sz="1600" dirty="0"/>
              <a:t> Ωστόσο, δεν έχουν πραγματοποιηθεί ελεγχόμενες μελέτες για να συγκριθούν οι μηχανισμοί δράσης της πρόπολης μεταξύ </a:t>
            </a:r>
            <a:r>
              <a:rPr lang="el-GR" sz="1600" dirty="0" err="1"/>
              <a:t>gram</a:t>
            </a:r>
            <a:r>
              <a:rPr lang="el-GR" sz="1600" dirty="0"/>
              <a:t>-αρνητικών και </a:t>
            </a:r>
            <a:r>
              <a:rPr lang="el-GR" sz="1600" dirty="0" err="1"/>
              <a:t>gram</a:t>
            </a:r>
            <a:r>
              <a:rPr lang="el-GR" sz="1600" dirty="0"/>
              <a:t>-θετικών βακτηρίων</a:t>
            </a:r>
            <a:r>
              <a:rPr lang="en-US" sz="1600" dirty="0"/>
              <a:t>)</a:t>
            </a:r>
            <a:endParaRPr lang="el-GR" sz="1600" i="1" dirty="0"/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l-GR" sz="2000" i="1" dirty="0"/>
              <a:t>Ο μηχανισμός δράσης είναι σύνθετος και οφείλεται στην </a:t>
            </a:r>
            <a:r>
              <a:rPr lang="el-GR" sz="2000" i="1" dirty="0" err="1"/>
              <a:t>συνεργιστική</a:t>
            </a:r>
            <a:r>
              <a:rPr lang="el-GR" sz="2000" i="1" dirty="0"/>
              <a:t> δράση </a:t>
            </a:r>
            <a:r>
              <a:rPr lang="el-GR" sz="2000" b="1" i="1" dirty="0" err="1">
                <a:solidFill>
                  <a:schemeClr val="accent2">
                    <a:lumMod val="50000"/>
                  </a:schemeClr>
                </a:solidFill>
              </a:rPr>
              <a:t>φαινολικών</a:t>
            </a:r>
            <a:r>
              <a:rPr lang="el-GR" sz="2000" b="1" i="1" dirty="0">
                <a:solidFill>
                  <a:srgbClr val="AF4E01"/>
                </a:solidFill>
              </a:rPr>
              <a:t> </a:t>
            </a:r>
            <a:r>
              <a:rPr lang="el-GR" sz="2000" b="1" i="1" dirty="0">
                <a:solidFill>
                  <a:schemeClr val="accent2">
                    <a:lumMod val="50000"/>
                  </a:schemeClr>
                </a:solidFill>
              </a:rPr>
              <a:t>ενώσεων</a:t>
            </a:r>
            <a:r>
              <a:rPr lang="el-GR" sz="2000" b="1" i="1" dirty="0">
                <a:solidFill>
                  <a:srgbClr val="AF4E01"/>
                </a:solidFill>
              </a:rPr>
              <a:t> </a:t>
            </a:r>
            <a:r>
              <a:rPr lang="el-GR" sz="2000" i="1" dirty="0"/>
              <a:t>της πρόπολης και </a:t>
            </a:r>
            <a:r>
              <a:rPr lang="el-GR" sz="2000" b="1" i="1" dirty="0" err="1">
                <a:solidFill>
                  <a:schemeClr val="accent2">
                    <a:lumMod val="50000"/>
                  </a:schemeClr>
                </a:solidFill>
              </a:rPr>
              <a:t>φλαβονοειδών</a:t>
            </a:r>
            <a:r>
              <a:rPr lang="el-GR" sz="2000" i="1" dirty="0"/>
              <a:t> όπως η </a:t>
            </a:r>
            <a:r>
              <a:rPr lang="el-GR" sz="2000" b="1" i="1" dirty="0" err="1">
                <a:solidFill>
                  <a:schemeClr val="accent2">
                    <a:lumMod val="50000"/>
                  </a:schemeClr>
                </a:solidFill>
              </a:rPr>
              <a:t>πινοκεμπρίνη</a:t>
            </a:r>
            <a:r>
              <a:rPr lang="el-GR" sz="2000" i="1" dirty="0"/>
              <a:t> , η </a:t>
            </a:r>
            <a:r>
              <a:rPr lang="el-GR" sz="2000" b="1" i="1" dirty="0" err="1">
                <a:solidFill>
                  <a:schemeClr val="accent2">
                    <a:lumMod val="50000"/>
                  </a:schemeClr>
                </a:solidFill>
              </a:rPr>
              <a:t>γαλανγίνη</a:t>
            </a:r>
            <a:r>
              <a:rPr lang="el-GR" sz="2000" i="1" dirty="0"/>
              <a:t> και η </a:t>
            </a:r>
            <a:r>
              <a:rPr lang="el-GR" sz="2000" b="1" i="1" dirty="0" err="1">
                <a:solidFill>
                  <a:schemeClr val="accent2">
                    <a:lumMod val="50000"/>
                  </a:schemeClr>
                </a:solidFill>
              </a:rPr>
              <a:t>πινομπασκίνη</a:t>
            </a:r>
            <a:r>
              <a:rPr lang="el-GR" sz="2000" i="1" dirty="0"/>
              <a:t>.</a:t>
            </a:r>
            <a:r>
              <a:rPr lang="en-US" altLang="en-US" sz="2000" dirty="0">
                <a:latin typeface="Arial" panose="020B0604020202020204" pitchFamily="34" charset="0"/>
              </a:rPr>
              <a:t> </a:t>
            </a:r>
            <a:endParaRPr lang="el-GR" altLang="en-US" sz="2000" dirty="0">
              <a:latin typeface="Arial" panose="020B0604020202020204" pitchFamily="34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l-GR" altLang="en-US" sz="2000" dirty="0">
                <a:latin typeface="Arial" panose="020B0604020202020204" pitchFamily="34" charset="0"/>
              </a:rPr>
              <a:t> </a:t>
            </a:r>
            <a:r>
              <a:rPr lang="en-US" altLang="en-US" sz="2000" dirty="0" err="1">
                <a:latin typeface="Arial" panose="020B0604020202020204" pitchFamily="34" charset="0"/>
              </a:rPr>
              <a:t>Έρευνες</a:t>
            </a:r>
            <a:r>
              <a:rPr lang="en-US" altLang="en-US" sz="2000" dirty="0">
                <a:latin typeface="Arial" panose="020B0604020202020204" pitchFamily="34" charset="0"/>
              </a:rPr>
              <a:t> </a:t>
            </a:r>
            <a:r>
              <a:rPr lang="en-US" altLang="en-US" sz="2000" dirty="0" err="1">
                <a:latin typeface="Arial" panose="020B0604020202020204" pitchFamily="34" charset="0"/>
              </a:rPr>
              <a:t>δείχνουν</a:t>
            </a:r>
            <a:r>
              <a:rPr lang="en-US" altLang="en-US" sz="2000" dirty="0">
                <a:latin typeface="Arial" panose="020B0604020202020204" pitchFamily="34" charset="0"/>
              </a:rPr>
              <a:t> </a:t>
            </a:r>
            <a:r>
              <a:rPr lang="en-US" altLang="en-US" sz="2000" dirty="0" err="1">
                <a:latin typeface="Arial" panose="020B0604020202020204" pitchFamily="34" charset="0"/>
              </a:rPr>
              <a:t>ότι</a:t>
            </a:r>
            <a:r>
              <a:rPr lang="en-US" altLang="en-US" sz="2000" dirty="0">
                <a:latin typeface="Arial" panose="020B0604020202020204" pitchFamily="34" charset="0"/>
              </a:rPr>
              <a:t> η </a:t>
            </a:r>
            <a:r>
              <a:rPr lang="en-US" altLang="en-US" sz="2000" dirty="0" err="1">
                <a:latin typeface="Arial" panose="020B0604020202020204" pitchFamily="34" charset="0"/>
              </a:rPr>
              <a:t>εφ</a:t>
            </a:r>
            <a:r>
              <a:rPr lang="en-US" altLang="en-US" sz="2000" dirty="0">
                <a:latin typeface="Arial" panose="020B0604020202020204" pitchFamily="34" charset="0"/>
              </a:rPr>
              <a:t>αρμογή εκχυλίσματος πρόπολης σε αιθανόλη στο δέρμα: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l-GR" altLang="en-US" sz="2000" dirty="0">
                <a:latin typeface="Arial" panose="020B0604020202020204" pitchFamily="34" charset="0"/>
              </a:rPr>
              <a:t> </a:t>
            </a:r>
            <a:r>
              <a:rPr lang="en-US" altLang="en-US" sz="2000" dirty="0" err="1">
                <a:latin typeface="Arial" panose="020B0604020202020204" pitchFamily="34" charset="0"/>
              </a:rPr>
              <a:t>Μειώνει</a:t>
            </a:r>
            <a:r>
              <a:rPr lang="en-US" altLang="en-US" sz="2000" dirty="0">
                <a:latin typeface="Arial" panose="020B0604020202020204" pitchFamily="34" charset="0"/>
              </a:rPr>
              <a:t> </a:t>
            </a:r>
            <a:r>
              <a:rPr lang="en-US" altLang="en-US" sz="2000" dirty="0" err="1">
                <a:latin typeface="Arial" panose="020B0604020202020204" pitchFamily="34" charset="0"/>
              </a:rPr>
              <a:t>την</a:t>
            </a:r>
            <a:r>
              <a:rPr lang="en-US" altLang="en-US" sz="2000" dirty="0">
                <a:latin typeface="Arial" panose="020B0604020202020204" pitchFamily="34" charset="0"/>
              </a:rPr>
              <a:t> πα</a:t>
            </a:r>
            <a:r>
              <a:rPr lang="en-US" altLang="en-US" sz="2000" dirty="0" err="1">
                <a:latin typeface="Arial" panose="020B0604020202020204" pitchFamily="34" charset="0"/>
              </a:rPr>
              <a:t>ρουσί</a:t>
            </a:r>
            <a:r>
              <a:rPr lang="en-US" altLang="en-US" sz="2000" dirty="0">
                <a:latin typeface="Arial" panose="020B0604020202020204" pitchFamily="34" charset="0"/>
              </a:rPr>
              <a:t>α του </a:t>
            </a:r>
            <a:r>
              <a:rPr lang="en-US" altLang="en-US" sz="2000" i="1" dirty="0">
                <a:latin typeface="Arial" panose="020B0604020202020204" pitchFamily="34" charset="0"/>
              </a:rPr>
              <a:t>Cutibacterium acnes</a:t>
            </a:r>
            <a:r>
              <a:rPr lang="en-US" altLang="en-US" sz="2000" dirty="0">
                <a:latin typeface="Arial" panose="020B0604020202020204" pitchFamily="34" charset="0"/>
              </a:rPr>
              <a:t>, ενός βακτηρίου που παίζει κρίσιμο ρόλο στην παθογένεση της ακμής vulgaris </a:t>
            </a:r>
            <a:r>
              <a:rPr lang="el-GR" altLang="en-US" sz="2000" dirty="0">
                <a:latin typeface="Arial" panose="020B0604020202020204" pitchFamily="34" charset="0"/>
              </a:rPr>
              <a:t>.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altLang="en-US" sz="2000" dirty="0">
                <a:latin typeface="Arial" panose="020B0604020202020204" pitchFamily="34" charset="0"/>
              </a:rPr>
              <a:t>Πα</a:t>
            </a:r>
            <a:r>
              <a:rPr lang="en-US" altLang="en-US" sz="2000" dirty="0" err="1">
                <a:latin typeface="Arial" panose="020B0604020202020204" pitchFamily="34" charset="0"/>
              </a:rPr>
              <a:t>ρουσιάζει</a:t>
            </a:r>
            <a:r>
              <a:rPr lang="en-US" altLang="en-US" sz="2000" dirty="0">
                <a:latin typeface="Arial" panose="020B0604020202020204" pitchFamily="34" charset="0"/>
              </a:rPr>
              <a:t> ανα</a:t>
            </a:r>
            <a:r>
              <a:rPr lang="en-US" altLang="en-US" sz="2000" dirty="0" err="1">
                <a:latin typeface="Arial" panose="020B0604020202020204" pitchFamily="34" charset="0"/>
              </a:rPr>
              <a:t>στ</a:t>
            </a:r>
            <a:r>
              <a:rPr lang="en-US" altLang="en-US" sz="2000" dirty="0">
                <a:latin typeface="Arial" panose="020B0604020202020204" pitchFamily="34" charset="0"/>
              </a:rPr>
              <a:t>αλτικές ιδιότητες έναντι του </a:t>
            </a:r>
            <a:r>
              <a:rPr lang="en-US" altLang="en-US" sz="2000" i="1" dirty="0">
                <a:latin typeface="Arial" panose="020B0604020202020204" pitchFamily="34" charset="0"/>
              </a:rPr>
              <a:t>Staphylococcus epidermidis</a:t>
            </a:r>
            <a:r>
              <a:rPr lang="en-US" altLang="en-US" sz="2000" dirty="0">
                <a:latin typeface="Arial" panose="020B0604020202020204" pitchFamily="34" charset="0"/>
              </a:rPr>
              <a:t>, ενός άλλου βακτηρίου που σχετίζεται με δερματικά προβλήματα.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altLang="en-US" sz="2000" b="1" u="sng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</a:rPr>
              <a:t>Χάρη</a:t>
            </a:r>
            <a:r>
              <a:rPr lang="en-US" altLang="en-US" sz="2000" b="1" u="sng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</a:rPr>
              <a:t> </a:t>
            </a:r>
            <a:r>
              <a:rPr lang="en-US" altLang="en-US" sz="2000" b="1" u="sng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</a:rPr>
              <a:t>στις</a:t>
            </a:r>
            <a:r>
              <a:rPr lang="en-US" altLang="en-US" sz="2000" b="1" u="sng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</a:rPr>
              <a:t> α</a:t>
            </a:r>
            <a:r>
              <a:rPr lang="en-US" altLang="en-US" sz="2000" b="1" u="sng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</a:rPr>
              <a:t>ντιμικρο</a:t>
            </a:r>
            <a:r>
              <a:rPr lang="en-US" altLang="en-US" sz="2000" b="1" u="sng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</a:rPr>
              <a:t>βιακές και αντιφλεγμονώδεις ιδιότητές της: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l-GR" altLang="en-US" sz="2000" b="1" u="sng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</a:rPr>
              <a:t> χρησιμοποιείται συχνά</a:t>
            </a:r>
            <a:r>
              <a:rPr lang="en-US" altLang="en-US" sz="2000" b="1" u="sng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</a:rPr>
              <a:t> σε καλλυντικά προϊόντα που προορίζονται για δέρματα με τάση ακμής.</a:t>
            </a:r>
          </a:p>
          <a:p>
            <a:endParaRPr lang="el-GR" i="1" u="sng" dirty="0"/>
          </a:p>
          <a:p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221346248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ig.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4929" y="895458"/>
            <a:ext cx="6322142" cy="5751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95863"/>
            <a:ext cx="12192000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</a:pPr>
            <a:r>
              <a:rPr lang="el-GR" sz="3600" b="1" dirty="0">
                <a:latin typeface="+mj-lt"/>
                <a:ea typeface="+mj-ea"/>
                <a:cs typeface="+mj-cs"/>
              </a:rPr>
              <a:t>Μηχανισμός </a:t>
            </a:r>
            <a:r>
              <a:rPr lang="el-GR" sz="3600" b="1" dirty="0" err="1">
                <a:latin typeface="+mj-lt"/>
                <a:ea typeface="+mj-ea"/>
                <a:cs typeface="+mj-cs"/>
              </a:rPr>
              <a:t>αντιβακτηριακής</a:t>
            </a:r>
            <a:r>
              <a:rPr lang="el-GR" sz="3600" b="1" dirty="0">
                <a:latin typeface="+mj-lt"/>
                <a:ea typeface="+mj-ea"/>
                <a:cs typeface="+mj-cs"/>
              </a:rPr>
              <a:t> δράσης της πρόπολης </a:t>
            </a:r>
            <a:endParaRPr lang="en-US" sz="3600" b="1" dirty="0"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559882851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14960" y="1288026"/>
            <a:ext cx="9920421" cy="209993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314960" y="538480"/>
            <a:ext cx="9591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3600" b="1" dirty="0" err="1">
                <a:latin typeface="+mj-lt"/>
                <a:ea typeface="+mj-ea"/>
                <a:cs typeface="+mj-cs"/>
              </a:rPr>
              <a:t>Αντιπρωτοζωική</a:t>
            </a:r>
            <a:r>
              <a:rPr lang="el-GR" sz="3600" b="1" dirty="0">
                <a:latin typeface="+mj-lt"/>
                <a:ea typeface="+mj-ea"/>
                <a:cs typeface="+mj-cs"/>
              </a:rPr>
              <a:t> Δράση Πρόπολης </a:t>
            </a:r>
            <a:endParaRPr lang="en-US" sz="3600" b="1" dirty="0">
              <a:latin typeface="+mj-lt"/>
              <a:ea typeface="+mj-ea"/>
              <a:cs typeface="+mj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14960" y="1448971"/>
            <a:ext cx="101092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dirty="0"/>
              <a:t>Πολλές μελέτες έχουν αναφέρει την αποτελεσματικότητα της ευρωπαϊκής πρόπολης έναντι πρωτόζωων παθογόνων που ευθύνονται για σημαντικές ασθένειες σε ανθρώπους και ζώα, όπως η </a:t>
            </a:r>
            <a:r>
              <a:rPr lang="el-GR" sz="2400" b="1" u="sng" dirty="0" err="1"/>
              <a:t>τριχομονίαση</a:t>
            </a:r>
            <a:r>
              <a:rPr lang="el-GR" sz="2400" b="1" u="sng" dirty="0"/>
              <a:t> (</a:t>
            </a:r>
            <a:r>
              <a:rPr lang="el-GR" b="1" i="1" u="sng" dirty="0" err="1"/>
              <a:t>Trichomonas</a:t>
            </a:r>
            <a:r>
              <a:rPr lang="el-GR" b="1" i="1" u="sng" dirty="0"/>
              <a:t> </a:t>
            </a:r>
            <a:r>
              <a:rPr lang="el-GR" b="1" i="1" u="sng" dirty="0" err="1"/>
              <a:t>vaginalis</a:t>
            </a:r>
            <a:r>
              <a:rPr lang="el-GR" b="1" i="1" u="sng" dirty="0"/>
              <a:t>)</a:t>
            </a:r>
            <a:r>
              <a:rPr lang="el-GR" b="1" dirty="0"/>
              <a:t>, </a:t>
            </a:r>
            <a:r>
              <a:rPr lang="el-GR" sz="2400" b="1" u="sng" dirty="0"/>
              <a:t>η νόσος του </a:t>
            </a:r>
            <a:r>
              <a:rPr lang="el-GR" sz="2400" b="1" u="sng" dirty="0" err="1"/>
              <a:t>Chagas</a:t>
            </a:r>
            <a:r>
              <a:rPr lang="el-GR" sz="2400" b="1" u="sng" dirty="0"/>
              <a:t> (</a:t>
            </a:r>
            <a:r>
              <a:rPr lang="el-GR" b="1" i="1" u="sng" dirty="0" err="1"/>
              <a:t>Trypanosoma</a:t>
            </a:r>
            <a:r>
              <a:rPr lang="el-GR" b="1" i="1" u="sng" dirty="0"/>
              <a:t> </a:t>
            </a:r>
            <a:r>
              <a:rPr lang="el-GR" b="1" i="1" u="sng" dirty="0" err="1"/>
              <a:t>cruzi</a:t>
            </a:r>
            <a:r>
              <a:rPr lang="el-GR" b="1" u="sng" dirty="0"/>
              <a:t> )</a:t>
            </a:r>
            <a:r>
              <a:rPr lang="el-GR" b="1" dirty="0"/>
              <a:t>, η </a:t>
            </a:r>
            <a:r>
              <a:rPr lang="el-GR" sz="2400" b="1" u="sng" dirty="0"/>
              <a:t>λεϊσμανίαση</a:t>
            </a:r>
            <a:r>
              <a:rPr lang="el-GR" b="1" dirty="0"/>
              <a:t> ,(</a:t>
            </a:r>
            <a:r>
              <a:rPr lang="el-GR" b="1" i="1" u="sng" dirty="0" err="1"/>
              <a:t>Leishmania</a:t>
            </a:r>
            <a:r>
              <a:rPr lang="el-GR" b="1" i="1" u="sng" dirty="0"/>
              <a:t> </a:t>
            </a:r>
            <a:r>
              <a:rPr lang="el-GR" b="1" i="1" u="sng" dirty="0" err="1"/>
              <a:t>donovani</a:t>
            </a:r>
            <a:r>
              <a:rPr lang="el-GR" b="1" i="1" u="sng" dirty="0"/>
              <a:t>).</a:t>
            </a:r>
          </a:p>
          <a:p>
            <a:endParaRPr lang="el-GR" b="1" dirty="0"/>
          </a:p>
          <a:p>
            <a:r>
              <a:rPr lang="el-G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90689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Θέμα του Office">
  <a:themeElements>
    <a:clrScheme name="Θέμα του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Θέμα του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Θέμα του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F46216B-77A9-411A-B9D3-5023FCB70208}"/>
    </a:ext>
  </a:extLst>
</a:theme>
</file>

<file path=ppt/theme/theme2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1838</TotalTime>
  <Words>1580</Words>
  <Application>Microsoft Office PowerPoint</Application>
  <PresentationFormat>Widescreen</PresentationFormat>
  <Paragraphs>197</Paragraphs>
  <Slides>19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6" baseType="lpstr">
      <vt:lpstr>Arial</vt:lpstr>
      <vt:lpstr>Arial Black</vt:lpstr>
      <vt:lpstr>Calibri</vt:lpstr>
      <vt:lpstr>Calibri Light</vt:lpstr>
      <vt:lpstr>Constantia</vt:lpstr>
      <vt:lpstr>Times New Roman</vt:lpstr>
      <vt:lpstr>Θέμα του Office</vt:lpstr>
      <vt:lpstr>ΠΡΟΠΟΛΗ </vt:lpstr>
      <vt:lpstr>Η πρόπολη είναι :</vt:lpstr>
      <vt:lpstr>Χημική σύσταση της πρόπολης </vt:lpstr>
      <vt:lpstr>Σύνοψη των κυριότερων δερματικών δράσεων της πρόπολης </vt:lpstr>
      <vt:lpstr>PowerPoint Presentation</vt:lpstr>
      <vt:lpstr>PowerPoint Presentation</vt:lpstr>
      <vt:lpstr>Αντιβακτηριακή δράση της πρόπολης </vt:lpstr>
      <vt:lpstr>PowerPoint Presentation</vt:lpstr>
      <vt:lpstr>PowerPoint Presentation</vt:lpstr>
      <vt:lpstr>PowerPoint Presentation</vt:lpstr>
      <vt:lpstr>Αντιοξειδωτικές Ουσίες της Πρόπολης </vt:lpstr>
      <vt:lpstr>PowerPoint Presentation</vt:lpstr>
      <vt:lpstr>PowerPoint Presentation</vt:lpstr>
      <vt:lpstr>Αντικαρκινικές ουσίες της Πρόπολης-Τοπική Αντικαρκινική Δράση </vt:lpstr>
      <vt:lpstr>Αντιοξειδωτικές-Τοπικές Αντικαρκινικές Ιδιότητες</vt:lpstr>
      <vt:lpstr>Αντιερπητικές Ιδιότητες</vt:lpstr>
      <vt:lpstr>Ευαισθητοποίηση και Αλλεργία στην Πρόπολη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ΠΡΟΠΟΛΗ</dc:title>
  <dc:creator>Lila Chérie</dc:creator>
  <cp:lastModifiedBy>dell</cp:lastModifiedBy>
  <cp:revision>119</cp:revision>
  <dcterms:created xsi:type="dcterms:W3CDTF">2024-12-06T20:48:03Z</dcterms:created>
  <dcterms:modified xsi:type="dcterms:W3CDTF">2025-01-10T14:21:12Z</dcterms:modified>
</cp:coreProperties>
</file>