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2" r:id="rId1"/>
  </p:sldMasterIdLst>
  <p:notesMasterIdLst>
    <p:notesMasterId r:id="rId28"/>
  </p:notesMasterIdLst>
  <p:sldIdLst>
    <p:sldId id="256" r:id="rId2"/>
    <p:sldId id="257" r:id="rId3"/>
    <p:sldId id="258" r:id="rId4"/>
    <p:sldId id="259" r:id="rId5"/>
    <p:sldId id="260" r:id="rId6"/>
    <p:sldId id="261" r:id="rId7"/>
    <p:sldId id="270" r:id="rId8"/>
    <p:sldId id="266" r:id="rId9"/>
    <p:sldId id="267" r:id="rId10"/>
    <p:sldId id="274" r:id="rId11"/>
    <p:sldId id="283" r:id="rId12"/>
    <p:sldId id="277" r:id="rId13"/>
    <p:sldId id="284" r:id="rId14"/>
    <p:sldId id="263" r:id="rId15"/>
    <p:sldId id="262" r:id="rId16"/>
    <p:sldId id="271" r:id="rId17"/>
    <p:sldId id="273" r:id="rId18"/>
    <p:sldId id="282" r:id="rId19"/>
    <p:sldId id="272" r:id="rId20"/>
    <p:sldId id="279" r:id="rId21"/>
    <p:sldId id="281" r:id="rId22"/>
    <p:sldId id="278" r:id="rId23"/>
    <p:sldId id="275" r:id="rId24"/>
    <p:sldId id="268" r:id="rId25"/>
    <p:sldId id="269" r:id="rId26"/>
    <p:sldId id="276"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48BC34-BCC2-6F43-AAAE-7CDA0DC16ED7}" v="4" dt="2025-01-10T10:57:51.1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571" autoAdjust="0"/>
    <p:restoredTop sz="94303" autoAdjust="0"/>
  </p:normalViewPr>
  <p:slideViewPr>
    <p:cSldViewPr snapToGrid="0">
      <p:cViewPr varScale="1">
        <p:scale>
          <a:sx n="50" d="100"/>
          <a:sy n="50" d="100"/>
        </p:scale>
        <p:origin x="797" y="29"/>
      </p:cViewPr>
      <p:guideLst>
        <p:guide orient="horz" pos="2160"/>
        <p:guide pos="3840"/>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6A8C9B-2E3B-4819-B49A-85E1F4A9A7FC}" type="doc">
      <dgm:prSet loTypeId="urn:microsoft.com/office/officeart/2005/8/layout/cycle3" loCatId="cycle" qsTypeId="urn:microsoft.com/office/officeart/2005/8/quickstyle/simple5" qsCatId="simple" csTypeId="urn:microsoft.com/office/officeart/2005/8/colors/accent2_2" csCatId="accent2" phldr="1"/>
      <dgm:spPr/>
      <dgm:t>
        <a:bodyPr/>
        <a:lstStyle/>
        <a:p>
          <a:endParaRPr lang="el-GR"/>
        </a:p>
      </dgm:t>
    </dgm:pt>
    <dgm:pt modelId="{6A423B44-1E87-447C-95F2-FA5AF9B706FA}">
      <dgm:prSet phldrT="[Κείμενο]" custT="1"/>
      <dgm:spPr/>
      <dgm:t>
        <a:bodyPr/>
        <a:lstStyle/>
        <a:p>
          <a:r>
            <a:rPr lang="el-GR" sz="1600" dirty="0"/>
            <a:t>ΑΝΤΙΦΛΕΓΜΟΝΩΔΗΣ</a:t>
          </a:r>
        </a:p>
      </dgm:t>
    </dgm:pt>
    <dgm:pt modelId="{DA1B9051-712E-403A-BEA7-EE41B6353122}" type="parTrans" cxnId="{82D7E32A-23CA-4E1F-9D28-238823A98BE4}">
      <dgm:prSet/>
      <dgm:spPr/>
      <dgm:t>
        <a:bodyPr/>
        <a:lstStyle/>
        <a:p>
          <a:endParaRPr lang="el-GR"/>
        </a:p>
      </dgm:t>
    </dgm:pt>
    <dgm:pt modelId="{3CA52CE3-93E4-4301-B206-BF178DAF8444}" type="sibTrans" cxnId="{82D7E32A-23CA-4E1F-9D28-238823A98BE4}">
      <dgm:prSet/>
      <dgm:spPr/>
      <dgm:t>
        <a:bodyPr/>
        <a:lstStyle/>
        <a:p>
          <a:endParaRPr lang="el-GR"/>
        </a:p>
      </dgm:t>
    </dgm:pt>
    <dgm:pt modelId="{8511DD12-B3F0-467A-8474-DA0F40C82759}">
      <dgm:prSet phldrT="[Κείμενο]" custT="1"/>
      <dgm:spPr/>
      <dgm:t>
        <a:bodyPr/>
        <a:lstStyle/>
        <a:p>
          <a:r>
            <a:rPr lang="el-GR" sz="1600" dirty="0"/>
            <a:t>ΑΝΤΙΕΛΜΙΝΘΙΚΗ</a:t>
          </a:r>
        </a:p>
      </dgm:t>
    </dgm:pt>
    <dgm:pt modelId="{52A7C787-5741-4C06-81B0-F1C0EF3B62AC}" type="parTrans" cxnId="{A298CD58-6147-464B-B37A-14C99084F169}">
      <dgm:prSet/>
      <dgm:spPr/>
      <dgm:t>
        <a:bodyPr/>
        <a:lstStyle/>
        <a:p>
          <a:endParaRPr lang="el-GR"/>
        </a:p>
      </dgm:t>
    </dgm:pt>
    <dgm:pt modelId="{519DB919-A574-43C8-8F2E-24AA76B4AE72}" type="sibTrans" cxnId="{A298CD58-6147-464B-B37A-14C99084F169}">
      <dgm:prSet/>
      <dgm:spPr/>
      <dgm:t>
        <a:bodyPr/>
        <a:lstStyle/>
        <a:p>
          <a:endParaRPr lang="el-GR"/>
        </a:p>
      </dgm:t>
    </dgm:pt>
    <dgm:pt modelId="{8A60644D-78E0-4BDC-801F-1221D2A76E75}">
      <dgm:prSet phldrT="[Κείμενο]" custT="1"/>
      <dgm:spPr/>
      <dgm:t>
        <a:bodyPr/>
        <a:lstStyle/>
        <a:p>
          <a:r>
            <a:rPr lang="el-GR" sz="1600" dirty="0"/>
            <a:t>ΑΝΤΙΣΠΑΣΜΩΔΙΚΗ</a:t>
          </a:r>
        </a:p>
      </dgm:t>
    </dgm:pt>
    <dgm:pt modelId="{2257B7D4-FA46-45B1-810F-670263325530}" type="parTrans" cxnId="{F218C678-B431-45CE-B632-F166E2F86C41}">
      <dgm:prSet/>
      <dgm:spPr/>
      <dgm:t>
        <a:bodyPr/>
        <a:lstStyle/>
        <a:p>
          <a:endParaRPr lang="el-GR"/>
        </a:p>
      </dgm:t>
    </dgm:pt>
    <dgm:pt modelId="{5B08CC98-1287-4CA3-A40B-C447F6281CFF}" type="sibTrans" cxnId="{F218C678-B431-45CE-B632-F166E2F86C41}">
      <dgm:prSet/>
      <dgm:spPr/>
      <dgm:t>
        <a:bodyPr/>
        <a:lstStyle/>
        <a:p>
          <a:endParaRPr lang="el-GR"/>
        </a:p>
      </dgm:t>
    </dgm:pt>
    <dgm:pt modelId="{5D4E92C1-47A2-474E-8B9E-818E88AC61E0}">
      <dgm:prSet phldrT="[Κείμενο]" custT="1"/>
      <dgm:spPr/>
      <dgm:t>
        <a:bodyPr/>
        <a:lstStyle/>
        <a:p>
          <a:r>
            <a:rPr lang="el-GR" sz="1600" dirty="0"/>
            <a:t>ΚΥΤΤΑΡΟΤΟΞΙΚΗ</a:t>
          </a:r>
        </a:p>
      </dgm:t>
    </dgm:pt>
    <dgm:pt modelId="{8BD505C0-BDC1-46E2-9F01-61F6E19759A5}" type="parTrans" cxnId="{A3583A55-5105-4FD9-91C8-EE98FB1C34F3}">
      <dgm:prSet/>
      <dgm:spPr/>
      <dgm:t>
        <a:bodyPr/>
        <a:lstStyle/>
        <a:p>
          <a:endParaRPr lang="el-GR"/>
        </a:p>
      </dgm:t>
    </dgm:pt>
    <dgm:pt modelId="{EC3083B1-F278-4A4A-8145-7849EA355F4A}" type="sibTrans" cxnId="{A3583A55-5105-4FD9-91C8-EE98FB1C34F3}">
      <dgm:prSet/>
      <dgm:spPr/>
      <dgm:t>
        <a:bodyPr/>
        <a:lstStyle/>
        <a:p>
          <a:endParaRPr lang="el-GR"/>
        </a:p>
      </dgm:t>
    </dgm:pt>
    <dgm:pt modelId="{7E1408BB-8608-42D2-93F7-C57FC560ECA1}">
      <dgm:prSet phldrT="[Κείμενο]" custT="1"/>
      <dgm:spPr/>
      <dgm:t>
        <a:bodyPr/>
        <a:lstStyle/>
        <a:p>
          <a:r>
            <a:rPr lang="el-GR" sz="1600" dirty="0"/>
            <a:t>ΑΝΤΙΠΑΡΑΣΙΤΙΚΗ</a:t>
          </a:r>
        </a:p>
      </dgm:t>
    </dgm:pt>
    <dgm:pt modelId="{8CFB1F49-F115-44B3-ACD1-E1F789A4090E}" type="parTrans" cxnId="{60D91BC5-28BA-466E-B599-260B6D3B5A69}">
      <dgm:prSet/>
      <dgm:spPr/>
      <dgm:t>
        <a:bodyPr/>
        <a:lstStyle/>
        <a:p>
          <a:endParaRPr lang="el-GR"/>
        </a:p>
      </dgm:t>
    </dgm:pt>
    <dgm:pt modelId="{BEDB78D8-AC94-4F25-A06A-45EBD446CBF7}" type="sibTrans" cxnId="{60D91BC5-28BA-466E-B599-260B6D3B5A69}">
      <dgm:prSet/>
      <dgm:spPr/>
      <dgm:t>
        <a:bodyPr/>
        <a:lstStyle/>
        <a:p>
          <a:endParaRPr lang="el-GR"/>
        </a:p>
      </dgm:t>
    </dgm:pt>
    <dgm:pt modelId="{CD8AA670-1B4B-4E5C-B73E-9994C644508F}">
      <dgm:prSet phldrT="[Κείμενο]" custT="1"/>
      <dgm:spPr/>
      <dgm:t>
        <a:bodyPr/>
        <a:lstStyle/>
        <a:p>
          <a:r>
            <a:rPr lang="el-GR" sz="1600" dirty="0"/>
            <a:t>ΑΝΤΙΙΚΗ</a:t>
          </a:r>
        </a:p>
      </dgm:t>
    </dgm:pt>
    <dgm:pt modelId="{CBEE4BC1-AE9A-424A-AA11-1AE65C4BF18F}" type="parTrans" cxnId="{565F3711-0E8A-44CF-B112-1A2DB50621D5}">
      <dgm:prSet/>
      <dgm:spPr/>
      <dgm:t>
        <a:bodyPr/>
        <a:lstStyle/>
        <a:p>
          <a:endParaRPr lang="el-GR"/>
        </a:p>
      </dgm:t>
    </dgm:pt>
    <dgm:pt modelId="{01B33BC5-C643-4158-B39C-8CD5E950E069}" type="sibTrans" cxnId="{565F3711-0E8A-44CF-B112-1A2DB50621D5}">
      <dgm:prSet/>
      <dgm:spPr/>
      <dgm:t>
        <a:bodyPr/>
        <a:lstStyle/>
        <a:p>
          <a:endParaRPr lang="el-GR"/>
        </a:p>
      </dgm:t>
    </dgm:pt>
    <dgm:pt modelId="{A3CF8259-18E4-4478-89EF-42983AF5AE27}">
      <dgm:prSet phldrT="[Κείμενο]" custT="1"/>
      <dgm:spPr/>
      <dgm:t>
        <a:bodyPr/>
        <a:lstStyle/>
        <a:p>
          <a:r>
            <a:rPr lang="el-GR" sz="1600" dirty="0"/>
            <a:t>ΕΝΤΟΜΟΚΤΟΝΟΣ</a:t>
          </a:r>
        </a:p>
      </dgm:t>
    </dgm:pt>
    <dgm:pt modelId="{2AEA22D5-4771-42DF-9657-25FBFEAD7893}" type="parTrans" cxnId="{9FFB1FFA-84F6-4E27-A4ED-0A818BC35499}">
      <dgm:prSet/>
      <dgm:spPr/>
      <dgm:t>
        <a:bodyPr/>
        <a:lstStyle/>
        <a:p>
          <a:endParaRPr lang="el-GR"/>
        </a:p>
      </dgm:t>
    </dgm:pt>
    <dgm:pt modelId="{14375511-D41C-47AA-AAB3-9FA35AF393FB}" type="sibTrans" cxnId="{9FFB1FFA-84F6-4E27-A4ED-0A818BC35499}">
      <dgm:prSet/>
      <dgm:spPr/>
      <dgm:t>
        <a:bodyPr/>
        <a:lstStyle/>
        <a:p>
          <a:endParaRPr lang="el-GR"/>
        </a:p>
      </dgm:t>
    </dgm:pt>
    <dgm:pt modelId="{C5F6FE6E-58AA-4A5A-A4F3-01A39E305DBA}">
      <dgm:prSet phldrT="[Κείμενο]" custT="1"/>
      <dgm:spPr/>
      <dgm:t>
        <a:bodyPr/>
        <a:lstStyle/>
        <a:p>
          <a:r>
            <a:rPr lang="el-GR" sz="1600" dirty="0"/>
            <a:t>ΑΝΤΙΟΞΕΙΔΩΤΙΚΗ</a:t>
          </a:r>
        </a:p>
      </dgm:t>
    </dgm:pt>
    <dgm:pt modelId="{826A3624-495D-4555-9D7D-4B879B62AAD5}" type="parTrans" cxnId="{39807AF4-8BE5-4ACE-9131-6C4CDF105241}">
      <dgm:prSet/>
      <dgm:spPr/>
      <dgm:t>
        <a:bodyPr/>
        <a:lstStyle/>
        <a:p>
          <a:endParaRPr lang="el-GR"/>
        </a:p>
      </dgm:t>
    </dgm:pt>
    <dgm:pt modelId="{E5B1B193-8410-4D1E-BBF2-46F4737C9E15}" type="sibTrans" cxnId="{39807AF4-8BE5-4ACE-9131-6C4CDF105241}">
      <dgm:prSet/>
      <dgm:spPr/>
      <dgm:t>
        <a:bodyPr/>
        <a:lstStyle/>
        <a:p>
          <a:endParaRPr lang="el-GR"/>
        </a:p>
      </dgm:t>
    </dgm:pt>
    <dgm:pt modelId="{46C35B57-043E-4A3F-BC7A-656727C574FE}" type="pres">
      <dgm:prSet presAssocID="{F86A8C9B-2E3B-4819-B49A-85E1F4A9A7FC}" presName="Name0" presStyleCnt="0">
        <dgm:presLayoutVars>
          <dgm:dir/>
          <dgm:resizeHandles val="exact"/>
        </dgm:presLayoutVars>
      </dgm:prSet>
      <dgm:spPr/>
    </dgm:pt>
    <dgm:pt modelId="{027DB1E7-F42E-49A0-B204-064C58AF0900}" type="pres">
      <dgm:prSet presAssocID="{F86A8C9B-2E3B-4819-B49A-85E1F4A9A7FC}" presName="cycle" presStyleCnt="0"/>
      <dgm:spPr/>
    </dgm:pt>
    <dgm:pt modelId="{336544CD-9EBC-446D-AA77-BDCBD7D6CE9C}" type="pres">
      <dgm:prSet presAssocID="{6A423B44-1E87-447C-95F2-FA5AF9B706FA}" presName="nodeFirstNode" presStyleLbl="node1" presStyleIdx="0" presStyleCnt="8" custScaleX="129411">
        <dgm:presLayoutVars>
          <dgm:bulletEnabled val="1"/>
        </dgm:presLayoutVars>
      </dgm:prSet>
      <dgm:spPr/>
    </dgm:pt>
    <dgm:pt modelId="{C050D1AD-A920-4940-BD16-6676D89BCC50}" type="pres">
      <dgm:prSet presAssocID="{3CA52CE3-93E4-4301-B206-BF178DAF8444}" presName="sibTransFirstNode" presStyleLbl="bgShp" presStyleIdx="0" presStyleCnt="1"/>
      <dgm:spPr/>
    </dgm:pt>
    <dgm:pt modelId="{A616F14F-6E66-490D-A101-64D29D2D0285}" type="pres">
      <dgm:prSet presAssocID="{8511DD12-B3F0-467A-8474-DA0F40C82759}" presName="nodeFollowingNodes" presStyleLbl="node1" presStyleIdx="1" presStyleCnt="8" custRadScaleRad="102504" custRadScaleInc="20020">
        <dgm:presLayoutVars>
          <dgm:bulletEnabled val="1"/>
        </dgm:presLayoutVars>
      </dgm:prSet>
      <dgm:spPr/>
    </dgm:pt>
    <dgm:pt modelId="{AC7098CC-A6C1-4A8E-92D3-5BE758114629}" type="pres">
      <dgm:prSet presAssocID="{8A60644D-78E0-4BDC-801F-1221D2A76E75}" presName="nodeFollowingNodes" presStyleLbl="node1" presStyleIdx="2" presStyleCnt="8" custScaleX="123106">
        <dgm:presLayoutVars>
          <dgm:bulletEnabled val="1"/>
        </dgm:presLayoutVars>
      </dgm:prSet>
      <dgm:spPr/>
    </dgm:pt>
    <dgm:pt modelId="{78080F31-697C-44F3-9F53-E17BD7C077B7}" type="pres">
      <dgm:prSet presAssocID="{5D4E92C1-47A2-474E-8B9E-818E88AC61E0}" presName="nodeFollowingNodes" presStyleLbl="node1" presStyleIdx="3" presStyleCnt="8">
        <dgm:presLayoutVars>
          <dgm:bulletEnabled val="1"/>
        </dgm:presLayoutVars>
      </dgm:prSet>
      <dgm:spPr/>
    </dgm:pt>
    <dgm:pt modelId="{48E04F74-090F-4A89-B6C1-5FAC059F07F6}" type="pres">
      <dgm:prSet presAssocID="{CD8AA670-1B4B-4E5C-B73E-9994C644508F}" presName="nodeFollowingNodes" presStyleLbl="node1" presStyleIdx="4" presStyleCnt="8">
        <dgm:presLayoutVars>
          <dgm:bulletEnabled val="1"/>
        </dgm:presLayoutVars>
      </dgm:prSet>
      <dgm:spPr/>
    </dgm:pt>
    <dgm:pt modelId="{5163A8DF-E1C7-4560-81B4-D239F349985C}" type="pres">
      <dgm:prSet presAssocID="{A3CF8259-18E4-4478-89EF-42983AF5AE27}" presName="nodeFollowingNodes" presStyleLbl="node1" presStyleIdx="5" presStyleCnt="8">
        <dgm:presLayoutVars>
          <dgm:bulletEnabled val="1"/>
        </dgm:presLayoutVars>
      </dgm:prSet>
      <dgm:spPr/>
    </dgm:pt>
    <dgm:pt modelId="{0D6CFB57-3E02-4A16-B5DE-5A6A092BA834}" type="pres">
      <dgm:prSet presAssocID="{C5F6FE6E-58AA-4A5A-A4F3-01A39E305DBA}" presName="nodeFollowingNodes" presStyleLbl="node1" presStyleIdx="6" presStyleCnt="8">
        <dgm:presLayoutVars>
          <dgm:bulletEnabled val="1"/>
        </dgm:presLayoutVars>
      </dgm:prSet>
      <dgm:spPr/>
    </dgm:pt>
    <dgm:pt modelId="{457D2F1B-4E77-47AD-9B33-9490BD4B4AFE}" type="pres">
      <dgm:prSet presAssocID="{7E1408BB-8608-42D2-93F7-C57FC560ECA1}" presName="nodeFollowingNodes" presStyleLbl="node1" presStyleIdx="7" presStyleCnt="8" custRadScaleRad="105910" custRadScaleInc="-25330">
        <dgm:presLayoutVars>
          <dgm:bulletEnabled val="1"/>
        </dgm:presLayoutVars>
      </dgm:prSet>
      <dgm:spPr/>
    </dgm:pt>
  </dgm:ptLst>
  <dgm:cxnLst>
    <dgm:cxn modelId="{C823250A-7BF3-4A7C-9145-2014E105619D}" type="presOf" srcId="{8511DD12-B3F0-467A-8474-DA0F40C82759}" destId="{A616F14F-6E66-490D-A101-64D29D2D0285}" srcOrd="0" destOrd="0" presId="urn:microsoft.com/office/officeart/2005/8/layout/cycle3"/>
    <dgm:cxn modelId="{565F3711-0E8A-44CF-B112-1A2DB50621D5}" srcId="{F86A8C9B-2E3B-4819-B49A-85E1F4A9A7FC}" destId="{CD8AA670-1B4B-4E5C-B73E-9994C644508F}" srcOrd="4" destOrd="0" parTransId="{CBEE4BC1-AE9A-424A-AA11-1AE65C4BF18F}" sibTransId="{01B33BC5-C643-4158-B39C-8CD5E950E069}"/>
    <dgm:cxn modelId="{82D7E32A-23CA-4E1F-9D28-238823A98BE4}" srcId="{F86A8C9B-2E3B-4819-B49A-85E1F4A9A7FC}" destId="{6A423B44-1E87-447C-95F2-FA5AF9B706FA}" srcOrd="0" destOrd="0" parTransId="{DA1B9051-712E-403A-BEA7-EE41B6353122}" sibTransId="{3CA52CE3-93E4-4301-B206-BF178DAF8444}"/>
    <dgm:cxn modelId="{79F55D6C-AFE3-4946-9BF8-57CA69DE597A}" type="presOf" srcId="{5D4E92C1-47A2-474E-8B9E-818E88AC61E0}" destId="{78080F31-697C-44F3-9F53-E17BD7C077B7}" srcOrd="0" destOrd="0" presId="urn:microsoft.com/office/officeart/2005/8/layout/cycle3"/>
    <dgm:cxn modelId="{A3583A55-5105-4FD9-91C8-EE98FB1C34F3}" srcId="{F86A8C9B-2E3B-4819-B49A-85E1F4A9A7FC}" destId="{5D4E92C1-47A2-474E-8B9E-818E88AC61E0}" srcOrd="3" destOrd="0" parTransId="{8BD505C0-BDC1-46E2-9F01-61F6E19759A5}" sibTransId="{EC3083B1-F278-4A4A-8145-7849EA355F4A}"/>
    <dgm:cxn modelId="{F218C678-B431-45CE-B632-F166E2F86C41}" srcId="{F86A8C9B-2E3B-4819-B49A-85E1F4A9A7FC}" destId="{8A60644D-78E0-4BDC-801F-1221D2A76E75}" srcOrd="2" destOrd="0" parTransId="{2257B7D4-FA46-45B1-810F-670263325530}" sibTransId="{5B08CC98-1287-4CA3-A40B-C447F6281CFF}"/>
    <dgm:cxn modelId="{A298CD58-6147-464B-B37A-14C99084F169}" srcId="{F86A8C9B-2E3B-4819-B49A-85E1F4A9A7FC}" destId="{8511DD12-B3F0-467A-8474-DA0F40C82759}" srcOrd="1" destOrd="0" parTransId="{52A7C787-5741-4C06-81B0-F1C0EF3B62AC}" sibTransId="{519DB919-A574-43C8-8F2E-24AA76B4AE72}"/>
    <dgm:cxn modelId="{2AAFDE98-B32B-41A6-86DD-53CCF17319A6}" type="presOf" srcId="{7E1408BB-8608-42D2-93F7-C57FC560ECA1}" destId="{457D2F1B-4E77-47AD-9B33-9490BD4B4AFE}" srcOrd="0" destOrd="0" presId="urn:microsoft.com/office/officeart/2005/8/layout/cycle3"/>
    <dgm:cxn modelId="{DD0F539A-A2FD-4FC4-9AAF-D73432C8D595}" type="presOf" srcId="{CD8AA670-1B4B-4E5C-B73E-9994C644508F}" destId="{48E04F74-090F-4A89-B6C1-5FAC059F07F6}" srcOrd="0" destOrd="0" presId="urn:microsoft.com/office/officeart/2005/8/layout/cycle3"/>
    <dgm:cxn modelId="{C277D9A0-7378-4841-86C2-2FE7F1CB34DA}" type="presOf" srcId="{3CA52CE3-93E4-4301-B206-BF178DAF8444}" destId="{C050D1AD-A920-4940-BD16-6676D89BCC50}" srcOrd="0" destOrd="0" presId="urn:microsoft.com/office/officeart/2005/8/layout/cycle3"/>
    <dgm:cxn modelId="{70CED9BF-9AD2-4EB0-8EFA-2DE8646594C0}" type="presOf" srcId="{C5F6FE6E-58AA-4A5A-A4F3-01A39E305DBA}" destId="{0D6CFB57-3E02-4A16-B5DE-5A6A092BA834}" srcOrd="0" destOrd="0" presId="urn:microsoft.com/office/officeart/2005/8/layout/cycle3"/>
    <dgm:cxn modelId="{60D91BC5-28BA-466E-B599-260B6D3B5A69}" srcId="{F86A8C9B-2E3B-4819-B49A-85E1F4A9A7FC}" destId="{7E1408BB-8608-42D2-93F7-C57FC560ECA1}" srcOrd="7" destOrd="0" parTransId="{8CFB1F49-F115-44B3-ACD1-E1F789A4090E}" sibTransId="{BEDB78D8-AC94-4F25-A06A-45EBD446CBF7}"/>
    <dgm:cxn modelId="{25E910C7-C657-4E78-B55B-93C0A8D5AAF0}" type="presOf" srcId="{8A60644D-78E0-4BDC-801F-1221D2A76E75}" destId="{AC7098CC-A6C1-4A8E-92D3-5BE758114629}" srcOrd="0" destOrd="0" presId="urn:microsoft.com/office/officeart/2005/8/layout/cycle3"/>
    <dgm:cxn modelId="{10BB98D8-5A28-4FB7-8D86-3415A38CE494}" type="presOf" srcId="{F86A8C9B-2E3B-4819-B49A-85E1F4A9A7FC}" destId="{46C35B57-043E-4A3F-BC7A-656727C574FE}" srcOrd="0" destOrd="0" presId="urn:microsoft.com/office/officeart/2005/8/layout/cycle3"/>
    <dgm:cxn modelId="{39807AF4-8BE5-4ACE-9131-6C4CDF105241}" srcId="{F86A8C9B-2E3B-4819-B49A-85E1F4A9A7FC}" destId="{C5F6FE6E-58AA-4A5A-A4F3-01A39E305DBA}" srcOrd="6" destOrd="0" parTransId="{826A3624-495D-4555-9D7D-4B879B62AAD5}" sibTransId="{E5B1B193-8410-4D1E-BBF2-46F4737C9E15}"/>
    <dgm:cxn modelId="{7782D2F4-5E12-47EE-93BB-ED17AC0918FB}" type="presOf" srcId="{A3CF8259-18E4-4478-89EF-42983AF5AE27}" destId="{5163A8DF-E1C7-4560-81B4-D239F349985C}" srcOrd="0" destOrd="0" presId="urn:microsoft.com/office/officeart/2005/8/layout/cycle3"/>
    <dgm:cxn modelId="{9FFB1FFA-84F6-4E27-A4ED-0A818BC35499}" srcId="{F86A8C9B-2E3B-4819-B49A-85E1F4A9A7FC}" destId="{A3CF8259-18E4-4478-89EF-42983AF5AE27}" srcOrd="5" destOrd="0" parTransId="{2AEA22D5-4771-42DF-9657-25FBFEAD7893}" sibTransId="{14375511-D41C-47AA-AAB3-9FA35AF393FB}"/>
    <dgm:cxn modelId="{85530AFD-148D-45E8-8946-1F535B3C0049}" type="presOf" srcId="{6A423B44-1E87-447C-95F2-FA5AF9B706FA}" destId="{336544CD-9EBC-446D-AA77-BDCBD7D6CE9C}" srcOrd="0" destOrd="0" presId="urn:microsoft.com/office/officeart/2005/8/layout/cycle3"/>
    <dgm:cxn modelId="{2CF53FE9-5672-4506-99DD-C100CD791969}" type="presParOf" srcId="{46C35B57-043E-4A3F-BC7A-656727C574FE}" destId="{027DB1E7-F42E-49A0-B204-064C58AF0900}" srcOrd="0" destOrd="0" presId="urn:microsoft.com/office/officeart/2005/8/layout/cycle3"/>
    <dgm:cxn modelId="{EA3F74DA-A8E8-4F96-AB4C-8AB10DEF9682}" type="presParOf" srcId="{027DB1E7-F42E-49A0-B204-064C58AF0900}" destId="{336544CD-9EBC-446D-AA77-BDCBD7D6CE9C}" srcOrd="0" destOrd="0" presId="urn:microsoft.com/office/officeart/2005/8/layout/cycle3"/>
    <dgm:cxn modelId="{C17C7618-0973-44AE-8208-A246013B3079}" type="presParOf" srcId="{027DB1E7-F42E-49A0-B204-064C58AF0900}" destId="{C050D1AD-A920-4940-BD16-6676D89BCC50}" srcOrd="1" destOrd="0" presId="urn:microsoft.com/office/officeart/2005/8/layout/cycle3"/>
    <dgm:cxn modelId="{569D1929-1B91-4A16-B1A1-92252BA76003}" type="presParOf" srcId="{027DB1E7-F42E-49A0-B204-064C58AF0900}" destId="{A616F14F-6E66-490D-A101-64D29D2D0285}" srcOrd="2" destOrd="0" presId="urn:microsoft.com/office/officeart/2005/8/layout/cycle3"/>
    <dgm:cxn modelId="{9F3C561B-881C-480A-BE38-2A19B5A50149}" type="presParOf" srcId="{027DB1E7-F42E-49A0-B204-064C58AF0900}" destId="{AC7098CC-A6C1-4A8E-92D3-5BE758114629}" srcOrd="3" destOrd="0" presId="urn:microsoft.com/office/officeart/2005/8/layout/cycle3"/>
    <dgm:cxn modelId="{89EC63D6-B67C-43E0-873C-31744760C087}" type="presParOf" srcId="{027DB1E7-F42E-49A0-B204-064C58AF0900}" destId="{78080F31-697C-44F3-9F53-E17BD7C077B7}" srcOrd="4" destOrd="0" presId="urn:microsoft.com/office/officeart/2005/8/layout/cycle3"/>
    <dgm:cxn modelId="{BDC4D373-A672-46A9-B2A7-651CF670A09D}" type="presParOf" srcId="{027DB1E7-F42E-49A0-B204-064C58AF0900}" destId="{48E04F74-090F-4A89-B6C1-5FAC059F07F6}" srcOrd="5" destOrd="0" presId="urn:microsoft.com/office/officeart/2005/8/layout/cycle3"/>
    <dgm:cxn modelId="{B21CF005-FBF3-4099-BDD3-8F597F500B34}" type="presParOf" srcId="{027DB1E7-F42E-49A0-B204-064C58AF0900}" destId="{5163A8DF-E1C7-4560-81B4-D239F349985C}" srcOrd="6" destOrd="0" presId="urn:microsoft.com/office/officeart/2005/8/layout/cycle3"/>
    <dgm:cxn modelId="{F5EF7BE6-FBC9-4E6B-93AF-B2BB6B6D19A2}" type="presParOf" srcId="{027DB1E7-F42E-49A0-B204-064C58AF0900}" destId="{0D6CFB57-3E02-4A16-B5DE-5A6A092BA834}" srcOrd="7" destOrd="0" presId="urn:microsoft.com/office/officeart/2005/8/layout/cycle3"/>
    <dgm:cxn modelId="{B4E01C7A-64D2-4E01-AF35-E665CFC720C9}" type="presParOf" srcId="{027DB1E7-F42E-49A0-B204-064C58AF0900}" destId="{457D2F1B-4E77-47AD-9B33-9490BD4B4AFE}" srcOrd="8"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231900A-E8DA-4D30-8259-89F35AA6EC6B}"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DD7C7271-726C-49B8-B3A5-877B9087CBE5}">
      <dgm:prSet/>
      <dgm:spPr/>
      <dgm:t>
        <a:bodyPr/>
        <a:lstStyle/>
        <a:p>
          <a:r>
            <a:rPr lang="el-GR" b="1"/>
            <a:t>Τρυπανόσωμα </a:t>
          </a:r>
          <a:r>
            <a:rPr lang="el-GR"/>
            <a:t>(Μεταδίδεται από ασπόνδυλα που τρέφονται με αίμα. Προκαλούν διάφορες θανατηφόρες ασθένειες, όπως η ασθένεια του ύπνου και νόσος </a:t>
          </a:r>
          <a:r>
            <a:rPr lang="en-US"/>
            <a:t>Chagas)</a:t>
          </a:r>
        </a:p>
      </dgm:t>
    </dgm:pt>
    <dgm:pt modelId="{E160E487-E727-4CB4-BC26-09CAE627F821}" type="parTrans" cxnId="{C9C3AA4E-CE53-4784-9066-AD472FBDFA53}">
      <dgm:prSet/>
      <dgm:spPr/>
      <dgm:t>
        <a:bodyPr/>
        <a:lstStyle/>
        <a:p>
          <a:endParaRPr lang="en-US"/>
        </a:p>
      </dgm:t>
    </dgm:pt>
    <dgm:pt modelId="{4B35F5E3-5AC1-46D6-8027-8AD23E9EE288}" type="sibTrans" cxnId="{C9C3AA4E-CE53-4784-9066-AD472FBDFA53}">
      <dgm:prSet/>
      <dgm:spPr/>
      <dgm:t>
        <a:bodyPr/>
        <a:lstStyle/>
        <a:p>
          <a:endParaRPr lang="en-US"/>
        </a:p>
      </dgm:t>
    </dgm:pt>
    <dgm:pt modelId="{EDCD1892-8CE6-4925-8FD0-0D9243BF5108}">
      <dgm:prSet/>
      <dgm:spPr/>
      <dgm:t>
        <a:bodyPr/>
        <a:lstStyle/>
        <a:p>
          <a:r>
            <a:rPr lang="el-GR" b="1"/>
            <a:t>Πλασμώδιο</a:t>
          </a:r>
          <a:r>
            <a:rPr lang="en-US" b="1"/>
            <a:t> </a:t>
          </a:r>
          <a:r>
            <a:rPr lang="en-US"/>
            <a:t>(</a:t>
          </a:r>
          <a:r>
            <a:rPr lang="el-GR"/>
            <a:t>Παράσιτα των σπονδυλωτών και των εντόμων. Μετάδοση μέσω αίματος από ξενιστές εντόμων είτε σπονδυλωτών και προκαλούν ελονοσία.</a:t>
          </a:r>
          <a:r>
            <a:rPr lang="en-US"/>
            <a:t>)</a:t>
          </a:r>
        </a:p>
      </dgm:t>
    </dgm:pt>
    <dgm:pt modelId="{CC8471E9-9D8E-40A8-A4FD-509241285C69}" type="parTrans" cxnId="{5E384C83-5AB9-46FD-AD14-7C6D6DC9EE6B}">
      <dgm:prSet/>
      <dgm:spPr/>
      <dgm:t>
        <a:bodyPr/>
        <a:lstStyle/>
        <a:p>
          <a:endParaRPr lang="en-US"/>
        </a:p>
      </dgm:t>
    </dgm:pt>
    <dgm:pt modelId="{2AB326F5-997E-4174-B6D5-DB20EEFCA8D9}" type="sibTrans" cxnId="{5E384C83-5AB9-46FD-AD14-7C6D6DC9EE6B}">
      <dgm:prSet/>
      <dgm:spPr/>
      <dgm:t>
        <a:bodyPr/>
        <a:lstStyle/>
        <a:p>
          <a:endParaRPr lang="en-US"/>
        </a:p>
      </dgm:t>
    </dgm:pt>
    <dgm:pt modelId="{CE4C5FFE-CDE4-4154-9673-E2A8D3DF15A0}">
      <dgm:prSet/>
      <dgm:spPr/>
      <dgm:t>
        <a:bodyPr/>
        <a:lstStyle/>
        <a:p>
          <a:r>
            <a:rPr lang="el-GR" b="1"/>
            <a:t>Λεισμάνια</a:t>
          </a:r>
          <a:r>
            <a:rPr lang="en-US" b="1"/>
            <a:t> </a:t>
          </a:r>
          <a:r>
            <a:rPr lang="en-US"/>
            <a:t>(</a:t>
          </a:r>
          <a:r>
            <a:rPr lang="el-GR"/>
            <a:t>Διάδοση μέσω αμμομυγών. Οι κύριοι ξενιστές τους είναι τα σπονδυλωτά, στους ανθρώπους προκαλεί τη σπλαχνική και δερματική λεισμανίαση) </a:t>
          </a:r>
          <a:endParaRPr lang="en-US"/>
        </a:p>
      </dgm:t>
    </dgm:pt>
    <dgm:pt modelId="{BCE8B16D-C466-44FD-9E87-A5E0AB329B16}" type="parTrans" cxnId="{3F7BE24C-F6E0-41F0-B076-4C3F43E56820}">
      <dgm:prSet/>
      <dgm:spPr/>
      <dgm:t>
        <a:bodyPr/>
        <a:lstStyle/>
        <a:p>
          <a:endParaRPr lang="en-US"/>
        </a:p>
      </dgm:t>
    </dgm:pt>
    <dgm:pt modelId="{9ABABF1B-72DF-4903-BB38-4628FBE55D2D}" type="sibTrans" cxnId="{3F7BE24C-F6E0-41F0-B076-4C3F43E56820}">
      <dgm:prSet/>
      <dgm:spPr/>
      <dgm:t>
        <a:bodyPr/>
        <a:lstStyle/>
        <a:p>
          <a:endParaRPr lang="en-US"/>
        </a:p>
      </dgm:t>
    </dgm:pt>
    <dgm:pt modelId="{40CAD5A3-9A8D-4DD3-8F8A-BF7AF2F7EC83}">
      <dgm:prSet/>
      <dgm:spPr/>
      <dgm:t>
        <a:bodyPr/>
        <a:lstStyle/>
        <a:p>
          <a:r>
            <a:rPr lang="el-GR" b="1"/>
            <a:t>Γκιάρντια </a:t>
          </a:r>
          <a:r>
            <a:rPr lang="el-GR"/>
            <a:t>(αποικίζει το λεπτό έντερο προκαλώντας διαρροική κατάσταση. Μετάδοση μέσω κατάποσης μη επεξεργασμένου πόσιμου νερού, τροφής και εδάφους μολυσμένο με ανθρώπινα κόπρανα και λύματα) </a:t>
          </a:r>
          <a:endParaRPr lang="en-US"/>
        </a:p>
      </dgm:t>
    </dgm:pt>
    <dgm:pt modelId="{753CF0B2-998F-4150-9C62-7C0BBFAB2914}" type="parTrans" cxnId="{1F07BA44-C74D-4099-8A14-7A7482D565D9}">
      <dgm:prSet/>
      <dgm:spPr/>
      <dgm:t>
        <a:bodyPr/>
        <a:lstStyle/>
        <a:p>
          <a:endParaRPr lang="en-US"/>
        </a:p>
      </dgm:t>
    </dgm:pt>
    <dgm:pt modelId="{C413C0CE-6922-40C9-A018-D3FF2DCE260D}" type="sibTrans" cxnId="{1F07BA44-C74D-4099-8A14-7A7482D565D9}">
      <dgm:prSet/>
      <dgm:spPr/>
      <dgm:t>
        <a:bodyPr/>
        <a:lstStyle/>
        <a:p>
          <a:endParaRPr lang="en-US"/>
        </a:p>
      </dgm:t>
    </dgm:pt>
    <dgm:pt modelId="{FEBE33CF-5748-4939-A992-89D9839614B4}">
      <dgm:prSet/>
      <dgm:spPr/>
      <dgm:t>
        <a:bodyPr/>
        <a:lstStyle/>
        <a:p>
          <a:r>
            <a:rPr lang="el-GR" b="1"/>
            <a:t>Κρυπτοσπορίδιο</a:t>
          </a:r>
          <a:r>
            <a:rPr lang="el-GR"/>
            <a:t> (προκαλεί αναπνευστική και γαστρεντερική ασθένεια που περιλαμβάνει κυρίως υδαρή διάρροια, μερικές φορές με επίμονο βήχα)</a:t>
          </a:r>
          <a:endParaRPr lang="en-US"/>
        </a:p>
      </dgm:t>
    </dgm:pt>
    <dgm:pt modelId="{0FE55D4B-1CED-4495-BCAC-2C418469196A}" type="parTrans" cxnId="{A15FB181-4448-49F9-8381-9DAC54624B86}">
      <dgm:prSet/>
      <dgm:spPr/>
      <dgm:t>
        <a:bodyPr/>
        <a:lstStyle/>
        <a:p>
          <a:endParaRPr lang="en-US"/>
        </a:p>
      </dgm:t>
    </dgm:pt>
    <dgm:pt modelId="{4B3E7B3C-C0C6-4AC7-A95F-BEA6940F6F20}" type="sibTrans" cxnId="{A15FB181-4448-49F9-8381-9DAC54624B86}">
      <dgm:prSet/>
      <dgm:spPr/>
      <dgm:t>
        <a:bodyPr/>
        <a:lstStyle/>
        <a:p>
          <a:endParaRPr lang="en-US"/>
        </a:p>
      </dgm:t>
    </dgm:pt>
    <dgm:pt modelId="{DE701495-1B26-4AEC-AEF3-D55DBE422428}">
      <dgm:prSet/>
      <dgm:spPr/>
      <dgm:t>
        <a:bodyPr/>
        <a:lstStyle/>
        <a:p>
          <a:r>
            <a:rPr lang="el-GR" b="1"/>
            <a:t>Αμοιβάδα</a:t>
          </a:r>
          <a:r>
            <a:rPr lang="el-GR"/>
            <a:t> (Αμοιβάδωση: Αποκτάται με την κατάποση κύστεων αμοιβάδας από μολυσμένα τρόφιμα ή νερό)</a:t>
          </a:r>
          <a:endParaRPr lang="en-US"/>
        </a:p>
      </dgm:t>
    </dgm:pt>
    <dgm:pt modelId="{AFDA74DE-C66E-4359-A28D-AF76E33087E4}" type="parTrans" cxnId="{68AD5994-2E2A-41A9-BD3B-8E5B61070C68}">
      <dgm:prSet/>
      <dgm:spPr/>
      <dgm:t>
        <a:bodyPr/>
        <a:lstStyle/>
        <a:p>
          <a:endParaRPr lang="en-US"/>
        </a:p>
      </dgm:t>
    </dgm:pt>
    <dgm:pt modelId="{AAD4E615-60D8-4E2C-AC2E-BFC612E2199A}" type="sibTrans" cxnId="{68AD5994-2E2A-41A9-BD3B-8E5B61070C68}">
      <dgm:prSet/>
      <dgm:spPr/>
      <dgm:t>
        <a:bodyPr/>
        <a:lstStyle/>
        <a:p>
          <a:endParaRPr lang="en-US"/>
        </a:p>
      </dgm:t>
    </dgm:pt>
    <dgm:pt modelId="{7567FE26-A3E5-49F8-B5C1-B23D56BAB2A2}" type="pres">
      <dgm:prSet presAssocID="{E231900A-E8DA-4D30-8259-89F35AA6EC6B}" presName="hierChild1" presStyleCnt="0">
        <dgm:presLayoutVars>
          <dgm:chPref val="1"/>
          <dgm:dir/>
          <dgm:animOne val="branch"/>
          <dgm:animLvl val="lvl"/>
          <dgm:resizeHandles/>
        </dgm:presLayoutVars>
      </dgm:prSet>
      <dgm:spPr/>
    </dgm:pt>
    <dgm:pt modelId="{D88AE77A-613F-4016-B8D0-35227D1BE379}" type="pres">
      <dgm:prSet presAssocID="{DD7C7271-726C-49B8-B3A5-877B9087CBE5}" presName="hierRoot1" presStyleCnt="0"/>
      <dgm:spPr/>
    </dgm:pt>
    <dgm:pt modelId="{80CD4589-702D-4CD9-8750-A91C3C141F00}" type="pres">
      <dgm:prSet presAssocID="{DD7C7271-726C-49B8-B3A5-877B9087CBE5}" presName="composite" presStyleCnt="0"/>
      <dgm:spPr/>
    </dgm:pt>
    <dgm:pt modelId="{12085F0C-0BD8-46AC-B0C9-2519544A039F}" type="pres">
      <dgm:prSet presAssocID="{DD7C7271-726C-49B8-B3A5-877B9087CBE5}" presName="background" presStyleLbl="node0" presStyleIdx="0" presStyleCnt="6"/>
      <dgm:spPr/>
    </dgm:pt>
    <dgm:pt modelId="{60856869-0A47-4BAB-86EA-96BFCA159B38}" type="pres">
      <dgm:prSet presAssocID="{DD7C7271-726C-49B8-B3A5-877B9087CBE5}" presName="text" presStyleLbl="fgAcc0" presStyleIdx="0" presStyleCnt="6">
        <dgm:presLayoutVars>
          <dgm:chPref val="3"/>
        </dgm:presLayoutVars>
      </dgm:prSet>
      <dgm:spPr/>
    </dgm:pt>
    <dgm:pt modelId="{62495702-ADE8-4B6C-9D5E-6EF9A87430A5}" type="pres">
      <dgm:prSet presAssocID="{DD7C7271-726C-49B8-B3A5-877B9087CBE5}" presName="hierChild2" presStyleCnt="0"/>
      <dgm:spPr/>
    </dgm:pt>
    <dgm:pt modelId="{C99139E8-DA9D-47B7-98D4-2F24BD5F63A3}" type="pres">
      <dgm:prSet presAssocID="{EDCD1892-8CE6-4925-8FD0-0D9243BF5108}" presName="hierRoot1" presStyleCnt="0"/>
      <dgm:spPr/>
    </dgm:pt>
    <dgm:pt modelId="{43AB90D6-283B-466C-B000-4481355A8E7F}" type="pres">
      <dgm:prSet presAssocID="{EDCD1892-8CE6-4925-8FD0-0D9243BF5108}" presName="composite" presStyleCnt="0"/>
      <dgm:spPr/>
    </dgm:pt>
    <dgm:pt modelId="{98A9E366-B64E-4E9B-937F-1250034E424C}" type="pres">
      <dgm:prSet presAssocID="{EDCD1892-8CE6-4925-8FD0-0D9243BF5108}" presName="background" presStyleLbl="node0" presStyleIdx="1" presStyleCnt="6"/>
      <dgm:spPr/>
    </dgm:pt>
    <dgm:pt modelId="{9D27CDC2-939F-43A3-9E29-91B1647B7A6D}" type="pres">
      <dgm:prSet presAssocID="{EDCD1892-8CE6-4925-8FD0-0D9243BF5108}" presName="text" presStyleLbl="fgAcc0" presStyleIdx="1" presStyleCnt="6">
        <dgm:presLayoutVars>
          <dgm:chPref val="3"/>
        </dgm:presLayoutVars>
      </dgm:prSet>
      <dgm:spPr/>
    </dgm:pt>
    <dgm:pt modelId="{9AB0044B-8CE6-4050-8692-DFD1AB4BD203}" type="pres">
      <dgm:prSet presAssocID="{EDCD1892-8CE6-4925-8FD0-0D9243BF5108}" presName="hierChild2" presStyleCnt="0"/>
      <dgm:spPr/>
    </dgm:pt>
    <dgm:pt modelId="{38C81BA0-5469-474C-A8C1-806EF9AC5DCF}" type="pres">
      <dgm:prSet presAssocID="{CE4C5FFE-CDE4-4154-9673-E2A8D3DF15A0}" presName="hierRoot1" presStyleCnt="0"/>
      <dgm:spPr/>
    </dgm:pt>
    <dgm:pt modelId="{9C6763BC-0559-42B8-8CCF-692DC0F29DB0}" type="pres">
      <dgm:prSet presAssocID="{CE4C5FFE-CDE4-4154-9673-E2A8D3DF15A0}" presName="composite" presStyleCnt="0"/>
      <dgm:spPr/>
    </dgm:pt>
    <dgm:pt modelId="{0F12AE92-0F56-4391-B974-9E6496325382}" type="pres">
      <dgm:prSet presAssocID="{CE4C5FFE-CDE4-4154-9673-E2A8D3DF15A0}" presName="background" presStyleLbl="node0" presStyleIdx="2" presStyleCnt="6"/>
      <dgm:spPr/>
    </dgm:pt>
    <dgm:pt modelId="{A4881857-CA68-4E76-9A9D-7C69972C75C1}" type="pres">
      <dgm:prSet presAssocID="{CE4C5FFE-CDE4-4154-9673-E2A8D3DF15A0}" presName="text" presStyleLbl="fgAcc0" presStyleIdx="2" presStyleCnt="6">
        <dgm:presLayoutVars>
          <dgm:chPref val="3"/>
        </dgm:presLayoutVars>
      </dgm:prSet>
      <dgm:spPr/>
    </dgm:pt>
    <dgm:pt modelId="{83993208-4FBF-47D8-99F1-4FAAFD1B3627}" type="pres">
      <dgm:prSet presAssocID="{CE4C5FFE-CDE4-4154-9673-E2A8D3DF15A0}" presName="hierChild2" presStyleCnt="0"/>
      <dgm:spPr/>
    </dgm:pt>
    <dgm:pt modelId="{7D8C6219-C8F6-48D9-B92B-C2D47F5AD794}" type="pres">
      <dgm:prSet presAssocID="{40CAD5A3-9A8D-4DD3-8F8A-BF7AF2F7EC83}" presName="hierRoot1" presStyleCnt="0"/>
      <dgm:spPr/>
    </dgm:pt>
    <dgm:pt modelId="{751611A4-CAAE-4C32-8C2E-355231E08BBC}" type="pres">
      <dgm:prSet presAssocID="{40CAD5A3-9A8D-4DD3-8F8A-BF7AF2F7EC83}" presName="composite" presStyleCnt="0"/>
      <dgm:spPr/>
    </dgm:pt>
    <dgm:pt modelId="{D548375B-FDAB-4889-B1A2-09C029980485}" type="pres">
      <dgm:prSet presAssocID="{40CAD5A3-9A8D-4DD3-8F8A-BF7AF2F7EC83}" presName="background" presStyleLbl="node0" presStyleIdx="3" presStyleCnt="6"/>
      <dgm:spPr/>
    </dgm:pt>
    <dgm:pt modelId="{D717DA86-2EA8-476E-8AA7-2DD0C4DF0474}" type="pres">
      <dgm:prSet presAssocID="{40CAD5A3-9A8D-4DD3-8F8A-BF7AF2F7EC83}" presName="text" presStyleLbl="fgAcc0" presStyleIdx="3" presStyleCnt="6">
        <dgm:presLayoutVars>
          <dgm:chPref val="3"/>
        </dgm:presLayoutVars>
      </dgm:prSet>
      <dgm:spPr/>
    </dgm:pt>
    <dgm:pt modelId="{455D139A-AF70-4622-B37C-3368FC997644}" type="pres">
      <dgm:prSet presAssocID="{40CAD5A3-9A8D-4DD3-8F8A-BF7AF2F7EC83}" presName="hierChild2" presStyleCnt="0"/>
      <dgm:spPr/>
    </dgm:pt>
    <dgm:pt modelId="{D2F70555-4278-4714-8585-CC157E4F4A09}" type="pres">
      <dgm:prSet presAssocID="{FEBE33CF-5748-4939-A992-89D9839614B4}" presName="hierRoot1" presStyleCnt="0"/>
      <dgm:spPr/>
    </dgm:pt>
    <dgm:pt modelId="{C2A6DCC5-6D16-472C-867A-9F1A7AA81F22}" type="pres">
      <dgm:prSet presAssocID="{FEBE33CF-5748-4939-A992-89D9839614B4}" presName="composite" presStyleCnt="0"/>
      <dgm:spPr/>
    </dgm:pt>
    <dgm:pt modelId="{77936CF8-8D3B-4465-B4ED-350BB169D6BD}" type="pres">
      <dgm:prSet presAssocID="{FEBE33CF-5748-4939-A992-89D9839614B4}" presName="background" presStyleLbl="node0" presStyleIdx="4" presStyleCnt="6"/>
      <dgm:spPr/>
    </dgm:pt>
    <dgm:pt modelId="{2F1AF537-9AF9-4A92-BA27-1F9478732AC4}" type="pres">
      <dgm:prSet presAssocID="{FEBE33CF-5748-4939-A992-89D9839614B4}" presName="text" presStyleLbl="fgAcc0" presStyleIdx="4" presStyleCnt="6">
        <dgm:presLayoutVars>
          <dgm:chPref val="3"/>
        </dgm:presLayoutVars>
      </dgm:prSet>
      <dgm:spPr/>
    </dgm:pt>
    <dgm:pt modelId="{643F4055-C8E2-4EEF-9F2C-01B8E8511B15}" type="pres">
      <dgm:prSet presAssocID="{FEBE33CF-5748-4939-A992-89D9839614B4}" presName="hierChild2" presStyleCnt="0"/>
      <dgm:spPr/>
    </dgm:pt>
    <dgm:pt modelId="{3C96182B-F935-4571-938C-D6B1953D1A4B}" type="pres">
      <dgm:prSet presAssocID="{DE701495-1B26-4AEC-AEF3-D55DBE422428}" presName="hierRoot1" presStyleCnt="0"/>
      <dgm:spPr/>
    </dgm:pt>
    <dgm:pt modelId="{44B41D4D-2A6E-4EC5-9DFE-47CC62D0E575}" type="pres">
      <dgm:prSet presAssocID="{DE701495-1B26-4AEC-AEF3-D55DBE422428}" presName="composite" presStyleCnt="0"/>
      <dgm:spPr/>
    </dgm:pt>
    <dgm:pt modelId="{57BDBDF6-5C9E-451D-B034-51DB6D99F3C4}" type="pres">
      <dgm:prSet presAssocID="{DE701495-1B26-4AEC-AEF3-D55DBE422428}" presName="background" presStyleLbl="node0" presStyleIdx="5" presStyleCnt="6"/>
      <dgm:spPr/>
    </dgm:pt>
    <dgm:pt modelId="{9ADCDD48-4D54-42C3-8E03-8F1A8421D816}" type="pres">
      <dgm:prSet presAssocID="{DE701495-1B26-4AEC-AEF3-D55DBE422428}" presName="text" presStyleLbl="fgAcc0" presStyleIdx="5" presStyleCnt="6">
        <dgm:presLayoutVars>
          <dgm:chPref val="3"/>
        </dgm:presLayoutVars>
      </dgm:prSet>
      <dgm:spPr/>
    </dgm:pt>
    <dgm:pt modelId="{D0BE8A93-879A-4D5D-A7E9-0AFF55DE758B}" type="pres">
      <dgm:prSet presAssocID="{DE701495-1B26-4AEC-AEF3-D55DBE422428}" presName="hierChild2" presStyleCnt="0"/>
      <dgm:spPr/>
    </dgm:pt>
  </dgm:ptLst>
  <dgm:cxnLst>
    <dgm:cxn modelId="{8E4B9114-2739-4695-ADE0-EEDA09D47C22}" type="presOf" srcId="{DE701495-1B26-4AEC-AEF3-D55DBE422428}" destId="{9ADCDD48-4D54-42C3-8E03-8F1A8421D816}" srcOrd="0" destOrd="0" presId="urn:microsoft.com/office/officeart/2005/8/layout/hierarchy1"/>
    <dgm:cxn modelId="{D499393F-5653-45E5-8CC4-5B34623A9132}" type="presOf" srcId="{CE4C5FFE-CDE4-4154-9673-E2A8D3DF15A0}" destId="{A4881857-CA68-4E76-9A9D-7C69972C75C1}" srcOrd="0" destOrd="0" presId="urn:microsoft.com/office/officeart/2005/8/layout/hierarchy1"/>
    <dgm:cxn modelId="{E9558E3F-F99E-41C0-816F-81EBB58D47D6}" type="presOf" srcId="{FEBE33CF-5748-4939-A992-89D9839614B4}" destId="{2F1AF537-9AF9-4A92-BA27-1F9478732AC4}" srcOrd="0" destOrd="0" presId="urn:microsoft.com/office/officeart/2005/8/layout/hierarchy1"/>
    <dgm:cxn modelId="{7B18275F-B2F1-4FF6-93D7-4DA600308718}" type="presOf" srcId="{EDCD1892-8CE6-4925-8FD0-0D9243BF5108}" destId="{9D27CDC2-939F-43A3-9E29-91B1647B7A6D}" srcOrd="0" destOrd="0" presId="urn:microsoft.com/office/officeart/2005/8/layout/hierarchy1"/>
    <dgm:cxn modelId="{1F07BA44-C74D-4099-8A14-7A7482D565D9}" srcId="{E231900A-E8DA-4D30-8259-89F35AA6EC6B}" destId="{40CAD5A3-9A8D-4DD3-8F8A-BF7AF2F7EC83}" srcOrd="3" destOrd="0" parTransId="{753CF0B2-998F-4150-9C62-7C0BBFAB2914}" sibTransId="{C413C0CE-6922-40C9-A018-D3FF2DCE260D}"/>
    <dgm:cxn modelId="{3F7BE24C-F6E0-41F0-B076-4C3F43E56820}" srcId="{E231900A-E8DA-4D30-8259-89F35AA6EC6B}" destId="{CE4C5FFE-CDE4-4154-9673-E2A8D3DF15A0}" srcOrd="2" destOrd="0" parTransId="{BCE8B16D-C466-44FD-9E87-A5E0AB329B16}" sibTransId="{9ABABF1B-72DF-4903-BB38-4628FBE55D2D}"/>
    <dgm:cxn modelId="{C9C3AA4E-CE53-4784-9066-AD472FBDFA53}" srcId="{E231900A-E8DA-4D30-8259-89F35AA6EC6B}" destId="{DD7C7271-726C-49B8-B3A5-877B9087CBE5}" srcOrd="0" destOrd="0" parTransId="{E160E487-E727-4CB4-BC26-09CAE627F821}" sibTransId="{4B35F5E3-5AC1-46D6-8027-8AD23E9EE288}"/>
    <dgm:cxn modelId="{A15FB181-4448-49F9-8381-9DAC54624B86}" srcId="{E231900A-E8DA-4D30-8259-89F35AA6EC6B}" destId="{FEBE33CF-5748-4939-A992-89D9839614B4}" srcOrd="4" destOrd="0" parTransId="{0FE55D4B-1CED-4495-BCAC-2C418469196A}" sibTransId="{4B3E7B3C-C0C6-4AC7-A95F-BEA6940F6F20}"/>
    <dgm:cxn modelId="{5E384C83-5AB9-46FD-AD14-7C6D6DC9EE6B}" srcId="{E231900A-E8DA-4D30-8259-89F35AA6EC6B}" destId="{EDCD1892-8CE6-4925-8FD0-0D9243BF5108}" srcOrd="1" destOrd="0" parTransId="{CC8471E9-9D8E-40A8-A4FD-509241285C69}" sibTransId="{2AB326F5-997E-4174-B6D5-DB20EEFCA8D9}"/>
    <dgm:cxn modelId="{68AD5994-2E2A-41A9-BD3B-8E5B61070C68}" srcId="{E231900A-E8DA-4D30-8259-89F35AA6EC6B}" destId="{DE701495-1B26-4AEC-AEF3-D55DBE422428}" srcOrd="5" destOrd="0" parTransId="{AFDA74DE-C66E-4359-A28D-AF76E33087E4}" sibTransId="{AAD4E615-60D8-4E2C-AC2E-BFC612E2199A}"/>
    <dgm:cxn modelId="{802216A9-D2E4-45A3-91E1-6D816E79D742}" type="presOf" srcId="{40CAD5A3-9A8D-4DD3-8F8A-BF7AF2F7EC83}" destId="{D717DA86-2EA8-476E-8AA7-2DD0C4DF0474}" srcOrd="0" destOrd="0" presId="urn:microsoft.com/office/officeart/2005/8/layout/hierarchy1"/>
    <dgm:cxn modelId="{39CC5FB7-7EB9-4218-BDB6-C6E49203C321}" type="presOf" srcId="{DD7C7271-726C-49B8-B3A5-877B9087CBE5}" destId="{60856869-0A47-4BAB-86EA-96BFCA159B38}" srcOrd="0" destOrd="0" presId="urn:microsoft.com/office/officeart/2005/8/layout/hierarchy1"/>
    <dgm:cxn modelId="{D2B7FDC9-5DD7-4160-ACCD-605E4D1773D8}" type="presOf" srcId="{E231900A-E8DA-4D30-8259-89F35AA6EC6B}" destId="{7567FE26-A3E5-49F8-B5C1-B23D56BAB2A2}" srcOrd="0" destOrd="0" presId="urn:microsoft.com/office/officeart/2005/8/layout/hierarchy1"/>
    <dgm:cxn modelId="{301DD6E6-8D66-4797-95E4-7D23C030103D}" type="presParOf" srcId="{7567FE26-A3E5-49F8-B5C1-B23D56BAB2A2}" destId="{D88AE77A-613F-4016-B8D0-35227D1BE379}" srcOrd="0" destOrd="0" presId="urn:microsoft.com/office/officeart/2005/8/layout/hierarchy1"/>
    <dgm:cxn modelId="{AF98D02F-AE6E-44C2-A53B-0AF6F8B37F48}" type="presParOf" srcId="{D88AE77A-613F-4016-B8D0-35227D1BE379}" destId="{80CD4589-702D-4CD9-8750-A91C3C141F00}" srcOrd="0" destOrd="0" presId="urn:microsoft.com/office/officeart/2005/8/layout/hierarchy1"/>
    <dgm:cxn modelId="{AF595F39-7D89-43E6-8736-C49E06B0E795}" type="presParOf" srcId="{80CD4589-702D-4CD9-8750-A91C3C141F00}" destId="{12085F0C-0BD8-46AC-B0C9-2519544A039F}" srcOrd="0" destOrd="0" presId="urn:microsoft.com/office/officeart/2005/8/layout/hierarchy1"/>
    <dgm:cxn modelId="{E9C9B757-5CA2-4BC3-B4E0-28C30CCFE3AA}" type="presParOf" srcId="{80CD4589-702D-4CD9-8750-A91C3C141F00}" destId="{60856869-0A47-4BAB-86EA-96BFCA159B38}" srcOrd="1" destOrd="0" presId="urn:microsoft.com/office/officeart/2005/8/layout/hierarchy1"/>
    <dgm:cxn modelId="{C0EA18D7-9345-4469-86E3-0637F34C6620}" type="presParOf" srcId="{D88AE77A-613F-4016-B8D0-35227D1BE379}" destId="{62495702-ADE8-4B6C-9D5E-6EF9A87430A5}" srcOrd="1" destOrd="0" presId="urn:microsoft.com/office/officeart/2005/8/layout/hierarchy1"/>
    <dgm:cxn modelId="{D931E589-6B43-44A8-8FBB-D26AF45AA595}" type="presParOf" srcId="{7567FE26-A3E5-49F8-B5C1-B23D56BAB2A2}" destId="{C99139E8-DA9D-47B7-98D4-2F24BD5F63A3}" srcOrd="1" destOrd="0" presId="urn:microsoft.com/office/officeart/2005/8/layout/hierarchy1"/>
    <dgm:cxn modelId="{E4D5B6CD-CB0C-43EE-AFC5-6F54252E5D25}" type="presParOf" srcId="{C99139E8-DA9D-47B7-98D4-2F24BD5F63A3}" destId="{43AB90D6-283B-466C-B000-4481355A8E7F}" srcOrd="0" destOrd="0" presId="urn:microsoft.com/office/officeart/2005/8/layout/hierarchy1"/>
    <dgm:cxn modelId="{66DDB094-4A30-445A-BB43-B54A3485C9DE}" type="presParOf" srcId="{43AB90D6-283B-466C-B000-4481355A8E7F}" destId="{98A9E366-B64E-4E9B-937F-1250034E424C}" srcOrd="0" destOrd="0" presId="urn:microsoft.com/office/officeart/2005/8/layout/hierarchy1"/>
    <dgm:cxn modelId="{A0E2D71F-8469-4F12-912E-4FA903CBD244}" type="presParOf" srcId="{43AB90D6-283B-466C-B000-4481355A8E7F}" destId="{9D27CDC2-939F-43A3-9E29-91B1647B7A6D}" srcOrd="1" destOrd="0" presId="urn:microsoft.com/office/officeart/2005/8/layout/hierarchy1"/>
    <dgm:cxn modelId="{EC75206C-33A5-44E9-B1A3-AC2258D82E51}" type="presParOf" srcId="{C99139E8-DA9D-47B7-98D4-2F24BD5F63A3}" destId="{9AB0044B-8CE6-4050-8692-DFD1AB4BD203}" srcOrd="1" destOrd="0" presId="urn:microsoft.com/office/officeart/2005/8/layout/hierarchy1"/>
    <dgm:cxn modelId="{B2DBA3D1-1FFE-4A8C-9153-153479091BB7}" type="presParOf" srcId="{7567FE26-A3E5-49F8-B5C1-B23D56BAB2A2}" destId="{38C81BA0-5469-474C-A8C1-806EF9AC5DCF}" srcOrd="2" destOrd="0" presId="urn:microsoft.com/office/officeart/2005/8/layout/hierarchy1"/>
    <dgm:cxn modelId="{C5BB789C-1804-4DDD-BA27-269A3D53ED69}" type="presParOf" srcId="{38C81BA0-5469-474C-A8C1-806EF9AC5DCF}" destId="{9C6763BC-0559-42B8-8CCF-692DC0F29DB0}" srcOrd="0" destOrd="0" presId="urn:microsoft.com/office/officeart/2005/8/layout/hierarchy1"/>
    <dgm:cxn modelId="{0E54317B-EF74-416B-81FD-EE09F5A80C90}" type="presParOf" srcId="{9C6763BC-0559-42B8-8CCF-692DC0F29DB0}" destId="{0F12AE92-0F56-4391-B974-9E6496325382}" srcOrd="0" destOrd="0" presId="urn:microsoft.com/office/officeart/2005/8/layout/hierarchy1"/>
    <dgm:cxn modelId="{7A3FAEE9-7D78-40CC-B2A0-58705F6C790E}" type="presParOf" srcId="{9C6763BC-0559-42B8-8CCF-692DC0F29DB0}" destId="{A4881857-CA68-4E76-9A9D-7C69972C75C1}" srcOrd="1" destOrd="0" presId="urn:microsoft.com/office/officeart/2005/8/layout/hierarchy1"/>
    <dgm:cxn modelId="{3464DC49-6586-4C24-B2CA-B0DDD144917E}" type="presParOf" srcId="{38C81BA0-5469-474C-A8C1-806EF9AC5DCF}" destId="{83993208-4FBF-47D8-99F1-4FAAFD1B3627}" srcOrd="1" destOrd="0" presId="urn:microsoft.com/office/officeart/2005/8/layout/hierarchy1"/>
    <dgm:cxn modelId="{EEA92CD1-8F82-4C1B-9938-796BC8907EAD}" type="presParOf" srcId="{7567FE26-A3E5-49F8-B5C1-B23D56BAB2A2}" destId="{7D8C6219-C8F6-48D9-B92B-C2D47F5AD794}" srcOrd="3" destOrd="0" presId="urn:microsoft.com/office/officeart/2005/8/layout/hierarchy1"/>
    <dgm:cxn modelId="{31866ACC-BA0E-4176-9827-44A9F9243EF5}" type="presParOf" srcId="{7D8C6219-C8F6-48D9-B92B-C2D47F5AD794}" destId="{751611A4-CAAE-4C32-8C2E-355231E08BBC}" srcOrd="0" destOrd="0" presId="urn:microsoft.com/office/officeart/2005/8/layout/hierarchy1"/>
    <dgm:cxn modelId="{57F05F8D-AA5C-447C-93D3-4C1BBE8C1867}" type="presParOf" srcId="{751611A4-CAAE-4C32-8C2E-355231E08BBC}" destId="{D548375B-FDAB-4889-B1A2-09C029980485}" srcOrd="0" destOrd="0" presId="urn:microsoft.com/office/officeart/2005/8/layout/hierarchy1"/>
    <dgm:cxn modelId="{EAA68E74-544E-4308-886B-130FC71B3069}" type="presParOf" srcId="{751611A4-CAAE-4C32-8C2E-355231E08BBC}" destId="{D717DA86-2EA8-476E-8AA7-2DD0C4DF0474}" srcOrd="1" destOrd="0" presId="urn:microsoft.com/office/officeart/2005/8/layout/hierarchy1"/>
    <dgm:cxn modelId="{B9DE60C3-BB05-4A44-B9E4-5D36911E776F}" type="presParOf" srcId="{7D8C6219-C8F6-48D9-B92B-C2D47F5AD794}" destId="{455D139A-AF70-4622-B37C-3368FC997644}" srcOrd="1" destOrd="0" presId="urn:microsoft.com/office/officeart/2005/8/layout/hierarchy1"/>
    <dgm:cxn modelId="{1A5E90FE-999A-4E2A-B01E-9DA207B2116A}" type="presParOf" srcId="{7567FE26-A3E5-49F8-B5C1-B23D56BAB2A2}" destId="{D2F70555-4278-4714-8585-CC157E4F4A09}" srcOrd="4" destOrd="0" presId="urn:microsoft.com/office/officeart/2005/8/layout/hierarchy1"/>
    <dgm:cxn modelId="{2DDB3EB4-D80A-4255-8B18-B6E2885C29B4}" type="presParOf" srcId="{D2F70555-4278-4714-8585-CC157E4F4A09}" destId="{C2A6DCC5-6D16-472C-867A-9F1A7AA81F22}" srcOrd="0" destOrd="0" presId="urn:microsoft.com/office/officeart/2005/8/layout/hierarchy1"/>
    <dgm:cxn modelId="{AA61C878-CA1A-4430-B77D-9553D8301FF8}" type="presParOf" srcId="{C2A6DCC5-6D16-472C-867A-9F1A7AA81F22}" destId="{77936CF8-8D3B-4465-B4ED-350BB169D6BD}" srcOrd="0" destOrd="0" presId="urn:microsoft.com/office/officeart/2005/8/layout/hierarchy1"/>
    <dgm:cxn modelId="{6977F7C4-6CBA-4646-9197-663596A5337E}" type="presParOf" srcId="{C2A6DCC5-6D16-472C-867A-9F1A7AA81F22}" destId="{2F1AF537-9AF9-4A92-BA27-1F9478732AC4}" srcOrd="1" destOrd="0" presId="urn:microsoft.com/office/officeart/2005/8/layout/hierarchy1"/>
    <dgm:cxn modelId="{BCD62033-4149-4EAF-8F66-D4608B233B2D}" type="presParOf" srcId="{D2F70555-4278-4714-8585-CC157E4F4A09}" destId="{643F4055-C8E2-4EEF-9F2C-01B8E8511B15}" srcOrd="1" destOrd="0" presId="urn:microsoft.com/office/officeart/2005/8/layout/hierarchy1"/>
    <dgm:cxn modelId="{3CA03E88-C91C-4792-8365-91129E2C84D9}" type="presParOf" srcId="{7567FE26-A3E5-49F8-B5C1-B23D56BAB2A2}" destId="{3C96182B-F935-4571-938C-D6B1953D1A4B}" srcOrd="5" destOrd="0" presId="urn:microsoft.com/office/officeart/2005/8/layout/hierarchy1"/>
    <dgm:cxn modelId="{69AF2A7F-5480-40D6-9F7B-B2DE36B465D4}" type="presParOf" srcId="{3C96182B-F935-4571-938C-D6B1953D1A4B}" destId="{44B41D4D-2A6E-4EC5-9DFE-47CC62D0E575}" srcOrd="0" destOrd="0" presId="urn:microsoft.com/office/officeart/2005/8/layout/hierarchy1"/>
    <dgm:cxn modelId="{8C2622A1-C804-451E-A342-5228ED0C1AC6}" type="presParOf" srcId="{44B41D4D-2A6E-4EC5-9DFE-47CC62D0E575}" destId="{57BDBDF6-5C9E-451D-B034-51DB6D99F3C4}" srcOrd="0" destOrd="0" presId="urn:microsoft.com/office/officeart/2005/8/layout/hierarchy1"/>
    <dgm:cxn modelId="{54A802EB-1916-4FA8-870E-1B385588706D}" type="presParOf" srcId="{44B41D4D-2A6E-4EC5-9DFE-47CC62D0E575}" destId="{9ADCDD48-4D54-42C3-8E03-8F1A8421D816}" srcOrd="1" destOrd="0" presId="urn:microsoft.com/office/officeart/2005/8/layout/hierarchy1"/>
    <dgm:cxn modelId="{59C0DDDD-678E-442D-B66C-3B144721BC06}" type="presParOf" srcId="{3C96182B-F935-4571-938C-D6B1953D1A4B}" destId="{D0BE8A93-879A-4D5D-A7E9-0AFF55DE758B}"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DD327F9-730F-4F1D-8811-CE5F17C0E170}" type="doc">
      <dgm:prSet loTypeId="urn:microsoft.com/office/officeart/2008/layout/LinedList" loCatId="list" qsTypeId="urn:microsoft.com/office/officeart/2005/8/quickstyle/simple1" qsCatId="simple" csTypeId="urn:microsoft.com/office/officeart/2005/8/colors/colorful2" csCatId="colorful"/>
      <dgm:spPr/>
      <dgm:t>
        <a:bodyPr/>
        <a:lstStyle/>
        <a:p>
          <a:endParaRPr lang="en-US"/>
        </a:p>
      </dgm:t>
    </dgm:pt>
    <dgm:pt modelId="{70F39E49-59AE-4569-B9B6-69314904E312}">
      <dgm:prSet/>
      <dgm:spPr/>
      <dgm:t>
        <a:bodyPr/>
        <a:lstStyle/>
        <a:p>
          <a:r>
            <a:rPr lang="en-US" dirty="0"/>
            <a:t>Επ</a:t>
          </a:r>
          <a:r>
            <a:rPr lang="en-US" dirty="0" err="1"/>
            <a:t>ίσης</a:t>
          </a:r>
          <a:r>
            <a:rPr lang="en-US" dirty="0"/>
            <a:t> </a:t>
          </a:r>
          <a:r>
            <a:rPr lang="en-US" dirty="0" err="1"/>
            <a:t>το</a:t>
          </a:r>
          <a:r>
            <a:rPr lang="en-US" dirty="0"/>
            <a:t> α</a:t>
          </a:r>
          <a:r>
            <a:rPr lang="en-US" dirty="0" err="1"/>
            <a:t>ιθέριο</a:t>
          </a:r>
          <a:r>
            <a:rPr lang="en-US" dirty="0"/>
            <a:t> </a:t>
          </a:r>
          <a:r>
            <a:rPr lang="en-US" dirty="0" err="1"/>
            <a:t>έλ</a:t>
          </a:r>
          <a:r>
            <a:rPr lang="en-US" dirty="0"/>
            <a:t>α</a:t>
          </a:r>
          <a:r>
            <a:rPr lang="en-US" dirty="0" err="1"/>
            <a:t>ιο</a:t>
          </a:r>
          <a:r>
            <a:rPr lang="en-US" dirty="0"/>
            <a:t> </a:t>
          </a:r>
          <a:r>
            <a:rPr lang="en-US" dirty="0" err="1"/>
            <a:t>της</a:t>
          </a:r>
          <a:r>
            <a:rPr lang="en-US" dirty="0"/>
            <a:t> </a:t>
          </a:r>
          <a:r>
            <a:rPr lang="en-US" dirty="0" err="1"/>
            <a:t>μέντ</a:t>
          </a:r>
          <a:r>
            <a:rPr lang="en-US" dirty="0"/>
            <a:t>ας φα</a:t>
          </a:r>
          <a:r>
            <a:rPr lang="en-US" dirty="0" err="1"/>
            <a:t>ίνετ</a:t>
          </a:r>
          <a:r>
            <a:rPr lang="en-US" dirty="0"/>
            <a:t>αι να </a:t>
          </a:r>
          <a:r>
            <a:rPr lang="en-US" dirty="0" err="1"/>
            <a:t>έχει</a:t>
          </a:r>
          <a:r>
            <a:rPr lang="en-US" dirty="0"/>
            <a:t> 100% α</a:t>
          </a:r>
          <a:r>
            <a:rPr lang="en-US" dirty="0" err="1"/>
            <a:t>νθελμινθική</a:t>
          </a:r>
          <a:r>
            <a:rPr lang="en-US" dirty="0"/>
            <a:t> </a:t>
          </a:r>
          <a:r>
            <a:rPr lang="en-US" dirty="0" err="1"/>
            <a:t>δράση</a:t>
          </a:r>
          <a:r>
            <a:rPr lang="en-US" dirty="0"/>
            <a:t> </a:t>
          </a:r>
          <a:r>
            <a:rPr lang="en-US" dirty="0" err="1"/>
            <a:t>σε</a:t>
          </a:r>
          <a:r>
            <a:rPr lang="en-US" dirty="0"/>
            <a:t> πα</a:t>
          </a:r>
          <a:r>
            <a:rPr lang="en-US" dirty="0" err="1"/>
            <a:t>ράσιτ</a:t>
          </a:r>
          <a:r>
            <a:rPr lang="en-US" dirty="0"/>
            <a:t>α π</a:t>
          </a:r>
          <a:r>
            <a:rPr lang="en-US" dirty="0" err="1"/>
            <a:t>ου</a:t>
          </a:r>
          <a:r>
            <a:rPr lang="en-US" dirty="0"/>
            <a:t> π</a:t>
          </a:r>
          <a:r>
            <a:rPr lang="en-US" dirty="0" err="1"/>
            <a:t>ροσ</a:t>
          </a:r>
          <a:r>
            <a:rPr lang="en-US" dirty="0"/>
            <a:t>β</a:t>
          </a:r>
          <a:r>
            <a:rPr lang="en-US" dirty="0" err="1"/>
            <a:t>άλλουν</a:t>
          </a:r>
          <a:r>
            <a:rPr lang="en-US" dirty="0"/>
            <a:t> </a:t>
          </a:r>
          <a:r>
            <a:rPr lang="en-US" dirty="0" err="1"/>
            <a:t>ψάρι</a:t>
          </a:r>
          <a:r>
            <a:rPr lang="en-US" dirty="0"/>
            <a:t>α </a:t>
          </a:r>
          <a:r>
            <a:rPr lang="en-US" dirty="0" err="1"/>
            <a:t>του</a:t>
          </a:r>
          <a:r>
            <a:rPr lang="en-US" dirty="0"/>
            <a:t> </a:t>
          </a:r>
          <a:r>
            <a:rPr lang="en-US" dirty="0" err="1"/>
            <a:t>γλυκού</a:t>
          </a:r>
          <a:r>
            <a:rPr lang="en-US" dirty="0"/>
            <a:t> </a:t>
          </a:r>
          <a:r>
            <a:rPr lang="en-US" dirty="0" err="1"/>
            <a:t>νερού</a:t>
          </a:r>
          <a:r>
            <a:rPr lang="en-US" dirty="0"/>
            <a:t> όπ</a:t>
          </a:r>
          <a:r>
            <a:rPr lang="en-US" dirty="0" err="1"/>
            <a:t>ως</a:t>
          </a:r>
          <a:r>
            <a:rPr lang="en-US" dirty="0"/>
            <a:t>: </a:t>
          </a:r>
        </a:p>
      </dgm:t>
    </dgm:pt>
    <dgm:pt modelId="{CE541047-A18F-4B59-9E80-5E6293A714F4}" type="parTrans" cxnId="{86866772-1F1A-4A66-82B8-FC9DA618D552}">
      <dgm:prSet/>
      <dgm:spPr/>
      <dgm:t>
        <a:bodyPr/>
        <a:lstStyle/>
        <a:p>
          <a:endParaRPr lang="en-US"/>
        </a:p>
      </dgm:t>
    </dgm:pt>
    <dgm:pt modelId="{26423FF0-DDC0-4775-AA75-811A12C2C823}" type="sibTrans" cxnId="{86866772-1F1A-4A66-82B8-FC9DA618D552}">
      <dgm:prSet/>
      <dgm:spPr/>
      <dgm:t>
        <a:bodyPr/>
        <a:lstStyle/>
        <a:p>
          <a:endParaRPr lang="en-US"/>
        </a:p>
      </dgm:t>
    </dgm:pt>
    <dgm:pt modelId="{BEC742D7-7041-4092-886B-8D8150ED193C}">
      <dgm:prSet/>
      <dgm:spPr/>
      <dgm:t>
        <a:bodyPr/>
        <a:lstStyle/>
        <a:p>
          <a:r>
            <a:rPr lang="en-US" dirty="0" err="1"/>
            <a:t>Neoechinorhynchus</a:t>
          </a:r>
          <a:r>
            <a:rPr lang="en-US" dirty="0"/>
            <a:t> </a:t>
          </a:r>
          <a:r>
            <a:rPr lang="en-US" dirty="0" err="1"/>
            <a:t>buttnerae</a:t>
          </a:r>
          <a:r>
            <a:rPr lang="en-US" dirty="0"/>
            <a:t> </a:t>
          </a:r>
        </a:p>
      </dgm:t>
    </dgm:pt>
    <dgm:pt modelId="{D988A7F6-347B-4C35-9EFB-4661D51D10C9}" type="parTrans" cxnId="{91783C19-5764-4AEF-9B22-5C59711DE43F}">
      <dgm:prSet/>
      <dgm:spPr/>
      <dgm:t>
        <a:bodyPr/>
        <a:lstStyle/>
        <a:p>
          <a:endParaRPr lang="en-US"/>
        </a:p>
      </dgm:t>
    </dgm:pt>
    <dgm:pt modelId="{E97F4B6C-D869-4F1D-B5E7-81386451FCC1}" type="sibTrans" cxnId="{91783C19-5764-4AEF-9B22-5C59711DE43F}">
      <dgm:prSet/>
      <dgm:spPr/>
      <dgm:t>
        <a:bodyPr/>
        <a:lstStyle/>
        <a:p>
          <a:endParaRPr lang="en-US"/>
        </a:p>
      </dgm:t>
    </dgm:pt>
    <dgm:pt modelId="{06B889F7-0DA7-4CC7-834F-480B7C7B7533}">
      <dgm:prSet/>
      <dgm:spPr/>
      <dgm:t>
        <a:bodyPr/>
        <a:lstStyle/>
        <a:p>
          <a:pPr rtl="0"/>
          <a:r>
            <a:rPr lang="en-US" i="1" dirty="0">
              <a:latin typeface="Arial"/>
              <a:cs typeface="Arial"/>
            </a:rPr>
            <a:t>Cichlidogyrus </a:t>
          </a:r>
          <a:r>
            <a:rPr lang="en-US" dirty="0"/>
            <a:t>(πα</a:t>
          </a:r>
          <a:r>
            <a:rPr lang="en-US" dirty="0" err="1"/>
            <a:t>ράσιτο</a:t>
          </a:r>
          <a:r>
            <a:rPr lang="en-US" dirty="0"/>
            <a:t> </a:t>
          </a:r>
          <a:r>
            <a:rPr lang="en-US" dirty="0" err="1"/>
            <a:t>στ</a:t>
          </a:r>
          <a:r>
            <a:rPr lang="en-US" dirty="0"/>
            <a:t>α β</a:t>
          </a:r>
          <a:r>
            <a:rPr lang="en-US" dirty="0" err="1"/>
            <a:t>ράγχι</a:t>
          </a:r>
          <a:r>
            <a:rPr lang="en-US" dirty="0"/>
            <a:t>α </a:t>
          </a:r>
          <a:r>
            <a:rPr lang="en-US" dirty="0" err="1"/>
            <a:t>των</a:t>
          </a:r>
          <a:r>
            <a:rPr lang="en-US" dirty="0"/>
            <a:t> ψα</a:t>
          </a:r>
          <a:r>
            <a:rPr lang="en-US" dirty="0" err="1"/>
            <a:t>ριών</a:t>
          </a:r>
          <a:r>
            <a:rPr lang="en-US" dirty="0"/>
            <a:t>)</a:t>
          </a:r>
        </a:p>
      </dgm:t>
    </dgm:pt>
    <dgm:pt modelId="{3B6392C2-2E9A-42D2-B3BB-570B836A9AD3}" type="parTrans" cxnId="{18410B30-8651-4A9D-8CE0-E3343126D099}">
      <dgm:prSet/>
      <dgm:spPr/>
      <dgm:t>
        <a:bodyPr/>
        <a:lstStyle/>
        <a:p>
          <a:endParaRPr lang="en-US"/>
        </a:p>
      </dgm:t>
    </dgm:pt>
    <dgm:pt modelId="{9CC4FC15-D9B0-43A3-9119-DDBB8D031BEE}" type="sibTrans" cxnId="{18410B30-8651-4A9D-8CE0-E3343126D099}">
      <dgm:prSet/>
      <dgm:spPr/>
      <dgm:t>
        <a:bodyPr/>
        <a:lstStyle/>
        <a:p>
          <a:endParaRPr lang="en-US"/>
        </a:p>
      </dgm:t>
    </dgm:pt>
    <dgm:pt modelId="{BD106F9B-8350-4BED-8F7D-A0DB6497008E}">
      <dgm:prSet/>
      <dgm:spPr/>
      <dgm:t>
        <a:bodyPr/>
        <a:lstStyle/>
        <a:p>
          <a:r>
            <a:rPr lang="en-US" dirty="0" err="1"/>
            <a:t>Dawestrema</a:t>
          </a:r>
          <a:r>
            <a:rPr lang="en-US" dirty="0"/>
            <a:t> </a:t>
          </a:r>
          <a:r>
            <a:rPr lang="en-US" dirty="0" err="1"/>
            <a:t>cycloancistrium</a:t>
          </a:r>
          <a:r>
            <a:rPr lang="en-US" dirty="0"/>
            <a:t> και </a:t>
          </a:r>
          <a:r>
            <a:rPr lang="en-US" dirty="0" err="1"/>
            <a:t>Dawestrema</a:t>
          </a:r>
          <a:r>
            <a:rPr lang="en-US" dirty="0"/>
            <a:t> </a:t>
          </a:r>
          <a:r>
            <a:rPr lang="en-US" dirty="0" err="1"/>
            <a:t>cycloancistrioides</a:t>
          </a:r>
          <a:r>
            <a:rPr lang="en-US" dirty="0"/>
            <a:t> (π</a:t>
          </a:r>
          <a:r>
            <a:rPr lang="en-US" dirty="0" err="1"/>
            <a:t>ροκ</a:t>
          </a:r>
          <a:r>
            <a:rPr lang="en-US" dirty="0"/>
            <a:t>α</a:t>
          </a:r>
          <a:r>
            <a:rPr lang="en-US" dirty="0" err="1"/>
            <a:t>λούν</a:t>
          </a:r>
          <a:r>
            <a:rPr lang="en-US" dirty="0"/>
            <a:t> </a:t>
          </a:r>
          <a:r>
            <a:rPr lang="en-US" dirty="0" err="1"/>
            <a:t>θάν</a:t>
          </a:r>
          <a:r>
            <a:rPr lang="en-US" dirty="0"/>
            <a:t>α</a:t>
          </a:r>
          <a:r>
            <a:rPr lang="en-US" dirty="0" err="1"/>
            <a:t>το</a:t>
          </a:r>
          <a:r>
            <a:rPr lang="en-US" dirty="0"/>
            <a:t> </a:t>
          </a:r>
          <a:r>
            <a:rPr lang="en-US" dirty="0" err="1"/>
            <a:t>στ</a:t>
          </a:r>
          <a:r>
            <a:rPr lang="en-US" dirty="0"/>
            <a:t>α </a:t>
          </a:r>
          <a:r>
            <a:rPr lang="en-US" dirty="0" err="1"/>
            <a:t>ψάρι</a:t>
          </a:r>
          <a:r>
            <a:rPr lang="en-US" dirty="0"/>
            <a:t>α)</a:t>
          </a:r>
        </a:p>
      </dgm:t>
    </dgm:pt>
    <dgm:pt modelId="{B0468121-3785-4A23-8877-8CB5EBAAE8D0}" type="parTrans" cxnId="{F5FE92A6-C920-473C-BACF-F09EA4F3402C}">
      <dgm:prSet/>
      <dgm:spPr/>
      <dgm:t>
        <a:bodyPr/>
        <a:lstStyle/>
        <a:p>
          <a:endParaRPr lang="en-US"/>
        </a:p>
      </dgm:t>
    </dgm:pt>
    <dgm:pt modelId="{2FDCD431-408A-462B-A233-39D7D4E05822}" type="sibTrans" cxnId="{F5FE92A6-C920-473C-BACF-F09EA4F3402C}">
      <dgm:prSet/>
      <dgm:spPr/>
      <dgm:t>
        <a:bodyPr/>
        <a:lstStyle/>
        <a:p>
          <a:endParaRPr lang="en-US"/>
        </a:p>
      </dgm:t>
    </dgm:pt>
    <dgm:pt modelId="{75B39F5C-15E5-4CA2-9C0C-8CE3BE5B51E1}">
      <dgm:prSet/>
      <dgm:spPr/>
      <dgm:t>
        <a:bodyPr/>
        <a:lstStyle/>
        <a:p>
          <a:r>
            <a:rPr lang="en-US" dirty="0" err="1"/>
            <a:t>Euclinostomum</a:t>
          </a:r>
          <a:r>
            <a:rPr lang="en-US" dirty="0"/>
            <a:t> </a:t>
          </a:r>
          <a:r>
            <a:rPr lang="en-US" dirty="0" err="1"/>
            <a:t>heterostomum</a:t>
          </a:r>
          <a:r>
            <a:rPr lang="en-US" dirty="0"/>
            <a:t> (</a:t>
          </a:r>
          <a:r>
            <a:rPr lang="en-US" dirty="0" err="1"/>
            <a:t>μολύνει</a:t>
          </a:r>
          <a:r>
            <a:rPr lang="en-US" dirty="0"/>
            <a:t> </a:t>
          </a:r>
          <a:r>
            <a:rPr lang="en-US" dirty="0" err="1"/>
            <a:t>τους</a:t>
          </a:r>
          <a:r>
            <a:rPr lang="en-US" dirty="0"/>
            <a:t> </a:t>
          </a:r>
          <a:r>
            <a:rPr lang="en-US" dirty="0" err="1"/>
            <a:t>μυικούς</a:t>
          </a:r>
          <a:r>
            <a:rPr lang="en-US" dirty="0"/>
            <a:t> </a:t>
          </a:r>
          <a:r>
            <a:rPr lang="en-US" dirty="0" err="1"/>
            <a:t>ιστούς</a:t>
          </a:r>
          <a:r>
            <a:rPr lang="en-US" dirty="0"/>
            <a:t> και τα </a:t>
          </a:r>
          <a:r>
            <a:rPr lang="en-US" dirty="0" err="1"/>
            <a:t>νεφρά</a:t>
          </a:r>
          <a:r>
            <a:rPr lang="en-US" dirty="0"/>
            <a:t> </a:t>
          </a:r>
          <a:r>
            <a:rPr lang="en-US" dirty="0" err="1"/>
            <a:t>των</a:t>
          </a:r>
          <a:r>
            <a:rPr lang="en-US" dirty="0"/>
            <a:t> ψα</a:t>
          </a:r>
          <a:r>
            <a:rPr lang="en-US" dirty="0" err="1"/>
            <a:t>ριών</a:t>
          </a:r>
          <a:r>
            <a:rPr lang="en-US" dirty="0"/>
            <a:t>)</a:t>
          </a:r>
        </a:p>
      </dgm:t>
    </dgm:pt>
    <dgm:pt modelId="{AFD8D9C3-1067-4C50-92D7-8A4EB110C005}" type="parTrans" cxnId="{CA1A751B-3B6C-416F-977E-4F7323AADDFA}">
      <dgm:prSet/>
      <dgm:spPr/>
      <dgm:t>
        <a:bodyPr/>
        <a:lstStyle/>
        <a:p>
          <a:endParaRPr lang="en-US"/>
        </a:p>
      </dgm:t>
    </dgm:pt>
    <dgm:pt modelId="{E03895DB-00EF-4C1B-8C8C-A3609E085045}" type="sibTrans" cxnId="{CA1A751B-3B6C-416F-977E-4F7323AADDFA}">
      <dgm:prSet/>
      <dgm:spPr/>
      <dgm:t>
        <a:bodyPr/>
        <a:lstStyle/>
        <a:p>
          <a:endParaRPr lang="en-US"/>
        </a:p>
      </dgm:t>
    </dgm:pt>
    <dgm:pt modelId="{436BDCD3-A4EE-4BAD-B89A-2943B2BC7CFB}">
      <dgm:prSet/>
      <dgm:spPr/>
      <dgm:t>
        <a:bodyPr/>
        <a:lstStyle/>
        <a:p>
          <a:r>
            <a:rPr lang="en-US" dirty="0" err="1"/>
            <a:t>Ichthyophthirius</a:t>
          </a:r>
          <a:r>
            <a:rPr lang="en-US" dirty="0"/>
            <a:t> </a:t>
          </a:r>
          <a:r>
            <a:rPr lang="en-US" dirty="0" err="1"/>
            <a:t>multifiliis</a:t>
          </a:r>
          <a:r>
            <a:rPr lang="en-US" dirty="0"/>
            <a:t> (</a:t>
          </a:r>
          <a:r>
            <a:rPr lang="en-US" dirty="0" err="1"/>
            <a:t>μολυσμ</a:t>
          </a:r>
          <a:r>
            <a:rPr lang="en-US" dirty="0"/>
            <a:t>α</a:t>
          </a:r>
          <a:r>
            <a:rPr lang="en-US" dirty="0" err="1"/>
            <a:t>τικό</a:t>
          </a:r>
          <a:r>
            <a:rPr lang="en-US" dirty="0"/>
            <a:t> β</a:t>
          </a:r>
          <a:r>
            <a:rPr lang="en-US" dirty="0" err="1"/>
            <a:t>λεφ</a:t>
          </a:r>
          <a:r>
            <a:rPr lang="en-US" dirty="0"/>
            <a:t>α</a:t>
          </a:r>
          <a:r>
            <a:rPr lang="en-US" dirty="0" err="1"/>
            <a:t>ριδοφόρο</a:t>
          </a:r>
          <a:r>
            <a:rPr lang="en-US" dirty="0"/>
            <a:t> π</a:t>
          </a:r>
          <a:r>
            <a:rPr lang="en-US" dirty="0" err="1"/>
            <a:t>ρωτόζωο</a:t>
          </a:r>
          <a:r>
            <a:rPr lang="en-US" dirty="0"/>
            <a:t> π</a:t>
          </a:r>
          <a:r>
            <a:rPr lang="en-US" dirty="0" err="1"/>
            <a:t>ου</a:t>
          </a:r>
          <a:r>
            <a:rPr lang="en-US" dirty="0"/>
            <a:t> π</a:t>
          </a:r>
          <a:r>
            <a:rPr lang="en-US" dirty="0" err="1"/>
            <a:t>ροκ</a:t>
          </a:r>
          <a:r>
            <a:rPr lang="en-US" dirty="0"/>
            <a:t>α</a:t>
          </a:r>
          <a:r>
            <a:rPr lang="en-US" dirty="0" err="1"/>
            <a:t>λεί</a:t>
          </a:r>
          <a:r>
            <a:rPr lang="en-US" dirty="0"/>
            <a:t> </a:t>
          </a:r>
          <a:r>
            <a:rPr lang="en-US" dirty="0" err="1"/>
            <a:t>ιχθυοφθειρί</a:t>
          </a:r>
          <a:r>
            <a:rPr lang="en-US" dirty="0"/>
            <a:t>α</a:t>
          </a:r>
          <a:r>
            <a:rPr lang="en-US" dirty="0" err="1"/>
            <a:t>ση</a:t>
          </a:r>
          <a:r>
            <a:rPr lang="en-US" dirty="0"/>
            <a:t> </a:t>
          </a:r>
        </a:p>
      </dgm:t>
    </dgm:pt>
    <dgm:pt modelId="{4E502027-5110-4D70-92DA-6DCCE5AB287F}" type="parTrans" cxnId="{63C17F76-224A-4F0D-B093-147C2CA9E656}">
      <dgm:prSet/>
      <dgm:spPr/>
      <dgm:t>
        <a:bodyPr/>
        <a:lstStyle/>
        <a:p>
          <a:endParaRPr lang="en-US"/>
        </a:p>
      </dgm:t>
    </dgm:pt>
    <dgm:pt modelId="{42841750-1710-4D84-AF41-EAE408221655}" type="sibTrans" cxnId="{63C17F76-224A-4F0D-B093-147C2CA9E656}">
      <dgm:prSet/>
      <dgm:spPr/>
      <dgm:t>
        <a:bodyPr/>
        <a:lstStyle/>
        <a:p>
          <a:endParaRPr lang="en-US"/>
        </a:p>
      </dgm:t>
    </dgm:pt>
    <dgm:pt modelId="{F2113A4A-9578-4E16-A4BA-D5432E173536}" type="pres">
      <dgm:prSet presAssocID="{DDD327F9-730F-4F1D-8811-CE5F17C0E170}" presName="vert0" presStyleCnt="0">
        <dgm:presLayoutVars>
          <dgm:dir/>
          <dgm:animOne val="branch"/>
          <dgm:animLvl val="lvl"/>
        </dgm:presLayoutVars>
      </dgm:prSet>
      <dgm:spPr/>
    </dgm:pt>
    <dgm:pt modelId="{A85D64CB-808C-4DED-822E-E8D39329CBDB}" type="pres">
      <dgm:prSet presAssocID="{70F39E49-59AE-4569-B9B6-69314904E312}" presName="thickLine" presStyleLbl="alignNode1" presStyleIdx="0" presStyleCnt="6"/>
      <dgm:spPr/>
    </dgm:pt>
    <dgm:pt modelId="{1D643CE2-9B45-46DA-B4E9-3EB8448EAFD2}" type="pres">
      <dgm:prSet presAssocID="{70F39E49-59AE-4569-B9B6-69314904E312}" presName="horz1" presStyleCnt="0"/>
      <dgm:spPr/>
    </dgm:pt>
    <dgm:pt modelId="{E7E9776D-B8A5-455B-8527-9CADA1A663BF}" type="pres">
      <dgm:prSet presAssocID="{70F39E49-59AE-4569-B9B6-69314904E312}" presName="tx1" presStyleLbl="revTx" presStyleIdx="0" presStyleCnt="6"/>
      <dgm:spPr/>
    </dgm:pt>
    <dgm:pt modelId="{870605A5-B6CA-486D-B6AE-240ED6831469}" type="pres">
      <dgm:prSet presAssocID="{70F39E49-59AE-4569-B9B6-69314904E312}" presName="vert1" presStyleCnt="0"/>
      <dgm:spPr/>
    </dgm:pt>
    <dgm:pt modelId="{C96184C1-C47A-4D6F-A1E8-2F47EDB3CF69}" type="pres">
      <dgm:prSet presAssocID="{BEC742D7-7041-4092-886B-8D8150ED193C}" presName="thickLine" presStyleLbl="alignNode1" presStyleIdx="1" presStyleCnt="6"/>
      <dgm:spPr/>
    </dgm:pt>
    <dgm:pt modelId="{2C3C4597-5972-416F-B04A-250F3BC5FB04}" type="pres">
      <dgm:prSet presAssocID="{BEC742D7-7041-4092-886B-8D8150ED193C}" presName="horz1" presStyleCnt="0"/>
      <dgm:spPr/>
    </dgm:pt>
    <dgm:pt modelId="{4AD9D4E7-BFE4-49E6-8FB0-EE395032674C}" type="pres">
      <dgm:prSet presAssocID="{BEC742D7-7041-4092-886B-8D8150ED193C}" presName="tx1" presStyleLbl="revTx" presStyleIdx="1" presStyleCnt="6"/>
      <dgm:spPr/>
    </dgm:pt>
    <dgm:pt modelId="{EBAD475E-6726-440F-82D6-50980A11CFB4}" type="pres">
      <dgm:prSet presAssocID="{BEC742D7-7041-4092-886B-8D8150ED193C}" presName="vert1" presStyleCnt="0"/>
      <dgm:spPr/>
    </dgm:pt>
    <dgm:pt modelId="{06266C33-B907-4CE5-BC65-BEA31AEF35E2}" type="pres">
      <dgm:prSet presAssocID="{06B889F7-0DA7-4CC7-834F-480B7C7B7533}" presName="thickLine" presStyleLbl="alignNode1" presStyleIdx="2" presStyleCnt="6"/>
      <dgm:spPr/>
    </dgm:pt>
    <dgm:pt modelId="{44FBFA03-4101-4153-8AD0-B6FEEECB6056}" type="pres">
      <dgm:prSet presAssocID="{06B889F7-0DA7-4CC7-834F-480B7C7B7533}" presName="horz1" presStyleCnt="0"/>
      <dgm:spPr/>
    </dgm:pt>
    <dgm:pt modelId="{9DB0A3C8-CE6E-4C8F-B824-026817AB539B}" type="pres">
      <dgm:prSet presAssocID="{06B889F7-0DA7-4CC7-834F-480B7C7B7533}" presName="tx1" presStyleLbl="revTx" presStyleIdx="2" presStyleCnt="6"/>
      <dgm:spPr/>
    </dgm:pt>
    <dgm:pt modelId="{0F22133C-AACF-475F-A81F-0DED46771C16}" type="pres">
      <dgm:prSet presAssocID="{06B889F7-0DA7-4CC7-834F-480B7C7B7533}" presName="vert1" presStyleCnt="0"/>
      <dgm:spPr/>
    </dgm:pt>
    <dgm:pt modelId="{6FD147EA-7470-41C9-AA1A-DA70C15C6381}" type="pres">
      <dgm:prSet presAssocID="{BD106F9B-8350-4BED-8F7D-A0DB6497008E}" presName="thickLine" presStyleLbl="alignNode1" presStyleIdx="3" presStyleCnt="6"/>
      <dgm:spPr/>
    </dgm:pt>
    <dgm:pt modelId="{91A671D3-6E62-4F0C-8E43-373BE9850A4F}" type="pres">
      <dgm:prSet presAssocID="{BD106F9B-8350-4BED-8F7D-A0DB6497008E}" presName="horz1" presStyleCnt="0"/>
      <dgm:spPr/>
    </dgm:pt>
    <dgm:pt modelId="{4BCB9FFE-D630-4806-9771-4BFF237DCAA4}" type="pres">
      <dgm:prSet presAssocID="{BD106F9B-8350-4BED-8F7D-A0DB6497008E}" presName="tx1" presStyleLbl="revTx" presStyleIdx="3" presStyleCnt="6"/>
      <dgm:spPr/>
    </dgm:pt>
    <dgm:pt modelId="{825884C3-1927-4D87-A1DC-0E004E5893B7}" type="pres">
      <dgm:prSet presAssocID="{BD106F9B-8350-4BED-8F7D-A0DB6497008E}" presName="vert1" presStyleCnt="0"/>
      <dgm:spPr/>
    </dgm:pt>
    <dgm:pt modelId="{E28415C0-F3FD-4E63-8C68-C1EC98322483}" type="pres">
      <dgm:prSet presAssocID="{75B39F5C-15E5-4CA2-9C0C-8CE3BE5B51E1}" presName="thickLine" presStyleLbl="alignNode1" presStyleIdx="4" presStyleCnt="6"/>
      <dgm:spPr/>
    </dgm:pt>
    <dgm:pt modelId="{F84CDF2F-0248-41A1-BE42-8A602564314F}" type="pres">
      <dgm:prSet presAssocID="{75B39F5C-15E5-4CA2-9C0C-8CE3BE5B51E1}" presName="horz1" presStyleCnt="0"/>
      <dgm:spPr/>
    </dgm:pt>
    <dgm:pt modelId="{49B2A052-3D4D-4CF9-93A2-11C62EDD57D6}" type="pres">
      <dgm:prSet presAssocID="{75B39F5C-15E5-4CA2-9C0C-8CE3BE5B51E1}" presName="tx1" presStyleLbl="revTx" presStyleIdx="4" presStyleCnt="6"/>
      <dgm:spPr/>
    </dgm:pt>
    <dgm:pt modelId="{74745F1A-1FEE-4B2B-BAFA-F3FDF017053B}" type="pres">
      <dgm:prSet presAssocID="{75B39F5C-15E5-4CA2-9C0C-8CE3BE5B51E1}" presName="vert1" presStyleCnt="0"/>
      <dgm:spPr/>
    </dgm:pt>
    <dgm:pt modelId="{DA976F93-3003-49B2-9B9A-794362F1E67B}" type="pres">
      <dgm:prSet presAssocID="{436BDCD3-A4EE-4BAD-B89A-2943B2BC7CFB}" presName="thickLine" presStyleLbl="alignNode1" presStyleIdx="5" presStyleCnt="6"/>
      <dgm:spPr/>
    </dgm:pt>
    <dgm:pt modelId="{93620DE7-B324-473F-9291-DEAC8C36FBC7}" type="pres">
      <dgm:prSet presAssocID="{436BDCD3-A4EE-4BAD-B89A-2943B2BC7CFB}" presName="horz1" presStyleCnt="0"/>
      <dgm:spPr/>
    </dgm:pt>
    <dgm:pt modelId="{5710DFC3-3E01-4299-8BAC-77536EA0BE89}" type="pres">
      <dgm:prSet presAssocID="{436BDCD3-A4EE-4BAD-B89A-2943B2BC7CFB}" presName="tx1" presStyleLbl="revTx" presStyleIdx="5" presStyleCnt="6"/>
      <dgm:spPr/>
    </dgm:pt>
    <dgm:pt modelId="{DCC6CF4C-A516-4347-81CB-385836DD2B3F}" type="pres">
      <dgm:prSet presAssocID="{436BDCD3-A4EE-4BAD-B89A-2943B2BC7CFB}" presName="vert1" presStyleCnt="0"/>
      <dgm:spPr/>
    </dgm:pt>
  </dgm:ptLst>
  <dgm:cxnLst>
    <dgm:cxn modelId="{B9AEB801-4E33-4141-A927-E52895CE3247}" type="presOf" srcId="{75B39F5C-15E5-4CA2-9C0C-8CE3BE5B51E1}" destId="{49B2A052-3D4D-4CF9-93A2-11C62EDD57D6}" srcOrd="0" destOrd="0" presId="urn:microsoft.com/office/officeart/2008/layout/LinedList"/>
    <dgm:cxn modelId="{91783C19-5764-4AEF-9B22-5C59711DE43F}" srcId="{DDD327F9-730F-4F1D-8811-CE5F17C0E170}" destId="{BEC742D7-7041-4092-886B-8D8150ED193C}" srcOrd="1" destOrd="0" parTransId="{D988A7F6-347B-4C35-9EFB-4661D51D10C9}" sibTransId="{E97F4B6C-D869-4F1D-B5E7-81386451FCC1}"/>
    <dgm:cxn modelId="{CA1A751B-3B6C-416F-977E-4F7323AADDFA}" srcId="{DDD327F9-730F-4F1D-8811-CE5F17C0E170}" destId="{75B39F5C-15E5-4CA2-9C0C-8CE3BE5B51E1}" srcOrd="4" destOrd="0" parTransId="{AFD8D9C3-1067-4C50-92D7-8A4EB110C005}" sibTransId="{E03895DB-00EF-4C1B-8C8C-A3609E085045}"/>
    <dgm:cxn modelId="{B570B425-0BEA-48ED-91F8-8A0AD91C575D}" type="presOf" srcId="{BEC742D7-7041-4092-886B-8D8150ED193C}" destId="{4AD9D4E7-BFE4-49E6-8FB0-EE395032674C}" srcOrd="0" destOrd="0" presId="urn:microsoft.com/office/officeart/2008/layout/LinedList"/>
    <dgm:cxn modelId="{18410B30-8651-4A9D-8CE0-E3343126D099}" srcId="{DDD327F9-730F-4F1D-8811-CE5F17C0E170}" destId="{06B889F7-0DA7-4CC7-834F-480B7C7B7533}" srcOrd="2" destOrd="0" parTransId="{3B6392C2-2E9A-42D2-B3BB-570B836A9AD3}" sibTransId="{9CC4FC15-D9B0-43A3-9119-DDBB8D031BEE}"/>
    <dgm:cxn modelId="{86866772-1F1A-4A66-82B8-FC9DA618D552}" srcId="{DDD327F9-730F-4F1D-8811-CE5F17C0E170}" destId="{70F39E49-59AE-4569-B9B6-69314904E312}" srcOrd="0" destOrd="0" parTransId="{CE541047-A18F-4B59-9E80-5E6293A714F4}" sibTransId="{26423FF0-DDC0-4775-AA75-811A12C2C823}"/>
    <dgm:cxn modelId="{63C17F76-224A-4F0D-B093-147C2CA9E656}" srcId="{DDD327F9-730F-4F1D-8811-CE5F17C0E170}" destId="{436BDCD3-A4EE-4BAD-B89A-2943B2BC7CFB}" srcOrd="5" destOrd="0" parTransId="{4E502027-5110-4D70-92DA-6DCCE5AB287F}" sibTransId="{42841750-1710-4D84-AF41-EAE408221655}"/>
    <dgm:cxn modelId="{BE217A8B-F7E9-49FE-9F34-C99051EF3F01}" type="presOf" srcId="{BD106F9B-8350-4BED-8F7D-A0DB6497008E}" destId="{4BCB9FFE-D630-4806-9771-4BFF237DCAA4}" srcOrd="0" destOrd="0" presId="urn:microsoft.com/office/officeart/2008/layout/LinedList"/>
    <dgm:cxn modelId="{D6BB558E-DB22-4CD9-9F13-543E03E2B255}" type="presOf" srcId="{70F39E49-59AE-4569-B9B6-69314904E312}" destId="{E7E9776D-B8A5-455B-8527-9CADA1A663BF}" srcOrd="0" destOrd="0" presId="urn:microsoft.com/office/officeart/2008/layout/LinedList"/>
    <dgm:cxn modelId="{F5FE92A6-C920-473C-BACF-F09EA4F3402C}" srcId="{DDD327F9-730F-4F1D-8811-CE5F17C0E170}" destId="{BD106F9B-8350-4BED-8F7D-A0DB6497008E}" srcOrd="3" destOrd="0" parTransId="{B0468121-3785-4A23-8877-8CB5EBAAE8D0}" sibTransId="{2FDCD431-408A-462B-A233-39D7D4E05822}"/>
    <dgm:cxn modelId="{590B35C5-D4DD-461F-A00E-0C36E6201BB7}" type="presOf" srcId="{436BDCD3-A4EE-4BAD-B89A-2943B2BC7CFB}" destId="{5710DFC3-3E01-4299-8BAC-77536EA0BE89}" srcOrd="0" destOrd="0" presId="urn:microsoft.com/office/officeart/2008/layout/LinedList"/>
    <dgm:cxn modelId="{EFFDE7E4-A29C-4266-8AFE-7DDB0251868E}" type="presOf" srcId="{06B889F7-0DA7-4CC7-834F-480B7C7B7533}" destId="{9DB0A3C8-CE6E-4C8F-B824-026817AB539B}" srcOrd="0" destOrd="0" presId="urn:microsoft.com/office/officeart/2008/layout/LinedList"/>
    <dgm:cxn modelId="{FFC988EE-56C5-4454-A537-1BEBD8A724E3}" type="presOf" srcId="{DDD327F9-730F-4F1D-8811-CE5F17C0E170}" destId="{F2113A4A-9578-4E16-A4BA-D5432E173536}" srcOrd="0" destOrd="0" presId="urn:microsoft.com/office/officeart/2008/layout/LinedList"/>
    <dgm:cxn modelId="{A9A12CF1-E09E-43D9-99F6-12B08F260CCF}" type="presParOf" srcId="{F2113A4A-9578-4E16-A4BA-D5432E173536}" destId="{A85D64CB-808C-4DED-822E-E8D39329CBDB}" srcOrd="0" destOrd="0" presId="urn:microsoft.com/office/officeart/2008/layout/LinedList"/>
    <dgm:cxn modelId="{53F1A5D8-2A7D-4183-8F85-8C7B081CC327}" type="presParOf" srcId="{F2113A4A-9578-4E16-A4BA-D5432E173536}" destId="{1D643CE2-9B45-46DA-B4E9-3EB8448EAFD2}" srcOrd="1" destOrd="0" presId="urn:microsoft.com/office/officeart/2008/layout/LinedList"/>
    <dgm:cxn modelId="{6FD0DAF0-6EE3-45EC-A9B3-44C7FE944A43}" type="presParOf" srcId="{1D643CE2-9B45-46DA-B4E9-3EB8448EAFD2}" destId="{E7E9776D-B8A5-455B-8527-9CADA1A663BF}" srcOrd="0" destOrd="0" presId="urn:microsoft.com/office/officeart/2008/layout/LinedList"/>
    <dgm:cxn modelId="{D9BCFCF0-057F-43FC-A85E-E3C66657F270}" type="presParOf" srcId="{1D643CE2-9B45-46DA-B4E9-3EB8448EAFD2}" destId="{870605A5-B6CA-486D-B6AE-240ED6831469}" srcOrd="1" destOrd="0" presId="urn:microsoft.com/office/officeart/2008/layout/LinedList"/>
    <dgm:cxn modelId="{78DD70C3-5C8E-4EBF-BDB2-878ED6BB7F9F}" type="presParOf" srcId="{F2113A4A-9578-4E16-A4BA-D5432E173536}" destId="{C96184C1-C47A-4D6F-A1E8-2F47EDB3CF69}" srcOrd="2" destOrd="0" presId="urn:microsoft.com/office/officeart/2008/layout/LinedList"/>
    <dgm:cxn modelId="{27FD38D1-41B7-4B69-B09E-CECA23DC4644}" type="presParOf" srcId="{F2113A4A-9578-4E16-A4BA-D5432E173536}" destId="{2C3C4597-5972-416F-B04A-250F3BC5FB04}" srcOrd="3" destOrd="0" presId="urn:microsoft.com/office/officeart/2008/layout/LinedList"/>
    <dgm:cxn modelId="{3D98AA19-145D-4975-9058-0B89C22DBF15}" type="presParOf" srcId="{2C3C4597-5972-416F-B04A-250F3BC5FB04}" destId="{4AD9D4E7-BFE4-49E6-8FB0-EE395032674C}" srcOrd="0" destOrd="0" presId="urn:microsoft.com/office/officeart/2008/layout/LinedList"/>
    <dgm:cxn modelId="{B1CF4C85-5B56-4030-B0DA-DC2E066CA27E}" type="presParOf" srcId="{2C3C4597-5972-416F-B04A-250F3BC5FB04}" destId="{EBAD475E-6726-440F-82D6-50980A11CFB4}" srcOrd="1" destOrd="0" presId="urn:microsoft.com/office/officeart/2008/layout/LinedList"/>
    <dgm:cxn modelId="{9C716886-7388-4A7C-B98C-BD323543E7E6}" type="presParOf" srcId="{F2113A4A-9578-4E16-A4BA-D5432E173536}" destId="{06266C33-B907-4CE5-BC65-BEA31AEF35E2}" srcOrd="4" destOrd="0" presId="urn:microsoft.com/office/officeart/2008/layout/LinedList"/>
    <dgm:cxn modelId="{A18492AB-7FAD-45BF-B306-E030458D3D30}" type="presParOf" srcId="{F2113A4A-9578-4E16-A4BA-D5432E173536}" destId="{44FBFA03-4101-4153-8AD0-B6FEEECB6056}" srcOrd="5" destOrd="0" presId="urn:microsoft.com/office/officeart/2008/layout/LinedList"/>
    <dgm:cxn modelId="{27AD2B99-01F9-417B-B369-7487BD70452F}" type="presParOf" srcId="{44FBFA03-4101-4153-8AD0-B6FEEECB6056}" destId="{9DB0A3C8-CE6E-4C8F-B824-026817AB539B}" srcOrd="0" destOrd="0" presId="urn:microsoft.com/office/officeart/2008/layout/LinedList"/>
    <dgm:cxn modelId="{297AF75C-3140-42A3-8528-86802E662E3F}" type="presParOf" srcId="{44FBFA03-4101-4153-8AD0-B6FEEECB6056}" destId="{0F22133C-AACF-475F-A81F-0DED46771C16}" srcOrd="1" destOrd="0" presId="urn:microsoft.com/office/officeart/2008/layout/LinedList"/>
    <dgm:cxn modelId="{47C6A688-DE0A-47D0-BFD0-70EF45E91EBA}" type="presParOf" srcId="{F2113A4A-9578-4E16-A4BA-D5432E173536}" destId="{6FD147EA-7470-41C9-AA1A-DA70C15C6381}" srcOrd="6" destOrd="0" presId="urn:microsoft.com/office/officeart/2008/layout/LinedList"/>
    <dgm:cxn modelId="{80238A11-F5C1-4A4F-A7F2-51F286B4AA07}" type="presParOf" srcId="{F2113A4A-9578-4E16-A4BA-D5432E173536}" destId="{91A671D3-6E62-4F0C-8E43-373BE9850A4F}" srcOrd="7" destOrd="0" presId="urn:microsoft.com/office/officeart/2008/layout/LinedList"/>
    <dgm:cxn modelId="{BB162E3D-07B7-4846-AB5D-B9C14B409AE6}" type="presParOf" srcId="{91A671D3-6E62-4F0C-8E43-373BE9850A4F}" destId="{4BCB9FFE-D630-4806-9771-4BFF237DCAA4}" srcOrd="0" destOrd="0" presId="urn:microsoft.com/office/officeart/2008/layout/LinedList"/>
    <dgm:cxn modelId="{619BCED6-83EE-474A-A336-A0AE3B913902}" type="presParOf" srcId="{91A671D3-6E62-4F0C-8E43-373BE9850A4F}" destId="{825884C3-1927-4D87-A1DC-0E004E5893B7}" srcOrd="1" destOrd="0" presId="urn:microsoft.com/office/officeart/2008/layout/LinedList"/>
    <dgm:cxn modelId="{74609171-758B-4284-8175-43068641D2AF}" type="presParOf" srcId="{F2113A4A-9578-4E16-A4BA-D5432E173536}" destId="{E28415C0-F3FD-4E63-8C68-C1EC98322483}" srcOrd="8" destOrd="0" presId="urn:microsoft.com/office/officeart/2008/layout/LinedList"/>
    <dgm:cxn modelId="{D4BCE407-7DB9-46B7-B0AB-810A744461C6}" type="presParOf" srcId="{F2113A4A-9578-4E16-A4BA-D5432E173536}" destId="{F84CDF2F-0248-41A1-BE42-8A602564314F}" srcOrd="9" destOrd="0" presId="urn:microsoft.com/office/officeart/2008/layout/LinedList"/>
    <dgm:cxn modelId="{1279DAAD-3088-4BA0-8D2B-9FDF79F96987}" type="presParOf" srcId="{F84CDF2F-0248-41A1-BE42-8A602564314F}" destId="{49B2A052-3D4D-4CF9-93A2-11C62EDD57D6}" srcOrd="0" destOrd="0" presId="urn:microsoft.com/office/officeart/2008/layout/LinedList"/>
    <dgm:cxn modelId="{6D481484-21CC-46BB-B0DD-CE373B372DD6}" type="presParOf" srcId="{F84CDF2F-0248-41A1-BE42-8A602564314F}" destId="{74745F1A-1FEE-4B2B-BAFA-F3FDF017053B}" srcOrd="1" destOrd="0" presId="urn:microsoft.com/office/officeart/2008/layout/LinedList"/>
    <dgm:cxn modelId="{98761873-CF61-48B9-A1B9-407BC86A7A17}" type="presParOf" srcId="{F2113A4A-9578-4E16-A4BA-D5432E173536}" destId="{DA976F93-3003-49B2-9B9A-794362F1E67B}" srcOrd="10" destOrd="0" presId="urn:microsoft.com/office/officeart/2008/layout/LinedList"/>
    <dgm:cxn modelId="{182B1A55-517E-4C27-A38A-D5CEC32FF3E2}" type="presParOf" srcId="{F2113A4A-9578-4E16-A4BA-D5432E173536}" destId="{93620DE7-B324-473F-9291-DEAC8C36FBC7}" srcOrd="11" destOrd="0" presId="urn:microsoft.com/office/officeart/2008/layout/LinedList"/>
    <dgm:cxn modelId="{334E1850-DE35-426F-B87C-89C0C6C651C1}" type="presParOf" srcId="{93620DE7-B324-473F-9291-DEAC8C36FBC7}" destId="{5710DFC3-3E01-4299-8BAC-77536EA0BE89}" srcOrd="0" destOrd="0" presId="urn:microsoft.com/office/officeart/2008/layout/LinedList"/>
    <dgm:cxn modelId="{985B402D-660C-4247-AA0A-2F5D5C828EFC}" type="presParOf" srcId="{93620DE7-B324-473F-9291-DEAC8C36FBC7}" destId="{DCC6CF4C-A516-4347-81CB-385836DD2B3F}"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773AA8B-C923-49C1-9EEE-AD4DBC2B1396}"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el-GR"/>
        </a:p>
      </dgm:t>
    </dgm:pt>
    <dgm:pt modelId="{C17EF309-D3DE-4546-AE08-9C6DB92A3619}">
      <dgm:prSet phldrT="[Κείμενο]"/>
      <dgm:spPr/>
      <dgm:t>
        <a:bodyPr/>
        <a:lstStyle/>
        <a:p>
          <a:pPr>
            <a:buSzPts val="1000"/>
            <a:buFont typeface="Symbol" panose="05050102010706020507" pitchFamily="18" charset="2"/>
            <a:buChar char=""/>
          </a:pPr>
          <a:r>
            <a:rPr lang="el-GR" b="1" dirty="0"/>
            <a:t>Απωθητικό εντόμων:</a:t>
          </a:r>
          <a:r>
            <a:rPr lang="el-GR" dirty="0"/>
            <a:t> χρησιμοποιείται ευρέως ως φυσικό απωθητικό για τα κουνούπια, καθώς το </a:t>
          </a:r>
          <a:r>
            <a:rPr lang="el-GR" dirty="0" err="1"/>
            <a:t>λιμονένιο</a:t>
          </a:r>
          <a:r>
            <a:rPr lang="el-GR" dirty="0"/>
            <a:t> και τα άλλα συστατικά του απωθούν τα έντομα με την έντονη οσμή του.</a:t>
          </a:r>
        </a:p>
      </dgm:t>
    </dgm:pt>
    <dgm:pt modelId="{A80EC02C-EDB9-464A-8381-82BD7FC07C16}" type="parTrans" cxnId="{59ADE6DF-D5BF-4A6E-BE4C-549D4E8CB0E7}">
      <dgm:prSet/>
      <dgm:spPr/>
      <dgm:t>
        <a:bodyPr/>
        <a:lstStyle/>
        <a:p>
          <a:endParaRPr lang="el-GR"/>
        </a:p>
      </dgm:t>
    </dgm:pt>
    <dgm:pt modelId="{1E4F9A47-47F7-4ABB-A8D7-9176EE2BF316}" type="sibTrans" cxnId="{59ADE6DF-D5BF-4A6E-BE4C-549D4E8CB0E7}">
      <dgm:prSet/>
      <dgm:spPr/>
      <dgm:t>
        <a:bodyPr/>
        <a:lstStyle/>
        <a:p>
          <a:endParaRPr lang="el-GR"/>
        </a:p>
      </dgm:t>
    </dgm:pt>
    <dgm:pt modelId="{926FD420-873A-424A-95E7-A9F5850E5AC1}">
      <dgm:prSet phldrT="[Κείμενο]"/>
      <dgm:spPr/>
      <dgm:t>
        <a:bodyPr/>
        <a:lstStyle/>
        <a:p>
          <a:pPr>
            <a:buSzPts val="1000"/>
            <a:buFont typeface="Symbol" panose="05050102010706020507" pitchFamily="18" charset="2"/>
            <a:buChar char=""/>
          </a:pPr>
          <a:r>
            <a:rPr lang="el-GR" b="1" dirty="0"/>
            <a:t>Καταπολέμηση παρασίτων σε κατοικίδια και ανθρώπους:</a:t>
          </a:r>
          <a:r>
            <a:rPr lang="el-GR" dirty="0"/>
            <a:t> Το λεμόνι μπορεί να χρησιμοποιηθεί για την απομάκρυνση ψειρών ή άλλων παρασίτων από τα κατοικίδια, όπως οι γάτες και οι σκύλοι, με τη χρήση του αραιωμένου ελαίου.</a:t>
          </a:r>
        </a:p>
      </dgm:t>
    </dgm:pt>
    <dgm:pt modelId="{D5E796AA-644E-40BB-915A-5A4862C229EE}" type="parTrans" cxnId="{DC7C888D-394A-47B1-B137-8EAA1D2EB5C6}">
      <dgm:prSet/>
      <dgm:spPr/>
      <dgm:t>
        <a:bodyPr/>
        <a:lstStyle/>
        <a:p>
          <a:endParaRPr lang="el-GR"/>
        </a:p>
      </dgm:t>
    </dgm:pt>
    <dgm:pt modelId="{B4D4BE67-EFBC-4367-AC38-5D79C68C1D22}" type="sibTrans" cxnId="{DC7C888D-394A-47B1-B137-8EAA1D2EB5C6}">
      <dgm:prSet/>
      <dgm:spPr/>
      <dgm:t>
        <a:bodyPr/>
        <a:lstStyle/>
        <a:p>
          <a:endParaRPr lang="el-GR"/>
        </a:p>
      </dgm:t>
    </dgm:pt>
    <dgm:pt modelId="{2963028B-3418-4C66-B460-D5E3660D6F8B}">
      <dgm:prSet phldrT="[Κείμενο]" custT="1"/>
      <dgm:spPr/>
      <dgm:t>
        <a:bodyPr/>
        <a:lstStyle/>
        <a:p>
          <a:pPr algn="ctr"/>
          <a:r>
            <a:rPr lang="el-GR" sz="4000" dirty="0"/>
            <a:t>Αντιπαρασιτική δράση </a:t>
          </a:r>
        </a:p>
      </dgm:t>
    </dgm:pt>
    <dgm:pt modelId="{3F5A4C4A-1C78-45F1-8A5F-9692EE6168E0}" type="parTrans" cxnId="{E3CE6F3D-4AE6-44D6-AA8B-D8A176603E58}">
      <dgm:prSet/>
      <dgm:spPr/>
      <dgm:t>
        <a:bodyPr/>
        <a:lstStyle/>
        <a:p>
          <a:endParaRPr lang="el-GR"/>
        </a:p>
      </dgm:t>
    </dgm:pt>
    <dgm:pt modelId="{74A47014-7FE2-408E-B18F-9D5757B3456A}" type="sibTrans" cxnId="{E3CE6F3D-4AE6-44D6-AA8B-D8A176603E58}">
      <dgm:prSet/>
      <dgm:spPr/>
      <dgm:t>
        <a:bodyPr/>
        <a:lstStyle/>
        <a:p>
          <a:endParaRPr lang="el-GR"/>
        </a:p>
      </dgm:t>
    </dgm:pt>
    <dgm:pt modelId="{ECD50CA1-9DD9-4560-B774-2CECA79ACACF}" type="pres">
      <dgm:prSet presAssocID="{7773AA8B-C923-49C1-9EEE-AD4DBC2B1396}" presName="linear" presStyleCnt="0">
        <dgm:presLayoutVars>
          <dgm:animLvl val="lvl"/>
          <dgm:resizeHandles val="exact"/>
        </dgm:presLayoutVars>
      </dgm:prSet>
      <dgm:spPr/>
    </dgm:pt>
    <dgm:pt modelId="{BD2BD05C-C820-4F00-8898-3D9DB0F25BE3}" type="pres">
      <dgm:prSet presAssocID="{2963028B-3418-4C66-B460-D5E3660D6F8B}" presName="parentText" presStyleLbl="node1" presStyleIdx="0" presStyleCnt="3">
        <dgm:presLayoutVars>
          <dgm:chMax val="0"/>
          <dgm:bulletEnabled val="1"/>
        </dgm:presLayoutVars>
      </dgm:prSet>
      <dgm:spPr/>
    </dgm:pt>
    <dgm:pt modelId="{A24696BE-D241-4164-B86C-57A16A8D6685}" type="pres">
      <dgm:prSet presAssocID="{74A47014-7FE2-408E-B18F-9D5757B3456A}" presName="spacer" presStyleCnt="0"/>
      <dgm:spPr/>
    </dgm:pt>
    <dgm:pt modelId="{4C9FA0BE-347A-4AE3-AF0F-AF4C16E7CA52}" type="pres">
      <dgm:prSet presAssocID="{C17EF309-D3DE-4546-AE08-9C6DB92A3619}" presName="parentText" presStyleLbl="node1" presStyleIdx="1" presStyleCnt="3">
        <dgm:presLayoutVars>
          <dgm:chMax val="0"/>
          <dgm:bulletEnabled val="1"/>
        </dgm:presLayoutVars>
      </dgm:prSet>
      <dgm:spPr/>
    </dgm:pt>
    <dgm:pt modelId="{9592F390-66B7-4F87-BF83-40B2DFA12732}" type="pres">
      <dgm:prSet presAssocID="{1E4F9A47-47F7-4ABB-A8D7-9176EE2BF316}" presName="spacer" presStyleCnt="0"/>
      <dgm:spPr/>
    </dgm:pt>
    <dgm:pt modelId="{DC5AC84E-788B-4ED8-BAB3-2908F52A3C1E}" type="pres">
      <dgm:prSet presAssocID="{926FD420-873A-424A-95E7-A9F5850E5AC1}" presName="parentText" presStyleLbl="node1" presStyleIdx="2" presStyleCnt="3">
        <dgm:presLayoutVars>
          <dgm:chMax val="0"/>
          <dgm:bulletEnabled val="1"/>
        </dgm:presLayoutVars>
      </dgm:prSet>
      <dgm:spPr/>
    </dgm:pt>
  </dgm:ptLst>
  <dgm:cxnLst>
    <dgm:cxn modelId="{5B6B2D24-D073-441A-823D-213F7C368E2F}" type="presOf" srcId="{2963028B-3418-4C66-B460-D5E3660D6F8B}" destId="{BD2BD05C-C820-4F00-8898-3D9DB0F25BE3}" srcOrd="0" destOrd="0" presId="urn:microsoft.com/office/officeart/2005/8/layout/vList2"/>
    <dgm:cxn modelId="{7B0A0635-69D4-4DCD-90D6-7B2877F32BAC}" type="presOf" srcId="{7773AA8B-C923-49C1-9EEE-AD4DBC2B1396}" destId="{ECD50CA1-9DD9-4560-B774-2CECA79ACACF}" srcOrd="0" destOrd="0" presId="urn:microsoft.com/office/officeart/2005/8/layout/vList2"/>
    <dgm:cxn modelId="{E3CE6F3D-4AE6-44D6-AA8B-D8A176603E58}" srcId="{7773AA8B-C923-49C1-9EEE-AD4DBC2B1396}" destId="{2963028B-3418-4C66-B460-D5E3660D6F8B}" srcOrd="0" destOrd="0" parTransId="{3F5A4C4A-1C78-45F1-8A5F-9692EE6168E0}" sibTransId="{74A47014-7FE2-408E-B18F-9D5757B3456A}"/>
    <dgm:cxn modelId="{DC7C888D-394A-47B1-B137-8EAA1D2EB5C6}" srcId="{7773AA8B-C923-49C1-9EEE-AD4DBC2B1396}" destId="{926FD420-873A-424A-95E7-A9F5850E5AC1}" srcOrd="2" destOrd="0" parTransId="{D5E796AA-644E-40BB-915A-5A4862C229EE}" sibTransId="{B4D4BE67-EFBC-4367-AC38-5D79C68C1D22}"/>
    <dgm:cxn modelId="{C7DC95B3-03BC-4A8F-881A-200A153454FD}" type="presOf" srcId="{C17EF309-D3DE-4546-AE08-9C6DB92A3619}" destId="{4C9FA0BE-347A-4AE3-AF0F-AF4C16E7CA52}" srcOrd="0" destOrd="0" presId="urn:microsoft.com/office/officeart/2005/8/layout/vList2"/>
    <dgm:cxn modelId="{59ADE6DF-D5BF-4A6E-BE4C-549D4E8CB0E7}" srcId="{7773AA8B-C923-49C1-9EEE-AD4DBC2B1396}" destId="{C17EF309-D3DE-4546-AE08-9C6DB92A3619}" srcOrd="1" destOrd="0" parTransId="{A80EC02C-EDB9-464A-8381-82BD7FC07C16}" sibTransId="{1E4F9A47-47F7-4ABB-A8D7-9176EE2BF316}"/>
    <dgm:cxn modelId="{F6C021E6-54A6-4F39-AD2E-9A1C294C43DE}" type="presOf" srcId="{926FD420-873A-424A-95E7-A9F5850E5AC1}" destId="{DC5AC84E-788B-4ED8-BAB3-2908F52A3C1E}" srcOrd="0" destOrd="0" presId="urn:microsoft.com/office/officeart/2005/8/layout/vList2"/>
    <dgm:cxn modelId="{10B3D991-9A51-428D-B008-3AE47208F702}" type="presParOf" srcId="{ECD50CA1-9DD9-4560-B774-2CECA79ACACF}" destId="{BD2BD05C-C820-4F00-8898-3D9DB0F25BE3}" srcOrd="0" destOrd="0" presId="urn:microsoft.com/office/officeart/2005/8/layout/vList2"/>
    <dgm:cxn modelId="{55397624-00B8-4446-B6D8-C1E1E457C060}" type="presParOf" srcId="{ECD50CA1-9DD9-4560-B774-2CECA79ACACF}" destId="{A24696BE-D241-4164-B86C-57A16A8D6685}" srcOrd="1" destOrd="0" presId="urn:microsoft.com/office/officeart/2005/8/layout/vList2"/>
    <dgm:cxn modelId="{F177E18B-1C4E-46CF-AFF7-18C582A3E945}" type="presParOf" srcId="{ECD50CA1-9DD9-4560-B774-2CECA79ACACF}" destId="{4C9FA0BE-347A-4AE3-AF0F-AF4C16E7CA52}" srcOrd="2" destOrd="0" presId="urn:microsoft.com/office/officeart/2005/8/layout/vList2"/>
    <dgm:cxn modelId="{309E22D1-9013-4D0E-A566-2051B666E4BA}" type="presParOf" srcId="{ECD50CA1-9DD9-4560-B774-2CECA79ACACF}" destId="{9592F390-66B7-4F87-BF83-40B2DFA12732}" srcOrd="3" destOrd="0" presId="urn:microsoft.com/office/officeart/2005/8/layout/vList2"/>
    <dgm:cxn modelId="{8F4816D0-2A21-4188-9125-9012927021EA}" type="presParOf" srcId="{ECD50CA1-9DD9-4560-B774-2CECA79ACACF}" destId="{DC5AC84E-788B-4ED8-BAB3-2908F52A3C1E}" srcOrd="4" destOrd="0" presId="urn:microsoft.com/office/officeart/2005/8/layout/vList2"/>
  </dgm:cxnLst>
  <dgm:bg/>
  <dgm:whole>
    <a:ln>
      <a:prstDash val="sysDash"/>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50D1AD-A920-4940-BD16-6676D89BCC50}">
      <dsp:nvSpPr>
        <dsp:cNvPr id="0" name=""/>
        <dsp:cNvSpPr/>
      </dsp:nvSpPr>
      <dsp:spPr>
        <a:xfrm>
          <a:off x="2404712" y="-162091"/>
          <a:ext cx="6400650" cy="6400650"/>
        </a:xfrm>
        <a:prstGeom prst="circularArrow">
          <a:avLst>
            <a:gd name="adj1" fmla="val 5544"/>
            <a:gd name="adj2" fmla="val 330680"/>
            <a:gd name="adj3" fmla="val 14231380"/>
            <a:gd name="adj4" fmla="val 17114566"/>
            <a:gd name="adj5" fmla="val 5757"/>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336544CD-9EBC-446D-AA77-BDCBD7D6CE9C}">
      <dsp:nvSpPr>
        <dsp:cNvPr id="0" name=""/>
        <dsp:cNvSpPr/>
      </dsp:nvSpPr>
      <dsp:spPr>
        <a:xfrm>
          <a:off x="4410407" y="1617"/>
          <a:ext cx="2389261" cy="923129"/>
        </a:xfrm>
        <a:prstGeom prst="roundRect">
          <a:avLst/>
        </a:prstGeom>
        <a:gradFill rotWithShape="0">
          <a:gsLst>
            <a:gs pos="0">
              <a:schemeClr val="accent2">
                <a:hueOff val="0"/>
                <a:satOff val="0"/>
                <a:lumOff val="0"/>
                <a:alphaOff val="0"/>
                <a:tint val="97000"/>
                <a:satMod val="100000"/>
                <a:lumMod val="102000"/>
              </a:schemeClr>
            </a:gs>
            <a:gs pos="50000">
              <a:schemeClr val="accent2">
                <a:hueOff val="0"/>
                <a:satOff val="0"/>
                <a:lumOff val="0"/>
                <a:alphaOff val="0"/>
                <a:shade val="100000"/>
                <a:satMod val="103000"/>
                <a:lumMod val="100000"/>
              </a:schemeClr>
            </a:gs>
            <a:gs pos="100000">
              <a:schemeClr val="accent2">
                <a:hueOff val="0"/>
                <a:satOff val="0"/>
                <a:lumOff val="0"/>
                <a:alphaOff val="0"/>
                <a:shade val="93000"/>
                <a:satMod val="110000"/>
                <a:lumMod val="99000"/>
              </a:schemeClr>
            </a:gs>
          </a:gsLst>
          <a:lin ang="5400000" scaled="0"/>
        </a:gradFill>
        <a:ln>
          <a:noFill/>
        </a:ln>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kern="1200" dirty="0"/>
            <a:t>ΑΝΤΙΦΛΕΓΜΟΝΩΔΗΣ</a:t>
          </a:r>
        </a:p>
      </dsp:txBody>
      <dsp:txXfrm>
        <a:off x="4455470" y="46680"/>
        <a:ext cx="2299135" cy="833003"/>
      </dsp:txXfrm>
    </dsp:sp>
    <dsp:sp modelId="{A616F14F-6E66-490D-A101-64D29D2D0285}">
      <dsp:nvSpPr>
        <dsp:cNvPr id="0" name=""/>
        <dsp:cNvSpPr/>
      </dsp:nvSpPr>
      <dsp:spPr>
        <a:xfrm>
          <a:off x="6916594" y="1047638"/>
          <a:ext cx="1846258" cy="923129"/>
        </a:xfrm>
        <a:prstGeom prst="roundRect">
          <a:avLst/>
        </a:prstGeom>
        <a:gradFill rotWithShape="0">
          <a:gsLst>
            <a:gs pos="0">
              <a:schemeClr val="accent2">
                <a:hueOff val="0"/>
                <a:satOff val="0"/>
                <a:lumOff val="0"/>
                <a:alphaOff val="0"/>
                <a:tint val="97000"/>
                <a:satMod val="100000"/>
                <a:lumMod val="102000"/>
              </a:schemeClr>
            </a:gs>
            <a:gs pos="50000">
              <a:schemeClr val="accent2">
                <a:hueOff val="0"/>
                <a:satOff val="0"/>
                <a:lumOff val="0"/>
                <a:alphaOff val="0"/>
                <a:shade val="100000"/>
                <a:satMod val="103000"/>
                <a:lumMod val="100000"/>
              </a:schemeClr>
            </a:gs>
            <a:gs pos="100000">
              <a:schemeClr val="accent2">
                <a:hueOff val="0"/>
                <a:satOff val="0"/>
                <a:lumOff val="0"/>
                <a:alphaOff val="0"/>
                <a:shade val="93000"/>
                <a:satMod val="110000"/>
                <a:lumMod val="99000"/>
              </a:schemeClr>
            </a:gs>
          </a:gsLst>
          <a:lin ang="5400000" scaled="0"/>
        </a:gradFill>
        <a:ln>
          <a:noFill/>
        </a:ln>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kern="1200" dirty="0"/>
            <a:t>ΑΝΤΙΕΛΜΙΝΘΙΚΗ</a:t>
          </a:r>
        </a:p>
      </dsp:txBody>
      <dsp:txXfrm>
        <a:off x="6961657" y="1092701"/>
        <a:ext cx="1756132" cy="833003"/>
      </dsp:txXfrm>
    </dsp:sp>
    <dsp:sp modelId="{AC7098CC-A6C1-4A8E-92D3-5BE758114629}">
      <dsp:nvSpPr>
        <dsp:cNvPr id="0" name=""/>
        <dsp:cNvSpPr/>
      </dsp:nvSpPr>
      <dsp:spPr>
        <a:xfrm>
          <a:off x="7198098" y="2731105"/>
          <a:ext cx="2272854" cy="923129"/>
        </a:xfrm>
        <a:prstGeom prst="roundRect">
          <a:avLst/>
        </a:prstGeom>
        <a:gradFill rotWithShape="0">
          <a:gsLst>
            <a:gs pos="0">
              <a:schemeClr val="accent2">
                <a:hueOff val="0"/>
                <a:satOff val="0"/>
                <a:lumOff val="0"/>
                <a:alphaOff val="0"/>
                <a:tint val="97000"/>
                <a:satMod val="100000"/>
                <a:lumMod val="102000"/>
              </a:schemeClr>
            </a:gs>
            <a:gs pos="50000">
              <a:schemeClr val="accent2">
                <a:hueOff val="0"/>
                <a:satOff val="0"/>
                <a:lumOff val="0"/>
                <a:alphaOff val="0"/>
                <a:shade val="100000"/>
                <a:satMod val="103000"/>
                <a:lumMod val="100000"/>
              </a:schemeClr>
            </a:gs>
            <a:gs pos="100000">
              <a:schemeClr val="accent2">
                <a:hueOff val="0"/>
                <a:satOff val="0"/>
                <a:lumOff val="0"/>
                <a:alphaOff val="0"/>
                <a:shade val="93000"/>
                <a:satMod val="110000"/>
                <a:lumMod val="99000"/>
              </a:schemeClr>
            </a:gs>
          </a:gsLst>
          <a:lin ang="5400000" scaled="0"/>
        </a:gradFill>
        <a:ln>
          <a:noFill/>
        </a:ln>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kern="1200" dirty="0"/>
            <a:t>ΑΝΤΙΣΠΑΣΜΩΔΙΚΗ</a:t>
          </a:r>
        </a:p>
      </dsp:txBody>
      <dsp:txXfrm>
        <a:off x="7243161" y="2776168"/>
        <a:ext cx="2182728" cy="833003"/>
      </dsp:txXfrm>
    </dsp:sp>
    <dsp:sp modelId="{78080F31-697C-44F3-9F53-E17BD7C077B7}">
      <dsp:nvSpPr>
        <dsp:cNvPr id="0" name=""/>
        <dsp:cNvSpPr/>
      </dsp:nvSpPr>
      <dsp:spPr>
        <a:xfrm>
          <a:off x="6611948" y="4661145"/>
          <a:ext cx="1846258" cy="923129"/>
        </a:xfrm>
        <a:prstGeom prst="roundRect">
          <a:avLst/>
        </a:prstGeom>
        <a:gradFill rotWithShape="0">
          <a:gsLst>
            <a:gs pos="0">
              <a:schemeClr val="accent2">
                <a:hueOff val="0"/>
                <a:satOff val="0"/>
                <a:lumOff val="0"/>
                <a:alphaOff val="0"/>
                <a:tint val="97000"/>
                <a:satMod val="100000"/>
                <a:lumMod val="102000"/>
              </a:schemeClr>
            </a:gs>
            <a:gs pos="50000">
              <a:schemeClr val="accent2">
                <a:hueOff val="0"/>
                <a:satOff val="0"/>
                <a:lumOff val="0"/>
                <a:alphaOff val="0"/>
                <a:shade val="100000"/>
                <a:satMod val="103000"/>
                <a:lumMod val="100000"/>
              </a:schemeClr>
            </a:gs>
            <a:gs pos="100000">
              <a:schemeClr val="accent2">
                <a:hueOff val="0"/>
                <a:satOff val="0"/>
                <a:lumOff val="0"/>
                <a:alphaOff val="0"/>
                <a:shade val="93000"/>
                <a:satMod val="110000"/>
                <a:lumMod val="99000"/>
              </a:schemeClr>
            </a:gs>
          </a:gsLst>
          <a:lin ang="5400000" scaled="0"/>
        </a:gradFill>
        <a:ln>
          <a:noFill/>
        </a:ln>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kern="1200" dirty="0"/>
            <a:t>ΚΥΤΤΑΡΟΤΟΞΙΚΗ</a:t>
          </a:r>
        </a:p>
      </dsp:txBody>
      <dsp:txXfrm>
        <a:off x="6657011" y="4706208"/>
        <a:ext cx="1756132" cy="833003"/>
      </dsp:txXfrm>
    </dsp:sp>
    <dsp:sp modelId="{48E04F74-090F-4A89-B6C1-5FAC059F07F6}">
      <dsp:nvSpPr>
        <dsp:cNvPr id="0" name=""/>
        <dsp:cNvSpPr/>
      </dsp:nvSpPr>
      <dsp:spPr>
        <a:xfrm>
          <a:off x="4681908" y="5460593"/>
          <a:ext cx="1846258" cy="923129"/>
        </a:xfrm>
        <a:prstGeom prst="roundRect">
          <a:avLst/>
        </a:prstGeom>
        <a:gradFill rotWithShape="0">
          <a:gsLst>
            <a:gs pos="0">
              <a:schemeClr val="accent2">
                <a:hueOff val="0"/>
                <a:satOff val="0"/>
                <a:lumOff val="0"/>
                <a:alphaOff val="0"/>
                <a:tint val="97000"/>
                <a:satMod val="100000"/>
                <a:lumMod val="102000"/>
              </a:schemeClr>
            </a:gs>
            <a:gs pos="50000">
              <a:schemeClr val="accent2">
                <a:hueOff val="0"/>
                <a:satOff val="0"/>
                <a:lumOff val="0"/>
                <a:alphaOff val="0"/>
                <a:shade val="100000"/>
                <a:satMod val="103000"/>
                <a:lumMod val="100000"/>
              </a:schemeClr>
            </a:gs>
            <a:gs pos="100000">
              <a:schemeClr val="accent2">
                <a:hueOff val="0"/>
                <a:satOff val="0"/>
                <a:lumOff val="0"/>
                <a:alphaOff val="0"/>
                <a:shade val="93000"/>
                <a:satMod val="110000"/>
                <a:lumMod val="99000"/>
              </a:schemeClr>
            </a:gs>
          </a:gsLst>
          <a:lin ang="5400000" scaled="0"/>
        </a:gradFill>
        <a:ln>
          <a:noFill/>
        </a:ln>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kern="1200" dirty="0"/>
            <a:t>ΑΝΤΙΙΚΗ</a:t>
          </a:r>
        </a:p>
      </dsp:txBody>
      <dsp:txXfrm>
        <a:off x="4726971" y="5505656"/>
        <a:ext cx="1756132" cy="833003"/>
      </dsp:txXfrm>
    </dsp:sp>
    <dsp:sp modelId="{5163A8DF-E1C7-4560-81B4-D239F349985C}">
      <dsp:nvSpPr>
        <dsp:cNvPr id="0" name=""/>
        <dsp:cNvSpPr/>
      </dsp:nvSpPr>
      <dsp:spPr>
        <a:xfrm>
          <a:off x="2751869" y="4661145"/>
          <a:ext cx="1846258" cy="923129"/>
        </a:xfrm>
        <a:prstGeom prst="roundRect">
          <a:avLst/>
        </a:prstGeom>
        <a:gradFill rotWithShape="0">
          <a:gsLst>
            <a:gs pos="0">
              <a:schemeClr val="accent2">
                <a:hueOff val="0"/>
                <a:satOff val="0"/>
                <a:lumOff val="0"/>
                <a:alphaOff val="0"/>
                <a:tint val="97000"/>
                <a:satMod val="100000"/>
                <a:lumMod val="102000"/>
              </a:schemeClr>
            </a:gs>
            <a:gs pos="50000">
              <a:schemeClr val="accent2">
                <a:hueOff val="0"/>
                <a:satOff val="0"/>
                <a:lumOff val="0"/>
                <a:alphaOff val="0"/>
                <a:shade val="100000"/>
                <a:satMod val="103000"/>
                <a:lumMod val="100000"/>
              </a:schemeClr>
            </a:gs>
            <a:gs pos="100000">
              <a:schemeClr val="accent2">
                <a:hueOff val="0"/>
                <a:satOff val="0"/>
                <a:lumOff val="0"/>
                <a:alphaOff val="0"/>
                <a:shade val="93000"/>
                <a:satMod val="110000"/>
                <a:lumMod val="99000"/>
              </a:schemeClr>
            </a:gs>
          </a:gsLst>
          <a:lin ang="5400000" scaled="0"/>
        </a:gradFill>
        <a:ln>
          <a:noFill/>
        </a:ln>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kern="1200" dirty="0"/>
            <a:t>ΕΝΤΟΜΟΚΤΟΝΟΣ</a:t>
          </a:r>
        </a:p>
      </dsp:txBody>
      <dsp:txXfrm>
        <a:off x="2796932" y="4706208"/>
        <a:ext cx="1756132" cy="833003"/>
      </dsp:txXfrm>
    </dsp:sp>
    <dsp:sp modelId="{0D6CFB57-3E02-4A16-B5DE-5A6A092BA834}">
      <dsp:nvSpPr>
        <dsp:cNvPr id="0" name=""/>
        <dsp:cNvSpPr/>
      </dsp:nvSpPr>
      <dsp:spPr>
        <a:xfrm>
          <a:off x="1952420" y="2731105"/>
          <a:ext cx="1846258" cy="923129"/>
        </a:xfrm>
        <a:prstGeom prst="roundRect">
          <a:avLst/>
        </a:prstGeom>
        <a:gradFill rotWithShape="0">
          <a:gsLst>
            <a:gs pos="0">
              <a:schemeClr val="accent2">
                <a:hueOff val="0"/>
                <a:satOff val="0"/>
                <a:lumOff val="0"/>
                <a:alphaOff val="0"/>
                <a:tint val="97000"/>
                <a:satMod val="100000"/>
                <a:lumMod val="102000"/>
              </a:schemeClr>
            </a:gs>
            <a:gs pos="50000">
              <a:schemeClr val="accent2">
                <a:hueOff val="0"/>
                <a:satOff val="0"/>
                <a:lumOff val="0"/>
                <a:alphaOff val="0"/>
                <a:shade val="100000"/>
                <a:satMod val="103000"/>
                <a:lumMod val="100000"/>
              </a:schemeClr>
            </a:gs>
            <a:gs pos="100000">
              <a:schemeClr val="accent2">
                <a:hueOff val="0"/>
                <a:satOff val="0"/>
                <a:lumOff val="0"/>
                <a:alphaOff val="0"/>
                <a:shade val="93000"/>
                <a:satMod val="110000"/>
                <a:lumMod val="99000"/>
              </a:schemeClr>
            </a:gs>
          </a:gsLst>
          <a:lin ang="5400000" scaled="0"/>
        </a:gradFill>
        <a:ln>
          <a:noFill/>
        </a:ln>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kern="1200" dirty="0"/>
            <a:t>ΑΝΤΙΟΞΕΙΔΩΤΙΚΗ</a:t>
          </a:r>
        </a:p>
      </dsp:txBody>
      <dsp:txXfrm>
        <a:off x="1997483" y="2776168"/>
        <a:ext cx="1756132" cy="833003"/>
      </dsp:txXfrm>
    </dsp:sp>
    <dsp:sp modelId="{457D2F1B-4E77-47AD-9B33-9490BD4B4AFE}">
      <dsp:nvSpPr>
        <dsp:cNvPr id="0" name=""/>
        <dsp:cNvSpPr/>
      </dsp:nvSpPr>
      <dsp:spPr>
        <a:xfrm>
          <a:off x="2310089" y="1078469"/>
          <a:ext cx="1846258" cy="923129"/>
        </a:xfrm>
        <a:prstGeom prst="roundRect">
          <a:avLst/>
        </a:prstGeom>
        <a:gradFill rotWithShape="0">
          <a:gsLst>
            <a:gs pos="0">
              <a:schemeClr val="accent2">
                <a:hueOff val="0"/>
                <a:satOff val="0"/>
                <a:lumOff val="0"/>
                <a:alphaOff val="0"/>
                <a:tint val="97000"/>
                <a:satMod val="100000"/>
                <a:lumMod val="102000"/>
              </a:schemeClr>
            </a:gs>
            <a:gs pos="50000">
              <a:schemeClr val="accent2">
                <a:hueOff val="0"/>
                <a:satOff val="0"/>
                <a:lumOff val="0"/>
                <a:alphaOff val="0"/>
                <a:shade val="100000"/>
                <a:satMod val="103000"/>
                <a:lumMod val="100000"/>
              </a:schemeClr>
            </a:gs>
            <a:gs pos="100000">
              <a:schemeClr val="accent2">
                <a:hueOff val="0"/>
                <a:satOff val="0"/>
                <a:lumOff val="0"/>
                <a:alphaOff val="0"/>
                <a:shade val="93000"/>
                <a:satMod val="110000"/>
                <a:lumMod val="99000"/>
              </a:schemeClr>
            </a:gs>
          </a:gsLst>
          <a:lin ang="5400000" scaled="0"/>
        </a:gradFill>
        <a:ln>
          <a:noFill/>
        </a:ln>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kern="1200" dirty="0"/>
            <a:t>ΑΝΤΙΠΑΡΑΣΙΤΙΚΗ</a:t>
          </a:r>
        </a:p>
      </dsp:txBody>
      <dsp:txXfrm>
        <a:off x="2355152" y="1123532"/>
        <a:ext cx="1756132" cy="83300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085F0C-0BD8-46AC-B0C9-2519544A039F}">
      <dsp:nvSpPr>
        <dsp:cNvPr id="0" name=""/>
        <dsp:cNvSpPr/>
      </dsp:nvSpPr>
      <dsp:spPr>
        <a:xfrm>
          <a:off x="1419" y="204191"/>
          <a:ext cx="1609352" cy="102193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0856869-0A47-4BAB-86EA-96BFCA159B38}">
      <dsp:nvSpPr>
        <dsp:cNvPr id="0" name=""/>
        <dsp:cNvSpPr/>
      </dsp:nvSpPr>
      <dsp:spPr>
        <a:xfrm>
          <a:off x="180236" y="374068"/>
          <a:ext cx="1609352" cy="102193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l-GR" sz="800" b="1" kern="1200"/>
            <a:t>Τρυπανόσωμα </a:t>
          </a:r>
          <a:r>
            <a:rPr lang="el-GR" sz="800" kern="1200"/>
            <a:t>(Μεταδίδεται από ασπόνδυλα που τρέφονται με αίμα. Προκαλούν διάφορες θανατηφόρες ασθένειες, όπως η ασθένεια του ύπνου και νόσος </a:t>
          </a:r>
          <a:r>
            <a:rPr lang="en-US" sz="800" kern="1200"/>
            <a:t>Chagas)</a:t>
          </a:r>
        </a:p>
      </dsp:txBody>
      <dsp:txXfrm>
        <a:off x="210168" y="404000"/>
        <a:ext cx="1549488" cy="962075"/>
      </dsp:txXfrm>
    </dsp:sp>
    <dsp:sp modelId="{98A9E366-B64E-4E9B-937F-1250034E424C}">
      <dsp:nvSpPr>
        <dsp:cNvPr id="0" name=""/>
        <dsp:cNvSpPr/>
      </dsp:nvSpPr>
      <dsp:spPr>
        <a:xfrm>
          <a:off x="1968405" y="204191"/>
          <a:ext cx="1609352" cy="102193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27CDC2-939F-43A3-9E29-91B1647B7A6D}">
      <dsp:nvSpPr>
        <dsp:cNvPr id="0" name=""/>
        <dsp:cNvSpPr/>
      </dsp:nvSpPr>
      <dsp:spPr>
        <a:xfrm>
          <a:off x="2147222" y="374068"/>
          <a:ext cx="1609352" cy="102193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l-GR" sz="800" b="1" kern="1200"/>
            <a:t>Πλασμώδιο</a:t>
          </a:r>
          <a:r>
            <a:rPr lang="en-US" sz="800" b="1" kern="1200"/>
            <a:t> </a:t>
          </a:r>
          <a:r>
            <a:rPr lang="en-US" sz="800" kern="1200"/>
            <a:t>(</a:t>
          </a:r>
          <a:r>
            <a:rPr lang="el-GR" sz="800" kern="1200"/>
            <a:t>Παράσιτα των σπονδυλωτών και των εντόμων. Μετάδοση μέσω αίματος από ξενιστές εντόμων είτε σπονδυλωτών και προκαλούν ελονοσία.</a:t>
          </a:r>
          <a:r>
            <a:rPr lang="en-US" sz="800" kern="1200"/>
            <a:t>)</a:t>
          </a:r>
        </a:p>
      </dsp:txBody>
      <dsp:txXfrm>
        <a:off x="2177154" y="404000"/>
        <a:ext cx="1549488" cy="962075"/>
      </dsp:txXfrm>
    </dsp:sp>
    <dsp:sp modelId="{0F12AE92-0F56-4391-B974-9E6496325382}">
      <dsp:nvSpPr>
        <dsp:cNvPr id="0" name=""/>
        <dsp:cNvSpPr/>
      </dsp:nvSpPr>
      <dsp:spPr>
        <a:xfrm>
          <a:off x="3935392" y="204191"/>
          <a:ext cx="1609352" cy="102193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881857-CA68-4E76-9A9D-7C69972C75C1}">
      <dsp:nvSpPr>
        <dsp:cNvPr id="0" name=""/>
        <dsp:cNvSpPr/>
      </dsp:nvSpPr>
      <dsp:spPr>
        <a:xfrm>
          <a:off x="4114209" y="374068"/>
          <a:ext cx="1609352" cy="102193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l-GR" sz="800" b="1" kern="1200"/>
            <a:t>Λεισμάνια</a:t>
          </a:r>
          <a:r>
            <a:rPr lang="en-US" sz="800" b="1" kern="1200"/>
            <a:t> </a:t>
          </a:r>
          <a:r>
            <a:rPr lang="en-US" sz="800" kern="1200"/>
            <a:t>(</a:t>
          </a:r>
          <a:r>
            <a:rPr lang="el-GR" sz="800" kern="1200"/>
            <a:t>Διάδοση μέσω αμμομυγών. Οι κύριοι ξενιστές τους είναι τα σπονδυλωτά, στους ανθρώπους προκαλεί τη σπλαχνική και δερματική λεισμανίαση) </a:t>
          </a:r>
          <a:endParaRPr lang="en-US" sz="800" kern="1200"/>
        </a:p>
      </dsp:txBody>
      <dsp:txXfrm>
        <a:off x="4144141" y="404000"/>
        <a:ext cx="1549488" cy="962075"/>
      </dsp:txXfrm>
    </dsp:sp>
    <dsp:sp modelId="{D548375B-FDAB-4889-B1A2-09C029980485}">
      <dsp:nvSpPr>
        <dsp:cNvPr id="0" name=""/>
        <dsp:cNvSpPr/>
      </dsp:nvSpPr>
      <dsp:spPr>
        <a:xfrm>
          <a:off x="5902379" y="204191"/>
          <a:ext cx="1609352" cy="102193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17DA86-2EA8-476E-8AA7-2DD0C4DF0474}">
      <dsp:nvSpPr>
        <dsp:cNvPr id="0" name=""/>
        <dsp:cNvSpPr/>
      </dsp:nvSpPr>
      <dsp:spPr>
        <a:xfrm>
          <a:off x="6081196" y="374068"/>
          <a:ext cx="1609352" cy="102193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l-GR" sz="800" b="1" kern="1200"/>
            <a:t>Γκιάρντια </a:t>
          </a:r>
          <a:r>
            <a:rPr lang="el-GR" sz="800" kern="1200"/>
            <a:t>(αποικίζει το λεπτό έντερο προκαλώντας διαρροική κατάσταση. Μετάδοση μέσω κατάποσης μη επεξεργασμένου πόσιμου νερού, τροφής και εδάφους μολυσμένο με ανθρώπινα κόπρανα και λύματα) </a:t>
          </a:r>
          <a:endParaRPr lang="en-US" sz="800" kern="1200"/>
        </a:p>
      </dsp:txBody>
      <dsp:txXfrm>
        <a:off x="6111128" y="404000"/>
        <a:ext cx="1549488" cy="962075"/>
      </dsp:txXfrm>
    </dsp:sp>
    <dsp:sp modelId="{77936CF8-8D3B-4465-B4ED-350BB169D6BD}">
      <dsp:nvSpPr>
        <dsp:cNvPr id="0" name=""/>
        <dsp:cNvSpPr/>
      </dsp:nvSpPr>
      <dsp:spPr>
        <a:xfrm>
          <a:off x="7869366" y="204191"/>
          <a:ext cx="1609352" cy="102193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F1AF537-9AF9-4A92-BA27-1F9478732AC4}">
      <dsp:nvSpPr>
        <dsp:cNvPr id="0" name=""/>
        <dsp:cNvSpPr/>
      </dsp:nvSpPr>
      <dsp:spPr>
        <a:xfrm>
          <a:off x="8048183" y="374068"/>
          <a:ext cx="1609352" cy="102193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l-GR" sz="800" b="1" kern="1200"/>
            <a:t>Κρυπτοσπορίδιο</a:t>
          </a:r>
          <a:r>
            <a:rPr lang="el-GR" sz="800" kern="1200"/>
            <a:t> (προκαλεί αναπνευστική και γαστρεντερική ασθένεια που περιλαμβάνει κυρίως υδαρή διάρροια, μερικές φορές με επίμονο βήχα)</a:t>
          </a:r>
          <a:endParaRPr lang="en-US" sz="800" kern="1200"/>
        </a:p>
      </dsp:txBody>
      <dsp:txXfrm>
        <a:off x="8078115" y="404000"/>
        <a:ext cx="1549488" cy="962075"/>
      </dsp:txXfrm>
    </dsp:sp>
    <dsp:sp modelId="{57BDBDF6-5C9E-451D-B034-51DB6D99F3C4}">
      <dsp:nvSpPr>
        <dsp:cNvPr id="0" name=""/>
        <dsp:cNvSpPr/>
      </dsp:nvSpPr>
      <dsp:spPr>
        <a:xfrm>
          <a:off x="9836353" y="204191"/>
          <a:ext cx="1609352" cy="102193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DCDD48-4D54-42C3-8E03-8F1A8421D816}">
      <dsp:nvSpPr>
        <dsp:cNvPr id="0" name=""/>
        <dsp:cNvSpPr/>
      </dsp:nvSpPr>
      <dsp:spPr>
        <a:xfrm>
          <a:off x="10015170" y="374068"/>
          <a:ext cx="1609352" cy="102193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l-GR" sz="800" b="1" kern="1200"/>
            <a:t>Αμοιβάδα</a:t>
          </a:r>
          <a:r>
            <a:rPr lang="el-GR" sz="800" kern="1200"/>
            <a:t> (Αμοιβάδωση: Αποκτάται με την κατάποση κύστεων αμοιβάδας από μολυσμένα τρόφιμα ή νερό)</a:t>
          </a:r>
          <a:endParaRPr lang="en-US" sz="800" kern="1200"/>
        </a:p>
      </dsp:txBody>
      <dsp:txXfrm>
        <a:off x="10045102" y="404000"/>
        <a:ext cx="1549488" cy="9620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5D64CB-808C-4DED-822E-E8D39329CBDB}">
      <dsp:nvSpPr>
        <dsp:cNvPr id="0" name=""/>
        <dsp:cNvSpPr/>
      </dsp:nvSpPr>
      <dsp:spPr>
        <a:xfrm>
          <a:off x="0" y="2627"/>
          <a:ext cx="4998720"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7E9776D-B8A5-455B-8527-9CADA1A663BF}">
      <dsp:nvSpPr>
        <dsp:cNvPr id="0" name=""/>
        <dsp:cNvSpPr/>
      </dsp:nvSpPr>
      <dsp:spPr>
        <a:xfrm>
          <a:off x="0" y="2627"/>
          <a:ext cx="4998720" cy="8959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t>Επ</a:t>
          </a:r>
          <a:r>
            <a:rPr lang="en-US" sz="1800" kern="1200" dirty="0" err="1"/>
            <a:t>ίσης</a:t>
          </a:r>
          <a:r>
            <a:rPr lang="en-US" sz="1800" kern="1200" dirty="0"/>
            <a:t> </a:t>
          </a:r>
          <a:r>
            <a:rPr lang="en-US" sz="1800" kern="1200" dirty="0" err="1"/>
            <a:t>το</a:t>
          </a:r>
          <a:r>
            <a:rPr lang="en-US" sz="1800" kern="1200" dirty="0"/>
            <a:t> α</a:t>
          </a:r>
          <a:r>
            <a:rPr lang="en-US" sz="1800" kern="1200" dirty="0" err="1"/>
            <a:t>ιθέριο</a:t>
          </a:r>
          <a:r>
            <a:rPr lang="en-US" sz="1800" kern="1200" dirty="0"/>
            <a:t> </a:t>
          </a:r>
          <a:r>
            <a:rPr lang="en-US" sz="1800" kern="1200" dirty="0" err="1"/>
            <a:t>έλ</a:t>
          </a:r>
          <a:r>
            <a:rPr lang="en-US" sz="1800" kern="1200" dirty="0"/>
            <a:t>α</a:t>
          </a:r>
          <a:r>
            <a:rPr lang="en-US" sz="1800" kern="1200" dirty="0" err="1"/>
            <a:t>ιο</a:t>
          </a:r>
          <a:r>
            <a:rPr lang="en-US" sz="1800" kern="1200" dirty="0"/>
            <a:t> </a:t>
          </a:r>
          <a:r>
            <a:rPr lang="en-US" sz="1800" kern="1200" dirty="0" err="1"/>
            <a:t>της</a:t>
          </a:r>
          <a:r>
            <a:rPr lang="en-US" sz="1800" kern="1200" dirty="0"/>
            <a:t> </a:t>
          </a:r>
          <a:r>
            <a:rPr lang="en-US" sz="1800" kern="1200" dirty="0" err="1"/>
            <a:t>μέντ</a:t>
          </a:r>
          <a:r>
            <a:rPr lang="en-US" sz="1800" kern="1200" dirty="0"/>
            <a:t>ας φα</a:t>
          </a:r>
          <a:r>
            <a:rPr lang="en-US" sz="1800" kern="1200" dirty="0" err="1"/>
            <a:t>ίνετ</a:t>
          </a:r>
          <a:r>
            <a:rPr lang="en-US" sz="1800" kern="1200" dirty="0"/>
            <a:t>αι να </a:t>
          </a:r>
          <a:r>
            <a:rPr lang="en-US" sz="1800" kern="1200" dirty="0" err="1"/>
            <a:t>έχει</a:t>
          </a:r>
          <a:r>
            <a:rPr lang="en-US" sz="1800" kern="1200" dirty="0"/>
            <a:t> 100% α</a:t>
          </a:r>
          <a:r>
            <a:rPr lang="en-US" sz="1800" kern="1200" dirty="0" err="1"/>
            <a:t>νθελμινθική</a:t>
          </a:r>
          <a:r>
            <a:rPr lang="en-US" sz="1800" kern="1200" dirty="0"/>
            <a:t> </a:t>
          </a:r>
          <a:r>
            <a:rPr lang="en-US" sz="1800" kern="1200" dirty="0" err="1"/>
            <a:t>δράση</a:t>
          </a:r>
          <a:r>
            <a:rPr lang="en-US" sz="1800" kern="1200" dirty="0"/>
            <a:t> </a:t>
          </a:r>
          <a:r>
            <a:rPr lang="en-US" sz="1800" kern="1200" dirty="0" err="1"/>
            <a:t>σε</a:t>
          </a:r>
          <a:r>
            <a:rPr lang="en-US" sz="1800" kern="1200" dirty="0"/>
            <a:t> πα</a:t>
          </a:r>
          <a:r>
            <a:rPr lang="en-US" sz="1800" kern="1200" dirty="0" err="1"/>
            <a:t>ράσιτ</a:t>
          </a:r>
          <a:r>
            <a:rPr lang="en-US" sz="1800" kern="1200" dirty="0"/>
            <a:t>α π</a:t>
          </a:r>
          <a:r>
            <a:rPr lang="en-US" sz="1800" kern="1200" dirty="0" err="1"/>
            <a:t>ου</a:t>
          </a:r>
          <a:r>
            <a:rPr lang="en-US" sz="1800" kern="1200" dirty="0"/>
            <a:t> π</a:t>
          </a:r>
          <a:r>
            <a:rPr lang="en-US" sz="1800" kern="1200" dirty="0" err="1"/>
            <a:t>ροσ</a:t>
          </a:r>
          <a:r>
            <a:rPr lang="en-US" sz="1800" kern="1200" dirty="0"/>
            <a:t>β</a:t>
          </a:r>
          <a:r>
            <a:rPr lang="en-US" sz="1800" kern="1200" dirty="0" err="1"/>
            <a:t>άλλουν</a:t>
          </a:r>
          <a:r>
            <a:rPr lang="en-US" sz="1800" kern="1200" dirty="0"/>
            <a:t> </a:t>
          </a:r>
          <a:r>
            <a:rPr lang="en-US" sz="1800" kern="1200" dirty="0" err="1"/>
            <a:t>ψάρι</a:t>
          </a:r>
          <a:r>
            <a:rPr lang="en-US" sz="1800" kern="1200" dirty="0"/>
            <a:t>α </a:t>
          </a:r>
          <a:r>
            <a:rPr lang="en-US" sz="1800" kern="1200" dirty="0" err="1"/>
            <a:t>του</a:t>
          </a:r>
          <a:r>
            <a:rPr lang="en-US" sz="1800" kern="1200" dirty="0"/>
            <a:t> </a:t>
          </a:r>
          <a:r>
            <a:rPr lang="en-US" sz="1800" kern="1200" dirty="0" err="1"/>
            <a:t>γλυκού</a:t>
          </a:r>
          <a:r>
            <a:rPr lang="en-US" sz="1800" kern="1200" dirty="0"/>
            <a:t> </a:t>
          </a:r>
          <a:r>
            <a:rPr lang="en-US" sz="1800" kern="1200" dirty="0" err="1"/>
            <a:t>νερού</a:t>
          </a:r>
          <a:r>
            <a:rPr lang="en-US" sz="1800" kern="1200" dirty="0"/>
            <a:t> όπ</a:t>
          </a:r>
          <a:r>
            <a:rPr lang="en-US" sz="1800" kern="1200" dirty="0" err="1"/>
            <a:t>ως</a:t>
          </a:r>
          <a:r>
            <a:rPr lang="en-US" sz="1800" kern="1200" dirty="0"/>
            <a:t>: </a:t>
          </a:r>
        </a:p>
      </dsp:txBody>
      <dsp:txXfrm>
        <a:off x="0" y="2627"/>
        <a:ext cx="4998720" cy="895913"/>
      </dsp:txXfrm>
    </dsp:sp>
    <dsp:sp modelId="{C96184C1-C47A-4D6F-A1E8-2F47EDB3CF69}">
      <dsp:nvSpPr>
        <dsp:cNvPr id="0" name=""/>
        <dsp:cNvSpPr/>
      </dsp:nvSpPr>
      <dsp:spPr>
        <a:xfrm>
          <a:off x="0" y="898540"/>
          <a:ext cx="4998720" cy="0"/>
        </a:xfrm>
        <a:prstGeom prst="line">
          <a:avLst/>
        </a:prstGeom>
        <a:solidFill>
          <a:schemeClr val="accent2">
            <a:hueOff val="-2070378"/>
            <a:satOff val="9172"/>
            <a:lumOff val="-3373"/>
            <a:alphaOff val="0"/>
          </a:schemeClr>
        </a:solidFill>
        <a:ln w="12700" cap="flat" cmpd="sng" algn="ctr">
          <a:solidFill>
            <a:schemeClr val="accent2">
              <a:hueOff val="-2070378"/>
              <a:satOff val="9172"/>
              <a:lumOff val="-337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AD9D4E7-BFE4-49E6-8FB0-EE395032674C}">
      <dsp:nvSpPr>
        <dsp:cNvPr id="0" name=""/>
        <dsp:cNvSpPr/>
      </dsp:nvSpPr>
      <dsp:spPr>
        <a:xfrm>
          <a:off x="0" y="898540"/>
          <a:ext cx="4998720" cy="8959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err="1"/>
            <a:t>Neoechinorhynchus</a:t>
          </a:r>
          <a:r>
            <a:rPr lang="en-US" sz="1800" kern="1200" dirty="0"/>
            <a:t> </a:t>
          </a:r>
          <a:r>
            <a:rPr lang="en-US" sz="1800" kern="1200" dirty="0" err="1"/>
            <a:t>buttnerae</a:t>
          </a:r>
          <a:r>
            <a:rPr lang="en-US" sz="1800" kern="1200" dirty="0"/>
            <a:t> </a:t>
          </a:r>
        </a:p>
      </dsp:txBody>
      <dsp:txXfrm>
        <a:off x="0" y="898540"/>
        <a:ext cx="4998720" cy="895913"/>
      </dsp:txXfrm>
    </dsp:sp>
    <dsp:sp modelId="{06266C33-B907-4CE5-BC65-BEA31AEF35E2}">
      <dsp:nvSpPr>
        <dsp:cNvPr id="0" name=""/>
        <dsp:cNvSpPr/>
      </dsp:nvSpPr>
      <dsp:spPr>
        <a:xfrm>
          <a:off x="0" y="1794454"/>
          <a:ext cx="4998720" cy="0"/>
        </a:xfrm>
        <a:prstGeom prst="line">
          <a:avLst/>
        </a:prstGeom>
        <a:solidFill>
          <a:schemeClr val="accent2">
            <a:hueOff val="-4140755"/>
            <a:satOff val="18344"/>
            <a:lumOff val="-6746"/>
            <a:alphaOff val="0"/>
          </a:schemeClr>
        </a:solidFill>
        <a:ln w="12700" cap="flat" cmpd="sng" algn="ctr">
          <a:solidFill>
            <a:schemeClr val="accent2">
              <a:hueOff val="-4140755"/>
              <a:satOff val="18344"/>
              <a:lumOff val="-674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B0A3C8-CE6E-4C8F-B824-026817AB539B}">
      <dsp:nvSpPr>
        <dsp:cNvPr id="0" name=""/>
        <dsp:cNvSpPr/>
      </dsp:nvSpPr>
      <dsp:spPr>
        <a:xfrm>
          <a:off x="0" y="1794454"/>
          <a:ext cx="4998720" cy="8959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rtl="0">
            <a:lnSpc>
              <a:spcPct val="90000"/>
            </a:lnSpc>
            <a:spcBef>
              <a:spcPct val="0"/>
            </a:spcBef>
            <a:spcAft>
              <a:spcPct val="35000"/>
            </a:spcAft>
            <a:buNone/>
          </a:pPr>
          <a:r>
            <a:rPr lang="en-US" sz="1800" i="1" kern="1200" dirty="0">
              <a:latin typeface="Arial"/>
              <a:cs typeface="Arial"/>
            </a:rPr>
            <a:t>Cichlidogyrus </a:t>
          </a:r>
          <a:r>
            <a:rPr lang="en-US" sz="1800" kern="1200" dirty="0"/>
            <a:t>(πα</a:t>
          </a:r>
          <a:r>
            <a:rPr lang="en-US" sz="1800" kern="1200" dirty="0" err="1"/>
            <a:t>ράσιτο</a:t>
          </a:r>
          <a:r>
            <a:rPr lang="en-US" sz="1800" kern="1200" dirty="0"/>
            <a:t> </a:t>
          </a:r>
          <a:r>
            <a:rPr lang="en-US" sz="1800" kern="1200" dirty="0" err="1"/>
            <a:t>στ</a:t>
          </a:r>
          <a:r>
            <a:rPr lang="en-US" sz="1800" kern="1200" dirty="0"/>
            <a:t>α β</a:t>
          </a:r>
          <a:r>
            <a:rPr lang="en-US" sz="1800" kern="1200" dirty="0" err="1"/>
            <a:t>ράγχι</a:t>
          </a:r>
          <a:r>
            <a:rPr lang="en-US" sz="1800" kern="1200" dirty="0"/>
            <a:t>α </a:t>
          </a:r>
          <a:r>
            <a:rPr lang="en-US" sz="1800" kern="1200" dirty="0" err="1"/>
            <a:t>των</a:t>
          </a:r>
          <a:r>
            <a:rPr lang="en-US" sz="1800" kern="1200" dirty="0"/>
            <a:t> ψα</a:t>
          </a:r>
          <a:r>
            <a:rPr lang="en-US" sz="1800" kern="1200" dirty="0" err="1"/>
            <a:t>ριών</a:t>
          </a:r>
          <a:r>
            <a:rPr lang="en-US" sz="1800" kern="1200" dirty="0"/>
            <a:t>)</a:t>
          </a:r>
        </a:p>
      </dsp:txBody>
      <dsp:txXfrm>
        <a:off x="0" y="1794454"/>
        <a:ext cx="4998720" cy="895913"/>
      </dsp:txXfrm>
    </dsp:sp>
    <dsp:sp modelId="{6FD147EA-7470-41C9-AA1A-DA70C15C6381}">
      <dsp:nvSpPr>
        <dsp:cNvPr id="0" name=""/>
        <dsp:cNvSpPr/>
      </dsp:nvSpPr>
      <dsp:spPr>
        <a:xfrm>
          <a:off x="0" y="2690368"/>
          <a:ext cx="4998720" cy="0"/>
        </a:xfrm>
        <a:prstGeom prst="line">
          <a:avLst/>
        </a:prstGeom>
        <a:solidFill>
          <a:schemeClr val="accent2">
            <a:hueOff val="-6211133"/>
            <a:satOff val="27515"/>
            <a:lumOff val="-10118"/>
            <a:alphaOff val="0"/>
          </a:schemeClr>
        </a:solidFill>
        <a:ln w="12700" cap="flat" cmpd="sng" algn="ctr">
          <a:solidFill>
            <a:schemeClr val="accent2">
              <a:hueOff val="-6211133"/>
              <a:satOff val="27515"/>
              <a:lumOff val="-1011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BCB9FFE-D630-4806-9771-4BFF237DCAA4}">
      <dsp:nvSpPr>
        <dsp:cNvPr id="0" name=""/>
        <dsp:cNvSpPr/>
      </dsp:nvSpPr>
      <dsp:spPr>
        <a:xfrm>
          <a:off x="0" y="2690368"/>
          <a:ext cx="4998720" cy="8959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err="1"/>
            <a:t>Dawestrema</a:t>
          </a:r>
          <a:r>
            <a:rPr lang="en-US" sz="1800" kern="1200" dirty="0"/>
            <a:t> </a:t>
          </a:r>
          <a:r>
            <a:rPr lang="en-US" sz="1800" kern="1200" dirty="0" err="1"/>
            <a:t>cycloancistrium</a:t>
          </a:r>
          <a:r>
            <a:rPr lang="en-US" sz="1800" kern="1200" dirty="0"/>
            <a:t> και </a:t>
          </a:r>
          <a:r>
            <a:rPr lang="en-US" sz="1800" kern="1200" dirty="0" err="1"/>
            <a:t>Dawestrema</a:t>
          </a:r>
          <a:r>
            <a:rPr lang="en-US" sz="1800" kern="1200" dirty="0"/>
            <a:t> </a:t>
          </a:r>
          <a:r>
            <a:rPr lang="en-US" sz="1800" kern="1200" dirty="0" err="1"/>
            <a:t>cycloancistrioides</a:t>
          </a:r>
          <a:r>
            <a:rPr lang="en-US" sz="1800" kern="1200" dirty="0"/>
            <a:t> (π</a:t>
          </a:r>
          <a:r>
            <a:rPr lang="en-US" sz="1800" kern="1200" dirty="0" err="1"/>
            <a:t>ροκ</a:t>
          </a:r>
          <a:r>
            <a:rPr lang="en-US" sz="1800" kern="1200" dirty="0"/>
            <a:t>α</a:t>
          </a:r>
          <a:r>
            <a:rPr lang="en-US" sz="1800" kern="1200" dirty="0" err="1"/>
            <a:t>λούν</a:t>
          </a:r>
          <a:r>
            <a:rPr lang="en-US" sz="1800" kern="1200" dirty="0"/>
            <a:t> </a:t>
          </a:r>
          <a:r>
            <a:rPr lang="en-US" sz="1800" kern="1200" dirty="0" err="1"/>
            <a:t>θάν</a:t>
          </a:r>
          <a:r>
            <a:rPr lang="en-US" sz="1800" kern="1200" dirty="0"/>
            <a:t>α</a:t>
          </a:r>
          <a:r>
            <a:rPr lang="en-US" sz="1800" kern="1200" dirty="0" err="1"/>
            <a:t>το</a:t>
          </a:r>
          <a:r>
            <a:rPr lang="en-US" sz="1800" kern="1200" dirty="0"/>
            <a:t> </a:t>
          </a:r>
          <a:r>
            <a:rPr lang="en-US" sz="1800" kern="1200" dirty="0" err="1"/>
            <a:t>στ</a:t>
          </a:r>
          <a:r>
            <a:rPr lang="en-US" sz="1800" kern="1200" dirty="0"/>
            <a:t>α </a:t>
          </a:r>
          <a:r>
            <a:rPr lang="en-US" sz="1800" kern="1200" dirty="0" err="1"/>
            <a:t>ψάρι</a:t>
          </a:r>
          <a:r>
            <a:rPr lang="en-US" sz="1800" kern="1200" dirty="0"/>
            <a:t>α)</a:t>
          </a:r>
        </a:p>
      </dsp:txBody>
      <dsp:txXfrm>
        <a:off x="0" y="2690368"/>
        <a:ext cx="4998720" cy="895913"/>
      </dsp:txXfrm>
    </dsp:sp>
    <dsp:sp modelId="{E28415C0-F3FD-4E63-8C68-C1EC98322483}">
      <dsp:nvSpPr>
        <dsp:cNvPr id="0" name=""/>
        <dsp:cNvSpPr/>
      </dsp:nvSpPr>
      <dsp:spPr>
        <a:xfrm>
          <a:off x="0" y="3586281"/>
          <a:ext cx="4998720" cy="0"/>
        </a:xfrm>
        <a:prstGeom prst="line">
          <a:avLst/>
        </a:prstGeom>
        <a:solidFill>
          <a:schemeClr val="accent2">
            <a:hueOff val="-8281511"/>
            <a:satOff val="36687"/>
            <a:lumOff val="-13491"/>
            <a:alphaOff val="0"/>
          </a:schemeClr>
        </a:solidFill>
        <a:ln w="12700" cap="flat" cmpd="sng" algn="ctr">
          <a:solidFill>
            <a:schemeClr val="accent2">
              <a:hueOff val="-8281511"/>
              <a:satOff val="36687"/>
              <a:lumOff val="-1349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9B2A052-3D4D-4CF9-93A2-11C62EDD57D6}">
      <dsp:nvSpPr>
        <dsp:cNvPr id="0" name=""/>
        <dsp:cNvSpPr/>
      </dsp:nvSpPr>
      <dsp:spPr>
        <a:xfrm>
          <a:off x="0" y="3586281"/>
          <a:ext cx="4998720" cy="8959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err="1"/>
            <a:t>Euclinostomum</a:t>
          </a:r>
          <a:r>
            <a:rPr lang="en-US" sz="1800" kern="1200" dirty="0"/>
            <a:t> </a:t>
          </a:r>
          <a:r>
            <a:rPr lang="en-US" sz="1800" kern="1200" dirty="0" err="1"/>
            <a:t>heterostomum</a:t>
          </a:r>
          <a:r>
            <a:rPr lang="en-US" sz="1800" kern="1200" dirty="0"/>
            <a:t> (</a:t>
          </a:r>
          <a:r>
            <a:rPr lang="en-US" sz="1800" kern="1200" dirty="0" err="1"/>
            <a:t>μολύνει</a:t>
          </a:r>
          <a:r>
            <a:rPr lang="en-US" sz="1800" kern="1200" dirty="0"/>
            <a:t> </a:t>
          </a:r>
          <a:r>
            <a:rPr lang="en-US" sz="1800" kern="1200" dirty="0" err="1"/>
            <a:t>τους</a:t>
          </a:r>
          <a:r>
            <a:rPr lang="en-US" sz="1800" kern="1200" dirty="0"/>
            <a:t> </a:t>
          </a:r>
          <a:r>
            <a:rPr lang="en-US" sz="1800" kern="1200" dirty="0" err="1"/>
            <a:t>μυικούς</a:t>
          </a:r>
          <a:r>
            <a:rPr lang="en-US" sz="1800" kern="1200" dirty="0"/>
            <a:t> </a:t>
          </a:r>
          <a:r>
            <a:rPr lang="en-US" sz="1800" kern="1200" dirty="0" err="1"/>
            <a:t>ιστούς</a:t>
          </a:r>
          <a:r>
            <a:rPr lang="en-US" sz="1800" kern="1200" dirty="0"/>
            <a:t> και τα </a:t>
          </a:r>
          <a:r>
            <a:rPr lang="en-US" sz="1800" kern="1200" dirty="0" err="1"/>
            <a:t>νεφρά</a:t>
          </a:r>
          <a:r>
            <a:rPr lang="en-US" sz="1800" kern="1200" dirty="0"/>
            <a:t> </a:t>
          </a:r>
          <a:r>
            <a:rPr lang="en-US" sz="1800" kern="1200" dirty="0" err="1"/>
            <a:t>των</a:t>
          </a:r>
          <a:r>
            <a:rPr lang="en-US" sz="1800" kern="1200" dirty="0"/>
            <a:t> ψα</a:t>
          </a:r>
          <a:r>
            <a:rPr lang="en-US" sz="1800" kern="1200" dirty="0" err="1"/>
            <a:t>ριών</a:t>
          </a:r>
          <a:r>
            <a:rPr lang="en-US" sz="1800" kern="1200" dirty="0"/>
            <a:t>)</a:t>
          </a:r>
        </a:p>
      </dsp:txBody>
      <dsp:txXfrm>
        <a:off x="0" y="3586281"/>
        <a:ext cx="4998720" cy="895913"/>
      </dsp:txXfrm>
    </dsp:sp>
    <dsp:sp modelId="{DA976F93-3003-49B2-9B9A-794362F1E67B}">
      <dsp:nvSpPr>
        <dsp:cNvPr id="0" name=""/>
        <dsp:cNvSpPr/>
      </dsp:nvSpPr>
      <dsp:spPr>
        <a:xfrm>
          <a:off x="0" y="4482195"/>
          <a:ext cx="4998720" cy="0"/>
        </a:xfrm>
        <a:prstGeom prst="line">
          <a:avLst/>
        </a:prstGeom>
        <a:solidFill>
          <a:schemeClr val="accent2">
            <a:hueOff val="-10351888"/>
            <a:satOff val="45859"/>
            <a:lumOff val="-16864"/>
            <a:alphaOff val="0"/>
          </a:schemeClr>
        </a:solidFill>
        <a:ln w="12700" cap="flat" cmpd="sng" algn="ctr">
          <a:solidFill>
            <a:schemeClr val="accent2">
              <a:hueOff val="-10351888"/>
              <a:satOff val="45859"/>
              <a:lumOff val="-1686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710DFC3-3E01-4299-8BAC-77536EA0BE89}">
      <dsp:nvSpPr>
        <dsp:cNvPr id="0" name=""/>
        <dsp:cNvSpPr/>
      </dsp:nvSpPr>
      <dsp:spPr>
        <a:xfrm>
          <a:off x="0" y="4482195"/>
          <a:ext cx="4998720" cy="8959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err="1"/>
            <a:t>Ichthyophthirius</a:t>
          </a:r>
          <a:r>
            <a:rPr lang="en-US" sz="1800" kern="1200" dirty="0"/>
            <a:t> </a:t>
          </a:r>
          <a:r>
            <a:rPr lang="en-US" sz="1800" kern="1200" dirty="0" err="1"/>
            <a:t>multifiliis</a:t>
          </a:r>
          <a:r>
            <a:rPr lang="en-US" sz="1800" kern="1200" dirty="0"/>
            <a:t> (</a:t>
          </a:r>
          <a:r>
            <a:rPr lang="en-US" sz="1800" kern="1200" dirty="0" err="1"/>
            <a:t>μολυσμ</a:t>
          </a:r>
          <a:r>
            <a:rPr lang="en-US" sz="1800" kern="1200" dirty="0"/>
            <a:t>α</a:t>
          </a:r>
          <a:r>
            <a:rPr lang="en-US" sz="1800" kern="1200" dirty="0" err="1"/>
            <a:t>τικό</a:t>
          </a:r>
          <a:r>
            <a:rPr lang="en-US" sz="1800" kern="1200" dirty="0"/>
            <a:t> β</a:t>
          </a:r>
          <a:r>
            <a:rPr lang="en-US" sz="1800" kern="1200" dirty="0" err="1"/>
            <a:t>λεφ</a:t>
          </a:r>
          <a:r>
            <a:rPr lang="en-US" sz="1800" kern="1200" dirty="0"/>
            <a:t>α</a:t>
          </a:r>
          <a:r>
            <a:rPr lang="en-US" sz="1800" kern="1200" dirty="0" err="1"/>
            <a:t>ριδοφόρο</a:t>
          </a:r>
          <a:r>
            <a:rPr lang="en-US" sz="1800" kern="1200" dirty="0"/>
            <a:t> π</a:t>
          </a:r>
          <a:r>
            <a:rPr lang="en-US" sz="1800" kern="1200" dirty="0" err="1"/>
            <a:t>ρωτόζωο</a:t>
          </a:r>
          <a:r>
            <a:rPr lang="en-US" sz="1800" kern="1200" dirty="0"/>
            <a:t> π</a:t>
          </a:r>
          <a:r>
            <a:rPr lang="en-US" sz="1800" kern="1200" dirty="0" err="1"/>
            <a:t>ου</a:t>
          </a:r>
          <a:r>
            <a:rPr lang="en-US" sz="1800" kern="1200" dirty="0"/>
            <a:t> π</a:t>
          </a:r>
          <a:r>
            <a:rPr lang="en-US" sz="1800" kern="1200" dirty="0" err="1"/>
            <a:t>ροκ</a:t>
          </a:r>
          <a:r>
            <a:rPr lang="en-US" sz="1800" kern="1200" dirty="0"/>
            <a:t>α</a:t>
          </a:r>
          <a:r>
            <a:rPr lang="en-US" sz="1800" kern="1200" dirty="0" err="1"/>
            <a:t>λεί</a:t>
          </a:r>
          <a:r>
            <a:rPr lang="en-US" sz="1800" kern="1200" dirty="0"/>
            <a:t> </a:t>
          </a:r>
          <a:r>
            <a:rPr lang="en-US" sz="1800" kern="1200" dirty="0" err="1"/>
            <a:t>ιχθυοφθειρί</a:t>
          </a:r>
          <a:r>
            <a:rPr lang="en-US" sz="1800" kern="1200" dirty="0"/>
            <a:t>α</a:t>
          </a:r>
          <a:r>
            <a:rPr lang="en-US" sz="1800" kern="1200" dirty="0" err="1"/>
            <a:t>ση</a:t>
          </a:r>
          <a:r>
            <a:rPr lang="en-US" sz="1800" kern="1200" dirty="0"/>
            <a:t> </a:t>
          </a:r>
        </a:p>
      </dsp:txBody>
      <dsp:txXfrm>
        <a:off x="0" y="4482195"/>
        <a:ext cx="4998720" cy="89591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2BD05C-C820-4F00-8898-3D9DB0F25BE3}">
      <dsp:nvSpPr>
        <dsp:cNvPr id="0" name=""/>
        <dsp:cNvSpPr/>
      </dsp:nvSpPr>
      <dsp:spPr>
        <a:xfrm>
          <a:off x="0" y="431666"/>
          <a:ext cx="5568827" cy="1125540"/>
        </a:xfrm>
        <a:prstGeom prst="roundRect">
          <a:avLst/>
        </a:prstGeom>
        <a:solidFill>
          <a:schemeClr val="accent1">
            <a:hueOff val="0"/>
            <a:satOff val="0"/>
            <a:lumOff val="0"/>
            <a:alphaOff val="0"/>
          </a:schemeClr>
        </a:solidFill>
        <a:ln w="317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l-GR" sz="4000" kern="1200" dirty="0"/>
            <a:t>Αντιπαρασιτική δράση </a:t>
          </a:r>
        </a:p>
      </dsp:txBody>
      <dsp:txXfrm>
        <a:off x="54944" y="486610"/>
        <a:ext cx="5458939" cy="1015652"/>
      </dsp:txXfrm>
    </dsp:sp>
    <dsp:sp modelId="{4C9FA0BE-347A-4AE3-AF0F-AF4C16E7CA52}">
      <dsp:nvSpPr>
        <dsp:cNvPr id="0" name=""/>
        <dsp:cNvSpPr/>
      </dsp:nvSpPr>
      <dsp:spPr>
        <a:xfrm>
          <a:off x="0" y="1603286"/>
          <a:ext cx="5568827" cy="1125540"/>
        </a:xfrm>
        <a:prstGeom prst="roundRect">
          <a:avLst/>
        </a:prstGeom>
        <a:solidFill>
          <a:schemeClr val="accent1">
            <a:hueOff val="0"/>
            <a:satOff val="0"/>
            <a:lumOff val="0"/>
            <a:alphaOff val="0"/>
          </a:schemeClr>
        </a:solidFill>
        <a:ln w="317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SzPts val="1000"/>
            <a:buFont typeface="Symbol" panose="05050102010706020507" pitchFamily="18" charset="2"/>
            <a:buNone/>
          </a:pPr>
          <a:r>
            <a:rPr lang="el-GR" sz="1600" b="1" kern="1200" dirty="0"/>
            <a:t>Απωθητικό εντόμων:</a:t>
          </a:r>
          <a:r>
            <a:rPr lang="el-GR" sz="1600" kern="1200" dirty="0"/>
            <a:t> χρησιμοποιείται ευρέως ως φυσικό απωθητικό για τα κουνούπια, καθώς το </a:t>
          </a:r>
          <a:r>
            <a:rPr lang="el-GR" sz="1600" kern="1200" dirty="0" err="1"/>
            <a:t>λιμονένιο</a:t>
          </a:r>
          <a:r>
            <a:rPr lang="el-GR" sz="1600" kern="1200" dirty="0"/>
            <a:t> και τα άλλα συστατικά του απωθούν τα έντομα με την έντονη οσμή του.</a:t>
          </a:r>
        </a:p>
      </dsp:txBody>
      <dsp:txXfrm>
        <a:off x="54944" y="1658230"/>
        <a:ext cx="5458939" cy="1015652"/>
      </dsp:txXfrm>
    </dsp:sp>
    <dsp:sp modelId="{DC5AC84E-788B-4ED8-BAB3-2908F52A3C1E}">
      <dsp:nvSpPr>
        <dsp:cNvPr id="0" name=""/>
        <dsp:cNvSpPr/>
      </dsp:nvSpPr>
      <dsp:spPr>
        <a:xfrm>
          <a:off x="0" y="2774906"/>
          <a:ext cx="5568827" cy="1125540"/>
        </a:xfrm>
        <a:prstGeom prst="roundRect">
          <a:avLst/>
        </a:prstGeom>
        <a:solidFill>
          <a:schemeClr val="accent1">
            <a:hueOff val="0"/>
            <a:satOff val="0"/>
            <a:lumOff val="0"/>
            <a:alphaOff val="0"/>
          </a:schemeClr>
        </a:solidFill>
        <a:ln w="317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SzPts val="1000"/>
            <a:buFont typeface="Symbol" panose="05050102010706020507" pitchFamily="18" charset="2"/>
            <a:buNone/>
          </a:pPr>
          <a:r>
            <a:rPr lang="el-GR" sz="1600" b="1" kern="1200" dirty="0"/>
            <a:t>Καταπολέμηση παρασίτων σε κατοικίδια και ανθρώπους:</a:t>
          </a:r>
          <a:r>
            <a:rPr lang="el-GR" sz="1600" kern="1200" dirty="0"/>
            <a:t> Το λεμόνι μπορεί να χρησιμοποιηθεί για την απομάκρυνση ψειρών ή άλλων παρασίτων από τα κατοικίδια, όπως οι γάτες και οι σκύλοι, με τη χρήση του αραιωμένου ελαίου.</a:t>
          </a:r>
        </a:p>
      </dsp:txBody>
      <dsp:txXfrm>
        <a:off x="54944" y="2829850"/>
        <a:ext cx="5458939" cy="1015652"/>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Θέση ημερομηνίας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F005A8-E3AD-4F96-A449-3B97F6CAAA90}" type="datetimeFigureOut">
              <a:rPr lang="el-GR" smtClean="0"/>
              <a:pPr/>
              <a:t>10/1/2025</a:t>
            </a:fld>
            <a:endParaRPr lang="el-GR"/>
          </a:p>
        </p:txBody>
      </p:sp>
      <p:sp>
        <p:nvSpPr>
          <p:cNvPr id="4" name="Θέση εικόνας διαφάνειας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Θέση σημειώσεων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6" name="Θέση υποσέλιδου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Θέση αριθμού διαφάνειας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11B5F4-F42E-43E5-9F8A-E517192638A2}" type="slidenum">
              <a:rPr lang="el-GR" smtClean="0"/>
              <a:pPr/>
              <a:t>‹#›</a:t>
            </a:fld>
            <a:endParaRPr lang="el-GR"/>
          </a:p>
        </p:txBody>
      </p:sp>
    </p:spTree>
    <p:extLst>
      <p:ext uri="{BB962C8B-B14F-4D97-AF65-F5344CB8AC3E}">
        <p14:creationId xmlns:p14="http://schemas.microsoft.com/office/powerpoint/2010/main" val="858621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DF11B5F4-F42E-43E5-9F8A-E517192638A2}" type="slidenum">
              <a:rPr lang="el-GR" smtClean="0"/>
              <a:pPr/>
              <a:t>1</a:t>
            </a:fld>
            <a:endParaRPr lang="el-GR"/>
          </a:p>
        </p:txBody>
      </p:sp>
    </p:spTree>
    <p:extLst>
      <p:ext uri="{BB962C8B-B14F-4D97-AF65-F5344CB8AC3E}">
        <p14:creationId xmlns:p14="http://schemas.microsoft.com/office/powerpoint/2010/main" val="3095868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DF11B5F4-F42E-43E5-9F8A-E517192638A2}" type="slidenum">
              <a:rPr lang="el-GR" smtClean="0"/>
              <a:pPr/>
              <a:t>15</a:t>
            </a:fld>
            <a:endParaRPr lang="el-GR"/>
          </a:p>
        </p:txBody>
      </p:sp>
    </p:spTree>
    <p:extLst>
      <p:ext uri="{BB962C8B-B14F-4D97-AF65-F5344CB8AC3E}">
        <p14:creationId xmlns:p14="http://schemas.microsoft.com/office/powerpoint/2010/main" val="4278868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DF11B5F4-F42E-43E5-9F8A-E517192638A2}" type="slidenum">
              <a:rPr lang="el-GR" smtClean="0"/>
              <a:pPr/>
              <a:t>16</a:t>
            </a:fld>
            <a:endParaRPr lang="el-GR"/>
          </a:p>
        </p:txBody>
      </p:sp>
    </p:spTree>
    <p:extLst>
      <p:ext uri="{BB962C8B-B14F-4D97-AF65-F5344CB8AC3E}">
        <p14:creationId xmlns:p14="http://schemas.microsoft.com/office/powerpoint/2010/main" val="1279819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DF11B5F4-F42E-43E5-9F8A-E517192638A2}" type="slidenum">
              <a:rPr lang="el-GR" smtClean="0"/>
              <a:pPr/>
              <a:t>17</a:t>
            </a:fld>
            <a:endParaRPr lang="el-GR"/>
          </a:p>
        </p:txBody>
      </p:sp>
    </p:spTree>
    <p:extLst>
      <p:ext uri="{BB962C8B-B14F-4D97-AF65-F5344CB8AC3E}">
        <p14:creationId xmlns:p14="http://schemas.microsoft.com/office/powerpoint/2010/main" val="8144352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DF11B5F4-F42E-43E5-9F8A-E517192638A2}" type="slidenum">
              <a:rPr lang="el-GR" smtClean="0"/>
              <a:pPr/>
              <a:t>19</a:t>
            </a:fld>
            <a:endParaRPr lang="el-GR"/>
          </a:p>
        </p:txBody>
      </p:sp>
    </p:spTree>
    <p:extLst>
      <p:ext uri="{BB962C8B-B14F-4D97-AF65-F5344CB8AC3E}">
        <p14:creationId xmlns:p14="http://schemas.microsoft.com/office/powerpoint/2010/main" val="11819459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DF11B5F4-F42E-43E5-9F8A-E517192638A2}" type="slidenum">
              <a:rPr lang="el-GR" smtClean="0"/>
              <a:pPr/>
              <a:t>20</a:t>
            </a:fld>
            <a:endParaRPr lang="el-G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DF11B5F4-F42E-43E5-9F8A-E517192638A2}" type="slidenum">
              <a:rPr lang="el-GR" smtClean="0"/>
              <a:pPr/>
              <a:t>21</a:t>
            </a:fld>
            <a:endParaRPr lang="el-G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DF11B5F4-F42E-43E5-9F8A-E517192638A2}" type="slidenum">
              <a:rPr lang="el-GR" smtClean="0"/>
              <a:pPr/>
              <a:t>3</a:t>
            </a:fld>
            <a:endParaRPr lang="el-GR"/>
          </a:p>
        </p:txBody>
      </p:sp>
    </p:spTree>
    <p:extLst>
      <p:ext uri="{BB962C8B-B14F-4D97-AF65-F5344CB8AC3E}">
        <p14:creationId xmlns:p14="http://schemas.microsoft.com/office/powerpoint/2010/main" val="2313547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DF11B5F4-F42E-43E5-9F8A-E517192638A2}" type="slidenum">
              <a:rPr lang="el-GR" smtClean="0"/>
              <a:pPr/>
              <a:t>4</a:t>
            </a:fld>
            <a:endParaRPr lang="el-GR"/>
          </a:p>
        </p:txBody>
      </p:sp>
    </p:spTree>
    <p:extLst>
      <p:ext uri="{BB962C8B-B14F-4D97-AF65-F5344CB8AC3E}">
        <p14:creationId xmlns:p14="http://schemas.microsoft.com/office/powerpoint/2010/main" val="345431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dirty="0"/>
              <a:t>Η ΑΠΟΣΤΑΞΗ ΜΕ ΥΔΡΑΤΜΟΥΣ είναι η πιο σύγχρονη μέθοδος η οποία συνδυάζει το πλεονέκτημα ότι το φυτό το οποίο </a:t>
            </a:r>
            <a:r>
              <a:rPr lang="el-GR" dirty="0" err="1"/>
              <a:t>αποστάζεται</a:t>
            </a:r>
            <a:r>
              <a:rPr lang="el-GR" dirty="0"/>
              <a:t> δεν έρχεται σε επαφή με το νερό αλλά μόνο με τους υδρατμούς και με τον τρόπο αυτό περιορίζεται η αποσύνθεση διαφόρων ευαίσθητων συστατικών του αιθέριου ελαίου. </a:t>
            </a:r>
          </a:p>
          <a:p>
            <a:r>
              <a:rPr lang="el-GR" dirty="0"/>
              <a:t>ΕΠΙΣΗΣ είναι οικονομικότερη μέθοδος από τις υπόλοιπες αποστάξεις καθώς έχει τη μεγαλύτερη απόδοση σε έλαιο με τη μικρότερη δυνατή κατανάλωση καυσίμου. Για αυτό το λόγο, χρησιμοποιείται ευρέως σε βιομηχανίες για αποστάξεις μεγάλων ποσοτήτων αρωματικών φυτών.</a:t>
            </a:r>
          </a:p>
        </p:txBody>
      </p:sp>
      <p:sp>
        <p:nvSpPr>
          <p:cNvPr id="4" name="Θέση αριθμού διαφάνειας 3"/>
          <p:cNvSpPr>
            <a:spLocks noGrp="1"/>
          </p:cNvSpPr>
          <p:nvPr>
            <p:ph type="sldNum" sz="quarter" idx="5"/>
          </p:nvPr>
        </p:nvSpPr>
        <p:spPr/>
        <p:txBody>
          <a:bodyPr/>
          <a:lstStyle/>
          <a:p>
            <a:fld id="{DF11B5F4-F42E-43E5-9F8A-E517192638A2}" type="slidenum">
              <a:rPr lang="el-GR" smtClean="0"/>
              <a:pPr/>
              <a:t>5</a:t>
            </a:fld>
            <a:endParaRPr lang="el-GR"/>
          </a:p>
        </p:txBody>
      </p:sp>
    </p:spTree>
    <p:extLst>
      <p:ext uri="{BB962C8B-B14F-4D97-AF65-F5344CB8AC3E}">
        <p14:creationId xmlns:p14="http://schemas.microsoft.com/office/powerpoint/2010/main" val="41225165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DF11B5F4-F42E-43E5-9F8A-E517192638A2}" type="slidenum">
              <a:rPr lang="el-GR" smtClean="0"/>
              <a:pPr/>
              <a:t>7</a:t>
            </a:fld>
            <a:endParaRPr lang="el-GR"/>
          </a:p>
        </p:txBody>
      </p:sp>
    </p:spTree>
    <p:extLst>
      <p:ext uri="{BB962C8B-B14F-4D97-AF65-F5344CB8AC3E}">
        <p14:creationId xmlns:p14="http://schemas.microsoft.com/office/powerpoint/2010/main" val="2598020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DF11B5F4-F42E-43E5-9F8A-E517192638A2}" type="slidenum">
              <a:rPr lang="el-GR" smtClean="0"/>
              <a:pPr/>
              <a:t>8</a:t>
            </a:fld>
            <a:endParaRPr lang="el-GR"/>
          </a:p>
        </p:txBody>
      </p:sp>
    </p:spTree>
    <p:extLst>
      <p:ext uri="{BB962C8B-B14F-4D97-AF65-F5344CB8AC3E}">
        <p14:creationId xmlns:p14="http://schemas.microsoft.com/office/powerpoint/2010/main" val="466717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DF11B5F4-F42E-43E5-9F8A-E517192638A2}" type="slidenum">
              <a:rPr lang="el-GR" smtClean="0"/>
              <a:pPr/>
              <a:t>9</a:t>
            </a:fld>
            <a:endParaRPr lang="el-GR"/>
          </a:p>
        </p:txBody>
      </p:sp>
    </p:spTree>
    <p:extLst>
      <p:ext uri="{BB962C8B-B14F-4D97-AF65-F5344CB8AC3E}">
        <p14:creationId xmlns:p14="http://schemas.microsoft.com/office/powerpoint/2010/main" val="3456670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DF11B5F4-F42E-43E5-9F8A-E517192638A2}" type="slidenum">
              <a:rPr lang="el-GR" smtClean="0"/>
              <a:pPr/>
              <a:t>10</a:t>
            </a:fld>
            <a:endParaRPr lang="el-GR"/>
          </a:p>
        </p:txBody>
      </p:sp>
    </p:spTree>
    <p:extLst>
      <p:ext uri="{BB962C8B-B14F-4D97-AF65-F5344CB8AC3E}">
        <p14:creationId xmlns:p14="http://schemas.microsoft.com/office/powerpoint/2010/main" val="7804005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DF11B5F4-F42E-43E5-9F8A-E517192638A2}" type="slidenum">
              <a:rPr lang="el-GR" smtClean="0"/>
              <a:pPr/>
              <a:t>12</a:t>
            </a:fld>
            <a:endParaRPr lang="el-GR"/>
          </a:p>
        </p:txBody>
      </p:sp>
    </p:spTree>
    <p:extLst>
      <p:ext uri="{BB962C8B-B14F-4D97-AF65-F5344CB8AC3E}">
        <p14:creationId xmlns:p14="http://schemas.microsoft.com/office/powerpoint/2010/main" val="31568488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l-GR"/>
              <a:t>Κάντε κλικ για να επεξεργαστείτε τον τίτλο υποδείγματος</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Κάντε κλικ για να επεξεργαστείτε τον υπότιτλο του υποδείγματος</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1/10/2025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14447298"/>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pPr/>
              <a:t>1/10/2025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pPr/>
              <a:t>‹#›</a:t>
            </a:fld>
            <a:endParaRPr lang="en-US" dirty="0"/>
          </a:p>
        </p:txBody>
      </p:sp>
    </p:spTree>
    <p:extLst>
      <p:ext uri="{BB962C8B-B14F-4D97-AF65-F5344CB8AC3E}">
        <p14:creationId xmlns:p14="http://schemas.microsoft.com/office/powerpoint/2010/main" val="4962777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016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1/10/2025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34483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κειμένου υποδείγματος</a:t>
            </a:r>
          </a:p>
        </p:txBody>
      </p:sp>
      <p:sp>
        <p:nvSpPr>
          <p:cNvPr id="7" name="Date Placeholder 6"/>
          <p:cNvSpPr>
            <a:spLocks noGrp="1"/>
          </p:cNvSpPr>
          <p:nvPr>
            <p:ph type="dt" sz="half" idx="10"/>
          </p:nvPr>
        </p:nvSpPr>
        <p:spPr/>
        <p:txBody>
          <a:bodyPr/>
          <a:lstStyle/>
          <a:p>
            <a:fld id="{B61BEF0D-F0BB-DE4B-95CE-6DB70DBA9567}" type="datetimeFigureOut">
              <a:rPr lang="en-US" smtClean="0"/>
              <a:pPr/>
              <a:t>1/10/2025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44092776"/>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8" name="Date Placeholder 7"/>
          <p:cNvSpPr>
            <a:spLocks noGrp="1"/>
          </p:cNvSpPr>
          <p:nvPr>
            <p:ph type="dt" sz="half" idx="10"/>
          </p:nvPr>
        </p:nvSpPr>
        <p:spPr/>
        <p:txBody>
          <a:bodyPr/>
          <a:lstStyle/>
          <a:p>
            <a:fld id="{EB712588-04B1-427B-82EE-E8DB90309F08}" type="datetimeFigureOut">
              <a:rPr lang="en-US" smtClean="0"/>
              <a:pPr/>
              <a:t>1/10/2025</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6FF9F0C5-380F-41C2-899A-BAC0F0927E16}" type="slidenum">
              <a:rPr lang="en-US" smtClean="0"/>
              <a:pPr/>
              <a:t>‹#›</a:t>
            </a:fld>
            <a:endParaRPr lang="en-US" dirty="0"/>
          </a:p>
        </p:txBody>
      </p:sp>
    </p:spTree>
    <p:extLst>
      <p:ext uri="{BB962C8B-B14F-4D97-AF65-F5344CB8AC3E}">
        <p14:creationId xmlns:p14="http://schemas.microsoft.com/office/powerpoint/2010/main" val="25701614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4" name="Content Placeholder 3"/>
          <p:cNvSpPr>
            <a:spLocks noGrp="1"/>
          </p:cNvSpPr>
          <p:nvPr>
            <p:ph sz="half" idx="2"/>
          </p:nvPr>
        </p:nvSpPr>
        <p:spPr>
          <a:xfrm>
            <a:off x="1583436" y="3143250"/>
            <a:ext cx="4270248" cy="25967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7" name="Date Placeholder 6"/>
          <p:cNvSpPr>
            <a:spLocks noGrp="1"/>
          </p:cNvSpPr>
          <p:nvPr>
            <p:ph type="dt" sz="half" idx="10"/>
          </p:nvPr>
        </p:nvSpPr>
        <p:spPr/>
        <p:txBody>
          <a:bodyPr/>
          <a:lstStyle/>
          <a:p>
            <a:fld id="{B61BEF0D-F0BB-DE4B-95CE-6DB70DBA9567}" type="datetimeFigureOut">
              <a:rPr lang="en-US" smtClean="0"/>
              <a:pPr/>
              <a:t>1/10/2025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
        <p:nvSpPr>
          <p:cNvPr id="10" name="Title 9"/>
          <p:cNvSpPr>
            <a:spLocks noGrp="1"/>
          </p:cNvSpPr>
          <p:nvPr>
            <p:ph type="title"/>
          </p:nvPr>
        </p:nvSpPr>
        <p:spPr/>
        <p:txBody>
          <a:bodyPr/>
          <a:lstStyle/>
          <a:p>
            <a:r>
              <a:rPr lang="el-GR"/>
              <a:t>Κάντε κλικ για να επεξεργαστείτε τον τίτλο υποδείγματος</a:t>
            </a:r>
            <a:endParaRPr lang="en-US" dirty="0"/>
          </a:p>
        </p:txBody>
      </p:sp>
    </p:spTree>
    <p:extLst>
      <p:ext uri="{BB962C8B-B14F-4D97-AF65-F5344CB8AC3E}">
        <p14:creationId xmlns:p14="http://schemas.microsoft.com/office/powerpoint/2010/main" val="711381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1/10/2025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353064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1/10/2025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06412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9" name="Date Placeholder 8"/>
          <p:cNvSpPr>
            <a:spLocks noGrp="1"/>
          </p:cNvSpPr>
          <p:nvPr>
            <p:ph type="dt" sz="half" idx="10"/>
          </p:nvPr>
        </p:nvSpPr>
        <p:spPr/>
        <p:txBody>
          <a:bodyPr/>
          <a:lstStyle/>
          <a:p>
            <a:fld id="{42A54C80-263E-416B-A8E0-580EDEADCBDC}" type="datetimeFigureOut">
              <a:rPr lang="en-US" smtClean="0"/>
              <a:pPr/>
              <a:t>1/10/2025</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519954A3-9DFD-4C44-94BA-B95130A3BA1C}" type="slidenum">
              <a:rPr lang="en-US" smtClean="0"/>
              <a:pPr/>
              <a:t>‹#›</a:t>
            </a:fld>
            <a:endParaRPr lang="en-US" dirty="0"/>
          </a:p>
        </p:txBody>
      </p:sp>
    </p:spTree>
    <p:extLst>
      <p:ext uri="{BB962C8B-B14F-4D97-AF65-F5344CB8AC3E}">
        <p14:creationId xmlns:p14="http://schemas.microsoft.com/office/powerpoint/2010/main" val="17137298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l-GR"/>
              <a:t>Κάντε κλικ για να επεξεργαστείτε τον τίτλο υποδείγματος</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B61BEF0D-F0BB-DE4B-95CE-6DB70DBA9567}" type="datetimeFigureOut">
              <a:rPr lang="en-US" smtClean="0"/>
              <a:pPr/>
              <a:t>1/10/2025</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45959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B61BEF0D-F0BB-DE4B-95CE-6DB70DBA9567}" type="datetimeFigureOut">
              <a:rPr lang="en-US" smtClean="0"/>
              <a:pPr/>
              <a:t>1/10/2025</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15082870"/>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Layout" Target="../diagrams/layout3.xml"/><Relationship Id="rId7" Type="http://schemas.openxmlformats.org/officeDocument/2006/relationships/image" Target="../media/image12.png"/><Relationship Id="rId2" Type="http://schemas.openxmlformats.org/officeDocument/2006/relationships/diagramData" Target="../diagrams/data3.xml"/><Relationship Id="rId1" Type="http://schemas.openxmlformats.org/officeDocument/2006/relationships/slideLayout" Target="../slideLayouts/slideLayout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15.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9" Type="http://schemas.openxmlformats.org/officeDocument/2006/relationships/image" Target="../media/image22.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pubmed.ncbi.nlm.nih.gov/32152715/" TargetMode="External"/><Relationship Id="rId2" Type="http://schemas.openxmlformats.org/officeDocument/2006/relationships/hyperlink" Target="https://pubmed.ncbi.nlm.nih.gov/36368477/"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sciencedirect.com/science/article/pii/S1878535223003325" TargetMode="External"/><Relationship Id="rId7" Type="http://schemas.openxmlformats.org/officeDocument/2006/relationships/hyperlink" Target="https://www.sciencedirect.com/science/article/pii/S1018364724001897#:~:text=The%20green%20tea%20extract%20showed,et%20al.%2C%202014" TargetMode="External"/><Relationship Id="rId2" Type="http://schemas.openxmlformats.org/officeDocument/2006/relationships/hyperlink" Target="https://pubmed.ncbi.nlm.nih.gov/38123590/" TargetMode="External"/><Relationship Id="rId1" Type="http://schemas.openxmlformats.org/officeDocument/2006/relationships/slideLayout" Target="../slideLayouts/slideLayout2.xml"/><Relationship Id="rId6" Type="http://schemas.openxmlformats.org/officeDocument/2006/relationships/hyperlink" Target="https://www.mdpi.com/1996-1944/13/21/4953#B4-materials-13-04953" TargetMode="External"/><Relationship Id="rId5" Type="http://schemas.openxmlformats.org/officeDocument/2006/relationships/hyperlink" Target="https://www.sciencedirect.com/science/article/pii/S1021949813000082" TargetMode="External"/><Relationship Id="rId4" Type="http://schemas.openxmlformats.org/officeDocument/2006/relationships/hyperlink" Target="https://www.sciencedirect.com/science/article/abs/pii/S1382668911000469"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CD1F35B-46A1-8093-416C-CFF8517E179B}"/>
              </a:ext>
            </a:extLst>
          </p:cNvPr>
          <p:cNvSpPr>
            <a:spLocks noGrp="1"/>
          </p:cNvSpPr>
          <p:nvPr>
            <p:ph type="ctrTitle"/>
          </p:nvPr>
        </p:nvSpPr>
        <p:spPr>
          <a:xfrm>
            <a:off x="1077686" y="478971"/>
            <a:ext cx="9895113" cy="3559629"/>
          </a:xfrm>
          <a:solidFill>
            <a:schemeClr val="accent1">
              <a:lumMod val="20000"/>
              <a:lumOff val="80000"/>
            </a:schemeClr>
          </a:solidFill>
        </p:spPr>
        <p:txBody>
          <a:bodyPr>
            <a:normAutofit/>
          </a:bodyPr>
          <a:lstStyle/>
          <a:p>
            <a:r>
              <a:rPr lang="el-GR" sz="4800" dirty="0">
                <a:ln w="0"/>
                <a:solidFill>
                  <a:schemeClr val="accent1">
                    <a:lumMod val="75000"/>
                  </a:schemeClr>
                </a:solidFill>
                <a:effectLst>
                  <a:outerShdw blurRad="38100" dist="25400" dir="5400000" algn="ctr" rotWithShape="0">
                    <a:srgbClr val="6E747A">
                      <a:alpha val="43000"/>
                    </a:srgbClr>
                  </a:outerShdw>
                </a:effectLst>
                <a:latin typeface="Arial Nova Cond" panose="020B0506020202020204" pitchFamily="34" charset="0"/>
              </a:rPr>
              <a:t>ΑΙΘΕΡΙΑ ΕΛΑΙΑ</a:t>
            </a:r>
            <a:br>
              <a:rPr lang="el-GR" sz="4800" dirty="0">
                <a:ln w="0"/>
                <a:solidFill>
                  <a:schemeClr val="accent1">
                    <a:lumMod val="75000"/>
                  </a:schemeClr>
                </a:solidFill>
                <a:effectLst>
                  <a:outerShdw blurRad="38100" dist="25400" dir="5400000" algn="ctr" rotWithShape="0">
                    <a:srgbClr val="6E747A">
                      <a:alpha val="43000"/>
                    </a:srgbClr>
                  </a:outerShdw>
                </a:effectLst>
                <a:latin typeface="Arial Nova Cond" panose="020B0506020202020204" pitchFamily="34" charset="0"/>
              </a:rPr>
            </a:br>
            <a:r>
              <a:rPr lang="el-GR" sz="4800" dirty="0">
                <a:ln w="0"/>
                <a:solidFill>
                  <a:schemeClr val="accent1">
                    <a:lumMod val="75000"/>
                  </a:schemeClr>
                </a:solidFill>
                <a:effectLst>
                  <a:outerShdw blurRad="38100" dist="25400" dir="5400000" algn="ctr" rotWithShape="0">
                    <a:srgbClr val="6E747A">
                      <a:alpha val="43000"/>
                    </a:srgbClr>
                  </a:outerShdw>
                </a:effectLst>
                <a:latin typeface="Arial Nova Cond" panose="020B0506020202020204" pitchFamily="34" charset="0"/>
              </a:rPr>
              <a:t>ΑΝΤΙΜΙΚΡΟΒΙΑΚΗ ΚΑΙ ΑΝΤΙΠΑΡΑΣΙΤΙΚΗ ΔΡΑΣΗ</a:t>
            </a:r>
          </a:p>
        </p:txBody>
      </p:sp>
      <p:sp>
        <p:nvSpPr>
          <p:cNvPr id="3" name="Υπότιτλος 2">
            <a:extLst>
              <a:ext uri="{FF2B5EF4-FFF2-40B4-BE49-F238E27FC236}">
                <a16:creationId xmlns:a16="http://schemas.microsoft.com/office/drawing/2014/main" id="{00D0F880-F394-B550-7971-98D72FD0E526}"/>
              </a:ext>
            </a:extLst>
          </p:cNvPr>
          <p:cNvSpPr>
            <a:spLocks noGrp="1"/>
          </p:cNvSpPr>
          <p:nvPr>
            <p:ph type="subTitle" idx="1"/>
          </p:nvPr>
        </p:nvSpPr>
        <p:spPr>
          <a:xfrm>
            <a:off x="3842385" y="4204025"/>
            <a:ext cx="4328159" cy="1377119"/>
          </a:xfrm>
        </p:spPr>
        <p:txBody>
          <a:bodyPr>
            <a:normAutofit lnSpcReduction="10000"/>
          </a:bodyPr>
          <a:lstStyle/>
          <a:p>
            <a:r>
              <a:rPr lang="el-GR" sz="2400" dirty="0"/>
              <a:t>Μαρία </a:t>
            </a:r>
            <a:r>
              <a:rPr lang="el-GR" sz="2400" dirty="0" err="1"/>
              <a:t>Μανουρά</a:t>
            </a:r>
            <a:endParaRPr lang="el-GR" sz="2400" dirty="0"/>
          </a:p>
          <a:p>
            <a:r>
              <a:rPr lang="el-GR" sz="2400" dirty="0"/>
              <a:t>Κωσταντίνος Δημητριάδης </a:t>
            </a:r>
          </a:p>
          <a:p>
            <a:r>
              <a:rPr lang="el-GR" sz="2400" dirty="0"/>
              <a:t>Αικατερίνη Σκουντή </a:t>
            </a:r>
          </a:p>
        </p:txBody>
      </p:sp>
      <p:pic>
        <p:nvPicPr>
          <p:cNvPr id="4" name="Εικόνα 3">
            <a:extLst>
              <a:ext uri="{FF2B5EF4-FFF2-40B4-BE49-F238E27FC236}">
                <a16:creationId xmlns:a16="http://schemas.microsoft.com/office/drawing/2014/main" id="{177BC4E5-7AEE-E6A9-12A6-4CA7ACF622B3}"/>
              </a:ext>
            </a:extLst>
          </p:cNvPr>
          <p:cNvPicPr>
            <a:picLocks noChangeAspect="1"/>
          </p:cNvPicPr>
          <p:nvPr/>
        </p:nvPicPr>
        <p:blipFill>
          <a:blip r:embed="rId3"/>
          <a:stretch>
            <a:fillRect/>
          </a:stretch>
        </p:blipFill>
        <p:spPr>
          <a:xfrm>
            <a:off x="3901439" y="5581144"/>
            <a:ext cx="4210050" cy="1181100"/>
          </a:xfrm>
          <a:prstGeom prst="rect">
            <a:avLst/>
          </a:prstGeom>
        </p:spPr>
      </p:pic>
    </p:spTree>
    <p:extLst>
      <p:ext uri="{BB962C8B-B14F-4D97-AF65-F5344CB8AC3E}">
        <p14:creationId xmlns:p14="http://schemas.microsoft.com/office/powerpoint/2010/main" val="35171114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31329B86-7DA2-F6CF-1D0E-1A05A1671562}"/>
              </a:ext>
            </a:extLst>
          </p:cNvPr>
          <p:cNvSpPr>
            <a:spLocks noGrp="1"/>
          </p:cNvSpPr>
          <p:nvPr>
            <p:ph idx="1"/>
          </p:nvPr>
        </p:nvSpPr>
        <p:spPr>
          <a:xfrm>
            <a:off x="334537" y="434897"/>
            <a:ext cx="6432023" cy="6096531"/>
          </a:xfrm>
        </p:spPr>
        <p:txBody>
          <a:bodyPr>
            <a:normAutofit/>
          </a:bodyPr>
          <a:lstStyle/>
          <a:p>
            <a:pPr marL="0" indent="0" algn="ctr">
              <a:lnSpc>
                <a:spcPct val="150000"/>
              </a:lnSpc>
              <a:buNone/>
            </a:pPr>
            <a:r>
              <a:rPr lang="el-GR" sz="1600" dirty="0">
                <a:highlight>
                  <a:srgbClr val="C0C0C0"/>
                </a:highlight>
                <a:latin typeface="Arial" panose="020B0604020202020204" pitchFamily="34" charset="0"/>
                <a:cs typeface="Arial" panose="020B0604020202020204" pitchFamily="34" charset="0"/>
              </a:rPr>
              <a:t>ΛΕΒΑΝΤΑ </a:t>
            </a:r>
          </a:p>
          <a:p>
            <a:pPr marL="0" indent="0">
              <a:lnSpc>
                <a:spcPct val="150000"/>
              </a:lnSpc>
              <a:buNone/>
            </a:pPr>
            <a:r>
              <a:rPr lang="el-GR" sz="1600" dirty="0">
                <a:latin typeface="Arial" panose="020B0604020202020204" pitchFamily="34" charset="0"/>
                <a:cs typeface="Arial" panose="020B0604020202020204" pitchFamily="34" charset="0"/>
              </a:rPr>
              <a:t>Το αιθέριο έλαιο της λεβάντας έχει αντιπαρασιτική δράση εναντίον των: </a:t>
            </a:r>
          </a:p>
          <a:p>
            <a:pPr>
              <a:lnSpc>
                <a:spcPct val="150000"/>
              </a:lnSpc>
            </a:pPr>
            <a:r>
              <a:rPr lang="el-GR" sz="1600" dirty="0" err="1">
                <a:latin typeface="Arial" panose="020B0604020202020204" pitchFamily="34" charset="0"/>
                <a:cs typeface="Arial" panose="020B0604020202020204" pitchFamily="34" charset="0"/>
              </a:rPr>
              <a:t>Giardia</a:t>
            </a:r>
            <a:r>
              <a:rPr lang="el-GR" sz="1600" dirty="0">
                <a:latin typeface="Arial" panose="020B0604020202020204" pitchFamily="34" charset="0"/>
                <a:cs typeface="Arial" panose="020B0604020202020204" pitchFamily="34" charset="0"/>
              </a:rPr>
              <a:t> </a:t>
            </a:r>
            <a:r>
              <a:rPr lang="el-GR" sz="1600" dirty="0" err="1">
                <a:latin typeface="Arial" panose="020B0604020202020204" pitchFamily="34" charset="0"/>
                <a:cs typeface="Arial" panose="020B0604020202020204" pitchFamily="34" charset="0"/>
              </a:rPr>
              <a:t>duodenalis</a:t>
            </a:r>
            <a:r>
              <a:rPr lang="el-GR"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t>
            </a:r>
            <a:r>
              <a:rPr lang="el-GR" sz="1600" dirty="0" err="1">
                <a:latin typeface="Arial" panose="020B0604020202020204" pitchFamily="34" charset="0"/>
                <a:cs typeface="Arial" panose="020B0604020202020204" pitchFamily="34" charset="0"/>
              </a:rPr>
              <a:t>Γιάρδια</a:t>
            </a:r>
            <a:r>
              <a:rPr lang="el-GR" sz="1600" dirty="0">
                <a:latin typeface="Arial" panose="020B0604020202020204" pitchFamily="34" charset="0"/>
                <a:cs typeface="Arial" panose="020B0604020202020204" pitchFamily="34" charset="0"/>
              </a:rPr>
              <a:t> </a:t>
            </a:r>
            <a:r>
              <a:rPr lang="el-GR" sz="1600" dirty="0" err="1">
                <a:latin typeface="Arial" panose="020B0604020202020204" pitchFamily="34" charset="0"/>
                <a:cs typeface="Arial" panose="020B0604020202020204" pitchFamily="34" charset="0"/>
              </a:rPr>
              <a:t>λάμβια</a:t>
            </a:r>
            <a:r>
              <a:rPr lang="el-GR" sz="1600" dirty="0">
                <a:latin typeface="Arial" panose="020B0604020202020204" pitchFamily="34" charset="0"/>
                <a:cs typeface="Arial" panose="020B0604020202020204" pitchFamily="34" charset="0"/>
              </a:rPr>
              <a:t>)</a:t>
            </a:r>
          </a:p>
          <a:p>
            <a:pPr>
              <a:lnSpc>
                <a:spcPct val="150000"/>
              </a:lnSpc>
            </a:pPr>
            <a:r>
              <a:rPr lang="el-GR" sz="1600" dirty="0" err="1">
                <a:latin typeface="Arial" panose="020B0604020202020204" pitchFamily="34" charset="0"/>
                <a:cs typeface="Arial" panose="020B0604020202020204" pitchFamily="34" charset="0"/>
              </a:rPr>
              <a:t>Trichomonas</a:t>
            </a:r>
            <a:r>
              <a:rPr lang="el-GR" sz="1600" dirty="0">
                <a:latin typeface="Arial" panose="020B0604020202020204" pitchFamily="34" charset="0"/>
                <a:cs typeface="Arial" panose="020B0604020202020204" pitchFamily="34" charset="0"/>
              </a:rPr>
              <a:t> </a:t>
            </a:r>
            <a:r>
              <a:rPr lang="el-GR" sz="1600" dirty="0" err="1">
                <a:latin typeface="Arial" panose="020B0604020202020204" pitchFamily="34" charset="0"/>
                <a:cs typeface="Arial" panose="020B0604020202020204" pitchFamily="34" charset="0"/>
              </a:rPr>
              <a:t>vaginalis</a:t>
            </a:r>
            <a:r>
              <a:rPr lang="el-GR" sz="1600" dirty="0">
                <a:latin typeface="Arial" panose="020B0604020202020204" pitchFamily="34" charset="0"/>
                <a:cs typeface="Arial" panose="020B0604020202020204" pitchFamily="34" charset="0"/>
              </a:rPr>
              <a:t>(Τριχομονάδα του κόλπου) (Σεξουαλικά μεταδιδόμενη ασθένεια, γνωστή ως </a:t>
            </a:r>
            <a:r>
              <a:rPr lang="el-GR" sz="1600" dirty="0" err="1">
                <a:latin typeface="Arial" panose="020B0604020202020204" pitchFamily="34" charset="0"/>
                <a:cs typeface="Arial" panose="020B0604020202020204" pitchFamily="34" charset="0"/>
              </a:rPr>
              <a:t>τριχομονάση</a:t>
            </a:r>
            <a:r>
              <a:rPr lang="el-GR" sz="1600" dirty="0">
                <a:latin typeface="Arial" panose="020B0604020202020204" pitchFamily="34" charset="0"/>
                <a:cs typeface="Arial" panose="020B0604020202020204" pitchFamily="34" charset="0"/>
              </a:rPr>
              <a:t>)</a:t>
            </a:r>
          </a:p>
          <a:p>
            <a:pPr>
              <a:lnSpc>
                <a:spcPct val="150000"/>
              </a:lnSpc>
            </a:pPr>
            <a:r>
              <a:rPr lang="el-GR" sz="1600" dirty="0">
                <a:latin typeface="Arial" panose="020B0604020202020204" pitchFamily="34" charset="0"/>
                <a:cs typeface="Arial" panose="020B0604020202020204" pitchFamily="34" charset="0"/>
              </a:rPr>
              <a:t>του παθογόνου </a:t>
            </a:r>
            <a:r>
              <a:rPr lang="el-GR" sz="1600" dirty="0" err="1">
                <a:latin typeface="Arial" panose="020B0604020202020204" pitchFamily="34" charset="0"/>
                <a:cs typeface="Arial" panose="020B0604020202020204" pitchFamily="34" charset="0"/>
              </a:rPr>
              <a:t>Hexamita</a:t>
            </a:r>
            <a:r>
              <a:rPr lang="el-GR" sz="1600" dirty="0">
                <a:latin typeface="Arial" panose="020B0604020202020204" pitchFamily="34" charset="0"/>
                <a:cs typeface="Arial" panose="020B0604020202020204" pitchFamily="34" charset="0"/>
              </a:rPr>
              <a:t> </a:t>
            </a:r>
            <a:r>
              <a:rPr lang="el-GR" sz="1600" dirty="0" err="1">
                <a:latin typeface="Arial" panose="020B0604020202020204" pitchFamily="34" charset="0"/>
                <a:cs typeface="Arial" panose="020B0604020202020204" pitchFamily="34" charset="0"/>
              </a:rPr>
              <a:t>inflata</a:t>
            </a:r>
            <a:r>
              <a:rPr lang="el-GR" sz="1600" dirty="0">
                <a:latin typeface="Arial" panose="020B0604020202020204" pitchFamily="34" charset="0"/>
                <a:cs typeface="Arial" panose="020B0604020202020204" pitchFamily="34" charset="0"/>
              </a:rPr>
              <a:t> των ψαριών</a:t>
            </a:r>
          </a:p>
          <a:p>
            <a:pPr>
              <a:lnSpc>
                <a:spcPct val="150000"/>
              </a:lnSpc>
            </a:pPr>
            <a:r>
              <a:rPr lang="el-GR" sz="1600" dirty="0">
                <a:latin typeface="Arial" panose="020B0604020202020204" pitchFamily="34" charset="0"/>
                <a:cs typeface="Arial" panose="020B0604020202020204" pitchFamily="34" charset="0"/>
              </a:rPr>
              <a:t>του </a:t>
            </a:r>
            <a:r>
              <a:rPr lang="en-US" sz="1600" dirty="0" err="1">
                <a:latin typeface="Arial" panose="020B0604020202020204" pitchFamily="34" charset="0"/>
                <a:cs typeface="Arial" panose="020B0604020202020204" pitchFamily="34" charset="0"/>
              </a:rPr>
              <a:t>Haemonchus</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contortus</a:t>
            </a:r>
            <a:r>
              <a:rPr lang="el-GR"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t>
            </a:r>
            <a:r>
              <a:rPr lang="el-GR" sz="1600" dirty="0">
                <a:latin typeface="Arial" panose="020B0604020202020204" pitchFamily="34" charset="0"/>
                <a:cs typeface="Arial" panose="020B0604020202020204" pitchFamily="34" charset="0"/>
              </a:rPr>
              <a:t>Σκουλήκι του κουρέα) (Τα σκουλήκια αυτά τρέφονται με αίμα και είναι υπεύθυνα για αναιμία , οίδημα και θάνατο μολυσμένων αιγοπροβάτων)</a:t>
            </a:r>
          </a:p>
          <a:p>
            <a:pPr>
              <a:lnSpc>
                <a:spcPct val="150000"/>
              </a:lnSpc>
            </a:pPr>
            <a:r>
              <a:rPr lang="en-US" sz="1600" dirty="0" err="1">
                <a:latin typeface="Arial" panose="020B0604020202020204" pitchFamily="34" charset="0"/>
                <a:cs typeface="Arial" panose="020B0604020202020204" pitchFamily="34" charset="0"/>
              </a:rPr>
              <a:t>Ichthyophthirius</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multifiliis</a:t>
            </a:r>
            <a:r>
              <a:rPr lang="el-GR" sz="1600" dirty="0">
                <a:latin typeface="Arial" panose="020B0604020202020204" pitchFamily="34" charset="0"/>
                <a:cs typeface="Arial" panose="020B0604020202020204" pitchFamily="34" charset="0"/>
              </a:rPr>
              <a:t> (</a:t>
            </a:r>
            <a:r>
              <a:rPr lang="el-GR" sz="1600" dirty="0" err="1">
                <a:latin typeface="Arial" panose="020B0604020202020204" pitchFamily="34" charset="0"/>
                <a:cs typeface="Arial" panose="020B0604020202020204" pitchFamily="34" charset="0"/>
              </a:rPr>
              <a:t>ιχθυοφθειριαση</a:t>
            </a:r>
            <a:r>
              <a:rPr lang="en-US" sz="1600" dirty="0">
                <a:latin typeface="Arial" panose="020B0604020202020204" pitchFamily="34" charset="0"/>
                <a:cs typeface="Arial" panose="020B0604020202020204" pitchFamily="34" charset="0"/>
              </a:rPr>
              <a:t>) (</a:t>
            </a:r>
            <a:r>
              <a:rPr lang="el-GR" sz="1600" dirty="0">
                <a:latin typeface="Arial" panose="020B0604020202020204" pitchFamily="34" charset="0"/>
                <a:cs typeface="Arial" panose="020B0604020202020204" pitchFamily="34" charset="0"/>
              </a:rPr>
              <a:t>Μολύνει τα περισσότερα ψάρια του γλυκού νερού. Ορατό ως μια λευκή κηλίδα πάνω στην επιφάνεια του ψαριού)</a:t>
            </a:r>
            <a:endParaRPr lang="en-US" sz="1600" dirty="0">
              <a:latin typeface="Arial" panose="020B0604020202020204" pitchFamily="34" charset="0"/>
              <a:cs typeface="Arial" panose="020B0604020202020204" pitchFamily="34" charset="0"/>
            </a:endParaRPr>
          </a:p>
          <a:p>
            <a:pPr>
              <a:lnSpc>
                <a:spcPct val="150000"/>
              </a:lnSpc>
            </a:pPr>
            <a:endParaRPr lang="el-GR" sz="1400" dirty="0">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879398A9-0D0D-4901-BDDF-B3D93CECA7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86706" y="964692"/>
            <a:ext cx="3986784" cy="49365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011FEC3B-E514-4E21-B2CB-7903A73569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1298" y="1128683"/>
            <a:ext cx="3657600" cy="46085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Εικόνα 9" descr="Εικόνα που περιέχει λουλούδι, ενυδρείο, μοβ, φυτό&#10;&#10;Περιγραφή που δημιουργήθηκε αυτόματα">
            <a:extLst>
              <a:ext uri="{FF2B5EF4-FFF2-40B4-BE49-F238E27FC236}">
                <a16:creationId xmlns:a16="http://schemas.microsoft.com/office/drawing/2014/main" id="{EFFC4A18-BEDB-64CF-47EB-1FFE613D3731}"/>
              </a:ext>
            </a:extLst>
          </p:cNvPr>
          <p:cNvPicPr>
            <a:picLocks noChangeAspect="1"/>
          </p:cNvPicPr>
          <p:nvPr/>
        </p:nvPicPr>
        <p:blipFill>
          <a:blip r:embed="rId3"/>
          <a:stretch>
            <a:fillRect/>
          </a:stretch>
        </p:blipFill>
        <p:spPr>
          <a:xfrm>
            <a:off x="7715890" y="2395439"/>
            <a:ext cx="3328416" cy="2067121"/>
          </a:xfrm>
          <a:prstGeom prst="rect">
            <a:avLst/>
          </a:prstGeom>
        </p:spPr>
      </p:pic>
    </p:spTree>
    <p:extLst>
      <p:ext uri="{BB962C8B-B14F-4D97-AF65-F5344CB8AC3E}">
        <p14:creationId xmlns:p14="http://schemas.microsoft.com/office/powerpoint/2010/main" val="4197634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calcmode="lin" valueType="num">
                                      <p:cBhvr additive="base">
                                        <p:cTn id="2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1000"/>
                                        <p:tgtEl>
                                          <p:spTgt spid="3">
                                            <p:txEl>
                                              <p:pRg st="5" end="5"/>
                                            </p:txEl>
                                          </p:spTgt>
                                        </p:tgtEl>
                                      </p:cBhvr>
                                    </p:animEffect>
                                    <p:anim calcmode="lin" valueType="num">
                                      <p:cBhvr>
                                        <p:cTn id="3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52BC4-7A3B-2B85-30DA-F46DB2ECAE90}"/>
              </a:ext>
            </a:extLst>
          </p:cNvPr>
          <p:cNvSpPr>
            <a:spLocks noGrp="1"/>
          </p:cNvSpPr>
          <p:nvPr>
            <p:ph type="title"/>
          </p:nvPr>
        </p:nvSpPr>
        <p:spPr>
          <a:xfrm>
            <a:off x="1942592" y="293108"/>
            <a:ext cx="2139696" cy="511577"/>
          </a:xfrm>
        </p:spPr>
        <p:txBody>
          <a:bodyPr>
            <a:normAutofit fontScale="90000"/>
          </a:bodyPr>
          <a:lstStyle/>
          <a:p>
            <a:r>
              <a:rPr lang="en-US" dirty="0" err="1"/>
              <a:t>Μεντ</a:t>
            </a:r>
            <a:r>
              <a:rPr lang="en-US" dirty="0"/>
              <a:t>α</a:t>
            </a:r>
          </a:p>
        </p:txBody>
      </p:sp>
      <p:graphicFrame>
        <p:nvGraphicFramePr>
          <p:cNvPr id="15" name="Content Placeholder 2">
            <a:extLst>
              <a:ext uri="{FF2B5EF4-FFF2-40B4-BE49-F238E27FC236}">
                <a16:creationId xmlns:a16="http://schemas.microsoft.com/office/drawing/2014/main" id="{27271729-ACE8-4AF8-E598-6CB762412568}"/>
              </a:ext>
            </a:extLst>
          </p:cNvPr>
          <p:cNvGraphicFramePr>
            <a:graphicFrameLocks noGrp="1"/>
          </p:cNvGraphicFramePr>
          <p:nvPr>
            <p:ph idx="1"/>
            <p:extLst>
              <p:ext uri="{D42A27DB-BD31-4B8C-83A1-F6EECF244321}">
                <p14:modId xmlns:p14="http://schemas.microsoft.com/office/powerpoint/2010/main" val="2447432628"/>
              </p:ext>
            </p:extLst>
          </p:nvPr>
        </p:nvGraphicFramePr>
        <p:xfrm>
          <a:off x="6387012" y="121775"/>
          <a:ext cx="4998720" cy="53807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 Placeholder 3">
            <a:extLst>
              <a:ext uri="{FF2B5EF4-FFF2-40B4-BE49-F238E27FC236}">
                <a16:creationId xmlns:a16="http://schemas.microsoft.com/office/drawing/2014/main" id="{AE3CE7DF-09EB-49AD-3C2A-2EE28B46AFCB}"/>
              </a:ext>
            </a:extLst>
          </p:cNvPr>
          <p:cNvSpPr>
            <a:spLocks noGrp="1"/>
          </p:cNvSpPr>
          <p:nvPr>
            <p:ph type="body" sz="half" idx="2"/>
          </p:nvPr>
        </p:nvSpPr>
        <p:spPr>
          <a:xfrm>
            <a:off x="373888" y="908318"/>
            <a:ext cx="5349240" cy="5851636"/>
          </a:xfrm>
        </p:spPr>
        <p:txBody>
          <a:bodyPr vert="horz" lIns="91440" tIns="45720" rIns="91440" bIns="45720" rtlCol="0" anchor="t" anchorCtr="1">
            <a:normAutofit/>
          </a:bodyPr>
          <a:lstStyle/>
          <a:p>
            <a:r>
              <a:rPr lang="en-US" sz="1800" dirty="0"/>
              <a:t>  Η α</a:t>
            </a:r>
            <a:r>
              <a:rPr lang="en-US" sz="1800" dirty="0" err="1"/>
              <a:t>ντι</a:t>
            </a:r>
            <a:r>
              <a:rPr lang="en-US" sz="1800" dirty="0"/>
              <a:t>παρα</a:t>
            </a:r>
            <a:r>
              <a:rPr lang="en-US" sz="1800" dirty="0" err="1"/>
              <a:t>σιτική</a:t>
            </a:r>
            <a:r>
              <a:rPr lang="en-US" sz="1800" dirty="0"/>
              <a:t> </a:t>
            </a:r>
            <a:r>
              <a:rPr lang="en-US" sz="1800" dirty="0" err="1"/>
              <a:t>δράση</a:t>
            </a:r>
            <a:r>
              <a:rPr lang="en-US" sz="1800" dirty="0"/>
              <a:t> </a:t>
            </a:r>
            <a:r>
              <a:rPr lang="en-US" sz="1800" dirty="0" err="1"/>
              <a:t>του</a:t>
            </a:r>
            <a:r>
              <a:rPr lang="en-US" sz="1800" dirty="0"/>
              <a:t> α</a:t>
            </a:r>
            <a:r>
              <a:rPr lang="en-US" sz="1800" dirty="0" err="1"/>
              <a:t>ιθερίου</a:t>
            </a:r>
            <a:r>
              <a:rPr lang="en-US" sz="1800" dirty="0"/>
              <a:t> </a:t>
            </a:r>
            <a:r>
              <a:rPr lang="en-US" sz="1800" dirty="0" err="1"/>
              <a:t>ελ</a:t>
            </a:r>
            <a:r>
              <a:rPr lang="en-US" sz="1800" dirty="0"/>
              <a:t>α</a:t>
            </a:r>
            <a:r>
              <a:rPr lang="en-US" sz="1800" dirty="0" err="1"/>
              <a:t>ίου</a:t>
            </a:r>
            <a:r>
              <a:rPr lang="en-US" sz="1800" dirty="0"/>
              <a:t> </a:t>
            </a:r>
            <a:r>
              <a:rPr lang="en-US" sz="1800" dirty="0" err="1"/>
              <a:t>της</a:t>
            </a:r>
            <a:r>
              <a:rPr lang="en-US" sz="1800" dirty="0"/>
              <a:t>  </a:t>
            </a:r>
            <a:r>
              <a:rPr lang="en-US" sz="1800" dirty="0" err="1"/>
              <a:t>μέντ</a:t>
            </a:r>
            <a:r>
              <a:rPr lang="en-US" sz="1800" dirty="0"/>
              <a:t>ας </a:t>
            </a:r>
            <a:r>
              <a:rPr lang="en-US" sz="1800" dirty="0" err="1"/>
              <a:t>οφείλετ</a:t>
            </a:r>
            <a:r>
              <a:rPr lang="en-US" sz="1800" dirty="0"/>
              <a:t>αι </a:t>
            </a:r>
            <a:r>
              <a:rPr lang="en-US" sz="1800" dirty="0" err="1"/>
              <a:t>κυρίως</a:t>
            </a:r>
            <a:r>
              <a:rPr lang="en-US" sz="1800" dirty="0"/>
              <a:t> </a:t>
            </a:r>
            <a:r>
              <a:rPr lang="en-US" sz="1800" dirty="0" err="1"/>
              <a:t>σε</a:t>
            </a:r>
            <a:r>
              <a:rPr lang="en-US" sz="1800" dirty="0"/>
              <a:t> </a:t>
            </a:r>
            <a:r>
              <a:rPr lang="en-US" sz="1800" dirty="0" err="1"/>
              <a:t>τρι</a:t>
            </a:r>
            <a:r>
              <a:rPr lang="en-US" sz="1800" dirty="0"/>
              <a:t>α </a:t>
            </a:r>
            <a:r>
              <a:rPr lang="en-US" sz="1800" dirty="0" err="1"/>
              <a:t>συστ</a:t>
            </a:r>
            <a:r>
              <a:rPr lang="en-US" sz="1800" dirty="0"/>
              <a:t>α</a:t>
            </a:r>
            <a:r>
              <a:rPr lang="en-US" sz="1800" dirty="0" err="1"/>
              <a:t>τικά</a:t>
            </a:r>
            <a:r>
              <a:rPr lang="en-US" sz="1800" dirty="0"/>
              <a:t>, </a:t>
            </a:r>
            <a:r>
              <a:rPr lang="en-US" sz="1800" dirty="0" err="1"/>
              <a:t>την</a:t>
            </a:r>
            <a:r>
              <a:rPr lang="en-US" sz="1800" dirty="0"/>
              <a:t> </a:t>
            </a:r>
            <a:r>
              <a:rPr lang="en-US" sz="1800" b="1" dirty="0">
                <a:solidFill>
                  <a:srgbClr val="002060"/>
                </a:solidFill>
              </a:rPr>
              <a:t>  </a:t>
            </a:r>
            <a:r>
              <a:rPr lang="en-US" sz="1800" b="1" dirty="0" err="1">
                <a:solidFill>
                  <a:srgbClr val="002060"/>
                </a:solidFill>
              </a:rPr>
              <a:t>μενθόλη</a:t>
            </a:r>
            <a:r>
              <a:rPr lang="en-US" sz="1800" dirty="0"/>
              <a:t> </a:t>
            </a:r>
            <a:r>
              <a:rPr lang="en-US" sz="1800" dirty="0" err="1"/>
              <a:t>το</a:t>
            </a:r>
            <a:r>
              <a:rPr lang="en-US" sz="1800" dirty="0"/>
              <a:t> </a:t>
            </a:r>
            <a:r>
              <a:rPr lang="en-US" sz="1800" b="1" dirty="0" err="1">
                <a:solidFill>
                  <a:srgbClr val="002060"/>
                </a:solidFill>
              </a:rPr>
              <a:t>λιμονένιο</a:t>
            </a:r>
            <a:r>
              <a:rPr lang="en-US" sz="1800" dirty="0"/>
              <a:t> και </a:t>
            </a:r>
            <a:r>
              <a:rPr lang="en-US" sz="1800" dirty="0" err="1"/>
              <a:t>την</a:t>
            </a:r>
            <a:r>
              <a:rPr lang="en-US" sz="1800" dirty="0"/>
              <a:t> </a:t>
            </a:r>
            <a:r>
              <a:rPr lang="en-US" sz="1800" b="1" dirty="0" err="1">
                <a:solidFill>
                  <a:srgbClr val="002060"/>
                </a:solidFill>
              </a:rPr>
              <a:t>μεθυλοευγενόλη</a:t>
            </a:r>
            <a:r>
              <a:rPr lang="en-US" sz="1800" b="1" dirty="0">
                <a:solidFill>
                  <a:srgbClr val="002060"/>
                </a:solidFill>
              </a:rPr>
              <a:t>.</a:t>
            </a:r>
            <a:r>
              <a:rPr lang="en-US" sz="1800" dirty="0">
                <a:solidFill>
                  <a:schemeClr val="bg1"/>
                </a:solidFill>
              </a:rPr>
              <a:t>   </a:t>
            </a:r>
            <a:r>
              <a:rPr lang="en-US" sz="1800" dirty="0" err="1">
                <a:solidFill>
                  <a:schemeClr val="bg1"/>
                </a:solidFill>
              </a:rPr>
              <a:t>Χρησιμο</a:t>
            </a:r>
            <a:r>
              <a:rPr lang="en-US" sz="1800" dirty="0">
                <a:solidFill>
                  <a:schemeClr val="bg1"/>
                </a:solidFill>
              </a:rPr>
              <a:t>π</a:t>
            </a:r>
            <a:r>
              <a:rPr lang="en-US" sz="1800" dirty="0" err="1">
                <a:solidFill>
                  <a:schemeClr val="bg1"/>
                </a:solidFill>
              </a:rPr>
              <a:t>οιείτ</a:t>
            </a:r>
            <a:r>
              <a:rPr lang="en-US" sz="1800" dirty="0">
                <a:solidFill>
                  <a:schemeClr val="bg1"/>
                </a:solidFill>
              </a:rPr>
              <a:t>αι κατα </a:t>
            </a:r>
            <a:r>
              <a:rPr lang="en-US" sz="1800" dirty="0" err="1">
                <a:solidFill>
                  <a:schemeClr val="bg1"/>
                </a:solidFill>
              </a:rPr>
              <a:t>κύριο</a:t>
            </a:r>
            <a:r>
              <a:rPr lang="en-US" sz="1800" dirty="0">
                <a:solidFill>
                  <a:schemeClr val="bg1"/>
                </a:solidFill>
              </a:rPr>
              <a:t> </a:t>
            </a:r>
            <a:r>
              <a:rPr lang="en-US" sz="1800" dirty="0" err="1">
                <a:solidFill>
                  <a:schemeClr val="bg1"/>
                </a:solidFill>
              </a:rPr>
              <a:t>λόγο</a:t>
            </a:r>
            <a:r>
              <a:rPr lang="en-US" sz="1800" dirty="0">
                <a:solidFill>
                  <a:schemeClr val="bg1"/>
                </a:solidFill>
              </a:rPr>
              <a:t>:</a:t>
            </a:r>
            <a:endParaRPr lang="en-US" sz="1800" dirty="0">
              <a:solidFill>
                <a:schemeClr val="bg1"/>
              </a:solidFill>
              <a:latin typeface="Gill Sans MT"/>
              <a:cs typeface="Times New Roman"/>
            </a:endParaRPr>
          </a:p>
          <a:p>
            <a:pPr marL="285750" indent="-285750" algn="l">
              <a:buFont typeface="Arial"/>
              <a:buChar char="•"/>
            </a:pPr>
            <a:r>
              <a:rPr lang="en-US" sz="1800" b="1" dirty="0" err="1">
                <a:solidFill>
                  <a:srgbClr val="002060"/>
                </a:solidFill>
                <a:latin typeface="Times New Roman"/>
                <a:cs typeface="Times New Roman"/>
              </a:rPr>
              <a:t>Ενάντι</a:t>
            </a:r>
            <a:r>
              <a:rPr lang="en-US" sz="1800" b="1" dirty="0">
                <a:solidFill>
                  <a:srgbClr val="002060"/>
                </a:solidFill>
                <a:latin typeface="Times New Roman"/>
                <a:cs typeface="Times New Roman"/>
              </a:rPr>
              <a:t>α </a:t>
            </a:r>
            <a:r>
              <a:rPr lang="en-US" sz="1800" b="1" dirty="0" err="1">
                <a:solidFill>
                  <a:srgbClr val="002060"/>
                </a:solidFill>
                <a:latin typeface="Times New Roman"/>
                <a:cs typeface="Times New Roman"/>
              </a:rPr>
              <a:t>σε</a:t>
            </a:r>
            <a:r>
              <a:rPr lang="en-US" sz="1800" b="1" dirty="0">
                <a:solidFill>
                  <a:srgbClr val="002060"/>
                </a:solidFill>
                <a:latin typeface="Times New Roman"/>
                <a:cs typeface="Times New Roman"/>
              </a:rPr>
              <a:t> πα</a:t>
            </a:r>
            <a:r>
              <a:rPr lang="en-US" sz="1800" b="1" dirty="0" err="1">
                <a:solidFill>
                  <a:srgbClr val="002060"/>
                </a:solidFill>
                <a:latin typeface="Times New Roman"/>
                <a:cs typeface="Times New Roman"/>
              </a:rPr>
              <a:t>ράσιτ</a:t>
            </a:r>
            <a:r>
              <a:rPr lang="en-US" sz="1800" b="1" dirty="0">
                <a:solidFill>
                  <a:srgbClr val="002060"/>
                </a:solidFill>
                <a:latin typeface="Times New Roman"/>
                <a:cs typeface="Times New Roman"/>
              </a:rPr>
              <a:t>α (</a:t>
            </a:r>
            <a:r>
              <a:rPr lang="en-US" sz="1800" b="1" dirty="0" err="1">
                <a:solidFill>
                  <a:srgbClr val="002060"/>
                </a:solidFill>
                <a:latin typeface="Times New Roman"/>
                <a:cs typeface="Times New Roman"/>
              </a:rPr>
              <a:t>έντομ</a:t>
            </a:r>
            <a:r>
              <a:rPr lang="en-US" sz="1800" b="1" dirty="0">
                <a:solidFill>
                  <a:srgbClr val="002060"/>
                </a:solidFill>
                <a:latin typeface="Times New Roman"/>
                <a:cs typeface="Times New Roman"/>
              </a:rPr>
              <a:t>α, </a:t>
            </a:r>
            <a:r>
              <a:rPr lang="en-US" sz="1800" b="1" dirty="0" err="1">
                <a:solidFill>
                  <a:srgbClr val="002060"/>
                </a:solidFill>
                <a:latin typeface="Times New Roman"/>
                <a:cs typeface="Times New Roman"/>
              </a:rPr>
              <a:t>μύγες</a:t>
            </a:r>
            <a:r>
              <a:rPr lang="en-US" sz="1800" b="1" dirty="0">
                <a:solidFill>
                  <a:srgbClr val="002060"/>
                </a:solidFill>
                <a:latin typeface="Times New Roman"/>
                <a:cs typeface="Times New Roman"/>
              </a:rPr>
              <a:t>, α</a:t>
            </a:r>
            <a:r>
              <a:rPr lang="en-US" sz="1800" b="1" dirty="0" err="1">
                <a:solidFill>
                  <a:srgbClr val="002060"/>
                </a:solidFill>
                <a:latin typeface="Times New Roman"/>
                <a:cs typeface="Times New Roman"/>
              </a:rPr>
              <a:t>κάρε</a:t>
            </a:r>
            <a:r>
              <a:rPr lang="en-US" sz="1800" b="1" dirty="0">
                <a:solidFill>
                  <a:srgbClr val="002060"/>
                </a:solidFill>
                <a:latin typeface="Times New Roman"/>
                <a:cs typeface="Times New Roman"/>
              </a:rPr>
              <a:t>α, </a:t>
            </a:r>
            <a:r>
              <a:rPr lang="en-US" sz="1800" b="1" dirty="0" err="1">
                <a:solidFill>
                  <a:srgbClr val="002060"/>
                </a:solidFill>
                <a:latin typeface="Times New Roman"/>
                <a:cs typeface="Times New Roman"/>
              </a:rPr>
              <a:t>κ.λ</a:t>
            </a:r>
            <a:r>
              <a:rPr lang="en-US" sz="1800" b="1" dirty="0">
                <a:solidFill>
                  <a:srgbClr val="002060"/>
                </a:solidFill>
                <a:latin typeface="Times New Roman"/>
                <a:cs typeface="Times New Roman"/>
              </a:rPr>
              <a:t>π.):</a:t>
            </a:r>
            <a:r>
              <a:rPr lang="en-US" sz="1800" dirty="0">
                <a:solidFill>
                  <a:schemeClr val="bg1"/>
                </a:solidFill>
                <a:latin typeface="Times New Roman"/>
                <a:cs typeface="Times New Roman"/>
              </a:rPr>
              <a:t> Η </a:t>
            </a:r>
            <a:r>
              <a:rPr lang="en-US" sz="1800" dirty="0" err="1">
                <a:solidFill>
                  <a:schemeClr val="bg1"/>
                </a:solidFill>
                <a:latin typeface="Times New Roman"/>
                <a:cs typeface="Times New Roman"/>
              </a:rPr>
              <a:t>μενθόλη</a:t>
            </a:r>
            <a:r>
              <a:rPr lang="en-US" sz="1800" dirty="0">
                <a:solidFill>
                  <a:schemeClr val="bg1"/>
                </a:solidFill>
                <a:latin typeface="Times New Roman"/>
                <a:cs typeface="Times New Roman"/>
              </a:rPr>
              <a:t> </a:t>
            </a:r>
            <a:r>
              <a:rPr lang="en-US" sz="1800" dirty="0" err="1">
                <a:solidFill>
                  <a:schemeClr val="bg1"/>
                </a:solidFill>
                <a:latin typeface="Times New Roman"/>
                <a:cs typeface="Times New Roman"/>
              </a:rPr>
              <a:t>έχει</a:t>
            </a:r>
            <a:r>
              <a:rPr lang="en-US" sz="1800" dirty="0">
                <a:solidFill>
                  <a:schemeClr val="bg1"/>
                </a:solidFill>
                <a:latin typeface="Times New Roman"/>
                <a:cs typeface="Times New Roman"/>
              </a:rPr>
              <a:t> απ</a:t>
            </a:r>
            <a:r>
              <a:rPr lang="en-US" sz="1800" dirty="0" err="1">
                <a:solidFill>
                  <a:schemeClr val="bg1"/>
                </a:solidFill>
                <a:latin typeface="Times New Roman"/>
                <a:cs typeface="Times New Roman"/>
              </a:rPr>
              <a:t>οδειχθεί</a:t>
            </a:r>
            <a:r>
              <a:rPr lang="en-US" sz="1800" dirty="0">
                <a:solidFill>
                  <a:schemeClr val="bg1"/>
                </a:solidFill>
                <a:latin typeface="Times New Roman"/>
                <a:cs typeface="Times New Roman"/>
              </a:rPr>
              <a:t> </a:t>
            </a:r>
            <a:r>
              <a:rPr lang="en-US" sz="1800" dirty="0" err="1">
                <a:solidFill>
                  <a:schemeClr val="bg1"/>
                </a:solidFill>
                <a:latin typeface="Times New Roman"/>
                <a:cs typeface="Times New Roman"/>
              </a:rPr>
              <a:t>ότι</a:t>
            </a:r>
            <a:r>
              <a:rPr lang="en-US" sz="1800" dirty="0">
                <a:solidFill>
                  <a:schemeClr val="bg1"/>
                </a:solidFill>
                <a:latin typeface="Times New Roman"/>
                <a:cs typeface="Times New Roman"/>
              </a:rPr>
              <a:t> </a:t>
            </a:r>
            <a:r>
              <a:rPr lang="en-US" sz="1800" dirty="0" err="1">
                <a:solidFill>
                  <a:schemeClr val="bg1"/>
                </a:solidFill>
                <a:latin typeface="Times New Roman"/>
                <a:cs typeface="Times New Roman"/>
              </a:rPr>
              <a:t>είν</a:t>
            </a:r>
            <a:r>
              <a:rPr lang="en-US" sz="1800" dirty="0">
                <a:solidFill>
                  <a:schemeClr val="bg1"/>
                </a:solidFill>
                <a:latin typeface="Times New Roman"/>
                <a:cs typeface="Times New Roman"/>
              </a:rPr>
              <a:t>αι απ</a:t>
            </a:r>
            <a:r>
              <a:rPr lang="en-US" sz="1800" dirty="0" err="1">
                <a:solidFill>
                  <a:schemeClr val="bg1"/>
                </a:solidFill>
                <a:latin typeface="Times New Roman"/>
                <a:cs typeface="Times New Roman"/>
              </a:rPr>
              <a:t>οτελεσμ</a:t>
            </a:r>
            <a:r>
              <a:rPr lang="en-US" sz="1800" dirty="0">
                <a:solidFill>
                  <a:schemeClr val="bg1"/>
                </a:solidFill>
                <a:latin typeface="Times New Roman"/>
                <a:cs typeface="Times New Roman"/>
              </a:rPr>
              <a:t>α</a:t>
            </a:r>
            <a:r>
              <a:rPr lang="en-US" sz="1800" dirty="0" err="1">
                <a:solidFill>
                  <a:schemeClr val="bg1"/>
                </a:solidFill>
                <a:latin typeface="Times New Roman"/>
                <a:cs typeface="Times New Roman"/>
              </a:rPr>
              <a:t>τική</a:t>
            </a:r>
            <a:r>
              <a:rPr lang="en-US" sz="1800" dirty="0">
                <a:solidFill>
                  <a:schemeClr val="bg1"/>
                </a:solidFill>
                <a:latin typeface="Times New Roman"/>
                <a:cs typeface="Times New Roman"/>
              </a:rPr>
              <a:t> </a:t>
            </a:r>
            <a:r>
              <a:rPr lang="en-US" sz="1800" dirty="0" err="1">
                <a:solidFill>
                  <a:schemeClr val="bg1"/>
                </a:solidFill>
                <a:latin typeface="Times New Roman"/>
                <a:cs typeface="Times New Roman"/>
              </a:rPr>
              <a:t>στη</a:t>
            </a:r>
            <a:r>
              <a:rPr lang="en-US" sz="1800" dirty="0">
                <a:solidFill>
                  <a:schemeClr val="bg1"/>
                </a:solidFill>
                <a:latin typeface="Times New Roman"/>
                <a:cs typeface="Times New Roman"/>
              </a:rPr>
              <a:t> θα</a:t>
            </a:r>
            <a:r>
              <a:rPr lang="en-US" sz="1800" dirty="0" err="1">
                <a:solidFill>
                  <a:schemeClr val="bg1"/>
                </a:solidFill>
                <a:latin typeface="Times New Roman"/>
                <a:cs typeface="Times New Roman"/>
              </a:rPr>
              <a:t>νάτωση</a:t>
            </a:r>
            <a:r>
              <a:rPr lang="en-US" sz="1800" dirty="0">
                <a:solidFill>
                  <a:schemeClr val="bg1"/>
                </a:solidFill>
                <a:latin typeface="Times New Roman"/>
                <a:cs typeface="Times New Roman"/>
              </a:rPr>
              <a:t> ή απ</a:t>
            </a:r>
            <a:r>
              <a:rPr lang="en-US" sz="1800" dirty="0" err="1">
                <a:solidFill>
                  <a:schemeClr val="bg1"/>
                </a:solidFill>
                <a:latin typeface="Times New Roman"/>
                <a:cs typeface="Times New Roman"/>
              </a:rPr>
              <a:t>ομάκρυνση</a:t>
            </a:r>
            <a:r>
              <a:rPr lang="en-US" sz="1800" dirty="0">
                <a:solidFill>
                  <a:schemeClr val="bg1"/>
                </a:solidFill>
                <a:latin typeface="Times New Roman"/>
                <a:cs typeface="Times New Roman"/>
              </a:rPr>
              <a:t> παρα</a:t>
            </a:r>
            <a:r>
              <a:rPr lang="en-US" sz="1800" dirty="0" err="1">
                <a:solidFill>
                  <a:schemeClr val="bg1"/>
                </a:solidFill>
                <a:latin typeface="Times New Roman"/>
                <a:cs typeface="Times New Roman"/>
              </a:rPr>
              <a:t>σίτων</a:t>
            </a:r>
            <a:r>
              <a:rPr lang="en-US" sz="1800" dirty="0">
                <a:solidFill>
                  <a:schemeClr val="bg1"/>
                </a:solidFill>
                <a:latin typeface="Times New Roman"/>
                <a:cs typeface="Times New Roman"/>
              </a:rPr>
              <a:t> όπ</a:t>
            </a:r>
            <a:r>
              <a:rPr lang="en-US" sz="1800" dirty="0" err="1">
                <a:solidFill>
                  <a:schemeClr val="bg1"/>
                </a:solidFill>
                <a:latin typeface="Times New Roman"/>
                <a:cs typeface="Times New Roman"/>
              </a:rPr>
              <a:t>ως</a:t>
            </a:r>
            <a:r>
              <a:rPr lang="en-US" sz="1800" dirty="0">
                <a:solidFill>
                  <a:schemeClr val="bg1"/>
                </a:solidFill>
                <a:latin typeface="Times New Roman"/>
                <a:cs typeface="Times New Roman"/>
              </a:rPr>
              <a:t> τα </a:t>
            </a:r>
            <a:r>
              <a:rPr lang="en-US" sz="1800" dirty="0" err="1">
                <a:solidFill>
                  <a:schemeClr val="bg1"/>
                </a:solidFill>
                <a:latin typeface="Times New Roman"/>
                <a:cs typeface="Times New Roman"/>
              </a:rPr>
              <a:t>κουνού</a:t>
            </a:r>
            <a:r>
              <a:rPr lang="en-US" sz="1800" dirty="0">
                <a:solidFill>
                  <a:schemeClr val="bg1"/>
                </a:solidFill>
                <a:latin typeface="Times New Roman"/>
                <a:cs typeface="Times New Roman"/>
              </a:rPr>
              <a:t>πια και </a:t>
            </a:r>
            <a:r>
              <a:rPr lang="en-US" sz="1800" dirty="0" err="1">
                <a:solidFill>
                  <a:schemeClr val="bg1"/>
                </a:solidFill>
                <a:latin typeface="Times New Roman"/>
                <a:cs typeface="Times New Roman"/>
              </a:rPr>
              <a:t>οι</a:t>
            </a:r>
            <a:r>
              <a:rPr lang="en-US" sz="1800" dirty="0">
                <a:solidFill>
                  <a:schemeClr val="bg1"/>
                </a:solidFill>
                <a:latin typeface="Times New Roman"/>
                <a:cs typeface="Times New Roman"/>
              </a:rPr>
              <a:t> </a:t>
            </a:r>
            <a:r>
              <a:rPr lang="en-US" sz="1800" dirty="0" err="1">
                <a:solidFill>
                  <a:schemeClr val="bg1"/>
                </a:solidFill>
                <a:latin typeface="Times New Roman"/>
                <a:cs typeface="Times New Roman"/>
              </a:rPr>
              <a:t>μύγες</a:t>
            </a:r>
            <a:r>
              <a:rPr lang="en-US" sz="1800" dirty="0">
                <a:solidFill>
                  <a:schemeClr val="bg1"/>
                </a:solidFill>
                <a:latin typeface="Times New Roman"/>
                <a:cs typeface="Times New Roman"/>
              </a:rPr>
              <a:t>, </a:t>
            </a:r>
            <a:r>
              <a:rPr lang="en-US" sz="1800" dirty="0" err="1">
                <a:solidFill>
                  <a:schemeClr val="bg1"/>
                </a:solidFill>
                <a:latin typeface="Times New Roman"/>
                <a:cs typeface="Times New Roman"/>
              </a:rPr>
              <a:t>λόγω</a:t>
            </a:r>
            <a:r>
              <a:rPr lang="en-US" sz="1800" dirty="0">
                <a:solidFill>
                  <a:schemeClr val="bg1"/>
                </a:solidFill>
                <a:latin typeface="Times New Roman"/>
                <a:cs typeface="Times New Roman"/>
              </a:rPr>
              <a:t> </a:t>
            </a:r>
            <a:r>
              <a:rPr lang="en-US" sz="1800" dirty="0" err="1">
                <a:solidFill>
                  <a:schemeClr val="bg1"/>
                </a:solidFill>
                <a:latin typeface="Times New Roman"/>
                <a:cs typeface="Times New Roman"/>
              </a:rPr>
              <a:t>της</a:t>
            </a:r>
            <a:r>
              <a:rPr lang="en-US" sz="1800" dirty="0">
                <a:solidFill>
                  <a:schemeClr val="bg1"/>
                </a:solidFill>
                <a:latin typeface="Times New Roman"/>
                <a:cs typeface="Times New Roman"/>
              </a:rPr>
              <a:t> </a:t>
            </a:r>
            <a:r>
              <a:rPr lang="en-US" sz="1800" dirty="0" err="1">
                <a:solidFill>
                  <a:schemeClr val="bg1"/>
                </a:solidFill>
                <a:latin typeface="Times New Roman"/>
                <a:cs typeface="Times New Roman"/>
              </a:rPr>
              <a:t>έντονης</a:t>
            </a:r>
            <a:r>
              <a:rPr lang="en-US" sz="1800" dirty="0">
                <a:solidFill>
                  <a:schemeClr val="bg1"/>
                </a:solidFill>
                <a:latin typeface="Times New Roman"/>
                <a:cs typeface="Times New Roman"/>
              </a:rPr>
              <a:t> </a:t>
            </a:r>
            <a:r>
              <a:rPr lang="en-US" sz="1800" dirty="0" err="1">
                <a:solidFill>
                  <a:schemeClr val="bg1"/>
                </a:solidFill>
                <a:latin typeface="Times New Roman"/>
                <a:cs typeface="Times New Roman"/>
              </a:rPr>
              <a:t>οσμής</a:t>
            </a:r>
            <a:r>
              <a:rPr lang="en-US" sz="1800" dirty="0">
                <a:solidFill>
                  <a:schemeClr val="bg1"/>
                </a:solidFill>
                <a:latin typeface="Times New Roman"/>
                <a:cs typeface="Times New Roman"/>
              </a:rPr>
              <a:t> </a:t>
            </a:r>
            <a:r>
              <a:rPr lang="en-US" sz="1800" dirty="0" err="1">
                <a:solidFill>
                  <a:schemeClr val="bg1"/>
                </a:solidFill>
                <a:latin typeface="Times New Roman"/>
                <a:cs typeface="Times New Roman"/>
              </a:rPr>
              <a:t>της</a:t>
            </a:r>
            <a:r>
              <a:rPr lang="en-US" sz="1800" dirty="0">
                <a:solidFill>
                  <a:schemeClr val="bg1"/>
                </a:solidFill>
                <a:latin typeface="Times New Roman"/>
                <a:cs typeface="Times New Roman"/>
              </a:rPr>
              <a:t>, η οπ</a:t>
            </a:r>
            <a:r>
              <a:rPr lang="en-US" sz="1800" dirty="0" err="1">
                <a:solidFill>
                  <a:schemeClr val="bg1"/>
                </a:solidFill>
                <a:latin typeface="Times New Roman"/>
                <a:cs typeface="Times New Roman"/>
              </a:rPr>
              <a:t>οί</a:t>
            </a:r>
            <a:r>
              <a:rPr lang="en-US" sz="1800" dirty="0">
                <a:solidFill>
                  <a:schemeClr val="bg1"/>
                </a:solidFill>
                <a:latin typeface="Times New Roman"/>
                <a:cs typeface="Times New Roman"/>
              </a:rPr>
              <a:t>α </a:t>
            </a:r>
            <a:r>
              <a:rPr lang="en-US" sz="1800" dirty="0" err="1">
                <a:solidFill>
                  <a:schemeClr val="bg1"/>
                </a:solidFill>
                <a:latin typeface="Times New Roman"/>
                <a:cs typeface="Times New Roman"/>
              </a:rPr>
              <a:t>λειτουργεί</a:t>
            </a:r>
            <a:r>
              <a:rPr lang="en-US" sz="1800" dirty="0">
                <a:solidFill>
                  <a:schemeClr val="bg1"/>
                </a:solidFill>
                <a:latin typeface="Times New Roman"/>
                <a:cs typeface="Times New Roman"/>
              </a:rPr>
              <a:t> </a:t>
            </a:r>
            <a:r>
              <a:rPr lang="en-US" sz="1800" dirty="0" err="1">
                <a:solidFill>
                  <a:schemeClr val="bg1"/>
                </a:solidFill>
                <a:latin typeface="Times New Roman"/>
                <a:cs typeface="Times New Roman"/>
              </a:rPr>
              <a:t>ως</a:t>
            </a:r>
            <a:r>
              <a:rPr lang="en-US" sz="1800" dirty="0">
                <a:solidFill>
                  <a:schemeClr val="bg1"/>
                </a:solidFill>
                <a:latin typeface="Times New Roman"/>
                <a:cs typeface="Times New Roman"/>
              </a:rPr>
              <a:t> απ</a:t>
            </a:r>
            <a:r>
              <a:rPr lang="en-US" sz="1800" dirty="0" err="1">
                <a:solidFill>
                  <a:schemeClr val="bg1"/>
                </a:solidFill>
                <a:latin typeface="Times New Roman"/>
                <a:cs typeface="Times New Roman"/>
              </a:rPr>
              <a:t>οτρε</a:t>
            </a:r>
            <a:r>
              <a:rPr lang="en-US" sz="1800" dirty="0">
                <a:solidFill>
                  <a:schemeClr val="bg1"/>
                </a:solidFill>
                <a:latin typeface="Times New Roman"/>
                <a:cs typeface="Times New Roman"/>
              </a:rPr>
              <a:t>π</a:t>
            </a:r>
            <a:r>
              <a:rPr lang="en-US" sz="1800" dirty="0" err="1">
                <a:solidFill>
                  <a:schemeClr val="bg1"/>
                </a:solidFill>
                <a:latin typeface="Times New Roman"/>
                <a:cs typeface="Times New Roman"/>
              </a:rPr>
              <a:t>τικό</a:t>
            </a:r>
            <a:r>
              <a:rPr lang="en-US" sz="1800" dirty="0">
                <a:solidFill>
                  <a:schemeClr val="bg1"/>
                </a:solidFill>
                <a:latin typeface="Times New Roman"/>
                <a:cs typeface="Times New Roman"/>
              </a:rPr>
              <a:t> </a:t>
            </a:r>
            <a:r>
              <a:rPr lang="en-US" sz="1800" dirty="0" err="1">
                <a:solidFill>
                  <a:schemeClr val="bg1"/>
                </a:solidFill>
                <a:latin typeface="Times New Roman"/>
                <a:cs typeface="Times New Roman"/>
              </a:rPr>
              <a:t>μέσο</a:t>
            </a:r>
            <a:r>
              <a:rPr lang="en-US" sz="1800" dirty="0">
                <a:solidFill>
                  <a:schemeClr val="bg1"/>
                </a:solidFill>
                <a:latin typeface="Times New Roman"/>
                <a:cs typeface="Times New Roman"/>
              </a:rPr>
              <a:t> </a:t>
            </a:r>
            <a:r>
              <a:rPr lang="en-US" sz="1800" dirty="0" err="1">
                <a:solidFill>
                  <a:schemeClr val="bg1"/>
                </a:solidFill>
                <a:latin typeface="Times New Roman"/>
                <a:cs typeface="Times New Roman"/>
              </a:rPr>
              <a:t>γι</a:t>
            </a:r>
            <a:r>
              <a:rPr lang="en-US" sz="1800" dirty="0">
                <a:solidFill>
                  <a:schemeClr val="bg1"/>
                </a:solidFill>
                <a:latin typeface="Times New Roman"/>
                <a:cs typeface="Times New Roman"/>
              </a:rPr>
              <a:t>α τα </a:t>
            </a:r>
            <a:r>
              <a:rPr lang="en-US" sz="1800" dirty="0" err="1">
                <a:solidFill>
                  <a:schemeClr val="bg1"/>
                </a:solidFill>
                <a:latin typeface="Times New Roman"/>
                <a:cs typeface="Times New Roman"/>
              </a:rPr>
              <a:t>έντομ</a:t>
            </a:r>
            <a:r>
              <a:rPr lang="en-US" sz="1800" dirty="0">
                <a:solidFill>
                  <a:schemeClr val="bg1"/>
                </a:solidFill>
                <a:latin typeface="Times New Roman"/>
                <a:cs typeface="Times New Roman"/>
              </a:rPr>
              <a:t>α.</a:t>
            </a:r>
            <a:endParaRPr lang="en-US" sz="1800" dirty="0">
              <a:solidFill>
                <a:schemeClr val="bg1"/>
              </a:solidFill>
            </a:endParaRPr>
          </a:p>
          <a:p>
            <a:r>
              <a:rPr lang="en-US" sz="1800" b="1" dirty="0" err="1">
                <a:solidFill>
                  <a:srgbClr val="002060"/>
                </a:solidFill>
              </a:rPr>
              <a:t>Γι</a:t>
            </a:r>
            <a:r>
              <a:rPr lang="en-US" sz="1800" b="1" dirty="0">
                <a:solidFill>
                  <a:srgbClr val="002060"/>
                </a:solidFill>
              </a:rPr>
              <a:t>α </a:t>
            </a:r>
            <a:r>
              <a:rPr lang="en-US" sz="1800" b="1" dirty="0" err="1">
                <a:solidFill>
                  <a:srgbClr val="002060"/>
                </a:solidFill>
              </a:rPr>
              <a:t>την</a:t>
            </a:r>
            <a:r>
              <a:rPr lang="en-US" sz="1800" b="1" dirty="0">
                <a:solidFill>
                  <a:srgbClr val="002060"/>
                </a:solidFill>
              </a:rPr>
              <a:t> καταπ</a:t>
            </a:r>
            <a:r>
              <a:rPr lang="en-US" sz="1800" b="1" dirty="0" err="1">
                <a:solidFill>
                  <a:srgbClr val="002060"/>
                </a:solidFill>
              </a:rPr>
              <a:t>ολέμηση</a:t>
            </a:r>
            <a:r>
              <a:rPr lang="en-US" sz="1800" b="1" dirty="0">
                <a:solidFill>
                  <a:srgbClr val="002060"/>
                </a:solidFill>
              </a:rPr>
              <a:t> παρα</a:t>
            </a:r>
            <a:r>
              <a:rPr lang="en-US" sz="1800" b="1" dirty="0" err="1">
                <a:solidFill>
                  <a:srgbClr val="002060"/>
                </a:solidFill>
              </a:rPr>
              <a:t>σίτων</a:t>
            </a:r>
            <a:r>
              <a:rPr lang="en-US" sz="1800" b="1" dirty="0">
                <a:solidFill>
                  <a:srgbClr val="002060"/>
                </a:solidFill>
              </a:rPr>
              <a:t> </a:t>
            </a:r>
            <a:r>
              <a:rPr lang="en-US" sz="1800" b="1" dirty="0" err="1">
                <a:solidFill>
                  <a:srgbClr val="002060"/>
                </a:solidFill>
              </a:rPr>
              <a:t>στις</a:t>
            </a:r>
            <a:r>
              <a:rPr lang="en-US" sz="1800" b="1" dirty="0">
                <a:solidFill>
                  <a:srgbClr val="002060"/>
                </a:solidFill>
              </a:rPr>
              <a:t> κα</a:t>
            </a:r>
            <a:r>
              <a:rPr lang="en-US" sz="1800" b="1" dirty="0" err="1">
                <a:solidFill>
                  <a:srgbClr val="002060"/>
                </a:solidFill>
              </a:rPr>
              <a:t>λλιέργειες</a:t>
            </a:r>
            <a:r>
              <a:rPr lang="en-US" sz="1800" b="1" dirty="0">
                <a:solidFill>
                  <a:srgbClr val="002060"/>
                </a:solidFill>
              </a:rPr>
              <a:t> </a:t>
            </a:r>
            <a:r>
              <a:rPr lang="en-US" sz="1800" dirty="0" err="1">
                <a:solidFill>
                  <a:srgbClr val="002060"/>
                </a:solidFill>
              </a:rPr>
              <a:t>ως</a:t>
            </a:r>
            <a:r>
              <a:rPr lang="en-US" sz="1800" dirty="0">
                <a:solidFill>
                  <a:srgbClr val="002060"/>
                </a:solidFill>
              </a:rPr>
              <a:t> </a:t>
            </a:r>
            <a:r>
              <a:rPr lang="en-US" sz="1800" dirty="0" err="1">
                <a:solidFill>
                  <a:srgbClr val="002060"/>
                </a:solidFill>
              </a:rPr>
              <a:t>φυσικό</a:t>
            </a:r>
            <a:r>
              <a:rPr lang="en-US" sz="1800" dirty="0">
                <a:solidFill>
                  <a:srgbClr val="002060"/>
                </a:solidFill>
              </a:rPr>
              <a:t> </a:t>
            </a:r>
            <a:r>
              <a:rPr lang="en-US" sz="1800" dirty="0" err="1">
                <a:solidFill>
                  <a:srgbClr val="002060"/>
                </a:solidFill>
              </a:rPr>
              <a:t>εντομο</a:t>
            </a:r>
            <a:r>
              <a:rPr lang="en-US" sz="1800" dirty="0">
                <a:solidFill>
                  <a:srgbClr val="002060"/>
                </a:solidFill>
              </a:rPr>
              <a:t>απ</a:t>
            </a:r>
            <a:r>
              <a:rPr lang="en-US" sz="1800" dirty="0" err="1">
                <a:solidFill>
                  <a:srgbClr val="002060"/>
                </a:solidFill>
              </a:rPr>
              <a:t>ωθητικό</a:t>
            </a:r>
            <a:r>
              <a:rPr lang="en-US" sz="1800" dirty="0">
                <a:solidFill>
                  <a:srgbClr val="002060"/>
                </a:solidFill>
              </a:rPr>
              <a:t> </a:t>
            </a:r>
          </a:p>
        </p:txBody>
      </p:sp>
      <p:pic>
        <p:nvPicPr>
          <p:cNvPr id="5" name="Picture 4">
            <a:extLst>
              <a:ext uri="{FF2B5EF4-FFF2-40B4-BE49-F238E27FC236}">
                <a16:creationId xmlns:a16="http://schemas.microsoft.com/office/drawing/2014/main" id="{9BBDE246-E983-BC12-0041-C71E0DEE731D}"/>
              </a:ext>
            </a:extLst>
          </p:cNvPr>
          <p:cNvPicPr>
            <a:picLocks noChangeAspect="1"/>
          </p:cNvPicPr>
          <p:nvPr/>
        </p:nvPicPr>
        <p:blipFill>
          <a:blip r:embed="rId7"/>
          <a:stretch>
            <a:fillRect/>
          </a:stretch>
        </p:blipFill>
        <p:spPr>
          <a:xfrm>
            <a:off x="1976120" y="4582160"/>
            <a:ext cx="2153920" cy="2275840"/>
          </a:xfrm>
          <a:prstGeom prst="rect">
            <a:avLst/>
          </a:prstGeom>
        </p:spPr>
      </p:pic>
      <p:pic>
        <p:nvPicPr>
          <p:cNvPr id="161" name="Picture 160">
            <a:extLst>
              <a:ext uri="{FF2B5EF4-FFF2-40B4-BE49-F238E27FC236}">
                <a16:creationId xmlns:a16="http://schemas.microsoft.com/office/drawing/2014/main" id="{AD0A9CC3-777F-A70D-AD44-3E4FFD9CD116}"/>
              </a:ext>
            </a:extLst>
          </p:cNvPr>
          <p:cNvPicPr>
            <a:picLocks noChangeAspect="1"/>
          </p:cNvPicPr>
          <p:nvPr/>
        </p:nvPicPr>
        <p:blipFill>
          <a:blip r:embed="rId8"/>
          <a:stretch>
            <a:fillRect/>
          </a:stretch>
        </p:blipFill>
        <p:spPr>
          <a:xfrm>
            <a:off x="9315450" y="4863192"/>
            <a:ext cx="2563586" cy="2520043"/>
          </a:xfrm>
          <a:prstGeom prst="rect">
            <a:avLst/>
          </a:prstGeom>
        </p:spPr>
      </p:pic>
    </p:spTree>
    <p:extLst>
      <p:ext uri="{BB962C8B-B14F-4D97-AF65-F5344CB8AC3E}">
        <p14:creationId xmlns:p14="http://schemas.microsoft.com/office/powerpoint/2010/main" val="3779473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p:tgtEl>
                                          <p:spTgt spid="4">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4">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p:tgtEl>
                                          <p:spTgt spid="4">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4">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p:tgtEl>
                                          <p:spTgt spid="4">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4">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linds(horizontal)">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F256E453-9B3A-1BFE-FD39-3E7545093524}"/>
              </a:ext>
            </a:extLst>
          </p:cNvPr>
          <p:cNvSpPr>
            <a:spLocks noGrp="1"/>
          </p:cNvSpPr>
          <p:nvPr>
            <p:ph idx="1"/>
          </p:nvPr>
        </p:nvSpPr>
        <p:spPr>
          <a:xfrm>
            <a:off x="119743" y="348343"/>
            <a:ext cx="7108371" cy="5547601"/>
          </a:xfrm>
        </p:spPr>
        <p:txBody>
          <a:bodyPr vert="horz" lIns="91440" tIns="45720" rIns="91440" bIns="45720" rtlCol="0" anchor="t">
            <a:normAutofit/>
          </a:bodyPr>
          <a:lstStyle/>
          <a:p>
            <a:pPr marL="0" indent="0">
              <a:buNone/>
            </a:pPr>
            <a:endParaRPr lang="en-US" dirty="0">
              <a:latin typeface="Arial" panose="020B0604020202020204" pitchFamily="34" charset="0"/>
              <a:cs typeface="Arial" panose="020B0604020202020204" pitchFamily="34" charset="0"/>
            </a:endParaRPr>
          </a:p>
          <a:p>
            <a:pPr marL="0" indent="0" algn="ctr">
              <a:buNone/>
            </a:pPr>
            <a:r>
              <a:rPr lang="el-GR" dirty="0">
                <a:highlight>
                  <a:srgbClr val="C0C0C0"/>
                </a:highlight>
                <a:latin typeface="Arial" panose="020B0604020202020204" pitchFamily="34" charset="0"/>
                <a:cs typeface="Arial" panose="020B0604020202020204" pitchFamily="34" charset="0"/>
              </a:rPr>
              <a:t>ΤΖΙΝΤΖΕΡ </a:t>
            </a:r>
            <a:endParaRPr lang="en-US" dirty="0">
              <a:highlight>
                <a:srgbClr val="C0C0C0"/>
              </a:highlight>
              <a:latin typeface="Arial" panose="020B0604020202020204" pitchFamily="34" charset="0"/>
              <a:cs typeface="Arial" panose="020B0604020202020204" pitchFamily="34" charset="0"/>
            </a:endParaRPr>
          </a:p>
          <a:p>
            <a:pPr marL="0" indent="0">
              <a:lnSpc>
                <a:spcPct val="150000"/>
              </a:lnSpc>
              <a:buNone/>
            </a:pPr>
            <a:endParaRPr lang="el-GR" dirty="0">
              <a:highlight>
                <a:srgbClr val="C0C0C0"/>
              </a:highlight>
              <a:latin typeface="Arial" panose="020B0604020202020204" pitchFamily="34" charset="0"/>
              <a:cs typeface="Arial" panose="020B0604020202020204" pitchFamily="34" charset="0"/>
            </a:endParaRPr>
          </a:p>
          <a:p>
            <a:pPr marL="0" indent="0">
              <a:lnSpc>
                <a:spcPct val="150000"/>
              </a:lnSpc>
              <a:buNone/>
            </a:pPr>
            <a:r>
              <a:rPr lang="el-GR" dirty="0">
                <a:latin typeface="Arial"/>
                <a:cs typeface="Arial"/>
              </a:rPr>
              <a:t> Το αιθέριο έλαιο του </a:t>
            </a:r>
            <a:r>
              <a:rPr lang="el-GR" dirty="0" err="1">
                <a:latin typeface="Arial"/>
                <a:cs typeface="Arial"/>
              </a:rPr>
              <a:t>τζιντερ</a:t>
            </a:r>
            <a:r>
              <a:rPr lang="el-GR" dirty="0">
                <a:latin typeface="Arial"/>
                <a:cs typeface="Arial"/>
              </a:rPr>
              <a:t> έχει αντιπαρασιτική δράση εναντίον των: </a:t>
            </a:r>
          </a:p>
          <a:p>
            <a:pPr>
              <a:lnSpc>
                <a:spcPct val="150000"/>
              </a:lnSpc>
            </a:pPr>
            <a:r>
              <a:rPr lang="en-US" dirty="0">
                <a:latin typeface="Arial" panose="020B0604020202020204" pitchFamily="34" charset="0"/>
                <a:cs typeface="Arial" panose="020B0604020202020204" pitchFamily="34" charset="0"/>
              </a:rPr>
              <a:t>Toxoplasma gondii</a:t>
            </a:r>
            <a:r>
              <a:rPr lang="el-GR" dirty="0">
                <a:latin typeface="Arial" panose="020B0604020202020204" pitchFamily="34" charset="0"/>
                <a:cs typeface="Arial" panose="020B0604020202020204" pitchFamily="34" charset="0"/>
              </a:rPr>
              <a:t> (Τοξόπλασμα) (Μολύνει σχεδόν όλα τα θερμόαιμα ζώα)</a:t>
            </a:r>
          </a:p>
          <a:p>
            <a:pPr>
              <a:lnSpc>
                <a:spcPct val="150000"/>
              </a:lnSpc>
            </a:pPr>
            <a:r>
              <a:rPr lang="el-GR" dirty="0">
                <a:latin typeface="Arial" panose="020B0604020202020204" pitchFamily="34" charset="0"/>
                <a:cs typeface="Arial" panose="020B0604020202020204" pitchFamily="34" charset="0"/>
              </a:rPr>
              <a:t>Σε παράσιτα που βρίσκονται στα ψάρια λιμνοθάλασσας</a:t>
            </a:r>
            <a:r>
              <a:rPr lang="en-US" dirty="0">
                <a:latin typeface="Arial" panose="020B0604020202020204" pitchFamily="34" charset="0"/>
                <a:cs typeface="Arial" panose="020B0604020202020204" pitchFamily="34" charset="0"/>
              </a:rPr>
              <a:t>.</a:t>
            </a:r>
            <a:r>
              <a:rPr lang="el-GR" dirty="0">
                <a:latin typeface="Arial" panose="020B0604020202020204" pitchFamily="34" charset="0"/>
                <a:cs typeface="Arial" panose="020B0604020202020204" pitchFamily="34" charset="0"/>
              </a:rPr>
              <a:t>  </a:t>
            </a:r>
          </a:p>
          <a:p>
            <a:pPr marL="0" indent="0">
              <a:buNone/>
            </a:pPr>
            <a:endParaRPr lang="el-GR" dirty="0">
              <a:latin typeface="Arial" panose="020B0604020202020204" pitchFamily="34" charset="0"/>
              <a:cs typeface="Arial" panose="020B0604020202020204" pitchFamily="34" charset="0"/>
            </a:endParaRPr>
          </a:p>
          <a:p>
            <a:endParaRPr lang="el-GR" dirty="0">
              <a:latin typeface="Arial" panose="020B0604020202020204" pitchFamily="34" charset="0"/>
              <a:cs typeface="Arial" panose="020B0604020202020204" pitchFamily="34" charset="0"/>
            </a:endParaRPr>
          </a:p>
        </p:txBody>
      </p:sp>
      <p:pic>
        <p:nvPicPr>
          <p:cNvPr id="5" name="Εικόνα 4" descr="Εικόνα που περιέχει φάρμακο, φιάλη, φαγητό, εσωτερικός χώρος&#10;&#10;Περιγραφή που δημιουργήθηκε αυτόματα">
            <a:extLst>
              <a:ext uri="{FF2B5EF4-FFF2-40B4-BE49-F238E27FC236}">
                <a16:creationId xmlns:a16="http://schemas.microsoft.com/office/drawing/2014/main" id="{068F740D-9EB5-7160-4844-7D8A554ACC8A}"/>
              </a:ext>
            </a:extLst>
          </p:cNvPr>
          <p:cNvPicPr>
            <a:picLocks noChangeAspect="1"/>
          </p:cNvPicPr>
          <p:nvPr/>
        </p:nvPicPr>
        <p:blipFill>
          <a:blip r:embed="rId3"/>
          <a:srcRect t="2011"/>
          <a:stretch/>
        </p:blipFill>
        <p:spPr>
          <a:xfrm>
            <a:off x="7913914" y="598000"/>
            <a:ext cx="3690064" cy="5433658"/>
          </a:xfrm>
          <a:prstGeom prst="rect">
            <a:avLst/>
          </a:prstGeom>
        </p:spPr>
      </p:pic>
    </p:spTree>
    <p:extLst>
      <p:ext uri="{BB962C8B-B14F-4D97-AF65-F5344CB8AC3E}">
        <p14:creationId xmlns:p14="http://schemas.microsoft.com/office/powerpoint/2010/main" val="2329941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93F20C5-FAB6-CDA4-5B26-B3F617F91154}"/>
              </a:ext>
            </a:extLst>
          </p:cNvPr>
          <p:cNvSpPr>
            <a:spLocks noGrp="1"/>
          </p:cNvSpPr>
          <p:nvPr>
            <p:ph type="title"/>
          </p:nvPr>
        </p:nvSpPr>
        <p:spPr>
          <a:xfrm>
            <a:off x="1100197" y="282233"/>
            <a:ext cx="2444559" cy="430475"/>
          </a:xfrm>
        </p:spPr>
        <p:txBody>
          <a:bodyPr>
            <a:normAutofit fontScale="90000"/>
          </a:bodyPr>
          <a:lstStyle/>
          <a:p>
            <a:r>
              <a:rPr lang="el-GR" dirty="0" err="1"/>
              <a:t>Λεμονι</a:t>
            </a:r>
            <a:endParaRPr lang="el-GR" dirty="0"/>
          </a:p>
        </p:txBody>
      </p:sp>
      <p:sp>
        <p:nvSpPr>
          <p:cNvPr id="3" name="Θέση περιεχομένου 2">
            <a:extLst>
              <a:ext uri="{FF2B5EF4-FFF2-40B4-BE49-F238E27FC236}">
                <a16:creationId xmlns:a16="http://schemas.microsoft.com/office/drawing/2014/main" id="{7066F2A8-61B0-6B61-929C-987352BAD4D8}"/>
              </a:ext>
            </a:extLst>
          </p:cNvPr>
          <p:cNvSpPr>
            <a:spLocks noGrp="1"/>
          </p:cNvSpPr>
          <p:nvPr>
            <p:ph idx="1"/>
          </p:nvPr>
        </p:nvSpPr>
        <p:spPr>
          <a:xfrm>
            <a:off x="202275" y="904353"/>
            <a:ext cx="4240404" cy="3727938"/>
          </a:xfr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a:lstStyle/>
          <a:p>
            <a:r>
              <a:rPr lang="el-GR" dirty="0"/>
              <a:t>Έρευνα που έγινε σε κουνέλια που είχαν μολυνθεί από </a:t>
            </a:r>
            <a:r>
              <a:rPr lang="el-GR" sz="1800" dirty="0" err="1">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Sarcoptes</a:t>
            </a:r>
            <a:r>
              <a:rPr lang="el-GR"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l-GR" sz="1800" dirty="0" err="1">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scabiei</a:t>
            </a:r>
            <a:r>
              <a:rPr lang="el-GR"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l-GR" sz="1800" dirty="0" err="1">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var</a:t>
            </a:r>
            <a:r>
              <a:rPr lang="el-GR"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l-GR" sz="1800" dirty="0" err="1">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cuniculi</a:t>
            </a:r>
            <a:r>
              <a:rPr lang="el-GR"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l-GR" dirty="0"/>
              <a:t>έδειξε ότι η εφαρμογή </a:t>
            </a:r>
            <a:r>
              <a:rPr lang="en-GB" dirty="0"/>
              <a:t>in vitro </a:t>
            </a:r>
            <a:r>
              <a:rPr lang="el-GR" sz="1800" dirty="0">
                <a:effectLst/>
                <a:latin typeface="Calibri" panose="020F0502020204030204" pitchFamily="34" charset="0"/>
                <a:ea typeface="Calibri" panose="020F0502020204030204" pitchFamily="34" charset="0"/>
                <a:cs typeface="Times New Roman" panose="02020603050405020304" pitchFamily="18" charset="0"/>
              </a:rPr>
              <a:t>το</a:t>
            </a:r>
            <a:r>
              <a:rPr lang="el-GR" dirty="0">
                <a:latin typeface="Calibri" panose="020F0502020204030204" pitchFamily="34" charset="0"/>
                <a:ea typeface="Calibri" panose="020F0502020204030204" pitchFamily="34" charset="0"/>
                <a:cs typeface="Times New Roman" panose="02020603050405020304" pitchFamily="18" charset="0"/>
              </a:rPr>
              <a:t>υ</a:t>
            </a:r>
            <a:r>
              <a:rPr lang="el-GR" sz="1800" dirty="0">
                <a:effectLst/>
                <a:latin typeface="Calibri" panose="020F0502020204030204" pitchFamily="34" charset="0"/>
                <a:ea typeface="Calibri" panose="020F0502020204030204" pitchFamily="34" charset="0"/>
                <a:cs typeface="Times New Roman" panose="02020603050405020304" pitchFamily="18" charset="0"/>
              </a:rPr>
              <a:t> </a:t>
            </a:r>
            <a:r>
              <a:rPr lang="el-GR" sz="1800" dirty="0" err="1">
                <a:effectLst/>
                <a:latin typeface="Calibri" panose="020F0502020204030204" pitchFamily="34" charset="0"/>
                <a:ea typeface="Calibri" panose="020F0502020204030204" pitchFamily="34" charset="0"/>
                <a:cs typeface="Times New Roman" panose="02020603050405020304" pitchFamily="18" charset="0"/>
              </a:rPr>
              <a:t>αιθερίου</a:t>
            </a:r>
            <a:r>
              <a:rPr lang="el-GR" sz="1800" dirty="0">
                <a:effectLst/>
                <a:latin typeface="Calibri" panose="020F0502020204030204" pitchFamily="34" charset="0"/>
                <a:ea typeface="Calibri" panose="020F0502020204030204" pitchFamily="34" charset="0"/>
                <a:cs typeface="Times New Roman" panose="02020603050405020304" pitchFamily="18" charset="0"/>
              </a:rPr>
              <a:t> </a:t>
            </a:r>
            <a:r>
              <a:rPr lang="el-GR" dirty="0">
                <a:latin typeface="Calibri" panose="020F0502020204030204" pitchFamily="34" charset="0"/>
                <a:ea typeface="Calibri" panose="020F0502020204030204" pitchFamily="34" charset="0"/>
                <a:cs typeface="Times New Roman" panose="02020603050405020304" pitchFamily="18" charset="0"/>
              </a:rPr>
              <a:t>ε</a:t>
            </a:r>
            <a:r>
              <a:rPr lang="el-GR" sz="1800" dirty="0">
                <a:effectLst/>
                <a:latin typeface="Calibri" panose="020F0502020204030204" pitchFamily="34" charset="0"/>
                <a:ea typeface="Calibri" panose="020F0502020204030204" pitchFamily="34" charset="0"/>
                <a:cs typeface="Times New Roman" panose="02020603050405020304" pitchFamily="18" charset="0"/>
              </a:rPr>
              <a:t>λαίου C. </a:t>
            </a:r>
            <a:r>
              <a:rPr lang="el-GR" sz="1800" dirty="0" err="1">
                <a:effectLst/>
                <a:latin typeface="Calibri" panose="020F0502020204030204" pitchFamily="34" charset="0"/>
                <a:ea typeface="Calibri" panose="020F0502020204030204" pitchFamily="34" charset="0"/>
                <a:cs typeface="Times New Roman" panose="02020603050405020304" pitchFamily="18" charset="0"/>
              </a:rPr>
              <a:t>limon</a:t>
            </a:r>
            <a:r>
              <a:rPr lang="el-GR" sz="1800" dirty="0">
                <a:effectLst/>
                <a:latin typeface="Calibri" panose="020F0502020204030204" pitchFamily="34" charset="0"/>
                <a:ea typeface="Calibri" panose="020F0502020204030204" pitchFamily="34" charset="0"/>
                <a:cs typeface="Times New Roman" panose="02020603050405020304" pitchFamily="18" charset="0"/>
              </a:rPr>
              <a:t> (10% και 20%, αραιωμένο σε νερό) προκάλεσε θνησιμότητα στο 100% των </a:t>
            </a:r>
            <a:r>
              <a:rPr lang="el-GR" sz="1800" dirty="0" err="1">
                <a:effectLst/>
                <a:latin typeface="Calibri" panose="020F0502020204030204" pitchFamily="34" charset="0"/>
                <a:ea typeface="Calibri" panose="020F0502020204030204" pitchFamily="34" charset="0"/>
                <a:cs typeface="Times New Roman" panose="02020603050405020304" pitchFamily="18" charset="0"/>
              </a:rPr>
              <a:t>ακάρεων</a:t>
            </a:r>
            <a:r>
              <a:rPr lang="el-GR" sz="1800" dirty="0">
                <a:effectLst/>
                <a:latin typeface="Calibri" panose="020F0502020204030204" pitchFamily="34" charset="0"/>
                <a:ea typeface="Calibri" panose="020F0502020204030204" pitchFamily="34" charset="0"/>
                <a:cs typeface="Times New Roman" panose="02020603050405020304" pitchFamily="18" charset="0"/>
              </a:rPr>
              <a:t> μετά από 24 ώρες μετά την εφαρμογή, ενώ </a:t>
            </a:r>
            <a:r>
              <a:rPr lang="en-GB" dirty="0">
                <a:latin typeface="Calibri" panose="020F0502020204030204" pitchFamily="34" charset="0"/>
                <a:ea typeface="Calibri" panose="020F0502020204030204" pitchFamily="34" charset="0"/>
                <a:cs typeface="Times New Roman" panose="02020603050405020304" pitchFamily="18" charset="0"/>
              </a:rPr>
              <a:t>in </a:t>
            </a:r>
            <a:r>
              <a:rPr lang="el-GR" sz="1800" dirty="0" err="1">
                <a:effectLst/>
                <a:latin typeface="Calibri" panose="020F0502020204030204" pitchFamily="34" charset="0"/>
                <a:ea typeface="Calibri" panose="020F0502020204030204" pitchFamily="34" charset="0"/>
                <a:cs typeface="Times New Roman" panose="02020603050405020304" pitchFamily="18" charset="0"/>
              </a:rPr>
              <a:t>νίνο</a:t>
            </a:r>
            <a:r>
              <a:rPr lang="el-GR" sz="1800" dirty="0">
                <a:effectLst/>
                <a:latin typeface="Calibri" panose="020F0502020204030204" pitchFamily="34" charset="0"/>
                <a:ea typeface="Calibri" panose="020F0502020204030204" pitchFamily="34" charset="0"/>
                <a:cs typeface="Times New Roman" panose="02020603050405020304" pitchFamily="18" charset="0"/>
              </a:rPr>
              <a:t> εφαρμογή 20% </a:t>
            </a:r>
            <a:r>
              <a:rPr lang="el-GR" sz="1800" dirty="0" err="1">
                <a:effectLst/>
                <a:latin typeface="Calibri" panose="020F0502020204030204" pitchFamily="34" charset="0"/>
                <a:ea typeface="Calibri" panose="020F0502020204030204" pitchFamily="34" charset="0"/>
                <a:cs typeface="Times New Roman" panose="02020603050405020304" pitchFamily="18" charset="0"/>
              </a:rPr>
              <a:t>λεμονέλαιο</a:t>
            </a:r>
            <a:r>
              <a:rPr lang="el-GR" sz="1800" dirty="0">
                <a:effectLst/>
                <a:latin typeface="Calibri" panose="020F0502020204030204" pitchFamily="34" charset="0"/>
                <a:ea typeface="Calibri" panose="020F0502020204030204" pitchFamily="34" charset="0"/>
                <a:cs typeface="Times New Roman" panose="02020603050405020304" pitchFamily="18" charset="0"/>
              </a:rPr>
              <a:t> σε φυσικά μολυσμένα κουνέλια έδειξε πλήρη ανάρρωση από κλινικά συμπτώματα και απουσία </a:t>
            </a:r>
            <a:r>
              <a:rPr lang="el-GR" sz="1800" dirty="0" err="1">
                <a:effectLst/>
                <a:latin typeface="Calibri" panose="020F0502020204030204" pitchFamily="34" charset="0"/>
                <a:ea typeface="Calibri" panose="020F0502020204030204" pitchFamily="34" charset="0"/>
                <a:cs typeface="Times New Roman" panose="02020603050405020304" pitchFamily="18" charset="0"/>
              </a:rPr>
              <a:t>ακάρεων</a:t>
            </a:r>
            <a:r>
              <a:rPr lang="en-GB" dirty="0">
                <a:latin typeface="Calibri" panose="020F0502020204030204" pitchFamily="34" charset="0"/>
                <a:ea typeface="Calibri" panose="020F0502020204030204" pitchFamily="34" charset="0"/>
                <a:cs typeface="Times New Roman" panose="02020603050405020304" pitchFamily="18" charset="0"/>
              </a:rPr>
              <a:t> </a:t>
            </a:r>
            <a:r>
              <a:rPr lang="el-GR" sz="1800" dirty="0">
                <a:effectLst/>
                <a:latin typeface="Calibri" panose="020F0502020204030204" pitchFamily="34" charset="0"/>
                <a:ea typeface="Calibri" panose="020F0502020204030204" pitchFamily="34" charset="0"/>
                <a:cs typeface="Times New Roman" panose="02020603050405020304" pitchFamily="18" charset="0"/>
              </a:rPr>
              <a:t>από τη δεύτερη εβδομάδα θεραπείας</a:t>
            </a:r>
            <a:endParaRPr lang="el-GR" dirty="0"/>
          </a:p>
        </p:txBody>
      </p:sp>
      <p:graphicFrame>
        <p:nvGraphicFramePr>
          <p:cNvPr id="4" name="Διάγραμμα 3">
            <a:extLst>
              <a:ext uri="{FF2B5EF4-FFF2-40B4-BE49-F238E27FC236}">
                <a16:creationId xmlns:a16="http://schemas.microsoft.com/office/drawing/2014/main" id="{91AF10E5-DEAA-555B-40DE-EBC434A6E02D}"/>
              </a:ext>
            </a:extLst>
          </p:cNvPr>
          <p:cNvGraphicFramePr/>
          <p:nvPr/>
        </p:nvGraphicFramePr>
        <p:xfrm>
          <a:off x="6096000" y="126649"/>
          <a:ext cx="5568828" cy="43321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Πίνακας 5">
            <a:extLst>
              <a:ext uri="{FF2B5EF4-FFF2-40B4-BE49-F238E27FC236}">
                <a16:creationId xmlns:a16="http://schemas.microsoft.com/office/drawing/2014/main" id="{4FACC980-E929-2CE0-9384-DF72BBF6BE9F}"/>
              </a:ext>
            </a:extLst>
          </p:cNvPr>
          <p:cNvGraphicFramePr>
            <a:graphicFrameLocks noGrp="1"/>
          </p:cNvGraphicFramePr>
          <p:nvPr/>
        </p:nvGraphicFramePr>
        <p:xfrm>
          <a:off x="4537772" y="4447834"/>
          <a:ext cx="3601394" cy="2410166"/>
        </p:xfrm>
        <a:graphic>
          <a:graphicData uri="http://schemas.openxmlformats.org/drawingml/2006/table">
            <a:tbl>
              <a:tblPr firstRow="1" bandRow="1">
                <a:tableStyleId>{5C22544A-7EE6-4342-B048-85BDC9FD1C3A}</a:tableStyleId>
              </a:tblPr>
              <a:tblGrid>
                <a:gridCol w="3601394">
                  <a:extLst>
                    <a:ext uri="{9D8B030D-6E8A-4147-A177-3AD203B41FA5}">
                      <a16:colId xmlns:a16="http://schemas.microsoft.com/office/drawing/2014/main" val="2803457198"/>
                    </a:ext>
                  </a:extLst>
                </a:gridCol>
              </a:tblGrid>
              <a:tr h="2410166">
                <a:tc>
                  <a:txBody>
                    <a:bodyPr/>
                    <a:lstStyle/>
                    <a:p>
                      <a:endParaRPr lang="el-GR" dirty="0"/>
                    </a:p>
                  </a:txBody>
                  <a:tcPr/>
                </a:tc>
                <a:extLst>
                  <a:ext uri="{0D108BD9-81ED-4DB2-BD59-A6C34878D82A}">
                    <a16:rowId xmlns:a16="http://schemas.microsoft.com/office/drawing/2014/main" val="4236066009"/>
                  </a:ext>
                </a:extLst>
              </a:tr>
            </a:tbl>
          </a:graphicData>
        </a:graphic>
      </p:graphicFrame>
      <p:pic>
        <p:nvPicPr>
          <p:cNvPr id="9" name="Εικόνα 8">
            <a:extLst>
              <a:ext uri="{FF2B5EF4-FFF2-40B4-BE49-F238E27FC236}">
                <a16:creationId xmlns:a16="http://schemas.microsoft.com/office/drawing/2014/main" id="{C3596A17-3948-3C17-FEB3-601E6483A5AA}"/>
              </a:ext>
            </a:extLst>
          </p:cNvPr>
          <p:cNvPicPr>
            <a:picLocks noChangeAspect="1"/>
          </p:cNvPicPr>
          <p:nvPr/>
        </p:nvPicPr>
        <p:blipFill>
          <a:blip r:embed="rId7"/>
          <a:stretch>
            <a:fillRect/>
          </a:stretch>
        </p:blipFill>
        <p:spPr>
          <a:xfrm>
            <a:off x="4537772" y="4360985"/>
            <a:ext cx="3731168" cy="2497015"/>
          </a:xfrm>
          <a:prstGeom prst="rect">
            <a:avLst/>
          </a:prstGeom>
        </p:spPr>
      </p:pic>
    </p:spTree>
    <p:extLst>
      <p:ext uri="{BB962C8B-B14F-4D97-AF65-F5344CB8AC3E}">
        <p14:creationId xmlns:p14="http://schemas.microsoft.com/office/powerpoint/2010/main" val="3700683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bg/>
                                          </p:spTgt>
                                        </p:tgtEl>
                                        <p:attrNameLst>
                                          <p:attrName>style.visibility</p:attrName>
                                        </p:attrNameLst>
                                      </p:cBhvr>
                                      <p:to>
                                        <p:strVal val="visible"/>
                                      </p:to>
                                    </p:set>
                                    <p:anim calcmode="lin" valueType="num">
                                      <p:cBhvr additive="base">
                                        <p:cTn id="11"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2"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Graphic spid="4"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2E4A931-E957-CD87-4411-8DFF6506B311}"/>
              </a:ext>
            </a:extLst>
          </p:cNvPr>
          <p:cNvSpPr>
            <a:spLocks noGrp="1"/>
          </p:cNvSpPr>
          <p:nvPr>
            <p:ph type="title"/>
          </p:nvPr>
        </p:nvSpPr>
        <p:spPr>
          <a:xfrm>
            <a:off x="513548" y="526775"/>
            <a:ext cx="11164903" cy="755374"/>
          </a:xfrm>
        </p:spPr>
        <p:txBody>
          <a:bodyPr>
            <a:normAutofit/>
          </a:bodyPr>
          <a:lstStyle/>
          <a:p>
            <a:r>
              <a:rPr lang="el-GR" dirty="0"/>
              <a:t>ΑΝΤΙΜΙΚΡΟΒΙΑΚΗ ΔΡΑΣΗ</a:t>
            </a:r>
          </a:p>
        </p:txBody>
      </p:sp>
      <p:sp>
        <p:nvSpPr>
          <p:cNvPr id="3" name="Θέση περιεχομένου 2">
            <a:extLst>
              <a:ext uri="{FF2B5EF4-FFF2-40B4-BE49-F238E27FC236}">
                <a16:creationId xmlns:a16="http://schemas.microsoft.com/office/drawing/2014/main" id="{80201730-0BC0-9D04-B4E9-66A6CC08069C}"/>
              </a:ext>
            </a:extLst>
          </p:cNvPr>
          <p:cNvSpPr>
            <a:spLocks noGrp="1"/>
          </p:cNvSpPr>
          <p:nvPr>
            <p:ph idx="1"/>
          </p:nvPr>
        </p:nvSpPr>
        <p:spPr>
          <a:xfrm>
            <a:off x="212035" y="1497496"/>
            <a:ext cx="11979965" cy="5049077"/>
          </a:xfrm>
        </p:spPr>
        <p:txBody>
          <a:bodyPr>
            <a:normAutofit lnSpcReduction="10000"/>
          </a:bodyPr>
          <a:lstStyle/>
          <a:p>
            <a:pPr marL="0" indent="0" algn="just">
              <a:lnSpc>
                <a:spcPct val="150000"/>
              </a:lnSpc>
              <a:buNone/>
            </a:pPr>
            <a:r>
              <a:rPr lang="el-GR" sz="2400" b="1" u="sng" dirty="0"/>
              <a:t>Τρόποι δράσης :</a:t>
            </a:r>
          </a:p>
          <a:p>
            <a:pPr marL="0" indent="0" algn="just">
              <a:lnSpc>
                <a:spcPct val="150000"/>
              </a:lnSpc>
              <a:buNone/>
            </a:pPr>
            <a:r>
              <a:rPr lang="el-GR" sz="2000" dirty="0">
                <a:latin typeface="Aptos" panose="020B0004020202020204" pitchFamily="34" charset="0"/>
              </a:rPr>
              <a:t>Κάθε αιθέριο έλαιο δεν έχει την ίδια δράση σε κάθε μικροοργανισμό, γεγονός που καταδεικνύει ότι δρα διαφορετικά σε κάθε περίπτωση. </a:t>
            </a:r>
          </a:p>
          <a:p>
            <a:pPr marL="0" indent="0" algn="just">
              <a:lnSpc>
                <a:spcPct val="150000"/>
              </a:lnSpc>
              <a:buNone/>
            </a:pPr>
            <a:r>
              <a:rPr lang="el-GR" sz="2000" dirty="0">
                <a:latin typeface="Aptos" panose="020B0004020202020204" pitchFamily="34" charset="0"/>
              </a:rPr>
              <a:t>Έχει αποδειχθεί πως ο πρωταρχικός τρόπος με τον οποίο τα αιθέρια έλαια δρουν έναντι των μικροοργανισμών είναι </a:t>
            </a:r>
            <a:r>
              <a:rPr lang="el-GR" sz="2000" dirty="0">
                <a:solidFill>
                  <a:srgbClr val="C00000"/>
                </a:solidFill>
                <a:highlight>
                  <a:srgbClr val="FFFF00"/>
                </a:highlight>
                <a:latin typeface="Aptos" panose="020B0004020202020204" pitchFamily="34" charset="0"/>
              </a:rPr>
              <a:t>η </a:t>
            </a:r>
            <a:r>
              <a:rPr lang="el-GR" sz="2000" u="sng" dirty="0">
                <a:solidFill>
                  <a:srgbClr val="C00000"/>
                </a:solidFill>
                <a:highlight>
                  <a:srgbClr val="FFFF00"/>
                </a:highlight>
                <a:latin typeface="Aptos" panose="020B0004020202020204" pitchFamily="34" charset="0"/>
              </a:rPr>
              <a:t>αποσταθεροποίηση της μεμβράνης τους</a:t>
            </a:r>
            <a:r>
              <a:rPr lang="el-GR" sz="2000" dirty="0">
                <a:latin typeface="Aptos" panose="020B0004020202020204" pitchFamily="34" charset="0"/>
              </a:rPr>
              <a:t>, καθώς αυτά είναι </a:t>
            </a:r>
            <a:r>
              <a:rPr lang="el-GR" sz="2000" dirty="0" err="1">
                <a:latin typeface="Aptos" panose="020B0004020202020204" pitchFamily="34" charset="0"/>
              </a:rPr>
              <a:t>λιπόφιλα</a:t>
            </a:r>
            <a:r>
              <a:rPr lang="el-GR" sz="2000" dirty="0">
                <a:latin typeface="Aptos" panose="020B0004020202020204" pitchFamily="34" charset="0"/>
              </a:rPr>
              <a:t> σε συνθήκες περιβάλλοντος και εύκολα διαπερνούν τα κυτταρικά τοιχώματα και τις κυτταρικές μεμβράνες, προκαλώντας </a:t>
            </a:r>
            <a:r>
              <a:rPr lang="el-GR" sz="2000" dirty="0">
                <a:solidFill>
                  <a:srgbClr val="C00000"/>
                </a:solidFill>
                <a:highlight>
                  <a:srgbClr val="FFFF00"/>
                </a:highlight>
                <a:latin typeface="Aptos" panose="020B0004020202020204" pitchFamily="34" charset="0"/>
              </a:rPr>
              <a:t>διάρρηξη</a:t>
            </a:r>
            <a:r>
              <a:rPr lang="el-GR" sz="2000" dirty="0">
                <a:latin typeface="Aptos" panose="020B0004020202020204" pitchFamily="34" charset="0"/>
              </a:rPr>
              <a:t> στους πολυσακχαρίτες, τα </a:t>
            </a:r>
            <a:r>
              <a:rPr lang="el-GR" sz="2000" dirty="0" err="1">
                <a:latin typeface="Aptos" panose="020B0004020202020204" pitchFamily="34" charset="0"/>
              </a:rPr>
              <a:t>φωσφολιπίδια</a:t>
            </a:r>
            <a:r>
              <a:rPr lang="el-GR" sz="2000" dirty="0">
                <a:latin typeface="Aptos" panose="020B0004020202020204" pitchFamily="34" charset="0"/>
              </a:rPr>
              <a:t> και τα υπόλοιπα συστατικά των μεμβρανών και στη συνέχεια </a:t>
            </a:r>
            <a:r>
              <a:rPr lang="el-GR" sz="2000" dirty="0">
                <a:solidFill>
                  <a:srgbClr val="C00000"/>
                </a:solidFill>
                <a:highlight>
                  <a:srgbClr val="FFFF00"/>
                </a:highlight>
                <a:latin typeface="Aptos" panose="020B0004020202020204" pitchFamily="34" charset="0"/>
              </a:rPr>
              <a:t>το θάνατο των κυττάρων </a:t>
            </a:r>
            <a:r>
              <a:rPr lang="el-GR" sz="2000" dirty="0">
                <a:latin typeface="Aptos" panose="020B0004020202020204" pitchFamily="34" charset="0"/>
              </a:rPr>
              <a:t>των μικροοργανισμών. </a:t>
            </a:r>
          </a:p>
          <a:p>
            <a:pPr marL="0" indent="0" algn="just">
              <a:lnSpc>
                <a:spcPct val="150000"/>
              </a:lnSpc>
              <a:buNone/>
            </a:pPr>
            <a:r>
              <a:rPr lang="el-GR" sz="2000" dirty="0">
                <a:latin typeface="Aptos" panose="020B0004020202020204" pitchFamily="34" charset="0"/>
              </a:rPr>
              <a:t>Άλλοι μηχανισμοί οι οποίοι έχουν προταθεί είναι η </a:t>
            </a:r>
            <a:r>
              <a:rPr lang="el-GR" sz="2000" u="sng" dirty="0">
                <a:solidFill>
                  <a:srgbClr val="C00000"/>
                </a:solidFill>
                <a:latin typeface="Aptos" panose="020B0004020202020204" pitchFamily="34" charset="0"/>
              </a:rPr>
              <a:t>μετουσίωση των </a:t>
            </a:r>
            <a:r>
              <a:rPr lang="el-GR" sz="2000" u="sng" dirty="0" err="1">
                <a:solidFill>
                  <a:srgbClr val="C00000"/>
                </a:solidFill>
                <a:latin typeface="Aptos" panose="020B0004020202020204" pitchFamily="34" charset="0"/>
              </a:rPr>
              <a:t>κυτοπλασματικών</a:t>
            </a:r>
            <a:r>
              <a:rPr lang="el-GR" sz="2000" u="sng" dirty="0">
                <a:solidFill>
                  <a:srgbClr val="C00000"/>
                </a:solidFill>
                <a:latin typeface="Aptos" panose="020B0004020202020204" pitchFamily="34" charset="0"/>
              </a:rPr>
              <a:t> πρωτεϊνών</a:t>
            </a:r>
            <a:r>
              <a:rPr lang="el-GR" sz="2000" dirty="0">
                <a:solidFill>
                  <a:srgbClr val="C00000"/>
                </a:solidFill>
                <a:latin typeface="Aptos" panose="020B0004020202020204" pitchFamily="34" charset="0"/>
              </a:rPr>
              <a:t> </a:t>
            </a:r>
            <a:r>
              <a:rPr lang="el-GR" sz="2000" dirty="0">
                <a:latin typeface="Aptos" panose="020B0004020202020204" pitchFamily="34" charset="0"/>
              </a:rPr>
              <a:t>και η </a:t>
            </a:r>
            <a:r>
              <a:rPr lang="el-GR" sz="2000" u="sng" dirty="0" err="1">
                <a:solidFill>
                  <a:srgbClr val="C00000"/>
                </a:solidFill>
                <a:latin typeface="Aptos" panose="020B0004020202020204" pitchFamily="34" charset="0"/>
              </a:rPr>
              <a:t>αδρανοποίση</a:t>
            </a:r>
            <a:r>
              <a:rPr lang="el-GR" sz="2000" u="sng" dirty="0">
                <a:solidFill>
                  <a:srgbClr val="C00000"/>
                </a:solidFill>
                <a:latin typeface="Aptos" panose="020B0004020202020204" pitchFamily="34" charset="0"/>
              </a:rPr>
              <a:t> των κυτταρικών ενζύμων</a:t>
            </a:r>
            <a:r>
              <a:rPr lang="el-GR" sz="2000" u="sng" dirty="0">
                <a:latin typeface="Aptos" panose="020B0004020202020204" pitchFamily="34" charset="0"/>
              </a:rPr>
              <a:t> </a:t>
            </a:r>
            <a:r>
              <a:rPr lang="el-GR" sz="2000" dirty="0">
                <a:latin typeface="Aptos" panose="020B0004020202020204" pitchFamily="34" charset="0"/>
              </a:rPr>
              <a:t>τα οποία προκαλούν το θάνατο των κυττάρων. </a:t>
            </a:r>
          </a:p>
          <a:p>
            <a:pPr marL="0" indent="0" algn="just">
              <a:lnSpc>
                <a:spcPct val="150000"/>
              </a:lnSpc>
              <a:buNone/>
            </a:pPr>
            <a:endParaRPr lang="el-GR" dirty="0"/>
          </a:p>
        </p:txBody>
      </p:sp>
    </p:spTree>
    <p:extLst>
      <p:ext uri="{BB962C8B-B14F-4D97-AF65-F5344CB8AC3E}">
        <p14:creationId xmlns:p14="http://schemas.microsoft.com/office/powerpoint/2010/main" val="3247654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E2F1996-9452-FE16-480A-852D10A831FC}"/>
              </a:ext>
            </a:extLst>
          </p:cNvPr>
          <p:cNvSpPr>
            <a:spLocks noGrp="1"/>
          </p:cNvSpPr>
          <p:nvPr>
            <p:ph type="title"/>
          </p:nvPr>
        </p:nvSpPr>
        <p:spPr>
          <a:xfrm>
            <a:off x="267128" y="366223"/>
            <a:ext cx="11620072" cy="1195243"/>
          </a:xfrm>
        </p:spPr>
        <p:txBody>
          <a:bodyPr/>
          <a:lstStyle/>
          <a:p>
            <a:r>
              <a:rPr lang="el-GR" dirty="0"/>
              <a:t>ΑΙΘΕΡΙΑ ΕΛΑΙΑ ΜΕ ΑΝΤΙΜΙΚΡΟΒΙΑΚΗ ΔΡΑΣΗ</a:t>
            </a:r>
          </a:p>
        </p:txBody>
      </p:sp>
      <p:sp>
        <p:nvSpPr>
          <p:cNvPr id="3" name="Θέση περιεχομένου 2">
            <a:extLst>
              <a:ext uri="{FF2B5EF4-FFF2-40B4-BE49-F238E27FC236}">
                <a16:creationId xmlns:a16="http://schemas.microsoft.com/office/drawing/2014/main" id="{D1876A16-F684-4423-9690-21C8D0680C4D}"/>
              </a:ext>
            </a:extLst>
          </p:cNvPr>
          <p:cNvSpPr>
            <a:spLocks noGrp="1"/>
          </p:cNvSpPr>
          <p:nvPr>
            <p:ph idx="1"/>
          </p:nvPr>
        </p:nvSpPr>
        <p:spPr>
          <a:xfrm>
            <a:off x="754658" y="1701314"/>
            <a:ext cx="4631444" cy="4970766"/>
          </a:xfrm>
        </p:spPr>
        <p:txBody>
          <a:bodyPr numCol="2">
            <a:normAutofit/>
          </a:bodyPr>
          <a:lstStyle/>
          <a:p>
            <a:pPr marL="0" indent="0" algn="ctr">
              <a:buNone/>
            </a:pPr>
            <a:r>
              <a:rPr lang="el-GR" sz="2000" dirty="0">
                <a:latin typeface="Arial" panose="020B0604020202020204" pitchFamily="34" charset="0"/>
                <a:cs typeface="Arial" panose="020B0604020202020204" pitchFamily="34" charset="0"/>
              </a:rPr>
              <a:t>ΒΑΣΙΛΙΚΟΣ </a:t>
            </a:r>
          </a:p>
          <a:p>
            <a:pPr marL="0" indent="0" algn="ctr">
              <a:buNone/>
            </a:pPr>
            <a:r>
              <a:rPr lang="el-GR" sz="2000" dirty="0">
                <a:latin typeface="Arial" panose="020B0604020202020204" pitchFamily="34" charset="0"/>
                <a:cs typeface="Arial" panose="020B0604020202020204" pitchFamily="34" charset="0"/>
              </a:rPr>
              <a:t>ΡΙΓΑΝΗ </a:t>
            </a:r>
          </a:p>
          <a:p>
            <a:pPr marL="0" indent="0" algn="ctr">
              <a:buNone/>
            </a:pPr>
            <a:r>
              <a:rPr lang="el-GR" sz="2000" dirty="0">
                <a:latin typeface="Arial" panose="020B0604020202020204" pitchFamily="34" charset="0"/>
                <a:cs typeface="Arial" panose="020B0604020202020204" pitchFamily="34" charset="0"/>
              </a:rPr>
              <a:t>ΘΥΜΑΡΙ</a:t>
            </a:r>
          </a:p>
          <a:p>
            <a:pPr marL="0" indent="0" algn="ctr">
              <a:buNone/>
            </a:pPr>
            <a:r>
              <a:rPr lang="el-GR" sz="2000" dirty="0">
                <a:latin typeface="Arial" panose="020B0604020202020204" pitchFamily="34" charset="0"/>
                <a:cs typeface="Arial" panose="020B0604020202020204" pitchFamily="34" charset="0"/>
              </a:rPr>
              <a:t>ΔΕΝΤΡΟΛΙΒΑΝΟ</a:t>
            </a:r>
            <a:endParaRPr lang="en-US" sz="2000" dirty="0">
              <a:latin typeface="Arial" panose="020B0604020202020204" pitchFamily="34" charset="0"/>
              <a:cs typeface="Arial" panose="020B0604020202020204" pitchFamily="34" charset="0"/>
            </a:endParaRPr>
          </a:p>
          <a:p>
            <a:pPr marL="0" indent="0" algn="ctr">
              <a:buNone/>
            </a:pPr>
            <a:r>
              <a:rPr lang="el-GR" sz="2000" dirty="0">
                <a:latin typeface="Arial" panose="020B0604020202020204" pitchFamily="34" charset="0"/>
                <a:cs typeface="Arial" panose="020B0604020202020204" pitchFamily="34" charset="0"/>
              </a:rPr>
              <a:t>ΜΕΝΤΑ</a:t>
            </a:r>
          </a:p>
          <a:p>
            <a:pPr marL="0" indent="0" algn="ctr">
              <a:buNone/>
            </a:pPr>
            <a:r>
              <a:rPr lang="el-GR" sz="2000" dirty="0">
                <a:latin typeface="Arial" panose="020B0604020202020204" pitchFamily="34" charset="0"/>
                <a:cs typeface="Arial" panose="020B0604020202020204" pitchFamily="34" charset="0"/>
              </a:rPr>
              <a:t>ΚΑΝΕΛΑ </a:t>
            </a:r>
          </a:p>
          <a:p>
            <a:pPr marL="0" indent="0" algn="ctr">
              <a:buNone/>
            </a:pPr>
            <a:r>
              <a:rPr lang="el-GR" sz="2000" dirty="0">
                <a:latin typeface="Arial" panose="020B0604020202020204" pitchFamily="34" charset="0"/>
                <a:cs typeface="Arial" panose="020B0604020202020204" pitchFamily="34" charset="0"/>
              </a:rPr>
              <a:t>ΓΑΡΥΦΑΛΛΟ </a:t>
            </a:r>
          </a:p>
          <a:p>
            <a:pPr marL="0" indent="0" algn="ctr">
              <a:buNone/>
            </a:pPr>
            <a:r>
              <a:rPr lang="el-GR" sz="2000" dirty="0">
                <a:latin typeface="Arial" panose="020B0604020202020204" pitchFamily="34" charset="0"/>
                <a:cs typeface="Arial" panose="020B0604020202020204" pitchFamily="34" charset="0"/>
              </a:rPr>
              <a:t>ΔΑΦΝΗ </a:t>
            </a:r>
          </a:p>
          <a:p>
            <a:pPr marL="0" indent="0" algn="ctr">
              <a:buNone/>
            </a:pPr>
            <a:r>
              <a:rPr lang="el-GR" sz="2000" dirty="0">
                <a:latin typeface="Arial" panose="020B0604020202020204" pitchFamily="34" charset="0"/>
                <a:cs typeface="Arial" panose="020B0604020202020204" pitchFamily="34" charset="0"/>
              </a:rPr>
              <a:t>ΔΕΝΤΡΟ ΤΣΑΓΙΟΥ</a:t>
            </a:r>
          </a:p>
          <a:p>
            <a:pPr marL="0" indent="0" algn="ctr">
              <a:buNone/>
            </a:pPr>
            <a:r>
              <a:rPr lang="el-GR" sz="2000" dirty="0">
                <a:latin typeface="Arial" panose="020B0604020202020204" pitchFamily="34" charset="0"/>
                <a:cs typeface="Arial" panose="020B0604020202020204" pitchFamily="34" charset="0"/>
              </a:rPr>
              <a:t>ΕΥΚΑΛΥΠΤΟΣ </a:t>
            </a:r>
          </a:p>
          <a:p>
            <a:pPr marL="0" indent="0" algn="ctr">
              <a:buNone/>
            </a:pPr>
            <a:r>
              <a:rPr lang="el-GR" sz="2000" dirty="0">
                <a:latin typeface="Arial" panose="020B0604020202020204" pitchFamily="34" charset="0"/>
                <a:cs typeface="Arial" panose="020B0604020202020204" pitchFamily="34" charset="0"/>
              </a:rPr>
              <a:t>ΜΠΛΕ ΧΑΜΟΜΗΛΙ</a:t>
            </a:r>
          </a:p>
          <a:p>
            <a:endParaRPr lang="el-GR" dirty="0"/>
          </a:p>
        </p:txBody>
      </p:sp>
      <p:pic>
        <p:nvPicPr>
          <p:cNvPr id="6" name="Εικόνα 5">
            <a:extLst>
              <a:ext uri="{FF2B5EF4-FFF2-40B4-BE49-F238E27FC236}">
                <a16:creationId xmlns:a16="http://schemas.microsoft.com/office/drawing/2014/main" id="{DA7A256B-FD26-6561-026A-0518D3F2EC07}"/>
              </a:ext>
            </a:extLst>
          </p:cNvPr>
          <p:cNvPicPr>
            <a:picLocks noChangeAspect="1"/>
          </p:cNvPicPr>
          <p:nvPr/>
        </p:nvPicPr>
        <p:blipFill>
          <a:blip r:embed="rId3"/>
          <a:stretch>
            <a:fillRect/>
          </a:stretch>
        </p:blipFill>
        <p:spPr>
          <a:xfrm>
            <a:off x="3586006" y="1658872"/>
            <a:ext cx="2359742" cy="1769807"/>
          </a:xfrm>
          <a:prstGeom prst="rect">
            <a:avLst/>
          </a:prstGeom>
        </p:spPr>
      </p:pic>
      <p:pic>
        <p:nvPicPr>
          <p:cNvPr id="12" name="Εικόνα 11">
            <a:extLst>
              <a:ext uri="{FF2B5EF4-FFF2-40B4-BE49-F238E27FC236}">
                <a16:creationId xmlns:a16="http://schemas.microsoft.com/office/drawing/2014/main" id="{0FD554DD-6372-2A45-D303-5995733B4662}"/>
              </a:ext>
            </a:extLst>
          </p:cNvPr>
          <p:cNvPicPr>
            <a:picLocks noChangeAspect="1"/>
          </p:cNvPicPr>
          <p:nvPr/>
        </p:nvPicPr>
        <p:blipFill>
          <a:blip r:embed="rId4"/>
          <a:stretch>
            <a:fillRect/>
          </a:stretch>
        </p:blipFill>
        <p:spPr>
          <a:xfrm>
            <a:off x="6212703" y="1549795"/>
            <a:ext cx="2484394" cy="2078068"/>
          </a:xfrm>
          <a:prstGeom prst="rect">
            <a:avLst/>
          </a:prstGeom>
          <a:ln>
            <a:noFill/>
          </a:ln>
          <a:effectLst>
            <a:softEdge rad="112500"/>
          </a:effectLst>
        </p:spPr>
      </p:pic>
      <p:pic>
        <p:nvPicPr>
          <p:cNvPr id="16" name="Εικόνα 15">
            <a:extLst>
              <a:ext uri="{FF2B5EF4-FFF2-40B4-BE49-F238E27FC236}">
                <a16:creationId xmlns:a16="http://schemas.microsoft.com/office/drawing/2014/main" id="{F4237EF5-473C-83CD-E5BB-CD2F7156B9FE}"/>
              </a:ext>
            </a:extLst>
          </p:cNvPr>
          <p:cNvPicPr>
            <a:picLocks noChangeAspect="1"/>
          </p:cNvPicPr>
          <p:nvPr/>
        </p:nvPicPr>
        <p:blipFill>
          <a:blip r:embed="rId5"/>
          <a:stretch>
            <a:fillRect/>
          </a:stretch>
        </p:blipFill>
        <p:spPr>
          <a:xfrm>
            <a:off x="3883003" y="3394587"/>
            <a:ext cx="2327824" cy="1309156"/>
          </a:xfrm>
          <a:prstGeom prst="rect">
            <a:avLst/>
          </a:prstGeom>
          <a:ln>
            <a:noFill/>
          </a:ln>
          <a:effectLst>
            <a:softEdge rad="112500"/>
          </a:effectLst>
        </p:spPr>
      </p:pic>
      <p:pic>
        <p:nvPicPr>
          <p:cNvPr id="18" name="Εικόνα 17">
            <a:extLst>
              <a:ext uri="{FF2B5EF4-FFF2-40B4-BE49-F238E27FC236}">
                <a16:creationId xmlns:a16="http://schemas.microsoft.com/office/drawing/2014/main" id="{8D869347-8581-04DD-2596-6AB566186738}"/>
              </a:ext>
            </a:extLst>
          </p:cNvPr>
          <p:cNvPicPr>
            <a:picLocks noChangeAspect="1"/>
          </p:cNvPicPr>
          <p:nvPr/>
        </p:nvPicPr>
        <p:blipFill>
          <a:blip r:embed="rId6"/>
          <a:stretch>
            <a:fillRect/>
          </a:stretch>
        </p:blipFill>
        <p:spPr>
          <a:xfrm>
            <a:off x="6132541" y="3080803"/>
            <a:ext cx="2484395" cy="1706514"/>
          </a:xfrm>
          <a:prstGeom prst="rect">
            <a:avLst/>
          </a:prstGeom>
          <a:ln>
            <a:noFill/>
          </a:ln>
          <a:effectLst>
            <a:softEdge rad="112500"/>
          </a:effectLst>
        </p:spPr>
      </p:pic>
      <p:pic>
        <p:nvPicPr>
          <p:cNvPr id="20" name="Εικόνα 19">
            <a:extLst>
              <a:ext uri="{FF2B5EF4-FFF2-40B4-BE49-F238E27FC236}">
                <a16:creationId xmlns:a16="http://schemas.microsoft.com/office/drawing/2014/main" id="{E2DE99EF-D868-ED25-1870-F0232483DAED}"/>
              </a:ext>
            </a:extLst>
          </p:cNvPr>
          <p:cNvPicPr>
            <a:picLocks noChangeAspect="1"/>
          </p:cNvPicPr>
          <p:nvPr/>
        </p:nvPicPr>
        <p:blipFill>
          <a:blip r:embed="rId7"/>
          <a:stretch>
            <a:fillRect/>
          </a:stretch>
        </p:blipFill>
        <p:spPr>
          <a:xfrm>
            <a:off x="4765877" y="4745530"/>
            <a:ext cx="3335433" cy="1971151"/>
          </a:xfrm>
          <a:prstGeom prst="rect">
            <a:avLst/>
          </a:prstGeom>
          <a:ln>
            <a:noFill/>
          </a:ln>
          <a:effectLst>
            <a:softEdge rad="112500"/>
          </a:effectLst>
        </p:spPr>
      </p:pic>
      <p:pic>
        <p:nvPicPr>
          <p:cNvPr id="23" name="Εικόνα 22">
            <a:extLst>
              <a:ext uri="{FF2B5EF4-FFF2-40B4-BE49-F238E27FC236}">
                <a16:creationId xmlns:a16="http://schemas.microsoft.com/office/drawing/2014/main" id="{D257D92B-6F02-FF8D-CD14-07C34BD78D5D}"/>
              </a:ext>
            </a:extLst>
          </p:cNvPr>
          <p:cNvPicPr>
            <a:picLocks noChangeAspect="1"/>
          </p:cNvPicPr>
          <p:nvPr/>
        </p:nvPicPr>
        <p:blipFill>
          <a:blip r:embed="rId8"/>
          <a:stretch>
            <a:fillRect/>
          </a:stretch>
        </p:blipFill>
        <p:spPr>
          <a:xfrm>
            <a:off x="8666736" y="3760839"/>
            <a:ext cx="3060141" cy="2918860"/>
          </a:xfrm>
          <a:prstGeom prst="rect">
            <a:avLst/>
          </a:prstGeom>
          <a:ln>
            <a:noFill/>
          </a:ln>
          <a:effectLst>
            <a:softEdge rad="112500"/>
          </a:effectLst>
        </p:spPr>
      </p:pic>
      <p:pic>
        <p:nvPicPr>
          <p:cNvPr id="14" name="Εικόνα 13">
            <a:extLst>
              <a:ext uri="{FF2B5EF4-FFF2-40B4-BE49-F238E27FC236}">
                <a16:creationId xmlns:a16="http://schemas.microsoft.com/office/drawing/2014/main" id="{7174C00D-D0C5-F6AD-03B3-BA6709C8EA65}"/>
              </a:ext>
            </a:extLst>
          </p:cNvPr>
          <p:cNvPicPr>
            <a:picLocks noChangeAspect="1"/>
          </p:cNvPicPr>
          <p:nvPr/>
        </p:nvPicPr>
        <p:blipFill>
          <a:blip r:embed="rId9"/>
          <a:stretch>
            <a:fillRect/>
          </a:stretch>
        </p:blipFill>
        <p:spPr>
          <a:xfrm>
            <a:off x="8820626" y="1787702"/>
            <a:ext cx="2906252" cy="1851831"/>
          </a:xfrm>
          <a:prstGeom prst="rect">
            <a:avLst/>
          </a:prstGeom>
          <a:ln>
            <a:noFill/>
          </a:ln>
          <a:effectLst>
            <a:softEdge rad="112500"/>
          </a:effectLst>
        </p:spPr>
      </p:pic>
    </p:spTree>
    <p:extLst>
      <p:ext uri="{BB962C8B-B14F-4D97-AF65-F5344CB8AC3E}">
        <p14:creationId xmlns:p14="http://schemas.microsoft.com/office/powerpoint/2010/main" val="3218182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000"/>
                                        <p:tgtEl>
                                          <p:spTgt spid="3">
                                            <p:txEl>
                                              <p:pRg st="1" end="1"/>
                                            </p:txEl>
                                          </p:spTgt>
                                        </p:tgtEl>
                                      </p:cBhvr>
                                    </p:animEffect>
                                    <p:anim calcmode="lin" valueType="num">
                                      <p:cBhvr>
                                        <p:cTn id="1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8"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3">
                                            <p:txEl>
                                              <p:pRg st="5" end="5"/>
                                            </p:txEl>
                                          </p:spTgt>
                                        </p:tgtEl>
                                        <p:attrNameLst>
                                          <p:attrName>style.visibility</p:attrName>
                                        </p:attrNameLst>
                                      </p:cBhvr>
                                      <p:to>
                                        <p:strVal val="visible"/>
                                      </p:to>
                                    </p:set>
                                    <p:animEffect transition="in" filter="fade">
                                      <p:cBhvr>
                                        <p:cTn id="53" dur="1000"/>
                                        <p:tgtEl>
                                          <p:spTgt spid="3">
                                            <p:txEl>
                                              <p:pRg st="5" end="5"/>
                                            </p:txEl>
                                          </p:spTgt>
                                        </p:tgtEl>
                                      </p:cBhvr>
                                    </p:animEffect>
                                    <p:anim calcmode="lin" valueType="num">
                                      <p:cBhvr>
                                        <p:cTn id="5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5" dur="1000" fill="hold"/>
                                        <p:tgtEl>
                                          <p:spTgt spid="3">
                                            <p:txEl>
                                              <p:pRg st="5" end="5"/>
                                            </p:txEl>
                                          </p:spTgt>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3">
                                            <p:txEl>
                                              <p:pRg st="6" end="6"/>
                                            </p:txEl>
                                          </p:spTgt>
                                        </p:tgtEl>
                                        <p:attrNameLst>
                                          <p:attrName>style.visibility</p:attrName>
                                        </p:attrNameLst>
                                      </p:cBhvr>
                                      <p:to>
                                        <p:strVal val="visible"/>
                                      </p:to>
                                    </p:set>
                                    <p:animEffect transition="in" filter="fade">
                                      <p:cBhvr>
                                        <p:cTn id="58" dur="1000"/>
                                        <p:tgtEl>
                                          <p:spTgt spid="3">
                                            <p:txEl>
                                              <p:pRg st="6" end="6"/>
                                            </p:txEl>
                                          </p:spTgt>
                                        </p:tgtEl>
                                      </p:cBhvr>
                                    </p:animEffect>
                                    <p:anim calcmode="lin" valueType="num">
                                      <p:cBhvr>
                                        <p:cTn id="5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60" dur="1000" fill="hold"/>
                                        <p:tgtEl>
                                          <p:spTgt spid="3">
                                            <p:txEl>
                                              <p:pRg st="6" end="6"/>
                                            </p:txEl>
                                          </p:spTgt>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3">
                                            <p:txEl>
                                              <p:pRg st="7" end="7"/>
                                            </p:txEl>
                                          </p:spTgt>
                                        </p:tgtEl>
                                        <p:attrNameLst>
                                          <p:attrName>style.visibility</p:attrName>
                                        </p:attrNameLst>
                                      </p:cBhvr>
                                      <p:to>
                                        <p:strVal val="visible"/>
                                      </p:to>
                                    </p:set>
                                    <p:animEffect transition="in" filter="fade">
                                      <p:cBhvr>
                                        <p:cTn id="63" dur="1000"/>
                                        <p:tgtEl>
                                          <p:spTgt spid="3">
                                            <p:txEl>
                                              <p:pRg st="7" end="7"/>
                                            </p:txEl>
                                          </p:spTgt>
                                        </p:tgtEl>
                                      </p:cBhvr>
                                    </p:animEffect>
                                    <p:anim calcmode="lin" valueType="num">
                                      <p:cBhvr>
                                        <p:cTn id="64"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down)">
                                      <p:cBhvr>
                                        <p:cTn id="70" dur="500"/>
                                        <p:tgtEl>
                                          <p:spTgt spid="16"/>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nodeType="click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down)">
                                      <p:cBhvr>
                                        <p:cTn id="75" dur="500"/>
                                        <p:tgtEl>
                                          <p:spTgt spid="18"/>
                                        </p:tgtEl>
                                      </p:cBhvr>
                                    </p:animEffect>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nodeType="clickEffect">
                                  <p:stCondLst>
                                    <p:cond delay="0"/>
                                  </p:stCondLst>
                                  <p:childTnLst>
                                    <p:set>
                                      <p:cBhvr>
                                        <p:cTn id="79" dur="1" fill="hold">
                                          <p:stCondLst>
                                            <p:cond delay="0"/>
                                          </p:stCondLst>
                                        </p:cTn>
                                        <p:tgtEl>
                                          <p:spTgt spid="3">
                                            <p:txEl>
                                              <p:pRg st="8" end="8"/>
                                            </p:txEl>
                                          </p:spTgt>
                                        </p:tgtEl>
                                        <p:attrNameLst>
                                          <p:attrName>style.visibility</p:attrName>
                                        </p:attrNameLst>
                                      </p:cBhvr>
                                      <p:to>
                                        <p:strVal val="visible"/>
                                      </p:to>
                                    </p:set>
                                    <p:animEffect transition="in" filter="fade">
                                      <p:cBhvr>
                                        <p:cTn id="80" dur="1000"/>
                                        <p:tgtEl>
                                          <p:spTgt spid="3">
                                            <p:txEl>
                                              <p:pRg st="8" end="8"/>
                                            </p:txEl>
                                          </p:spTgt>
                                        </p:tgtEl>
                                      </p:cBhvr>
                                    </p:animEffect>
                                    <p:anim calcmode="lin" valueType="num">
                                      <p:cBhvr>
                                        <p:cTn id="81"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82" dur="1000" fill="hold"/>
                                        <p:tgtEl>
                                          <p:spTgt spid="3">
                                            <p:txEl>
                                              <p:pRg st="8" end="8"/>
                                            </p:txEl>
                                          </p:spTgt>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0"/>
                                  </p:stCondLst>
                                  <p:childTnLst>
                                    <p:set>
                                      <p:cBhvr>
                                        <p:cTn id="84" dur="1" fill="hold">
                                          <p:stCondLst>
                                            <p:cond delay="0"/>
                                          </p:stCondLst>
                                        </p:cTn>
                                        <p:tgtEl>
                                          <p:spTgt spid="3">
                                            <p:txEl>
                                              <p:pRg st="9" end="9"/>
                                            </p:txEl>
                                          </p:spTgt>
                                        </p:tgtEl>
                                        <p:attrNameLst>
                                          <p:attrName>style.visibility</p:attrName>
                                        </p:attrNameLst>
                                      </p:cBhvr>
                                      <p:to>
                                        <p:strVal val="visible"/>
                                      </p:to>
                                    </p:set>
                                    <p:animEffect transition="in" filter="fade">
                                      <p:cBhvr>
                                        <p:cTn id="85" dur="1000"/>
                                        <p:tgtEl>
                                          <p:spTgt spid="3">
                                            <p:txEl>
                                              <p:pRg st="9" end="9"/>
                                            </p:txEl>
                                          </p:spTgt>
                                        </p:tgtEl>
                                      </p:cBhvr>
                                    </p:animEffect>
                                    <p:anim calcmode="lin" valueType="num">
                                      <p:cBhvr>
                                        <p:cTn id="86"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87" dur="1000" fill="hold"/>
                                        <p:tgtEl>
                                          <p:spTgt spid="3">
                                            <p:txEl>
                                              <p:pRg st="9" end="9"/>
                                            </p:txEl>
                                          </p:spTgt>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3">
                                            <p:txEl>
                                              <p:pRg st="10" end="10"/>
                                            </p:txEl>
                                          </p:spTgt>
                                        </p:tgtEl>
                                        <p:attrNameLst>
                                          <p:attrName>style.visibility</p:attrName>
                                        </p:attrNameLst>
                                      </p:cBhvr>
                                      <p:to>
                                        <p:strVal val="visible"/>
                                      </p:to>
                                    </p:set>
                                    <p:animEffect transition="in" filter="fade">
                                      <p:cBhvr>
                                        <p:cTn id="90" dur="1000"/>
                                        <p:tgtEl>
                                          <p:spTgt spid="3">
                                            <p:txEl>
                                              <p:pRg st="10" end="10"/>
                                            </p:txEl>
                                          </p:spTgt>
                                        </p:tgtEl>
                                      </p:cBhvr>
                                    </p:animEffect>
                                    <p:anim calcmode="lin" valueType="num">
                                      <p:cBhvr>
                                        <p:cTn id="91"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92"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53" presetClass="entr" presetSubtype="16" fill="hold" nodeType="click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ppt_w</p:attrName>
                                        </p:attrNameLst>
                                      </p:cBhvr>
                                      <p:tavLst>
                                        <p:tav tm="0">
                                          <p:val>
                                            <p:fltVal val="0"/>
                                          </p:val>
                                        </p:tav>
                                        <p:tav tm="100000">
                                          <p:val>
                                            <p:strVal val="#ppt_w"/>
                                          </p:val>
                                        </p:tav>
                                      </p:tavLst>
                                    </p:anim>
                                    <p:anim calcmode="lin" valueType="num">
                                      <p:cBhvr>
                                        <p:cTn id="98" dur="500" fill="hold"/>
                                        <p:tgtEl>
                                          <p:spTgt spid="20"/>
                                        </p:tgtEl>
                                        <p:attrNameLst>
                                          <p:attrName>ppt_h</p:attrName>
                                        </p:attrNameLst>
                                      </p:cBhvr>
                                      <p:tavLst>
                                        <p:tav tm="0">
                                          <p:val>
                                            <p:fltVal val="0"/>
                                          </p:val>
                                        </p:tav>
                                        <p:tav tm="100000">
                                          <p:val>
                                            <p:strVal val="#ppt_h"/>
                                          </p:val>
                                        </p:tav>
                                      </p:tavLst>
                                    </p:anim>
                                    <p:animEffect transition="in" filter="fade">
                                      <p:cBhvr>
                                        <p:cTn id="99" dur="500"/>
                                        <p:tgtEl>
                                          <p:spTgt spid="20"/>
                                        </p:tgtEl>
                                      </p:cBhvr>
                                    </p:animEffect>
                                  </p:childTnLst>
                                </p:cTn>
                              </p:par>
                            </p:childTnLst>
                          </p:cTn>
                        </p:par>
                      </p:childTnLst>
                    </p:cTn>
                  </p:par>
                  <p:par>
                    <p:cTn id="100" fill="hold">
                      <p:stCondLst>
                        <p:cond delay="indefinite"/>
                      </p:stCondLst>
                      <p:childTnLst>
                        <p:par>
                          <p:cTn id="101" fill="hold">
                            <p:stCondLst>
                              <p:cond delay="0"/>
                            </p:stCondLst>
                            <p:childTnLst>
                              <p:par>
                                <p:cTn id="102" presetID="53" presetClass="entr" presetSubtype="16" fill="hold" nodeType="clickEffect">
                                  <p:stCondLst>
                                    <p:cond delay="0"/>
                                  </p:stCondLst>
                                  <p:childTnLst>
                                    <p:set>
                                      <p:cBhvr>
                                        <p:cTn id="103" dur="1" fill="hold">
                                          <p:stCondLst>
                                            <p:cond delay="0"/>
                                          </p:stCondLst>
                                        </p:cTn>
                                        <p:tgtEl>
                                          <p:spTgt spid="23"/>
                                        </p:tgtEl>
                                        <p:attrNameLst>
                                          <p:attrName>style.visibility</p:attrName>
                                        </p:attrNameLst>
                                      </p:cBhvr>
                                      <p:to>
                                        <p:strVal val="visible"/>
                                      </p:to>
                                    </p:set>
                                    <p:anim calcmode="lin" valueType="num">
                                      <p:cBhvr>
                                        <p:cTn id="104" dur="500" fill="hold"/>
                                        <p:tgtEl>
                                          <p:spTgt spid="23"/>
                                        </p:tgtEl>
                                        <p:attrNameLst>
                                          <p:attrName>ppt_w</p:attrName>
                                        </p:attrNameLst>
                                      </p:cBhvr>
                                      <p:tavLst>
                                        <p:tav tm="0">
                                          <p:val>
                                            <p:fltVal val="0"/>
                                          </p:val>
                                        </p:tav>
                                        <p:tav tm="100000">
                                          <p:val>
                                            <p:strVal val="#ppt_w"/>
                                          </p:val>
                                        </p:tav>
                                      </p:tavLst>
                                    </p:anim>
                                    <p:anim calcmode="lin" valueType="num">
                                      <p:cBhvr>
                                        <p:cTn id="105" dur="500" fill="hold"/>
                                        <p:tgtEl>
                                          <p:spTgt spid="23"/>
                                        </p:tgtEl>
                                        <p:attrNameLst>
                                          <p:attrName>ppt_h</p:attrName>
                                        </p:attrNameLst>
                                      </p:cBhvr>
                                      <p:tavLst>
                                        <p:tav tm="0">
                                          <p:val>
                                            <p:fltVal val="0"/>
                                          </p:val>
                                        </p:tav>
                                        <p:tav tm="100000">
                                          <p:val>
                                            <p:strVal val="#ppt_h"/>
                                          </p:val>
                                        </p:tav>
                                      </p:tavLst>
                                    </p:anim>
                                    <p:animEffect transition="in" filter="fade">
                                      <p:cBhvr>
                                        <p:cTn id="10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DC0E3B4B-4572-330D-4B8A-836BE8716C33}"/>
              </a:ext>
            </a:extLst>
          </p:cNvPr>
          <p:cNvSpPr>
            <a:spLocks noGrp="1"/>
          </p:cNvSpPr>
          <p:nvPr>
            <p:ph idx="1"/>
          </p:nvPr>
        </p:nvSpPr>
        <p:spPr>
          <a:xfrm>
            <a:off x="391886" y="359230"/>
            <a:ext cx="11800114" cy="6379028"/>
          </a:xfrm>
        </p:spPr>
        <p:txBody>
          <a:bodyPr>
            <a:normAutofit/>
          </a:bodyPr>
          <a:lstStyle/>
          <a:p>
            <a:pPr>
              <a:buFont typeface="Wingdings" panose="05000000000000000000" pitchFamily="2" charset="2"/>
              <a:buChar char="q"/>
            </a:pPr>
            <a:r>
              <a:rPr lang="el-GR" sz="2000" b="1" u="sng" dirty="0">
                <a:solidFill>
                  <a:schemeClr val="tx1"/>
                </a:solidFill>
              </a:rPr>
              <a:t>ΒΑΣΙΛΙΚΟΣ </a:t>
            </a:r>
            <a:endParaRPr lang="en-US" sz="2000" b="1" u="sng" dirty="0">
              <a:solidFill>
                <a:schemeClr val="tx1"/>
              </a:solidFill>
            </a:endParaRPr>
          </a:p>
          <a:p>
            <a:pPr marL="0" indent="0">
              <a:buNone/>
            </a:pPr>
            <a:r>
              <a:rPr lang="el-GR" dirty="0">
                <a:solidFill>
                  <a:schemeClr val="tx1"/>
                </a:solidFill>
                <a:latin typeface="Aptos" panose="020B0004020202020204" pitchFamily="34" charset="0"/>
              </a:rPr>
              <a:t>Αιθέριο έλαιο σε περιεκτικότητα 0,2-1%. </a:t>
            </a:r>
            <a:endParaRPr lang="en-US" dirty="0">
              <a:solidFill>
                <a:schemeClr val="tx1"/>
              </a:solidFill>
              <a:latin typeface="Aptos" panose="020B0004020202020204" pitchFamily="34" charset="0"/>
            </a:endParaRPr>
          </a:p>
          <a:p>
            <a:pPr marL="0" indent="0">
              <a:buNone/>
            </a:pPr>
            <a:r>
              <a:rPr lang="el-GR" dirty="0">
                <a:solidFill>
                  <a:schemeClr val="tx1"/>
                </a:solidFill>
                <a:latin typeface="Aptos" panose="020B0004020202020204" pitchFamily="34" charset="0"/>
              </a:rPr>
              <a:t>Κύρια συστατικά του </a:t>
            </a:r>
            <a:r>
              <a:rPr lang="el-GR" b="1" u="sng" dirty="0">
                <a:solidFill>
                  <a:srgbClr val="FF0000"/>
                </a:solidFill>
                <a:latin typeface="Aptos" panose="020B0004020202020204" pitchFamily="34" charset="0"/>
              </a:rPr>
              <a:t>η </a:t>
            </a:r>
            <a:r>
              <a:rPr lang="el-GR" b="1" u="sng" dirty="0" err="1">
                <a:solidFill>
                  <a:srgbClr val="FF0000"/>
                </a:solidFill>
                <a:latin typeface="Aptos" panose="020B0004020202020204" pitchFamily="34" charset="0"/>
              </a:rPr>
              <a:t>λιναλοόλη</a:t>
            </a:r>
            <a:r>
              <a:rPr lang="el-GR" b="1" u="sng" dirty="0">
                <a:solidFill>
                  <a:srgbClr val="FF0000"/>
                </a:solidFill>
                <a:latin typeface="Aptos" panose="020B0004020202020204" pitchFamily="34" charset="0"/>
              </a:rPr>
              <a:t> , η </a:t>
            </a:r>
            <a:r>
              <a:rPr lang="el-GR" b="1" u="sng" dirty="0" err="1">
                <a:solidFill>
                  <a:srgbClr val="FF0000"/>
                </a:solidFill>
                <a:latin typeface="Aptos" panose="020B0004020202020204" pitchFamily="34" charset="0"/>
              </a:rPr>
              <a:t>ευγενόλη</a:t>
            </a:r>
            <a:r>
              <a:rPr lang="el-GR" b="1" u="sng" dirty="0">
                <a:solidFill>
                  <a:srgbClr val="FF0000"/>
                </a:solidFill>
                <a:latin typeface="Aptos" panose="020B0004020202020204" pitchFamily="34" charset="0"/>
              </a:rPr>
              <a:t> και η  </a:t>
            </a:r>
            <a:r>
              <a:rPr lang="el-GR" b="1" u="sng" dirty="0" err="1">
                <a:solidFill>
                  <a:srgbClr val="FF0000"/>
                </a:solidFill>
                <a:latin typeface="Aptos" panose="020B0004020202020204" pitchFamily="34" charset="0"/>
              </a:rPr>
              <a:t>μεθυλοχαβικόλη</a:t>
            </a:r>
            <a:r>
              <a:rPr lang="el-GR" dirty="0">
                <a:solidFill>
                  <a:schemeClr val="tx1"/>
                </a:solidFill>
                <a:latin typeface="Aptos" panose="020B0004020202020204" pitchFamily="34" charset="0"/>
              </a:rPr>
              <a:t>.</a:t>
            </a:r>
          </a:p>
          <a:p>
            <a:pPr marL="0" indent="0">
              <a:buNone/>
            </a:pPr>
            <a:r>
              <a:rPr lang="el-GR" dirty="0">
                <a:solidFill>
                  <a:schemeClr val="tx1"/>
                </a:solidFill>
                <a:latin typeface="Aptos" panose="020B0004020202020204" pitchFamily="34" charset="0"/>
              </a:rPr>
              <a:t>Βακτήρια</a:t>
            </a:r>
            <a:r>
              <a:rPr lang="en-US" dirty="0">
                <a:solidFill>
                  <a:schemeClr val="tx1"/>
                </a:solidFill>
                <a:latin typeface="Aptos" panose="020B0004020202020204" pitchFamily="34" charset="0"/>
              </a:rPr>
              <a:t> </a:t>
            </a:r>
            <a:r>
              <a:rPr lang="el-GR" dirty="0">
                <a:solidFill>
                  <a:schemeClr val="tx1"/>
                </a:solidFill>
                <a:latin typeface="Aptos" panose="020B0004020202020204" pitchFamily="34" charset="0"/>
              </a:rPr>
              <a:t>και μύκητες στα οποία παρατηρείται η δράση του είναι : </a:t>
            </a:r>
            <a:endParaRPr lang="en-US" dirty="0">
              <a:solidFill>
                <a:schemeClr val="tx1"/>
              </a:solidFill>
              <a:latin typeface="Aptos" panose="020B0004020202020204" pitchFamily="34" charset="0"/>
            </a:endParaRPr>
          </a:p>
          <a:p>
            <a:r>
              <a:rPr lang="en-US" dirty="0">
                <a:solidFill>
                  <a:schemeClr val="tx1"/>
                </a:solidFill>
                <a:latin typeface="Aptos" panose="020B0004020202020204" pitchFamily="34" charset="0"/>
              </a:rPr>
              <a:t>Staphylococcus aureus(</a:t>
            </a:r>
            <a:r>
              <a:rPr lang="el-GR" dirty="0">
                <a:solidFill>
                  <a:schemeClr val="tx1"/>
                </a:solidFill>
                <a:latin typeface="Aptos" panose="020B0004020202020204" pitchFamily="34" charset="0"/>
              </a:rPr>
              <a:t>Χρυσίζων σταφυλόκοκκος)</a:t>
            </a:r>
          </a:p>
          <a:p>
            <a:r>
              <a:rPr lang="en-US" dirty="0">
                <a:solidFill>
                  <a:schemeClr val="tx1"/>
                </a:solidFill>
                <a:latin typeface="Aptos" panose="020B0004020202020204" pitchFamily="34" charset="0"/>
              </a:rPr>
              <a:t>Staphylococcus epidermidis(</a:t>
            </a:r>
            <a:r>
              <a:rPr lang="el-GR" dirty="0">
                <a:solidFill>
                  <a:schemeClr val="tx1"/>
                </a:solidFill>
                <a:latin typeface="Aptos" panose="020B0004020202020204" pitchFamily="34" charset="0"/>
              </a:rPr>
              <a:t>Σταφυλόκοκκος επιδερμίδας</a:t>
            </a:r>
            <a:r>
              <a:rPr lang="en-US" dirty="0">
                <a:solidFill>
                  <a:schemeClr val="tx1"/>
                </a:solidFill>
                <a:latin typeface="Aptos" panose="020B0004020202020204" pitchFamily="34" charset="0"/>
              </a:rPr>
              <a:t>) </a:t>
            </a:r>
          </a:p>
          <a:p>
            <a:r>
              <a:rPr lang="en-US" dirty="0">
                <a:solidFill>
                  <a:schemeClr val="tx1"/>
                </a:solidFill>
                <a:latin typeface="Aptos" panose="020B0004020202020204" pitchFamily="34" charset="0"/>
              </a:rPr>
              <a:t>Staphylococcal enteritis</a:t>
            </a:r>
            <a:r>
              <a:rPr lang="el-GR" dirty="0">
                <a:solidFill>
                  <a:schemeClr val="tx1"/>
                </a:solidFill>
                <a:latin typeface="Aptos" panose="020B0004020202020204" pitchFamily="34" charset="0"/>
              </a:rPr>
              <a:t>(εντερίτιδα) </a:t>
            </a:r>
            <a:endParaRPr lang="en-US" dirty="0">
              <a:solidFill>
                <a:schemeClr val="tx1"/>
              </a:solidFill>
              <a:latin typeface="Aptos" panose="020B0004020202020204" pitchFamily="34" charset="0"/>
            </a:endParaRPr>
          </a:p>
          <a:p>
            <a:r>
              <a:rPr lang="en-US" dirty="0">
                <a:solidFill>
                  <a:schemeClr val="tx1"/>
                </a:solidFill>
                <a:latin typeface="Aptos" panose="020B0004020202020204" pitchFamily="34" charset="0"/>
              </a:rPr>
              <a:t>Escherichia coli (</a:t>
            </a:r>
            <a:r>
              <a:rPr lang="el-GR" dirty="0">
                <a:solidFill>
                  <a:schemeClr val="tx1"/>
                </a:solidFill>
                <a:latin typeface="Aptos" panose="020B0004020202020204" pitchFamily="34" charset="0"/>
              </a:rPr>
              <a:t>Κολοβακτηρίδιο)</a:t>
            </a:r>
            <a:r>
              <a:rPr lang="en-US" dirty="0">
                <a:solidFill>
                  <a:schemeClr val="tx1"/>
                </a:solidFill>
                <a:latin typeface="Aptos" panose="020B0004020202020204" pitchFamily="34" charset="0"/>
              </a:rPr>
              <a:t> </a:t>
            </a:r>
          </a:p>
          <a:p>
            <a:r>
              <a:rPr lang="en-US" dirty="0">
                <a:solidFill>
                  <a:schemeClr val="tx1"/>
                </a:solidFill>
                <a:latin typeface="Aptos" panose="020B0004020202020204" pitchFamily="34" charset="0"/>
              </a:rPr>
              <a:t>Pseudomonas aeruginosa(</a:t>
            </a:r>
            <a:r>
              <a:rPr lang="el-GR" dirty="0" err="1">
                <a:solidFill>
                  <a:schemeClr val="tx1"/>
                </a:solidFill>
                <a:latin typeface="Aptos" panose="020B0004020202020204" pitchFamily="34" charset="0"/>
              </a:rPr>
              <a:t>Ψευδομονάδα</a:t>
            </a:r>
            <a:r>
              <a:rPr lang="el-GR" dirty="0">
                <a:solidFill>
                  <a:schemeClr val="tx1"/>
                </a:solidFill>
                <a:latin typeface="Aptos" panose="020B0004020202020204" pitchFamily="34" charset="0"/>
              </a:rPr>
              <a:t> η </a:t>
            </a:r>
            <a:r>
              <a:rPr lang="el-GR" dirty="0" err="1">
                <a:solidFill>
                  <a:schemeClr val="tx1"/>
                </a:solidFill>
                <a:latin typeface="Aptos" panose="020B0004020202020204" pitchFamily="34" charset="0"/>
              </a:rPr>
              <a:t>πυοκυανική</a:t>
            </a:r>
            <a:r>
              <a:rPr lang="en-US" dirty="0">
                <a:solidFill>
                  <a:schemeClr val="tx1"/>
                </a:solidFill>
                <a:latin typeface="Aptos" panose="020B0004020202020204" pitchFamily="34" charset="0"/>
              </a:rPr>
              <a:t>) </a:t>
            </a:r>
          </a:p>
          <a:p>
            <a:r>
              <a:rPr lang="en-US" dirty="0">
                <a:solidFill>
                  <a:schemeClr val="tx1"/>
                </a:solidFill>
                <a:latin typeface="Aptos" panose="020B0004020202020204" pitchFamily="34" charset="0"/>
              </a:rPr>
              <a:t>Candida albicans</a:t>
            </a:r>
            <a:endParaRPr lang="el-GR" dirty="0">
              <a:solidFill>
                <a:schemeClr val="tx1"/>
              </a:solidFill>
              <a:latin typeface="Aptos" panose="020B0004020202020204" pitchFamily="34" charset="0"/>
            </a:endParaRPr>
          </a:p>
          <a:p>
            <a:pPr>
              <a:buFont typeface="Wingdings" panose="05000000000000000000" pitchFamily="2" charset="2"/>
              <a:buChar char="q"/>
            </a:pPr>
            <a:r>
              <a:rPr lang="el-GR" b="1" u="sng" dirty="0">
                <a:solidFill>
                  <a:schemeClr val="tx1"/>
                </a:solidFill>
              </a:rPr>
              <a:t>ΘΥΜΑΡΙ </a:t>
            </a:r>
          </a:p>
          <a:p>
            <a:pPr marL="0" indent="0">
              <a:buNone/>
            </a:pPr>
            <a:r>
              <a:rPr lang="el-GR" dirty="0">
                <a:solidFill>
                  <a:schemeClr val="tx1"/>
                </a:solidFill>
                <a:latin typeface="Aptos" panose="020B0004020202020204" pitchFamily="34" charset="0"/>
              </a:rPr>
              <a:t>Αιθέριο έλαιο σε περιεκτικότητα 1-2,5%.</a:t>
            </a:r>
          </a:p>
          <a:p>
            <a:pPr marL="0" indent="0">
              <a:buNone/>
            </a:pPr>
            <a:r>
              <a:rPr lang="el-GR" dirty="0">
                <a:solidFill>
                  <a:schemeClr val="tx1"/>
                </a:solidFill>
                <a:latin typeface="Aptos" panose="020B0004020202020204" pitchFamily="34" charset="0"/>
              </a:rPr>
              <a:t>Κύρια συστατικά </a:t>
            </a:r>
            <a:r>
              <a:rPr lang="el-GR" b="1" u="sng" dirty="0">
                <a:solidFill>
                  <a:srgbClr val="FF0000"/>
                </a:solidFill>
                <a:latin typeface="Aptos" panose="020B0004020202020204" pitchFamily="34" charset="0"/>
              </a:rPr>
              <a:t>η </a:t>
            </a:r>
            <a:r>
              <a:rPr lang="el-GR" b="1" u="sng" dirty="0" err="1">
                <a:solidFill>
                  <a:srgbClr val="FF0000"/>
                </a:solidFill>
                <a:latin typeface="Aptos" panose="020B0004020202020204" pitchFamily="34" charset="0"/>
              </a:rPr>
              <a:t>θυμόλη</a:t>
            </a:r>
            <a:r>
              <a:rPr lang="el-GR" b="1" u="sng" dirty="0">
                <a:solidFill>
                  <a:srgbClr val="FF0000"/>
                </a:solidFill>
                <a:latin typeface="Aptos" panose="020B0004020202020204" pitchFamily="34" charset="0"/>
              </a:rPr>
              <a:t> και η </a:t>
            </a:r>
            <a:r>
              <a:rPr lang="el-GR" b="1" u="sng" dirty="0" err="1">
                <a:solidFill>
                  <a:srgbClr val="FF0000"/>
                </a:solidFill>
                <a:latin typeface="Aptos" panose="020B0004020202020204" pitchFamily="34" charset="0"/>
              </a:rPr>
              <a:t>καρβακρόλη</a:t>
            </a:r>
            <a:r>
              <a:rPr lang="el-GR" b="1" u="sng" dirty="0">
                <a:solidFill>
                  <a:srgbClr val="FF0000"/>
                </a:solidFill>
                <a:latin typeface="Aptos" panose="020B0004020202020204" pitchFamily="34" charset="0"/>
              </a:rPr>
              <a:t> </a:t>
            </a:r>
            <a:r>
              <a:rPr lang="el-GR" dirty="0">
                <a:solidFill>
                  <a:schemeClr val="tx1"/>
                </a:solidFill>
                <a:latin typeface="Aptos" panose="020B0004020202020204" pitchFamily="34" charset="0"/>
              </a:rPr>
              <a:t>σε ποσοστό πάνω από 50% με την δεύτερη να αποτελεί το κύριο συστατικό του </a:t>
            </a:r>
            <a:r>
              <a:rPr lang="el-GR" dirty="0" err="1">
                <a:solidFill>
                  <a:schemeClr val="tx1"/>
                </a:solidFill>
                <a:latin typeface="Aptos" panose="020B0004020202020204" pitchFamily="34" charset="0"/>
              </a:rPr>
              <a:t>αιθερίου</a:t>
            </a:r>
            <a:r>
              <a:rPr lang="el-GR" dirty="0">
                <a:solidFill>
                  <a:schemeClr val="tx1"/>
                </a:solidFill>
                <a:latin typeface="Aptos" panose="020B0004020202020204" pitchFamily="34" charset="0"/>
              </a:rPr>
              <a:t> ελαίου. </a:t>
            </a:r>
          </a:p>
          <a:p>
            <a:pPr marL="0" indent="0">
              <a:buNone/>
            </a:pPr>
            <a:r>
              <a:rPr lang="el-GR" dirty="0">
                <a:solidFill>
                  <a:schemeClr val="tx1"/>
                </a:solidFill>
                <a:latin typeface="Aptos" panose="020B0004020202020204" pitchFamily="34" charset="0"/>
              </a:rPr>
              <a:t>Η δράση του παρατηρείται στα ίδια βακτήρια με του βασιλικού.</a:t>
            </a:r>
            <a:endParaRPr lang="en-US" dirty="0">
              <a:solidFill>
                <a:schemeClr val="tx1"/>
              </a:solidFill>
              <a:latin typeface="Aptos" panose="020B0004020202020204" pitchFamily="34" charset="0"/>
            </a:endParaRPr>
          </a:p>
          <a:p>
            <a:pPr marL="0" indent="0">
              <a:buNone/>
            </a:pPr>
            <a:endParaRPr lang="el-GR" dirty="0">
              <a:solidFill>
                <a:schemeClr val="accent1">
                  <a:lumMod val="75000"/>
                </a:schemeClr>
              </a:solidFill>
            </a:endParaRPr>
          </a:p>
          <a:p>
            <a:pPr marL="0" indent="0">
              <a:buNone/>
            </a:pPr>
            <a:endParaRPr lang="en-US" sz="2000" dirty="0">
              <a:solidFill>
                <a:schemeClr val="accent1">
                  <a:lumMod val="75000"/>
                </a:schemeClr>
              </a:solidFill>
            </a:endParaRPr>
          </a:p>
          <a:p>
            <a:pPr marL="0" indent="0">
              <a:buNone/>
            </a:pPr>
            <a:endParaRPr lang="el-GR" sz="2000" dirty="0">
              <a:solidFill>
                <a:schemeClr val="accent1">
                  <a:lumMod val="75000"/>
                </a:schemeClr>
              </a:solidFill>
            </a:endParaRPr>
          </a:p>
          <a:p>
            <a:pPr marL="0" indent="0">
              <a:buNone/>
            </a:pPr>
            <a:endParaRPr lang="el-GR" sz="2000" dirty="0">
              <a:solidFill>
                <a:schemeClr val="accent1">
                  <a:lumMod val="75000"/>
                </a:schemeClr>
              </a:solidFill>
            </a:endParaRPr>
          </a:p>
          <a:p>
            <a:pPr marL="0" indent="0">
              <a:buNone/>
            </a:pPr>
            <a:endParaRPr lang="el-GR" sz="2000" b="1" u="sng" dirty="0">
              <a:solidFill>
                <a:schemeClr val="accent2">
                  <a:lumMod val="50000"/>
                </a:schemeClr>
              </a:solidFill>
            </a:endParaRPr>
          </a:p>
        </p:txBody>
      </p:sp>
      <p:sp>
        <p:nvSpPr>
          <p:cNvPr id="6" name="Φυσαλίδα ομιλίας: Έλλειψη 5">
            <a:extLst>
              <a:ext uri="{FF2B5EF4-FFF2-40B4-BE49-F238E27FC236}">
                <a16:creationId xmlns:a16="http://schemas.microsoft.com/office/drawing/2014/main" id="{AC2ADAE0-5A29-573F-B9FE-A032652798C0}"/>
              </a:ext>
            </a:extLst>
          </p:cNvPr>
          <p:cNvSpPr/>
          <p:nvPr/>
        </p:nvSpPr>
        <p:spPr>
          <a:xfrm>
            <a:off x="6939644" y="0"/>
            <a:ext cx="4642756" cy="2498271"/>
          </a:xfrm>
          <a:prstGeom prst="wedgeEllipseCallout">
            <a:avLst/>
          </a:prstGeom>
          <a:solidFill>
            <a:schemeClr val="accent2">
              <a:lumMod val="40000"/>
              <a:lumOff val="6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just"/>
            <a:r>
              <a:rPr lang="el-GR" dirty="0"/>
              <a:t>Το αιθέριο έλαιό του  </a:t>
            </a:r>
            <a:r>
              <a:rPr lang="el-GR" dirty="0" err="1"/>
              <a:t>χρησιμοποιείται</a:t>
            </a:r>
            <a:r>
              <a:rPr lang="el-GR" dirty="0"/>
              <a:t> για την </a:t>
            </a:r>
            <a:r>
              <a:rPr lang="el-GR" dirty="0" err="1"/>
              <a:t>αντιμετώπιση</a:t>
            </a:r>
            <a:r>
              <a:rPr lang="el-GR" dirty="0"/>
              <a:t> </a:t>
            </a:r>
            <a:r>
              <a:rPr lang="el-GR" dirty="0" err="1"/>
              <a:t>κρυολογημάτων</a:t>
            </a:r>
            <a:r>
              <a:rPr lang="el-GR" dirty="0"/>
              <a:t>, </a:t>
            </a:r>
            <a:r>
              <a:rPr lang="el-GR" dirty="0" err="1"/>
              <a:t>συμπτωμάτων</a:t>
            </a:r>
            <a:r>
              <a:rPr lang="el-GR" dirty="0"/>
              <a:t> γρίπης, </a:t>
            </a:r>
            <a:r>
              <a:rPr lang="el-GR" dirty="0" err="1"/>
              <a:t>βήχα</a:t>
            </a:r>
            <a:r>
              <a:rPr lang="el-GR" dirty="0"/>
              <a:t>, </a:t>
            </a:r>
            <a:r>
              <a:rPr lang="el-GR" dirty="0" err="1"/>
              <a:t>σωματικής</a:t>
            </a:r>
            <a:r>
              <a:rPr lang="el-GR" dirty="0"/>
              <a:t> κόπωσης και εξάντλησης. </a:t>
            </a:r>
          </a:p>
        </p:txBody>
      </p:sp>
      <p:sp>
        <p:nvSpPr>
          <p:cNvPr id="7" name="Φυσαλίδα ομιλίας: Έλλειψη 6">
            <a:extLst>
              <a:ext uri="{FF2B5EF4-FFF2-40B4-BE49-F238E27FC236}">
                <a16:creationId xmlns:a16="http://schemas.microsoft.com/office/drawing/2014/main" id="{C741133F-7CEE-6A6F-FE98-414B07B2A473}"/>
              </a:ext>
            </a:extLst>
          </p:cNvPr>
          <p:cNvSpPr/>
          <p:nvPr/>
        </p:nvSpPr>
        <p:spPr>
          <a:xfrm>
            <a:off x="3962400" y="2612572"/>
            <a:ext cx="8229600" cy="2373085"/>
          </a:xfrm>
          <a:prstGeom prst="wedgeEllipseCallout">
            <a:avLst/>
          </a:prstGeom>
          <a:solidFill>
            <a:schemeClr val="accent2">
              <a:lumMod val="40000"/>
              <a:lumOff val="60000"/>
            </a:schemeClr>
          </a:solidFill>
          <a:ln>
            <a:solidFill>
              <a:schemeClr val="accent1">
                <a:lumMod val="20000"/>
                <a:lumOff val="8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just"/>
            <a:r>
              <a:rPr lang="el-GR" dirty="0"/>
              <a:t>Η χρήση του φέρει αποτελέσματα σε μια πληθώρα μικροβιακών ασθενειών και λοιμώξεων όπως: </a:t>
            </a:r>
          </a:p>
          <a:p>
            <a:pPr algn="just"/>
            <a:r>
              <a:rPr lang="el-GR" dirty="0"/>
              <a:t>ξηρός βήχας, </a:t>
            </a:r>
            <a:r>
              <a:rPr lang="el-GR" dirty="0" err="1"/>
              <a:t>κοκκύτης</a:t>
            </a:r>
            <a:r>
              <a:rPr lang="el-GR" dirty="0"/>
              <a:t>,  </a:t>
            </a:r>
            <a:r>
              <a:rPr lang="el-GR" dirty="0" err="1"/>
              <a:t>βρογχίτιδα,βρογχική</a:t>
            </a:r>
            <a:r>
              <a:rPr lang="el-GR" dirty="0"/>
              <a:t> καταρροή ,άσθμα, λαρυγγίτιδα, δυσπεψία, γαστρίτιδα, διάρροια και ενούρηση στα παιδιά. </a:t>
            </a:r>
          </a:p>
          <a:p>
            <a:pPr algn="just"/>
            <a:r>
              <a:rPr lang="el-GR" dirty="0"/>
              <a:t>Χρησιμοποιείται επίσης ως γαργάρα για την αμυγδαλίτιδα, την ουλίτιδα και ως </a:t>
            </a:r>
            <a:r>
              <a:rPr lang="el-GR" dirty="0" err="1"/>
              <a:t>έκπλυση</a:t>
            </a:r>
            <a:r>
              <a:rPr lang="el-GR" dirty="0"/>
              <a:t> για πληγές και δερματικά προβλήματα όπως μυκητιάσεις.</a:t>
            </a:r>
          </a:p>
        </p:txBody>
      </p:sp>
    </p:spTree>
    <p:extLst>
      <p:ext uri="{BB962C8B-B14F-4D97-AF65-F5344CB8AC3E}">
        <p14:creationId xmlns:p14="http://schemas.microsoft.com/office/powerpoint/2010/main" val="10993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anim calcmode="lin" valueType="num">
                                      <p:cBhvr>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1000"/>
                                        <p:tgtEl>
                                          <p:spTgt spid="3">
                                            <p:txEl>
                                              <p:pRg st="2" end="2"/>
                                            </p:txEl>
                                          </p:spTgt>
                                        </p:tgtEl>
                                      </p:cBhvr>
                                    </p:animEffect>
                                    <p:anim calcmode="lin" valueType="num">
                                      <p:cBhvr>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anim calcmode="lin" valueType="num">
                                      <p:cBhvr>
                                        <p:cTn id="2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arn(inVertical)">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arn(inVertical)">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barn(inVertical)">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barn(inVertical)">
                                      <p:cBhvr>
                                        <p:cTn id="47" dur="5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barn(inVertical)">
                                      <p:cBhvr>
                                        <p:cTn id="52" dur="500"/>
                                        <p:tgtEl>
                                          <p:spTgt spid="3">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Effect transition="in" filter="barn(inVertical)">
                                      <p:cBhvr>
                                        <p:cTn id="57" dur="500"/>
                                        <p:tgtEl>
                                          <p:spTgt spid="3">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barn(inVertical)">
                                      <p:cBhvr>
                                        <p:cTn id="62" dur="500"/>
                                        <p:tgtEl>
                                          <p:spTgt spid="6"/>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nodeType="clickEffect">
                                  <p:stCondLst>
                                    <p:cond delay="0"/>
                                  </p:stCondLst>
                                  <p:childTnLst>
                                    <p:set>
                                      <p:cBhvr>
                                        <p:cTn id="70" dur="1" fill="hold">
                                          <p:stCondLst>
                                            <p:cond delay="0"/>
                                          </p:stCondLst>
                                        </p:cTn>
                                        <p:tgtEl>
                                          <p:spTgt spid="3">
                                            <p:txEl>
                                              <p:pRg st="11" end="11"/>
                                            </p:txEl>
                                          </p:spTgt>
                                        </p:tgtEl>
                                        <p:attrNameLst>
                                          <p:attrName>style.visibility</p:attrName>
                                        </p:attrNameLst>
                                      </p:cBhvr>
                                      <p:to>
                                        <p:strVal val="visible"/>
                                      </p:to>
                                    </p:set>
                                    <p:animEffect transition="in" filter="barn(inVertical)">
                                      <p:cBhvr>
                                        <p:cTn id="71" dur="500"/>
                                        <p:tgtEl>
                                          <p:spTgt spid="3">
                                            <p:txEl>
                                              <p:pRg st="11" end="11"/>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16" presetClass="entr" presetSubtype="21" fill="hold" nodeType="clickEffect">
                                  <p:stCondLst>
                                    <p:cond delay="0"/>
                                  </p:stCondLst>
                                  <p:childTnLst>
                                    <p:set>
                                      <p:cBhvr>
                                        <p:cTn id="75" dur="1" fill="hold">
                                          <p:stCondLst>
                                            <p:cond delay="0"/>
                                          </p:stCondLst>
                                        </p:cTn>
                                        <p:tgtEl>
                                          <p:spTgt spid="3">
                                            <p:txEl>
                                              <p:pRg st="12" end="12"/>
                                            </p:txEl>
                                          </p:spTgt>
                                        </p:tgtEl>
                                        <p:attrNameLst>
                                          <p:attrName>style.visibility</p:attrName>
                                        </p:attrNameLst>
                                      </p:cBhvr>
                                      <p:to>
                                        <p:strVal val="visible"/>
                                      </p:to>
                                    </p:set>
                                    <p:animEffect transition="in" filter="barn(inVertical)">
                                      <p:cBhvr>
                                        <p:cTn id="76" dur="500"/>
                                        <p:tgtEl>
                                          <p:spTgt spid="3">
                                            <p:txEl>
                                              <p:pRg st="12" end="12"/>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16" presetClass="entr" presetSubtype="21" fill="hold" nodeType="clickEffect">
                                  <p:stCondLst>
                                    <p:cond delay="0"/>
                                  </p:stCondLst>
                                  <p:childTnLst>
                                    <p:set>
                                      <p:cBhvr>
                                        <p:cTn id="80" dur="1" fill="hold">
                                          <p:stCondLst>
                                            <p:cond delay="0"/>
                                          </p:stCondLst>
                                        </p:cTn>
                                        <p:tgtEl>
                                          <p:spTgt spid="3">
                                            <p:txEl>
                                              <p:pRg st="13" end="13"/>
                                            </p:txEl>
                                          </p:spTgt>
                                        </p:tgtEl>
                                        <p:attrNameLst>
                                          <p:attrName>style.visibility</p:attrName>
                                        </p:attrNameLst>
                                      </p:cBhvr>
                                      <p:to>
                                        <p:strVal val="visible"/>
                                      </p:to>
                                    </p:set>
                                    <p:animEffect transition="in" filter="barn(inVertical)">
                                      <p:cBhvr>
                                        <p:cTn id="81" dur="500"/>
                                        <p:tgtEl>
                                          <p:spTgt spid="3">
                                            <p:txEl>
                                              <p:pRg st="13" end="13"/>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fade">
                                      <p:cBhvr>
                                        <p:cTn id="86" dur="1000"/>
                                        <p:tgtEl>
                                          <p:spTgt spid="7"/>
                                        </p:tgtEl>
                                      </p:cBhvr>
                                    </p:animEffect>
                                    <p:anim calcmode="lin" valueType="num">
                                      <p:cBhvr>
                                        <p:cTn id="87" dur="1000" fill="hold"/>
                                        <p:tgtEl>
                                          <p:spTgt spid="7"/>
                                        </p:tgtEl>
                                        <p:attrNameLst>
                                          <p:attrName>ppt_x</p:attrName>
                                        </p:attrNameLst>
                                      </p:cBhvr>
                                      <p:tavLst>
                                        <p:tav tm="0">
                                          <p:val>
                                            <p:strVal val="#ppt_x"/>
                                          </p:val>
                                        </p:tav>
                                        <p:tav tm="100000">
                                          <p:val>
                                            <p:strVal val="#ppt_x"/>
                                          </p:val>
                                        </p:tav>
                                      </p:tavLst>
                                    </p:anim>
                                    <p:anim calcmode="lin" valueType="num">
                                      <p:cBhvr>
                                        <p:cTn id="8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9E81297C-4696-FEED-580B-DC2D6CE4AF1C}"/>
              </a:ext>
            </a:extLst>
          </p:cNvPr>
          <p:cNvSpPr>
            <a:spLocks noGrp="1"/>
          </p:cNvSpPr>
          <p:nvPr>
            <p:ph idx="1"/>
          </p:nvPr>
        </p:nvSpPr>
        <p:spPr>
          <a:xfrm>
            <a:off x="327218" y="132106"/>
            <a:ext cx="11864782" cy="6639613"/>
          </a:xfrm>
        </p:spPr>
        <p:txBody>
          <a:bodyPr>
            <a:normAutofit fontScale="92500" lnSpcReduction="10000"/>
          </a:bodyPr>
          <a:lstStyle/>
          <a:p>
            <a:pPr>
              <a:buFont typeface="Wingdings" panose="05000000000000000000" pitchFamily="2" charset="2"/>
              <a:buChar char="q"/>
            </a:pPr>
            <a:r>
              <a:rPr lang="el-GR" sz="2000" b="1" u="sng" dirty="0">
                <a:solidFill>
                  <a:schemeClr val="tx1"/>
                </a:solidFill>
              </a:rPr>
              <a:t>ΡΙΓΑΝΗ </a:t>
            </a:r>
          </a:p>
          <a:p>
            <a:pPr marL="0" indent="0">
              <a:buNone/>
            </a:pPr>
            <a:r>
              <a:rPr lang="el-GR" sz="2000" dirty="0">
                <a:solidFill>
                  <a:schemeClr val="tx1"/>
                </a:solidFill>
                <a:latin typeface="Aptos" panose="020B0004020202020204" pitchFamily="34" charset="0"/>
              </a:rPr>
              <a:t>Αιθέριο έλαιο σε περιεκτικότητα 0,5-2%</a:t>
            </a:r>
            <a:r>
              <a:rPr lang="en-US" sz="2000" dirty="0">
                <a:solidFill>
                  <a:schemeClr val="tx1"/>
                </a:solidFill>
                <a:latin typeface="Aptos" panose="020B0004020202020204" pitchFamily="34" charset="0"/>
              </a:rPr>
              <a:t>.</a:t>
            </a:r>
          </a:p>
          <a:p>
            <a:pPr marL="0" indent="0">
              <a:buNone/>
            </a:pPr>
            <a:r>
              <a:rPr lang="el-GR" sz="2000" dirty="0">
                <a:solidFill>
                  <a:schemeClr val="tx1"/>
                </a:solidFill>
                <a:latin typeface="Aptos" panose="020B0004020202020204" pitchFamily="34" charset="0"/>
              </a:rPr>
              <a:t>Κύρια συστατικά η </a:t>
            </a:r>
            <a:r>
              <a:rPr lang="el-GR" sz="2000" b="1" u="sng" dirty="0" err="1">
                <a:solidFill>
                  <a:srgbClr val="FF0000"/>
                </a:solidFill>
                <a:latin typeface="Aptos" panose="020B0004020202020204" pitchFamily="34" charset="0"/>
              </a:rPr>
              <a:t>καρβακρόλη</a:t>
            </a:r>
            <a:r>
              <a:rPr lang="el-GR" sz="2000" b="1" u="sng" dirty="0">
                <a:solidFill>
                  <a:srgbClr val="FF0000"/>
                </a:solidFill>
                <a:latin typeface="Aptos" panose="020B0004020202020204" pitchFamily="34" charset="0"/>
              </a:rPr>
              <a:t>, η </a:t>
            </a:r>
            <a:r>
              <a:rPr lang="el-GR" sz="2000" b="1" u="sng" dirty="0" err="1">
                <a:solidFill>
                  <a:srgbClr val="FF0000"/>
                </a:solidFill>
                <a:latin typeface="Aptos" panose="020B0004020202020204" pitchFamily="34" charset="0"/>
              </a:rPr>
              <a:t>θυμόλη</a:t>
            </a:r>
            <a:r>
              <a:rPr lang="el-GR" sz="2000" b="1" u="sng" dirty="0">
                <a:solidFill>
                  <a:srgbClr val="FF0000"/>
                </a:solidFill>
                <a:latin typeface="Aptos" panose="020B0004020202020204" pitchFamily="34" charset="0"/>
              </a:rPr>
              <a:t> και τα </a:t>
            </a:r>
            <a:r>
              <a:rPr lang="el-GR" sz="2000" b="1" u="sng" dirty="0" err="1">
                <a:solidFill>
                  <a:srgbClr val="FF0000"/>
                </a:solidFill>
                <a:latin typeface="Aptos" panose="020B0004020202020204" pitchFamily="34" charset="0"/>
              </a:rPr>
              <a:t>μονοτερπένια</a:t>
            </a:r>
            <a:r>
              <a:rPr lang="el-GR" sz="2000" b="1" u="sng" dirty="0">
                <a:solidFill>
                  <a:srgbClr val="FF0000"/>
                </a:solidFill>
                <a:latin typeface="Aptos" panose="020B0004020202020204" pitchFamily="34" charset="0"/>
              </a:rPr>
              <a:t>:</a:t>
            </a:r>
            <a:r>
              <a:rPr lang="el-GR" sz="2000" b="1" dirty="0">
                <a:solidFill>
                  <a:srgbClr val="FF0000"/>
                </a:solidFill>
                <a:latin typeface="Aptos" panose="020B0004020202020204" pitchFamily="34" charset="0"/>
              </a:rPr>
              <a:t> </a:t>
            </a:r>
            <a:r>
              <a:rPr lang="el-GR" sz="2000" b="1" u="sng" dirty="0">
                <a:solidFill>
                  <a:srgbClr val="FF0000"/>
                </a:solidFill>
                <a:latin typeface="Aptos" panose="020B0004020202020204" pitchFamily="34" charset="0"/>
              </a:rPr>
              <a:t>π-</a:t>
            </a:r>
            <a:r>
              <a:rPr lang="el-GR" sz="2000" b="1" u="sng" dirty="0" err="1">
                <a:solidFill>
                  <a:srgbClr val="FF0000"/>
                </a:solidFill>
                <a:latin typeface="Aptos" panose="020B0004020202020204" pitchFamily="34" charset="0"/>
              </a:rPr>
              <a:t>κυμένιο</a:t>
            </a:r>
            <a:r>
              <a:rPr lang="el-GR" sz="2000" b="1" u="sng" dirty="0">
                <a:solidFill>
                  <a:srgbClr val="FF0000"/>
                </a:solidFill>
                <a:latin typeface="Aptos" panose="020B0004020202020204" pitchFamily="34" charset="0"/>
              </a:rPr>
              <a:t> , γ-</a:t>
            </a:r>
            <a:r>
              <a:rPr lang="el-GR" sz="2000" b="1" u="sng" dirty="0" err="1">
                <a:solidFill>
                  <a:srgbClr val="FF0000"/>
                </a:solidFill>
                <a:latin typeface="Aptos" panose="020B0004020202020204" pitchFamily="34" charset="0"/>
              </a:rPr>
              <a:t>τερπινένιο</a:t>
            </a:r>
            <a:r>
              <a:rPr lang="en-US" sz="2000" dirty="0">
                <a:solidFill>
                  <a:schemeClr val="tx1"/>
                </a:solidFill>
                <a:latin typeface="Aptos" panose="020B0004020202020204" pitchFamily="34" charset="0"/>
              </a:rPr>
              <a:t>.</a:t>
            </a:r>
          </a:p>
          <a:p>
            <a:pPr marL="0" indent="0">
              <a:buNone/>
            </a:pPr>
            <a:r>
              <a:rPr lang="el-GR" sz="2000" dirty="0">
                <a:solidFill>
                  <a:schemeClr val="tx1"/>
                </a:solidFill>
                <a:latin typeface="Aptos" panose="020B0004020202020204" pitchFamily="34" charset="0"/>
              </a:rPr>
              <a:t>Δράση σε βακτήρια και μύκητες:</a:t>
            </a:r>
          </a:p>
          <a:p>
            <a:r>
              <a:rPr lang="el-GR" sz="2000" dirty="0">
                <a:solidFill>
                  <a:schemeClr val="tx1"/>
                </a:solidFill>
                <a:latin typeface="Aptos" panose="020B0004020202020204" pitchFamily="34" charset="0"/>
              </a:rPr>
              <a:t> </a:t>
            </a:r>
            <a:r>
              <a:rPr lang="en-US" sz="2000" dirty="0">
                <a:solidFill>
                  <a:schemeClr val="tx1"/>
                </a:solidFill>
                <a:latin typeface="Aptos" panose="020B0004020202020204" pitchFamily="34" charset="0"/>
              </a:rPr>
              <a:t>Staphylococcus aureus(</a:t>
            </a:r>
            <a:r>
              <a:rPr lang="el-GR" sz="2000" dirty="0">
                <a:solidFill>
                  <a:schemeClr val="tx1"/>
                </a:solidFill>
                <a:latin typeface="Aptos" panose="020B0004020202020204" pitchFamily="34" charset="0"/>
              </a:rPr>
              <a:t>Χρυσίζων σταφυλόκοκκος)</a:t>
            </a:r>
          </a:p>
          <a:p>
            <a:r>
              <a:rPr lang="en-US" sz="2000" dirty="0">
                <a:solidFill>
                  <a:schemeClr val="tx1"/>
                </a:solidFill>
                <a:latin typeface="Aptos" panose="020B0004020202020204" pitchFamily="34" charset="0"/>
              </a:rPr>
              <a:t>Staphylococcus epidermidis(</a:t>
            </a:r>
            <a:r>
              <a:rPr lang="el-GR" sz="2000" dirty="0" err="1">
                <a:solidFill>
                  <a:schemeClr val="tx1"/>
                </a:solidFill>
                <a:latin typeface="Aptos" panose="020B0004020202020204" pitchFamily="34" charset="0"/>
              </a:rPr>
              <a:t>Σταφυλόκκος</a:t>
            </a:r>
            <a:r>
              <a:rPr lang="el-GR" sz="2000" dirty="0">
                <a:solidFill>
                  <a:schemeClr val="tx1"/>
                </a:solidFill>
                <a:latin typeface="Aptos" panose="020B0004020202020204" pitchFamily="34" charset="0"/>
              </a:rPr>
              <a:t> επιδερμίδας)</a:t>
            </a:r>
          </a:p>
          <a:p>
            <a:r>
              <a:rPr lang="en-US" sz="2000" dirty="0">
                <a:solidFill>
                  <a:schemeClr val="tx1"/>
                </a:solidFill>
                <a:latin typeface="Aptos" panose="020B0004020202020204" pitchFamily="34" charset="0"/>
              </a:rPr>
              <a:t>E.coli </a:t>
            </a:r>
            <a:endParaRPr lang="el-GR" sz="2000" dirty="0">
              <a:solidFill>
                <a:schemeClr val="tx1"/>
              </a:solidFill>
              <a:latin typeface="Aptos" panose="020B0004020202020204" pitchFamily="34" charset="0"/>
            </a:endParaRPr>
          </a:p>
          <a:p>
            <a:r>
              <a:rPr lang="en-US" sz="2000" dirty="0" err="1">
                <a:solidFill>
                  <a:schemeClr val="tx1"/>
                </a:solidFill>
                <a:latin typeface="Aptos" panose="020B0004020202020204" pitchFamily="34" charset="0"/>
              </a:rPr>
              <a:t>C.albicans</a:t>
            </a:r>
            <a:endParaRPr lang="el-GR" sz="2000" dirty="0">
              <a:solidFill>
                <a:schemeClr val="tx1"/>
              </a:solidFill>
              <a:latin typeface="Aptos" panose="020B0004020202020204" pitchFamily="34" charset="0"/>
            </a:endParaRPr>
          </a:p>
          <a:p>
            <a:r>
              <a:rPr lang="en-US" sz="2000" dirty="0">
                <a:solidFill>
                  <a:schemeClr val="tx1"/>
                </a:solidFill>
                <a:latin typeface="Aptos" panose="020B0004020202020204" pitchFamily="34" charset="0"/>
              </a:rPr>
              <a:t>Pseudomonas aeruginosa</a:t>
            </a:r>
            <a:r>
              <a:rPr lang="el-GR" sz="2000" dirty="0">
                <a:solidFill>
                  <a:schemeClr val="tx1"/>
                </a:solidFill>
                <a:latin typeface="Aptos" panose="020B0004020202020204" pitchFamily="34" charset="0"/>
              </a:rPr>
              <a:t>(</a:t>
            </a:r>
            <a:r>
              <a:rPr lang="el-GR" sz="2000" dirty="0" err="1">
                <a:solidFill>
                  <a:schemeClr val="tx1"/>
                </a:solidFill>
                <a:latin typeface="Aptos" panose="020B0004020202020204" pitchFamily="34" charset="0"/>
              </a:rPr>
              <a:t>Ψευδομονάδα</a:t>
            </a:r>
            <a:r>
              <a:rPr lang="el-GR" sz="2000" dirty="0">
                <a:solidFill>
                  <a:schemeClr val="tx1"/>
                </a:solidFill>
                <a:latin typeface="Aptos" panose="020B0004020202020204" pitchFamily="34" charset="0"/>
              </a:rPr>
              <a:t> η </a:t>
            </a:r>
            <a:r>
              <a:rPr lang="el-GR" sz="2000" dirty="0" err="1">
                <a:solidFill>
                  <a:schemeClr val="tx1"/>
                </a:solidFill>
                <a:latin typeface="Aptos" panose="020B0004020202020204" pitchFamily="34" charset="0"/>
              </a:rPr>
              <a:t>πυοκυανική</a:t>
            </a:r>
            <a:r>
              <a:rPr lang="el-GR" sz="2000" dirty="0">
                <a:solidFill>
                  <a:schemeClr val="tx1"/>
                </a:solidFill>
                <a:latin typeface="Aptos" panose="020B0004020202020204" pitchFamily="34" charset="0"/>
              </a:rPr>
              <a:t>) </a:t>
            </a:r>
          </a:p>
          <a:p>
            <a:r>
              <a:rPr lang="en-US" sz="2000" dirty="0">
                <a:solidFill>
                  <a:schemeClr val="tx1"/>
                </a:solidFill>
                <a:latin typeface="Aptos" panose="020B0004020202020204" pitchFamily="34" charset="0"/>
              </a:rPr>
              <a:t>Listeria monocytogenes(</a:t>
            </a:r>
            <a:r>
              <a:rPr lang="el-GR" sz="2000" dirty="0" err="1">
                <a:solidFill>
                  <a:schemeClr val="tx1"/>
                </a:solidFill>
                <a:latin typeface="Aptos" panose="020B0004020202020204" pitchFamily="34" charset="0"/>
              </a:rPr>
              <a:t>Λιστέρια</a:t>
            </a:r>
            <a:r>
              <a:rPr lang="el-GR" sz="2000" dirty="0">
                <a:solidFill>
                  <a:schemeClr val="tx1"/>
                </a:solidFill>
                <a:latin typeface="Aptos" panose="020B0004020202020204" pitchFamily="34" charset="0"/>
              </a:rPr>
              <a:t> η </a:t>
            </a:r>
            <a:r>
              <a:rPr lang="el-GR" sz="2000" dirty="0" err="1">
                <a:solidFill>
                  <a:schemeClr val="tx1"/>
                </a:solidFill>
                <a:latin typeface="Aptos" panose="020B0004020202020204" pitchFamily="34" charset="0"/>
              </a:rPr>
              <a:t>μονοκυτταρογόνος</a:t>
            </a:r>
            <a:r>
              <a:rPr lang="el-GR" sz="2000" dirty="0">
                <a:solidFill>
                  <a:schemeClr val="tx1"/>
                </a:solidFill>
                <a:latin typeface="Aptos" panose="020B0004020202020204" pitchFamily="34" charset="0"/>
              </a:rPr>
              <a:t>) </a:t>
            </a:r>
          </a:p>
          <a:p>
            <a:pPr>
              <a:buFont typeface="Wingdings" panose="05000000000000000000" pitchFamily="2" charset="2"/>
              <a:buChar char="q"/>
            </a:pPr>
            <a:r>
              <a:rPr lang="el-GR" sz="2000" b="1" u="sng" dirty="0">
                <a:solidFill>
                  <a:schemeClr val="tx1"/>
                </a:solidFill>
              </a:rPr>
              <a:t>ΔΕΝΤΡΟΛΙΒΑΝΟ </a:t>
            </a:r>
          </a:p>
          <a:p>
            <a:pPr marL="0" indent="0">
              <a:buNone/>
            </a:pPr>
            <a:r>
              <a:rPr lang="el-GR" sz="2000" dirty="0">
                <a:solidFill>
                  <a:schemeClr val="tx1"/>
                </a:solidFill>
                <a:latin typeface="Aptos" panose="020B0004020202020204" pitchFamily="34" charset="0"/>
              </a:rPr>
              <a:t>Κύρια συστατικά του το </a:t>
            </a:r>
            <a:r>
              <a:rPr lang="el-GR" sz="2000" b="1" u="sng" dirty="0">
                <a:solidFill>
                  <a:srgbClr val="FF0000"/>
                </a:solidFill>
                <a:latin typeface="Aptos" panose="020B0004020202020204" pitchFamily="34" charset="0"/>
              </a:rPr>
              <a:t>α-</a:t>
            </a:r>
            <a:r>
              <a:rPr lang="el-GR" sz="2000" b="1" u="sng" dirty="0" err="1">
                <a:solidFill>
                  <a:srgbClr val="FF0000"/>
                </a:solidFill>
                <a:latin typeface="Aptos" panose="020B0004020202020204" pitchFamily="34" charset="0"/>
              </a:rPr>
              <a:t>πινένιο</a:t>
            </a:r>
            <a:r>
              <a:rPr lang="en-US" sz="2000" b="1" u="sng" dirty="0">
                <a:solidFill>
                  <a:srgbClr val="FF0000"/>
                </a:solidFill>
                <a:latin typeface="Aptos" panose="020B0004020202020204" pitchFamily="34" charset="0"/>
              </a:rPr>
              <a:t> </a:t>
            </a:r>
            <a:r>
              <a:rPr lang="el-GR" sz="2000" b="1" u="sng" dirty="0">
                <a:solidFill>
                  <a:srgbClr val="FF0000"/>
                </a:solidFill>
                <a:latin typeface="Aptos" panose="020B0004020202020204" pitchFamily="34" charset="0"/>
              </a:rPr>
              <a:t>και η 1,8 </a:t>
            </a:r>
            <a:r>
              <a:rPr lang="el-GR" sz="2000" b="1" u="sng" dirty="0" err="1">
                <a:solidFill>
                  <a:srgbClr val="FF0000"/>
                </a:solidFill>
                <a:latin typeface="Aptos" panose="020B0004020202020204" pitchFamily="34" charset="0"/>
              </a:rPr>
              <a:t>κινεόλη</a:t>
            </a:r>
            <a:r>
              <a:rPr lang="el-GR" sz="2000" dirty="0">
                <a:solidFill>
                  <a:schemeClr val="tx1"/>
                </a:solidFill>
                <a:latin typeface="Aptos" panose="020B0004020202020204" pitchFamily="34" charset="0"/>
              </a:rPr>
              <a:t>. Επιπλέον και </a:t>
            </a:r>
            <a:r>
              <a:rPr lang="el-GR" sz="2000" dirty="0" err="1">
                <a:solidFill>
                  <a:schemeClr val="tx1"/>
                </a:solidFill>
                <a:latin typeface="Aptos" panose="020B0004020202020204" pitchFamily="34" charset="0"/>
              </a:rPr>
              <a:t>μονοτερπένια</a:t>
            </a:r>
            <a:r>
              <a:rPr lang="el-GR" sz="2000" dirty="0">
                <a:solidFill>
                  <a:schemeClr val="tx1"/>
                </a:solidFill>
                <a:latin typeface="Aptos" panose="020B0004020202020204" pitchFamily="34" charset="0"/>
              </a:rPr>
              <a:t> και παράγωγά τους σε 95-98%. </a:t>
            </a:r>
          </a:p>
          <a:p>
            <a:pPr marL="0" indent="0">
              <a:buNone/>
            </a:pPr>
            <a:r>
              <a:rPr lang="el-GR" sz="2000" dirty="0">
                <a:solidFill>
                  <a:schemeClr val="tx1"/>
                </a:solidFill>
                <a:latin typeface="Aptos" panose="020B0004020202020204" pitchFamily="34" charset="0"/>
              </a:rPr>
              <a:t>Δρα έναντι:  </a:t>
            </a:r>
          </a:p>
          <a:p>
            <a:r>
              <a:rPr lang="el-GR" sz="2000" dirty="0">
                <a:solidFill>
                  <a:schemeClr val="tx1"/>
                </a:solidFill>
                <a:latin typeface="Aptos" panose="020B0004020202020204" pitchFamily="34" charset="0"/>
              </a:rPr>
              <a:t>στο </a:t>
            </a:r>
            <a:r>
              <a:rPr lang="el-GR" sz="2000" dirty="0" err="1">
                <a:solidFill>
                  <a:schemeClr val="tx1"/>
                </a:solidFill>
                <a:latin typeface="Aptos" panose="020B0004020202020204" pitchFamily="34" charset="0"/>
              </a:rPr>
              <a:t>ελικοβακτηρίδιο</a:t>
            </a:r>
            <a:r>
              <a:rPr lang="el-GR" sz="2000" dirty="0">
                <a:solidFill>
                  <a:schemeClr val="tx1"/>
                </a:solidFill>
                <a:latin typeface="Aptos" panose="020B0004020202020204" pitchFamily="34" charset="0"/>
              </a:rPr>
              <a:t> πυλωρού </a:t>
            </a:r>
          </a:p>
          <a:p>
            <a:r>
              <a:rPr lang="el-GR" sz="2000" dirty="0">
                <a:solidFill>
                  <a:schemeClr val="tx1"/>
                </a:solidFill>
                <a:latin typeface="Aptos" panose="020B0004020202020204" pitchFamily="34" charset="0"/>
              </a:rPr>
              <a:t> </a:t>
            </a:r>
            <a:r>
              <a:rPr lang="en-US" sz="2000" dirty="0">
                <a:solidFill>
                  <a:schemeClr val="tx1"/>
                </a:solidFill>
                <a:latin typeface="Aptos" panose="020B0004020202020204" pitchFamily="34" charset="0"/>
              </a:rPr>
              <a:t>Aspergillus </a:t>
            </a:r>
            <a:r>
              <a:rPr lang="en-US" sz="2000" dirty="0" err="1">
                <a:solidFill>
                  <a:schemeClr val="tx1"/>
                </a:solidFill>
                <a:latin typeface="Aptos" panose="020B0004020202020204" pitchFamily="34" charset="0"/>
              </a:rPr>
              <a:t>niger</a:t>
            </a:r>
            <a:r>
              <a:rPr lang="el-GR" sz="2000" dirty="0">
                <a:solidFill>
                  <a:schemeClr val="tx1"/>
                </a:solidFill>
                <a:latin typeface="Aptos" panose="020B0004020202020204" pitchFamily="34" charset="0"/>
              </a:rPr>
              <a:t> (</a:t>
            </a:r>
            <a:r>
              <a:rPr lang="el-GR" sz="2000" dirty="0" err="1">
                <a:solidFill>
                  <a:schemeClr val="tx1"/>
                </a:solidFill>
                <a:latin typeface="Aptos" panose="020B0004020202020204" pitchFamily="34" charset="0"/>
              </a:rPr>
              <a:t>Ασπέργιλλος</a:t>
            </a:r>
            <a:r>
              <a:rPr lang="el-GR" sz="2000" dirty="0">
                <a:solidFill>
                  <a:schemeClr val="tx1"/>
                </a:solidFill>
                <a:latin typeface="Aptos" panose="020B0004020202020204" pitchFamily="34" charset="0"/>
              </a:rPr>
              <a:t> ο μέλας)</a:t>
            </a:r>
          </a:p>
          <a:p>
            <a:r>
              <a:rPr lang="en-US" sz="2000" dirty="0">
                <a:solidFill>
                  <a:schemeClr val="tx1"/>
                </a:solidFill>
                <a:latin typeface="Aptos" panose="020B0004020202020204" pitchFamily="34" charset="0"/>
              </a:rPr>
              <a:t>Bacillus subtilis</a:t>
            </a:r>
            <a:r>
              <a:rPr lang="el-GR" sz="2000" dirty="0">
                <a:solidFill>
                  <a:schemeClr val="tx1"/>
                </a:solidFill>
                <a:latin typeface="Aptos" panose="020B0004020202020204" pitchFamily="34" charset="0"/>
              </a:rPr>
              <a:t> (Βάκιλος ο λεπτοφυής) </a:t>
            </a:r>
          </a:p>
          <a:p>
            <a:r>
              <a:rPr lang="en-US" sz="2000" dirty="0">
                <a:solidFill>
                  <a:schemeClr val="tx1"/>
                </a:solidFill>
                <a:latin typeface="Aptos" panose="020B0004020202020204" pitchFamily="34" charset="0"/>
              </a:rPr>
              <a:t> </a:t>
            </a:r>
            <a:r>
              <a:rPr lang="el-GR" sz="2000" dirty="0">
                <a:solidFill>
                  <a:schemeClr val="tx1"/>
                </a:solidFill>
                <a:latin typeface="Aptos" panose="020B0004020202020204" pitchFamily="34" charset="0"/>
              </a:rPr>
              <a:t>και στα </a:t>
            </a:r>
            <a:r>
              <a:rPr lang="en-US" sz="2000" dirty="0">
                <a:solidFill>
                  <a:schemeClr val="tx1"/>
                </a:solidFill>
                <a:latin typeface="Aptos" panose="020B0004020202020204" pitchFamily="34" charset="0"/>
              </a:rPr>
              <a:t> Staphylococcus aureus , Pseudomonas aeruginosa , E.coli , </a:t>
            </a:r>
            <a:r>
              <a:rPr lang="en-US" sz="2000" dirty="0" err="1">
                <a:solidFill>
                  <a:schemeClr val="tx1"/>
                </a:solidFill>
                <a:latin typeface="Aptos" panose="020B0004020202020204" pitchFamily="34" charset="0"/>
              </a:rPr>
              <a:t>C.albicans</a:t>
            </a:r>
            <a:r>
              <a:rPr lang="en-US" sz="2000" dirty="0">
                <a:solidFill>
                  <a:schemeClr val="tx1"/>
                </a:solidFill>
                <a:latin typeface="Aptos" panose="020B0004020202020204" pitchFamily="34" charset="0"/>
              </a:rPr>
              <a:t>. </a:t>
            </a:r>
            <a:endParaRPr lang="el-GR" sz="2000" dirty="0">
              <a:solidFill>
                <a:schemeClr val="tx1"/>
              </a:solidFill>
              <a:latin typeface="Aptos" panose="020B0004020202020204" pitchFamily="34" charset="0"/>
            </a:endParaRPr>
          </a:p>
        </p:txBody>
      </p:sp>
      <p:pic>
        <p:nvPicPr>
          <p:cNvPr id="5" name="Εικόνα 4">
            <a:extLst>
              <a:ext uri="{FF2B5EF4-FFF2-40B4-BE49-F238E27FC236}">
                <a16:creationId xmlns:a16="http://schemas.microsoft.com/office/drawing/2014/main" id="{830D8099-7C2B-D398-A8B0-D7CCDE682849}"/>
              </a:ext>
            </a:extLst>
          </p:cNvPr>
          <p:cNvPicPr>
            <a:picLocks noChangeAspect="1"/>
          </p:cNvPicPr>
          <p:nvPr/>
        </p:nvPicPr>
        <p:blipFill>
          <a:blip r:embed="rId3"/>
          <a:stretch>
            <a:fillRect/>
          </a:stretch>
        </p:blipFill>
        <p:spPr>
          <a:xfrm>
            <a:off x="9340948" y="74944"/>
            <a:ext cx="2851052" cy="1872191"/>
          </a:xfrm>
          <a:prstGeom prst="ellipse">
            <a:avLst/>
          </a:prstGeom>
          <a:ln>
            <a:noFill/>
          </a:ln>
          <a:effectLst>
            <a:softEdge rad="112500"/>
          </a:effectLst>
        </p:spPr>
      </p:pic>
      <p:sp>
        <p:nvSpPr>
          <p:cNvPr id="6" name="Φυσαλίδα ομιλίας: Ορθογώνιο με στρογγυλεμένες γωνίες 5">
            <a:extLst>
              <a:ext uri="{FF2B5EF4-FFF2-40B4-BE49-F238E27FC236}">
                <a16:creationId xmlns:a16="http://schemas.microsoft.com/office/drawing/2014/main" id="{770C4648-FE85-D747-0BBF-210B5C058A83}"/>
              </a:ext>
            </a:extLst>
          </p:cNvPr>
          <p:cNvSpPr/>
          <p:nvPr/>
        </p:nvSpPr>
        <p:spPr>
          <a:xfrm>
            <a:off x="7004958" y="1906103"/>
            <a:ext cx="4050356" cy="1747158"/>
          </a:xfrm>
          <a:prstGeom prst="wedgeRoundRectCallout">
            <a:avLst/>
          </a:prstGeom>
          <a:solidFill>
            <a:schemeClr val="accent2">
              <a:lumMod val="40000"/>
              <a:lumOff val="6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l-GR" dirty="0"/>
              <a:t>Χρήση </a:t>
            </a:r>
            <a:r>
              <a:rPr lang="el-GR" dirty="0" err="1"/>
              <a:t>κυρίως</a:t>
            </a:r>
            <a:r>
              <a:rPr lang="el-GR" dirty="0"/>
              <a:t> για την καταπολέμηση αναπνευστικών́ </a:t>
            </a:r>
            <a:r>
              <a:rPr lang="el-GR" dirty="0" err="1"/>
              <a:t>προβλήμάτων</a:t>
            </a:r>
            <a:r>
              <a:rPr lang="el-GR" dirty="0"/>
              <a:t>, </a:t>
            </a:r>
            <a:r>
              <a:rPr lang="el-GR" dirty="0" err="1"/>
              <a:t>όπως</a:t>
            </a:r>
            <a:r>
              <a:rPr lang="el-GR" dirty="0"/>
              <a:t> </a:t>
            </a:r>
            <a:r>
              <a:rPr lang="el-GR" dirty="0" err="1"/>
              <a:t>άσθμα</a:t>
            </a:r>
            <a:r>
              <a:rPr lang="el-GR" dirty="0"/>
              <a:t>, </a:t>
            </a:r>
            <a:r>
              <a:rPr lang="el-GR" dirty="0" err="1"/>
              <a:t>βρογχίτιδα</a:t>
            </a:r>
            <a:r>
              <a:rPr lang="el-GR" dirty="0"/>
              <a:t> και </a:t>
            </a:r>
            <a:r>
              <a:rPr lang="el-GR" dirty="0" err="1"/>
              <a:t>βήχα</a:t>
            </a:r>
            <a:r>
              <a:rPr lang="el-GR" dirty="0"/>
              <a:t>.</a:t>
            </a:r>
          </a:p>
        </p:txBody>
      </p:sp>
      <p:sp>
        <p:nvSpPr>
          <p:cNvPr id="7" name="Φυσαλίδα ομιλίας: Ορθογώνιο με στρογγυλεμένες γωνίες 6">
            <a:extLst>
              <a:ext uri="{FF2B5EF4-FFF2-40B4-BE49-F238E27FC236}">
                <a16:creationId xmlns:a16="http://schemas.microsoft.com/office/drawing/2014/main" id="{AE5D4F61-F23C-AB55-E399-CBB1A897152A}"/>
              </a:ext>
            </a:extLst>
          </p:cNvPr>
          <p:cNvSpPr/>
          <p:nvPr/>
        </p:nvSpPr>
        <p:spPr>
          <a:xfrm>
            <a:off x="7004958" y="4765951"/>
            <a:ext cx="4859824" cy="1322614"/>
          </a:xfrm>
          <a:prstGeom prst="wedgeRoundRectCallout">
            <a:avLst/>
          </a:prstGeom>
          <a:solidFill>
            <a:schemeClr val="accent2">
              <a:lumMod val="40000"/>
              <a:lumOff val="6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l-GR" dirty="0"/>
              <a:t>Το αιθέριο έλαιο δεντρολίβανου μπορεί να χρησιμοποιηθεί με ασφάλεια και ως συντηρητικό σε ορισμένα είδη τροφίμων για να τα προστατεύσει από τοξικούς μύκητες.</a:t>
            </a:r>
          </a:p>
        </p:txBody>
      </p:sp>
    </p:spTree>
    <p:extLst>
      <p:ext uri="{BB962C8B-B14F-4D97-AF65-F5344CB8AC3E}">
        <p14:creationId xmlns:p14="http://schemas.microsoft.com/office/powerpoint/2010/main" val="261645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arn(inVertical)">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arn(inVertical)">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barn(inVertical)">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barn(inVertical)">
                                      <p:cBhvr>
                                        <p:cTn id="30" dur="5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barn(inVertical)">
                                      <p:cBhvr>
                                        <p:cTn id="35" dur="500"/>
                                        <p:tgtEl>
                                          <p:spTgt spid="3">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barn(inVertical)">
                                      <p:cBhvr>
                                        <p:cTn id="40" dur="500"/>
                                        <p:tgtEl>
                                          <p:spTgt spid="3">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Effect transition="in" filter="barn(inVertical)">
                                      <p:cBhvr>
                                        <p:cTn id="45" dur="500"/>
                                        <p:tgtEl>
                                          <p:spTgt spid="3">
                                            <p:txEl>
                                              <p:pRg st="7" end="7"/>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3">
                                            <p:txEl>
                                              <p:pRg st="8" end="8"/>
                                            </p:txEl>
                                          </p:spTgt>
                                        </p:tgtEl>
                                        <p:attrNameLst>
                                          <p:attrName>style.visibility</p:attrName>
                                        </p:attrNameLst>
                                      </p:cBhvr>
                                      <p:to>
                                        <p:strVal val="visible"/>
                                      </p:to>
                                    </p:set>
                                    <p:animEffect transition="in" filter="barn(inVertical)">
                                      <p:cBhvr>
                                        <p:cTn id="50" dur="500"/>
                                        <p:tgtEl>
                                          <p:spTgt spid="3">
                                            <p:txEl>
                                              <p:pRg st="8" end="8"/>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Effect transition="in" filter="barn(inVertical)">
                                      <p:cBhvr>
                                        <p:cTn id="55" dur="500"/>
                                        <p:tgtEl>
                                          <p:spTgt spid="3">
                                            <p:txEl>
                                              <p:pRg st="9" end="9"/>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6"/>
                                        </p:tgtEl>
                                        <p:attrNameLst>
                                          <p:attrName>style.visibility</p:attrName>
                                        </p:attrNameLst>
                                      </p:cBhvr>
                                      <p:to>
                                        <p:strVal val="visible"/>
                                      </p:to>
                                    </p:set>
                                    <p:anim calcmode="lin" valueType="num">
                                      <p:cBhvr additive="base">
                                        <p:cTn id="60" dur="500" fill="hold"/>
                                        <p:tgtEl>
                                          <p:spTgt spid="6"/>
                                        </p:tgtEl>
                                        <p:attrNameLst>
                                          <p:attrName>ppt_x</p:attrName>
                                        </p:attrNameLst>
                                      </p:cBhvr>
                                      <p:tavLst>
                                        <p:tav tm="0">
                                          <p:val>
                                            <p:strVal val="#ppt_x"/>
                                          </p:val>
                                        </p:tav>
                                        <p:tav tm="100000">
                                          <p:val>
                                            <p:strVal val="#ppt_x"/>
                                          </p:val>
                                        </p:tav>
                                      </p:tavLst>
                                    </p:anim>
                                    <p:anim calcmode="lin" valueType="num">
                                      <p:cBhvr additive="base">
                                        <p:cTn id="6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nodeType="clickEffect">
                                  <p:stCondLst>
                                    <p:cond delay="0"/>
                                  </p:stCondLst>
                                  <p:childTnLst>
                                    <p:set>
                                      <p:cBhvr>
                                        <p:cTn id="69" dur="1" fill="hold">
                                          <p:stCondLst>
                                            <p:cond delay="0"/>
                                          </p:stCondLst>
                                        </p:cTn>
                                        <p:tgtEl>
                                          <p:spTgt spid="3">
                                            <p:txEl>
                                              <p:pRg st="11" end="11"/>
                                            </p:txEl>
                                          </p:spTgt>
                                        </p:tgtEl>
                                        <p:attrNameLst>
                                          <p:attrName>style.visibility</p:attrName>
                                        </p:attrNameLst>
                                      </p:cBhvr>
                                      <p:to>
                                        <p:strVal val="visible"/>
                                      </p:to>
                                    </p:set>
                                    <p:animEffect transition="in" filter="barn(inVertical)">
                                      <p:cBhvr>
                                        <p:cTn id="70" dur="500"/>
                                        <p:tgtEl>
                                          <p:spTgt spid="3">
                                            <p:txEl>
                                              <p:pRg st="11" end="11"/>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nodeType="clickEffect">
                                  <p:stCondLst>
                                    <p:cond delay="0"/>
                                  </p:stCondLst>
                                  <p:childTnLst>
                                    <p:set>
                                      <p:cBhvr>
                                        <p:cTn id="74" dur="1" fill="hold">
                                          <p:stCondLst>
                                            <p:cond delay="0"/>
                                          </p:stCondLst>
                                        </p:cTn>
                                        <p:tgtEl>
                                          <p:spTgt spid="3">
                                            <p:txEl>
                                              <p:pRg st="12" end="12"/>
                                            </p:txEl>
                                          </p:spTgt>
                                        </p:tgtEl>
                                        <p:attrNameLst>
                                          <p:attrName>style.visibility</p:attrName>
                                        </p:attrNameLst>
                                      </p:cBhvr>
                                      <p:to>
                                        <p:strVal val="visible"/>
                                      </p:to>
                                    </p:set>
                                    <p:animEffect transition="in" filter="barn(inVertical)">
                                      <p:cBhvr>
                                        <p:cTn id="75" dur="500"/>
                                        <p:tgtEl>
                                          <p:spTgt spid="3">
                                            <p:txEl>
                                              <p:pRg st="12" end="12"/>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nodeType="clickEffect">
                                  <p:stCondLst>
                                    <p:cond delay="0"/>
                                  </p:stCondLst>
                                  <p:childTnLst>
                                    <p:set>
                                      <p:cBhvr>
                                        <p:cTn id="79" dur="1" fill="hold">
                                          <p:stCondLst>
                                            <p:cond delay="0"/>
                                          </p:stCondLst>
                                        </p:cTn>
                                        <p:tgtEl>
                                          <p:spTgt spid="3">
                                            <p:txEl>
                                              <p:pRg st="13" end="13"/>
                                            </p:txEl>
                                          </p:spTgt>
                                        </p:tgtEl>
                                        <p:attrNameLst>
                                          <p:attrName>style.visibility</p:attrName>
                                        </p:attrNameLst>
                                      </p:cBhvr>
                                      <p:to>
                                        <p:strVal val="visible"/>
                                      </p:to>
                                    </p:set>
                                    <p:animEffect transition="in" filter="barn(inVertical)">
                                      <p:cBhvr>
                                        <p:cTn id="80" dur="500"/>
                                        <p:tgtEl>
                                          <p:spTgt spid="3">
                                            <p:txEl>
                                              <p:pRg st="13" end="13"/>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nodeType="clickEffect">
                                  <p:stCondLst>
                                    <p:cond delay="0"/>
                                  </p:stCondLst>
                                  <p:childTnLst>
                                    <p:set>
                                      <p:cBhvr>
                                        <p:cTn id="84" dur="1" fill="hold">
                                          <p:stCondLst>
                                            <p:cond delay="0"/>
                                          </p:stCondLst>
                                        </p:cTn>
                                        <p:tgtEl>
                                          <p:spTgt spid="3">
                                            <p:txEl>
                                              <p:pRg st="14" end="14"/>
                                            </p:txEl>
                                          </p:spTgt>
                                        </p:tgtEl>
                                        <p:attrNameLst>
                                          <p:attrName>style.visibility</p:attrName>
                                        </p:attrNameLst>
                                      </p:cBhvr>
                                      <p:to>
                                        <p:strVal val="visible"/>
                                      </p:to>
                                    </p:set>
                                    <p:animEffect transition="in" filter="barn(inVertical)">
                                      <p:cBhvr>
                                        <p:cTn id="85" dur="500"/>
                                        <p:tgtEl>
                                          <p:spTgt spid="3">
                                            <p:txEl>
                                              <p:pRg st="14" end="14"/>
                                            </p:txEl>
                                          </p:spTgt>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nodeType="clickEffect">
                                  <p:stCondLst>
                                    <p:cond delay="0"/>
                                  </p:stCondLst>
                                  <p:childTnLst>
                                    <p:set>
                                      <p:cBhvr>
                                        <p:cTn id="89" dur="1" fill="hold">
                                          <p:stCondLst>
                                            <p:cond delay="0"/>
                                          </p:stCondLst>
                                        </p:cTn>
                                        <p:tgtEl>
                                          <p:spTgt spid="3">
                                            <p:txEl>
                                              <p:pRg st="15" end="15"/>
                                            </p:txEl>
                                          </p:spTgt>
                                        </p:tgtEl>
                                        <p:attrNameLst>
                                          <p:attrName>style.visibility</p:attrName>
                                        </p:attrNameLst>
                                      </p:cBhvr>
                                      <p:to>
                                        <p:strVal val="visible"/>
                                      </p:to>
                                    </p:set>
                                    <p:animEffect transition="in" filter="barn(inVertical)">
                                      <p:cBhvr>
                                        <p:cTn id="90" dur="500"/>
                                        <p:tgtEl>
                                          <p:spTgt spid="3">
                                            <p:txEl>
                                              <p:pRg st="15" end="15"/>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nodeType="clickEffect">
                                  <p:stCondLst>
                                    <p:cond delay="0"/>
                                  </p:stCondLst>
                                  <p:childTnLst>
                                    <p:set>
                                      <p:cBhvr>
                                        <p:cTn id="94" dur="1" fill="hold">
                                          <p:stCondLst>
                                            <p:cond delay="0"/>
                                          </p:stCondLst>
                                        </p:cTn>
                                        <p:tgtEl>
                                          <p:spTgt spid="3">
                                            <p:txEl>
                                              <p:pRg st="16" end="16"/>
                                            </p:txEl>
                                          </p:spTgt>
                                        </p:tgtEl>
                                        <p:attrNameLst>
                                          <p:attrName>style.visibility</p:attrName>
                                        </p:attrNameLst>
                                      </p:cBhvr>
                                      <p:to>
                                        <p:strVal val="visible"/>
                                      </p:to>
                                    </p:set>
                                    <p:animEffect transition="in" filter="barn(inVertical)">
                                      <p:cBhvr>
                                        <p:cTn id="95" dur="500"/>
                                        <p:tgtEl>
                                          <p:spTgt spid="3">
                                            <p:txEl>
                                              <p:pRg st="16" end="16"/>
                                            </p:txEl>
                                          </p:spTgt>
                                        </p:tgtEl>
                                      </p:cBhvr>
                                    </p:animEffect>
                                  </p:childTnLst>
                                </p:cTn>
                              </p:par>
                            </p:childTnLst>
                          </p:cTn>
                        </p:par>
                      </p:childTnLst>
                    </p:cTn>
                  </p:par>
                  <p:par>
                    <p:cTn id="96" fill="hold">
                      <p:stCondLst>
                        <p:cond delay="indefinite"/>
                      </p:stCondLst>
                      <p:childTnLst>
                        <p:par>
                          <p:cTn id="97" fill="hold">
                            <p:stCondLst>
                              <p:cond delay="0"/>
                            </p:stCondLst>
                            <p:childTnLst>
                              <p:par>
                                <p:cTn id="98" presetID="42" presetClass="entr" presetSubtype="0" fill="hold" grpId="0" nodeType="clickEffect">
                                  <p:stCondLst>
                                    <p:cond delay="0"/>
                                  </p:stCondLst>
                                  <p:childTnLst>
                                    <p:set>
                                      <p:cBhvr>
                                        <p:cTn id="99" dur="1" fill="hold">
                                          <p:stCondLst>
                                            <p:cond delay="0"/>
                                          </p:stCondLst>
                                        </p:cTn>
                                        <p:tgtEl>
                                          <p:spTgt spid="7"/>
                                        </p:tgtEl>
                                        <p:attrNameLst>
                                          <p:attrName>style.visibility</p:attrName>
                                        </p:attrNameLst>
                                      </p:cBhvr>
                                      <p:to>
                                        <p:strVal val="visible"/>
                                      </p:to>
                                    </p:set>
                                    <p:animEffect transition="in" filter="fade">
                                      <p:cBhvr>
                                        <p:cTn id="100" dur="1000"/>
                                        <p:tgtEl>
                                          <p:spTgt spid="7"/>
                                        </p:tgtEl>
                                      </p:cBhvr>
                                    </p:animEffect>
                                    <p:anim calcmode="lin" valueType="num">
                                      <p:cBhvr>
                                        <p:cTn id="101" dur="1000" fill="hold"/>
                                        <p:tgtEl>
                                          <p:spTgt spid="7"/>
                                        </p:tgtEl>
                                        <p:attrNameLst>
                                          <p:attrName>ppt_x</p:attrName>
                                        </p:attrNameLst>
                                      </p:cBhvr>
                                      <p:tavLst>
                                        <p:tav tm="0">
                                          <p:val>
                                            <p:strVal val="#ppt_x"/>
                                          </p:val>
                                        </p:tav>
                                        <p:tav tm="100000">
                                          <p:val>
                                            <p:strVal val="#ppt_x"/>
                                          </p:val>
                                        </p:tav>
                                      </p:tavLst>
                                    </p:anim>
                                    <p:anim calcmode="lin" valueType="num">
                                      <p:cBhvr>
                                        <p:cTn id="10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2BDA22D-FB40-A8BE-9F4D-B27D7F30FD3C}"/>
              </a:ext>
            </a:extLst>
          </p:cNvPr>
          <p:cNvSpPr>
            <a:spLocks noGrp="1"/>
          </p:cNvSpPr>
          <p:nvPr>
            <p:ph idx="1"/>
          </p:nvPr>
        </p:nvSpPr>
        <p:spPr>
          <a:xfrm>
            <a:off x="122830" y="600501"/>
            <a:ext cx="9075761" cy="6114198"/>
          </a:xfrm>
        </p:spPr>
        <p:txBody>
          <a:bodyPr>
            <a:normAutofit/>
          </a:bodyPr>
          <a:lstStyle/>
          <a:p>
            <a:pPr marL="0" indent="0" algn="ctr">
              <a:buNone/>
            </a:pPr>
            <a:r>
              <a:rPr lang="el-GR" dirty="0">
                <a:highlight>
                  <a:srgbClr val="C0C0C0"/>
                </a:highlight>
                <a:latin typeface="Arial" panose="020B0604020202020204" pitchFamily="34" charset="0"/>
                <a:cs typeface="Arial" panose="020B0604020202020204" pitchFamily="34" charset="0"/>
              </a:rPr>
              <a:t>ΛΕΜΟΝΙ</a:t>
            </a:r>
          </a:p>
          <a:p>
            <a:pPr marL="0" indent="0" algn="ctr">
              <a:buNone/>
            </a:pPr>
            <a:endParaRPr lang="el-GR" dirty="0">
              <a:highlight>
                <a:srgbClr val="C0C0C0"/>
              </a:highlight>
              <a:latin typeface="Arial" panose="020B0604020202020204" pitchFamily="34" charset="0"/>
              <a:cs typeface="Arial" panose="020B0604020202020204" pitchFamily="34" charset="0"/>
            </a:endParaRPr>
          </a:p>
          <a:p>
            <a:pPr marL="0" indent="0" algn="ctr">
              <a:buNone/>
            </a:pPr>
            <a:r>
              <a:rPr lang="el-GR" dirty="0">
                <a:highlight>
                  <a:srgbClr val="C0C0C0"/>
                </a:highlight>
                <a:latin typeface="Arial" panose="020B0604020202020204" pitchFamily="34" charset="0"/>
                <a:cs typeface="Arial" panose="020B0604020202020204" pitchFamily="34" charset="0"/>
              </a:rPr>
              <a:t> </a:t>
            </a:r>
          </a:p>
          <a:p>
            <a:r>
              <a:rPr lang="el-GR" sz="1800" b="0" i="0" u="none" strike="noStrike" dirty="0" err="1">
                <a:solidFill>
                  <a:srgbClr val="000000"/>
                </a:solidFill>
                <a:effectLst/>
                <a:latin typeface="Arial" panose="020B0604020202020204" pitchFamily="34" charset="0"/>
                <a:cs typeface="Arial" panose="020B0604020202020204" pitchFamily="34" charset="0"/>
              </a:rPr>
              <a:t>Βιοενεργά</a:t>
            </a:r>
            <a:r>
              <a:rPr lang="el-GR" sz="1800" b="0" i="0" u="none" strike="noStrike" dirty="0">
                <a:solidFill>
                  <a:srgbClr val="000000"/>
                </a:solidFill>
                <a:effectLst/>
                <a:latin typeface="Arial" panose="020B0604020202020204" pitchFamily="34" charset="0"/>
                <a:cs typeface="Arial" panose="020B0604020202020204" pitchFamily="34" charset="0"/>
              </a:rPr>
              <a:t> </a:t>
            </a:r>
            <a:r>
              <a:rPr lang="el-GR" sz="1800" b="0" i="0" u="none" strike="noStrike" dirty="0" err="1">
                <a:solidFill>
                  <a:srgbClr val="000000"/>
                </a:solidFill>
                <a:effectLst/>
                <a:latin typeface="Arial" panose="020B0604020202020204" pitchFamily="34" charset="0"/>
                <a:cs typeface="Arial" panose="020B0604020202020204" pitchFamily="34" charset="0"/>
              </a:rPr>
              <a:t>μονοτερπενοειδή</a:t>
            </a:r>
            <a:r>
              <a:rPr lang="el-GR" sz="1800" b="0" i="0" u="none" strike="noStrike" dirty="0">
                <a:solidFill>
                  <a:srgbClr val="000000"/>
                </a:solidFill>
                <a:effectLst/>
                <a:latin typeface="Arial" panose="020B0604020202020204" pitchFamily="34" charset="0"/>
                <a:cs typeface="Arial" panose="020B0604020202020204" pitchFamily="34" charset="0"/>
              </a:rPr>
              <a:t>, όπως το </a:t>
            </a:r>
            <a:r>
              <a:rPr lang="en-GB" sz="1800" b="1" i="0" u="none" strike="noStrike" dirty="0">
                <a:solidFill>
                  <a:srgbClr val="FF0000"/>
                </a:solidFill>
                <a:effectLst/>
                <a:latin typeface="Arial" panose="020B0604020202020204" pitchFamily="34" charset="0"/>
                <a:cs typeface="Arial" panose="020B0604020202020204" pitchFamily="34" charset="0"/>
              </a:rPr>
              <a:t>D-</a:t>
            </a:r>
            <a:r>
              <a:rPr lang="el-GR" sz="1800" b="1" i="0" u="none" strike="noStrike" dirty="0" err="1">
                <a:solidFill>
                  <a:srgbClr val="FF0000"/>
                </a:solidFill>
                <a:effectLst/>
                <a:latin typeface="Arial" panose="020B0604020202020204" pitchFamily="34" charset="0"/>
                <a:cs typeface="Arial" panose="020B0604020202020204" pitchFamily="34" charset="0"/>
              </a:rPr>
              <a:t>λιμονένιο</a:t>
            </a:r>
            <a:r>
              <a:rPr lang="el-GR" sz="1800" b="0" i="0" u="none" strike="noStrike" dirty="0">
                <a:solidFill>
                  <a:srgbClr val="000000"/>
                </a:solidFill>
                <a:effectLst/>
                <a:latin typeface="Arial" panose="020B0604020202020204" pitchFamily="34" charset="0"/>
                <a:cs typeface="Arial" panose="020B0604020202020204" pitchFamily="34" charset="0"/>
              </a:rPr>
              <a:t>, το </a:t>
            </a:r>
            <a:r>
              <a:rPr lang="el-GR" sz="1800" b="1" i="0" u="none" strike="noStrike" dirty="0">
                <a:solidFill>
                  <a:srgbClr val="FF0000"/>
                </a:solidFill>
                <a:effectLst/>
                <a:latin typeface="Arial" panose="020B0604020202020204" pitchFamily="34" charset="0"/>
                <a:cs typeface="Arial" panose="020B0604020202020204" pitchFamily="34" charset="0"/>
              </a:rPr>
              <a:t>β-</a:t>
            </a:r>
            <a:r>
              <a:rPr lang="el-GR" sz="1800" b="1" i="0" u="none" strike="noStrike" dirty="0" err="1">
                <a:solidFill>
                  <a:srgbClr val="FF0000"/>
                </a:solidFill>
                <a:effectLst/>
                <a:latin typeface="Arial" panose="020B0604020202020204" pitchFamily="34" charset="0"/>
                <a:cs typeface="Arial" panose="020B0604020202020204" pitchFamily="34" charset="0"/>
              </a:rPr>
              <a:t>πινένιο</a:t>
            </a:r>
            <a:r>
              <a:rPr lang="el-GR" sz="1800" b="1" i="0" u="none" strike="noStrike" dirty="0">
                <a:solidFill>
                  <a:srgbClr val="FF0000"/>
                </a:solidFill>
                <a:effectLst/>
                <a:latin typeface="Arial" panose="020B0604020202020204" pitchFamily="34" charset="0"/>
                <a:cs typeface="Arial" panose="020B0604020202020204" pitchFamily="34" charset="0"/>
              </a:rPr>
              <a:t> </a:t>
            </a:r>
            <a:r>
              <a:rPr lang="el-GR" sz="1800" b="0" i="0" u="none" strike="noStrike" dirty="0">
                <a:solidFill>
                  <a:srgbClr val="000000"/>
                </a:solidFill>
                <a:effectLst/>
                <a:latin typeface="Arial" panose="020B0604020202020204" pitchFamily="34" charset="0"/>
                <a:cs typeface="Arial" panose="020B0604020202020204" pitchFamily="34" charset="0"/>
              </a:rPr>
              <a:t>και το </a:t>
            </a:r>
            <a:r>
              <a:rPr lang="el-GR" sz="1800" b="1" i="0" u="none" strike="noStrike" dirty="0">
                <a:solidFill>
                  <a:srgbClr val="FF0000"/>
                </a:solidFill>
                <a:effectLst/>
                <a:latin typeface="Arial" panose="020B0604020202020204" pitchFamily="34" charset="0"/>
                <a:cs typeface="Arial" panose="020B0604020202020204" pitchFamily="34" charset="0"/>
              </a:rPr>
              <a:t>γ-</a:t>
            </a:r>
            <a:r>
              <a:rPr lang="el-GR" sz="1800" b="1" i="0" u="none" strike="noStrike" dirty="0" err="1">
                <a:solidFill>
                  <a:srgbClr val="FF0000"/>
                </a:solidFill>
                <a:effectLst/>
                <a:latin typeface="Arial" panose="020B0604020202020204" pitchFamily="34" charset="0"/>
                <a:cs typeface="Arial" panose="020B0604020202020204" pitchFamily="34" charset="0"/>
              </a:rPr>
              <a:t>τερπινένιο</a:t>
            </a:r>
            <a:endParaRPr lang="el-GR" sz="1800" b="1" i="0" u="none" strike="noStrike" dirty="0">
              <a:solidFill>
                <a:srgbClr val="FF0000"/>
              </a:solidFill>
              <a:effectLst/>
              <a:latin typeface="Arial" panose="020B0604020202020204" pitchFamily="34" charset="0"/>
              <a:cs typeface="Arial" panose="020B0604020202020204" pitchFamily="34" charset="0"/>
            </a:endParaRPr>
          </a:p>
          <a:p>
            <a:r>
              <a:rPr lang="el-GR" sz="1800" b="1" i="0" u="none" strike="noStrike" dirty="0" err="1">
                <a:solidFill>
                  <a:srgbClr val="FF0000"/>
                </a:solidFill>
                <a:effectLst/>
                <a:latin typeface="Arial" panose="020B0604020202020204" pitchFamily="34" charset="0"/>
                <a:cs typeface="Arial" panose="020B0604020202020204" pitchFamily="34" charset="0"/>
              </a:rPr>
              <a:t>Λιμονένιο</a:t>
            </a:r>
            <a:r>
              <a:rPr lang="el-GR" sz="1800" b="0" i="0" u="none" strike="noStrike" dirty="0">
                <a:solidFill>
                  <a:srgbClr val="000000"/>
                </a:solidFill>
                <a:effectLst/>
                <a:latin typeface="Arial" panose="020B0604020202020204" pitchFamily="34" charset="0"/>
                <a:cs typeface="Arial" panose="020B0604020202020204" pitchFamily="34" charset="0"/>
              </a:rPr>
              <a:t> : επιτυγχάνει γρήγορο κορεσμό και ενδείκνυται για αντιφλεγμονώδη προστασία</a:t>
            </a:r>
            <a:endParaRPr lang="en-US" sz="1800" b="0" i="0" u="none" strike="noStrike" dirty="0">
              <a:solidFill>
                <a:srgbClr val="000000"/>
              </a:solidFill>
              <a:effectLst/>
              <a:latin typeface="Arial" panose="020B0604020202020204" pitchFamily="34" charset="0"/>
              <a:cs typeface="Arial" panose="020B0604020202020204" pitchFamily="34" charset="0"/>
            </a:endParaRPr>
          </a:p>
          <a:p>
            <a:r>
              <a:rPr lang="el-GR" sz="1800" b="0" i="0" u="none" strike="noStrike" dirty="0">
                <a:solidFill>
                  <a:srgbClr val="000000"/>
                </a:solidFill>
                <a:effectLst/>
                <a:latin typeface="Arial" panose="020B0604020202020204" pitchFamily="34" charset="0"/>
                <a:cs typeface="Arial" panose="020B0604020202020204" pitchFamily="34" charset="0"/>
              </a:rPr>
              <a:t> </a:t>
            </a:r>
            <a:r>
              <a:rPr lang="el-GR" b="0" i="0" u="none" strike="noStrike" dirty="0">
                <a:solidFill>
                  <a:srgbClr val="040403"/>
                </a:solidFill>
                <a:effectLst/>
                <a:latin typeface="Arial" panose="020B0604020202020204" pitchFamily="34" charset="0"/>
                <a:cs typeface="Arial" panose="020B0604020202020204" pitchFamily="34" charset="0"/>
              </a:rPr>
              <a:t> </a:t>
            </a:r>
            <a:r>
              <a:rPr lang="el-GR" dirty="0" err="1">
                <a:solidFill>
                  <a:srgbClr val="040403"/>
                </a:solidFill>
                <a:latin typeface="Arial" panose="020B0604020202020204" pitchFamily="34" charset="0"/>
                <a:cs typeface="Arial" panose="020B0604020202020204" pitchFamily="34" charset="0"/>
              </a:rPr>
              <a:t>Ι</a:t>
            </a:r>
            <a:r>
              <a:rPr lang="el-GR" b="0" i="0" u="none" strike="noStrike" dirty="0" err="1">
                <a:solidFill>
                  <a:srgbClr val="040403"/>
                </a:solidFill>
                <a:effectLst/>
                <a:latin typeface="Arial" panose="020B0604020202020204" pitchFamily="34" charset="0"/>
                <a:cs typeface="Arial" panose="020B0604020202020204" pitchFamily="34" charset="0"/>
              </a:rPr>
              <a:t>σορροπία</a:t>
            </a:r>
            <a:r>
              <a:rPr lang="el-GR" b="0" i="0" u="none" strike="noStrike" dirty="0">
                <a:solidFill>
                  <a:srgbClr val="040403"/>
                </a:solidFill>
                <a:effectLst/>
                <a:latin typeface="Arial" panose="020B0604020202020204" pitchFamily="34" charset="0"/>
                <a:cs typeface="Arial" panose="020B0604020202020204" pitchFamily="34" charset="0"/>
              </a:rPr>
              <a:t> του </a:t>
            </a:r>
            <a:r>
              <a:rPr lang="el-GR" b="0" i="0" u="none" strike="noStrike" dirty="0" err="1">
                <a:solidFill>
                  <a:srgbClr val="040403"/>
                </a:solidFill>
                <a:effectLst/>
                <a:latin typeface="Arial" panose="020B0604020202020204" pitchFamily="34" charset="0"/>
                <a:cs typeface="Arial" panose="020B0604020202020204" pitchFamily="34" charset="0"/>
              </a:rPr>
              <a:t>νευρικου</a:t>
            </a:r>
            <a:r>
              <a:rPr lang="el-GR" b="0" i="0" u="none" strike="noStrike" dirty="0">
                <a:solidFill>
                  <a:srgbClr val="040403"/>
                </a:solidFill>
                <a:effectLst/>
                <a:latin typeface="Arial" panose="020B0604020202020204" pitchFamily="34" charset="0"/>
                <a:cs typeface="Arial" panose="020B0604020202020204" pitchFamily="34" charset="0"/>
              </a:rPr>
              <a:t>́ </a:t>
            </a:r>
            <a:r>
              <a:rPr lang="el-GR" b="0" i="0" u="none" strike="noStrike" dirty="0" err="1">
                <a:solidFill>
                  <a:srgbClr val="040403"/>
                </a:solidFill>
                <a:effectLst/>
                <a:latin typeface="Arial" panose="020B0604020202020204" pitchFamily="34" charset="0"/>
                <a:cs typeface="Arial" panose="020B0604020202020204" pitchFamily="34" charset="0"/>
              </a:rPr>
              <a:t>συστήματος</a:t>
            </a:r>
            <a:r>
              <a:rPr lang="el-GR" b="0" i="0" u="none" strike="noStrike" dirty="0">
                <a:solidFill>
                  <a:srgbClr val="040403"/>
                </a:solidFill>
                <a:effectLst/>
                <a:latin typeface="Arial" panose="020B0604020202020204" pitchFamily="34" charset="0"/>
                <a:cs typeface="Arial" panose="020B0604020202020204" pitchFamily="34" charset="0"/>
              </a:rPr>
              <a:t>, ως </a:t>
            </a:r>
            <a:r>
              <a:rPr lang="el-GR" b="0" i="0" u="none" strike="noStrike" dirty="0" err="1">
                <a:solidFill>
                  <a:srgbClr val="040403"/>
                </a:solidFill>
                <a:effectLst/>
                <a:latin typeface="Arial" panose="020B0604020202020204" pitchFamily="34" charset="0"/>
                <a:cs typeface="Arial" panose="020B0604020202020204" pitchFamily="34" charset="0"/>
              </a:rPr>
              <a:t>απολυμαντικο</a:t>
            </a:r>
            <a:r>
              <a:rPr lang="el-GR" b="0" i="0" u="none" strike="noStrike" dirty="0">
                <a:solidFill>
                  <a:srgbClr val="040403"/>
                </a:solidFill>
                <a:effectLst/>
                <a:latin typeface="Arial" panose="020B0604020202020204" pitchFamily="34" charset="0"/>
                <a:cs typeface="Arial" panose="020B0604020202020204" pitchFamily="34" charset="0"/>
              </a:rPr>
              <a:t>́ και για </a:t>
            </a:r>
            <a:r>
              <a:rPr lang="el-GR" b="0" i="0" u="none" strike="noStrike" dirty="0" err="1">
                <a:solidFill>
                  <a:srgbClr val="040403"/>
                </a:solidFill>
                <a:effectLst/>
                <a:latin typeface="Arial" panose="020B0604020202020204" pitchFamily="34" charset="0"/>
                <a:cs typeface="Arial" panose="020B0604020202020204" pitchFamily="34" charset="0"/>
              </a:rPr>
              <a:t>αναζωογόνηση</a:t>
            </a:r>
            <a:r>
              <a:rPr lang="el-GR" b="0" i="0" u="none" strike="noStrike" dirty="0">
                <a:solidFill>
                  <a:srgbClr val="040403"/>
                </a:solidFill>
                <a:effectLst/>
                <a:latin typeface="Arial" panose="020B0604020202020204" pitchFamily="34" charset="0"/>
                <a:cs typeface="Arial" panose="020B0604020202020204" pitchFamily="34" charset="0"/>
              </a:rPr>
              <a:t> του </a:t>
            </a:r>
            <a:r>
              <a:rPr lang="el-GR" b="0" i="0" u="none" strike="noStrike" dirty="0" err="1">
                <a:solidFill>
                  <a:srgbClr val="040403"/>
                </a:solidFill>
                <a:effectLst/>
                <a:latin typeface="Arial" panose="020B0604020202020204" pitchFamily="34" charset="0"/>
                <a:cs typeface="Arial" panose="020B0604020202020204" pitchFamily="34" charset="0"/>
              </a:rPr>
              <a:t>σώματος</a:t>
            </a:r>
            <a:r>
              <a:rPr lang="el-GR" b="0" i="0" u="none" strike="noStrike" dirty="0">
                <a:solidFill>
                  <a:srgbClr val="040403"/>
                </a:solidFill>
                <a:effectLst/>
                <a:latin typeface="Arial" panose="020B0604020202020204" pitchFamily="34" charset="0"/>
                <a:cs typeface="Arial" panose="020B0604020202020204" pitchFamily="34" charset="0"/>
              </a:rPr>
              <a:t> και του </a:t>
            </a:r>
            <a:r>
              <a:rPr lang="el-GR" b="0" i="0" u="none" strike="noStrike" dirty="0" err="1">
                <a:solidFill>
                  <a:srgbClr val="040403"/>
                </a:solidFill>
                <a:effectLst/>
                <a:latin typeface="Arial" panose="020B0604020202020204" pitchFamily="34" charset="0"/>
                <a:cs typeface="Arial" panose="020B0604020202020204" pitchFamily="34" charset="0"/>
              </a:rPr>
              <a:t>πνεύματος</a:t>
            </a:r>
            <a:r>
              <a:rPr lang="el-GR" b="0" i="0" u="none" strike="noStrike" dirty="0">
                <a:solidFill>
                  <a:srgbClr val="040403"/>
                </a:solidFill>
                <a:effectLst/>
                <a:latin typeface="Arial" panose="020B0604020202020204" pitchFamily="34" charset="0"/>
                <a:cs typeface="Arial" panose="020B0604020202020204" pitchFamily="34" charset="0"/>
              </a:rPr>
              <a:t>.</a:t>
            </a:r>
          </a:p>
          <a:p>
            <a:r>
              <a:rPr lang="el-GR" b="0" u="none" strike="noStrike" dirty="0">
                <a:solidFill>
                  <a:schemeClr val="tx1"/>
                </a:solidFill>
                <a:effectLst/>
                <a:latin typeface="Arial" panose="020B0604020202020204" pitchFamily="34" charset="0"/>
                <a:cs typeface="Arial" panose="020B0604020202020204" pitchFamily="34" charset="0"/>
              </a:rPr>
              <a:t>αντισηπτικό και βακτηριοκτόνο , ειδικά σε </a:t>
            </a:r>
            <a:r>
              <a:rPr lang="en-GB" b="0" u="none" strike="noStrike" dirty="0">
                <a:solidFill>
                  <a:schemeClr val="tx1"/>
                </a:solidFill>
                <a:effectLst/>
                <a:latin typeface="Arial" panose="020B0604020202020204" pitchFamily="34" charset="0"/>
                <a:cs typeface="Arial" panose="020B0604020202020204" pitchFamily="34" charset="0"/>
              </a:rPr>
              <a:t>gram + </a:t>
            </a:r>
            <a:r>
              <a:rPr lang="el-GR" b="0" u="none" strike="noStrike" dirty="0">
                <a:solidFill>
                  <a:schemeClr val="tx1"/>
                </a:solidFill>
                <a:effectLst/>
                <a:latin typeface="Arial" panose="020B0604020202020204" pitchFamily="34" charset="0"/>
                <a:cs typeface="Arial" panose="020B0604020202020204" pitchFamily="34" charset="0"/>
              </a:rPr>
              <a:t>και -.</a:t>
            </a:r>
            <a:endParaRPr lang="en-US" b="0" u="none" strike="noStrike" dirty="0">
              <a:solidFill>
                <a:schemeClr val="tx1"/>
              </a:solidFill>
              <a:effectLst/>
              <a:latin typeface="Arial" panose="020B0604020202020204" pitchFamily="34" charset="0"/>
              <a:cs typeface="Arial" panose="020B0604020202020204" pitchFamily="34" charset="0"/>
            </a:endParaRPr>
          </a:p>
          <a:p>
            <a:r>
              <a:rPr lang="el-GR" b="0" u="none" strike="noStrike" dirty="0">
                <a:solidFill>
                  <a:srgbClr val="222222"/>
                </a:solidFill>
                <a:effectLst/>
                <a:latin typeface="Arial" panose="020B0604020202020204" pitchFamily="34" charset="0"/>
              </a:rPr>
              <a:t>Δράση έναντι:</a:t>
            </a:r>
          </a:p>
          <a:p>
            <a:pPr>
              <a:buFont typeface="Wingdings" pitchFamily="2" charset="2"/>
              <a:buChar char="q"/>
            </a:pPr>
            <a:r>
              <a:rPr lang="en-GB" b="0" u="none" strike="noStrike" dirty="0" err="1">
                <a:solidFill>
                  <a:srgbClr val="222222"/>
                </a:solidFill>
                <a:effectLst/>
                <a:latin typeface="Arial" panose="020B0604020202020204" pitchFamily="34" charset="0"/>
              </a:rPr>
              <a:t>taphylococcus</a:t>
            </a:r>
            <a:r>
              <a:rPr lang="en-GB" b="0" u="none" strike="noStrike" dirty="0">
                <a:solidFill>
                  <a:srgbClr val="222222"/>
                </a:solidFill>
                <a:effectLst/>
                <a:latin typeface="Arial" panose="020B0604020202020204" pitchFamily="34" charset="0"/>
              </a:rPr>
              <a:t> aureus (S. aureus), </a:t>
            </a:r>
            <a:endParaRPr lang="el-GR" b="0" u="none" strike="noStrike" dirty="0">
              <a:solidFill>
                <a:srgbClr val="222222"/>
              </a:solidFill>
              <a:effectLst/>
              <a:latin typeface="Arial" panose="020B0604020202020204" pitchFamily="34" charset="0"/>
            </a:endParaRPr>
          </a:p>
          <a:p>
            <a:pPr>
              <a:buFont typeface="Wingdings" pitchFamily="2" charset="2"/>
              <a:buChar char="q"/>
            </a:pPr>
            <a:r>
              <a:rPr lang="en-GB" b="0" u="none" strike="noStrike" dirty="0">
                <a:solidFill>
                  <a:srgbClr val="222222"/>
                </a:solidFill>
                <a:effectLst/>
                <a:latin typeface="Arial" panose="020B0604020202020204" pitchFamily="34" charset="0"/>
              </a:rPr>
              <a:t>Escherichia coli (E. coli)</a:t>
            </a:r>
            <a:endParaRPr lang="el-GR" b="0" u="none" strike="noStrike" dirty="0">
              <a:solidFill>
                <a:srgbClr val="222222"/>
              </a:solidFill>
              <a:effectLst/>
              <a:latin typeface="Arial" panose="020B0604020202020204" pitchFamily="34" charset="0"/>
            </a:endParaRPr>
          </a:p>
          <a:p>
            <a:pPr>
              <a:buFont typeface="Wingdings" pitchFamily="2" charset="2"/>
              <a:buChar char="q"/>
            </a:pPr>
            <a:r>
              <a:rPr lang="en-GB" b="0" u="none" strike="noStrike" dirty="0">
                <a:solidFill>
                  <a:srgbClr val="222222"/>
                </a:solidFill>
                <a:effectLst/>
                <a:latin typeface="Arial" panose="020B0604020202020204" pitchFamily="34" charset="0"/>
              </a:rPr>
              <a:t>Klebsiella pneumonia (K. pneumonia)</a:t>
            </a:r>
            <a:endParaRPr lang="el-GR" b="0" u="none" strike="noStrike" dirty="0">
              <a:solidFill>
                <a:srgbClr val="222222"/>
              </a:solidFill>
              <a:effectLst/>
              <a:latin typeface="Arial" panose="020B0604020202020204" pitchFamily="34" charset="0"/>
            </a:endParaRPr>
          </a:p>
          <a:p>
            <a:pPr>
              <a:buFont typeface="Wingdings" pitchFamily="2" charset="2"/>
              <a:buChar char="q"/>
            </a:pPr>
            <a:r>
              <a:rPr lang="en-GB" b="0" u="none" strike="noStrike" dirty="0">
                <a:solidFill>
                  <a:srgbClr val="222222"/>
                </a:solidFill>
                <a:effectLst/>
                <a:latin typeface="Arial" panose="020B0604020202020204" pitchFamily="34" charset="0"/>
              </a:rPr>
              <a:t>Staphylococcus epidermidis (S. Epidermidis</a:t>
            </a:r>
            <a:r>
              <a:rPr lang="el-GR" b="0" u="none" strike="noStrike" dirty="0">
                <a:solidFill>
                  <a:srgbClr val="222222"/>
                </a:solidFill>
                <a:effectLst/>
                <a:latin typeface="Arial" panose="020B0604020202020204" pitchFamily="34" charset="0"/>
              </a:rPr>
              <a:t>)</a:t>
            </a:r>
            <a:br>
              <a:rPr lang="el-GR" dirty="0">
                <a:latin typeface="Arial" panose="020B0604020202020204" pitchFamily="34" charset="0"/>
                <a:cs typeface="Arial" panose="020B0604020202020204" pitchFamily="34" charset="0"/>
              </a:rPr>
            </a:br>
            <a:endParaRPr lang="el-GR" sz="1800" b="0" i="0" u="none" strike="noStrike" dirty="0">
              <a:solidFill>
                <a:srgbClr val="000000"/>
              </a:solidFill>
              <a:effectLst/>
              <a:latin typeface="Arial" panose="020B0604020202020204" pitchFamily="34" charset="0"/>
              <a:cs typeface="Arial" panose="020B0604020202020204" pitchFamily="34" charset="0"/>
            </a:endParaRPr>
          </a:p>
          <a:p>
            <a:endParaRPr lang="en-US" b="1" dirty="0">
              <a:solidFill>
                <a:srgbClr val="FF0000"/>
              </a:solidFill>
              <a:highlight>
                <a:srgbClr val="C0C0C0"/>
              </a:highlight>
              <a:latin typeface="Arial" panose="020B0604020202020204" pitchFamily="34" charset="0"/>
              <a:cs typeface="Arial" panose="020B0604020202020204" pitchFamily="34" charset="0"/>
            </a:endParaRPr>
          </a:p>
          <a:p>
            <a:pPr marL="0" indent="0" algn="ctr">
              <a:buNone/>
            </a:pPr>
            <a:endParaRPr lang="en-GR" dirty="0"/>
          </a:p>
        </p:txBody>
      </p:sp>
      <p:pic>
        <p:nvPicPr>
          <p:cNvPr id="1026" name="Picture 2" descr="ΑΙΘΕΡΙΟ ΕΛΑΙΟ ΛΕΜΟΝΙ">
            <a:extLst>
              <a:ext uri="{FF2B5EF4-FFF2-40B4-BE49-F238E27FC236}">
                <a16:creationId xmlns:a16="http://schemas.microsoft.com/office/drawing/2014/main" id="{EB47D98F-08C3-80EE-5A1D-F8FA61DEA4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88315" y="1891068"/>
            <a:ext cx="2857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1363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 calcmode="lin" valueType="num">
                                      <p:cBhvr additive="base">
                                        <p:cTn id="5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10" end="10"/>
                                            </p:txEl>
                                          </p:spTgt>
                                        </p:tgtEl>
                                        <p:attrNameLst>
                                          <p:attrName>style.visibility</p:attrName>
                                        </p:attrNameLst>
                                      </p:cBhvr>
                                      <p:to>
                                        <p:strVal val="visible"/>
                                      </p:to>
                                    </p:set>
                                    <p:anim calcmode="lin" valueType="num">
                                      <p:cBhvr additive="base">
                                        <p:cTn id="61"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1" end="11"/>
                                            </p:txEl>
                                          </p:spTgt>
                                        </p:tgtEl>
                                        <p:attrNameLst>
                                          <p:attrName>style.visibility</p:attrName>
                                        </p:attrNameLst>
                                      </p:cBhvr>
                                      <p:to>
                                        <p:strVal val="visible"/>
                                      </p:to>
                                    </p:set>
                                    <p:anim calcmode="lin" valueType="num">
                                      <p:cBhvr additive="base">
                                        <p:cTn id="67"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AFDCC68C-54B1-CF72-3AF0-C115DA53B06A}"/>
              </a:ext>
            </a:extLst>
          </p:cNvPr>
          <p:cNvSpPr>
            <a:spLocks noGrp="1"/>
          </p:cNvSpPr>
          <p:nvPr>
            <p:ph idx="1"/>
          </p:nvPr>
        </p:nvSpPr>
        <p:spPr>
          <a:xfrm>
            <a:off x="253218" y="348175"/>
            <a:ext cx="11742839" cy="6509825"/>
          </a:xfrm>
        </p:spPr>
        <p:txBody>
          <a:bodyPr>
            <a:normAutofit fontScale="92500" lnSpcReduction="10000"/>
          </a:bodyPr>
          <a:lstStyle/>
          <a:p>
            <a:pPr>
              <a:buFont typeface="Wingdings" panose="05000000000000000000" pitchFamily="2" charset="2"/>
              <a:buChar char="q"/>
            </a:pPr>
            <a:r>
              <a:rPr lang="el-GR" sz="2400" b="1" u="sng" dirty="0">
                <a:solidFill>
                  <a:schemeClr val="tx1"/>
                </a:solidFill>
              </a:rPr>
              <a:t>ΚΑΝΕΛΑ ΚΑΙ ΓΑΡΥΦΑΛΛΟ </a:t>
            </a:r>
          </a:p>
          <a:p>
            <a:pPr marL="0" indent="0">
              <a:buNone/>
            </a:pPr>
            <a:r>
              <a:rPr lang="el-GR" sz="2000" dirty="0">
                <a:solidFill>
                  <a:schemeClr val="tx1"/>
                </a:solidFill>
                <a:latin typeface="Aptos" panose="020B0004020202020204" pitchFamily="34" charset="0"/>
              </a:rPr>
              <a:t>Κύριο συστατικό τους </a:t>
            </a:r>
            <a:r>
              <a:rPr lang="el-GR" sz="2000" b="1" u="sng" dirty="0">
                <a:solidFill>
                  <a:srgbClr val="FF0000"/>
                </a:solidFill>
                <a:latin typeface="Aptos" panose="020B0004020202020204" pitchFamily="34" charset="0"/>
              </a:rPr>
              <a:t>η </a:t>
            </a:r>
            <a:r>
              <a:rPr lang="el-GR" sz="2000" b="1" u="sng" dirty="0" err="1">
                <a:solidFill>
                  <a:srgbClr val="FF0000"/>
                </a:solidFill>
                <a:latin typeface="Aptos" panose="020B0004020202020204" pitchFamily="34" charset="0"/>
              </a:rPr>
              <a:t>ευγενόλη</a:t>
            </a:r>
            <a:r>
              <a:rPr lang="el-GR" sz="2000" b="1" u="sng" dirty="0">
                <a:solidFill>
                  <a:srgbClr val="FF0000"/>
                </a:solidFill>
                <a:latin typeface="Aptos" panose="020B0004020202020204" pitchFamily="34" charset="0"/>
              </a:rPr>
              <a:t> </a:t>
            </a:r>
            <a:r>
              <a:rPr lang="el-GR" sz="2000" dirty="0">
                <a:solidFill>
                  <a:schemeClr val="tx1"/>
                </a:solidFill>
                <a:latin typeface="Aptos" panose="020B0004020202020204" pitchFamily="34" charset="0"/>
              </a:rPr>
              <a:t>.</a:t>
            </a:r>
          </a:p>
          <a:p>
            <a:pPr marL="0" indent="0">
              <a:buNone/>
            </a:pPr>
            <a:r>
              <a:rPr lang="el-GR" sz="2000" dirty="0">
                <a:solidFill>
                  <a:schemeClr val="tx1"/>
                </a:solidFill>
                <a:latin typeface="Aptos" panose="020B0004020202020204" pitchFamily="34" charset="0"/>
              </a:rPr>
              <a:t>Δράση έναντι :</a:t>
            </a:r>
          </a:p>
          <a:p>
            <a:r>
              <a:rPr lang="en-US" sz="2000" dirty="0">
                <a:solidFill>
                  <a:schemeClr val="tx1"/>
                </a:solidFill>
                <a:latin typeface="Aptos" panose="020B0004020202020204" pitchFamily="34" charset="0"/>
              </a:rPr>
              <a:t>E.coli </a:t>
            </a:r>
            <a:endParaRPr lang="el-GR" sz="2000" dirty="0">
              <a:solidFill>
                <a:schemeClr val="tx1"/>
              </a:solidFill>
              <a:latin typeface="Aptos" panose="020B0004020202020204" pitchFamily="34" charset="0"/>
            </a:endParaRPr>
          </a:p>
          <a:p>
            <a:r>
              <a:rPr lang="en-US" sz="2000" dirty="0">
                <a:solidFill>
                  <a:schemeClr val="tx1"/>
                </a:solidFill>
                <a:latin typeface="Aptos" panose="020B0004020202020204" pitchFamily="34" charset="0"/>
              </a:rPr>
              <a:t> Listeria monocytogenes </a:t>
            </a:r>
            <a:r>
              <a:rPr lang="el-GR" sz="2000" dirty="0">
                <a:solidFill>
                  <a:schemeClr val="tx1"/>
                </a:solidFill>
                <a:latin typeface="Aptos" panose="020B0004020202020204" pitchFamily="34" charset="0"/>
              </a:rPr>
              <a:t>(</a:t>
            </a:r>
            <a:r>
              <a:rPr lang="el-GR" sz="2000" dirty="0" err="1">
                <a:solidFill>
                  <a:schemeClr val="tx1"/>
                </a:solidFill>
                <a:latin typeface="Aptos" panose="020B0004020202020204" pitchFamily="34" charset="0"/>
              </a:rPr>
              <a:t>Λιστέρια</a:t>
            </a:r>
            <a:r>
              <a:rPr lang="el-GR" sz="2000" dirty="0">
                <a:solidFill>
                  <a:schemeClr val="tx1"/>
                </a:solidFill>
                <a:latin typeface="Aptos" panose="020B0004020202020204" pitchFamily="34" charset="0"/>
              </a:rPr>
              <a:t> η </a:t>
            </a:r>
            <a:r>
              <a:rPr lang="el-GR" sz="2000" dirty="0" err="1">
                <a:solidFill>
                  <a:schemeClr val="tx1"/>
                </a:solidFill>
                <a:latin typeface="Aptos" panose="020B0004020202020204" pitchFamily="34" charset="0"/>
              </a:rPr>
              <a:t>μονοκυτταρογόνος</a:t>
            </a:r>
            <a:r>
              <a:rPr lang="el-GR" sz="2000" dirty="0">
                <a:solidFill>
                  <a:schemeClr val="tx1"/>
                </a:solidFill>
                <a:latin typeface="Aptos" panose="020B0004020202020204" pitchFamily="34" charset="0"/>
              </a:rPr>
              <a:t>)</a:t>
            </a:r>
          </a:p>
          <a:p>
            <a:r>
              <a:rPr lang="en-US" sz="2000" dirty="0">
                <a:solidFill>
                  <a:schemeClr val="tx1"/>
                </a:solidFill>
                <a:latin typeface="Aptos" panose="020B0004020202020204" pitchFamily="34" charset="0"/>
              </a:rPr>
              <a:t> </a:t>
            </a:r>
            <a:r>
              <a:rPr lang="en-US" sz="2000" dirty="0" err="1">
                <a:solidFill>
                  <a:schemeClr val="tx1"/>
                </a:solidFill>
                <a:latin typeface="Aptos" panose="020B0004020202020204" pitchFamily="34" charset="0"/>
              </a:rPr>
              <a:t>S.aureus</a:t>
            </a:r>
            <a:r>
              <a:rPr lang="en-US" sz="2000" dirty="0">
                <a:solidFill>
                  <a:schemeClr val="tx1"/>
                </a:solidFill>
                <a:latin typeface="Aptos" panose="020B0004020202020204" pitchFamily="34" charset="0"/>
              </a:rPr>
              <a:t> </a:t>
            </a:r>
            <a:r>
              <a:rPr lang="el-GR" sz="2000" dirty="0">
                <a:solidFill>
                  <a:schemeClr val="tx1"/>
                </a:solidFill>
                <a:latin typeface="Aptos" panose="020B0004020202020204" pitchFamily="34" charset="0"/>
              </a:rPr>
              <a:t>(Χρυσίζων σταφυλόκοκκος) </a:t>
            </a:r>
          </a:p>
          <a:p>
            <a:r>
              <a:rPr lang="en-US" sz="2000" dirty="0">
                <a:solidFill>
                  <a:schemeClr val="tx1"/>
                </a:solidFill>
                <a:latin typeface="Aptos" panose="020B0004020202020204" pitchFamily="34" charset="0"/>
              </a:rPr>
              <a:t>Bacillus subtilis </a:t>
            </a:r>
            <a:r>
              <a:rPr lang="el-GR" sz="2000" dirty="0">
                <a:solidFill>
                  <a:schemeClr val="tx1"/>
                </a:solidFill>
                <a:latin typeface="Aptos" panose="020B0004020202020204" pitchFamily="34" charset="0"/>
              </a:rPr>
              <a:t>(Βάκιλος ο λεπτοφυής)</a:t>
            </a:r>
          </a:p>
          <a:p>
            <a:pPr>
              <a:buFont typeface="Wingdings" panose="05000000000000000000" pitchFamily="2" charset="2"/>
              <a:buChar char="q"/>
            </a:pPr>
            <a:r>
              <a:rPr lang="el-GR" sz="2400" b="1" u="sng" dirty="0">
                <a:solidFill>
                  <a:schemeClr val="tx1"/>
                </a:solidFill>
              </a:rPr>
              <a:t>ΤΕΙΟΔΕΝΤΡΟ </a:t>
            </a:r>
          </a:p>
          <a:p>
            <a:pPr marL="0" indent="0">
              <a:buNone/>
            </a:pPr>
            <a:r>
              <a:rPr lang="el-GR" sz="2000" dirty="0">
                <a:solidFill>
                  <a:schemeClr val="tx1"/>
                </a:solidFill>
                <a:latin typeface="Aptos" panose="020B0004020202020204" pitchFamily="34" charset="0"/>
              </a:rPr>
              <a:t>Μείγμα συστατικών όπως </a:t>
            </a:r>
            <a:r>
              <a:rPr lang="el-GR" sz="2000" b="1" u="sng" dirty="0" err="1">
                <a:solidFill>
                  <a:srgbClr val="FF0000"/>
                </a:solidFill>
                <a:latin typeface="Aptos" panose="020B0004020202020204" pitchFamily="34" charset="0"/>
              </a:rPr>
              <a:t>μονοτερπένια</a:t>
            </a:r>
            <a:r>
              <a:rPr lang="el-GR" sz="2000" b="1" u="sng" dirty="0">
                <a:solidFill>
                  <a:srgbClr val="FF0000"/>
                </a:solidFill>
                <a:latin typeface="Aptos" panose="020B0004020202020204" pitchFamily="34" charset="0"/>
              </a:rPr>
              <a:t>, </a:t>
            </a:r>
            <a:r>
              <a:rPr lang="el-GR" sz="2000" b="1" u="sng" dirty="0" err="1">
                <a:solidFill>
                  <a:srgbClr val="FF0000"/>
                </a:solidFill>
                <a:latin typeface="Aptos" panose="020B0004020202020204" pitchFamily="34" charset="0"/>
              </a:rPr>
              <a:t>σεσκιτερπένια</a:t>
            </a:r>
            <a:r>
              <a:rPr lang="el-GR" sz="2000" dirty="0">
                <a:solidFill>
                  <a:schemeClr val="tx1"/>
                </a:solidFill>
                <a:latin typeface="Aptos" panose="020B0004020202020204" pitchFamily="34" charset="0"/>
              </a:rPr>
              <a:t>.</a:t>
            </a:r>
          </a:p>
          <a:p>
            <a:pPr marL="0" indent="0">
              <a:buNone/>
            </a:pPr>
            <a:r>
              <a:rPr lang="el-GR" sz="2000" dirty="0">
                <a:solidFill>
                  <a:schemeClr val="tx1"/>
                </a:solidFill>
                <a:latin typeface="Aptos" panose="020B0004020202020204" pitchFamily="34" charset="0"/>
              </a:rPr>
              <a:t>Δρα έναντι:</a:t>
            </a:r>
          </a:p>
          <a:p>
            <a:r>
              <a:rPr lang="el-GR" sz="2000" dirty="0">
                <a:solidFill>
                  <a:schemeClr val="tx1"/>
                </a:solidFill>
                <a:latin typeface="Aptos" panose="020B0004020202020204" pitchFamily="34" charset="0"/>
              </a:rPr>
              <a:t> </a:t>
            </a:r>
            <a:r>
              <a:rPr lang="en-US" sz="2000" dirty="0" err="1">
                <a:solidFill>
                  <a:schemeClr val="tx1"/>
                </a:solidFill>
                <a:latin typeface="Aptos" panose="020B0004020202020204" pitchFamily="34" charset="0"/>
              </a:rPr>
              <a:t>S.aureus</a:t>
            </a:r>
            <a:r>
              <a:rPr lang="en-US" sz="2000" dirty="0">
                <a:solidFill>
                  <a:schemeClr val="tx1"/>
                </a:solidFill>
                <a:latin typeface="Aptos" panose="020B0004020202020204" pitchFamily="34" charset="0"/>
              </a:rPr>
              <a:t> </a:t>
            </a:r>
            <a:r>
              <a:rPr lang="el-GR" sz="2000" dirty="0">
                <a:solidFill>
                  <a:schemeClr val="tx1"/>
                </a:solidFill>
                <a:latin typeface="Aptos" panose="020B0004020202020204" pitchFamily="34" charset="0"/>
              </a:rPr>
              <a:t>(Χρυσίζων σταφυλόκοκκος)</a:t>
            </a:r>
          </a:p>
          <a:p>
            <a:r>
              <a:rPr lang="en-US" sz="2000" dirty="0">
                <a:solidFill>
                  <a:schemeClr val="tx1"/>
                </a:solidFill>
                <a:latin typeface="Aptos" panose="020B0004020202020204" pitchFamily="34" charset="0"/>
              </a:rPr>
              <a:t> E.coli</a:t>
            </a:r>
            <a:endParaRPr lang="el-GR" sz="2000" dirty="0">
              <a:solidFill>
                <a:schemeClr val="tx1"/>
              </a:solidFill>
              <a:latin typeface="Aptos" panose="020B0004020202020204" pitchFamily="34" charset="0"/>
            </a:endParaRPr>
          </a:p>
          <a:p>
            <a:r>
              <a:rPr lang="en-US" sz="2000" dirty="0">
                <a:solidFill>
                  <a:schemeClr val="tx1"/>
                </a:solidFill>
                <a:latin typeface="Aptos" panose="020B0004020202020204" pitchFamily="34" charset="0"/>
              </a:rPr>
              <a:t>Candida Albicans</a:t>
            </a:r>
            <a:endParaRPr lang="el-GR" sz="2000" dirty="0">
              <a:solidFill>
                <a:schemeClr val="tx1"/>
              </a:solidFill>
              <a:latin typeface="Aptos" panose="020B0004020202020204" pitchFamily="34" charset="0"/>
            </a:endParaRPr>
          </a:p>
          <a:p>
            <a:r>
              <a:rPr lang="en-US" sz="2000" dirty="0">
                <a:solidFill>
                  <a:schemeClr val="tx1"/>
                </a:solidFill>
                <a:latin typeface="Aptos" panose="020B0004020202020204" pitchFamily="34" charset="0"/>
              </a:rPr>
              <a:t>Streptococcus pyogenes</a:t>
            </a:r>
            <a:r>
              <a:rPr lang="el-GR" sz="2000" dirty="0">
                <a:solidFill>
                  <a:schemeClr val="tx1"/>
                </a:solidFill>
                <a:latin typeface="Aptos" panose="020B0004020202020204" pitchFamily="34" charset="0"/>
              </a:rPr>
              <a:t>(Πυογόνος στρεπτόκοκκος)</a:t>
            </a:r>
          </a:p>
          <a:p>
            <a:r>
              <a:rPr lang="en-US" sz="2000" dirty="0">
                <a:solidFill>
                  <a:schemeClr val="tx1"/>
                </a:solidFill>
                <a:latin typeface="Aptos" panose="020B0004020202020204" pitchFamily="34" charset="0"/>
              </a:rPr>
              <a:t>Streptococcus pneumoniae</a:t>
            </a:r>
            <a:r>
              <a:rPr lang="el-GR" sz="2000" dirty="0">
                <a:solidFill>
                  <a:schemeClr val="tx1"/>
                </a:solidFill>
                <a:latin typeface="Aptos" panose="020B0004020202020204" pitchFamily="34" charset="0"/>
              </a:rPr>
              <a:t>(Πνευμονικός στρεπτόκοκκος) </a:t>
            </a:r>
          </a:p>
          <a:p>
            <a:pPr marL="0" indent="0">
              <a:buNone/>
            </a:pPr>
            <a:r>
              <a:rPr lang="el-GR" sz="2400" b="1" u="sng" dirty="0">
                <a:solidFill>
                  <a:srgbClr val="FF0000"/>
                </a:solidFill>
                <a:latin typeface="Aptos" panose="020B0004020202020204" pitchFamily="34" charset="0"/>
              </a:rPr>
              <a:t>Προσοχή</a:t>
            </a:r>
            <a:r>
              <a:rPr lang="el-GR" sz="2000" dirty="0">
                <a:solidFill>
                  <a:schemeClr val="tx1"/>
                </a:solidFill>
                <a:latin typeface="Aptos" panose="020B0004020202020204" pitchFamily="34" charset="0"/>
              </a:rPr>
              <a:t> : Σε υψηλές δόσεις είναι τοξικό .  </a:t>
            </a:r>
          </a:p>
        </p:txBody>
      </p:sp>
      <p:sp>
        <p:nvSpPr>
          <p:cNvPr id="8" name="Φυσαλίδα ομιλίας: Έλλειψη 7">
            <a:extLst>
              <a:ext uri="{FF2B5EF4-FFF2-40B4-BE49-F238E27FC236}">
                <a16:creationId xmlns:a16="http://schemas.microsoft.com/office/drawing/2014/main" id="{4F92498D-6847-F877-1C19-0C91FAA5BE84}"/>
              </a:ext>
            </a:extLst>
          </p:cNvPr>
          <p:cNvSpPr/>
          <p:nvPr/>
        </p:nvSpPr>
        <p:spPr>
          <a:xfrm>
            <a:off x="6594734" y="182629"/>
            <a:ext cx="5203371" cy="2139043"/>
          </a:xfrm>
          <a:prstGeom prst="wedgeEllipseCallout">
            <a:avLst/>
          </a:prstGeom>
          <a:solidFill>
            <a:schemeClr val="accent2">
              <a:lumMod val="40000"/>
              <a:lumOff val="6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l-GR" dirty="0"/>
              <a:t>Η κανέλα και το γαρύφαλλο έχουν αποδειχτεί ως αποτελεσματικοί </a:t>
            </a:r>
            <a:r>
              <a:rPr lang="el-GR" dirty="0" err="1"/>
              <a:t>αντιμικροβιακοί</a:t>
            </a:r>
            <a:r>
              <a:rPr lang="el-GR" dirty="0"/>
              <a:t> παράγοντες στο κρέας και στα </a:t>
            </a:r>
            <a:r>
              <a:rPr lang="el-GR" dirty="0" err="1"/>
              <a:t>προιόντα</a:t>
            </a:r>
            <a:r>
              <a:rPr lang="el-GR" dirty="0"/>
              <a:t> του , αλλά και στο παστεριωμένο γάλα. </a:t>
            </a:r>
          </a:p>
        </p:txBody>
      </p:sp>
      <p:sp>
        <p:nvSpPr>
          <p:cNvPr id="9" name="Φυσαλίδα ομιλίας: Έλλειψη 8">
            <a:extLst>
              <a:ext uri="{FF2B5EF4-FFF2-40B4-BE49-F238E27FC236}">
                <a16:creationId xmlns:a16="http://schemas.microsoft.com/office/drawing/2014/main" id="{01E2B916-8A10-36CD-18F2-9B185F853F06}"/>
              </a:ext>
            </a:extLst>
          </p:cNvPr>
          <p:cNvSpPr/>
          <p:nvPr/>
        </p:nvSpPr>
        <p:spPr>
          <a:xfrm>
            <a:off x="5840854" y="3429000"/>
            <a:ext cx="6351146" cy="2922814"/>
          </a:xfrm>
          <a:prstGeom prst="wedgeEllipseCallout">
            <a:avLst/>
          </a:prstGeom>
          <a:solidFill>
            <a:schemeClr val="accent2">
              <a:lumMod val="40000"/>
              <a:lumOff val="6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l-GR" dirty="0"/>
              <a:t>Ικανό να </a:t>
            </a:r>
            <a:r>
              <a:rPr lang="el-GR" dirty="0" err="1"/>
              <a:t>θεραπεύσει</a:t>
            </a:r>
            <a:r>
              <a:rPr lang="el-GR" dirty="0"/>
              <a:t> </a:t>
            </a:r>
            <a:r>
              <a:rPr lang="el-GR" dirty="0" err="1"/>
              <a:t>εξωτερικές</a:t>
            </a:r>
            <a:r>
              <a:rPr lang="el-GR" dirty="0"/>
              <a:t> </a:t>
            </a:r>
            <a:r>
              <a:rPr lang="el-GR" dirty="0" err="1"/>
              <a:t>λοιμώξεις</a:t>
            </a:r>
            <a:r>
              <a:rPr lang="el-GR" dirty="0"/>
              <a:t> που </a:t>
            </a:r>
            <a:r>
              <a:rPr lang="el-GR" dirty="0" err="1"/>
              <a:t>προέρχονται</a:t>
            </a:r>
            <a:r>
              <a:rPr lang="el-GR" dirty="0"/>
              <a:t> </a:t>
            </a:r>
            <a:r>
              <a:rPr lang="el-GR" dirty="0" err="1"/>
              <a:t>απο</a:t>
            </a:r>
            <a:r>
              <a:rPr lang="el-GR" dirty="0"/>
              <a:t>́ </a:t>
            </a:r>
            <a:r>
              <a:rPr lang="el-GR" dirty="0" err="1"/>
              <a:t>πληγές</a:t>
            </a:r>
            <a:r>
              <a:rPr lang="el-GR" dirty="0"/>
              <a:t> του </a:t>
            </a:r>
            <a:r>
              <a:rPr lang="el-GR" dirty="0" err="1"/>
              <a:t>δέρματος</a:t>
            </a:r>
            <a:r>
              <a:rPr lang="el-GR" dirty="0"/>
              <a:t>, </a:t>
            </a:r>
            <a:r>
              <a:rPr lang="el-GR" dirty="0" err="1"/>
              <a:t>αλλα</a:t>
            </a:r>
            <a:r>
              <a:rPr lang="el-GR" dirty="0"/>
              <a:t>́ και </a:t>
            </a:r>
            <a:r>
              <a:rPr lang="el-GR" dirty="0" err="1"/>
              <a:t>εσωτερικές</a:t>
            </a:r>
            <a:r>
              <a:rPr lang="el-GR" dirty="0"/>
              <a:t> </a:t>
            </a:r>
            <a:r>
              <a:rPr lang="el-GR" dirty="0" err="1"/>
              <a:t>βακτηριακές</a:t>
            </a:r>
            <a:r>
              <a:rPr lang="el-GR" dirty="0"/>
              <a:t> </a:t>
            </a:r>
            <a:r>
              <a:rPr lang="el-GR" dirty="0" err="1"/>
              <a:t>μολύνσεις</a:t>
            </a:r>
            <a:r>
              <a:rPr lang="el-GR" dirty="0"/>
              <a:t> </a:t>
            </a:r>
            <a:r>
              <a:rPr lang="el-GR" dirty="0" err="1"/>
              <a:t>όπως</a:t>
            </a:r>
            <a:r>
              <a:rPr lang="el-GR" dirty="0"/>
              <a:t> </a:t>
            </a:r>
            <a:r>
              <a:rPr lang="el-GR" dirty="0" err="1"/>
              <a:t>εκείνες</a:t>
            </a:r>
            <a:r>
              <a:rPr lang="el-GR" dirty="0"/>
              <a:t> του </a:t>
            </a:r>
            <a:r>
              <a:rPr lang="el-GR" dirty="0" err="1"/>
              <a:t>παχέος</a:t>
            </a:r>
            <a:r>
              <a:rPr lang="el-GR" dirty="0"/>
              <a:t> </a:t>
            </a:r>
            <a:r>
              <a:rPr lang="el-GR" dirty="0" err="1"/>
              <a:t>εντέρου</a:t>
            </a:r>
            <a:r>
              <a:rPr lang="el-GR" dirty="0"/>
              <a:t>, του </a:t>
            </a:r>
            <a:r>
              <a:rPr lang="el-GR" dirty="0" err="1"/>
              <a:t>στομάχου</a:t>
            </a:r>
            <a:r>
              <a:rPr lang="el-GR" dirty="0"/>
              <a:t> , του </a:t>
            </a:r>
            <a:r>
              <a:rPr lang="el-GR" dirty="0" err="1"/>
              <a:t>απεκκριτικου</a:t>
            </a:r>
            <a:r>
              <a:rPr lang="el-GR" dirty="0"/>
              <a:t>́ και του </a:t>
            </a:r>
            <a:r>
              <a:rPr lang="el-GR" dirty="0" err="1"/>
              <a:t>ουροποιητικου</a:t>
            </a:r>
            <a:r>
              <a:rPr lang="el-GR" dirty="0"/>
              <a:t>́ </a:t>
            </a:r>
            <a:r>
              <a:rPr lang="el-GR" dirty="0" err="1"/>
              <a:t>συστήματος</a:t>
            </a:r>
            <a:r>
              <a:rPr lang="el-GR" dirty="0"/>
              <a:t>. </a:t>
            </a:r>
            <a:r>
              <a:rPr lang="el-GR" dirty="0" err="1"/>
              <a:t>Επιπλέον</a:t>
            </a:r>
            <a:r>
              <a:rPr lang="el-GR" dirty="0"/>
              <a:t>, </a:t>
            </a:r>
            <a:r>
              <a:rPr lang="el-GR" dirty="0" err="1"/>
              <a:t>αποτελει</a:t>
            </a:r>
            <a:r>
              <a:rPr lang="el-GR" dirty="0"/>
              <a:t>́ </a:t>
            </a:r>
            <a:r>
              <a:rPr lang="el-GR" dirty="0" err="1"/>
              <a:t>ένα</a:t>
            </a:r>
            <a:r>
              <a:rPr lang="el-GR" dirty="0"/>
              <a:t> </a:t>
            </a:r>
            <a:r>
              <a:rPr lang="el-GR" dirty="0" err="1"/>
              <a:t>άριστο</a:t>
            </a:r>
            <a:r>
              <a:rPr lang="el-GR" dirty="0"/>
              <a:t> </a:t>
            </a:r>
            <a:r>
              <a:rPr lang="el-GR" dirty="0" err="1"/>
              <a:t>αντισηπτικο</a:t>
            </a:r>
            <a:r>
              <a:rPr lang="el-GR" dirty="0"/>
              <a:t>́ στην </a:t>
            </a:r>
            <a:r>
              <a:rPr lang="el-GR" dirty="0" err="1"/>
              <a:t>επούλωση</a:t>
            </a:r>
            <a:r>
              <a:rPr lang="el-GR" dirty="0"/>
              <a:t> των </a:t>
            </a:r>
            <a:r>
              <a:rPr lang="el-GR" dirty="0" err="1"/>
              <a:t>πληγών</a:t>
            </a:r>
            <a:r>
              <a:rPr lang="el-GR" dirty="0"/>
              <a:t>.</a:t>
            </a:r>
          </a:p>
        </p:txBody>
      </p:sp>
    </p:spTree>
    <p:extLst>
      <p:ext uri="{BB962C8B-B14F-4D97-AF65-F5344CB8AC3E}">
        <p14:creationId xmlns:p14="http://schemas.microsoft.com/office/powerpoint/2010/main" val="3401386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animEffect transition="in" filter="barn(inVertical)">
                                      <p:cBhvr>
                                        <p:cTn id="40" dur="500"/>
                                        <p:tgtEl>
                                          <p:spTgt spid="3">
                                            <p:txEl>
                                              <p:pRg st="8" end="8"/>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Effect transition="in" filter="barn(inVertical)">
                                      <p:cBhvr>
                                        <p:cTn id="45" dur="500"/>
                                        <p:tgtEl>
                                          <p:spTgt spid="3">
                                            <p:txEl>
                                              <p:pRg st="9" end="9"/>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3">
                                            <p:txEl>
                                              <p:pRg st="10" end="10"/>
                                            </p:txEl>
                                          </p:spTgt>
                                        </p:tgtEl>
                                        <p:attrNameLst>
                                          <p:attrName>style.visibility</p:attrName>
                                        </p:attrNameLst>
                                      </p:cBhvr>
                                      <p:to>
                                        <p:strVal val="visible"/>
                                      </p:to>
                                    </p:set>
                                    <p:animEffect transition="in" filter="barn(inVertical)">
                                      <p:cBhvr>
                                        <p:cTn id="50" dur="500"/>
                                        <p:tgtEl>
                                          <p:spTgt spid="3">
                                            <p:txEl>
                                              <p:pRg st="10" end="1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nodeType="clickEffect">
                                  <p:stCondLst>
                                    <p:cond delay="0"/>
                                  </p:stCondLst>
                                  <p:childTnLst>
                                    <p:set>
                                      <p:cBhvr>
                                        <p:cTn id="54" dur="1" fill="hold">
                                          <p:stCondLst>
                                            <p:cond delay="0"/>
                                          </p:stCondLst>
                                        </p:cTn>
                                        <p:tgtEl>
                                          <p:spTgt spid="3">
                                            <p:txEl>
                                              <p:pRg st="11" end="11"/>
                                            </p:txEl>
                                          </p:spTgt>
                                        </p:tgtEl>
                                        <p:attrNameLst>
                                          <p:attrName>style.visibility</p:attrName>
                                        </p:attrNameLst>
                                      </p:cBhvr>
                                      <p:to>
                                        <p:strVal val="visible"/>
                                      </p:to>
                                    </p:set>
                                    <p:animEffect transition="in" filter="barn(inVertical)">
                                      <p:cBhvr>
                                        <p:cTn id="55" dur="500"/>
                                        <p:tgtEl>
                                          <p:spTgt spid="3">
                                            <p:txEl>
                                              <p:pRg st="11" end="11"/>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nodeType="clickEffect">
                                  <p:stCondLst>
                                    <p:cond delay="0"/>
                                  </p:stCondLst>
                                  <p:childTnLst>
                                    <p:set>
                                      <p:cBhvr>
                                        <p:cTn id="59" dur="1" fill="hold">
                                          <p:stCondLst>
                                            <p:cond delay="0"/>
                                          </p:stCondLst>
                                        </p:cTn>
                                        <p:tgtEl>
                                          <p:spTgt spid="3">
                                            <p:txEl>
                                              <p:pRg st="12" end="12"/>
                                            </p:txEl>
                                          </p:spTgt>
                                        </p:tgtEl>
                                        <p:attrNameLst>
                                          <p:attrName>style.visibility</p:attrName>
                                        </p:attrNameLst>
                                      </p:cBhvr>
                                      <p:to>
                                        <p:strVal val="visible"/>
                                      </p:to>
                                    </p:set>
                                    <p:animEffect transition="in" filter="barn(inVertical)">
                                      <p:cBhvr>
                                        <p:cTn id="60" dur="500"/>
                                        <p:tgtEl>
                                          <p:spTgt spid="3">
                                            <p:txEl>
                                              <p:pRg st="12" end="12"/>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nodeType="clickEffect">
                                  <p:stCondLst>
                                    <p:cond delay="0"/>
                                  </p:stCondLst>
                                  <p:childTnLst>
                                    <p:set>
                                      <p:cBhvr>
                                        <p:cTn id="64" dur="1" fill="hold">
                                          <p:stCondLst>
                                            <p:cond delay="0"/>
                                          </p:stCondLst>
                                        </p:cTn>
                                        <p:tgtEl>
                                          <p:spTgt spid="3">
                                            <p:txEl>
                                              <p:pRg st="13" end="13"/>
                                            </p:txEl>
                                          </p:spTgt>
                                        </p:tgtEl>
                                        <p:attrNameLst>
                                          <p:attrName>style.visibility</p:attrName>
                                        </p:attrNameLst>
                                      </p:cBhvr>
                                      <p:to>
                                        <p:strVal val="visible"/>
                                      </p:to>
                                    </p:set>
                                    <p:animEffect transition="in" filter="barn(inVertical)">
                                      <p:cBhvr>
                                        <p:cTn id="65" dur="500"/>
                                        <p:tgtEl>
                                          <p:spTgt spid="3">
                                            <p:txEl>
                                              <p:pRg st="13" end="13"/>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nodeType="clickEffect">
                                  <p:stCondLst>
                                    <p:cond delay="0"/>
                                  </p:stCondLst>
                                  <p:childTnLst>
                                    <p:set>
                                      <p:cBhvr>
                                        <p:cTn id="69" dur="1" fill="hold">
                                          <p:stCondLst>
                                            <p:cond delay="0"/>
                                          </p:stCondLst>
                                        </p:cTn>
                                        <p:tgtEl>
                                          <p:spTgt spid="3">
                                            <p:txEl>
                                              <p:pRg st="14" end="14"/>
                                            </p:txEl>
                                          </p:spTgt>
                                        </p:tgtEl>
                                        <p:attrNameLst>
                                          <p:attrName>style.visibility</p:attrName>
                                        </p:attrNameLst>
                                      </p:cBhvr>
                                      <p:to>
                                        <p:strVal val="visible"/>
                                      </p:to>
                                    </p:set>
                                    <p:animEffect transition="in" filter="barn(inVertical)">
                                      <p:cBhvr>
                                        <p:cTn id="70" dur="500"/>
                                        <p:tgtEl>
                                          <p:spTgt spid="3">
                                            <p:txEl>
                                              <p:pRg st="14" end="14"/>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nodeType="clickEffect">
                                  <p:stCondLst>
                                    <p:cond delay="0"/>
                                  </p:stCondLst>
                                  <p:childTnLst>
                                    <p:set>
                                      <p:cBhvr>
                                        <p:cTn id="74" dur="1" fill="hold">
                                          <p:stCondLst>
                                            <p:cond delay="0"/>
                                          </p:stCondLst>
                                        </p:cTn>
                                        <p:tgtEl>
                                          <p:spTgt spid="3">
                                            <p:txEl>
                                              <p:pRg st="15" end="15"/>
                                            </p:txEl>
                                          </p:spTgt>
                                        </p:tgtEl>
                                        <p:attrNameLst>
                                          <p:attrName>style.visibility</p:attrName>
                                        </p:attrNameLst>
                                      </p:cBhvr>
                                      <p:to>
                                        <p:strVal val="visible"/>
                                      </p:to>
                                    </p:set>
                                    <p:animEffect transition="in" filter="barn(inVertical)">
                                      <p:cBhvr>
                                        <p:cTn id="75" dur="500"/>
                                        <p:tgtEl>
                                          <p:spTgt spid="3">
                                            <p:txEl>
                                              <p:pRg st="15" end="15"/>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9"/>
                                        </p:tgtEl>
                                        <p:attrNameLst>
                                          <p:attrName>style.visibility</p:attrName>
                                        </p:attrNameLst>
                                      </p:cBhvr>
                                      <p:to>
                                        <p:strVal val="visible"/>
                                      </p:to>
                                    </p:set>
                                    <p:animEffect transition="in" filter="fade">
                                      <p:cBhvr>
                                        <p:cTn id="8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D6EBC17-D64D-36CF-A98B-8F2A2877A0E6}"/>
              </a:ext>
            </a:extLst>
          </p:cNvPr>
          <p:cNvSpPr>
            <a:spLocks noGrp="1"/>
          </p:cNvSpPr>
          <p:nvPr>
            <p:ph type="title"/>
          </p:nvPr>
        </p:nvSpPr>
        <p:spPr>
          <a:xfrm>
            <a:off x="225083" y="201607"/>
            <a:ext cx="11741834" cy="876079"/>
          </a:xfrm>
        </p:spPr>
        <p:txBody>
          <a:bodyPr>
            <a:normAutofit/>
          </a:bodyPr>
          <a:lstStyle/>
          <a:p>
            <a:r>
              <a:rPr lang="el-GR" dirty="0">
                <a:solidFill>
                  <a:schemeClr val="tx1"/>
                </a:solidFill>
              </a:rPr>
              <a:t>ΕΙΣΑΓΩΓΗ</a:t>
            </a:r>
          </a:p>
        </p:txBody>
      </p:sp>
      <p:sp>
        <p:nvSpPr>
          <p:cNvPr id="3" name="Θέση περιεχομένου 2">
            <a:extLst>
              <a:ext uri="{FF2B5EF4-FFF2-40B4-BE49-F238E27FC236}">
                <a16:creationId xmlns:a16="http://schemas.microsoft.com/office/drawing/2014/main" id="{4AE56C07-1CA6-8D0F-71D1-D1897D6FD2A2}"/>
              </a:ext>
            </a:extLst>
          </p:cNvPr>
          <p:cNvSpPr>
            <a:spLocks noGrp="1"/>
          </p:cNvSpPr>
          <p:nvPr>
            <p:ph idx="1"/>
          </p:nvPr>
        </p:nvSpPr>
        <p:spPr>
          <a:xfrm>
            <a:off x="225083" y="1404258"/>
            <a:ext cx="11741834" cy="3418558"/>
          </a:xfrm>
        </p:spPr>
        <p:txBody>
          <a:bodyPr>
            <a:normAutofit lnSpcReduction="10000"/>
          </a:bodyPr>
          <a:lstStyle/>
          <a:p>
            <a:pPr marL="0" indent="0" algn="just">
              <a:buNone/>
            </a:pPr>
            <a:r>
              <a:rPr lang="el-GR" sz="2000" dirty="0">
                <a:latin typeface="Arial" panose="020B0604020202020204" pitchFamily="34" charset="0"/>
                <a:cs typeface="Arial" panose="020B0604020202020204" pitchFamily="34" charset="0"/>
              </a:rPr>
              <a:t>Τα αιθέρια έλαια έχουν τραβήξει την προσοχή του ανθρώπου από την αρχαιότητα, τόσο για το άρωμα τους όσο και για τα οφέλη που προσφέρουν στην υγεία του.</a:t>
            </a:r>
          </a:p>
          <a:p>
            <a:pPr marL="0" indent="0" algn="just">
              <a:buNone/>
            </a:pPr>
            <a:r>
              <a:rPr lang="el-GR" sz="2000" dirty="0">
                <a:latin typeface="Arial" panose="020B0604020202020204" pitchFamily="34" charset="0"/>
                <a:cs typeface="Arial" panose="020B0604020202020204" pitchFamily="34" charset="0"/>
              </a:rPr>
              <a:t>Χρησιμοποιούνται κυρίως στην </a:t>
            </a:r>
            <a:r>
              <a:rPr lang="el-GR" sz="2000" dirty="0" err="1">
                <a:latin typeface="Arial" panose="020B0604020202020204" pitchFamily="34" charset="0"/>
                <a:cs typeface="Arial" panose="020B0604020202020204" pitchFamily="34" charset="0"/>
              </a:rPr>
              <a:t>αρωματοθεραπεία</a:t>
            </a:r>
            <a:r>
              <a:rPr lang="el-GR" sz="2000" dirty="0">
                <a:latin typeface="Arial" panose="020B0604020202020204" pitchFamily="34" charset="0"/>
                <a:cs typeface="Arial" panose="020B0604020202020204" pitchFamily="34" charset="0"/>
              </a:rPr>
              <a:t> καθώς το καθένα από αυτά έχει διαφορετικές ευεργετικές ιδιότητες.</a:t>
            </a:r>
          </a:p>
          <a:p>
            <a:pPr marL="0" indent="0" algn="just">
              <a:buNone/>
            </a:pPr>
            <a:r>
              <a:rPr lang="el-GR" sz="2000" dirty="0">
                <a:latin typeface="Arial" panose="020B0604020202020204" pitchFamily="34" charset="0"/>
                <a:cs typeface="Arial" panose="020B0604020202020204" pitchFamily="34" charset="0"/>
              </a:rPr>
              <a:t>Στη σημερινή εποχή υπάρχει μεγάλη διαθεσιμότητα σε φάρμακα κατά των μικροοργανισμών, ωστόσο η αντίσταση αυτών στα υπάρχοντα φάρμακα δημιούργησαν την ανάγκη για εύρεση νέων </a:t>
            </a:r>
            <a:r>
              <a:rPr lang="el-GR" sz="2000" dirty="0" err="1">
                <a:latin typeface="Arial" panose="020B0604020202020204" pitchFamily="34" charset="0"/>
                <a:cs typeface="Arial" panose="020B0604020202020204" pitchFamily="34" charset="0"/>
              </a:rPr>
              <a:t>αντιμικροβιακών</a:t>
            </a:r>
            <a:r>
              <a:rPr lang="el-GR" sz="2000" dirty="0">
                <a:latin typeface="Arial" panose="020B0604020202020204" pitchFamily="34" charset="0"/>
                <a:cs typeface="Arial" panose="020B0604020202020204" pitchFamily="34" charset="0"/>
              </a:rPr>
              <a:t> ουσιών.</a:t>
            </a:r>
          </a:p>
          <a:p>
            <a:pPr marL="0" indent="0" algn="just">
              <a:buNone/>
            </a:pPr>
            <a:r>
              <a:rPr lang="el-GR" sz="2000" dirty="0">
                <a:latin typeface="Arial" panose="020B0604020202020204" pitchFamily="34" charset="0"/>
                <a:cs typeface="Arial" panose="020B0604020202020204" pitchFamily="34" charset="0"/>
              </a:rPr>
              <a:t>Έτσι, η προσοχή στράφηκε στις </a:t>
            </a:r>
            <a:r>
              <a:rPr lang="el-GR" sz="2000" dirty="0" err="1">
                <a:latin typeface="Arial" panose="020B0604020202020204" pitchFamily="34" charset="0"/>
                <a:cs typeface="Arial" panose="020B0604020202020204" pitchFamily="34" charset="0"/>
              </a:rPr>
              <a:t>αντιμικροβιακές</a:t>
            </a:r>
            <a:r>
              <a:rPr lang="el-GR" sz="2000" dirty="0">
                <a:latin typeface="Arial" panose="020B0604020202020204" pitchFamily="34" charset="0"/>
                <a:cs typeface="Arial" panose="020B0604020202020204" pitchFamily="34" charset="0"/>
              </a:rPr>
              <a:t> ιδιότητες των αιθέριων ελαίων που είχαν παρατηρηθεί ανά τους αιώνες. Πλήθος ερευνών ανέδειξε τα αιθέρια έλαια ως </a:t>
            </a:r>
            <a:r>
              <a:rPr lang="el-GR" sz="2000" dirty="0" err="1">
                <a:latin typeface="Arial" panose="020B0604020202020204" pitchFamily="34" charset="0"/>
                <a:cs typeface="Arial" panose="020B0604020202020204" pitchFamily="34" charset="0"/>
              </a:rPr>
              <a:t>αντιμικροβιακούς</a:t>
            </a:r>
            <a:r>
              <a:rPr lang="el-GR" sz="2000" dirty="0">
                <a:latin typeface="Arial" panose="020B0604020202020204" pitchFamily="34" charset="0"/>
                <a:cs typeface="Arial" panose="020B0604020202020204" pitchFamily="34" charset="0"/>
              </a:rPr>
              <a:t> παράγοντες και μάλιστα με λιγότερες παρενέργειες από τα κοινά </a:t>
            </a:r>
            <a:r>
              <a:rPr lang="el-GR" sz="2000" dirty="0" err="1">
                <a:latin typeface="Arial" panose="020B0604020202020204" pitchFamily="34" charset="0"/>
                <a:cs typeface="Arial" panose="020B0604020202020204" pitchFamily="34" charset="0"/>
              </a:rPr>
              <a:t>αντιμικροβιακά</a:t>
            </a:r>
            <a:r>
              <a:rPr lang="el-GR" sz="2000" dirty="0">
                <a:latin typeface="Arial" panose="020B0604020202020204" pitchFamily="34" charset="0"/>
                <a:cs typeface="Arial" panose="020B0604020202020204" pitchFamily="34" charset="0"/>
              </a:rPr>
              <a:t> φάρμακα.</a:t>
            </a:r>
          </a:p>
          <a:p>
            <a:pPr marL="0" indent="0">
              <a:buNone/>
            </a:pPr>
            <a:endParaRPr lang="el-GR" dirty="0">
              <a:latin typeface="Arial" panose="020B0604020202020204" pitchFamily="34" charset="0"/>
              <a:cs typeface="Arial" panose="020B0604020202020204" pitchFamily="34" charset="0"/>
            </a:endParaRPr>
          </a:p>
        </p:txBody>
      </p:sp>
      <p:pic>
        <p:nvPicPr>
          <p:cNvPr id="5" name="Εικόνα 4">
            <a:extLst>
              <a:ext uri="{FF2B5EF4-FFF2-40B4-BE49-F238E27FC236}">
                <a16:creationId xmlns:a16="http://schemas.microsoft.com/office/drawing/2014/main" id="{865EC441-1A9E-F484-57E0-12B77AB64A00}"/>
              </a:ext>
            </a:extLst>
          </p:cNvPr>
          <p:cNvPicPr>
            <a:picLocks noChangeAspect="1"/>
          </p:cNvPicPr>
          <p:nvPr/>
        </p:nvPicPr>
        <p:blipFill>
          <a:blip r:embed="rId2"/>
          <a:stretch>
            <a:fillRect/>
          </a:stretch>
        </p:blipFill>
        <p:spPr>
          <a:xfrm>
            <a:off x="145367" y="4822816"/>
            <a:ext cx="3849858" cy="1833577"/>
          </a:xfrm>
          <a:prstGeom prst="ellipse">
            <a:avLst/>
          </a:prstGeom>
          <a:ln>
            <a:noFill/>
          </a:ln>
          <a:effectLst>
            <a:softEdge rad="112500"/>
          </a:effectLst>
        </p:spPr>
      </p:pic>
      <p:pic>
        <p:nvPicPr>
          <p:cNvPr id="6" name="Εικόνα 5">
            <a:extLst>
              <a:ext uri="{FF2B5EF4-FFF2-40B4-BE49-F238E27FC236}">
                <a16:creationId xmlns:a16="http://schemas.microsoft.com/office/drawing/2014/main" id="{01BEEFAD-20C0-10FF-6F7F-942CDADE5A84}"/>
              </a:ext>
            </a:extLst>
          </p:cNvPr>
          <p:cNvPicPr>
            <a:picLocks noChangeAspect="1"/>
          </p:cNvPicPr>
          <p:nvPr/>
        </p:nvPicPr>
        <p:blipFill>
          <a:blip r:embed="rId3"/>
          <a:stretch>
            <a:fillRect/>
          </a:stretch>
        </p:blipFill>
        <p:spPr>
          <a:xfrm>
            <a:off x="7765366" y="4916164"/>
            <a:ext cx="4201551" cy="1892773"/>
          </a:xfrm>
          <a:prstGeom prst="rect">
            <a:avLst/>
          </a:prstGeom>
          <a:ln>
            <a:noFill/>
          </a:ln>
          <a:effectLst>
            <a:softEdge rad="112500"/>
          </a:effectLst>
        </p:spPr>
      </p:pic>
    </p:spTree>
    <p:extLst>
      <p:ext uri="{BB962C8B-B14F-4D97-AF65-F5344CB8AC3E}">
        <p14:creationId xmlns:p14="http://schemas.microsoft.com/office/powerpoint/2010/main" val="46547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Ορθογώνιο"/>
          <p:cNvSpPr/>
          <p:nvPr/>
        </p:nvSpPr>
        <p:spPr>
          <a:xfrm>
            <a:off x="0" y="0"/>
            <a:ext cx="10644809" cy="6145272"/>
          </a:xfrm>
          <a:prstGeom prst="rect">
            <a:avLst/>
          </a:prstGeom>
        </p:spPr>
        <p:txBody>
          <a:bodyPr wrap="square">
            <a:spAutoFit/>
          </a:bodyPr>
          <a:lstStyle/>
          <a:p>
            <a:pPr marL="228600" lvl="0" indent="-228600" defTabSz="914400">
              <a:spcBef>
                <a:spcPts val="1000"/>
              </a:spcBef>
              <a:buClr>
                <a:srgbClr val="9BAFB5"/>
              </a:buClr>
              <a:buFont typeface="Wingdings" panose="05000000000000000000" pitchFamily="2" charset="2"/>
              <a:buChar char="q"/>
              <a:defRPr/>
            </a:pPr>
            <a:r>
              <a:rPr lang="el-GR" sz="2400" b="1" u="sng" dirty="0">
                <a:solidFill>
                  <a:srgbClr val="000000"/>
                </a:solidFill>
                <a:latin typeface="Arial" pitchFamily="34" charset="0"/>
                <a:cs typeface="Arial" pitchFamily="34" charset="0"/>
              </a:rPr>
              <a:t>ΛΕΜΟΝΟΧΟΡΤΟ</a:t>
            </a:r>
          </a:p>
          <a:p>
            <a:pPr lvl="0" defTabSz="914400">
              <a:spcBef>
                <a:spcPts val="1000"/>
              </a:spcBef>
              <a:buClr>
                <a:srgbClr val="9BAFB5"/>
              </a:buClr>
              <a:defRPr/>
            </a:pPr>
            <a:r>
              <a:rPr lang="el-GR" sz="2400" dirty="0">
                <a:solidFill>
                  <a:srgbClr val="000000"/>
                </a:solidFill>
                <a:latin typeface="Arial" pitchFamily="34" charset="0"/>
                <a:cs typeface="Arial" pitchFamily="34" charset="0"/>
              </a:rPr>
              <a:t>Η ποσότητα του ελαίου </a:t>
            </a:r>
            <a:r>
              <a:rPr lang="el-GR" sz="2400" dirty="0" err="1">
                <a:solidFill>
                  <a:srgbClr val="000000"/>
                </a:solidFill>
                <a:latin typeface="Arial" pitchFamily="34" charset="0"/>
                <a:cs typeface="Arial" pitchFamily="34" charset="0"/>
              </a:rPr>
              <a:t>λεμονόχορτου</a:t>
            </a:r>
            <a:r>
              <a:rPr lang="el-GR" sz="2400" dirty="0">
                <a:solidFill>
                  <a:srgbClr val="000000"/>
                </a:solidFill>
                <a:latin typeface="Arial" pitchFamily="34" charset="0"/>
                <a:cs typeface="Arial" pitchFamily="34" charset="0"/>
              </a:rPr>
              <a:t> είναι περίπου 1-2% του συνολικού βάρους φυτού.</a:t>
            </a:r>
            <a:endParaRPr lang="en-US" sz="2400" dirty="0">
              <a:solidFill>
                <a:srgbClr val="000000"/>
              </a:solidFill>
              <a:latin typeface="Arial" pitchFamily="34" charset="0"/>
              <a:cs typeface="Arial" pitchFamily="34" charset="0"/>
            </a:endParaRPr>
          </a:p>
          <a:p>
            <a:pPr lvl="0" defTabSz="914400">
              <a:spcBef>
                <a:spcPts val="1000"/>
              </a:spcBef>
              <a:buClr>
                <a:srgbClr val="9BAFB5"/>
              </a:buClr>
              <a:defRPr/>
            </a:pPr>
            <a:r>
              <a:rPr lang="el-GR" sz="2400" dirty="0">
                <a:solidFill>
                  <a:srgbClr val="000000"/>
                </a:solidFill>
                <a:latin typeface="Arial" pitchFamily="34" charset="0"/>
                <a:cs typeface="Arial" pitchFamily="34" charset="0"/>
              </a:rPr>
              <a:t>Κύρια συστατικά του: </a:t>
            </a:r>
            <a:r>
              <a:rPr lang="el-GR" sz="2400" b="1" u="sng" dirty="0" err="1">
                <a:solidFill>
                  <a:srgbClr val="FF0000"/>
                </a:solidFill>
                <a:latin typeface="Arial" pitchFamily="34" charset="0"/>
                <a:cs typeface="Arial" pitchFamily="34" charset="0"/>
              </a:rPr>
              <a:t>γερανιόλη</a:t>
            </a:r>
            <a:r>
              <a:rPr lang="el-GR" sz="2400" b="1" u="sng" dirty="0">
                <a:solidFill>
                  <a:srgbClr val="FF0000"/>
                </a:solidFill>
                <a:latin typeface="Arial" pitchFamily="34" charset="0"/>
                <a:cs typeface="Arial" pitchFamily="34" charset="0"/>
              </a:rPr>
              <a:t>, οξικό </a:t>
            </a:r>
            <a:r>
              <a:rPr lang="el-GR" sz="2400" b="1" u="sng" dirty="0" err="1">
                <a:solidFill>
                  <a:srgbClr val="FF0000"/>
                </a:solidFill>
                <a:latin typeface="Arial" pitchFamily="34" charset="0"/>
                <a:cs typeface="Arial" pitchFamily="34" charset="0"/>
              </a:rPr>
              <a:t>γερανύλιο</a:t>
            </a:r>
            <a:r>
              <a:rPr lang="el-GR" sz="2400" b="1" u="sng" dirty="0">
                <a:solidFill>
                  <a:srgbClr val="FF0000"/>
                </a:solidFill>
                <a:latin typeface="Arial" pitchFamily="34" charset="0"/>
                <a:cs typeface="Arial" pitchFamily="34" charset="0"/>
              </a:rPr>
              <a:t>, </a:t>
            </a:r>
            <a:r>
              <a:rPr lang="el-GR" sz="2400" b="1" u="sng" dirty="0" err="1">
                <a:solidFill>
                  <a:srgbClr val="FF0000"/>
                </a:solidFill>
                <a:latin typeface="Arial" pitchFamily="34" charset="0"/>
                <a:cs typeface="Arial" pitchFamily="34" charset="0"/>
              </a:rPr>
              <a:t>κιτρονελλάλη</a:t>
            </a:r>
            <a:r>
              <a:rPr lang="el-GR" sz="2400" b="1" u="sng" dirty="0">
                <a:solidFill>
                  <a:srgbClr val="FF0000"/>
                </a:solidFill>
                <a:latin typeface="Arial" pitchFamily="34" charset="0"/>
                <a:cs typeface="Arial" pitchFamily="34" charset="0"/>
              </a:rPr>
              <a:t>, </a:t>
            </a:r>
            <a:r>
              <a:rPr lang="el-GR" sz="2400" b="1" u="sng" dirty="0" err="1">
                <a:solidFill>
                  <a:srgbClr val="FF0000"/>
                </a:solidFill>
                <a:latin typeface="Arial" pitchFamily="34" charset="0"/>
                <a:cs typeface="Arial" pitchFamily="34" charset="0"/>
              </a:rPr>
              <a:t>κιτρονελλόλη</a:t>
            </a:r>
            <a:r>
              <a:rPr lang="el-GR" sz="2400" b="1" u="sng" dirty="0">
                <a:solidFill>
                  <a:srgbClr val="FF0000"/>
                </a:solidFill>
                <a:latin typeface="Arial" pitchFamily="34" charset="0"/>
                <a:cs typeface="Arial" pitchFamily="34" charset="0"/>
              </a:rPr>
              <a:t>, </a:t>
            </a:r>
            <a:r>
              <a:rPr lang="el-GR" sz="2400" b="1" u="sng" dirty="0" err="1">
                <a:solidFill>
                  <a:srgbClr val="FF0000"/>
                </a:solidFill>
                <a:latin typeface="Arial" pitchFamily="34" charset="0"/>
                <a:cs typeface="Arial" pitchFamily="34" charset="0"/>
              </a:rPr>
              <a:t>γερμακρένιο</a:t>
            </a:r>
            <a:r>
              <a:rPr lang="el-GR" sz="2400" b="1" u="sng" dirty="0">
                <a:solidFill>
                  <a:srgbClr val="FF0000"/>
                </a:solidFill>
                <a:latin typeface="Arial" pitchFamily="34" charset="0"/>
                <a:cs typeface="Arial" pitchFamily="34" charset="0"/>
              </a:rPr>
              <a:t>-D και </a:t>
            </a:r>
            <a:r>
              <a:rPr lang="el-GR" sz="2400" b="1" u="sng" dirty="0" err="1">
                <a:solidFill>
                  <a:srgbClr val="FF0000"/>
                </a:solidFill>
                <a:latin typeface="Arial" pitchFamily="34" charset="0"/>
                <a:cs typeface="Arial" pitchFamily="34" charset="0"/>
              </a:rPr>
              <a:t>ελεμόλη</a:t>
            </a:r>
            <a:r>
              <a:rPr lang="el-GR" sz="2400" b="1" u="sng" dirty="0">
                <a:solidFill>
                  <a:srgbClr val="FF0000"/>
                </a:solidFill>
                <a:latin typeface="Arial" pitchFamily="34" charset="0"/>
                <a:cs typeface="Arial" pitchFamily="34" charset="0"/>
              </a:rPr>
              <a:t> και </a:t>
            </a:r>
            <a:r>
              <a:rPr lang="el-GR" sz="2400" b="1" u="sng" dirty="0" err="1">
                <a:solidFill>
                  <a:srgbClr val="FF0000"/>
                </a:solidFill>
                <a:latin typeface="Arial" pitchFamily="34" charset="0"/>
                <a:cs typeface="Arial" pitchFamily="34" charset="0"/>
              </a:rPr>
              <a:t>κιτράλη</a:t>
            </a:r>
            <a:r>
              <a:rPr lang="el-GR" sz="2400" b="1" u="sng" dirty="0">
                <a:solidFill>
                  <a:srgbClr val="FF0000"/>
                </a:solidFill>
                <a:latin typeface="Arial" pitchFamily="34" charset="0"/>
                <a:cs typeface="Arial" pitchFamily="34" charset="0"/>
              </a:rPr>
              <a:t>.</a:t>
            </a:r>
            <a:endParaRPr lang="en-US" sz="2400" b="1" u="sng" dirty="0">
              <a:solidFill>
                <a:srgbClr val="FF0000"/>
              </a:solidFill>
              <a:latin typeface="Arial" pitchFamily="34" charset="0"/>
              <a:cs typeface="Arial" pitchFamily="34" charset="0"/>
            </a:endParaRPr>
          </a:p>
          <a:p>
            <a:pPr lvl="0" defTabSz="914400">
              <a:spcBef>
                <a:spcPts val="1000"/>
              </a:spcBef>
              <a:buClr>
                <a:srgbClr val="9BAFB5"/>
              </a:buClr>
              <a:defRPr/>
            </a:pPr>
            <a:r>
              <a:rPr lang="el-GR" sz="2400" dirty="0">
                <a:solidFill>
                  <a:srgbClr val="000000"/>
                </a:solidFill>
                <a:latin typeface="Arial" pitchFamily="34" charset="0"/>
                <a:cs typeface="Arial" pitchFamily="34" charset="0"/>
              </a:rPr>
              <a:t>Δράση έναντι:</a:t>
            </a:r>
          </a:p>
          <a:p>
            <a:pPr lvl="0" defTabSz="914400">
              <a:spcBef>
                <a:spcPts val="1000"/>
              </a:spcBef>
              <a:buClr>
                <a:srgbClr val="9BAFB5"/>
              </a:buClr>
              <a:defRPr/>
            </a:pPr>
            <a:endParaRPr lang="el-GR" sz="2400" dirty="0">
              <a:solidFill>
                <a:srgbClr val="000000"/>
              </a:solidFill>
              <a:latin typeface="Arial" pitchFamily="34" charset="0"/>
              <a:cs typeface="Arial" pitchFamily="34" charset="0"/>
            </a:endParaRPr>
          </a:p>
          <a:p>
            <a:pPr>
              <a:buClr>
                <a:srgbClr val="9BAFB5"/>
              </a:buClr>
              <a:defRPr/>
            </a:pPr>
            <a:r>
              <a:rPr lang="en-US" sz="2400" i="1" dirty="0">
                <a:solidFill>
                  <a:srgbClr val="000000"/>
                </a:solidFill>
                <a:latin typeface="Arial" pitchFamily="34" charset="0"/>
                <a:cs typeface="Arial" pitchFamily="34" charset="0"/>
              </a:rPr>
              <a:t>Bacillus cereus</a:t>
            </a:r>
            <a:endParaRPr lang="el-GR" sz="2400" i="1" dirty="0">
              <a:solidFill>
                <a:srgbClr val="000000"/>
              </a:solidFill>
              <a:latin typeface="Arial" pitchFamily="34" charset="0"/>
              <a:cs typeface="Arial" pitchFamily="34" charset="0"/>
            </a:endParaRPr>
          </a:p>
          <a:p>
            <a:pPr>
              <a:buClr>
                <a:srgbClr val="9BAFB5"/>
              </a:buClr>
              <a:defRPr/>
            </a:pPr>
            <a:r>
              <a:rPr lang="en-US" sz="2400" i="1" dirty="0">
                <a:solidFill>
                  <a:srgbClr val="000000"/>
                </a:solidFill>
                <a:latin typeface="Arial" pitchFamily="34" charset="0"/>
                <a:cs typeface="Arial" pitchFamily="34" charset="0"/>
              </a:rPr>
              <a:t>Escherichia coli</a:t>
            </a:r>
            <a:endParaRPr lang="el-GR" sz="2400" i="1" dirty="0">
              <a:solidFill>
                <a:srgbClr val="000000"/>
              </a:solidFill>
              <a:latin typeface="Arial" pitchFamily="34" charset="0"/>
              <a:cs typeface="Arial" pitchFamily="34" charset="0"/>
            </a:endParaRPr>
          </a:p>
          <a:p>
            <a:pPr>
              <a:buClr>
                <a:srgbClr val="9BAFB5"/>
              </a:buClr>
              <a:defRPr/>
            </a:pPr>
            <a:r>
              <a:rPr lang="en-US" sz="2400" i="1" dirty="0" err="1">
                <a:solidFill>
                  <a:srgbClr val="000000"/>
                </a:solidFill>
                <a:latin typeface="Arial" pitchFamily="34" charset="0"/>
                <a:cs typeface="Arial" pitchFamily="34" charset="0"/>
              </a:rPr>
              <a:t>Klebsiella</a:t>
            </a:r>
            <a:r>
              <a:rPr lang="en-US" sz="2400" i="1" dirty="0">
                <a:solidFill>
                  <a:srgbClr val="000000"/>
                </a:solidFill>
                <a:latin typeface="Arial" pitchFamily="34" charset="0"/>
                <a:cs typeface="Arial" pitchFamily="34" charset="0"/>
              </a:rPr>
              <a:t> </a:t>
            </a:r>
            <a:r>
              <a:rPr lang="en-US" sz="2400" i="1" dirty="0" err="1">
                <a:solidFill>
                  <a:srgbClr val="000000"/>
                </a:solidFill>
                <a:latin typeface="Arial" pitchFamily="34" charset="0"/>
                <a:cs typeface="Arial" pitchFamily="34" charset="0"/>
              </a:rPr>
              <a:t>pneumoniae</a:t>
            </a:r>
            <a:endParaRPr lang="el-GR" sz="2400" i="1" dirty="0">
              <a:solidFill>
                <a:srgbClr val="000000"/>
              </a:solidFill>
              <a:latin typeface="Arial" pitchFamily="34" charset="0"/>
              <a:cs typeface="Arial" pitchFamily="34" charset="0"/>
            </a:endParaRPr>
          </a:p>
          <a:p>
            <a:pPr>
              <a:buClr>
                <a:srgbClr val="9BAFB5"/>
              </a:buClr>
              <a:defRPr/>
            </a:pPr>
            <a:r>
              <a:rPr lang="en-US" sz="2400" i="1" dirty="0">
                <a:solidFill>
                  <a:srgbClr val="000000"/>
                </a:solidFill>
                <a:latin typeface="Arial" pitchFamily="34" charset="0"/>
                <a:cs typeface="Arial" pitchFamily="34" charset="0"/>
              </a:rPr>
              <a:t>Candida </a:t>
            </a:r>
            <a:r>
              <a:rPr lang="en-US" sz="2400" i="1" dirty="0" err="1">
                <a:solidFill>
                  <a:srgbClr val="000000"/>
                </a:solidFill>
                <a:latin typeface="Arial" pitchFamily="34" charset="0"/>
                <a:cs typeface="Arial" pitchFamily="34" charset="0"/>
              </a:rPr>
              <a:t>albicans</a:t>
            </a:r>
            <a:endParaRPr lang="el-GR" sz="2400" i="1" dirty="0">
              <a:solidFill>
                <a:srgbClr val="000000"/>
              </a:solidFill>
              <a:latin typeface="Arial" pitchFamily="34" charset="0"/>
              <a:cs typeface="Arial" pitchFamily="34" charset="0"/>
            </a:endParaRPr>
          </a:p>
          <a:p>
            <a:pPr>
              <a:buClr>
                <a:srgbClr val="9BAFB5"/>
              </a:buClr>
              <a:defRPr/>
            </a:pPr>
            <a:r>
              <a:rPr lang="en-US" sz="2400" i="1" dirty="0">
                <a:solidFill>
                  <a:srgbClr val="000000"/>
                </a:solidFill>
                <a:latin typeface="Arial" pitchFamily="34" charset="0"/>
                <a:cs typeface="Arial" pitchFamily="34" charset="0"/>
              </a:rPr>
              <a:t>Staphylococcus </a:t>
            </a:r>
            <a:r>
              <a:rPr lang="en-US" sz="2400" i="1" dirty="0" err="1">
                <a:solidFill>
                  <a:srgbClr val="000000"/>
                </a:solidFill>
                <a:latin typeface="Arial" pitchFamily="34" charset="0"/>
                <a:cs typeface="Arial" pitchFamily="34" charset="0"/>
              </a:rPr>
              <a:t>aureus</a:t>
            </a:r>
            <a:r>
              <a:rPr lang="en-US" sz="2400" i="1" dirty="0">
                <a:solidFill>
                  <a:srgbClr val="000000"/>
                </a:solidFill>
                <a:latin typeface="Arial" pitchFamily="34" charset="0"/>
                <a:cs typeface="Arial" pitchFamily="34" charset="0"/>
              </a:rPr>
              <a:t> </a:t>
            </a:r>
          </a:p>
          <a:p>
            <a:pPr>
              <a:buClr>
                <a:srgbClr val="9BAFB5"/>
              </a:buClr>
              <a:defRPr/>
            </a:pPr>
            <a:r>
              <a:rPr lang="en-US" sz="2400" i="1" dirty="0">
                <a:solidFill>
                  <a:srgbClr val="000000"/>
                </a:solidFill>
                <a:latin typeface="Arial" pitchFamily="34" charset="0"/>
                <a:cs typeface="Arial" pitchFamily="34" charset="0"/>
              </a:rPr>
              <a:t>Pseudomonas spp.</a:t>
            </a:r>
            <a:endParaRPr lang="el-GR" sz="2400" i="1" dirty="0">
              <a:solidFill>
                <a:srgbClr val="000000"/>
              </a:solidFill>
              <a:latin typeface="Arial" pitchFamily="34" charset="0"/>
              <a:cs typeface="Arial" pitchFamily="34" charset="0"/>
            </a:endParaRPr>
          </a:p>
          <a:p>
            <a:pPr>
              <a:buClr>
                <a:srgbClr val="9BAFB5"/>
              </a:buClr>
              <a:defRPr/>
            </a:pPr>
            <a:endParaRPr lang="el-GR" sz="2400" b="1" u="sng" dirty="0">
              <a:solidFill>
                <a:srgbClr val="000000"/>
              </a:solidFill>
              <a:latin typeface="Arial" pitchFamily="34" charset="0"/>
              <a:cs typeface="Arial" pitchFamily="34" charset="0"/>
            </a:endParaRPr>
          </a:p>
          <a:p>
            <a:endParaRPr lang="el-GR" sz="2400" dirty="0">
              <a:latin typeface="Arial" pitchFamily="34" charset="0"/>
              <a:cs typeface="Arial" pitchFamily="34" charset="0"/>
            </a:endParaRPr>
          </a:p>
        </p:txBody>
      </p:sp>
      <p:pic>
        <p:nvPicPr>
          <p:cNvPr id="4" name="3 - Εικόνα">
            <a:extLst>
              <a:ext uri="{FF2B5EF4-FFF2-40B4-BE49-F238E27FC236}">
                <a16:creationId xmlns:a16="http://schemas.microsoft.com/office/drawing/2014/main" id="{A4CB99A5-2BF6-98AF-72A5-E1DE3D7F6722}"/>
              </a:ext>
            </a:extLst>
          </p:cNvPr>
          <p:cNvPicPr>
            <a:picLocks noChangeAspect="1"/>
          </p:cNvPicPr>
          <p:nvPr/>
        </p:nvPicPr>
        <p:blipFill>
          <a:blip r:embed="rId3"/>
          <a:stretch>
            <a:fillRect/>
          </a:stretch>
        </p:blipFill>
        <p:spPr>
          <a:xfrm>
            <a:off x="6637834" y="2838866"/>
            <a:ext cx="1500506" cy="2662618"/>
          </a:xfrm>
          <a:prstGeom prst="rect">
            <a:avLst/>
          </a:prstGeom>
        </p:spPr>
      </p:pic>
      <p:pic>
        <p:nvPicPr>
          <p:cNvPr id="5" name="4 - Εικόνα" descr="Εικόνα που περιέχει φυτό, χορτάρι, εξωτερικός χώρος/ύπαιθρος, Sweet grass (χορτάρι)&#10;&#10;Περιγραφή που δημιουργήθηκε αυτόματα">
            <a:extLst>
              <a:ext uri="{FF2B5EF4-FFF2-40B4-BE49-F238E27FC236}">
                <a16:creationId xmlns:a16="http://schemas.microsoft.com/office/drawing/2014/main" id="{DF8B3C0D-76EA-BE20-3225-41D96CCE4DC0}"/>
              </a:ext>
            </a:extLst>
          </p:cNvPr>
          <p:cNvPicPr>
            <a:picLocks noChangeAspect="1"/>
          </p:cNvPicPr>
          <p:nvPr/>
        </p:nvPicPr>
        <p:blipFill>
          <a:blip r:embed="rId4"/>
          <a:stretch>
            <a:fillRect/>
          </a:stretch>
        </p:blipFill>
        <p:spPr>
          <a:xfrm>
            <a:off x="8762058" y="4606994"/>
            <a:ext cx="3235415" cy="1838325"/>
          </a:xfrm>
          <a:prstGeom prst="rect">
            <a:avLst/>
          </a:prstGeom>
        </p:spPr>
      </p:pic>
      <p:pic>
        <p:nvPicPr>
          <p:cNvPr id="6" name="5 - Εικόνα" descr="Εικόνα που περιέχει λαχανικά, φρέσκο κρεμμυδάκι, Welsh onion (Σιμπούλα), οπωροκηπευτικά&#10;&#10;Περιγραφή που δημιουργήθηκε αυτόματα">
            <a:extLst>
              <a:ext uri="{FF2B5EF4-FFF2-40B4-BE49-F238E27FC236}">
                <a16:creationId xmlns:a16="http://schemas.microsoft.com/office/drawing/2014/main" id="{628CA44F-3EE9-30E6-B3E4-7DCDBC0FA5BF}"/>
              </a:ext>
            </a:extLst>
          </p:cNvPr>
          <p:cNvPicPr>
            <a:picLocks noChangeAspect="1"/>
          </p:cNvPicPr>
          <p:nvPr/>
        </p:nvPicPr>
        <p:blipFill>
          <a:blip r:embed="rId5"/>
          <a:stretch>
            <a:fillRect/>
          </a:stretch>
        </p:blipFill>
        <p:spPr>
          <a:xfrm>
            <a:off x="8864832" y="1863978"/>
            <a:ext cx="3089502" cy="2474063"/>
          </a:xfrm>
          <a:prstGeom prst="rect">
            <a:avLst/>
          </a:prstGeom>
        </p:spPr>
      </p:pic>
      <p:pic>
        <p:nvPicPr>
          <p:cNvPr id="8" name="7 - Εικόνα">
            <a:extLst>
              <a:ext uri="{FF2B5EF4-FFF2-40B4-BE49-F238E27FC236}">
                <a16:creationId xmlns:a16="http://schemas.microsoft.com/office/drawing/2014/main" id="{C3B9B373-5C29-1034-4DB1-0C09E3CAFF74}"/>
              </a:ext>
            </a:extLst>
          </p:cNvPr>
          <p:cNvPicPr>
            <a:picLocks noChangeAspect="1"/>
          </p:cNvPicPr>
          <p:nvPr/>
        </p:nvPicPr>
        <p:blipFill>
          <a:blip r:embed="rId6"/>
          <a:srcRect t="5393"/>
          <a:stretch/>
        </p:blipFill>
        <p:spPr>
          <a:xfrm>
            <a:off x="3489499" y="2446445"/>
            <a:ext cx="2986635" cy="3069772"/>
          </a:xfrm>
          <a:prstGeom prst="rect">
            <a:avLst/>
          </a:prstGeom>
        </p:spPr>
      </p:pic>
      <p:sp>
        <p:nvSpPr>
          <p:cNvPr id="9" name="8 - Επεξήγηση με παραλληλόγραμμο"/>
          <p:cNvSpPr/>
          <p:nvPr/>
        </p:nvSpPr>
        <p:spPr>
          <a:xfrm>
            <a:off x="6003234" y="49696"/>
            <a:ext cx="5685184" cy="1709530"/>
          </a:xfrm>
          <a:prstGeom prst="wedgeRectCallout">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r>
              <a:rPr lang="el-GR" dirty="0">
                <a:solidFill>
                  <a:schemeClr val="tx1"/>
                </a:solidFill>
              </a:rPr>
              <a:t>Μυϊκή αδυναμία. Διαταραχές του πεπτικού: κολικό, μετεωρισμός, δυσπεψία. Ηπατική ανεπάρκεια, Κυτταρίτιδα ,Αρτηριακή ασθένεια (αρτηρίτιδα), Ψώρα, Λοιμώδεις νόσοι (χολέρα, τροπικοί πυρετοί), ψείρες </a:t>
            </a:r>
          </a:p>
          <a:p>
            <a:pPr algn="just"/>
            <a:r>
              <a:rPr lang="el-GR" dirty="0">
                <a:solidFill>
                  <a:schemeClr val="tx1"/>
                </a:solidFill>
              </a:rPr>
              <a:t>Υπερβολική εφίδρωση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Effect transition="in" filter="fade">
                                      <p:cBhvr>
                                        <p:cTn id="27" dur="2000"/>
                                        <p:tgtEl>
                                          <p:spTgt spid="9">
                                            <p:bg/>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animEffect transition="in" filter="fade">
                                      <p:cBhvr>
                                        <p:cTn id="32" dur="2000"/>
                                        <p:tgtEl>
                                          <p:spTgt spid="9">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xEl>
                                              <p:pRg st="1" end="1"/>
                                            </p:txEl>
                                          </p:spTgt>
                                        </p:tgtEl>
                                        <p:attrNameLst>
                                          <p:attrName>style.visibility</p:attrName>
                                        </p:attrNameLst>
                                      </p:cBhvr>
                                      <p:to>
                                        <p:strVal val="visible"/>
                                      </p:to>
                                    </p:set>
                                    <p:animEffect transition="in" filter="fade">
                                      <p:cBhvr>
                                        <p:cTn id="37" dur="20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0" y="0"/>
            <a:ext cx="12192000" cy="6858000"/>
          </a:xfrm>
        </p:spPr>
        <p:txBody>
          <a:bodyPr>
            <a:normAutofit lnSpcReduction="10000"/>
          </a:bodyPr>
          <a:lstStyle/>
          <a:p>
            <a:pPr>
              <a:buClr>
                <a:srgbClr val="9BAFB5"/>
              </a:buClr>
              <a:buFont typeface="Wingdings" panose="05000000000000000000" pitchFamily="2" charset="2"/>
              <a:buChar char="q"/>
              <a:defRPr/>
            </a:pPr>
            <a:r>
              <a:rPr lang="el-GR" sz="2400" b="1" u="sng" dirty="0" err="1">
                <a:solidFill>
                  <a:srgbClr val="000000"/>
                </a:solidFill>
                <a:latin typeface="Arial" pitchFamily="34" charset="0"/>
                <a:cs typeface="Arial" pitchFamily="34" charset="0"/>
              </a:rPr>
              <a:t>Μελισσόχορτο</a:t>
            </a:r>
            <a:endParaRPr lang="el-GR" sz="2400" b="1" u="sng" dirty="0">
              <a:solidFill>
                <a:srgbClr val="000000"/>
              </a:solidFill>
              <a:latin typeface="Arial" pitchFamily="34" charset="0"/>
              <a:cs typeface="Arial" pitchFamily="34" charset="0"/>
            </a:endParaRPr>
          </a:p>
          <a:p>
            <a:pPr algn="just">
              <a:buClr>
                <a:srgbClr val="9BAFB5"/>
              </a:buClr>
              <a:buNone/>
              <a:defRPr/>
            </a:pPr>
            <a:r>
              <a:rPr lang="el-GR" sz="2400" dirty="0">
                <a:solidFill>
                  <a:srgbClr val="000000"/>
                </a:solidFill>
                <a:latin typeface="Arial" pitchFamily="34" charset="0"/>
                <a:cs typeface="Arial" pitchFamily="34" charset="0"/>
              </a:rPr>
              <a:t>	Η ποσότητα του ελαίου μέλισσας είναι περίπου 0.02-0.3% του συνολικού βάρους των φύλλων του φυτού.</a:t>
            </a:r>
          </a:p>
          <a:p>
            <a:pPr algn="just">
              <a:buClr>
                <a:srgbClr val="9BAFB5"/>
              </a:buClr>
              <a:buNone/>
              <a:defRPr/>
            </a:pPr>
            <a:r>
              <a:rPr lang="el-GR" sz="2400" dirty="0">
                <a:solidFill>
                  <a:srgbClr val="000000"/>
                </a:solidFill>
                <a:latin typeface="Arial" pitchFamily="34" charset="0"/>
                <a:cs typeface="Arial" pitchFamily="34" charset="0"/>
              </a:rPr>
              <a:t>	Κύρια συστατικά του: </a:t>
            </a:r>
            <a:r>
              <a:rPr lang="el-GR" sz="2400" b="1" u="sng" dirty="0" err="1">
                <a:solidFill>
                  <a:srgbClr val="FF0000"/>
                </a:solidFill>
                <a:latin typeface="Arial" pitchFamily="34" charset="0"/>
                <a:cs typeface="Arial" pitchFamily="34" charset="0"/>
              </a:rPr>
              <a:t>κιτρονελλάλη</a:t>
            </a:r>
            <a:r>
              <a:rPr lang="el-GR" sz="2400" b="1" u="sng" dirty="0">
                <a:solidFill>
                  <a:srgbClr val="FF0000"/>
                </a:solidFill>
                <a:latin typeface="Arial" pitchFamily="34" charset="0"/>
                <a:cs typeface="Arial" pitchFamily="34" charset="0"/>
              </a:rPr>
              <a:t>, </a:t>
            </a:r>
            <a:r>
              <a:rPr lang="el-GR" sz="2400" b="1" u="sng" dirty="0" err="1">
                <a:solidFill>
                  <a:srgbClr val="FF0000"/>
                </a:solidFill>
                <a:latin typeface="Arial" pitchFamily="34" charset="0"/>
                <a:cs typeface="Arial" pitchFamily="34" charset="0"/>
              </a:rPr>
              <a:t>κιτράλη</a:t>
            </a:r>
            <a:r>
              <a:rPr lang="el-GR" sz="2400" b="1" u="sng" dirty="0">
                <a:solidFill>
                  <a:srgbClr val="FF0000"/>
                </a:solidFill>
                <a:latin typeface="Arial" pitchFamily="34" charset="0"/>
                <a:cs typeface="Arial" pitchFamily="34" charset="0"/>
              </a:rPr>
              <a:t> (</a:t>
            </a:r>
            <a:r>
              <a:rPr lang="el-GR" sz="2400" b="1" u="sng" dirty="0" err="1">
                <a:solidFill>
                  <a:srgbClr val="FF0000"/>
                </a:solidFill>
                <a:latin typeface="Arial" pitchFamily="34" charset="0"/>
                <a:cs typeface="Arial" pitchFamily="34" charset="0"/>
              </a:rPr>
              <a:t>σιτρονελλόλη</a:t>
            </a:r>
            <a:r>
              <a:rPr lang="el-GR" sz="2400" b="1" u="sng" dirty="0">
                <a:solidFill>
                  <a:srgbClr val="FF0000"/>
                </a:solidFill>
                <a:latin typeface="Arial" pitchFamily="34" charset="0"/>
                <a:cs typeface="Arial" pitchFamily="34" charset="0"/>
              </a:rPr>
              <a:t>, </a:t>
            </a:r>
            <a:r>
              <a:rPr lang="el-GR" sz="2400" b="1" u="sng" dirty="0" err="1">
                <a:solidFill>
                  <a:srgbClr val="FF0000"/>
                </a:solidFill>
                <a:latin typeface="Arial" pitchFamily="34" charset="0"/>
                <a:cs typeface="Arial" pitchFamily="34" charset="0"/>
              </a:rPr>
              <a:t>λιναλοόλη</a:t>
            </a:r>
            <a:r>
              <a:rPr lang="el-GR" sz="2400" b="1" u="sng" dirty="0">
                <a:solidFill>
                  <a:srgbClr val="FF0000"/>
                </a:solidFill>
                <a:latin typeface="Arial" pitchFamily="34" charset="0"/>
                <a:cs typeface="Arial" pitchFamily="34" charset="0"/>
              </a:rPr>
              <a:t>) ,</a:t>
            </a:r>
            <a:r>
              <a:rPr lang="el-GR" sz="2400" b="1" u="sng" dirty="0" err="1">
                <a:solidFill>
                  <a:srgbClr val="FF0000"/>
                </a:solidFill>
                <a:latin typeface="Arial" pitchFamily="34" charset="0"/>
                <a:cs typeface="Arial" pitchFamily="34" charset="0"/>
              </a:rPr>
              <a:t>γερανιόλη</a:t>
            </a:r>
            <a:r>
              <a:rPr lang="el-GR" sz="2400" b="1" u="sng" dirty="0">
                <a:solidFill>
                  <a:srgbClr val="FF0000"/>
                </a:solidFill>
                <a:latin typeface="Arial" pitchFamily="34" charset="0"/>
                <a:cs typeface="Arial" pitchFamily="34" charset="0"/>
              </a:rPr>
              <a:t>, β-</a:t>
            </a:r>
            <a:r>
              <a:rPr lang="el-GR" sz="2400" b="1" u="sng" dirty="0" err="1">
                <a:solidFill>
                  <a:srgbClr val="FF0000"/>
                </a:solidFill>
                <a:latin typeface="Arial" pitchFamily="34" charset="0"/>
                <a:cs typeface="Arial" pitchFamily="34" charset="0"/>
              </a:rPr>
              <a:t>πινένιο</a:t>
            </a:r>
            <a:r>
              <a:rPr lang="el-GR" sz="2400" b="1" u="sng" dirty="0">
                <a:solidFill>
                  <a:srgbClr val="FF0000"/>
                </a:solidFill>
                <a:latin typeface="Arial" pitchFamily="34" charset="0"/>
                <a:cs typeface="Arial" pitchFamily="34" charset="0"/>
              </a:rPr>
              <a:t>, α-</a:t>
            </a:r>
            <a:r>
              <a:rPr lang="el-GR" sz="2400" b="1" u="sng" dirty="0" err="1">
                <a:solidFill>
                  <a:srgbClr val="FF0000"/>
                </a:solidFill>
                <a:latin typeface="Arial" pitchFamily="34" charset="0"/>
                <a:cs typeface="Arial" pitchFamily="34" charset="0"/>
              </a:rPr>
              <a:t>πινένιο</a:t>
            </a:r>
            <a:r>
              <a:rPr lang="el-GR" sz="2400" b="1" u="sng" dirty="0">
                <a:solidFill>
                  <a:srgbClr val="FF0000"/>
                </a:solidFill>
                <a:latin typeface="Arial" pitchFamily="34" charset="0"/>
                <a:cs typeface="Arial" pitchFamily="34" charset="0"/>
              </a:rPr>
              <a:t>, β-</a:t>
            </a:r>
            <a:r>
              <a:rPr lang="el-GR" sz="2400" b="1" u="sng" dirty="0" err="1">
                <a:solidFill>
                  <a:srgbClr val="FF0000"/>
                </a:solidFill>
                <a:latin typeface="Arial" pitchFamily="34" charset="0"/>
                <a:cs typeface="Arial" pitchFamily="34" charset="0"/>
              </a:rPr>
              <a:t>καρυοφυλλένιο</a:t>
            </a:r>
            <a:r>
              <a:rPr lang="el-GR" sz="2400" b="1" u="sng" dirty="0">
                <a:solidFill>
                  <a:srgbClr val="FF0000"/>
                </a:solidFill>
                <a:latin typeface="Arial" pitchFamily="34" charset="0"/>
                <a:cs typeface="Arial" pitchFamily="34" charset="0"/>
              </a:rPr>
              <a:t>.</a:t>
            </a:r>
          </a:p>
          <a:p>
            <a:pPr algn="just">
              <a:buClr>
                <a:srgbClr val="9BAFB5"/>
              </a:buClr>
              <a:buNone/>
              <a:defRPr/>
            </a:pPr>
            <a:endParaRPr lang="el-GR" dirty="0">
              <a:solidFill>
                <a:schemeClr val="tx1"/>
              </a:solidFill>
            </a:endParaRPr>
          </a:p>
          <a:p>
            <a:pPr marL="0" lvl="0" indent="0">
              <a:buClr>
                <a:srgbClr val="9BAFB5"/>
              </a:buClr>
              <a:buNone/>
              <a:defRPr/>
            </a:pPr>
            <a:r>
              <a:rPr lang="el-GR" sz="2400" dirty="0">
                <a:solidFill>
                  <a:srgbClr val="000000"/>
                </a:solidFill>
                <a:latin typeface="Arial" pitchFamily="34" charset="0"/>
                <a:cs typeface="Arial" pitchFamily="34" charset="0"/>
              </a:rPr>
              <a:t>   Δράση έναντι:</a:t>
            </a:r>
          </a:p>
          <a:p>
            <a:pPr marL="0" indent="0">
              <a:buClr>
                <a:srgbClr val="9BAFB5"/>
              </a:buClr>
              <a:buNone/>
              <a:defRPr/>
            </a:pPr>
            <a:r>
              <a:rPr lang="el-GR" sz="2400" dirty="0">
                <a:solidFill>
                  <a:srgbClr val="000000"/>
                </a:solidFill>
                <a:latin typeface="Arial" pitchFamily="34" charset="0"/>
                <a:cs typeface="Arial" pitchFamily="34" charset="0"/>
              </a:rPr>
              <a:t>	</a:t>
            </a:r>
            <a:r>
              <a:rPr lang="en-US" sz="2400" i="1" dirty="0"/>
              <a:t>P. </a:t>
            </a:r>
            <a:r>
              <a:rPr lang="en-US" sz="2400" i="1" dirty="0" err="1"/>
              <a:t>aeruginosa</a:t>
            </a:r>
            <a:endParaRPr lang="el-GR" sz="2400" i="1" dirty="0"/>
          </a:p>
          <a:p>
            <a:pPr marL="0" indent="0">
              <a:buClr>
                <a:srgbClr val="9BAFB5"/>
              </a:buClr>
              <a:buNone/>
              <a:defRPr/>
            </a:pPr>
            <a:r>
              <a:rPr lang="el-GR" sz="2400" i="1" dirty="0"/>
              <a:t>	</a:t>
            </a:r>
            <a:r>
              <a:rPr lang="en-US" sz="2400" i="1" dirty="0"/>
              <a:t>E. coli</a:t>
            </a:r>
            <a:endParaRPr lang="el-GR" sz="2400" i="1" dirty="0"/>
          </a:p>
          <a:p>
            <a:pPr marL="0" indent="0">
              <a:buClr>
                <a:srgbClr val="9BAFB5"/>
              </a:buClr>
              <a:buNone/>
              <a:defRPr/>
            </a:pPr>
            <a:r>
              <a:rPr lang="el-GR" sz="2400" i="1" dirty="0"/>
              <a:t>	</a:t>
            </a:r>
            <a:r>
              <a:rPr lang="en-US" sz="2400" i="1" dirty="0"/>
              <a:t>S. </a:t>
            </a:r>
            <a:r>
              <a:rPr lang="en-US" sz="2400" i="1" dirty="0" err="1"/>
              <a:t>enteritidis</a:t>
            </a:r>
            <a:endParaRPr lang="el-GR" sz="2400" i="1" dirty="0"/>
          </a:p>
          <a:p>
            <a:pPr marL="0" indent="0">
              <a:buClr>
                <a:srgbClr val="9BAFB5"/>
              </a:buClr>
              <a:buNone/>
              <a:defRPr/>
            </a:pPr>
            <a:r>
              <a:rPr lang="el-GR" sz="2400" i="1" dirty="0">
                <a:solidFill>
                  <a:srgbClr val="000000"/>
                </a:solidFill>
                <a:latin typeface="Arial" pitchFamily="34" charset="0"/>
                <a:cs typeface="Arial" pitchFamily="34" charset="0"/>
              </a:rPr>
              <a:t>	</a:t>
            </a:r>
            <a:r>
              <a:rPr lang="en-US" sz="2400" i="1" dirty="0"/>
              <a:t>S. </a:t>
            </a:r>
            <a:r>
              <a:rPr lang="en-US" sz="2400" i="1" dirty="0" err="1"/>
              <a:t>typhi</a:t>
            </a:r>
            <a:endParaRPr lang="el-GR" sz="2400" i="1" dirty="0"/>
          </a:p>
          <a:p>
            <a:pPr marL="0" indent="0">
              <a:buClr>
                <a:srgbClr val="9BAFB5"/>
              </a:buClr>
              <a:buNone/>
              <a:defRPr/>
            </a:pPr>
            <a:r>
              <a:rPr lang="el-GR" sz="2400" i="1" dirty="0">
                <a:solidFill>
                  <a:srgbClr val="000000"/>
                </a:solidFill>
                <a:latin typeface="Arial" pitchFamily="34" charset="0"/>
                <a:cs typeface="Arial" pitchFamily="34" charset="0"/>
              </a:rPr>
              <a:t>	</a:t>
            </a:r>
            <a:r>
              <a:rPr lang="en-US" sz="2400" i="1" dirty="0"/>
              <a:t>S. </a:t>
            </a:r>
            <a:r>
              <a:rPr lang="en-US" sz="2400" i="1" dirty="0" err="1"/>
              <a:t>sonei</a:t>
            </a:r>
            <a:endParaRPr lang="el-GR" sz="2400" i="1" dirty="0"/>
          </a:p>
          <a:p>
            <a:pPr marL="0" indent="0">
              <a:buClr>
                <a:srgbClr val="9BAFB5"/>
              </a:buClr>
              <a:buNone/>
              <a:defRPr/>
            </a:pPr>
            <a:r>
              <a:rPr lang="el-GR" sz="2400" i="1" dirty="0">
                <a:solidFill>
                  <a:srgbClr val="000000"/>
                </a:solidFill>
                <a:latin typeface="Arial" pitchFamily="34" charset="0"/>
                <a:cs typeface="Arial" pitchFamily="34" charset="0"/>
              </a:rPr>
              <a:t>	</a:t>
            </a:r>
            <a:r>
              <a:rPr lang="en-US" sz="2400" i="1" dirty="0" err="1"/>
              <a:t>Sarcina</a:t>
            </a:r>
            <a:r>
              <a:rPr lang="en-US" sz="2400" i="1" dirty="0"/>
              <a:t> </a:t>
            </a:r>
            <a:r>
              <a:rPr lang="en-US" sz="2400" i="1" dirty="0" err="1"/>
              <a:t>lutea</a:t>
            </a:r>
            <a:endParaRPr lang="el-GR" sz="2400" i="1" dirty="0"/>
          </a:p>
          <a:p>
            <a:pPr marL="0" indent="0">
              <a:buClr>
                <a:srgbClr val="9BAFB5"/>
              </a:buClr>
              <a:buNone/>
              <a:defRPr/>
            </a:pPr>
            <a:r>
              <a:rPr lang="el-GR" sz="2400" i="1" dirty="0">
                <a:solidFill>
                  <a:srgbClr val="000000"/>
                </a:solidFill>
                <a:latin typeface="Arial" pitchFamily="34" charset="0"/>
                <a:cs typeface="Arial" pitchFamily="34" charset="0"/>
              </a:rPr>
              <a:t>	</a:t>
            </a:r>
            <a:r>
              <a:rPr lang="en-US" sz="2400" i="1" dirty="0"/>
              <a:t>Micrococcus </a:t>
            </a:r>
            <a:r>
              <a:rPr lang="en-US" sz="2400" i="1" dirty="0" err="1"/>
              <a:t>flavus</a:t>
            </a:r>
            <a:endParaRPr lang="el-GR" sz="2400" i="1" dirty="0"/>
          </a:p>
          <a:p>
            <a:pPr marL="0" indent="0">
              <a:buClr>
                <a:srgbClr val="9BAFB5"/>
              </a:buClr>
              <a:buNone/>
              <a:defRPr/>
            </a:pPr>
            <a:r>
              <a:rPr lang="el-GR" sz="2400" i="1" dirty="0">
                <a:solidFill>
                  <a:srgbClr val="000000"/>
                </a:solidFill>
                <a:latin typeface="Arial" pitchFamily="34" charset="0"/>
                <a:cs typeface="Arial" pitchFamily="34" charset="0"/>
              </a:rPr>
              <a:t>	</a:t>
            </a:r>
            <a:r>
              <a:rPr lang="en-US" sz="2400" i="1" dirty="0"/>
              <a:t>Staphylococcus </a:t>
            </a:r>
            <a:r>
              <a:rPr lang="en-US" sz="2400" i="1" dirty="0" err="1"/>
              <a:t>aureus</a:t>
            </a:r>
            <a:r>
              <a:rPr lang="el-GR" sz="2400" i="1" dirty="0"/>
              <a:t>/ </a:t>
            </a:r>
            <a:r>
              <a:rPr lang="en-US" sz="2400" i="1" dirty="0" err="1"/>
              <a:t>epidermidis</a:t>
            </a:r>
            <a:endParaRPr lang="el-GR" sz="2400" i="1" dirty="0"/>
          </a:p>
          <a:p>
            <a:pPr marL="0" indent="0">
              <a:buClr>
                <a:srgbClr val="9BAFB5"/>
              </a:buClr>
              <a:buNone/>
              <a:defRPr/>
            </a:pPr>
            <a:endParaRPr lang="el-GR" sz="2400" dirty="0">
              <a:solidFill>
                <a:srgbClr val="000000"/>
              </a:solidFill>
              <a:latin typeface="Arial" pitchFamily="34" charset="0"/>
              <a:cs typeface="Arial" pitchFamily="34" charset="0"/>
            </a:endParaRPr>
          </a:p>
          <a:p>
            <a:pPr>
              <a:buClr>
                <a:srgbClr val="9BAFB5"/>
              </a:buClr>
              <a:buNone/>
              <a:defRPr/>
            </a:pPr>
            <a:endParaRPr lang="en-US" sz="2400" b="1" u="sng" dirty="0">
              <a:solidFill>
                <a:srgbClr val="FF0000"/>
              </a:solidFill>
              <a:latin typeface="Arial" pitchFamily="34" charset="0"/>
              <a:cs typeface="Arial" pitchFamily="34" charset="0"/>
            </a:endParaRPr>
          </a:p>
          <a:p>
            <a:pPr>
              <a:buClr>
                <a:srgbClr val="9BAFB5"/>
              </a:buClr>
              <a:buNone/>
              <a:defRPr/>
            </a:pPr>
            <a:endParaRPr lang="el-GR" sz="2400" b="1" u="sng" dirty="0">
              <a:solidFill>
                <a:srgbClr val="000000"/>
              </a:solidFill>
              <a:latin typeface="Arial" pitchFamily="34" charset="0"/>
              <a:cs typeface="Arial" pitchFamily="34" charset="0"/>
            </a:endParaRPr>
          </a:p>
        </p:txBody>
      </p:sp>
      <p:pic>
        <p:nvPicPr>
          <p:cNvPr id="1027" name="Picture 3"/>
          <p:cNvPicPr>
            <a:picLocks noChangeAspect="1" noChangeArrowheads="1"/>
          </p:cNvPicPr>
          <p:nvPr/>
        </p:nvPicPr>
        <p:blipFill>
          <a:blip r:embed="rId3"/>
          <a:srcRect l="10066" t="18027"/>
          <a:stretch>
            <a:fillRect/>
          </a:stretch>
        </p:blipFill>
        <p:spPr bwMode="auto">
          <a:xfrm>
            <a:off x="6331226" y="2882348"/>
            <a:ext cx="5860773" cy="3911054"/>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6440023" y="2541727"/>
            <a:ext cx="5019794" cy="295233"/>
          </a:xfrm>
          <a:prstGeom prst="rect">
            <a:avLst/>
          </a:prstGeom>
          <a:noFill/>
          <a:ln w="9525">
            <a:noFill/>
            <a:miter lim="800000"/>
            <a:headEnd/>
            <a:tailEnd/>
          </a:ln>
          <a:effectLst/>
        </p:spPr>
      </p:pic>
      <p:sp>
        <p:nvSpPr>
          <p:cNvPr id="8" name="7 - Έλλειψη"/>
          <p:cNvSpPr/>
          <p:nvPr/>
        </p:nvSpPr>
        <p:spPr>
          <a:xfrm>
            <a:off x="1918251" y="1411358"/>
            <a:ext cx="5565914" cy="3975652"/>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just"/>
            <a:r>
              <a:rPr lang="el-GR" dirty="0">
                <a:solidFill>
                  <a:schemeClr val="tx1"/>
                </a:solidFill>
              </a:rPr>
              <a:t>Μερικές από τις κύριες θεραπευτικές χρήσεις του περιλαμβάνουν την αντιμετώπιση της αϋπνίας, της κατάθλιψης, του άγχους, της άσθματος, και των πεπτικών διαταραχών. Επιπλέον, ενισχύει το ανοσοποιητικό σύστημα, ανακουφίζει από τους πόνους της εμμηνορρυσίας </a:t>
            </a:r>
            <a:r>
              <a:rPr lang="el-GR" dirty="0" err="1">
                <a:solidFill>
                  <a:schemeClr val="tx1"/>
                </a:solidFill>
              </a:rPr>
              <a:t>δρά</a:t>
            </a:r>
            <a:r>
              <a:rPr lang="el-GR" dirty="0">
                <a:solidFill>
                  <a:schemeClr val="tx1"/>
                </a:solidFill>
              </a:rPr>
              <a:t> </a:t>
            </a:r>
            <a:r>
              <a:rPr lang="el-GR" dirty="0" err="1">
                <a:solidFill>
                  <a:schemeClr val="tx1"/>
                </a:solidFill>
              </a:rPr>
              <a:t>ένατι</a:t>
            </a:r>
            <a:r>
              <a:rPr lang="el-GR" dirty="0">
                <a:solidFill>
                  <a:schemeClr val="tx1"/>
                </a:solidFill>
              </a:rPr>
              <a:t> δερματικών προβλημάτων όπως το </a:t>
            </a:r>
            <a:r>
              <a:rPr lang="el-GR" dirty="0" err="1">
                <a:solidFill>
                  <a:schemeClr val="tx1"/>
                </a:solidFill>
              </a:rPr>
              <a:t>εκζέμα</a:t>
            </a:r>
            <a:r>
              <a:rPr lang="el-GR" dirty="0">
                <a:solidFill>
                  <a:schemeClr val="tx1"/>
                </a:solidFill>
              </a:rPr>
              <a:t> και την ακμή.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wipe(down)">
                                      <p:cBhvr>
                                        <p:cTn id="7" dur="500"/>
                                        <p:tgtEl>
                                          <p:spTgt spid="8">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wipe(down)">
                                      <p:cBhvr>
                                        <p:cTn id="1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93110B2-D54A-E2A4-2306-DB2B6D5A8703}"/>
              </a:ext>
            </a:extLst>
          </p:cNvPr>
          <p:cNvSpPr>
            <a:spLocks noGrp="1"/>
          </p:cNvSpPr>
          <p:nvPr>
            <p:ph idx="1"/>
          </p:nvPr>
        </p:nvSpPr>
        <p:spPr>
          <a:xfrm>
            <a:off x="163773" y="105508"/>
            <a:ext cx="12028227" cy="6752492"/>
          </a:xfrm>
        </p:spPr>
        <p:txBody>
          <a:bodyPr>
            <a:normAutofit/>
          </a:bodyPr>
          <a:lstStyle/>
          <a:p>
            <a:pPr>
              <a:buFont typeface="Wingdings" pitchFamily="2" charset="2"/>
              <a:buChar char="q"/>
            </a:pPr>
            <a:r>
              <a:rPr lang="el-GR" sz="2400" b="1" u="sng" dirty="0">
                <a:latin typeface="Arial" panose="020B0604020202020204" pitchFamily="34" charset="0"/>
                <a:cs typeface="Arial" panose="020B0604020202020204" pitchFamily="34" charset="0"/>
              </a:rPr>
              <a:t>ΠΡΑΣΙΝΟ ΤΣΑΙ </a:t>
            </a:r>
            <a:endParaRPr lang="el-GR" sz="2000" b="1" u="sng" dirty="0">
              <a:latin typeface="Arial" panose="020B0604020202020204" pitchFamily="34" charset="0"/>
              <a:cs typeface="Arial" panose="020B0604020202020204" pitchFamily="34" charset="0"/>
            </a:endParaRPr>
          </a:p>
          <a:p>
            <a:pPr algn="just" rtl="0" fontAlgn="base">
              <a:spcBef>
                <a:spcPts val="0"/>
              </a:spcBef>
              <a:spcAft>
                <a:spcPts val="1200"/>
              </a:spcAft>
              <a:buFont typeface="Arial" panose="020B0604020202020204" pitchFamily="34" charset="0"/>
              <a:buChar char="•"/>
            </a:pPr>
            <a:r>
              <a:rPr lang="el-GR" b="1" i="0" u="none" strike="noStrike" dirty="0">
                <a:solidFill>
                  <a:srgbClr val="FF0000"/>
                </a:solidFill>
                <a:effectLst/>
                <a:latin typeface="Arial" panose="020B0604020202020204" pitchFamily="34" charset="0"/>
                <a:cs typeface="Arial" panose="020B0604020202020204" pitchFamily="34" charset="0"/>
              </a:rPr>
              <a:t>Πολυφαινόλη-60</a:t>
            </a:r>
            <a:r>
              <a:rPr lang="el-GR" b="0" i="0" u="none" strike="noStrike" dirty="0">
                <a:solidFill>
                  <a:srgbClr val="000000"/>
                </a:solidFill>
                <a:effectLst/>
                <a:latin typeface="Arial" panose="020B0604020202020204" pitchFamily="34" charset="0"/>
                <a:cs typeface="Arial" panose="020B0604020202020204" pitchFamily="34" charset="0"/>
              </a:rPr>
              <a:t> : καταστέλλει διαδικασία φλεγμονής</a:t>
            </a:r>
          </a:p>
          <a:p>
            <a:pPr algn="just" rtl="0" fontAlgn="base">
              <a:spcBef>
                <a:spcPts val="0"/>
              </a:spcBef>
              <a:spcAft>
                <a:spcPts val="1200"/>
              </a:spcAft>
              <a:buFont typeface="Arial" panose="020B0604020202020204" pitchFamily="34" charset="0"/>
              <a:buChar char="•"/>
            </a:pPr>
            <a:r>
              <a:rPr lang="el-GR" b="1" i="0" u="none" strike="noStrike" dirty="0">
                <a:solidFill>
                  <a:srgbClr val="FF0000"/>
                </a:solidFill>
                <a:effectLst/>
                <a:latin typeface="Arial" panose="020B0604020202020204" pitchFamily="34" charset="0"/>
                <a:cs typeface="Arial" panose="020B0604020202020204" pitchFamily="34" charset="0"/>
              </a:rPr>
              <a:t>Επιγαλλοκατεχίνη-3-γαλλική</a:t>
            </a:r>
            <a:r>
              <a:rPr lang="el-GR" b="0" i="0" u="none" strike="noStrike" dirty="0">
                <a:solidFill>
                  <a:srgbClr val="000000"/>
                </a:solidFill>
                <a:effectLst/>
                <a:latin typeface="Arial" panose="020B0604020202020204" pitchFamily="34" charset="0"/>
                <a:cs typeface="Arial" panose="020B0604020202020204" pitchFamily="34" charset="0"/>
              </a:rPr>
              <a:t>: αναστέλλει την ανάπτυξη του </a:t>
            </a:r>
            <a:r>
              <a:rPr lang="en-GB" b="0" i="0" u="none" strike="noStrike" dirty="0">
                <a:solidFill>
                  <a:srgbClr val="000000"/>
                </a:solidFill>
                <a:effectLst/>
                <a:latin typeface="Arial" panose="020B0604020202020204" pitchFamily="34" charset="0"/>
                <a:cs typeface="Arial" panose="020B0604020202020204" pitchFamily="34" charset="0"/>
              </a:rPr>
              <a:t>P. acnes, </a:t>
            </a:r>
            <a:r>
              <a:rPr lang="el-GR" b="0" i="0" u="none" strike="noStrike" dirty="0">
                <a:solidFill>
                  <a:srgbClr val="000000"/>
                </a:solidFill>
                <a:effectLst/>
                <a:latin typeface="Arial" panose="020B0604020202020204" pitchFamily="34" charset="0"/>
                <a:cs typeface="Arial" panose="020B0604020202020204" pitchFamily="34" charset="0"/>
              </a:rPr>
              <a:t>σημειώνοντας  αντιφλεγμονώδη αποτελέσματα. </a:t>
            </a:r>
            <a:endParaRPr lang="en-US" b="0" i="0" u="none" strike="noStrike" dirty="0">
              <a:solidFill>
                <a:srgbClr val="000000"/>
              </a:solidFill>
              <a:effectLst/>
              <a:latin typeface="Arial" panose="020B0604020202020204" pitchFamily="34" charset="0"/>
              <a:cs typeface="Arial" panose="020B0604020202020204" pitchFamily="34" charset="0"/>
            </a:endParaRPr>
          </a:p>
          <a:p>
            <a:pPr lvl="1" algn="just" fontAlgn="base">
              <a:spcBef>
                <a:spcPts val="0"/>
              </a:spcBef>
              <a:spcAft>
                <a:spcPts val="1200"/>
              </a:spcAft>
            </a:pPr>
            <a:r>
              <a:rPr lang="el-GR" sz="1800" dirty="0" err="1">
                <a:solidFill>
                  <a:srgbClr val="000000"/>
                </a:solidFill>
                <a:latin typeface="Arial" panose="020B0604020202020204" pitchFamily="34" charset="0"/>
                <a:cs typeface="Arial" panose="020B0604020202020204" pitchFamily="34" charset="0"/>
              </a:rPr>
              <a:t>Δρ</a:t>
            </a:r>
            <a:r>
              <a:rPr lang="en-US" sz="1800" dirty="0" err="1">
                <a:solidFill>
                  <a:srgbClr val="000000"/>
                </a:solidFill>
                <a:latin typeface="Arial" panose="020B0604020202020204" pitchFamily="34" charset="0"/>
                <a:cs typeface="Arial" panose="020B0604020202020204" pitchFamily="34" charset="0"/>
              </a:rPr>
              <a:t>ά</a:t>
            </a:r>
            <a:r>
              <a:rPr lang="el-GR" sz="1800" dirty="0" err="1">
                <a:solidFill>
                  <a:srgbClr val="000000"/>
                </a:solidFill>
                <a:latin typeface="Arial" panose="020B0604020202020204" pitchFamily="34" charset="0"/>
                <a:cs typeface="Arial" panose="020B0604020202020204" pitchFamily="34" charset="0"/>
              </a:rPr>
              <a:t>ση</a:t>
            </a:r>
            <a:r>
              <a:rPr lang="el-GR" sz="1800" dirty="0">
                <a:solidFill>
                  <a:srgbClr val="000000"/>
                </a:solidFill>
                <a:latin typeface="Arial" panose="020B0604020202020204" pitchFamily="34" charset="0"/>
                <a:cs typeface="Arial" panose="020B0604020202020204" pitchFamily="34" charset="0"/>
              </a:rPr>
              <a:t> έναντι των βακτηρίων:</a:t>
            </a:r>
          </a:p>
          <a:p>
            <a:pPr lvl="1" algn="just" fontAlgn="base">
              <a:spcBef>
                <a:spcPts val="0"/>
              </a:spcBef>
              <a:spcAft>
                <a:spcPts val="1200"/>
              </a:spcAft>
              <a:buFont typeface="Wingdings" pitchFamily="2" charset="2"/>
              <a:buChar char="Ø"/>
            </a:pPr>
            <a:r>
              <a:rPr lang="en-GB" sz="1800" b="0" strike="noStrike" dirty="0">
                <a:solidFill>
                  <a:schemeClr val="tx1"/>
                </a:solidFill>
                <a:effectLst/>
                <a:latin typeface="Arial" panose="020B0604020202020204" pitchFamily="34" charset="0"/>
                <a:cs typeface="Arial" panose="020B0604020202020204" pitchFamily="34" charset="0"/>
              </a:rPr>
              <a:t> Bacillus cereus </a:t>
            </a:r>
          </a:p>
          <a:p>
            <a:pPr lvl="1" algn="just" fontAlgn="base">
              <a:spcBef>
                <a:spcPts val="0"/>
              </a:spcBef>
              <a:spcAft>
                <a:spcPts val="1200"/>
              </a:spcAft>
              <a:buFont typeface="Wingdings" pitchFamily="2" charset="2"/>
              <a:buChar char="Ø"/>
            </a:pPr>
            <a:r>
              <a:rPr lang="en-GB" sz="1800" b="0" strike="noStrike" dirty="0">
                <a:solidFill>
                  <a:schemeClr val="tx1"/>
                </a:solidFill>
                <a:effectLst/>
                <a:latin typeface="Arial" panose="020B0604020202020204" pitchFamily="34" charset="0"/>
                <a:cs typeface="Arial" panose="020B0604020202020204" pitchFamily="34" charset="0"/>
              </a:rPr>
              <a:t>Escherichia coli, </a:t>
            </a:r>
          </a:p>
          <a:p>
            <a:pPr lvl="1" algn="just" fontAlgn="base">
              <a:spcBef>
                <a:spcPts val="0"/>
              </a:spcBef>
              <a:spcAft>
                <a:spcPts val="1200"/>
              </a:spcAft>
              <a:buFont typeface="Wingdings" pitchFamily="2" charset="2"/>
              <a:buChar char="Ø"/>
            </a:pPr>
            <a:r>
              <a:rPr lang="en-GB" sz="1800" b="0" strike="noStrike" dirty="0">
                <a:solidFill>
                  <a:schemeClr val="tx1"/>
                </a:solidFill>
                <a:effectLst/>
                <a:latin typeface="Arial" panose="020B0604020202020204" pitchFamily="34" charset="0"/>
                <a:cs typeface="Arial" panose="020B0604020202020204" pitchFamily="34" charset="0"/>
              </a:rPr>
              <a:t>Campylobacter </a:t>
            </a:r>
            <a:r>
              <a:rPr lang="en-GB" sz="1800" b="0" strike="noStrike" dirty="0" err="1">
                <a:solidFill>
                  <a:schemeClr val="tx1"/>
                </a:solidFill>
                <a:effectLst/>
                <a:latin typeface="Arial" panose="020B0604020202020204" pitchFamily="34" charset="0"/>
                <a:cs typeface="Arial" panose="020B0604020202020204" pitchFamily="34" charset="0"/>
              </a:rPr>
              <a:t>jejuni</a:t>
            </a:r>
            <a:endParaRPr lang="en-GB" sz="1800" b="0" strike="noStrike" dirty="0">
              <a:solidFill>
                <a:schemeClr val="tx1"/>
              </a:solidFill>
              <a:effectLst/>
              <a:latin typeface="Arial" panose="020B0604020202020204" pitchFamily="34" charset="0"/>
              <a:cs typeface="Arial" panose="020B0604020202020204" pitchFamily="34" charset="0"/>
            </a:endParaRPr>
          </a:p>
          <a:p>
            <a:pPr lvl="1" algn="just" fontAlgn="base">
              <a:spcBef>
                <a:spcPts val="0"/>
              </a:spcBef>
              <a:spcAft>
                <a:spcPts val="1200"/>
              </a:spcAft>
              <a:buFont typeface="Wingdings" pitchFamily="2" charset="2"/>
              <a:buChar char="Ø"/>
            </a:pPr>
            <a:r>
              <a:rPr lang="en-GB" sz="1800" b="0" strike="noStrike" dirty="0">
                <a:solidFill>
                  <a:schemeClr val="tx1"/>
                </a:solidFill>
                <a:effectLst/>
                <a:latin typeface="Arial" panose="020B0604020202020204" pitchFamily="34" charset="0"/>
                <a:cs typeface="Arial" panose="020B0604020202020204" pitchFamily="34" charset="0"/>
              </a:rPr>
              <a:t>Helicobacte</a:t>
            </a:r>
            <a:r>
              <a:rPr lang="en-GB" sz="1800" dirty="0">
                <a:solidFill>
                  <a:schemeClr val="tx1"/>
                </a:solidFill>
                <a:latin typeface="Arial" panose="020B0604020202020204" pitchFamily="34" charset="0"/>
                <a:cs typeface="Arial" panose="020B0604020202020204" pitchFamily="34" charset="0"/>
              </a:rPr>
              <a:t>r pylori</a:t>
            </a:r>
            <a:endParaRPr lang="en-GB" sz="1800" b="0" strike="noStrike" dirty="0">
              <a:solidFill>
                <a:schemeClr val="tx1"/>
              </a:solidFill>
              <a:effectLst/>
              <a:latin typeface="Arial" panose="020B0604020202020204" pitchFamily="34" charset="0"/>
              <a:cs typeface="Arial" panose="020B0604020202020204" pitchFamily="34" charset="0"/>
            </a:endParaRPr>
          </a:p>
          <a:p>
            <a:pPr lvl="1" algn="just" fontAlgn="base">
              <a:spcBef>
                <a:spcPts val="0"/>
              </a:spcBef>
              <a:spcAft>
                <a:spcPts val="1200"/>
              </a:spcAft>
              <a:buFont typeface="Wingdings" pitchFamily="2" charset="2"/>
              <a:buChar char="Ø"/>
            </a:pPr>
            <a:r>
              <a:rPr lang="en-GB" sz="1800" b="0" strike="noStrike" dirty="0">
                <a:solidFill>
                  <a:schemeClr val="tx1"/>
                </a:solidFill>
                <a:effectLst/>
                <a:latin typeface="Arial" panose="020B0604020202020204" pitchFamily="34" charset="0"/>
                <a:cs typeface="Arial" panose="020B0604020202020204" pitchFamily="34" charset="0"/>
              </a:rPr>
              <a:t>Clostridium perfringens </a:t>
            </a:r>
          </a:p>
          <a:p>
            <a:pPr lvl="1" algn="just" fontAlgn="base">
              <a:spcBef>
                <a:spcPts val="0"/>
              </a:spcBef>
              <a:spcAft>
                <a:spcPts val="1200"/>
              </a:spcAft>
              <a:buFont typeface="Wingdings" pitchFamily="2" charset="2"/>
              <a:buChar char="Ø"/>
            </a:pPr>
            <a:r>
              <a:rPr lang="en-GB" sz="1800" b="0" strike="noStrike" dirty="0">
                <a:solidFill>
                  <a:schemeClr val="tx1"/>
                </a:solidFill>
                <a:effectLst/>
                <a:latin typeface="Arial" panose="020B0604020202020204" pitchFamily="34" charset="0"/>
                <a:cs typeface="Arial" panose="020B0604020202020204" pitchFamily="34" charset="0"/>
              </a:rPr>
              <a:t>Staphylococcus aureus</a:t>
            </a:r>
          </a:p>
          <a:p>
            <a:pPr lvl="1" algn="just" fontAlgn="base">
              <a:spcBef>
                <a:spcPts val="0"/>
              </a:spcBef>
              <a:spcAft>
                <a:spcPts val="1200"/>
              </a:spcAft>
              <a:buFont typeface="Wingdings" pitchFamily="2" charset="2"/>
              <a:buChar char="Ø"/>
            </a:pPr>
            <a:r>
              <a:rPr lang="en-GB" sz="1800" b="0" strike="noStrike" dirty="0">
                <a:solidFill>
                  <a:schemeClr val="tx1"/>
                </a:solidFill>
                <a:effectLst/>
                <a:latin typeface="Arial" panose="020B0604020202020204" pitchFamily="34" charset="0"/>
                <a:cs typeface="Arial" panose="020B0604020202020204" pitchFamily="34" charset="0"/>
              </a:rPr>
              <a:t>Legionella pneumophila</a:t>
            </a:r>
          </a:p>
          <a:p>
            <a:pPr lvl="1" algn="just" fontAlgn="base">
              <a:spcBef>
                <a:spcPts val="0"/>
              </a:spcBef>
              <a:spcAft>
                <a:spcPts val="1200"/>
              </a:spcAft>
              <a:buFont typeface="Wingdings" pitchFamily="2" charset="2"/>
              <a:buChar char="Ø"/>
            </a:pPr>
            <a:r>
              <a:rPr lang="en-GB" sz="1800" b="0" strike="noStrike" dirty="0">
                <a:solidFill>
                  <a:schemeClr val="tx1"/>
                </a:solidFill>
                <a:effectLst/>
                <a:latin typeface="Arial" panose="020B0604020202020204" pitchFamily="34" charset="0"/>
                <a:cs typeface="Arial" panose="020B0604020202020204" pitchFamily="34" charset="0"/>
              </a:rPr>
              <a:t>Pseudomonas aeruginosa </a:t>
            </a:r>
          </a:p>
          <a:p>
            <a:pPr lvl="1" algn="just" fontAlgn="base">
              <a:spcBef>
                <a:spcPts val="0"/>
              </a:spcBef>
              <a:spcAft>
                <a:spcPts val="1200"/>
              </a:spcAft>
              <a:buFont typeface="Wingdings" pitchFamily="2" charset="2"/>
              <a:buChar char="Ø"/>
            </a:pPr>
            <a:r>
              <a:rPr lang="en-GB" sz="1800" b="0" strike="noStrike" dirty="0">
                <a:solidFill>
                  <a:schemeClr val="tx1"/>
                </a:solidFill>
                <a:effectLst/>
                <a:latin typeface="Arial" panose="020B0604020202020204" pitchFamily="34" charset="0"/>
                <a:cs typeface="Arial" panose="020B0604020202020204" pitchFamily="34" charset="0"/>
              </a:rPr>
              <a:t>Shigella </a:t>
            </a:r>
            <a:r>
              <a:rPr lang="en-GB" sz="1800" b="0" strike="noStrike" dirty="0" err="1">
                <a:solidFill>
                  <a:schemeClr val="tx1"/>
                </a:solidFill>
                <a:effectLst/>
                <a:latin typeface="Arial" panose="020B0604020202020204" pitchFamily="34" charset="0"/>
                <a:cs typeface="Arial" panose="020B0604020202020204" pitchFamily="34" charset="0"/>
              </a:rPr>
              <a:t>flexneri</a:t>
            </a:r>
            <a:r>
              <a:rPr lang="en-GB" sz="1800" b="0" strike="noStrike" dirty="0">
                <a:solidFill>
                  <a:schemeClr val="tx1"/>
                </a:solidFill>
                <a:effectLst/>
                <a:latin typeface="Arial" panose="020B0604020202020204" pitchFamily="34" charset="0"/>
                <a:cs typeface="Arial" panose="020B0604020202020204" pitchFamily="34" charset="0"/>
              </a:rPr>
              <a:t> </a:t>
            </a:r>
            <a:endParaRPr lang="en-GB" sz="1800" dirty="0">
              <a:solidFill>
                <a:schemeClr val="tx1"/>
              </a:solidFill>
              <a:latin typeface="Arial" panose="020B0604020202020204" pitchFamily="34" charset="0"/>
              <a:cs typeface="Arial" panose="020B0604020202020204" pitchFamily="34" charset="0"/>
            </a:endParaRPr>
          </a:p>
          <a:p>
            <a:pPr lvl="1" algn="just" fontAlgn="base">
              <a:spcBef>
                <a:spcPts val="0"/>
              </a:spcBef>
              <a:spcAft>
                <a:spcPts val="1200"/>
              </a:spcAft>
              <a:buFont typeface="Wingdings" pitchFamily="2" charset="2"/>
              <a:buChar char="Ø"/>
            </a:pPr>
            <a:r>
              <a:rPr lang="en-GB" sz="1800" b="0" strike="noStrike" dirty="0">
                <a:solidFill>
                  <a:schemeClr val="tx1"/>
                </a:solidFill>
                <a:effectLst/>
                <a:latin typeface="Arial" panose="020B0604020202020204" pitchFamily="34" charset="0"/>
                <a:cs typeface="Arial" panose="020B0604020202020204" pitchFamily="34" charset="0"/>
              </a:rPr>
              <a:t>Vibrio cholerae </a:t>
            </a:r>
            <a:endParaRPr lang="el-GR" sz="1800" dirty="0">
              <a:solidFill>
                <a:srgbClr val="000000"/>
              </a:solidFill>
              <a:latin typeface="Arial" panose="020B0604020202020204" pitchFamily="34" charset="0"/>
            </a:endParaRPr>
          </a:p>
          <a:p>
            <a:pPr algn="just" rtl="0" fontAlgn="base">
              <a:spcBef>
                <a:spcPts val="0"/>
              </a:spcBef>
              <a:spcAft>
                <a:spcPts val="1200"/>
              </a:spcAft>
              <a:buFont typeface="Wingdings" pitchFamily="2" charset="2"/>
              <a:buChar char="Ø"/>
            </a:pPr>
            <a:endParaRPr lang="el-GR" sz="1800" b="0" i="0" u="none" strike="noStrike" dirty="0">
              <a:solidFill>
                <a:srgbClr val="000000"/>
              </a:solidFill>
              <a:effectLst/>
              <a:latin typeface="Arial" panose="020B0604020202020204" pitchFamily="34" charset="0"/>
            </a:endParaRPr>
          </a:p>
          <a:p>
            <a:pPr marL="0" indent="0">
              <a:buNone/>
            </a:pPr>
            <a:endParaRPr lang="en-GR" dirty="0"/>
          </a:p>
        </p:txBody>
      </p:sp>
      <p:pic>
        <p:nvPicPr>
          <p:cNvPr id="2052" name="Picture 4" descr="Jual Green Tea Aromatherapy Oil 50ml ...">
            <a:extLst>
              <a:ext uri="{FF2B5EF4-FFF2-40B4-BE49-F238E27FC236}">
                <a16:creationId xmlns:a16="http://schemas.microsoft.com/office/drawing/2014/main" id="{335645FE-6560-3F2A-5083-898240EDAE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0" y="2065118"/>
            <a:ext cx="3644844" cy="36448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3329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dissolve">
                                      <p:cBhvr>
                                        <p:cTn id="20" dur="500"/>
                                        <p:tgtEl>
                                          <p:spTgt spid="3">
                                            <p:txEl>
                                              <p:pRg st="3" end="3"/>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dissolve">
                                      <p:cBhvr>
                                        <p:cTn id="23" dur="500"/>
                                        <p:tgtEl>
                                          <p:spTgt spid="3">
                                            <p:txEl>
                                              <p:pRg st="4" end="4"/>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dissolve">
                                      <p:cBhvr>
                                        <p:cTn id="26" dur="500"/>
                                        <p:tgtEl>
                                          <p:spTgt spid="3">
                                            <p:txEl>
                                              <p:pRg st="5" end="5"/>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dissolve">
                                      <p:cBhvr>
                                        <p:cTn id="29" dur="500"/>
                                        <p:tgtEl>
                                          <p:spTgt spid="3">
                                            <p:txEl>
                                              <p:pRg st="6" end="6"/>
                                            </p:txEl>
                                          </p:spTgt>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dissolve">
                                      <p:cBhvr>
                                        <p:cTn id="32" dur="500"/>
                                        <p:tgtEl>
                                          <p:spTgt spid="3">
                                            <p:txEl>
                                              <p:pRg st="7" end="7"/>
                                            </p:txEl>
                                          </p:spTgt>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dissolve">
                                      <p:cBhvr>
                                        <p:cTn id="35" dur="500"/>
                                        <p:tgtEl>
                                          <p:spTgt spid="3">
                                            <p:txEl>
                                              <p:pRg st="8" end="8"/>
                                            </p:txEl>
                                          </p:spTgt>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dissolve">
                                      <p:cBhvr>
                                        <p:cTn id="38" dur="500"/>
                                        <p:tgtEl>
                                          <p:spTgt spid="3">
                                            <p:txEl>
                                              <p:pRg st="9" end="9"/>
                                            </p:txEl>
                                          </p:spTgt>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animEffect transition="in" filter="dissolve">
                                      <p:cBhvr>
                                        <p:cTn id="41" dur="500"/>
                                        <p:tgtEl>
                                          <p:spTgt spid="3">
                                            <p:txEl>
                                              <p:pRg st="10" end="10"/>
                                            </p:txEl>
                                          </p:spTgt>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3">
                                            <p:txEl>
                                              <p:pRg st="11" end="11"/>
                                            </p:txEl>
                                          </p:spTgt>
                                        </p:tgtEl>
                                        <p:attrNameLst>
                                          <p:attrName>style.visibility</p:attrName>
                                        </p:attrNameLst>
                                      </p:cBhvr>
                                      <p:to>
                                        <p:strVal val="visible"/>
                                      </p:to>
                                    </p:set>
                                    <p:animEffect transition="in" filter="dissolve">
                                      <p:cBhvr>
                                        <p:cTn id="44" dur="500"/>
                                        <p:tgtEl>
                                          <p:spTgt spid="3">
                                            <p:txEl>
                                              <p:pRg st="11" end="11"/>
                                            </p:txEl>
                                          </p:spTgt>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3">
                                            <p:txEl>
                                              <p:pRg st="12" end="12"/>
                                            </p:txEl>
                                          </p:spTgt>
                                        </p:tgtEl>
                                        <p:attrNameLst>
                                          <p:attrName>style.visibility</p:attrName>
                                        </p:attrNameLst>
                                      </p:cBhvr>
                                      <p:to>
                                        <p:strVal val="visible"/>
                                      </p:to>
                                    </p:set>
                                    <p:animEffect transition="in" filter="dissolve">
                                      <p:cBhvr>
                                        <p:cTn id="47" dur="500"/>
                                        <p:tgtEl>
                                          <p:spTgt spid="3">
                                            <p:txEl>
                                              <p:pRg st="12" end="12"/>
                                            </p:txEl>
                                          </p:spTgt>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3">
                                            <p:txEl>
                                              <p:pRg st="13" end="13"/>
                                            </p:txEl>
                                          </p:spTgt>
                                        </p:tgtEl>
                                        <p:attrNameLst>
                                          <p:attrName>style.visibility</p:attrName>
                                        </p:attrNameLst>
                                      </p:cBhvr>
                                      <p:to>
                                        <p:strVal val="visible"/>
                                      </p:to>
                                    </p:set>
                                    <p:animEffect transition="in" filter="dissolve">
                                      <p:cBhvr>
                                        <p:cTn id="50"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25CF9940-592A-10B3-790D-74D59670A76C}"/>
              </a:ext>
            </a:extLst>
          </p:cNvPr>
          <p:cNvSpPr>
            <a:spLocks noGrp="1"/>
          </p:cNvSpPr>
          <p:nvPr>
            <p:ph type="title"/>
          </p:nvPr>
        </p:nvSpPr>
        <p:spPr>
          <a:xfrm>
            <a:off x="522513" y="335643"/>
            <a:ext cx="11234057" cy="535214"/>
          </a:xfrm>
        </p:spPr>
        <p:txBody>
          <a:bodyPr>
            <a:normAutofit fontScale="90000"/>
          </a:bodyPr>
          <a:lstStyle/>
          <a:p>
            <a:r>
              <a:rPr lang="el-GR" dirty="0"/>
              <a:t>ΒΙΒΛΙΟΓΡΑΦΙΑ </a:t>
            </a:r>
          </a:p>
        </p:txBody>
      </p:sp>
      <p:sp>
        <p:nvSpPr>
          <p:cNvPr id="3" name="Θέση περιεχομένου 2">
            <a:extLst>
              <a:ext uri="{FF2B5EF4-FFF2-40B4-BE49-F238E27FC236}">
                <a16:creationId xmlns:a16="http://schemas.microsoft.com/office/drawing/2014/main" id="{C9F0E492-B28F-35BD-D813-C4EE6B02C2D0}"/>
              </a:ext>
            </a:extLst>
          </p:cNvPr>
          <p:cNvSpPr>
            <a:spLocks noGrp="1"/>
          </p:cNvSpPr>
          <p:nvPr>
            <p:ph idx="1"/>
          </p:nvPr>
        </p:nvSpPr>
        <p:spPr>
          <a:xfrm>
            <a:off x="522513" y="996043"/>
            <a:ext cx="11404444" cy="5861957"/>
          </a:xfrm>
        </p:spPr>
        <p:txBody>
          <a:bodyPr>
            <a:normAutofit lnSpcReduction="10000"/>
          </a:bodyPr>
          <a:lstStyle/>
          <a:p>
            <a:r>
              <a:rPr lang="en-US" dirty="0">
                <a:latin typeface="Aptos" panose="020B0004020202020204" pitchFamily="34" charset="0"/>
              </a:rPr>
              <a:t>Carson, C.F., Hammer K.A., Riley T.V., (2006). Melaleuca alternifolia (Tea tree) oil: a review of antimicrobial and other medicinal properties. Clin. </a:t>
            </a:r>
            <a:r>
              <a:rPr lang="en-US" dirty="0" err="1">
                <a:latin typeface="Aptos" panose="020B0004020202020204" pitchFamily="34" charset="0"/>
              </a:rPr>
              <a:t>Microb</a:t>
            </a:r>
            <a:r>
              <a:rPr lang="en-US" dirty="0">
                <a:latin typeface="Aptos" panose="020B0004020202020204" pitchFamily="34" charset="0"/>
              </a:rPr>
              <a:t>. Rev. 19,50-62.</a:t>
            </a:r>
            <a:endParaRPr lang="el-GR" dirty="0">
              <a:latin typeface="Aptos" panose="020B0004020202020204" pitchFamily="34" charset="0"/>
            </a:endParaRPr>
          </a:p>
          <a:p>
            <a:r>
              <a:rPr lang="en-US" dirty="0" err="1">
                <a:latin typeface="Aptos" panose="020B0004020202020204" pitchFamily="34" charset="0"/>
              </a:rPr>
              <a:t>Nakatsu</a:t>
            </a:r>
            <a:r>
              <a:rPr lang="en-US" dirty="0">
                <a:latin typeface="Aptos" panose="020B0004020202020204" pitchFamily="34" charset="0"/>
              </a:rPr>
              <a:t>, T., Andrew T.L.J., Chinn J.W., Kang, R. (2000). Biological activity of essential oils and their constituents. Stud. Nat. Prod. Chem. 21, 571-631</a:t>
            </a:r>
            <a:endParaRPr lang="el-GR" dirty="0">
              <a:latin typeface="Aptos" panose="020B0004020202020204" pitchFamily="34" charset="0"/>
            </a:endParaRPr>
          </a:p>
          <a:p>
            <a:r>
              <a:rPr lang="en-US" dirty="0">
                <a:latin typeface="Aptos" panose="020B0004020202020204" pitchFamily="34" charset="0"/>
              </a:rPr>
              <a:t>Guenther, E., (1948). The essential oils, vol. 1. D. Van Nostrand Company Inc., News York</a:t>
            </a:r>
          </a:p>
          <a:p>
            <a:r>
              <a:rPr lang="en-US" dirty="0">
                <a:latin typeface="Aptos" panose="020B0004020202020204" pitchFamily="34" charset="0"/>
              </a:rPr>
              <a:t>Babar Ali1 , Naser Ali Al-Wabel1 , </a:t>
            </a:r>
            <a:r>
              <a:rPr lang="en-US" dirty="0" err="1">
                <a:latin typeface="Aptos" panose="020B0004020202020204" pitchFamily="34" charset="0"/>
              </a:rPr>
              <a:t>Saiba</a:t>
            </a:r>
            <a:r>
              <a:rPr lang="en-US" dirty="0">
                <a:latin typeface="Aptos" panose="020B0004020202020204" pitchFamily="34" charset="0"/>
              </a:rPr>
              <a:t> Shams2 , Aftab Ahamad3*, Shah Alam Khan4 , Firoz Anwar (2015). Asian Pac J Trop Biomed; 5(8): 601–611</a:t>
            </a:r>
          </a:p>
          <a:p>
            <a:r>
              <a:rPr lang="en-US" dirty="0">
                <a:latin typeface="Aptos" panose="020B0004020202020204" pitchFamily="34" charset="0"/>
              </a:rPr>
              <a:t>Prajapati </a:t>
            </a:r>
            <a:r>
              <a:rPr lang="en-US" dirty="0" err="1">
                <a:latin typeface="Aptos" panose="020B0004020202020204" pitchFamily="34" charset="0"/>
              </a:rPr>
              <a:t>V.,Tripathi</a:t>
            </a:r>
            <a:r>
              <a:rPr lang="en-US" dirty="0">
                <a:latin typeface="Aptos" panose="020B0004020202020204" pitchFamily="34" charset="0"/>
              </a:rPr>
              <a:t> A .</a:t>
            </a:r>
            <a:r>
              <a:rPr lang="en-US" dirty="0" err="1">
                <a:latin typeface="Aptos" panose="020B0004020202020204" pitchFamily="34" charset="0"/>
              </a:rPr>
              <a:t>K.,Aggarwal</a:t>
            </a:r>
            <a:r>
              <a:rPr lang="en-US" dirty="0">
                <a:latin typeface="Aptos" panose="020B0004020202020204" pitchFamily="34" charset="0"/>
              </a:rPr>
              <a:t> K.K., </a:t>
            </a:r>
            <a:r>
              <a:rPr lang="en-US" dirty="0" err="1">
                <a:latin typeface="Aptos" panose="020B0004020202020204" pitchFamily="34" charset="0"/>
              </a:rPr>
              <a:t>Khanuja</a:t>
            </a:r>
            <a:r>
              <a:rPr lang="en-US" dirty="0">
                <a:latin typeface="Aptos" panose="020B0004020202020204" pitchFamily="34" charset="0"/>
              </a:rPr>
              <a:t> S.P.S.(2005)In </a:t>
            </a:r>
            <a:r>
              <a:rPr lang="en-US" dirty="0" err="1">
                <a:latin typeface="Aptos" panose="020B0004020202020204" pitchFamily="34" charset="0"/>
              </a:rPr>
              <a:t>secticidal</a:t>
            </a:r>
            <a:r>
              <a:rPr lang="en-US" dirty="0">
                <a:latin typeface="Aptos" panose="020B0004020202020204" pitchFamily="34" charset="0"/>
              </a:rPr>
              <a:t>, repellent and </a:t>
            </a:r>
            <a:r>
              <a:rPr lang="en-US" dirty="0" err="1">
                <a:latin typeface="Aptos" panose="020B0004020202020204" pitchFamily="34" charset="0"/>
              </a:rPr>
              <a:t>ovip</a:t>
            </a:r>
            <a:r>
              <a:rPr lang="en-US" dirty="0">
                <a:latin typeface="Aptos" panose="020B0004020202020204" pitchFamily="34" charset="0"/>
              </a:rPr>
              <a:t> </a:t>
            </a:r>
            <a:r>
              <a:rPr lang="en-US" dirty="0" err="1">
                <a:latin typeface="Aptos" panose="020B0004020202020204" pitchFamily="34" charset="0"/>
              </a:rPr>
              <a:t>osition</a:t>
            </a:r>
            <a:r>
              <a:rPr lang="en-US" dirty="0">
                <a:latin typeface="Aptos" panose="020B0004020202020204" pitchFamily="34" charset="0"/>
              </a:rPr>
              <a:t> -</a:t>
            </a:r>
            <a:r>
              <a:rPr lang="en-US" dirty="0" err="1">
                <a:latin typeface="Aptos" panose="020B0004020202020204" pitchFamily="34" charset="0"/>
              </a:rPr>
              <a:t>deteirent</a:t>
            </a:r>
            <a:r>
              <a:rPr lang="en-US" dirty="0">
                <a:latin typeface="Aptos" panose="020B0004020202020204" pitchFamily="34" charset="0"/>
              </a:rPr>
              <a:t> a </a:t>
            </a:r>
            <a:r>
              <a:rPr lang="en-US" dirty="0" err="1">
                <a:latin typeface="Aptos" panose="020B0004020202020204" pitchFamily="34" charset="0"/>
              </a:rPr>
              <a:t>ctivity</a:t>
            </a:r>
            <a:r>
              <a:rPr lang="en-US" dirty="0">
                <a:latin typeface="Aptos" panose="020B0004020202020204" pitchFamily="34" charset="0"/>
              </a:rPr>
              <a:t> of selected essential oils against Anopheles </a:t>
            </a:r>
            <a:r>
              <a:rPr lang="en-US" dirty="0" err="1">
                <a:latin typeface="Aptos" panose="020B0004020202020204" pitchFamily="34" charset="0"/>
              </a:rPr>
              <a:t>stephensi</a:t>
            </a:r>
            <a:r>
              <a:rPr lang="en-US" dirty="0">
                <a:latin typeface="Aptos" panose="020B0004020202020204" pitchFamily="34" charset="0"/>
              </a:rPr>
              <a:t>, Aedes aegypti, and Culex </a:t>
            </a:r>
            <a:r>
              <a:rPr lang="en-US" dirty="0" err="1">
                <a:latin typeface="Aptos" panose="020B0004020202020204" pitchFamily="34" charset="0"/>
              </a:rPr>
              <a:t>quinquefasciatus</a:t>
            </a:r>
            <a:r>
              <a:rPr lang="en-US" dirty="0">
                <a:latin typeface="Aptos" panose="020B0004020202020204" pitchFamily="34" charset="0"/>
              </a:rPr>
              <a:t>. Bioresource Technology 96:1749-1757.</a:t>
            </a:r>
          </a:p>
          <a:p>
            <a:r>
              <a:rPr lang="en-US" dirty="0">
                <a:latin typeface="Aptos" panose="020B0004020202020204" pitchFamily="34" charset="0"/>
              </a:rPr>
              <a:t>https://www.ingentaconnect.com/content/ben/cdm/2018/00000019/00000013/art00009</a:t>
            </a:r>
          </a:p>
          <a:p>
            <a:r>
              <a:rPr lang="en-US" dirty="0" err="1">
                <a:latin typeface="Aptos" panose="020B0004020202020204" pitchFamily="34" charset="0"/>
              </a:rPr>
              <a:t>Lamiri</a:t>
            </a:r>
            <a:r>
              <a:rPr lang="en-US" dirty="0">
                <a:latin typeface="Aptos" panose="020B0004020202020204" pitchFamily="34" charset="0"/>
              </a:rPr>
              <a:t> A .,</a:t>
            </a:r>
            <a:r>
              <a:rPr lang="en-US" dirty="0" err="1">
                <a:latin typeface="Aptos" panose="020B0004020202020204" pitchFamily="34" charset="0"/>
              </a:rPr>
              <a:t>Lhaloui</a:t>
            </a:r>
            <a:r>
              <a:rPr lang="en-US" dirty="0">
                <a:latin typeface="Aptos" panose="020B0004020202020204" pitchFamily="34" charset="0"/>
              </a:rPr>
              <a:t> S . </a:t>
            </a:r>
            <a:r>
              <a:rPr lang="en-US" dirty="0" err="1">
                <a:latin typeface="Aptos" panose="020B0004020202020204" pitchFamily="34" charset="0"/>
              </a:rPr>
              <a:t>Benjilali</a:t>
            </a:r>
            <a:r>
              <a:rPr lang="en-US" dirty="0">
                <a:latin typeface="Aptos" panose="020B0004020202020204" pitchFamily="34" charset="0"/>
              </a:rPr>
              <a:t> B .,</a:t>
            </a:r>
            <a:r>
              <a:rPr lang="en-US" dirty="0" err="1">
                <a:latin typeface="Aptos" panose="020B0004020202020204" pitchFamily="34" charset="0"/>
              </a:rPr>
              <a:t>Berrada</a:t>
            </a:r>
            <a:r>
              <a:rPr lang="en-US" dirty="0">
                <a:latin typeface="Aptos" panose="020B0004020202020204" pitchFamily="34" charset="0"/>
              </a:rPr>
              <a:t> M .(2001) In </a:t>
            </a:r>
            <a:r>
              <a:rPr lang="en-US" dirty="0" err="1">
                <a:latin typeface="Aptos" panose="020B0004020202020204" pitchFamily="34" charset="0"/>
              </a:rPr>
              <a:t>secticidal</a:t>
            </a:r>
            <a:r>
              <a:rPr lang="en-US" dirty="0">
                <a:latin typeface="Aptos" panose="020B0004020202020204" pitchFamily="34" charset="0"/>
              </a:rPr>
              <a:t> effects of essential oils against Hessian fly ,</a:t>
            </a:r>
            <a:r>
              <a:rPr lang="en-US" dirty="0" err="1">
                <a:latin typeface="Aptos" panose="020B0004020202020204" pitchFamily="34" charset="0"/>
              </a:rPr>
              <a:t>Mayetiola</a:t>
            </a:r>
            <a:r>
              <a:rPr lang="en-US" dirty="0">
                <a:latin typeface="Aptos" panose="020B0004020202020204" pitchFamily="34" charset="0"/>
              </a:rPr>
              <a:t> destructor (Say). Field Crops Research .71:9 -15 </a:t>
            </a:r>
          </a:p>
          <a:p>
            <a:r>
              <a:rPr lang="en-US" dirty="0" err="1">
                <a:latin typeface="Aptos" panose="020B0004020202020204" pitchFamily="34" charset="0"/>
              </a:rPr>
              <a:t>Papachristos</a:t>
            </a:r>
            <a:r>
              <a:rPr lang="en-US" dirty="0">
                <a:latin typeface="Aptos" panose="020B0004020202020204" pitchFamily="34" charset="0"/>
              </a:rPr>
              <a:t> D .,</a:t>
            </a:r>
            <a:r>
              <a:rPr lang="en-US" dirty="0" err="1">
                <a:latin typeface="Aptos" panose="020B0004020202020204" pitchFamily="34" charset="0"/>
              </a:rPr>
              <a:t>Karamanoli</a:t>
            </a:r>
            <a:r>
              <a:rPr lang="en-US" dirty="0">
                <a:latin typeface="Aptos" panose="020B0004020202020204" pitchFamily="34" charset="0"/>
              </a:rPr>
              <a:t> K .,</a:t>
            </a:r>
            <a:r>
              <a:rPr lang="en-US" dirty="0" err="1">
                <a:latin typeface="Aptos" panose="020B0004020202020204" pitchFamily="34" charset="0"/>
              </a:rPr>
              <a:t>Stamopoulos</a:t>
            </a:r>
            <a:r>
              <a:rPr lang="en-US" dirty="0">
                <a:latin typeface="Aptos" panose="020B0004020202020204" pitchFamily="34" charset="0"/>
              </a:rPr>
              <a:t> D .,</a:t>
            </a:r>
            <a:r>
              <a:rPr lang="en-US" dirty="0" err="1">
                <a:latin typeface="Aptos" panose="020B0004020202020204" pitchFamily="34" charset="0"/>
              </a:rPr>
              <a:t>Spiroudi-Menkissoglu</a:t>
            </a:r>
            <a:r>
              <a:rPr lang="en-US" dirty="0">
                <a:latin typeface="Aptos" panose="020B0004020202020204" pitchFamily="34" charset="0"/>
              </a:rPr>
              <a:t> U (2004) The relationship  between the chemical composition of three essential oils and their insecticidal activity against    </a:t>
            </a:r>
            <a:r>
              <a:rPr lang="en-US" dirty="0" err="1">
                <a:latin typeface="Aptos" panose="020B0004020202020204" pitchFamily="34" charset="0"/>
              </a:rPr>
              <a:t>Acanthoscelides</a:t>
            </a:r>
            <a:r>
              <a:rPr lang="en-US" dirty="0">
                <a:latin typeface="Aptos" panose="020B0004020202020204" pitchFamily="34" charset="0"/>
              </a:rPr>
              <a:t> </a:t>
            </a:r>
            <a:r>
              <a:rPr lang="en-US" dirty="0" err="1">
                <a:latin typeface="Aptos" panose="020B0004020202020204" pitchFamily="34" charset="0"/>
              </a:rPr>
              <a:t>obtectus</a:t>
            </a:r>
            <a:r>
              <a:rPr lang="en-US" dirty="0">
                <a:latin typeface="Aptos" panose="020B0004020202020204" pitchFamily="34" charset="0"/>
              </a:rPr>
              <a:t> (Say). Pest Management Science 60:514-520</a:t>
            </a:r>
          </a:p>
          <a:p>
            <a:r>
              <a:rPr lang="en-US" dirty="0">
                <a:latin typeface="Aptos" panose="020B0004020202020204" pitchFamily="34" charset="0"/>
              </a:rPr>
              <a:t>Anthony J-</a:t>
            </a:r>
            <a:r>
              <a:rPr lang="en-US" dirty="0" err="1">
                <a:latin typeface="Aptos" panose="020B0004020202020204" pitchFamily="34" charset="0"/>
              </a:rPr>
              <a:t>P.,Fyfe</a:t>
            </a:r>
            <a:r>
              <a:rPr lang="en-US" dirty="0">
                <a:latin typeface="Aptos" panose="020B0004020202020204" pitchFamily="34" charset="0"/>
              </a:rPr>
              <a:t> </a:t>
            </a:r>
            <a:r>
              <a:rPr lang="en-US" dirty="0" err="1">
                <a:latin typeface="Aptos" panose="020B0004020202020204" pitchFamily="34" charset="0"/>
              </a:rPr>
              <a:t>L.,Smith</a:t>
            </a:r>
            <a:r>
              <a:rPr lang="en-US" dirty="0">
                <a:latin typeface="Aptos" panose="020B0004020202020204" pitchFamily="34" charset="0"/>
              </a:rPr>
              <a:t> H .(2005) Plant active components -a resource for antiparasitic agents? Trends in Parasitology. 21(10):462-468.</a:t>
            </a:r>
          </a:p>
          <a:p>
            <a:endParaRPr lang="el-GR" dirty="0">
              <a:latin typeface="Aptos" panose="020B0004020202020204" pitchFamily="34" charset="0"/>
            </a:endParaRPr>
          </a:p>
          <a:p>
            <a:endParaRPr lang="el-GR" dirty="0"/>
          </a:p>
        </p:txBody>
      </p:sp>
    </p:spTree>
    <p:extLst>
      <p:ext uri="{BB962C8B-B14F-4D97-AF65-F5344CB8AC3E}">
        <p14:creationId xmlns:p14="http://schemas.microsoft.com/office/powerpoint/2010/main" val="22077502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00CBE10B-445F-5FAF-DE3F-449AEEB7E007}"/>
              </a:ext>
            </a:extLst>
          </p:cNvPr>
          <p:cNvSpPr>
            <a:spLocks noGrp="1"/>
          </p:cNvSpPr>
          <p:nvPr>
            <p:ph idx="1"/>
          </p:nvPr>
        </p:nvSpPr>
        <p:spPr>
          <a:xfrm>
            <a:off x="365759" y="281354"/>
            <a:ext cx="11431989" cy="6428935"/>
          </a:xfrm>
        </p:spPr>
        <p:txBody>
          <a:bodyPr>
            <a:normAutofit fontScale="92500" lnSpcReduction="10000"/>
          </a:bodyPr>
          <a:lstStyle/>
          <a:p>
            <a:pPr algn="just"/>
            <a:r>
              <a:rPr lang="en-US" dirty="0" err="1">
                <a:latin typeface="Aptos" panose="020B0004020202020204" pitchFamily="34" charset="0"/>
              </a:rPr>
              <a:t>Ankri</a:t>
            </a:r>
            <a:r>
              <a:rPr lang="en-US" dirty="0">
                <a:latin typeface="Aptos" panose="020B0004020202020204" pitchFamily="34" charset="0"/>
              </a:rPr>
              <a:t> S.,</a:t>
            </a:r>
            <a:r>
              <a:rPr lang="en-US" dirty="0" err="1">
                <a:latin typeface="Aptos" panose="020B0004020202020204" pitchFamily="34" charset="0"/>
              </a:rPr>
              <a:t>Miron</a:t>
            </a:r>
            <a:r>
              <a:rPr lang="en-US" dirty="0">
                <a:latin typeface="Aptos" panose="020B0004020202020204" pitchFamily="34" charset="0"/>
              </a:rPr>
              <a:t> T .,</a:t>
            </a:r>
            <a:r>
              <a:rPr lang="en-US" dirty="0" err="1">
                <a:latin typeface="Aptos" panose="020B0004020202020204" pitchFamily="34" charset="0"/>
              </a:rPr>
              <a:t>Rabinkov</a:t>
            </a:r>
            <a:r>
              <a:rPr lang="en-US" dirty="0">
                <a:latin typeface="Aptos" panose="020B0004020202020204" pitchFamily="34" charset="0"/>
              </a:rPr>
              <a:t> A.,</a:t>
            </a:r>
            <a:r>
              <a:rPr lang="en-US" dirty="0" err="1">
                <a:latin typeface="Aptos" panose="020B0004020202020204" pitchFamily="34" charset="0"/>
              </a:rPr>
              <a:t>Wilchek</a:t>
            </a:r>
            <a:r>
              <a:rPr lang="en-US" dirty="0">
                <a:latin typeface="Aptos" panose="020B0004020202020204" pitchFamily="34" charset="0"/>
              </a:rPr>
              <a:t> M.,</a:t>
            </a:r>
            <a:r>
              <a:rPr lang="en-US" dirty="0" err="1">
                <a:latin typeface="Aptos" panose="020B0004020202020204" pitchFamily="34" charset="0"/>
              </a:rPr>
              <a:t>Mirelman</a:t>
            </a:r>
            <a:r>
              <a:rPr lang="en-US" dirty="0">
                <a:latin typeface="Aptos" panose="020B0004020202020204" pitchFamily="34" charset="0"/>
              </a:rPr>
              <a:t> D.(1997) Allicin from Garlic strongly in </a:t>
            </a:r>
            <a:r>
              <a:rPr lang="en-US" dirty="0" err="1">
                <a:latin typeface="Aptos" panose="020B0004020202020204" pitchFamily="34" charset="0"/>
              </a:rPr>
              <a:t>hibits</a:t>
            </a:r>
            <a:r>
              <a:rPr lang="en-US" dirty="0">
                <a:latin typeface="Aptos" panose="020B0004020202020204" pitchFamily="34" charset="0"/>
              </a:rPr>
              <a:t> Cysteine Proteinases and cytopathic effects of Entamoeba histolytica. An </a:t>
            </a:r>
            <a:r>
              <a:rPr lang="en-US" dirty="0" err="1">
                <a:latin typeface="Aptos" panose="020B0004020202020204" pitchFamily="34" charset="0"/>
              </a:rPr>
              <a:t>timicrobial</a:t>
            </a:r>
            <a:r>
              <a:rPr lang="en-US" dirty="0">
                <a:latin typeface="Aptos" panose="020B0004020202020204" pitchFamily="34" charset="0"/>
              </a:rPr>
              <a:t> Agents and Chemotherapy 41(10):2286-2288.</a:t>
            </a:r>
          </a:p>
          <a:p>
            <a:pPr algn="just"/>
            <a:r>
              <a:rPr lang="en-US" dirty="0">
                <a:latin typeface="Aptos" panose="020B0004020202020204" pitchFamily="34" charset="0"/>
              </a:rPr>
              <a:t>Harris </a:t>
            </a:r>
            <a:r>
              <a:rPr lang="en-US" dirty="0" err="1">
                <a:latin typeface="Aptos" panose="020B0004020202020204" pitchFamily="34" charset="0"/>
              </a:rPr>
              <a:t>J.,Plummer</a:t>
            </a:r>
            <a:r>
              <a:rPr lang="en-US" dirty="0">
                <a:latin typeface="Aptos" panose="020B0004020202020204" pitchFamily="34" charset="0"/>
              </a:rPr>
              <a:t> </a:t>
            </a:r>
            <a:r>
              <a:rPr lang="en-US" dirty="0" err="1">
                <a:latin typeface="Aptos" panose="020B0004020202020204" pitchFamily="34" charset="0"/>
              </a:rPr>
              <a:t>S.,Turner</a:t>
            </a:r>
            <a:r>
              <a:rPr lang="en-US" dirty="0">
                <a:latin typeface="Aptos" panose="020B0004020202020204" pitchFamily="34" charset="0"/>
              </a:rPr>
              <a:t> </a:t>
            </a:r>
            <a:r>
              <a:rPr lang="en-US" dirty="0" err="1">
                <a:latin typeface="Aptos" panose="020B0004020202020204" pitchFamily="34" charset="0"/>
              </a:rPr>
              <a:t>M.,Lloyd</a:t>
            </a:r>
            <a:r>
              <a:rPr lang="en-US" dirty="0">
                <a:latin typeface="Aptos" panose="020B0004020202020204" pitchFamily="34" charset="0"/>
              </a:rPr>
              <a:t> D.(2000)The microaerophilic flagellate Giardia intestinalis: Allium sativum (garlic) is an effective </a:t>
            </a:r>
            <a:r>
              <a:rPr lang="en-US" dirty="0" err="1">
                <a:latin typeface="Aptos" panose="020B0004020202020204" pitchFamily="34" charset="0"/>
              </a:rPr>
              <a:t>antigiardial.Microbiology</a:t>
            </a:r>
            <a:r>
              <a:rPr lang="en-US" dirty="0">
                <a:latin typeface="Aptos" panose="020B0004020202020204" pitchFamily="34" charset="0"/>
              </a:rPr>
              <a:t> 146:3119-3127</a:t>
            </a:r>
            <a:endParaRPr lang="el-GR" dirty="0">
              <a:latin typeface="Aptos" panose="020B0004020202020204" pitchFamily="34" charset="0"/>
            </a:endParaRPr>
          </a:p>
          <a:p>
            <a:pPr algn="just"/>
            <a:r>
              <a:rPr lang="en-US" dirty="0">
                <a:latin typeface="Aptos" panose="020B0004020202020204" pitchFamily="34" charset="0"/>
                <a:hlinkClick r:id="rId2"/>
              </a:rPr>
              <a:t>https://pubmed.ncbi.nlm.nih.gov/36368477/</a:t>
            </a:r>
            <a:endParaRPr lang="el-GR" dirty="0">
              <a:latin typeface="Aptos" panose="020B0004020202020204" pitchFamily="34" charset="0"/>
            </a:endParaRPr>
          </a:p>
          <a:p>
            <a:pPr algn="just"/>
            <a:r>
              <a:rPr lang="en-US" dirty="0">
                <a:latin typeface="Aptos" panose="020B0004020202020204" pitchFamily="34" charset="0"/>
              </a:rPr>
              <a:t>https://www.cdc.gov/malaria/about/biology/#tabs-1-6 </a:t>
            </a:r>
            <a:endParaRPr lang="el-GR" dirty="0">
              <a:latin typeface="Aptos" panose="020B0004020202020204" pitchFamily="34" charset="0"/>
            </a:endParaRPr>
          </a:p>
          <a:p>
            <a:pPr algn="just"/>
            <a:r>
              <a:rPr lang="en-US" dirty="0">
                <a:latin typeface="Aptos" panose="020B0004020202020204" pitchFamily="34" charset="0"/>
                <a:hlinkClick r:id="rId3"/>
              </a:rPr>
              <a:t>https://pubmed.ncbi.nlm.nih.gov/32152715/</a:t>
            </a:r>
            <a:endParaRPr lang="el-GR" dirty="0">
              <a:latin typeface="Aptos" panose="020B0004020202020204" pitchFamily="34" charset="0"/>
            </a:endParaRPr>
          </a:p>
          <a:p>
            <a:pPr algn="just"/>
            <a:r>
              <a:rPr lang="en-US" dirty="0">
                <a:latin typeface="Aptos" panose="020B0004020202020204" pitchFamily="34" charset="0"/>
              </a:rPr>
              <a:t>https://www.ncbi.nlm.nih.gov/pmc/articles/PMC5228259/</a:t>
            </a:r>
          </a:p>
          <a:p>
            <a:pPr algn="just"/>
            <a:r>
              <a:rPr lang="en-US" dirty="0">
                <a:latin typeface="Aptos" panose="020B0004020202020204" pitchFamily="34" charset="0"/>
              </a:rPr>
              <a:t>https://pubmed.ncbi.nlm.nih.gov/30285390/  </a:t>
            </a:r>
            <a:endParaRPr lang="el-GR" dirty="0">
              <a:latin typeface="Aptos" panose="020B0004020202020204" pitchFamily="34" charset="0"/>
            </a:endParaRPr>
          </a:p>
          <a:p>
            <a:pPr algn="just"/>
            <a:r>
              <a:rPr lang="en-US" dirty="0">
                <a:latin typeface="Aptos" panose="020B0004020202020204" pitchFamily="34" charset="0"/>
              </a:rPr>
              <a:t>https://www.cdc.gov/parasites/giardia/index.html </a:t>
            </a:r>
          </a:p>
          <a:p>
            <a:pPr algn="just"/>
            <a:r>
              <a:rPr lang="en-US" dirty="0">
                <a:latin typeface="Aptos" panose="020B0004020202020204" pitchFamily="34" charset="0"/>
              </a:rPr>
              <a:t>https://pubmed.ncbi.nlm.nih.gov/14749674/ </a:t>
            </a:r>
            <a:endParaRPr lang="el-GR" dirty="0">
              <a:latin typeface="Aptos" panose="020B0004020202020204" pitchFamily="34" charset="0"/>
            </a:endParaRPr>
          </a:p>
          <a:p>
            <a:pPr algn="just"/>
            <a:r>
              <a:rPr lang="en-US" dirty="0">
                <a:latin typeface="Aptos" panose="020B0004020202020204" pitchFamily="34" charset="0"/>
              </a:rPr>
              <a:t>https://web.archive.org/web/20090305042910/http://attra.ncat.org/downloads/goat_barber_pole.pdf </a:t>
            </a:r>
            <a:endParaRPr lang="el-GR" dirty="0">
              <a:latin typeface="Aptos" panose="020B0004020202020204" pitchFamily="34" charset="0"/>
            </a:endParaRPr>
          </a:p>
          <a:p>
            <a:pPr algn="just"/>
            <a:r>
              <a:rPr lang="en-US" dirty="0">
                <a:latin typeface="Aptos" panose="020B0004020202020204" pitchFamily="34" charset="0"/>
              </a:rPr>
              <a:t>https://www.britannica.com/science/ich </a:t>
            </a:r>
          </a:p>
          <a:p>
            <a:pPr algn="just"/>
            <a:r>
              <a:rPr lang="en-US" dirty="0">
                <a:latin typeface="Aptos" panose="020B0004020202020204" pitchFamily="34" charset="0"/>
              </a:rPr>
              <a:t> https://link.springer.com/article/10.1007/s00436-006-0234-8  </a:t>
            </a:r>
            <a:endParaRPr lang="el-GR" dirty="0">
              <a:latin typeface="Aptos" panose="020B0004020202020204" pitchFamily="34" charset="0"/>
            </a:endParaRPr>
          </a:p>
          <a:p>
            <a:pPr algn="just"/>
            <a:r>
              <a:rPr lang="en-US" u="sng" dirty="0">
                <a:latin typeface="Aptos" panose="020B0004020202020204" pitchFamily="34" charset="0"/>
              </a:rPr>
              <a:t>https://</a:t>
            </a:r>
            <a:r>
              <a:rPr lang="en-US" u="sng" dirty="0" err="1">
                <a:latin typeface="Aptos" panose="020B0004020202020204" pitchFamily="34" charset="0"/>
              </a:rPr>
              <a:t>www.mdpi.com</a:t>
            </a:r>
            <a:r>
              <a:rPr lang="en-US" u="sng" dirty="0">
                <a:latin typeface="Aptos" panose="020B0004020202020204" pitchFamily="34" charset="0"/>
              </a:rPr>
              <a:t>/1420-3049/27/22/8090#B35-molecules-27-08090</a:t>
            </a:r>
          </a:p>
          <a:p>
            <a:pPr algn="just"/>
            <a:r>
              <a:rPr lang="en-US" dirty="0">
                <a:latin typeface="Aptos" panose="020B0004020202020204" pitchFamily="34" charset="0"/>
              </a:rPr>
              <a:t>https://link.springer.com/article/10.1186/s13071-018-2849-x </a:t>
            </a:r>
          </a:p>
          <a:p>
            <a:pPr algn="just"/>
            <a:r>
              <a:rPr lang="en-US" dirty="0">
                <a:latin typeface="Aptos" panose="020B0004020202020204" pitchFamily="34" charset="0"/>
              </a:rPr>
              <a:t>https://www.ncbi.nlm.nih.gov/pmc/articles/PMC7914417/ </a:t>
            </a:r>
          </a:p>
          <a:p>
            <a:pPr algn="just"/>
            <a:r>
              <a:rPr lang="en-US" dirty="0">
                <a:latin typeface="Aptos" panose="020B0004020202020204" pitchFamily="34" charset="0"/>
              </a:rPr>
              <a:t> https://www.sciencedirect.com/science/article/abs/pii/S1214021X1460079X</a:t>
            </a:r>
          </a:p>
          <a:p>
            <a:pPr algn="just"/>
            <a:endParaRPr lang="el-GR" dirty="0"/>
          </a:p>
        </p:txBody>
      </p:sp>
    </p:spTree>
    <p:extLst>
      <p:ext uri="{BB962C8B-B14F-4D97-AF65-F5344CB8AC3E}">
        <p14:creationId xmlns:p14="http://schemas.microsoft.com/office/powerpoint/2010/main" val="13024428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6ECBF1B4-DF2C-C25C-B60F-2D5EB9B2AE88}"/>
              </a:ext>
            </a:extLst>
          </p:cNvPr>
          <p:cNvSpPr>
            <a:spLocks noGrp="1"/>
          </p:cNvSpPr>
          <p:nvPr>
            <p:ph idx="1"/>
          </p:nvPr>
        </p:nvSpPr>
        <p:spPr>
          <a:xfrm>
            <a:off x="137120" y="4095"/>
            <a:ext cx="11917760" cy="7178722"/>
          </a:xfrm>
        </p:spPr>
        <p:txBody>
          <a:bodyPr vert="horz" lIns="91440" tIns="45720" rIns="91440" bIns="45720" rtlCol="0" anchor="t">
            <a:normAutofit/>
          </a:bodyPr>
          <a:lstStyle/>
          <a:p>
            <a:pPr algn="just"/>
            <a:r>
              <a:rPr lang="en-US" sz="1600" dirty="0">
                <a:latin typeface="Aptos"/>
                <a:hlinkClick r:id="rId2"/>
              </a:rPr>
              <a:t>https://pubmed.ncbi.nlm.nih.gov/38123590/</a:t>
            </a:r>
            <a:endParaRPr lang="el-GR" sz="1600">
              <a:latin typeface="Aptos"/>
            </a:endParaRPr>
          </a:p>
          <a:p>
            <a:pPr algn="just"/>
            <a:r>
              <a:rPr lang="en-US" sz="1600" dirty="0">
                <a:latin typeface="Aptos"/>
              </a:rPr>
              <a:t>Gustafson J.E. Liew Y.C., Chew S., Marham J., Bell H.C., Wyllie S.G., Warmington J.R., (1998). Effects of tea-tree oil on Escherichia col . Lett Appl. </a:t>
            </a:r>
            <a:r>
              <a:rPr lang="en-US" sz="1600" err="1">
                <a:latin typeface="Aptos"/>
              </a:rPr>
              <a:t>Microbiol</a:t>
            </a:r>
            <a:r>
              <a:rPr lang="en-US" sz="1600" dirty="0">
                <a:latin typeface="Aptos"/>
              </a:rPr>
              <a:t>. 26, 194-198</a:t>
            </a:r>
            <a:endParaRPr lang="el-GR" sz="1600">
              <a:latin typeface="Aptos"/>
            </a:endParaRPr>
          </a:p>
          <a:p>
            <a:pPr algn="just"/>
            <a:r>
              <a:rPr lang="en-US" sz="1600" dirty="0">
                <a:latin typeface="Aptos"/>
                <a:hlinkClick r:id="rId3"/>
              </a:rPr>
              <a:t>https://www.sciencedirect.com/science/article/pii/S1878535223003325</a:t>
            </a:r>
            <a:endParaRPr lang="el-GR" sz="1600">
              <a:latin typeface="Aptos"/>
            </a:endParaRPr>
          </a:p>
          <a:p>
            <a:pPr algn="just"/>
            <a:r>
              <a:rPr lang="en-US" sz="1600" dirty="0">
                <a:latin typeface="Aptos"/>
              </a:rPr>
              <a:t>https://www.mdpi.com/1420-3049/25/18/4125 </a:t>
            </a:r>
            <a:endParaRPr lang="el-GR" sz="1600">
              <a:latin typeface="Aptos"/>
            </a:endParaRPr>
          </a:p>
          <a:p>
            <a:pPr algn="just"/>
            <a:r>
              <a:rPr lang="en-US" sz="1600" dirty="0">
                <a:latin typeface="Aptos"/>
              </a:rPr>
              <a:t>https://www.researchgate.net/profile/MahmutGuer/publication/318717317_Essential_Oil_of_Oregano_and_Savory_Chemical_Composition_and_Antimicrobial_Activity/links/5cbe397b299bf1209778cc55/Essential-Oil-of-Oregano-and-Savory-Chemical-Composition-and-Antimicrobial-Activity.pdf</a:t>
            </a:r>
            <a:endParaRPr lang="el-GR" sz="1600">
              <a:latin typeface="Aptos"/>
            </a:endParaRPr>
          </a:p>
          <a:p>
            <a:pPr algn="just"/>
            <a:r>
              <a:rPr lang="en-US" sz="1600" dirty="0">
                <a:latin typeface="Aptos"/>
                <a:hlinkClick r:id="rId4"/>
              </a:rPr>
              <a:t>https://www.sciencedirect.com/science/article/abs/pii/S1382668911000469</a:t>
            </a:r>
            <a:endParaRPr lang="el-GR" sz="1600">
              <a:latin typeface="Aptos"/>
            </a:endParaRPr>
          </a:p>
          <a:p>
            <a:pPr algn="just"/>
            <a:r>
              <a:rPr lang="en-US" sz="1600" dirty="0">
                <a:latin typeface="Aptos"/>
              </a:rPr>
              <a:t>https://naturalingredient.org/wp/wp-content/uploads/Cinnamon-extraction.pdf </a:t>
            </a:r>
          </a:p>
          <a:p>
            <a:pPr algn="just"/>
            <a:r>
              <a:rPr lang="en-US" sz="1600" dirty="0">
                <a:latin typeface="Aptos"/>
              </a:rPr>
              <a:t> https://www.sciencedirect.com/science/article/abs/pii/S0956713515300219 </a:t>
            </a:r>
          </a:p>
          <a:p>
            <a:pPr algn="just"/>
            <a:r>
              <a:rPr lang="en-US" sz="1600" dirty="0">
                <a:latin typeface="Aptos"/>
              </a:rPr>
              <a:t>https://www.sciencedirect.com/science/article/pii/S0362028X22059890 </a:t>
            </a:r>
          </a:p>
          <a:p>
            <a:pPr algn="just"/>
            <a:r>
              <a:rPr lang="en-US" sz="1600" dirty="0">
                <a:latin typeface="Aptos"/>
              </a:rPr>
              <a:t> https://www.tandfonline.com/doi/abs/10.1080/10412905.2016.1232665 </a:t>
            </a:r>
          </a:p>
          <a:p>
            <a:pPr algn="just"/>
            <a:r>
              <a:rPr lang="en-US" sz="1600" dirty="0">
                <a:latin typeface="Aptos"/>
              </a:rPr>
              <a:t>https://academic.oup.com/jambio/article-abstract/88/1/170/6721378 </a:t>
            </a:r>
          </a:p>
          <a:p>
            <a:pPr algn="just"/>
            <a:r>
              <a:rPr lang="en-US" sz="1600" dirty="0">
                <a:latin typeface="Aptos"/>
              </a:rPr>
              <a:t>https://journals.asm.org/doi/full/10.1128/cmr.19.1.50-62.2006 </a:t>
            </a:r>
          </a:p>
          <a:p>
            <a:r>
              <a:rPr lang="en-GB" sz="1600" dirty="0">
                <a:hlinkClick r:id="rId5"/>
              </a:rPr>
              <a:t>https://www.sciencedirect.com/science/article/pii/S1021949813000082</a:t>
            </a:r>
            <a:endParaRPr lang="el-GR" sz="1600">
              <a:latin typeface="Corbel"/>
            </a:endParaRPr>
          </a:p>
          <a:p>
            <a:r>
              <a:rPr lang="en-GB" sz="1600" dirty="0">
                <a:hlinkClick r:id="rId6"/>
              </a:rPr>
              <a:t>https://www.mdpi.com/1996-1944/13/21/4953#B4-materials-13-04953</a:t>
            </a:r>
            <a:endParaRPr lang="en-GB" sz="1600" dirty="0"/>
          </a:p>
          <a:p>
            <a:r>
              <a:rPr lang="en-GB" sz="1600" dirty="0">
                <a:hlinkClick r:id="rId7"/>
              </a:rPr>
              <a:t>https://www.sciencedirect.com/science/article/pii/S1018364724001897#:~:text=The%20green%20tea%20extract%20showed,et%20al.%2C%202014</a:t>
            </a:r>
            <a:r>
              <a:rPr lang="en-GB" sz="1600" dirty="0"/>
              <a:t>).</a:t>
            </a:r>
            <a:endParaRPr lang="el-GR" sz="1600">
              <a:latin typeface="Corbel"/>
            </a:endParaRPr>
          </a:p>
          <a:p>
            <a:r>
              <a:rPr lang="en-GB" sz="1600" dirty="0">
                <a:latin typeface="Gill Sans MT"/>
              </a:rPr>
              <a:t>https://doi.org/10.3390/pathogens10020185 </a:t>
            </a:r>
          </a:p>
          <a:p>
            <a:endParaRPr lang="en-GB" sz="1600" dirty="0">
              <a:latin typeface="Gill Sans MT"/>
            </a:endParaRPr>
          </a:p>
        </p:txBody>
      </p:sp>
    </p:spTree>
    <p:extLst>
      <p:ext uri="{BB962C8B-B14F-4D97-AF65-F5344CB8AC3E}">
        <p14:creationId xmlns:p14="http://schemas.microsoft.com/office/powerpoint/2010/main" val="38282232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B6E4E32-5D06-740A-41D6-0F693F7F2313}"/>
              </a:ext>
            </a:extLst>
          </p:cNvPr>
          <p:cNvSpPr>
            <a:spLocks noGrp="1"/>
          </p:cNvSpPr>
          <p:nvPr>
            <p:ph type="title"/>
          </p:nvPr>
        </p:nvSpPr>
        <p:spPr>
          <a:xfrm>
            <a:off x="2422522" y="2400087"/>
            <a:ext cx="7729728" cy="1188720"/>
          </a:xfrm>
          <a:solidFill>
            <a:schemeClr val="accent2">
              <a:lumMod val="20000"/>
              <a:lumOff val="80000"/>
            </a:schemeClr>
          </a:solidFill>
        </p:spPr>
        <p:txBody>
          <a:bodyPr/>
          <a:lstStyle/>
          <a:p>
            <a:r>
              <a:rPr lang="el-GR" b="1" dirty="0" err="1">
                <a:solidFill>
                  <a:schemeClr val="accent2">
                    <a:lumMod val="75000"/>
                  </a:schemeClr>
                </a:solidFill>
              </a:rPr>
              <a:t>ΕΥΧΑΡΙΣΤουμε</a:t>
            </a:r>
            <a:r>
              <a:rPr lang="el-GR" b="1" dirty="0">
                <a:solidFill>
                  <a:schemeClr val="accent2">
                    <a:lumMod val="75000"/>
                  </a:schemeClr>
                </a:solidFill>
              </a:rPr>
              <a:t> ΓΙΑ ΤΗΝ ΠΡΟΣΟΧΗ ΣΑΣ</a:t>
            </a:r>
          </a:p>
        </p:txBody>
      </p:sp>
    </p:spTree>
    <p:extLst>
      <p:ext uri="{BB962C8B-B14F-4D97-AF65-F5344CB8AC3E}">
        <p14:creationId xmlns:p14="http://schemas.microsoft.com/office/powerpoint/2010/main" val="4154449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3C2A441-2CE4-89DF-657F-716976B133B6}"/>
              </a:ext>
            </a:extLst>
          </p:cNvPr>
          <p:cNvSpPr>
            <a:spLocks noGrp="1"/>
          </p:cNvSpPr>
          <p:nvPr>
            <p:ph type="title"/>
          </p:nvPr>
        </p:nvSpPr>
        <p:spPr>
          <a:xfrm>
            <a:off x="576773" y="55820"/>
            <a:ext cx="11027398" cy="990599"/>
          </a:xfrm>
        </p:spPr>
        <p:txBody>
          <a:bodyPr>
            <a:normAutofit/>
          </a:bodyPr>
          <a:lstStyle/>
          <a:p>
            <a:r>
              <a:rPr lang="el-GR" sz="4000" dirty="0"/>
              <a:t>ΑΙΘΕΡΙΑ ΕΛΑΙΑ</a:t>
            </a:r>
            <a:endParaRPr lang="el-GR" sz="3200" dirty="0">
              <a:solidFill>
                <a:schemeClr val="accent2">
                  <a:lumMod val="75000"/>
                </a:schemeClr>
              </a:solidFill>
            </a:endParaRPr>
          </a:p>
        </p:txBody>
      </p:sp>
      <p:sp>
        <p:nvSpPr>
          <p:cNvPr id="3" name="Θέση περιεχομένου 2">
            <a:extLst>
              <a:ext uri="{FF2B5EF4-FFF2-40B4-BE49-F238E27FC236}">
                <a16:creationId xmlns:a16="http://schemas.microsoft.com/office/drawing/2014/main" id="{2423CE47-F1B0-A5B8-03B7-F9D2D7552510}"/>
              </a:ext>
            </a:extLst>
          </p:cNvPr>
          <p:cNvSpPr>
            <a:spLocks noGrp="1"/>
          </p:cNvSpPr>
          <p:nvPr>
            <p:ph idx="1"/>
          </p:nvPr>
        </p:nvSpPr>
        <p:spPr>
          <a:xfrm>
            <a:off x="337288" y="1615195"/>
            <a:ext cx="11266883" cy="4720289"/>
          </a:xfrm>
        </p:spPr>
        <p:txBody>
          <a:bodyPr>
            <a:noAutofit/>
          </a:bodyPr>
          <a:lstStyle/>
          <a:p>
            <a:pPr marL="0" indent="0" algn="just">
              <a:lnSpc>
                <a:spcPct val="150000"/>
              </a:lnSpc>
              <a:buNone/>
            </a:pPr>
            <a:r>
              <a:rPr lang="el-GR" sz="2400" dirty="0">
                <a:latin typeface="Arial" panose="020B0604020202020204" pitchFamily="34" charset="0"/>
                <a:cs typeface="Arial" panose="020B0604020202020204" pitchFamily="34" charset="0"/>
              </a:rPr>
              <a:t>Οι χημικές ουσίες (κυρίως </a:t>
            </a:r>
            <a:r>
              <a:rPr lang="el-GR" sz="2400" dirty="0" err="1">
                <a:latin typeface="Arial" panose="020B0604020202020204" pitchFamily="34" charset="0"/>
                <a:cs typeface="Arial" panose="020B0604020202020204" pitchFamily="34" charset="0"/>
              </a:rPr>
              <a:t>μονοτερπένια</a:t>
            </a:r>
            <a:r>
              <a:rPr lang="el-GR" sz="2400" dirty="0">
                <a:latin typeface="Arial" panose="020B0604020202020204" pitchFamily="34" charset="0"/>
                <a:cs typeface="Arial" panose="020B0604020202020204" pitchFamily="34" charset="0"/>
              </a:rPr>
              <a:t> και </a:t>
            </a:r>
            <a:r>
              <a:rPr lang="el-GR" sz="2400" dirty="0" err="1">
                <a:latin typeface="Arial" panose="020B0604020202020204" pitchFamily="34" charset="0"/>
                <a:cs typeface="Arial" panose="020B0604020202020204" pitchFamily="34" charset="0"/>
              </a:rPr>
              <a:t>σεσκιτερπένια</a:t>
            </a:r>
            <a:r>
              <a:rPr lang="el-GR" sz="2400" dirty="0">
                <a:latin typeface="Arial" panose="020B0604020202020204" pitchFamily="34" charset="0"/>
                <a:cs typeface="Arial" panose="020B0604020202020204" pitchFamily="34" charset="0"/>
              </a:rPr>
              <a:t>), οι οποίες βρίσκονται στα διάφορα μέρη των αρωματικών φυτών ονομάζονται αιθέρια έλαια. </a:t>
            </a:r>
          </a:p>
          <a:p>
            <a:pPr marL="0" indent="0" algn="just">
              <a:lnSpc>
                <a:spcPct val="150000"/>
              </a:lnSpc>
              <a:buNone/>
            </a:pPr>
            <a:r>
              <a:rPr lang="el-GR" sz="2400" dirty="0">
                <a:latin typeface="Arial" panose="020B0604020202020204" pitchFamily="34" charset="0"/>
                <a:cs typeface="Arial" panose="020B0604020202020204" pitchFamily="34" charset="0"/>
              </a:rPr>
              <a:t>Τα αιθέρια έλαια είναι υγρά, μίγματα αρωματικών ενώσεων, πτητικά και ελαιώδη και παράγονται από τα μέρη των φυτών , όπως τα κλαδιά, τα άνθη, τα φύλλα, ο φλοιός, οι σπόροι ή οι ρίζες.</a:t>
            </a:r>
          </a:p>
          <a:p>
            <a:pPr marL="0" indent="0" algn="just">
              <a:lnSpc>
                <a:spcPct val="150000"/>
              </a:lnSpc>
              <a:buNone/>
            </a:pPr>
            <a:r>
              <a:rPr lang="el-GR" sz="2400" dirty="0">
                <a:latin typeface="Arial" panose="020B0604020202020204" pitchFamily="34" charset="0"/>
                <a:cs typeface="Arial" panose="020B0604020202020204" pitchFamily="34" charset="0"/>
              </a:rPr>
              <a:t>Το άρωμά τους είναι έντονο και περιέχουν σε υψηλή συγκέντρωση τα θρεπτικά συστατικά του φυτού. Τα κύρια μέρη του φυτού στα οποία συνήθως παράγονται, λειτουργούν για το φυτό και ως φυσικοί αποθηκευτικοί χώροι και ονομάζονται  </a:t>
            </a:r>
            <a:r>
              <a:rPr lang="el-GR" sz="2400" dirty="0" err="1">
                <a:latin typeface="Arial" panose="020B0604020202020204" pitchFamily="34" charset="0"/>
                <a:cs typeface="Arial" panose="020B0604020202020204" pitchFamily="34" charset="0"/>
              </a:rPr>
              <a:t>ελαιογόνοι</a:t>
            </a:r>
            <a:r>
              <a:rPr lang="el-GR" sz="2400" dirty="0">
                <a:latin typeface="Arial" panose="020B0604020202020204" pitchFamily="34" charset="0"/>
                <a:cs typeface="Arial" panose="020B0604020202020204" pitchFamily="34" charset="0"/>
              </a:rPr>
              <a:t> αδένες. (Αδενώδεις τρίχες)</a:t>
            </a:r>
          </a:p>
        </p:txBody>
      </p:sp>
      <p:sp>
        <p:nvSpPr>
          <p:cNvPr id="4" name="TextBox 3">
            <a:extLst>
              <a:ext uri="{FF2B5EF4-FFF2-40B4-BE49-F238E27FC236}">
                <a16:creationId xmlns:a16="http://schemas.microsoft.com/office/drawing/2014/main" id="{38F0A48E-B519-99C3-17FD-26BFD48820FA}"/>
              </a:ext>
            </a:extLst>
          </p:cNvPr>
          <p:cNvSpPr txBox="1"/>
          <p:nvPr/>
        </p:nvSpPr>
        <p:spPr>
          <a:xfrm>
            <a:off x="337288" y="1143000"/>
            <a:ext cx="5225311" cy="523220"/>
          </a:xfrm>
          <a:prstGeom prst="rect">
            <a:avLst/>
          </a:prstGeom>
          <a:noFill/>
        </p:spPr>
        <p:txBody>
          <a:bodyPr wrap="square" rtlCol="0">
            <a:spAutoFit/>
          </a:bodyPr>
          <a:lstStyle/>
          <a:p>
            <a:r>
              <a:rPr lang="el-GR" sz="2800" dirty="0"/>
              <a:t>Τι είναι; </a:t>
            </a:r>
          </a:p>
        </p:txBody>
      </p:sp>
    </p:spTree>
    <p:extLst>
      <p:ext uri="{BB962C8B-B14F-4D97-AF65-F5344CB8AC3E}">
        <p14:creationId xmlns:p14="http://schemas.microsoft.com/office/powerpoint/2010/main" val="1727086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CD23D9C-9029-F5BF-EEFE-842EF5AC98B1}"/>
              </a:ext>
            </a:extLst>
          </p:cNvPr>
          <p:cNvSpPr>
            <a:spLocks noGrp="1"/>
          </p:cNvSpPr>
          <p:nvPr>
            <p:ph type="title"/>
          </p:nvPr>
        </p:nvSpPr>
        <p:spPr>
          <a:xfrm>
            <a:off x="677334" y="498551"/>
            <a:ext cx="10992152" cy="636172"/>
          </a:xfrm>
        </p:spPr>
        <p:txBody>
          <a:bodyPr>
            <a:normAutofit fontScale="90000"/>
          </a:bodyPr>
          <a:lstStyle/>
          <a:p>
            <a:r>
              <a:rPr lang="el-GR" sz="3200" dirty="0">
                <a:solidFill>
                  <a:schemeClr val="tx1"/>
                </a:solidFill>
              </a:rPr>
              <a:t>ΙΣΤΟΡΙΚΗ ΑΝΑΔΡΟΜΗ </a:t>
            </a:r>
          </a:p>
        </p:txBody>
      </p:sp>
      <p:sp>
        <p:nvSpPr>
          <p:cNvPr id="3" name="Θέση περιεχομένου 2">
            <a:extLst>
              <a:ext uri="{FF2B5EF4-FFF2-40B4-BE49-F238E27FC236}">
                <a16:creationId xmlns:a16="http://schemas.microsoft.com/office/drawing/2014/main" id="{4EAA8AE1-DC14-CF19-498A-EDE45344579E}"/>
              </a:ext>
            </a:extLst>
          </p:cNvPr>
          <p:cNvSpPr>
            <a:spLocks noGrp="1"/>
          </p:cNvSpPr>
          <p:nvPr>
            <p:ph idx="1"/>
          </p:nvPr>
        </p:nvSpPr>
        <p:spPr>
          <a:xfrm>
            <a:off x="256853" y="1134724"/>
            <a:ext cx="11835829" cy="5636190"/>
          </a:xfrm>
        </p:spPr>
        <p:txBody>
          <a:bodyPr>
            <a:noAutofit/>
          </a:bodyPr>
          <a:lstStyle/>
          <a:p>
            <a:pPr marL="0" indent="0" algn="just">
              <a:lnSpc>
                <a:spcPct val="150000"/>
              </a:lnSpc>
              <a:buNone/>
            </a:pPr>
            <a:r>
              <a:rPr lang="el-GR" sz="1300" dirty="0">
                <a:solidFill>
                  <a:schemeClr val="tx1"/>
                </a:solidFill>
                <a:latin typeface="Arial" panose="020B0604020202020204" pitchFamily="34" charset="0"/>
                <a:cs typeface="Arial" panose="020B0604020202020204" pitchFamily="34" charset="0"/>
              </a:rPr>
              <a:t>Τα φυσικά προϊόντα και τα παράγωγά τους έχουν αποτελέσει ευρύ πεδίο δράσης για πολλές επιστήμες των ανθρώπων όπως είναι η ιατρική, η γεωπονία, η κοσμητολογία.</a:t>
            </a:r>
          </a:p>
          <a:p>
            <a:pPr algn="just">
              <a:lnSpc>
                <a:spcPct val="150000"/>
              </a:lnSpc>
            </a:pPr>
            <a:r>
              <a:rPr lang="el-GR" sz="1300" dirty="0">
                <a:solidFill>
                  <a:schemeClr val="tx1"/>
                </a:solidFill>
                <a:latin typeface="Arial" panose="020B0604020202020204" pitchFamily="34" charset="0"/>
                <a:cs typeface="Arial" panose="020B0604020202020204" pitchFamily="34" charset="0"/>
              </a:rPr>
              <a:t> 1500 π.Χ. στην Αίγυπτο αναφορές για τη χρήση τους σε πρακτικές σχετικές με διάφορες θρησκευτικές τελετές καθώς και στην κοσμητολογία πχ στην ταφή και την </a:t>
            </a:r>
            <a:r>
              <a:rPr lang="el-GR" sz="1300" dirty="0" err="1">
                <a:solidFill>
                  <a:schemeClr val="tx1"/>
                </a:solidFill>
                <a:latin typeface="Arial" panose="020B0604020202020204" pitchFamily="34" charset="0"/>
                <a:cs typeface="Arial" panose="020B0604020202020204" pitchFamily="34" charset="0"/>
              </a:rPr>
              <a:t>μουμιοποιήση</a:t>
            </a:r>
            <a:r>
              <a:rPr lang="el-GR" sz="1300" dirty="0">
                <a:solidFill>
                  <a:schemeClr val="tx1"/>
                </a:solidFill>
                <a:latin typeface="Arial" panose="020B0604020202020204" pitchFamily="34" charset="0"/>
                <a:cs typeface="Arial" panose="020B0604020202020204" pitchFamily="34" charset="0"/>
              </a:rPr>
              <a:t>.</a:t>
            </a:r>
            <a:endParaRPr lang="en-US" sz="1300" dirty="0">
              <a:solidFill>
                <a:schemeClr val="tx1"/>
              </a:solidFill>
              <a:latin typeface="Arial" panose="020B0604020202020204" pitchFamily="34" charset="0"/>
              <a:cs typeface="Arial" panose="020B0604020202020204" pitchFamily="34" charset="0"/>
            </a:endParaRPr>
          </a:p>
          <a:p>
            <a:pPr algn="just">
              <a:lnSpc>
                <a:spcPct val="150000"/>
              </a:lnSpc>
            </a:pPr>
            <a:r>
              <a:rPr lang="el-GR" sz="1300" dirty="0">
                <a:solidFill>
                  <a:schemeClr val="tx1"/>
                </a:solidFill>
                <a:latin typeface="Arial" panose="020B0604020202020204" pitchFamily="34" charset="0"/>
                <a:cs typeface="Arial" panose="020B0604020202020204" pitchFamily="34" charset="0"/>
              </a:rPr>
              <a:t>Στην Ινδία και το Νεπάλ σε αναφορές 5000 ετών, όπως η  </a:t>
            </a:r>
            <a:r>
              <a:rPr lang="en-US" sz="1300" dirty="0">
                <a:solidFill>
                  <a:schemeClr val="tx1"/>
                </a:solidFill>
                <a:latin typeface="Arial" panose="020B0604020202020204" pitchFamily="34" charset="0"/>
                <a:cs typeface="Arial" panose="020B0604020202020204" pitchFamily="34" charset="0"/>
              </a:rPr>
              <a:t>Ayurveda</a:t>
            </a:r>
            <a:r>
              <a:rPr lang="el-GR" sz="1300" dirty="0">
                <a:solidFill>
                  <a:schemeClr val="tx1"/>
                </a:solidFill>
                <a:latin typeface="Arial" panose="020B0604020202020204" pitchFamily="34" charset="0"/>
                <a:cs typeface="Arial" panose="020B0604020202020204" pitchFamily="34" charset="0"/>
              </a:rPr>
              <a:t>, συναντάμε την χρήση των φυτικών βοτάνων στην θεραπευτική όπως ο </a:t>
            </a:r>
            <a:r>
              <a:rPr lang="el-GR" sz="1300" dirty="0" err="1">
                <a:solidFill>
                  <a:schemeClr val="tx1"/>
                </a:solidFill>
                <a:latin typeface="Arial" panose="020B0604020202020204" pitchFamily="34" charset="0"/>
                <a:cs typeface="Arial" panose="020B0604020202020204" pitchFamily="34" charset="0"/>
              </a:rPr>
              <a:t>κόλλιανδρος</a:t>
            </a:r>
            <a:r>
              <a:rPr lang="el-GR" sz="1300" dirty="0">
                <a:solidFill>
                  <a:schemeClr val="tx1"/>
                </a:solidFill>
                <a:latin typeface="Arial" panose="020B0604020202020204" pitchFamily="34" charset="0"/>
                <a:cs typeface="Arial" panose="020B0604020202020204" pitchFamily="34" charset="0"/>
              </a:rPr>
              <a:t>, το σανταλόξυλο, το </a:t>
            </a:r>
            <a:r>
              <a:rPr lang="el-GR" sz="1300" dirty="0" err="1">
                <a:solidFill>
                  <a:schemeClr val="tx1"/>
                </a:solidFill>
                <a:latin typeface="Arial" panose="020B0604020202020204" pitchFamily="34" charset="0"/>
                <a:cs typeface="Arial" panose="020B0604020202020204" pitchFamily="34" charset="0"/>
              </a:rPr>
              <a:t>τζίντζερ</a:t>
            </a:r>
            <a:r>
              <a:rPr lang="el-GR" sz="1300" dirty="0">
                <a:solidFill>
                  <a:schemeClr val="tx1"/>
                </a:solidFill>
                <a:latin typeface="Arial" panose="020B0604020202020204" pitchFamily="34" charset="0"/>
                <a:cs typeface="Arial" panose="020B0604020202020204" pitchFamily="34" charset="0"/>
              </a:rPr>
              <a:t> και το μύρο. </a:t>
            </a:r>
          </a:p>
          <a:p>
            <a:pPr algn="just">
              <a:lnSpc>
                <a:spcPct val="150000"/>
              </a:lnSpc>
            </a:pPr>
            <a:r>
              <a:rPr lang="el-GR" sz="1300" dirty="0">
                <a:solidFill>
                  <a:schemeClr val="tx1"/>
                </a:solidFill>
                <a:latin typeface="Arial" panose="020B0604020202020204" pitchFamily="34" charset="0"/>
                <a:cs typeface="Arial" panose="020B0604020202020204" pitchFamily="34" charset="0"/>
              </a:rPr>
              <a:t>Στην Κίνα το 2700 π.Χ. ανευρίσκονται αναφορές για πάνω από τριακόσα είδη φυτών που </a:t>
            </a:r>
            <a:r>
              <a:rPr lang="el-GR" sz="1300" dirty="0" err="1">
                <a:solidFill>
                  <a:schemeClr val="tx1"/>
                </a:solidFill>
                <a:latin typeface="Arial" panose="020B0604020202020204" pitchFamily="34" charset="0"/>
                <a:cs typeface="Arial" panose="020B0604020202020204" pitchFamily="34" charset="0"/>
              </a:rPr>
              <a:t>χρησιμοποιούντουσαν</a:t>
            </a:r>
            <a:r>
              <a:rPr lang="el-GR" sz="1300" dirty="0">
                <a:solidFill>
                  <a:schemeClr val="tx1"/>
                </a:solidFill>
                <a:latin typeface="Arial" panose="020B0604020202020204" pitchFamily="34" charset="0"/>
                <a:cs typeface="Arial" panose="020B0604020202020204" pitchFamily="34" charset="0"/>
              </a:rPr>
              <a:t> στην θεραπευτική στα κείμενα του </a:t>
            </a:r>
            <a:r>
              <a:rPr lang="en-US" sz="1300" dirty="0" err="1">
                <a:solidFill>
                  <a:schemeClr val="tx1"/>
                </a:solidFill>
                <a:latin typeface="Arial" panose="020B0604020202020204" pitchFamily="34" charset="0"/>
                <a:cs typeface="Arial" panose="020B0604020202020204" pitchFamily="34" charset="0"/>
              </a:rPr>
              <a:t>Shennong</a:t>
            </a:r>
            <a:r>
              <a:rPr lang="el-GR" sz="1300" dirty="0">
                <a:solidFill>
                  <a:schemeClr val="tx1"/>
                </a:solidFill>
                <a:latin typeface="Arial" panose="020B0604020202020204" pitchFamily="34" charset="0"/>
                <a:cs typeface="Arial" panose="020B0604020202020204" pitchFamily="34" charset="0"/>
              </a:rPr>
              <a:t>.</a:t>
            </a:r>
          </a:p>
          <a:p>
            <a:pPr algn="just">
              <a:lnSpc>
                <a:spcPct val="150000"/>
              </a:lnSpc>
            </a:pPr>
            <a:r>
              <a:rPr lang="el-GR" sz="1300" dirty="0">
                <a:solidFill>
                  <a:schemeClr val="tx1"/>
                </a:solidFill>
                <a:latin typeface="Arial" panose="020B0604020202020204" pitchFamily="34" charset="0"/>
                <a:cs typeface="Arial" panose="020B0604020202020204" pitchFamily="34" charset="0"/>
              </a:rPr>
              <a:t>Στην Ελλάδα το 1200 π.Χ. γίνονται αναφορές από τον </a:t>
            </a:r>
            <a:r>
              <a:rPr lang="el-GR" sz="1300" dirty="0" err="1">
                <a:solidFill>
                  <a:schemeClr val="tx1"/>
                </a:solidFill>
                <a:latin typeface="Arial" panose="020B0604020202020204" pitchFamily="34" charset="0"/>
                <a:cs typeface="Arial" panose="020B0604020202020204" pitchFamily="34" charset="0"/>
              </a:rPr>
              <a:t>ασκληπειό</a:t>
            </a:r>
            <a:r>
              <a:rPr lang="el-GR" sz="1300" dirty="0">
                <a:solidFill>
                  <a:schemeClr val="tx1"/>
                </a:solidFill>
                <a:latin typeface="Arial" panose="020B0604020202020204" pitchFamily="34" charset="0"/>
                <a:cs typeface="Arial" panose="020B0604020202020204" pitchFamily="34" charset="0"/>
              </a:rPr>
              <a:t> για την χρήση βοτάνων στην χειρουργική. Ο Ιπποκράτης στο έργο του κάνει φανερή την πίστη του στα φυσικά προϊόντα. </a:t>
            </a:r>
            <a:r>
              <a:rPr lang="en-US" sz="1300" dirty="0">
                <a:solidFill>
                  <a:schemeClr val="tx1"/>
                </a:solidFill>
                <a:latin typeface="Arial" panose="020B0604020202020204" pitchFamily="34" charset="0"/>
                <a:cs typeface="Arial" panose="020B0604020202020204" pitchFamily="34" charset="0"/>
              </a:rPr>
              <a:t>“Natura </a:t>
            </a:r>
            <a:r>
              <a:rPr lang="en-US" sz="1300" dirty="0" err="1">
                <a:solidFill>
                  <a:schemeClr val="tx1"/>
                </a:solidFill>
                <a:latin typeface="Arial" panose="020B0604020202020204" pitchFamily="34" charset="0"/>
                <a:cs typeface="Arial" panose="020B0604020202020204" pitchFamily="34" charset="0"/>
              </a:rPr>
              <a:t>sanat</a:t>
            </a:r>
            <a:r>
              <a:rPr lang="en-US" sz="1300" dirty="0">
                <a:solidFill>
                  <a:schemeClr val="tx1"/>
                </a:solidFill>
                <a:latin typeface="Arial" panose="020B0604020202020204" pitchFamily="34" charset="0"/>
                <a:cs typeface="Arial" panose="020B0604020202020204" pitchFamily="34" charset="0"/>
              </a:rPr>
              <a:t>, </a:t>
            </a:r>
            <a:r>
              <a:rPr lang="en-US" sz="1300" dirty="0" err="1">
                <a:solidFill>
                  <a:schemeClr val="tx1"/>
                </a:solidFill>
                <a:latin typeface="Arial" panose="020B0604020202020204" pitchFamily="34" charset="0"/>
                <a:cs typeface="Arial" panose="020B0604020202020204" pitchFamily="34" charset="0"/>
              </a:rPr>
              <a:t>medicus</a:t>
            </a:r>
            <a:r>
              <a:rPr lang="en-US" sz="1300" dirty="0">
                <a:solidFill>
                  <a:schemeClr val="tx1"/>
                </a:solidFill>
                <a:latin typeface="Arial" panose="020B0604020202020204" pitchFamily="34" charset="0"/>
                <a:cs typeface="Arial" panose="020B0604020202020204" pitchFamily="34" charset="0"/>
              </a:rPr>
              <a:t> </a:t>
            </a:r>
            <a:r>
              <a:rPr lang="en-US" sz="1300" dirty="0" err="1">
                <a:solidFill>
                  <a:schemeClr val="tx1"/>
                </a:solidFill>
                <a:latin typeface="Arial" panose="020B0604020202020204" pitchFamily="34" charset="0"/>
                <a:cs typeface="Arial" panose="020B0604020202020204" pitchFamily="34" charset="0"/>
              </a:rPr>
              <a:t>curat</a:t>
            </a:r>
            <a:r>
              <a:rPr lang="en-US" sz="1300" dirty="0">
                <a:solidFill>
                  <a:schemeClr val="tx1"/>
                </a:solidFill>
                <a:latin typeface="Arial" panose="020B0604020202020204" pitchFamily="34" charset="0"/>
                <a:cs typeface="Arial" panose="020B0604020202020204" pitchFamily="34" charset="0"/>
              </a:rPr>
              <a:t> “. </a:t>
            </a:r>
            <a:r>
              <a:rPr lang="el-GR" sz="1300" dirty="0">
                <a:solidFill>
                  <a:schemeClr val="tx1"/>
                </a:solidFill>
                <a:latin typeface="Arial" panose="020B0604020202020204" pitchFamily="34" charset="0"/>
                <a:cs typeface="Arial" panose="020B0604020202020204" pitchFamily="34" charset="0"/>
              </a:rPr>
              <a:t>Το 370 π.Χ. ο Θεόφραστος στο έργο του ΄΄η ιστορία των φυτών΄΄ μελέτησε την επίδραση του αρώματος των φυτών και των βοτάνων.</a:t>
            </a:r>
          </a:p>
          <a:p>
            <a:pPr algn="just">
              <a:lnSpc>
                <a:spcPct val="150000"/>
              </a:lnSpc>
            </a:pPr>
            <a:r>
              <a:rPr lang="el-GR" sz="1300" dirty="0">
                <a:solidFill>
                  <a:schemeClr val="tx1"/>
                </a:solidFill>
                <a:latin typeface="Arial" panose="020B0604020202020204" pitchFamily="34" charset="0"/>
                <a:cs typeface="Arial" panose="020B0604020202020204" pitchFamily="34" charset="0"/>
              </a:rPr>
              <a:t>Στο πέρασμα των αιώνων, οι μέθοδοι αυτές φαίνεται να βελτιώθηκαν από τους Άραβες περίπου στον 9ο Αιώνα.</a:t>
            </a:r>
          </a:p>
          <a:p>
            <a:pPr algn="just">
              <a:lnSpc>
                <a:spcPct val="150000"/>
              </a:lnSpc>
            </a:pPr>
            <a:r>
              <a:rPr lang="el-GR" sz="1300" dirty="0">
                <a:solidFill>
                  <a:schemeClr val="tx1"/>
                </a:solidFill>
                <a:latin typeface="Arial" panose="020B0604020202020204" pitchFamily="34" charset="0"/>
                <a:cs typeface="Arial" panose="020B0604020202020204" pitchFamily="34" charset="0"/>
              </a:rPr>
              <a:t>Τελικά, εμφανίστηκαν στα φαρμακεία της Ευρώπης κατά τον 16ο Αιώνα.  Από εκείνη την εποχή έως και τα μέσα του 19ου Αιώνα η χρήση αποσταγμάτων αιθέριων ελαίων εμφανιζόταν συχνότατα σε όλη την Ευρώπη.</a:t>
            </a:r>
          </a:p>
          <a:p>
            <a:pPr algn="just">
              <a:lnSpc>
                <a:spcPct val="150000"/>
              </a:lnSpc>
            </a:pPr>
            <a:r>
              <a:rPr lang="el-GR" sz="1300" dirty="0">
                <a:solidFill>
                  <a:schemeClr val="tx1"/>
                </a:solidFill>
                <a:latin typeface="Arial" panose="020B0604020202020204" pitchFamily="34" charset="0"/>
                <a:cs typeface="Arial" panose="020B0604020202020204" pitchFamily="34" charset="0"/>
              </a:rPr>
              <a:t>Όμως, στα μέσα του 19ου Αιώνα και κατά τη διάρκεια του 20ου, η χρήση τους για ιατρικούς σκοπούς αρχίζει να εγκαταλείπεται και αυτά αρχίζουν να χρησιμοποιούνται περισσότερο για αρωματική χρήση. </a:t>
            </a:r>
          </a:p>
        </p:txBody>
      </p:sp>
    </p:spTree>
    <p:extLst>
      <p:ext uri="{BB962C8B-B14F-4D97-AF65-F5344CB8AC3E}">
        <p14:creationId xmlns:p14="http://schemas.microsoft.com/office/powerpoint/2010/main" val="3491022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4737B7F-A69D-9CBB-9020-76B28385F8FD}"/>
              </a:ext>
            </a:extLst>
          </p:cNvPr>
          <p:cNvSpPr>
            <a:spLocks noGrp="1"/>
          </p:cNvSpPr>
          <p:nvPr>
            <p:ph type="title"/>
          </p:nvPr>
        </p:nvSpPr>
        <p:spPr>
          <a:xfrm>
            <a:off x="337457" y="344557"/>
            <a:ext cx="8764267" cy="939957"/>
          </a:xfrm>
        </p:spPr>
        <p:txBody>
          <a:bodyPr/>
          <a:lstStyle/>
          <a:p>
            <a:r>
              <a:rPr lang="el-GR" dirty="0"/>
              <a:t>ΤΡΟΠΟΙ ΣΥΛΛΟΓΗΣ</a:t>
            </a:r>
          </a:p>
        </p:txBody>
      </p:sp>
      <p:sp>
        <p:nvSpPr>
          <p:cNvPr id="3" name="Θέση περιεχομένου 2">
            <a:extLst>
              <a:ext uri="{FF2B5EF4-FFF2-40B4-BE49-F238E27FC236}">
                <a16:creationId xmlns:a16="http://schemas.microsoft.com/office/drawing/2014/main" id="{1D930D9F-3F0C-AA99-FE7D-8528EF4A4BD1}"/>
              </a:ext>
            </a:extLst>
          </p:cNvPr>
          <p:cNvSpPr>
            <a:spLocks noGrp="1"/>
          </p:cNvSpPr>
          <p:nvPr>
            <p:ph idx="1"/>
          </p:nvPr>
        </p:nvSpPr>
        <p:spPr>
          <a:xfrm>
            <a:off x="337457" y="1556657"/>
            <a:ext cx="8764267" cy="4989316"/>
          </a:xfrm>
        </p:spPr>
        <p:txBody>
          <a:bodyPr>
            <a:noAutofit/>
          </a:bodyPr>
          <a:lstStyle/>
          <a:p>
            <a:pPr marL="0" indent="0" algn="just">
              <a:lnSpc>
                <a:spcPct val="150000"/>
              </a:lnSpc>
              <a:buNone/>
            </a:pPr>
            <a:r>
              <a:rPr lang="el-GR" sz="1600" dirty="0">
                <a:latin typeface="Arial" panose="020B0604020202020204" pitchFamily="34" charset="0"/>
                <a:cs typeface="Arial" panose="020B0604020202020204" pitchFamily="34" charset="0"/>
              </a:rPr>
              <a:t>Για την παραλαβή των αιθέριων ελαίων  έχουν αναπτυχθεί διάφορες μέθοδοι. Οι μέθοδοι αυτές είναι :</a:t>
            </a:r>
          </a:p>
          <a:p>
            <a:pPr algn="just">
              <a:lnSpc>
                <a:spcPct val="150000"/>
              </a:lnSpc>
            </a:pPr>
            <a:r>
              <a:rPr lang="el-GR" sz="1600" dirty="0">
                <a:latin typeface="Arial" panose="020B0604020202020204" pitchFamily="34" charset="0"/>
                <a:cs typeface="Arial" panose="020B0604020202020204" pitchFamily="34" charset="0"/>
              </a:rPr>
              <a:t>η εκχύλιση ( με επιλογή πτητικού διαλύτη, θερμού λίπους ή ψυχρού λίπους )</a:t>
            </a:r>
          </a:p>
          <a:p>
            <a:pPr algn="just">
              <a:lnSpc>
                <a:spcPct val="150000"/>
              </a:lnSpc>
            </a:pPr>
            <a:r>
              <a:rPr lang="el-GR" sz="1600" dirty="0">
                <a:latin typeface="Arial" panose="020B0604020202020204" pitchFamily="34" charset="0"/>
                <a:cs typeface="Arial" panose="020B0604020202020204" pitchFamily="34" charset="0"/>
              </a:rPr>
              <a:t>η απόσταξη (είτε με υδρατμούς, είτε ως </a:t>
            </a:r>
            <a:r>
              <a:rPr lang="el-GR" sz="1600" dirty="0" err="1">
                <a:latin typeface="Arial" panose="020B0604020202020204" pitchFamily="34" charset="0"/>
                <a:cs typeface="Arial" panose="020B0604020202020204" pitchFamily="34" charset="0"/>
              </a:rPr>
              <a:t>υδρο</a:t>
            </a:r>
            <a:r>
              <a:rPr lang="el-GR" sz="1600" dirty="0">
                <a:latin typeface="Arial" panose="020B0604020202020204" pitchFamily="34" charset="0"/>
                <a:cs typeface="Arial" panose="020B0604020202020204" pitchFamily="34" charset="0"/>
              </a:rPr>
              <a:t>-απόσταξη, είτε ως </a:t>
            </a:r>
            <a:r>
              <a:rPr lang="el-GR" sz="1600" dirty="0" err="1">
                <a:latin typeface="Arial" panose="020B0604020202020204" pitchFamily="34" charset="0"/>
                <a:cs typeface="Arial" panose="020B0604020202020204" pitchFamily="34" charset="0"/>
              </a:rPr>
              <a:t>υδρο-ατμοαπόσταξη</a:t>
            </a:r>
            <a:r>
              <a:rPr lang="el-GR" sz="1600" dirty="0">
                <a:latin typeface="Arial" panose="020B0604020202020204" pitchFamily="34" charset="0"/>
                <a:cs typeface="Arial" panose="020B0604020202020204" pitchFamily="34" charset="0"/>
              </a:rPr>
              <a:t>)</a:t>
            </a:r>
          </a:p>
          <a:p>
            <a:pPr algn="just">
              <a:lnSpc>
                <a:spcPct val="150000"/>
              </a:lnSpc>
            </a:pPr>
            <a:r>
              <a:rPr lang="el-GR" sz="1600" dirty="0">
                <a:latin typeface="Arial" panose="020B0604020202020204" pitchFamily="34" charset="0"/>
                <a:cs typeface="Arial" panose="020B0604020202020204" pitchFamily="34" charset="0"/>
              </a:rPr>
              <a:t>οι μηχανικές μέθοδοι (σύνθλιψη και η απόξεση) </a:t>
            </a:r>
          </a:p>
          <a:p>
            <a:pPr marL="0" indent="0" algn="just">
              <a:lnSpc>
                <a:spcPct val="150000"/>
              </a:lnSpc>
              <a:buNone/>
            </a:pPr>
            <a:r>
              <a:rPr lang="el-GR" sz="1600" dirty="0">
                <a:latin typeface="Arial" panose="020B0604020202020204" pitchFamily="34" charset="0"/>
                <a:cs typeface="Arial" panose="020B0604020202020204" pitchFamily="34" charset="0"/>
              </a:rPr>
              <a:t> Για την κάθε περίπτωση εξαγωγής ελαίου χρησιμοποιείται διαφορετική μέθοδος η οποία εξαρτάται από το είδος του φυτού, το τμήμα του φυτού στο οποίο απαντάται το έλαιο, την ποσότητα του ελαίου, τη χημική του σύνθεση αλλά και τους εξωγενείς οικονομικούς παράγοντες. </a:t>
            </a:r>
          </a:p>
          <a:p>
            <a:pPr marL="0" indent="0" algn="just">
              <a:lnSpc>
                <a:spcPct val="150000"/>
              </a:lnSpc>
              <a:buNone/>
            </a:pPr>
            <a:r>
              <a:rPr lang="el-GR" sz="1600" dirty="0">
                <a:latin typeface="Arial" panose="020B0604020202020204" pitchFamily="34" charset="0"/>
                <a:cs typeface="Arial" panose="020B0604020202020204" pitchFamily="34" charset="0"/>
              </a:rPr>
              <a:t>Κάθε μια από τις μεθόδους αυτές έχει τα πλεονεκτήματα και τα μειονεκτήματα της, τα οποία συνυπολογίζονται για την επιλογή της. Ωστόσο, αξίζει να αναφερθεί ότι η πιο διαδεδομένη μέθοδος παραλαβής αιθέριων ελαίων σήμερα είναι </a:t>
            </a:r>
            <a:r>
              <a:rPr lang="el-GR" sz="1600" b="1" u="sng" dirty="0">
                <a:latin typeface="Arial" panose="020B0604020202020204" pitchFamily="34" charset="0"/>
                <a:cs typeface="Arial" panose="020B0604020202020204" pitchFamily="34" charset="0"/>
              </a:rPr>
              <a:t>η απόσταξη με υδρατμούς</a:t>
            </a:r>
            <a:r>
              <a:rPr lang="el-GR" sz="1600" b="1" dirty="0">
                <a:latin typeface="Arial" panose="020B0604020202020204" pitchFamily="34" charset="0"/>
                <a:cs typeface="Arial" panose="020B0604020202020204" pitchFamily="34" charset="0"/>
              </a:rPr>
              <a:t>.</a:t>
            </a:r>
          </a:p>
        </p:txBody>
      </p:sp>
      <p:pic>
        <p:nvPicPr>
          <p:cNvPr id="5" name="Εικόνα 4">
            <a:extLst>
              <a:ext uri="{FF2B5EF4-FFF2-40B4-BE49-F238E27FC236}">
                <a16:creationId xmlns:a16="http://schemas.microsoft.com/office/drawing/2014/main" id="{CCF23433-E758-FE29-042C-418ADCB5DC96}"/>
              </a:ext>
            </a:extLst>
          </p:cNvPr>
          <p:cNvPicPr>
            <a:picLocks noChangeAspect="1"/>
          </p:cNvPicPr>
          <p:nvPr/>
        </p:nvPicPr>
        <p:blipFill>
          <a:blip r:embed="rId3"/>
          <a:stretch>
            <a:fillRect/>
          </a:stretch>
        </p:blipFill>
        <p:spPr>
          <a:xfrm>
            <a:off x="8979356" y="4659766"/>
            <a:ext cx="3212644" cy="2012703"/>
          </a:xfrm>
          <a:prstGeom prst="ellipse">
            <a:avLst/>
          </a:prstGeom>
          <a:ln>
            <a:noFill/>
          </a:ln>
          <a:effectLst>
            <a:softEdge rad="112500"/>
          </a:effectLst>
        </p:spPr>
      </p:pic>
      <p:pic>
        <p:nvPicPr>
          <p:cNvPr id="7" name="Εικόνα 6">
            <a:extLst>
              <a:ext uri="{FF2B5EF4-FFF2-40B4-BE49-F238E27FC236}">
                <a16:creationId xmlns:a16="http://schemas.microsoft.com/office/drawing/2014/main" id="{E9612EDA-C175-0753-278A-C9DE57B3B172}"/>
              </a:ext>
            </a:extLst>
          </p:cNvPr>
          <p:cNvPicPr>
            <a:picLocks noChangeAspect="1"/>
          </p:cNvPicPr>
          <p:nvPr/>
        </p:nvPicPr>
        <p:blipFill>
          <a:blip r:embed="rId4"/>
          <a:stretch>
            <a:fillRect/>
          </a:stretch>
        </p:blipFill>
        <p:spPr>
          <a:xfrm>
            <a:off x="9129745" y="0"/>
            <a:ext cx="3062255" cy="4387623"/>
          </a:xfrm>
          <a:prstGeom prst="rect">
            <a:avLst/>
          </a:prstGeom>
          <a:ln>
            <a:noFill/>
          </a:ln>
          <a:effectLst>
            <a:softEdge rad="112500"/>
          </a:effectLst>
        </p:spPr>
      </p:pic>
    </p:spTree>
    <p:extLst>
      <p:ext uri="{BB962C8B-B14F-4D97-AF65-F5344CB8AC3E}">
        <p14:creationId xmlns:p14="http://schemas.microsoft.com/office/powerpoint/2010/main" val="535518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5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500"/>
                                        <p:tgtEl>
                                          <p:spTgt spid="3">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animEffect transition="in" filter="fade">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Θέση περιεχομένου 4">
            <a:extLst>
              <a:ext uri="{FF2B5EF4-FFF2-40B4-BE49-F238E27FC236}">
                <a16:creationId xmlns:a16="http://schemas.microsoft.com/office/drawing/2014/main" id="{6D4A170D-40F5-3B66-E85A-D75982438AAD}"/>
              </a:ext>
            </a:extLst>
          </p:cNvPr>
          <p:cNvGraphicFramePr>
            <a:graphicFrameLocks noGrp="1"/>
          </p:cNvGraphicFramePr>
          <p:nvPr>
            <p:ph idx="1"/>
            <p:extLst>
              <p:ext uri="{D42A27DB-BD31-4B8C-83A1-F6EECF244321}">
                <p14:modId xmlns:p14="http://schemas.microsoft.com/office/powerpoint/2010/main" val="2256485912"/>
              </p:ext>
            </p:extLst>
          </p:nvPr>
        </p:nvGraphicFramePr>
        <p:xfrm>
          <a:off x="265043" y="119270"/>
          <a:ext cx="11423374" cy="63853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50345F13-BD98-DE85-A219-11EC98078693}"/>
              </a:ext>
            </a:extLst>
          </p:cNvPr>
          <p:cNvSpPr txBox="1"/>
          <p:nvPr/>
        </p:nvSpPr>
        <p:spPr>
          <a:xfrm>
            <a:off x="4633645" y="2876765"/>
            <a:ext cx="2250039" cy="707886"/>
          </a:xfrm>
          <a:prstGeom prst="rect">
            <a:avLst/>
          </a:prstGeom>
          <a:solidFill>
            <a:schemeClr val="accent1">
              <a:lumMod val="40000"/>
              <a:lumOff val="60000"/>
            </a:schemeClr>
          </a:solidFill>
          <a:ln>
            <a:solidFill>
              <a:schemeClr val="accent2">
                <a:lumMod val="50000"/>
              </a:schemeClr>
            </a:solidFill>
          </a:ln>
        </p:spPr>
        <p:txBody>
          <a:bodyPr wrap="square" rtlCol="0">
            <a:spAutoFit/>
          </a:bodyPr>
          <a:lstStyle/>
          <a:p>
            <a:pPr algn="ctr"/>
            <a:r>
              <a:rPr lang="el-GR" sz="4000" dirty="0">
                <a:solidFill>
                  <a:schemeClr val="accent1">
                    <a:lumMod val="50000"/>
                  </a:schemeClr>
                </a:solidFill>
              </a:rPr>
              <a:t>ΔΡΑΣΕΙΣ </a:t>
            </a:r>
          </a:p>
        </p:txBody>
      </p:sp>
    </p:spTree>
    <p:extLst>
      <p:ext uri="{BB962C8B-B14F-4D97-AF65-F5344CB8AC3E}">
        <p14:creationId xmlns:p14="http://schemas.microsoft.com/office/powerpoint/2010/main" val="1907874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C62CE1C7-D13F-F299-AC9F-2E7519DC7840}"/>
              </a:ext>
            </a:extLst>
          </p:cNvPr>
          <p:cNvSpPr>
            <a:spLocks noGrp="1"/>
          </p:cNvSpPr>
          <p:nvPr>
            <p:ph type="title"/>
          </p:nvPr>
        </p:nvSpPr>
        <p:spPr>
          <a:xfrm>
            <a:off x="236583" y="373427"/>
            <a:ext cx="11715931" cy="1009059"/>
          </a:xfrm>
        </p:spPr>
        <p:txBody>
          <a:bodyPr/>
          <a:lstStyle/>
          <a:p>
            <a:r>
              <a:rPr lang="el-GR" dirty="0">
                <a:latin typeface="Aptos" panose="020B0004020202020204" pitchFamily="34" charset="0"/>
              </a:rPr>
              <a:t>ΑΝΤΙΠΑΡΑΣΙΤΙΚΗ ΔΡΑΣΗ </a:t>
            </a:r>
            <a:endParaRPr lang="el-GR" dirty="0"/>
          </a:p>
        </p:txBody>
      </p:sp>
      <p:sp>
        <p:nvSpPr>
          <p:cNvPr id="3" name="Θέση περιεχομένου 2">
            <a:extLst>
              <a:ext uri="{FF2B5EF4-FFF2-40B4-BE49-F238E27FC236}">
                <a16:creationId xmlns:a16="http://schemas.microsoft.com/office/drawing/2014/main" id="{3D7FDD2D-D7E3-3D93-505A-078078F68827}"/>
              </a:ext>
            </a:extLst>
          </p:cNvPr>
          <p:cNvSpPr>
            <a:spLocks noGrp="1"/>
          </p:cNvSpPr>
          <p:nvPr>
            <p:ph idx="1"/>
          </p:nvPr>
        </p:nvSpPr>
        <p:spPr>
          <a:xfrm>
            <a:off x="130062" y="1611087"/>
            <a:ext cx="11928971" cy="4977138"/>
          </a:xfrm>
        </p:spPr>
        <p:txBody>
          <a:bodyPr>
            <a:normAutofit fontScale="92500" lnSpcReduction="10000"/>
          </a:bodyPr>
          <a:lstStyle/>
          <a:p>
            <a:pPr marL="0" indent="0" algn="just">
              <a:lnSpc>
                <a:spcPct val="150000"/>
              </a:lnSpc>
              <a:buNone/>
            </a:pPr>
            <a:r>
              <a:rPr lang="el-GR" sz="2600" b="1" u="sng" dirty="0">
                <a:latin typeface="Arial" panose="020B0604020202020204" pitchFamily="34" charset="0"/>
                <a:cs typeface="Arial" panose="020B0604020202020204" pitchFamily="34" charset="0"/>
              </a:rPr>
              <a:t>Τρόπος δράσης :</a:t>
            </a:r>
          </a:p>
          <a:p>
            <a:pPr marL="0" indent="0" algn="just">
              <a:lnSpc>
                <a:spcPct val="150000"/>
              </a:lnSpc>
              <a:buNone/>
            </a:pPr>
            <a:r>
              <a:rPr lang="el-GR" sz="2400" dirty="0">
                <a:latin typeface="Arial" panose="020B0604020202020204" pitchFamily="34" charset="0"/>
                <a:cs typeface="Arial" panose="020B0604020202020204" pitchFamily="34" charset="0"/>
              </a:rPr>
              <a:t>Πολλά από τα αιθέρια έλαια έχουν αναγνωρισμένη εντομοαπωθητική δράση, όπως στην πρόληψη νόσων (ελονοσία) και στη γεωργία για μια προσπάθεια αντικατάστασης χημικών </a:t>
            </a:r>
            <a:r>
              <a:rPr lang="el-GR" sz="2400" b="1" u="sng" dirty="0">
                <a:solidFill>
                  <a:srgbClr val="FF0000"/>
                </a:solidFill>
                <a:latin typeface="Arial" panose="020B0604020202020204" pitchFamily="34" charset="0"/>
                <a:cs typeface="Arial" panose="020B0604020202020204" pitchFamily="34" charset="0"/>
              </a:rPr>
              <a:t>εντομοαπωθητικών</a:t>
            </a:r>
            <a:r>
              <a:rPr lang="el-GR" sz="2400" dirty="0">
                <a:latin typeface="Arial" panose="020B0604020202020204" pitchFamily="34" charset="0"/>
                <a:cs typeface="Arial" panose="020B0604020202020204" pitchFamily="34" charset="0"/>
              </a:rPr>
              <a:t>.</a:t>
            </a:r>
          </a:p>
          <a:p>
            <a:pPr marL="0" indent="0" algn="just">
              <a:lnSpc>
                <a:spcPct val="150000"/>
              </a:lnSpc>
              <a:buNone/>
            </a:pPr>
            <a:r>
              <a:rPr lang="el-GR" sz="2400" dirty="0">
                <a:latin typeface="Arial" panose="020B0604020202020204" pitchFamily="34" charset="0"/>
                <a:cs typeface="Arial" panose="020B0604020202020204" pitchFamily="34" charset="0"/>
              </a:rPr>
              <a:t>Θεωρούνται σημαντικοί φυσικοί πόροι προέλευσης </a:t>
            </a:r>
            <a:r>
              <a:rPr lang="el-GR" sz="2400" b="1" u="sng" dirty="0">
                <a:solidFill>
                  <a:srgbClr val="FF0000"/>
                </a:solidFill>
                <a:latin typeface="Arial" panose="020B0604020202020204" pitchFamily="34" charset="0"/>
                <a:cs typeface="Arial" panose="020B0604020202020204" pitchFamily="34" charset="0"/>
              </a:rPr>
              <a:t>εντομοκτόνων</a:t>
            </a:r>
            <a:r>
              <a:rPr lang="el-GR" sz="2400" dirty="0">
                <a:latin typeface="Arial" panose="020B0604020202020204" pitchFamily="34" charset="0"/>
                <a:cs typeface="Arial" panose="020B0604020202020204" pitchFamily="34" charset="0"/>
              </a:rPr>
              <a:t>, αφού ο υδρόφοβος χαρακτήρας τους δίνει τη δυνατότητα να </a:t>
            </a:r>
            <a:r>
              <a:rPr lang="el-GR" sz="2400" u="sng" dirty="0">
                <a:latin typeface="Arial" panose="020B0604020202020204" pitchFamily="34" charset="0"/>
                <a:cs typeface="Arial" panose="020B0604020202020204" pitchFamily="34" charset="0"/>
              </a:rPr>
              <a:t>παρεμβαίνουν σε βασικές λειτουργίες μεταβολισμού, βιοχημείας , φυσιολογίας αλλά και συμπεριφοράς των εντόμων</a:t>
            </a:r>
            <a:r>
              <a:rPr lang="el-GR" sz="2400" dirty="0">
                <a:latin typeface="Arial" panose="020B0604020202020204" pitchFamily="34" charset="0"/>
                <a:cs typeface="Arial" panose="020B0604020202020204" pitchFamily="34" charset="0"/>
              </a:rPr>
              <a:t>. </a:t>
            </a:r>
          </a:p>
          <a:p>
            <a:pPr marL="0" indent="0" algn="just">
              <a:lnSpc>
                <a:spcPct val="150000"/>
              </a:lnSpc>
              <a:buNone/>
            </a:pPr>
            <a:r>
              <a:rPr lang="el-GR" sz="2400" b="1" u="sng" dirty="0">
                <a:solidFill>
                  <a:srgbClr val="FF0000"/>
                </a:solidFill>
                <a:latin typeface="Arial" panose="020B0604020202020204" pitchFamily="34" charset="0"/>
                <a:cs typeface="Arial" panose="020B0604020202020204" pitchFamily="34" charset="0"/>
              </a:rPr>
              <a:t>Έχουν  την ικανότητα να παρεμβαίνουν στον κύκλο ζωής, στο ρυθμό ανάπτυξης και αναπαραγωγής των εντόμων.</a:t>
            </a:r>
          </a:p>
        </p:txBody>
      </p:sp>
    </p:spTree>
    <p:extLst>
      <p:ext uri="{BB962C8B-B14F-4D97-AF65-F5344CB8AC3E}">
        <p14:creationId xmlns:p14="http://schemas.microsoft.com/office/powerpoint/2010/main" val="92687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arn(inVertical)">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85B4A24-8092-FC70-05F7-526CFCB79820}"/>
              </a:ext>
            </a:extLst>
          </p:cNvPr>
          <p:cNvSpPr>
            <a:spLocks noGrp="1"/>
          </p:cNvSpPr>
          <p:nvPr>
            <p:ph type="title"/>
          </p:nvPr>
        </p:nvSpPr>
        <p:spPr>
          <a:xfrm>
            <a:off x="477924" y="352497"/>
            <a:ext cx="11267761" cy="1204160"/>
          </a:xfrm>
        </p:spPr>
        <p:txBody>
          <a:bodyPr/>
          <a:lstStyle/>
          <a:p>
            <a:r>
              <a:rPr lang="el-GR" dirty="0"/>
              <a:t>ΑΙΘΕΡΙΑ ΕΛΑΙΑ ΜΕ ΑΝΤΙΠΑΡΑΣΙΤΙΚΗ ΔΡΑΣΗ</a:t>
            </a:r>
          </a:p>
        </p:txBody>
      </p:sp>
      <p:sp>
        <p:nvSpPr>
          <p:cNvPr id="3" name="Θέση περιεχομένου 2">
            <a:extLst>
              <a:ext uri="{FF2B5EF4-FFF2-40B4-BE49-F238E27FC236}">
                <a16:creationId xmlns:a16="http://schemas.microsoft.com/office/drawing/2014/main" id="{9B7004A0-0DE4-90B3-5923-C135AA6ED31C}"/>
              </a:ext>
            </a:extLst>
          </p:cNvPr>
          <p:cNvSpPr>
            <a:spLocks noGrp="1"/>
          </p:cNvSpPr>
          <p:nvPr>
            <p:ph idx="1"/>
          </p:nvPr>
        </p:nvSpPr>
        <p:spPr>
          <a:xfrm>
            <a:off x="477925" y="2012832"/>
            <a:ext cx="8596668" cy="4572093"/>
          </a:xfrm>
        </p:spPr>
        <p:txBody>
          <a:bodyPr>
            <a:noAutofit/>
          </a:bodyPr>
          <a:lstStyle/>
          <a:p>
            <a:pPr>
              <a:lnSpc>
                <a:spcPct val="150000"/>
              </a:lnSpc>
            </a:pPr>
            <a:r>
              <a:rPr lang="el-GR" b="1" dirty="0"/>
              <a:t>ΣΚΟΡΔΟ </a:t>
            </a:r>
          </a:p>
          <a:p>
            <a:pPr>
              <a:lnSpc>
                <a:spcPct val="150000"/>
              </a:lnSpc>
            </a:pPr>
            <a:r>
              <a:rPr lang="el-GR" b="1" dirty="0"/>
              <a:t>ΤΖΙΝΤΖΕΡ </a:t>
            </a:r>
          </a:p>
          <a:p>
            <a:pPr>
              <a:lnSpc>
                <a:spcPct val="150000"/>
              </a:lnSpc>
            </a:pPr>
            <a:r>
              <a:rPr lang="el-GR" b="1" dirty="0"/>
              <a:t>ΛΕΜΟΝΙ </a:t>
            </a:r>
          </a:p>
          <a:p>
            <a:pPr>
              <a:lnSpc>
                <a:spcPct val="150000"/>
              </a:lnSpc>
            </a:pPr>
            <a:r>
              <a:rPr lang="el-GR" b="1" dirty="0"/>
              <a:t>ΜΕΝΤΑ </a:t>
            </a:r>
          </a:p>
          <a:p>
            <a:pPr>
              <a:lnSpc>
                <a:spcPct val="150000"/>
              </a:lnSpc>
            </a:pPr>
            <a:r>
              <a:rPr lang="el-GR" b="1" dirty="0"/>
              <a:t>ΚΑΝΕΛΑ </a:t>
            </a:r>
          </a:p>
          <a:p>
            <a:pPr>
              <a:lnSpc>
                <a:spcPct val="150000"/>
              </a:lnSpc>
            </a:pPr>
            <a:r>
              <a:rPr lang="el-GR" b="1" dirty="0"/>
              <a:t>ΤΕΙΟΔΕΝΤΡΟ </a:t>
            </a:r>
          </a:p>
          <a:p>
            <a:pPr>
              <a:lnSpc>
                <a:spcPct val="150000"/>
              </a:lnSpc>
            </a:pPr>
            <a:r>
              <a:rPr lang="el-GR" b="1" dirty="0"/>
              <a:t>ΡΙΓΑΝΗ </a:t>
            </a:r>
          </a:p>
          <a:p>
            <a:pPr>
              <a:lnSpc>
                <a:spcPct val="150000"/>
              </a:lnSpc>
            </a:pPr>
            <a:r>
              <a:rPr lang="el-GR" b="1" dirty="0"/>
              <a:t>ΘΥΜΑΡΙ </a:t>
            </a:r>
          </a:p>
          <a:p>
            <a:pPr>
              <a:lnSpc>
                <a:spcPct val="150000"/>
              </a:lnSpc>
            </a:pPr>
            <a:r>
              <a:rPr lang="el-GR" b="1" dirty="0"/>
              <a:t>ΒΑΣΙΛΙΚΟΣ </a:t>
            </a:r>
          </a:p>
          <a:p>
            <a:pPr>
              <a:lnSpc>
                <a:spcPct val="150000"/>
              </a:lnSpc>
            </a:pPr>
            <a:r>
              <a:rPr lang="el-GR" b="1" dirty="0"/>
              <a:t>ΛΕΒΑΝΤΑ </a:t>
            </a:r>
          </a:p>
        </p:txBody>
      </p:sp>
      <p:pic>
        <p:nvPicPr>
          <p:cNvPr id="4" name="Εικόνα 3">
            <a:extLst>
              <a:ext uri="{FF2B5EF4-FFF2-40B4-BE49-F238E27FC236}">
                <a16:creationId xmlns:a16="http://schemas.microsoft.com/office/drawing/2014/main" id="{1E18BD0D-D97C-7761-D76A-C94DDF1395F7}"/>
              </a:ext>
            </a:extLst>
          </p:cNvPr>
          <p:cNvPicPr>
            <a:picLocks noChangeAspect="1"/>
          </p:cNvPicPr>
          <p:nvPr/>
        </p:nvPicPr>
        <p:blipFill>
          <a:blip r:embed="rId3"/>
          <a:stretch>
            <a:fillRect/>
          </a:stretch>
        </p:blipFill>
        <p:spPr>
          <a:xfrm>
            <a:off x="2938960" y="1719992"/>
            <a:ext cx="3559126" cy="1966040"/>
          </a:xfrm>
          <a:prstGeom prst="rect">
            <a:avLst/>
          </a:prstGeom>
          <a:ln>
            <a:noFill/>
          </a:ln>
          <a:effectLst>
            <a:softEdge rad="112500"/>
          </a:effectLst>
        </p:spPr>
      </p:pic>
      <p:pic>
        <p:nvPicPr>
          <p:cNvPr id="5" name="Εικόνα 4">
            <a:extLst>
              <a:ext uri="{FF2B5EF4-FFF2-40B4-BE49-F238E27FC236}">
                <a16:creationId xmlns:a16="http://schemas.microsoft.com/office/drawing/2014/main" id="{6E0B59A5-11CA-8DE4-C18F-3E2986EA7304}"/>
              </a:ext>
            </a:extLst>
          </p:cNvPr>
          <p:cNvPicPr>
            <a:picLocks noChangeAspect="1"/>
          </p:cNvPicPr>
          <p:nvPr/>
        </p:nvPicPr>
        <p:blipFill>
          <a:blip r:embed="rId4"/>
          <a:stretch>
            <a:fillRect/>
          </a:stretch>
        </p:blipFill>
        <p:spPr>
          <a:xfrm>
            <a:off x="7206274" y="1673297"/>
            <a:ext cx="3337819" cy="2225212"/>
          </a:xfrm>
          <a:prstGeom prst="rect">
            <a:avLst/>
          </a:prstGeom>
          <a:ln>
            <a:noFill/>
          </a:ln>
          <a:effectLst>
            <a:softEdge rad="112500"/>
          </a:effectLst>
        </p:spPr>
      </p:pic>
      <p:pic>
        <p:nvPicPr>
          <p:cNvPr id="6" name="Εικόνα 5">
            <a:extLst>
              <a:ext uri="{FF2B5EF4-FFF2-40B4-BE49-F238E27FC236}">
                <a16:creationId xmlns:a16="http://schemas.microsoft.com/office/drawing/2014/main" id="{6A2E0168-9D5B-AB34-4753-9A85F6CD5B4E}"/>
              </a:ext>
            </a:extLst>
          </p:cNvPr>
          <p:cNvPicPr>
            <a:picLocks noChangeAspect="1"/>
          </p:cNvPicPr>
          <p:nvPr/>
        </p:nvPicPr>
        <p:blipFill>
          <a:blip r:embed="rId5"/>
          <a:stretch>
            <a:fillRect/>
          </a:stretch>
        </p:blipFill>
        <p:spPr>
          <a:xfrm>
            <a:off x="3531676" y="4238044"/>
            <a:ext cx="3674598" cy="2120243"/>
          </a:xfrm>
          <a:prstGeom prst="rect">
            <a:avLst/>
          </a:prstGeom>
          <a:ln>
            <a:noFill/>
          </a:ln>
          <a:effectLst>
            <a:softEdge rad="112500"/>
          </a:effectLst>
        </p:spPr>
      </p:pic>
      <p:pic>
        <p:nvPicPr>
          <p:cNvPr id="7" name="Εικόνα 6">
            <a:extLst>
              <a:ext uri="{FF2B5EF4-FFF2-40B4-BE49-F238E27FC236}">
                <a16:creationId xmlns:a16="http://schemas.microsoft.com/office/drawing/2014/main" id="{557C1AFC-48A3-D349-11D1-316AEE6C549D}"/>
              </a:ext>
            </a:extLst>
          </p:cNvPr>
          <p:cNvPicPr>
            <a:picLocks noChangeAspect="1"/>
          </p:cNvPicPr>
          <p:nvPr/>
        </p:nvPicPr>
        <p:blipFill>
          <a:blip r:embed="rId6"/>
          <a:stretch>
            <a:fillRect/>
          </a:stretch>
        </p:blipFill>
        <p:spPr>
          <a:xfrm>
            <a:off x="7861030" y="4464682"/>
            <a:ext cx="3674598" cy="2120243"/>
          </a:xfrm>
          <a:prstGeom prst="rect">
            <a:avLst/>
          </a:prstGeom>
          <a:ln>
            <a:noFill/>
          </a:ln>
          <a:effectLst>
            <a:softEdge rad="112500"/>
          </a:effectLst>
        </p:spPr>
      </p:pic>
    </p:spTree>
    <p:extLst>
      <p:ext uri="{BB962C8B-B14F-4D97-AF65-F5344CB8AC3E}">
        <p14:creationId xmlns:p14="http://schemas.microsoft.com/office/powerpoint/2010/main" val="3792662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arn(inVertical)">
                                      <p:cBhvr>
                                        <p:cTn id="16" dur="500"/>
                                        <p:tgtEl>
                                          <p:spTgt spid="3">
                                            <p:txEl>
                                              <p:pRg st="3" end="3"/>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arn(inVertical)">
                                      <p:cBhvr>
                                        <p:cTn id="19" dur="500"/>
                                        <p:tgtEl>
                                          <p:spTgt spid="3">
                                            <p:txEl>
                                              <p:pRg st="4" end="4"/>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arn(inVertical)">
                                      <p:cBhvr>
                                        <p:cTn id="22" dur="500"/>
                                        <p:tgtEl>
                                          <p:spTgt spid="3">
                                            <p:txEl>
                                              <p:pRg st="5" end="5"/>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arn(inVertical)">
                                      <p:cBhvr>
                                        <p:cTn id="25" dur="500"/>
                                        <p:tgtEl>
                                          <p:spTgt spid="3">
                                            <p:txEl>
                                              <p:pRg st="6" end="6"/>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barn(inVertical)">
                                      <p:cBhvr>
                                        <p:cTn id="28" dur="500"/>
                                        <p:tgtEl>
                                          <p:spTgt spid="3">
                                            <p:txEl>
                                              <p:pRg st="7" end="7"/>
                                            </p:txEl>
                                          </p:spTgt>
                                        </p:tgtEl>
                                      </p:cBhvr>
                                    </p:animEffect>
                                  </p:childTnLst>
                                </p:cTn>
                              </p:par>
                              <p:par>
                                <p:cTn id="29" presetID="16" presetClass="entr" presetSubtype="21"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barn(inVertical)">
                                      <p:cBhvr>
                                        <p:cTn id="31" dur="500"/>
                                        <p:tgtEl>
                                          <p:spTgt spid="3">
                                            <p:txEl>
                                              <p:pRg st="8" end="8"/>
                                            </p:txEl>
                                          </p:spTgt>
                                        </p:tgtEl>
                                      </p:cBhvr>
                                    </p:animEffect>
                                  </p:childTnLst>
                                </p:cTn>
                              </p:par>
                              <p:par>
                                <p:cTn id="32" presetID="16" presetClass="entr" presetSubtype="21" fill="hold"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barn(inVertical)">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ppt_x"/>
                                          </p:val>
                                        </p:tav>
                                        <p:tav tm="100000">
                                          <p:val>
                                            <p:strVal val="#ppt_x"/>
                                          </p:val>
                                        </p:tav>
                                      </p:tavLst>
                                    </p:anim>
                                    <p:anim calcmode="lin" valueType="num">
                                      <p:cBhvr additive="base">
                                        <p:cTn id="4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additive="base">
                                        <p:cTn id="45" dur="500" fill="hold"/>
                                        <p:tgtEl>
                                          <p:spTgt spid="5"/>
                                        </p:tgtEl>
                                        <p:attrNameLst>
                                          <p:attrName>ppt_x</p:attrName>
                                        </p:attrNameLst>
                                      </p:cBhvr>
                                      <p:tavLst>
                                        <p:tav tm="0">
                                          <p:val>
                                            <p:strVal val="#ppt_x"/>
                                          </p:val>
                                        </p:tav>
                                        <p:tav tm="100000">
                                          <p:val>
                                            <p:strVal val="#ppt_x"/>
                                          </p:val>
                                        </p:tav>
                                      </p:tavLst>
                                    </p:anim>
                                    <p:anim calcmode="lin" valueType="num">
                                      <p:cBhvr additive="base">
                                        <p:cTn id="4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fill="hold"/>
                                        <p:tgtEl>
                                          <p:spTgt spid="7"/>
                                        </p:tgtEl>
                                        <p:attrNameLst>
                                          <p:attrName>ppt_x</p:attrName>
                                        </p:attrNameLst>
                                      </p:cBhvr>
                                      <p:tavLst>
                                        <p:tav tm="0">
                                          <p:val>
                                            <p:strVal val="#ppt_x"/>
                                          </p:val>
                                        </p:tav>
                                        <p:tav tm="100000">
                                          <p:val>
                                            <p:strVal val="#ppt_x"/>
                                          </p:val>
                                        </p:tav>
                                      </p:tavLst>
                                    </p:anim>
                                    <p:anim calcmode="lin" valueType="num">
                                      <p:cBhvr additive="base">
                                        <p:cTn id="5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44EE55BC-09F3-5754-82DB-F3348C3E4445}"/>
              </a:ext>
            </a:extLst>
          </p:cNvPr>
          <p:cNvSpPr>
            <a:spLocks noGrp="1"/>
          </p:cNvSpPr>
          <p:nvPr>
            <p:ph sz="half" idx="1"/>
          </p:nvPr>
        </p:nvSpPr>
        <p:spPr>
          <a:xfrm>
            <a:off x="185058" y="141513"/>
            <a:ext cx="11713028" cy="2079173"/>
          </a:xfrm>
        </p:spPr>
        <p:txBody>
          <a:bodyPr>
            <a:normAutofit fontScale="25000" lnSpcReduction="20000"/>
          </a:bodyPr>
          <a:lstStyle/>
          <a:p>
            <a:pPr marL="0" indent="0" algn="ctr">
              <a:buNone/>
            </a:pPr>
            <a:r>
              <a:rPr lang="el-GR" sz="8000" dirty="0">
                <a:highlight>
                  <a:srgbClr val="C0C0C0"/>
                </a:highlight>
                <a:latin typeface="Arial" panose="020B0604020202020204" pitchFamily="34" charset="0"/>
                <a:cs typeface="Arial" panose="020B0604020202020204" pitchFamily="34" charset="0"/>
              </a:rPr>
              <a:t>ΣΚΟΡΔΟ</a:t>
            </a:r>
            <a:endParaRPr lang="en-US" sz="8000" dirty="0">
              <a:highlight>
                <a:srgbClr val="C0C0C0"/>
              </a:highlight>
              <a:latin typeface="Arial" panose="020B0604020202020204" pitchFamily="34" charset="0"/>
              <a:cs typeface="Arial" panose="020B0604020202020204" pitchFamily="34" charset="0"/>
            </a:endParaRPr>
          </a:p>
          <a:p>
            <a:pPr marL="0" indent="0" algn="just">
              <a:buNone/>
            </a:pPr>
            <a:endParaRPr lang="en-US" sz="5600" dirty="0">
              <a:latin typeface="Arial" panose="020B0604020202020204" pitchFamily="34" charset="0"/>
              <a:cs typeface="Arial" panose="020B0604020202020204" pitchFamily="34" charset="0"/>
            </a:endParaRPr>
          </a:p>
          <a:p>
            <a:pPr algn="just">
              <a:lnSpc>
                <a:spcPct val="160000"/>
              </a:lnSpc>
            </a:pPr>
            <a:r>
              <a:rPr lang="el-GR" sz="5600" dirty="0">
                <a:latin typeface="Arial" panose="020B0604020202020204" pitchFamily="34" charset="0"/>
                <a:cs typeface="Arial" panose="020B0604020202020204" pitchFamily="34" charset="0"/>
              </a:rPr>
              <a:t>Το </a:t>
            </a:r>
            <a:r>
              <a:rPr lang="el-GR" sz="5600" dirty="0">
                <a:solidFill>
                  <a:srgbClr val="FF0000"/>
                </a:solidFill>
                <a:latin typeface="Arial" panose="020B0604020202020204" pitchFamily="34" charset="0"/>
                <a:cs typeface="Arial" panose="020B0604020202020204" pitchFamily="34" charset="0"/>
              </a:rPr>
              <a:t>δραστικότερο</a:t>
            </a:r>
            <a:r>
              <a:rPr lang="el-GR" sz="5600" dirty="0">
                <a:latin typeface="Arial" panose="020B0604020202020204" pitchFamily="34" charset="0"/>
                <a:cs typeface="Arial" panose="020B0604020202020204" pitchFamily="34" charset="0"/>
              </a:rPr>
              <a:t> ίσως αιθέριο έλαιο έναντι των πρωτόζωων είναι αυτό του σκόρδου. Αυτό οφείλεται κυρίως χάρη στην ύπαρξη της </a:t>
            </a:r>
            <a:r>
              <a:rPr lang="el-GR" sz="5600" b="1" u="sng" dirty="0">
                <a:solidFill>
                  <a:srgbClr val="FF0000"/>
                </a:solidFill>
                <a:latin typeface="Arial" panose="020B0604020202020204" pitchFamily="34" charset="0"/>
                <a:cs typeface="Arial" panose="020B0604020202020204" pitchFamily="34" charset="0"/>
              </a:rPr>
              <a:t>αλλισίνης</a:t>
            </a:r>
            <a:r>
              <a:rPr lang="el-GR" sz="5600" dirty="0">
                <a:latin typeface="Arial" panose="020B0604020202020204" pitchFamily="34" charset="0"/>
                <a:cs typeface="Arial" panose="020B0604020202020204" pitchFamily="34" charset="0"/>
              </a:rPr>
              <a:t> ως δομικό συστατικό, η δράση του οποίου στην αντιμετώπιση ελμινθικών παρασιτώσεων και δυσεντεριών ήταν γνωστή από την αρχαιότητα.</a:t>
            </a:r>
          </a:p>
          <a:p>
            <a:pPr algn="just">
              <a:lnSpc>
                <a:spcPct val="160000"/>
              </a:lnSpc>
            </a:pPr>
            <a:r>
              <a:rPr lang="el-GR" sz="5600" dirty="0">
                <a:solidFill>
                  <a:srgbClr val="FF0000"/>
                </a:solidFill>
                <a:highlight>
                  <a:srgbClr val="FFFF00"/>
                </a:highlight>
                <a:latin typeface="Arial" panose="020B0604020202020204" pitchFamily="34" charset="0"/>
                <a:cs typeface="Arial" panose="020B0604020202020204" pitchFamily="34" charset="0"/>
              </a:rPr>
              <a:t>Η </a:t>
            </a:r>
            <a:r>
              <a:rPr lang="el-GR" sz="5600" dirty="0" err="1">
                <a:solidFill>
                  <a:srgbClr val="FF0000"/>
                </a:solidFill>
                <a:highlight>
                  <a:srgbClr val="FFFF00"/>
                </a:highlight>
                <a:latin typeface="Arial" panose="020B0604020202020204" pitchFamily="34" charset="0"/>
                <a:cs typeface="Arial" panose="020B0604020202020204" pitchFamily="34" charset="0"/>
              </a:rPr>
              <a:t>αλλισίνη</a:t>
            </a:r>
            <a:r>
              <a:rPr lang="el-GR" sz="5600" dirty="0">
                <a:solidFill>
                  <a:srgbClr val="FF0000"/>
                </a:solidFill>
                <a:highlight>
                  <a:srgbClr val="FFFF00"/>
                </a:highlight>
                <a:latin typeface="Arial" panose="020B0604020202020204" pitchFamily="34" charset="0"/>
                <a:cs typeface="Arial" panose="020B0604020202020204" pitchFamily="34" charset="0"/>
              </a:rPr>
              <a:t> αναστέλλει την δράση </a:t>
            </a:r>
            <a:r>
              <a:rPr lang="el-GR" sz="5600" dirty="0" err="1">
                <a:solidFill>
                  <a:srgbClr val="FF0000"/>
                </a:solidFill>
                <a:highlight>
                  <a:srgbClr val="FFFF00"/>
                </a:highlight>
                <a:latin typeface="Arial" panose="020B0604020202020204" pitchFamily="34" charset="0"/>
                <a:cs typeface="Arial" panose="020B0604020202020204" pitchFamily="34" charset="0"/>
              </a:rPr>
              <a:t>εκκρινώμενων</a:t>
            </a:r>
            <a:r>
              <a:rPr lang="el-GR" sz="5600" dirty="0">
                <a:solidFill>
                  <a:srgbClr val="FF0000"/>
                </a:solidFill>
                <a:highlight>
                  <a:srgbClr val="FFFF00"/>
                </a:highlight>
                <a:latin typeface="Arial" panose="020B0604020202020204" pitchFamily="34" charset="0"/>
                <a:cs typeface="Arial" panose="020B0604020202020204" pitchFamily="34" charset="0"/>
              </a:rPr>
              <a:t> </a:t>
            </a:r>
            <a:r>
              <a:rPr lang="el-GR" sz="5600" dirty="0" err="1">
                <a:solidFill>
                  <a:srgbClr val="FF0000"/>
                </a:solidFill>
                <a:highlight>
                  <a:srgbClr val="FFFF00"/>
                </a:highlight>
                <a:latin typeface="Arial" panose="020B0604020202020204" pitchFamily="34" charset="0"/>
                <a:cs typeface="Arial" panose="020B0604020202020204" pitchFamily="34" charset="0"/>
              </a:rPr>
              <a:t>πρωτεϊνασών</a:t>
            </a:r>
            <a:r>
              <a:rPr lang="el-GR" sz="5600" dirty="0">
                <a:solidFill>
                  <a:srgbClr val="FF0000"/>
                </a:solidFill>
                <a:highlight>
                  <a:srgbClr val="FFFF00"/>
                </a:highlight>
                <a:latin typeface="Arial" panose="020B0604020202020204" pitchFamily="34" charset="0"/>
                <a:cs typeface="Arial" panose="020B0604020202020204" pitchFamily="34" charset="0"/>
              </a:rPr>
              <a:t> της </a:t>
            </a:r>
            <a:r>
              <a:rPr lang="el-GR" sz="5600" dirty="0" err="1">
                <a:solidFill>
                  <a:srgbClr val="FF0000"/>
                </a:solidFill>
                <a:highlight>
                  <a:srgbClr val="FFFF00"/>
                </a:highlight>
                <a:latin typeface="Arial" panose="020B0604020202020204" pitchFamily="34" charset="0"/>
                <a:cs typeface="Arial" panose="020B0604020202020204" pitchFamily="34" charset="0"/>
              </a:rPr>
              <a:t>κυστεϊνης</a:t>
            </a:r>
            <a:r>
              <a:rPr lang="el-GR" sz="5600" dirty="0">
                <a:solidFill>
                  <a:srgbClr val="FF0000"/>
                </a:solidFill>
                <a:highlight>
                  <a:srgbClr val="FFFF00"/>
                </a:highlight>
                <a:latin typeface="Arial" panose="020B0604020202020204" pitchFamily="34" charset="0"/>
                <a:cs typeface="Arial" panose="020B0604020202020204" pitchFamily="34" charset="0"/>
              </a:rPr>
              <a:t> που δρουν έναντι πρωτεϊνών της </a:t>
            </a:r>
            <a:r>
              <a:rPr lang="el-GR" sz="5600" dirty="0" err="1">
                <a:solidFill>
                  <a:srgbClr val="FF0000"/>
                </a:solidFill>
                <a:highlight>
                  <a:srgbClr val="FFFF00"/>
                </a:highlight>
                <a:latin typeface="Arial" panose="020B0604020202020204" pitchFamily="34" charset="0"/>
                <a:cs typeface="Arial" panose="020B0604020202020204" pitchFamily="34" charset="0"/>
              </a:rPr>
              <a:t>εξωκυττάριας</a:t>
            </a:r>
            <a:r>
              <a:rPr lang="el-GR" sz="5600" dirty="0">
                <a:solidFill>
                  <a:srgbClr val="FF0000"/>
                </a:solidFill>
                <a:highlight>
                  <a:srgbClr val="FFFF00"/>
                </a:highlight>
                <a:latin typeface="Arial" panose="020B0604020202020204" pitchFamily="34" charset="0"/>
                <a:cs typeface="Arial" panose="020B0604020202020204" pitchFamily="34" charset="0"/>
              </a:rPr>
              <a:t> ουσίας</a:t>
            </a:r>
            <a:r>
              <a:rPr lang="el-GR" sz="5600" dirty="0">
                <a:highlight>
                  <a:srgbClr val="FFFF00"/>
                </a:highlight>
                <a:latin typeface="Arial" panose="020B0604020202020204" pitchFamily="34" charset="0"/>
                <a:cs typeface="Arial" panose="020B0604020202020204" pitchFamily="34" charset="0"/>
              </a:rPr>
              <a:t>.</a:t>
            </a:r>
          </a:p>
          <a:p>
            <a:pPr algn="just">
              <a:lnSpc>
                <a:spcPct val="160000"/>
              </a:lnSpc>
            </a:pPr>
            <a:r>
              <a:rPr lang="el-GR" sz="5600" dirty="0">
                <a:latin typeface="Arial" panose="020B0604020202020204" pitchFamily="34" charset="0"/>
                <a:cs typeface="Arial" panose="020B0604020202020204" pitchFamily="34" charset="0"/>
              </a:rPr>
              <a:t>Όμως έχει μικρό χρόνο ημίσειας ζωής στους ιστούς, με αποτέλεσμα να αμφισβητείται κατά πόσο η </a:t>
            </a:r>
            <a:r>
              <a:rPr lang="el-GR" sz="5600" dirty="0" err="1">
                <a:latin typeface="Arial" panose="020B0604020202020204" pitchFamily="34" charset="0"/>
                <a:cs typeface="Arial" panose="020B0604020202020204" pitchFamily="34" charset="0"/>
              </a:rPr>
              <a:t>ενεργότητα</a:t>
            </a:r>
            <a:r>
              <a:rPr lang="el-GR" sz="5600" dirty="0">
                <a:latin typeface="Arial" panose="020B0604020202020204" pitchFamily="34" charset="0"/>
                <a:cs typeface="Arial" panose="020B0604020202020204" pitchFamily="34" charset="0"/>
              </a:rPr>
              <a:t> στα </a:t>
            </a:r>
            <a:r>
              <a:rPr lang="en-US" sz="5600" dirty="0">
                <a:latin typeface="Arial" panose="020B0604020202020204" pitchFamily="34" charset="0"/>
                <a:cs typeface="Arial" panose="020B0604020202020204" pitchFamily="34" charset="0"/>
              </a:rPr>
              <a:t>in vitro </a:t>
            </a:r>
            <a:r>
              <a:rPr lang="el-GR" sz="5600" dirty="0">
                <a:latin typeface="Arial" panose="020B0604020202020204" pitchFamily="34" charset="0"/>
                <a:cs typeface="Arial" panose="020B0604020202020204" pitchFamily="34" charset="0"/>
              </a:rPr>
              <a:t>πειράματα μπορεί να συγκριθεί με τα αντίστοιχα στα</a:t>
            </a:r>
            <a:r>
              <a:rPr lang="en-US" sz="5600" dirty="0">
                <a:latin typeface="Arial" panose="020B0604020202020204" pitchFamily="34" charset="0"/>
                <a:cs typeface="Arial" panose="020B0604020202020204" pitchFamily="34" charset="0"/>
              </a:rPr>
              <a:t> in vivo</a:t>
            </a:r>
            <a:r>
              <a:rPr lang="el-GR" sz="5600" dirty="0">
                <a:latin typeface="Arial" panose="020B0604020202020204" pitchFamily="34" charset="0"/>
                <a:cs typeface="Arial" panose="020B0604020202020204" pitchFamily="34" charset="0"/>
              </a:rPr>
              <a:t>.</a:t>
            </a:r>
          </a:p>
          <a:p>
            <a:pPr algn="just">
              <a:lnSpc>
                <a:spcPct val="160000"/>
              </a:lnSpc>
            </a:pPr>
            <a:r>
              <a:rPr lang="el-GR" sz="5600" dirty="0">
                <a:latin typeface="Arial" panose="020B0604020202020204" pitchFamily="34" charset="0"/>
                <a:cs typeface="Arial" panose="020B0604020202020204" pitchFamily="34" charset="0"/>
              </a:rPr>
              <a:t>Η δραστικότητα του ελαίου αφορά την αναστολή της ανάπτυξης 6 τουλάχιστον παρασίτων ,τα οποία είναι :</a:t>
            </a:r>
          </a:p>
          <a:p>
            <a:pPr marL="0" indent="0" algn="just">
              <a:buNone/>
            </a:pPr>
            <a:endParaRPr lang="el-GR" dirty="0"/>
          </a:p>
        </p:txBody>
      </p:sp>
      <p:graphicFrame>
        <p:nvGraphicFramePr>
          <p:cNvPr id="18" name="Θέση περιεχομένου 6">
            <a:extLst>
              <a:ext uri="{FF2B5EF4-FFF2-40B4-BE49-F238E27FC236}">
                <a16:creationId xmlns:a16="http://schemas.microsoft.com/office/drawing/2014/main" id="{D93B5C6C-AD5A-53A6-A25F-F59E393D4305}"/>
              </a:ext>
            </a:extLst>
          </p:cNvPr>
          <p:cNvGraphicFramePr>
            <a:graphicFrameLocks noGrp="1"/>
          </p:cNvGraphicFramePr>
          <p:nvPr>
            <p:ph sz="half" idx="2"/>
            <p:extLst>
              <p:ext uri="{D42A27DB-BD31-4B8C-83A1-F6EECF244321}">
                <p14:modId xmlns:p14="http://schemas.microsoft.com/office/powerpoint/2010/main" val="422292444"/>
              </p:ext>
            </p:extLst>
          </p:nvPr>
        </p:nvGraphicFramePr>
        <p:xfrm>
          <a:off x="185058" y="3233057"/>
          <a:ext cx="11625942" cy="16001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6" name="Εικόνα 15" descr="Εικόνα που περιέχει νεκρή φύση, φωτογραφία νεκρής φύσης, σκόρδο, τραπέζι&#10;&#10;Περιγραφή που δημιουργήθηκε αυτόματα">
            <a:extLst>
              <a:ext uri="{FF2B5EF4-FFF2-40B4-BE49-F238E27FC236}">
                <a16:creationId xmlns:a16="http://schemas.microsoft.com/office/drawing/2014/main" id="{81A9E775-A9EB-2575-326B-BB417A6AA64A}"/>
              </a:ext>
            </a:extLst>
          </p:cNvPr>
          <p:cNvPicPr>
            <a:picLocks noChangeAspect="1"/>
          </p:cNvPicPr>
          <p:nvPr/>
        </p:nvPicPr>
        <p:blipFill>
          <a:blip r:embed="rId8"/>
          <a:stretch>
            <a:fillRect/>
          </a:stretch>
        </p:blipFill>
        <p:spPr>
          <a:xfrm>
            <a:off x="7845878" y="4687662"/>
            <a:ext cx="4346122" cy="2170338"/>
          </a:xfrm>
          <a:prstGeom prst="rect">
            <a:avLst/>
          </a:prstGeom>
        </p:spPr>
      </p:pic>
    </p:spTree>
    <p:extLst>
      <p:ext uri="{BB962C8B-B14F-4D97-AF65-F5344CB8AC3E}">
        <p14:creationId xmlns:p14="http://schemas.microsoft.com/office/powerpoint/2010/main" val="4262438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Δέμα">
  <a:themeElements>
    <a:clrScheme name="Δέμα">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Δέμα">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Δέμα">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Δέμα</Template>
  <TotalTime>3849</TotalTime>
  <Words>3420</Words>
  <Application>Microsoft Office PowerPoint</Application>
  <PresentationFormat>Ευρεία οθόνη</PresentationFormat>
  <Paragraphs>284</Paragraphs>
  <Slides>26</Slides>
  <Notes>15</Notes>
  <HiddenSlides>0</HiddenSlides>
  <MMClips>0</MMClips>
  <ScaleCrop>false</ScaleCrop>
  <HeadingPairs>
    <vt:vector size="6" baseType="variant">
      <vt:variant>
        <vt:lpstr>Γραμματοσειρές που χρησιμοποιούνται</vt:lpstr>
      </vt:variant>
      <vt:variant>
        <vt:i4>9</vt:i4>
      </vt:variant>
      <vt:variant>
        <vt:lpstr>Θέμα</vt:lpstr>
      </vt:variant>
      <vt:variant>
        <vt:i4>1</vt:i4>
      </vt:variant>
      <vt:variant>
        <vt:lpstr>Τίτλοι διαφανειών</vt:lpstr>
      </vt:variant>
      <vt:variant>
        <vt:i4>26</vt:i4>
      </vt:variant>
    </vt:vector>
  </HeadingPairs>
  <TitlesOfParts>
    <vt:vector size="36" baseType="lpstr">
      <vt:lpstr>Aptos</vt:lpstr>
      <vt:lpstr>Arial</vt:lpstr>
      <vt:lpstr>Arial Nova Cond</vt:lpstr>
      <vt:lpstr>Calibri</vt:lpstr>
      <vt:lpstr>Corbel</vt:lpstr>
      <vt:lpstr>Gill Sans MT</vt:lpstr>
      <vt:lpstr>Symbol</vt:lpstr>
      <vt:lpstr>Times New Roman</vt:lpstr>
      <vt:lpstr>Wingdings</vt:lpstr>
      <vt:lpstr>Δέμα</vt:lpstr>
      <vt:lpstr>ΑΙΘΕΡΙΑ ΕΛΑΙΑ ΑΝΤΙΜΙΚΡΟΒΙΑΚΗ ΚΑΙ ΑΝΤΙΠΑΡΑΣΙΤΙΚΗ ΔΡΑΣΗ</vt:lpstr>
      <vt:lpstr>ΕΙΣΑΓΩΓΗ</vt:lpstr>
      <vt:lpstr>ΑΙΘΕΡΙΑ ΕΛΑΙΑ</vt:lpstr>
      <vt:lpstr>ΙΣΤΟΡΙΚΗ ΑΝΑΔΡΟΜΗ </vt:lpstr>
      <vt:lpstr>ΤΡΟΠΟΙ ΣΥΛΛΟΓΗΣ</vt:lpstr>
      <vt:lpstr>Παρουσίαση του PowerPoint</vt:lpstr>
      <vt:lpstr>ΑΝΤΙΠΑΡΑΣΙΤΙΚΗ ΔΡΑΣΗ </vt:lpstr>
      <vt:lpstr>ΑΙΘΕΡΙΑ ΕΛΑΙΑ ΜΕ ΑΝΤΙΠΑΡΑΣΙΤΙΚΗ ΔΡΑΣΗ</vt:lpstr>
      <vt:lpstr>Παρουσίαση του PowerPoint</vt:lpstr>
      <vt:lpstr>Παρουσίαση του PowerPoint</vt:lpstr>
      <vt:lpstr>Μεντα</vt:lpstr>
      <vt:lpstr>Παρουσίαση του PowerPoint</vt:lpstr>
      <vt:lpstr>Λεμονι</vt:lpstr>
      <vt:lpstr>ΑΝΤΙΜΙΚΡΟΒΙΑΚΗ ΔΡΑΣΗ</vt:lpstr>
      <vt:lpstr>ΑΙΘΕΡΙΑ ΕΛΑΙΑ ΜΕ ΑΝΤΙΜΙΚΡΟΒΙΑΚΗ ΔΡΑΣΗ</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ΒΙΒΛΙΟΓΡΑΦΙΑ </vt:lpstr>
      <vt:lpstr>Παρουσίαση του PowerPoint</vt:lpstr>
      <vt:lpstr>Παρουσίαση του PowerPoint</vt:lpstr>
      <vt:lpstr>ΕΥΧΑΡΙΣΤουμε ΓΙΑ ΤΗΝ ΠΡΟΣΟΧΗ ΣΑΣ</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ΑΙΘΕΡΙΑ ΕΛΑΙΑ ΑΝΤΙΜΙΚΡΟΒΙΑΚΗ ΚΑΙ ΑΝΤΙΠΑΡΑΣΙΤΙΚΗ ΔΡΑΣΗ</dc:title>
  <dc:creator>Ανθή Γρηγοριάδου</dc:creator>
  <cp:lastModifiedBy>Aikaterini Skounti</cp:lastModifiedBy>
  <cp:revision>409</cp:revision>
  <dcterms:created xsi:type="dcterms:W3CDTF">2023-12-22T11:17:23Z</dcterms:created>
  <dcterms:modified xsi:type="dcterms:W3CDTF">2025-01-10T14:27:02Z</dcterms:modified>
</cp:coreProperties>
</file>