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2"/>
  </p:notesMasterIdLst>
  <p:sldIdLst>
    <p:sldId id="442" r:id="rId2"/>
    <p:sldId id="259" r:id="rId3"/>
    <p:sldId id="257" r:id="rId4"/>
    <p:sldId id="446" r:id="rId5"/>
    <p:sldId id="443" r:id="rId6"/>
    <p:sldId id="258" r:id="rId7"/>
    <p:sldId id="260" r:id="rId8"/>
    <p:sldId id="261" r:id="rId9"/>
    <p:sldId id="262" r:id="rId10"/>
    <p:sldId id="447" r:id="rId11"/>
    <p:sldId id="470" r:id="rId12"/>
    <p:sldId id="449" r:id="rId13"/>
    <p:sldId id="471" r:id="rId14"/>
    <p:sldId id="264" r:id="rId15"/>
    <p:sldId id="472" r:id="rId16"/>
    <p:sldId id="474" r:id="rId17"/>
    <p:sldId id="473" r:id="rId18"/>
    <p:sldId id="263"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91" r:id="rId40"/>
    <p:sldId id="450" r:id="rId41"/>
    <p:sldId id="451" r:id="rId42"/>
    <p:sldId id="292" r:id="rId43"/>
    <p:sldId id="293" r:id="rId44"/>
    <p:sldId id="294" r:id="rId45"/>
    <p:sldId id="452" r:id="rId46"/>
    <p:sldId id="453" r:id="rId47"/>
    <p:sldId id="454" r:id="rId48"/>
    <p:sldId id="295" r:id="rId49"/>
    <p:sldId id="296" r:id="rId50"/>
    <p:sldId id="297" r:id="rId51"/>
    <p:sldId id="298" r:id="rId52"/>
    <p:sldId id="299" r:id="rId53"/>
    <p:sldId id="300" r:id="rId54"/>
    <p:sldId id="301" r:id="rId55"/>
    <p:sldId id="302" r:id="rId56"/>
    <p:sldId id="303" r:id="rId57"/>
    <p:sldId id="307" r:id="rId58"/>
    <p:sldId id="455" r:id="rId59"/>
    <p:sldId id="456" r:id="rId60"/>
    <p:sldId id="308" r:id="rId61"/>
    <p:sldId id="312" r:id="rId62"/>
    <p:sldId id="315" r:id="rId63"/>
    <p:sldId id="316" r:id="rId64"/>
    <p:sldId id="317" r:id="rId65"/>
    <p:sldId id="318" r:id="rId66"/>
    <p:sldId id="319" r:id="rId67"/>
    <p:sldId id="320" r:id="rId68"/>
    <p:sldId id="321" r:id="rId69"/>
    <p:sldId id="324" r:id="rId70"/>
    <p:sldId id="323" r:id="rId71"/>
    <p:sldId id="458" r:id="rId72"/>
    <p:sldId id="325" r:id="rId73"/>
    <p:sldId id="326" r:id="rId74"/>
    <p:sldId id="327" r:id="rId75"/>
    <p:sldId id="328" r:id="rId76"/>
    <p:sldId id="329" r:id="rId77"/>
    <p:sldId id="330" r:id="rId78"/>
    <p:sldId id="334" r:id="rId79"/>
    <p:sldId id="335" r:id="rId80"/>
    <p:sldId id="336" r:id="rId81"/>
    <p:sldId id="337" r:id="rId82"/>
    <p:sldId id="338" r:id="rId83"/>
    <p:sldId id="339" r:id="rId84"/>
    <p:sldId id="340" r:id="rId85"/>
    <p:sldId id="344" r:id="rId86"/>
    <p:sldId id="434" r:id="rId87"/>
    <p:sldId id="311" r:id="rId88"/>
    <p:sldId id="310" r:id="rId89"/>
    <p:sldId id="345" r:id="rId90"/>
    <p:sldId id="475" r:id="rId91"/>
    <p:sldId id="476" r:id="rId92"/>
    <p:sldId id="347" r:id="rId93"/>
    <p:sldId id="348" r:id="rId94"/>
    <p:sldId id="366" r:id="rId95"/>
    <p:sldId id="349" r:id="rId96"/>
    <p:sldId id="466" r:id="rId97"/>
    <p:sldId id="467" r:id="rId98"/>
    <p:sldId id="350" r:id="rId99"/>
    <p:sldId id="352" r:id="rId100"/>
    <p:sldId id="457" r:id="rId101"/>
    <p:sldId id="459" r:id="rId102"/>
    <p:sldId id="460" r:id="rId103"/>
    <p:sldId id="461" r:id="rId104"/>
    <p:sldId id="462" r:id="rId105"/>
    <p:sldId id="463" r:id="rId106"/>
    <p:sldId id="464" r:id="rId107"/>
    <p:sldId id="465" r:id="rId108"/>
    <p:sldId id="346" r:id="rId109"/>
    <p:sldId id="351" r:id="rId110"/>
    <p:sldId id="358" r:id="rId111"/>
    <p:sldId id="359" r:id="rId112"/>
    <p:sldId id="360" r:id="rId113"/>
    <p:sldId id="361" r:id="rId114"/>
    <p:sldId id="431" r:id="rId115"/>
    <p:sldId id="362" r:id="rId116"/>
    <p:sldId id="363" r:id="rId117"/>
    <p:sldId id="364" r:id="rId118"/>
    <p:sldId id="365" r:id="rId119"/>
    <p:sldId id="367" r:id="rId120"/>
    <p:sldId id="368" r:id="rId121"/>
    <p:sldId id="369" r:id="rId122"/>
    <p:sldId id="370" r:id="rId123"/>
    <p:sldId id="371" r:id="rId124"/>
    <p:sldId id="372" r:id="rId125"/>
    <p:sldId id="373" r:id="rId126"/>
    <p:sldId id="430" r:id="rId127"/>
    <p:sldId id="374" r:id="rId128"/>
    <p:sldId id="375" r:id="rId129"/>
    <p:sldId id="432" r:id="rId130"/>
    <p:sldId id="376" r:id="rId131"/>
    <p:sldId id="406" r:id="rId132"/>
    <p:sldId id="377" r:id="rId133"/>
    <p:sldId id="477" r:id="rId134"/>
    <p:sldId id="407" r:id="rId135"/>
    <p:sldId id="378" r:id="rId136"/>
    <p:sldId id="433" r:id="rId137"/>
    <p:sldId id="379" r:id="rId138"/>
    <p:sldId id="380" r:id="rId139"/>
    <p:sldId id="381" r:id="rId140"/>
    <p:sldId id="383" r:id="rId141"/>
    <p:sldId id="384" r:id="rId142"/>
    <p:sldId id="385" r:id="rId143"/>
    <p:sldId id="386" r:id="rId144"/>
    <p:sldId id="387" r:id="rId145"/>
    <p:sldId id="388" r:id="rId146"/>
    <p:sldId id="438" r:id="rId147"/>
    <p:sldId id="439" r:id="rId148"/>
    <p:sldId id="391" r:id="rId149"/>
    <p:sldId id="392" r:id="rId150"/>
    <p:sldId id="440" r:id="rId151"/>
    <p:sldId id="441" r:id="rId152"/>
    <p:sldId id="394" r:id="rId153"/>
    <p:sldId id="395" r:id="rId154"/>
    <p:sldId id="396" r:id="rId155"/>
    <p:sldId id="405" r:id="rId156"/>
    <p:sldId id="397" r:id="rId157"/>
    <p:sldId id="398" r:id="rId158"/>
    <p:sldId id="412" r:id="rId159"/>
    <p:sldId id="413" r:id="rId160"/>
    <p:sldId id="414" r:id="rId161"/>
    <p:sldId id="399" r:id="rId162"/>
    <p:sldId id="400" r:id="rId163"/>
    <p:sldId id="401" r:id="rId164"/>
    <p:sldId id="402" r:id="rId165"/>
    <p:sldId id="403" r:id="rId166"/>
    <p:sldId id="409" r:id="rId167"/>
    <p:sldId id="410" r:id="rId168"/>
    <p:sldId id="411" r:id="rId169"/>
    <p:sldId id="416" r:id="rId170"/>
    <p:sldId id="417" r:id="rId171"/>
    <p:sldId id="418" r:id="rId172"/>
    <p:sldId id="419" r:id="rId173"/>
    <p:sldId id="420" r:id="rId174"/>
    <p:sldId id="421" r:id="rId175"/>
    <p:sldId id="422" r:id="rId176"/>
    <p:sldId id="423" r:id="rId177"/>
    <p:sldId id="424" r:id="rId178"/>
    <p:sldId id="425" r:id="rId179"/>
    <p:sldId id="426" r:id="rId180"/>
    <p:sldId id="427" r:id="rId1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notesMaster" Target="notesMasters/notesMaster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llis\Documents\&#917;&#961;&#947;&#945;&#963;&#964;&#942;&#961;&#953;&#959;%20&#928;&#945;&#961;&#959;&#967;&#942;&#962;%20&#933;&#960;&#951;&#961;&#949;&#963;&#953;&#974;&#957;\cytotoxicity%2027-9-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BIOXTRA GEL</a:t>
            </a:r>
            <a:r>
              <a:rPr lang="en-US" baseline="0"/>
              <a:t> MOUTHSPRAY</a:t>
            </a:r>
            <a:endParaRPr lang="el-GR"/>
          </a:p>
        </c:rich>
      </c:tx>
      <c:overlay val="0"/>
    </c:title>
    <c:autoTitleDeleted val="0"/>
    <c:plotArea>
      <c:layout/>
      <c:lineChart>
        <c:grouping val="standard"/>
        <c:varyColors val="0"/>
        <c:ser>
          <c:idx val="0"/>
          <c:order val="0"/>
          <c:cat>
            <c:numRef>
              <c:f>Φύλλο1!$I$20:$I$25</c:f>
              <c:numCache>
                <c:formatCode>General</c:formatCode>
                <c:ptCount val="6"/>
                <c:pt idx="0">
                  <c:v>2.0000000000000052E-3</c:v>
                </c:pt>
                <c:pt idx="1">
                  <c:v>2.0000000000000052E-2</c:v>
                </c:pt>
                <c:pt idx="2">
                  <c:v>0.2</c:v>
                </c:pt>
                <c:pt idx="3">
                  <c:v>2</c:v>
                </c:pt>
                <c:pt idx="4">
                  <c:v>20</c:v>
                </c:pt>
                <c:pt idx="5">
                  <c:v>200</c:v>
                </c:pt>
              </c:numCache>
            </c:numRef>
          </c:cat>
          <c:val>
            <c:numRef>
              <c:f>Φύλλο1!$J$20:$J$25</c:f>
              <c:numCache>
                <c:formatCode>0%</c:formatCode>
                <c:ptCount val="6"/>
                <c:pt idx="0">
                  <c:v>1.0293096541594267</c:v>
                </c:pt>
                <c:pt idx="1">
                  <c:v>1.0218987848844914</c:v>
                </c:pt>
                <c:pt idx="2">
                  <c:v>1.0136867405528098</c:v>
                </c:pt>
                <c:pt idx="3">
                  <c:v>1.0305114167445588</c:v>
                </c:pt>
                <c:pt idx="4">
                  <c:v>0.96040859927894251</c:v>
                </c:pt>
                <c:pt idx="5">
                  <c:v>0.93276805982107103</c:v>
                </c:pt>
              </c:numCache>
            </c:numRef>
          </c:val>
          <c:smooth val="0"/>
          <c:extLst>
            <c:ext xmlns:c16="http://schemas.microsoft.com/office/drawing/2014/chart" uri="{C3380CC4-5D6E-409C-BE32-E72D297353CC}">
              <c16:uniqueId val="{00000000-2FC5-4D4C-958F-AE8F5B0AC7D8}"/>
            </c:ext>
          </c:extLst>
        </c:ser>
        <c:dLbls>
          <c:showLegendKey val="0"/>
          <c:showVal val="0"/>
          <c:showCatName val="0"/>
          <c:showSerName val="0"/>
          <c:showPercent val="0"/>
          <c:showBubbleSize val="0"/>
        </c:dLbls>
        <c:marker val="1"/>
        <c:smooth val="0"/>
        <c:axId val="105399808"/>
        <c:axId val="105401728"/>
      </c:lineChart>
      <c:catAx>
        <c:axId val="105399808"/>
        <c:scaling>
          <c:orientation val="minMax"/>
        </c:scaling>
        <c:delete val="0"/>
        <c:axPos val="b"/>
        <c:title>
          <c:tx>
            <c:rich>
              <a:bodyPr/>
              <a:lstStyle/>
              <a:p>
                <a:pPr>
                  <a:defRPr/>
                </a:pPr>
                <a:r>
                  <a:rPr lang="en-US"/>
                  <a:t>Concentration mg/mL</a:t>
                </a:r>
                <a:endParaRPr lang="el-GR"/>
              </a:p>
            </c:rich>
          </c:tx>
          <c:overlay val="0"/>
        </c:title>
        <c:numFmt formatCode="General" sourceLinked="1"/>
        <c:majorTickMark val="out"/>
        <c:minorTickMark val="none"/>
        <c:tickLblPos val="nextTo"/>
        <c:crossAx val="105401728"/>
        <c:crosses val="autoZero"/>
        <c:auto val="1"/>
        <c:lblAlgn val="ctr"/>
        <c:lblOffset val="100"/>
        <c:noMultiLvlLbl val="0"/>
      </c:catAx>
      <c:valAx>
        <c:axId val="105401728"/>
        <c:scaling>
          <c:orientation val="minMax"/>
          <c:min val="0"/>
        </c:scaling>
        <c:delete val="0"/>
        <c:axPos val="l"/>
        <c:majorGridlines/>
        <c:title>
          <c:tx>
            <c:rich>
              <a:bodyPr rot="-5400000" vert="horz"/>
              <a:lstStyle/>
              <a:p>
                <a:pPr>
                  <a:defRPr/>
                </a:pPr>
                <a:r>
                  <a:rPr lang="en-US"/>
                  <a:t>Viability %</a:t>
                </a:r>
                <a:endParaRPr lang="el-GR"/>
              </a:p>
            </c:rich>
          </c:tx>
          <c:overlay val="0"/>
        </c:title>
        <c:numFmt formatCode="0%" sourceLinked="1"/>
        <c:majorTickMark val="out"/>
        <c:minorTickMark val="none"/>
        <c:tickLblPos val="nextTo"/>
        <c:crossAx val="10539980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F0C895-DF99-4FF8-8491-A7B277852DBD}" type="datetimeFigureOut">
              <a:rPr lang="en-US" smtClean="0"/>
              <a:pPr/>
              <a:t>1/13/2023</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916B5-1A76-4C4C-A1AA-1A122333BF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0C5E139-86DC-4D3A-9816-B7EBB224107C}" type="slidenum">
              <a:rPr lang="el-GR" smtClean="0"/>
              <a:pPr/>
              <a:t>3</a:t>
            </a:fld>
            <a:endParaRPr lang="el-G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AB415EE-6C40-44B2-A666-6F963919108D}" type="slidenum">
              <a:rPr lang="el-GR" smtClean="0"/>
              <a:pPr/>
              <a:t>64</a:t>
            </a:fld>
            <a:endParaRPr lang="el-G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C72BC0B-3AC7-4A88-B88D-894A957DEBED}" type="slidenum">
              <a:rPr lang="el-GR" smtClean="0"/>
              <a:pPr/>
              <a:t>65</a:t>
            </a:fld>
            <a:endParaRPr lang="el-G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BAC27AD-CCAF-4B27-81A0-B6C1E4C0DFD0}" type="slidenum">
              <a:rPr lang="el-GR" smtClean="0"/>
              <a:pPr/>
              <a:t>66</a:t>
            </a:fld>
            <a:endParaRPr lang="el-G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A7EE6A5-618B-45D4-9FDC-643FA6A0D6BB}" type="slidenum">
              <a:rPr lang="el-GR" smtClean="0"/>
              <a:pPr/>
              <a:t>67</a:t>
            </a:fld>
            <a:endParaRPr lang="el-G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1B4634A-9174-41C6-8FEF-BD4D48611674}" type="slidenum">
              <a:rPr lang="el-GR" smtClean="0"/>
              <a:pPr/>
              <a:t>68</a:t>
            </a:fld>
            <a:endParaRPr lang="el-G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314220A-18CE-4188-8775-D131C030397D}" type="slidenum">
              <a:rPr lang="el-GR" smtClean="0"/>
              <a:pPr/>
              <a:t>81</a:t>
            </a:fld>
            <a:endParaRPr lang="el-G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1708D8F-9D8B-4897-B69F-1865F77F72A5}" type="slidenum">
              <a:rPr lang="el-GR" smtClean="0"/>
              <a:pPr/>
              <a:t>82</a:t>
            </a:fld>
            <a:endParaRPr lang="el-G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772258A-DB8C-428C-B440-A20892A868BF}" type="slidenum">
              <a:rPr lang="el-GR" smtClean="0"/>
              <a:pPr/>
              <a:t>83</a:t>
            </a:fld>
            <a:endParaRPr lang="el-G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47F26AD-2A13-4802-B201-85FFC397F3CD}" type="slidenum">
              <a:rPr lang="el-GR" smtClean="0"/>
              <a:pPr/>
              <a:t>84</a:t>
            </a:fld>
            <a:endParaRPr lang="el-G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23C97CC-0CE2-4DC6-8431-BBFC98F1390C}" type="slidenum">
              <a:rPr lang="el-GR" smtClean="0"/>
              <a:pPr/>
              <a:t>92</a:t>
            </a:fld>
            <a:endParaRPr lang="el-G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86D4A83E-AB0A-430D-BD40-05832C77CE83}" type="slidenum">
              <a:rPr lang="el-GR" smtClean="0"/>
              <a:pPr/>
              <a:t>4</a:t>
            </a:fld>
            <a:endParaRPr lang="el-G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498DA0A-1959-4CB4-8AEC-9D7CA63FF7F1}" type="slidenum">
              <a:rPr lang="el-GR" smtClean="0"/>
              <a:pPr/>
              <a:t>93</a:t>
            </a:fld>
            <a:endParaRPr lang="el-G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E405545-7360-4B47-9ADB-54C398ABB754}" type="slidenum">
              <a:rPr lang="el-GR" smtClean="0"/>
              <a:pPr/>
              <a:t>95</a:t>
            </a:fld>
            <a:endParaRPr lang="el-G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405961D-2747-4FCA-9BBE-BDE21574D66B}" type="slidenum">
              <a:rPr lang="el-GR" smtClean="0"/>
              <a:pPr/>
              <a:t>98</a:t>
            </a:fld>
            <a:endParaRPr lang="el-G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F5592F3-42C8-4662-91B0-787D5B214FA2}" type="slidenum">
              <a:rPr lang="el-GR" smtClean="0"/>
              <a:pPr/>
              <a:t>110</a:t>
            </a:fld>
            <a:endParaRPr lang="el-G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04667C4-D1E7-4FF7-A309-C91CD6BD7ACE}" type="slidenum">
              <a:rPr lang="el-GR" smtClean="0"/>
              <a:pPr/>
              <a:t>125</a:t>
            </a:fld>
            <a:endParaRPr lang="el-G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F728D49-2F57-4AA3-A17D-027D829AA52E}" type="slidenum">
              <a:rPr lang="el-GR" smtClean="0"/>
              <a:pPr/>
              <a:t>127</a:t>
            </a:fld>
            <a:endParaRPr lang="el-G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351A190-2D0E-4579-8805-93DD965309DE}" type="slidenum">
              <a:rPr lang="el-GR" smtClean="0"/>
              <a:pPr/>
              <a:t>135</a:t>
            </a:fld>
            <a:endParaRPr lang="el-G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AF2C5EA-5585-4DAF-8872-3976750F8376}" type="slidenum">
              <a:rPr lang="el-GR" smtClean="0"/>
              <a:pPr/>
              <a:t>137</a:t>
            </a:fld>
            <a:endParaRPr lang="el-G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7C67354-7922-497B-8927-71DC0077B692}" type="slidenum">
              <a:rPr lang="el-GR" smtClean="0"/>
              <a:pPr/>
              <a:t>143</a:t>
            </a:fld>
            <a:endParaRPr lang="el-G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992505A5-8603-4F7E-A2CF-DB0171C04E99}" type="slidenum">
              <a:rPr lang="el-GR" smtClean="0"/>
              <a:pPr/>
              <a:t>144</a:t>
            </a:fld>
            <a:endParaRPr lang="el-G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p:txBody>
          <a:bodyPr/>
          <a:lstStyle/>
          <a:p>
            <a:pPr>
              <a:spcBef>
                <a:spcPct val="0"/>
              </a:spcBef>
            </a:pPr>
            <a:endParaRPr lang="en-GB"/>
          </a:p>
        </p:txBody>
      </p:sp>
      <p:sp>
        <p:nvSpPr>
          <p:cNvPr id="389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556934C-93AB-49B2-AB8A-99F10CECC03A}" type="slidenum">
              <a:rPr lang="en-GB" sz="1200">
                <a:latin typeface="Calibri" pitchFamily="34" charset="0"/>
              </a:rPr>
              <a:pPr algn="r"/>
              <a:t>22</a:t>
            </a:fld>
            <a:endParaRPr lang="en-GB"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24FB786-3630-488D-8EFF-DE9534E70594}" type="slidenum">
              <a:rPr lang="el-GR" smtClean="0"/>
              <a:pPr/>
              <a:t>145</a:t>
            </a:fld>
            <a:endParaRPr lang="el-G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11F3F76-3818-486E-8C45-1BAF800B5A9D}" type="slidenum">
              <a:rPr lang="el-GR" smtClean="0"/>
              <a:pPr/>
              <a:t>152</a:t>
            </a:fld>
            <a:endParaRPr lang="el-G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E96520B-9430-400E-AFE7-14FC80C3C7C5}" type="slidenum">
              <a:rPr lang="el-GR" smtClean="0"/>
              <a:pPr/>
              <a:t>153</a:t>
            </a:fld>
            <a:endParaRPr lang="el-G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CA351F5-D187-43C4-BAB8-43716D7CB8AB}" type="slidenum">
              <a:rPr lang="el-GR" smtClean="0"/>
              <a:pPr/>
              <a:t>154</a:t>
            </a:fld>
            <a:endParaRPr lang="el-G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1847E56-BB46-445B-985F-5F3C049BE11A}" type="slidenum">
              <a:rPr lang="el-GR" smtClean="0"/>
              <a:pPr/>
              <a:t>155</a:t>
            </a:fld>
            <a:endParaRPr lang="el-G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124C361-3245-487B-A888-993FEF12ACD2}" type="slidenum">
              <a:rPr lang="el-GR" smtClean="0"/>
              <a:pPr/>
              <a:t>156</a:t>
            </a:fld>
            <a:endParaRPr lang="el-G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CA852A2-CFED-402F-ACAD-1644DF7C0BE4}" type="slidenum">
              <a:rPr lang="el-GR" smtClean="0"/>
              <a:pPr/>
              <a:t>157</a:t>
            </a:fld>
            <a:endParaRPr lang="el-G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71CFAF5-38AD-4195-B05A-9FA07C29C4DC}" type="slidenum">
              <a:rPr lang="el-GR" smtClean="0"/>
              <a:pPr/>
              <a:t>158</a:t>
            </a:fld>
            <a:endParaRPr lang="el-GR"/>
          </a:p>
        </p:txBody>
      </p:sp>
    </p:spTree>
    <p:extLst>
      <p:ext uri="{BB962C8B-B14F-4D97-AF65-F5344CB8AC3E}">
        <p14:creationId xmlns:p14="http://schemas.microsoft.com/office/powerpoint/2010/main" val="2166183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BA5F201-0DD9-4754-B7B9-56AF0B2ABDEB}" type="slidenum">
              <a:rPr lang="el-GR" smtClean="0"/>
              <a:pPr/>
              <a:t>161</a:t>
            </a:fld>
            <a:endParaRPr lang="el-G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3DE05C5-FECC-414B-BAD8-D109A474A853}" type="slidenum">
              <a:rPr lang="el-GR" smtClean="0"/>
              <a:pPr/>
              <a:t>163</a:t>
            </a:fld>
            <a:endParaRPr lang="el-G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p:txBody>
          <a:bodyPr/>
          <a:lstStyle/>
          <a:p>
            <a:pPr>
              <a:spcBef>
                <a:spcPct val="0"/>
              </a:spcBef>
            </a:pPr>
            <a:endParaRPr lang="el-GR"/>
          </a:p>
          <a:p>
            <a:pPr>
              <a:spcBef>
                <a:spcPct val="0"/>
              </a:spcBef>
            </a:pPr>
            <a:endParaRPr lang="en-GB"/>
          </a:p>
        </p:txBody>
      </p:sp>
      <p:sp>
        <p:nvSpPr>
          <p:cNvPr id="409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628DE51-B50B-4EF1-9CDA-697DEAB02878}" type="slidenum">
              <a:rPr lang="en-GB" sz="1200">
                <a:latin typeface="Calibri" pitchFamily="34" charset="0"/>
              </a:rPr>
              <a:pPr algn="r"/>
              <a:t>23</a:t>
            </a:fld>
            <a:endParaRPr lang="en-GB" sz="120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D85AA70-3667-4FF4-8CCF-A4BFB2518E8B}" type="slidenum">
              <a:rPr lang="el-GR" smtClean="0"/>
              <a:pPr/>
              <a:t>164</a:t>
            </a:fld>
            <a:endParaRPr lang="el-G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A1AEA6A-A756-4B71-B414-9A4F86A4126B}" type="slidenum">
              <a:rPr lang="el-GR" smtClean="0"/>
              <a:pPr/>
              <a:t>165</a:t>
            </a:fld>
            <a:endParaRPr lang="el-G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p:txBody>
          <a:bodyPr/>
          <a:lstStyle/>
          <a:p>
            <a:pPr>
              <a:spcBef>
                <a:spcPct val="0"/>
              </a:spcBef>
            </a:pPr>
            <a:endParaRPr lang="en-GB"/>
          </a:p>
        </p:txBody>
      </p:sp>
      <p:sp>
        <p:nvSpPr>
          <p:cNvPr id="430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0979A39-799B-47E6-9BEC-215B29321FC4}" type="slidenum">
              <a:rPr lang="en-GB" sz="1200">
                <a:latin typeface="Calibri" pitchFamily="34" charset="0"/>
              </a:rPr>
              <a:pPr algn="r"/>
              <a:t>25</a:t>
            </a:fld>
            <a:endParaRPr lang="en-GB"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a:p>
        </p:txBody>
      </p:sp>
      <p:sp>
        <p:nvSpPr>
          <p:cNvPr id="4" name="3 - Θέση αριθμού διαφάνειας"/>
          <p:cNvSpPr>
            <a:spLocks noGrp="1"/>
          </p:cNvSpPr>
          <p:nvPr>
            <p:ph type="sldNum" sz="quarter" idx="10"/>
          </p:nvPr>
        </p:nvSpPr>
        <p:spPr/>
        <p:txBody>
          <a:bodyPr/>
          <a:lstStyle/>
          <a:p>
            <a:fld id="{93D69C45-59E2-4796-8BFA-A2A72315EACA}" type="slidenum">
              <a:rPr lang="el-GR" smtClean="0"/>
              <a:pPr/>
              <a:t>35</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E405545-7360-4B47-9ADB-54C398ABB754}" type="slidenum">
              <a:rPr lang="el-GR" smtClean="0"/>
              <a:pPr/>
              <a:t>60</a:t>
            </a:fld>
            <a:endParaRPr lang="el-G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B48CF80-BA25-4657-A830-A0D8D22A7A1D}" type="slidenum">
              <a:rPr lang="el-GR" smtClean="0"/>
              <a:pPr/>
              <a:t>62</a:t>
            </a:fld>
            <a:endParaRPr lang="el-G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9D417AE-2570-4F19-9161-BFAFD8D9AFBF}" type="slidenum">
              <a:rPr lang="el-GR" smtClean="0"/>
              <a:pPr/>
              <a:t>63</a:t>
            </a:fld>
            <a:endParaRPr lang="el-G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44A94F92-904C-48C7-9CA1-AB6274BB326E}" type="datetimeFigureOut">
              <a:rPr lang="en-US" smtClean="0"/>
              <a:pPr/>
              <a:t>1/13/2023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44A94F92-904C-48C7-9CA1-AB6274BB326E}" type="datetimeFigureOut">
              <a:rPr lang="en-US" smtClean="0"/>
              <a:pPr/>
              <a:t>1/13/2023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44A94F92-904C-48C7-9CA1-AB6274BB326E}" type="datetimeFigureOut">
              <a:rPr lang="en-US" smtClean="0"/>
              <a:pPr/>
              <a:t>1/13/2023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Τίτλος και Κείμενο επάνω από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endParaRPr lang="en-US"/>
          </a:p>
        </p:txBody>
      </p:sp>
      <p:sp>
        <p:nvSpPr>
          <p:cNvPr id="3" name="2 - Θέση κειμένου"/>
          <p:cNvSpPr>
            <a:spLocks noGrp="1"/>
          </p:cNvSpPr>
          <p:nvPr>
            <p:ph type="body" sz="half" idx="1"/>
          </p:nvPr>
        </p:nvSpPr>
        <p:spPr>
          <a:xfrm>
            <a:off x="457200" y="1600200"/>
            <a:ext cx="8229600"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57200" y="3938588"/>
            <a:ext cx="8229600"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p:cNvSpPr>
            <a:spLocks noGrp="1"/>
          </p:cNvSpPr>
          <p:nvPr>
            <p:ph type="dt" sz="half" idx="10"/>
          </p:nvPr>
        </p:nvSpPr>
        <p:spPr>
          <a:xfrm>
            <a:off x="457200" y="6356350"/>
            <a:ext cx="2133600" cy="365125"/>
          </a:xfrm>
        </p:spPr>
        <p:txBody>
          <a:bodyPr/>
          <a:lstStyle>
            <a:lvl1pPr>
              <a:defRPr/>
            </a:lvl1pPr>
          </a:lstStyle>
          <a:p>
            <a:pPr>
              <a:defRPr/>
            </a:pPr>
            <a:fld id="{6AB58FA9-E7AC-4FDD-83AE-A53F698CB11D}" type="datetimeFigureOut">
              <a:rPr lang="en-US"/>
              <a:pPr>
                <a:defRPr/>
              </a:pPr>
              <a:t>1/13/2023</a:t>
            </a:fld>
            <a:endParaRPr lang="en-US"/>
          </a:p>
        </p:txBody>
      </p:sp>
      <p:sp>
        <p:nvSpPr>
          <p:cNvPr id="6" name="5 - Θέση υποσέλιδου"/>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6 - Θέση αριθμού διαφάνειας"/>
          <p:cNvSpPr>
            <a:spLocks noGrp="1"/>
          </p:cNvSpPr>
          <p:nvPr>
            <p:ph type="sldNum" sz="quarter" idx="12"/>
          </p:nvPr>
        </p:nvSpPr>
        <p:spPr>
          <a:xfrm>
            <a:off x="6553200" y="6356350"/>
            <a:ext cx="2133600" cy="365125"/>
          </a:xfrm>
        </p:spPr>
        <p:txBody>
          <a:bodyPr/>
          <a:lstStyle>
            <a:lvl1pPr>
              <a:defRPr/>
            </a:lvl1pPr>
          </a:lstStyle>
          <a:p>
            <a:pPr>
              <a:defRPr/>
            </a:pPr>
            <a:fld id="{CD53E521-F8D5-43B2-8B10-4E4D45B717F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01625" y="228600"/>
            <a:ext cx="8510588" cy="1325563"/>
          </a:xfrm>
        </p:spPr>
        <p:txBody>
          <a:bodyPr/>
          <a:lstStyle/>
          <a:p>
            <a:r>
              <a:rPr lang="el-GR"/>
              <a:t>Kλικ για επεξεργασία του τίτλου</a:t>
            </a:r>
            <a:endParaRPr lang="en-US"/>
          </a:p>
        </p:txBody>
      </p:sp>
      <p:sp>
        <p:nvSpPr>
          <p:cNvPr id="3" name="2 - Θέση κειμένου"/>
          <p:cNvSpPr>
            <a:spLocks noGrp="1"/>
          </p:cNvSpPr>
          <p:nvPr>
            <p:ph type="body" sz="half" idx="1"/>
          </p:nvPr>
        </p:nvSpPr>
        <p:spPr>
          <a:xfrm>
            <a:off x="301625" y="1676400"/>
            <a:ext cx="4194175" cy="44227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676400"/>
            <a:ext cx="4194175" cy="44227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5E0AD05-E477-47EB-BA30-79535AEAA38A}"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44A94F92-904C-48C7-9CA1-AB6274BB326E}" type="datetimeFigureOut">
              <a:rPr lang="en-US" smtClean="0"/>
              <a:pPr/>
              <a:t>1/13/2023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4A94F92-904C-48C7-9CA1-AB6274BB326E}" type="datetimeFigureOut">
              <a:rPr lang="en-US" smtClean="0"/>
              <a:pPr/>
              <a:t>1/13/2023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p:cNvSpPr>
            <a:spLocks noGrp="1"/>
          </p:cNvSpPr>
          <p:nvPr>
            <p:ph type="dt" sz="half" idx="10"/>
          </p:nvPr>
        </p:nvSpPr>
        <p:spPr/>
        <p:txBody>
          <a:bodyPr/>
          <a:lstStyle/>
          <a:p>
            <a:fld id="{44A94F92-904C-48C7-9CA1-AB6274BB326E}" type="datetimeFigureOut">
              <a:rPr lang="en-US" smtClean="0"/>
              <a:pPr/>
              <a:t>1/13/2023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Θέση ημερομηνίας"/>
          <p:cNvSpPr>
            <a:spLocks noGrp="1"/>
          </p:cNvSpPr>
          <p:nvPr>
            <p:ph type="dt" sz="half" idx="10"/>
          </p:nvPr>
        </p:nvSpPr>
        <p:spPr/>
        <p:txBody>
          <a:bodyPr/>
          <a:lstStyle/>
          <a:p>
            <a:fld id="{44A94F92-904C-48C7-9CA1-AB6274BB326E}" type="datetimeFigureOut">
              <a:rPr lang="en-US" smtClean="0"/>
              <a:pPr/>
              <a:t>1/13/2023</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44A94F92-904C-48C7-9CA1-AB6274BB326E}" type="datetimeFigureOut">
              <a:rPr lang="en-US" smtClean="0"/>
              <a:pPr/>
              <a:t>1/13/2023</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4A94F92-904C-48C7-9CA1-AB6274BB326E}" type="datetimeFigureOut">
              <a:rPr lang="en-US" smtClean="0"/>
              <a:pPr/>
              <a:t>1/13/2023</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4A94F92-904C-48C7-9CA1-AB6274BB326E}" type="datetimeFigureOut">
              <a:rPr lang="en-US" smtClean="0"/>
              <a:pPr/>
              <a:t>1/13/2023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4A94F92-904C-48C7-9CA1-AB6274BB326E}" type="datetimeFigureOut">
              <a:rPr lang="en-US" smtClean="0"/>
              <a:pPr/>
              <a:t>1/13/2023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4AE45FD8-9DFB-43EE-A280-C2288FA2DF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94F92-904C-48C7-9CA1-AB6274BB326E}" type="datetimeFigureOut">
              <a:rPr lang="en-US" smtClean="0"/>
              <a:pPr/>
              <a:t>1/13/2023</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45FD8-9DFB-43EE-A280-C2288FA2DF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60324-3B06-4B96-BA69-2C0BBC2393EA}"/>
              </a:ext>
            </a:extLst>
          </p:cNvPr>
          <p:cNvSpPr>
            <a:spLocks noGrp="1"/>
          </p:cNvSpPr>
          <p:nvPr>
            <p:ph type="title"/>
          </p:nvPr>
        </p:nvSpPr>
        <p:spPr/>
        <p:txBody>
          <a:bodyPr>
            <a:normAutofit fontScale="90000"/>
          </a:bodyPr>
          <a:lstStyle/>
          <a:p>
            <a:r>
              <a:rPr lang="el-GR" b="1" dirty="0"/>
              <a:t>ΕΛΕΓΧΟΣ ΚΑΙ ΑΞΙΟΛΟΓΗΣΗ ΚΑΛΛΥΝΤΙΚΩΝ ΚΑΙ ΤΟΠΙΚΩΝ ΙΑΤΡΟΤΕΧΝΟΛΟΓΙΚΩΝ ΣΚΕΥΑΣΜΑΤΩΝ</a:t>
            </a:r>
            <a:endParaRPr lang="en-US" b="1" dirty="0"/>
          </a:p>
        </p:txBody>
      </p:sp>
      <p:sp>
        <p:nvSpPr>
          <p:cNvPr id="3" name="Content Placeholder 2">
            <a:extLst>
              <a:ext uri="{FF2B5EF4-FFF2-40B4-BE49-F238E27FC236}">
                <a16:creationId xmlns:a16="http://schemas.microsoft.com/office/drawing/2014/main" id="{8845DF2D-E7BC-485C-8602-4B3F865CF263}"/>
              </a:ext>
            </a:extLst>
          </p:cNvPr>
          <p:cNvSpPr>
            <a:spLocks noGrp="1"/>
          </p:cNvSpPr>
          <p:nvPr>
            <p:ph idx="1"/>
          </p:nvPr>
        </p:nvSpPr>
        <p:spPr>
          <a:xfrm>
            <a:off x="457200" y="1600200"/>
            <a:ext cx="8229600" cy="5181600"/>
          </a:xfrm>
        </p:spPr>
        <p:txBody>
          <a:bodyPr/>
          <a:lstStyle/>
          <a:p>
            <a:pPr marL="0" indent="0">
              <a:buNone/>
            </a:pPr>
            <a:r>
              <a:rPr lang="el-GR" b="1" dirty="0"/>
              <a:t>ΟΡΙΣΜΟΙ</a:t>
            </a:r>
            <a:endParaRPr lang="en-US" b="1" dirty="0"/>
          </a:p>
        </p:txBody>
      </p:sp>
    </p:spTree>
    <p:extLst>
      <p:ext uri="{BB962C8B-B14F-4D97-AF65-F5344CB8AC3E}">
        <p14:creationId xmlns:p14="http://schemas.microsoft.com/office/powerpoint/2010/main" val="163022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52B0-6F04-4FBB-9B04-2C1545393148}"/>
              </a:ext>
            </a:extLst>
          </p:cNvPr>
          <p:cNvSpPr>
            <a:spLocks noGrp="1"/>
          </p:cNvSpPr>
          <p:nvPr>
            <p:ph type="title"/>
          </p:nvPr>
        </p:nvSpPr>
        <p:spPr/>
        <p:txBody>
          <a:bodyPr>
            <a:normAutofit fontScale="90000"/>
          </a:bodyPr>
          <a:lstStyle/>
          <a:p>
            <a:r>
              <a:rPr lang="el-GR" dirty="0"/>
              <a:t>ΒΑΣΙΚΟ ΣΗΜΕΙΟ ΤΗΣ ΝΟΜΟΘΕΣΙΑΣ ΤΩΝ ΚΑΛΛΥΝΤΙΚΩΝ</a:t>
            </a:r>
            <a:endParaRPr lang="en-US" dirty="0"/>
          </a:p>
        </p:txBody>
      </p:sp>
      <p:sp>
        <p:nvSpPr>
          <p:cNvPr id="3" name="Content Placeholder 2">
            <a:extLst>
              <a:ext uri="{FF2B5EF4-FFF2-40B4-BE49-F238E27FC236}">
                <a16:creationId xmlns:a16="http://schemas.microsoft.com/office/drawing/2014/main" id="{6C5546FD-8D12-4E1B-A380-75604FC7A814}"/>
              </a:ext>
            </a:extLst>
          </p:cNvPr>
          <p:cNvSpPr>
            <a:spLocks noGrp="1"/>
          </p:cNvSpPr>
          <p:nvPr>
            <p:ph idx="1"/>
          </p:nvPr>
        </p:nvSpPr>
        <p:spPr/>
        <p:txBody>
          <a:bodyPr>
            <a:normAutofit/>
          </a:bodyPr>
          <a:lstStyle/>
          <a:p>
            <a:pPr marL="0" indent="0" algn="ctr">
              <a:buNone/>
            </a:pPr>
            <a:endParaRPr lang="el-GR" sz="4000" b="1" dirty="0"/>
          </a:p>
          <a:p>
            <a:pPr marL="0" indent="0" algn="ctr">
              <a:buNone/>
            </a:pPr>
            <a:endParaRPr lang="el-GR" sz="4000" b="1" dirty="0"/>
          </a:p>
          <a:p>
            <a:pPr marL="0" indent="0" algn="ctr">
              <a:buNone/>
            </a:pPr>
            <a:r>
              <a:rPr lang="el-GR" sz="4000" b="1" dirty="0"/>
              <a:t>ΑΣΦΑΛΕΙΑ</a:t>
            </a:r>
            <a:endParaRPr lang="en-US" sz="4000" b="1" dirty="0"/>
          </a:p>
        </p:txBody>
      </p:sp>
    </p:spTree>
    <p:extLst>
      <p:ext uri="{BB962C8B-B14F-4D97-AF65-F5344CB8AC3E}">
        <p14:creationId xmlns:p14="http://schemas.microsoft.com/office/powerpoint/2010/main" val="9201932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pPr>
              <a:defRPr/>
            </a:pPr>
            <a:endParaRPr lang="el-GR" dirty="0"/>
          </a:p>
        </p:txBody>
      </p:sp>
      <p:pic>
        <p:nvPicPr>
          <p:cNvPr id="31747" name="Picture 3"/>
          <p:cNvPicPr>
            <a:picLocks noChangeAspect="1" noChangeArrowheads="1"/>
          </p:cNvPicPr>
          <p:nvPr/>
        </p:nvPicPr>
        <p:blipFill>
          <a:blip r:embed="rId2" cstate="print"/>
          <a:srcRect/>
          <a:stretch>
            <a:fillRect/>
          </a:stretch>
        </p:blipFill>
        <p:spPr bwMode="auto">
          <a:xfrm>
            <a:off x="-2422525" y="-4565650"/>
            <a:ext cx="13990638" cy="15990888"/>
          </a:xfrm>
          <a:prstGeom prst="rect">
            <a:avLst/>
          </a:prstGeom>
          <a:noFill/>
          <a:ln w="9525">
            <a:noFill/>
            <a:miter lim="800000"/>
            <a:headEnd/>
            <a:tailEnd/>
          </a:ln>
        </p:spPr>
      </p:pic>
    </p:spTree>
    <p:extLst>
      <p:ext uri="{BB962C8B-B14F-4D97-AF65-F5344CB8AC3E}">
        <p14:creationId xmlns:p14="http://schemas.microsoft.com/office/powerpoint/2010/main" val="33584918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ΦΩΤΟΤΟΞΙΚΟΤΗΤΑ</a:t>
            </a:r>
            <a:endParaRPr lang="en-US"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295400"/>
            <a:ext cx="9144000" cy="5562600"/>
          </a:xfrm>
          <a:prstGeom prst="rect">
            <a:avLst/>
          </a:prstGeom>
          <a:noFill/>
          <a:ln w="9525">
            <a:noFill/>
            <a:miter lim="800000"/>
            <a:headEnd/>
            <a:tailEnd/>
          </a:ln>
        </p:spPr>
      </p:pic>
    </p:spTree>
    <p:extLst>
      <p:ext uri="{BB962C8B-B14F-4D97-AF65-F5344CB8AC3E}">
        <p14:creationId xmlns:p14="http://schemas.microsoft.com/office/powerpoint/2010/main" val="24391244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ΤΟΞΙΚΟΤΗΤΑ ΑΠΟ ΔΙΑΔΕΡΜΙΚΑ ΣΥΣΤΗΜΑΤΑ</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371600"/>
            <a:ext cx="9144000" cy="5486400"/>
          </a:xfrm>
          <a:prstGeom prst="rect">
            <a:avLst/>
          </a:prstGeom>
          <a:noFill/>
          <a:ln w="9525">
            <a:noFill/>
            <a:miter lim="800000"/>
            <a:headEnd/>
            <a:tailEnd/>
          </a:ln>
        </p:spPr>
      </p:pic>
    </p:spTree>
    <p:extLst>
      <p:ext uri="{BB962C8B-B14F-4D97-AF65-F5344CB8AC3E}">
        <p14:creationId xmlns:p14="http://schemas.microsoft.com/office/powerpoint/2010/main" val="8545068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ΑΛΛΕΡΓΙΑ ΕΞ ΕΠΑΦΗΣ </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Tree>
    <p:extLst>
      <p:ext uri="{BB962C8B-B14F-4D97-AF65-F5344CB8AC3E}">
        <p14:creationId xmlns:p14="http://schemas.microsoft.com/office/powerpoint/2010/main" val="5603022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pPr>
              <a:defRPr/>
            </a:pPr>
            <a:endParaRPr lang="el-GR" dirty="0"/>
          </a:p>
        </p:txBody>
      </p:sp>
      <p:pic>
        <p:nvPicPr>
          <p:cNvPr id="32771" name="Picture 2" descr="http://www.intechopen.com/source/html/43816/media/image5.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8989691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pPr>
              <a:defRPr/>
            </a:pPr>
            <a:endParaRPr lang="el-GR" dirty="0"/>
          </a:p>
        </p:txBody>
      </p:sp>
      <p:pic>
        <p:nvPicPr>
          <p:cNvPr id="3379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1741834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pPr>
              <a:defRPr/>
            </a:pPr>
            <a:endParaRPr lang="el-GR" dirty="0"/>
          </a:p>
        </p:txBody>
      </p:sp>
      <p:pic>
        <p:nvPicPr>
          <p:cNvPr id="34819"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0010909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a:t>IN VITRO</a:t>
            </a:r>
            <a:r>
              <a:rPr lang="el-GR" b="1" dirty="0"/>
              <a:t> ΤΟΞΙΚΟΤΗΤΑ</a:t>
            </a:r>
            <a:r>
              <a:rPr lang="en-US" b="1" dirty="0"/>
              <a:t> </a:t>
            </a:r>
            <a:endParaRPr lang="el-GR" b="1" dirty="0"/>
          </a:p>
        </p:txBody>
      </p:sp>
      <p:sp>
        <p:nvSpPr>
          <p:cNvPr id="3" name="2 - Θέση περιεχομένου"/>
          <p:cNvSpPr>
            <a:spLocks noGrp="1"/>
          </p:cNvSpPr>
          <p:nvPr>
            <p:ph idx="1"/>
          </p:nvPr>
        </p:nvSpPr>
        <p:spPr/>
        <p:txBody>
          <a:bodyPr/>
          <a:lstStyle/>
          <a:p>
            <a:pPr>
              <a:buNone/>
            </a:pPr>
            <a:r>
              <a:rPr lang="el-GR" dirty="0" err="1"/>
              <a:t>Κυτταροτοξικότητα</a:t>
            </a:r>
            <a:endParaRPr lang="el-GR" dirty="0"/>
          </a:p>
          <a:p>
            <a:pPr>
              <a:buNone/>
            </a:pPr>
            <a:r>
              <a:rPr lang="el-GR" dirty="0"/>
              <a:t>Ισοδύναμα δέρματος, οφθαλμού  και </a:t>
            </a:r>
            <a:r>
              <a:rPr lang="el-GR" dirty="0" err="1"/>
              <a:t>βλενογόννων</a:t>
            </a:r>
            <a:endParaRPr lang="el-GR" dirty="0"/>
          </a:p>
        </p:txBody>
      </p:sp>
    </p:spTree>
    <p:extLst>
      <p:ext uri="{BB962C8B-B14F-4D97-AF65-F5344CB8AC3E}">
        <p14:creationId xmlns:p14="http://schemas.microsoft.com/office/powerpoint/2010/main" val="22841013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62500" lnSpcReduction="20000"/>
          </a:bodyPr>
          <a:lstStyle/>
          <a:p>
            <a:r>
              <a:rPr lang="el-GR" b="1" dirty="0"/>
              <a:t>Αρχές Πρωτοκόλλου </a:t>
            </a:r>
            <a:r>
              <a:rPr lang="el-GR" b="1" dirty="0" err="1"/>
              <a:t>Κυτταροτοξικότητας</a:t>
            </a:r>
            <a:endParaRPr lang="en-US" dirty="0"/>
          </a:p>
          <a:p>
            <a:r>
              <a:rPr lang="el-GR" dirty="0"/>
              <a:t>Η μέθοδος βασίζεται στην ικανότητα των ζωντανών κυττάρων να απορροφούν και να διατηρούν την χρωστική ουδέτερο ερυθρό ( </a:t>
            </a:r>
            <a:r>
              <a:rPr lang="el-GR" dirty="0" err="1"/>
              <a:t>neutral</a:t>
            </a:r>
            <a:r>
              <a:rPr lang="el-GR" dirty="0"/>
              <a:t> </a:t>
            </a:r>
            <a:r>
              <a:rPr lang="el-GR" dirty="0" err="1"/>
              <a:t>red</a:t>
            </a:r>
            <a:r>
              <a:rPr lang="el-GR" dirty="0"/>
              <a:t> -NR). Η χρωστική  είναι μια ασθενής κατιονική ουσία η οποία διαπερνάει την πλασματική μεμβράνη και συγκεντρώνεται στα </a:t>
            </a:r>
            <a:r>
              <a:rPr lang="el-GR" dirty="0" err="1"/>
              <a:t>λυσοσώματα</a:t>
            </a:r>
            <a:r>
              <a:rPr lang="el-GR" dirty="0"/>
              <a:t>, όπου προσδένεται ηλεκτροστατικά στην θετικά φορτισμένη </a:t>
            </a:r>
            <a:r>
              <a:rPr lang="el-GR" dirty="0" err="1"/>
              <a:t>λυσοσωματική</a:t>
            </a:r>
            <a:r>
              <a:rPr lang="el-GR" dirty="0"/>
              <a:t> μεμβράνη. Τοξικές ουσίες μπορεί να προκαλέσουν αλλαγές στην κυτταρική επιφάνεια ή την </a:t>
            </a:r>
            <a:r>
              <a:rPr lang="el-GR" dirty="0" err="1"/>
              <a:t>λυσοσωματική</a:t>
            </a:r>
            <a:r>
              <a:rPr lang="el-GR" dirty="0"/>
              <a:t> μεμβράνη με αποτέλεσμα τη λύση των </a:t>
            </a:r>
            <a:r>
              <a:rPr lang="el-GR" dirty="0" err="1"/>
              <a:t>λυσοσωμάτων</a:t>
            </a:r>
            <a:r>
              <a:rPr lang="el-GR" dirty="0"/>
              <a:t> ή άλλες δυσμενείς αλλαγές στην κυτταρική επιφάνεια που σταδιακά γίνονται μη αναστρέψιμες. Συνεπώς, ο κυτταρικός θάνατος και/ή η αναστολή της κυτταρικής ανάπτυξης, μειώνει την ποσότητα της χρωστικής η οποία  προσλαμβάνεται από την καλλιέργεια.</a:t>
            </a:r>
            <a:endParaRPr lang="en-US" dirty="0"/>
          </a:p>
          <a:p>
            <a:r>
              <a:rPr lang="el-GR" dirty="0"/>
              <a:t>Ο κυτταρικός πληθυσμός στον οποίο γίνεται η διαδικασία είναι τα κύτταρα </a:t>
            </a:r>
            <a:r>
              <a:rPr lang="en-US" dirty="0"/>
              <a:t>BALB</a:t>
            </a:r>
            <a:r>
              <a:rPr lang="el-GR" dirty="0"/>
              <a:t>/</a:t>
            </a:r>
            <a:r>
              <a:rPr lang="en-US" dirty="0"/>
              <a:t>c </a:t>
            </a:r>
            <a:r>
              <a:rPr lang="el-GR" dirty="0"/>
              <a:t>3Τ3.</a:t>
            </a:r>
            <a:endParaRPr lang="en-US" b="1" dirty="0"/>
          </a:p>
          <a:p>
            <a:r>
              <a:rPr lang="el-GR" dirty="0"/>
              <a:t>Ο έλεγχος ποιότητας γίνεται με τη βοήθεια πρότυπης καμπύλης, η οποία δημιουργείται χρησιμοποιώντας γνωστές αυξανόμενες συγκεντρώσεις κυτταρικού πληθυσμού.</a:t>
            </a:r>
            <a:endParaRPr lang="en-US" dirty="0"/>
          </a:p>
          <a:p>
            <a:r>
              <a:rPr lang="el-GR" dirty="0"/>
              <a:t>Πλακίδια επιστρώνονται με συγκεκριμένους κυτταρικούς πληθυσμούς και αφού προσαρμοστούν στις  συνθήκες καλλιέργειας των </a:t>
            </a:r>
            <a:r>
              <a:rPr lang="el-GR" dirty="0" err="1"/>
              <a:t>παλκιδίων</a:t>
            </a:r>
            <a:r>
              <a:rPr lang="el-GR" dirty="0"/>
              <a:t>  προστίθεται η ουσία –</a:t>
            </a:r>
            <a:r>
              <a:rPr lang="el-GR" dirty="0" err="1"/>
              <a:t>σκέυασμα</a:t>
            </a:r>
            <a:r>
              <a:rPr lang="el-GR" dirty="0"/>
              <a:t> σε διάφορες συγκεντρώσεις . </a:t>
            </a:r>
            <a:endParaRPr lang="en-US" dirty="0"/>
          </a:p>
          <a:p>
            <a:r>
              <a:rPr lang="el-GR" dirty="0"/>
              <a:t>Ακολούθως προστίθεται η χρωστική του ουδέτερου ερυθρού η οποία μετά από κατάλληλη διαδικασία αξιολογείται με μέτρηση της απορροφήσεως στο ορατό.</a:t>
            </a:r>
            <a:endParaRPr lang="en-US" dirty="0"/>
          </a:p>
          <a:p>
            <a:r>
              <a:rPr lang="el-GR" dirty="0"/>
              <a:t>Η </a:t>
            </a:r>
            <a:r>
              <a:rPr lang="el-GR" dirty="0" err="1"/>
              <a:t>κυτταροτοξικότητα</a:t>
            </a:r>
            <a:r>
              <a:rPr lang="el-GR" dirty="0"/>
              <a:t> εκφράζεται σαν μείωση της συγκεντρώσεως της χρωστικής. </a:t>
            </a:r>
            <a:r>
              <a:rPr lang="el-GR"/>
              <a:t>Δημιουργείται σχετικό γράφημα όπου από την καμπύλη υπολογίζεται </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Γράφημα"/>
          <p:cNvGraphicFramePr/>
          <p:nvPr/>
        </p:nvGraphicFramePr>
        <p:xfrm>
          <a:off x="2054490" y="1938337"/>
          <a:ext cx="5035020" cy="29813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1D33-D0BB-30ED-54BD-A1D103CC5506}"/>
              </a:ext>
            </a:extLst>
          </p:cNvPr>
          <p:cNvSpPr>
            <a:spLocks noGrp="1"/>
          </p:cNvSpPr>
          <p:nvPr>
            <p:ph type="title"/>
          </p:nvPr>
        </p:nvSpPr>
        <p:spPr/>
        <p:txBody>
          <a:bodyPr/>
          <a:lstStyle/>
          <a:p>
            <a:r>
              <a:rPr lang="el-GR" dirty="0"/>
              <a:t>ΝΟΜΟΘΕΣΙΑ</a:t>
            </a:r>
            <a:endParaRPr lang="en-US" dirty="0"/>
          </a:p>
        </p:txBody>
      </p:sp>
      <p:sp>
        <p:nvSpPr>
          <p:cNvPr id="3" name="Content Placeholder 2">
            <a:extLst>
              <a:ext uri="{FF2B5EF4-FFF2-40B4-BE49-F238E27FC236}">
                <a16:creationId xmlns:a16="http://schemas.microsoft.com/office/drawing/2014/main" id="{DCDAA61A-3D8A-9171-3ECD-2B98E8AA6BD9}"/>
              </a:ext>
            </a:extLst>
          </p:cNvPr>
          <p:cNvSpPr>
            <a:spLocks noGrp="1"/>
          </p:cNvSpPr>
          <p:nvPr>
            <p:ph idx="1"/>
          </p:nvPr>
        </p:nvSpPr>
        <p:spPr>
          <a:xfrm>
            <a:off x="0" y="1066800"/>
            <a:ext cx="9144000" cy="5791200"/>
          </a:xfrm>
        </p:spPr>
        <p:txBody>
          <a:bodyPr/>
          <a:lstStyle/>
          <a:p>
            <a:pPr marL="0" indent="0">
              <a:buNone/>
            </a:pPr>
            <a:r>
              <a:rPr lang="el-GR" sz="1800" b="1" dirty="0">
                <a:solidFill>
                  <a:srgbClr val="000000"/>
                </a:solidFill>
                <a:latin typeface="Verdana" panose="020B0604030504040204" pitchFamily="34" charset="0"/>
              </a:rPr>
              <a:t>Νόμος : </a:t>
            </a:r>
            <a:r>
              <a:rPr lang="en-US" sz="1800" b="1" i="0" u="none" strike="noStrike" baseline="0" dirty="0">
                <a:solidFill>
                  <a:srgbClr val="000000"/>
                </a:solidFill>
                <a:latin typeface="Verdana" panose="020B0604030504040204" pitchFamily="34" charset="0"/>
              </a:rPr>
              <a:t> (EC) No 1223/2009</a:t>
            </a:r>
            <a:r>
              <a:rPr lang="el-GR" sz="1800" b="1" i="0" u="none" strike="noStrike" baseline="0" dirty="0">
                <a:solidFill>
                  <a:srgbClr val="000000"/>
                </a:solidFill>
                <a:latin typeface="Verdana" panose="020B0604030504040204" pitchFamily="34" charset="0"/>
              </a:rPr>
              <a:t> </a:t>
            </a:r>
          </a:p>
          <a:p>
            <a:pPr marL="0" indent="0">
              <a:buNone/>
            </a:pPr>
            <a:r>
              <a:rPr lang="el-GR" sz="1800" i="0" u="none" strike="noStrike" baseline="0" dirty="0">
                <a:solidFill>
                  <a:srgbClr val="000000"/>
                </a:solidFill>
                <a:latin typeface="Verdana" panose="020B0604030504040204" pitchFamily="34" charset="0"/>
              </a:rPr>
              <a:t>Σταμάτησε τις  </a:t>
            </a:r>
            <a:r>
              <a:rPr lang="en-US" sz="1800" i="0" u="none" strike="noStrike" baseline="0" dirty="0">
                <a:solidFill>
                  <a:srgbClr val="000000"/>
                </a:solidFill>
                <a:latin typeface="Verdana" panose="020B0604030504040204" pitchFamily="34" charset="0"/>
              </a:rPr>
              <a:t>in vivo </a:t>
            </a:r>
            <a:r>
              <a:rPr lang="el-GR" sz="1800" i="0" u="none" strike="noStrike" baseline="0" dirty="0">
                <a:solidFill>
                  <a:srgbClr val="000000"/>
                </a:solidFill>
                <a:latin typeface="Verdana" panose="020B0604030504040204" pitchFamily="34" charset="0"/>
              </a:rPr>
              <a:t>δοκιμασίες </a:t>
            </a:r>
          </a:p>
          <a:p>
            <a:pPr marL="0" indent="0">
              <a:buNone/>
            </a:pPr>
            <a:r>
              <a:rPr lang="el-GR" sz="1800" dirty="0">
                <a:solidFill>
                  <a:srgbClr val="000000"/>
                </a:solidFill>
                <a:latin typeface="Verdana" panose="020B0604030504040204" pitchFamily="34" charset="0"/>
              </a:rPr>
              <a:t>Τέθηκε σε εφαρμογή : 11 Μαρτίου 2013</a:t>
            </a:r>
            <a:endParaRPr lang="el-GR" sz="1800" i="0" u="none" strike="noStrike" baseline="0" dirty="0">
              <a:solidFill>
                <a:srgbClr val="000000"/>
              </a:solidFill>
              <a:latin typeface="Verdana" panose="020B0604030504040204" pitchFamily="34" charset="0"/>
            </a:endParaRPr>
          </a:p>
          <a:p>
            <a:pPr marL="0" indent="0">
              <a:buNone/>
            </a:pPr>
            <a:endParaRPr lang="el-GR" sz="1800" b="0" i="0" u="none" strike="noStrike" baseline="0" dirty="0">
              <a:solidFill>
                <a:srgbClr val="000000"/>
              </a:solidFill>
              <a:latin typeface="Verdana" panose="020B0604030504040204" pitchFamily="34" charset="0"/>
            </a:endParaRPr>
          </a:p>
          <a:p>
            <a:pPr marL="0" indent="0">
              <a:buNone/>
            </a:pPr>
            <a:r>
              <a:rPr lang="el-GR" sz="1800" b="1" dirty="0">
                <a:solidFill>
                  <a:srgbClr val="000000"/>
                </a:solidFill>
                <a:latin typeface="Verdana" panose="020B0604030504040204" pitchFamily="34" charset="0"/>
              </a:rPr>
              <a:t>Οδηγίες για την Αξιολόγηση των  Συστατικών των Καλλυντικών : Έμφαση στις Εναλλακτικές Μεθόδους</a:t>
            </a:r>
          </a:p>
          <a:p>
            <a:pPr marL="0" indent="0">
              <a:buNone/>
            </a:pPr>
            <a:r>
              <a:rPr lang="en-US" sz="1800" b="0" i="0" u="none" strike="noStrike" baseline="0" dirty="0">
                <a:solidFill>
                  <a:srgbClr val="000000"/>
                </a:solidFill>
                <a:latin typeface="Verdana" panose="020B0604030504040204" pitchFamily="34" charset="0"/>
              </a:rPr>
              <a:t>2018 (SCCS/1602/18</a:t>
            </a:r>
            <a:r>
              <a:rPr lang="el-GR" sz="1800" b="0" i="0" u="none" strike="noStrike" baseline="0" dirty="0">
                <a:solidFill>
                  <a:srgbClr val="000000"/>
                </a:solidFill>
                <a:latin typeface="Verdana" panose="020B0604030504040204" pitchFamily="34" charset="0"/>
              </a:rPr>
              <a:t>)</a:t>
            </a:r>
          </a:p>
          <a:p>
            <a:pPr marL="0" indent="0">
              <a:buNone/>
            </a:pPr>
            <a:r>
              <a:rPr lang="el-GR" sz="1800" dirty="0">
                <a:solidFill>
                  <a:srgbClr val="000000"/>
                </a:solidFill>
                <a:latin typeface="Verdana" panose="020B0604030504040204" pitchFamily="34" charset="0"/>
              </a:rPr>
              <a:t>2021 (</a:t>
            </a:r>
            <a:r>
              <a:rPr lang="en-US" sz="1800" b="0" i="0" u="none" strike="noStrike" baseline="0" dirty="0">
                <a:solidFill>
                  <a:srgbClr val="000000"/>
                </a:solidFill>
                <a:latin typeface="Verdana" panose="020B0604030504040204" pitchFamily="34" charset="0"/>
              </a:rPr>
              <a:t>SCCS/1628/21</a:t>
            </a:r>
            <a:r>
              <a:rPr lang="el-GR" sz="1800" b="0" i="0" u="none" strike="noStrike" baseline="0" dirty="0">
                <a:solidFill>
                  <a:srgbClr val="000000"/>
                </a:solidFill>
                <a:latin typeface="Verdana" panose="020B0604030504040204" pitchFamily="34" charset="0"/>
              </a:rPr>
              <a:t>)</a:t>
            </a:r>
            <a:r>
              <a:rPr lang="en-US" sz="1800" b="0" i="0" u="none" strike="noStrike" baseline="0" dirty="0">
                <a:solidFill>
                  <a:srgbClr val="000000"/>
                </a:solidFill>
                <a:latin typeface="Verdana" panose="020B0604030504040204" pitchFamily="34" charset="0"/>
              </a:rPr>
              <a:t>.</a:t>
            </a:r>
            <a:endParaRPr lang="en-US" dirty="0"/>
          </a:p>
        </p:txBody>
      </p:sp>
    </p:spTree>
    <p:extLst>
      <p:ext uri="{BB962C8B-B14F-4D97-AF65-F5344CB8AC3E}">
        <p14:creationId xmlns:p14="http://schemas.microsoft.com/office/powerpoint/2010/main" val="30098836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Rot="1" noChangeArrowheads="1"/>
          </p:cNvSpPr>
          <p:nvPr>
            <p:ph type="title"/>
          </p:nvPr>
        </p:nvSpPr>
        <p:spPr>
          <a:xfrm>
            <a:off x="0" y="0"/>
            <a:ext cx="9144000" cy="6858000"/>
          </a:xfrm>
        </p:spPr>
        <p:txBody>
          <a:bodyPr/>
          <a:lstStyle/>
          <a:p>
            <a:pPr algn="l" eaLnBrk="1" hangingPunct="1">
              <a:defRPr/>
            </a:pPr>
            <a:r>
              <a:rPr lang="en-US" sz="1400" b="1"/>
              <a:t>IN VITRO </a:t>
            </a:r>
            <a:r>
              <a:rPr lang="el-GR" sz="1400" b="1"/>
              <a:t>ΤΟΞΙΚΟΤΗΤΑ</a:t>
            </a:r>
            <a:br>
              <a:rPr lang="el-GR" sz="1400"/>
            </a:br>
            <a:r>
              <a:rPr lang="el-GR" sz="1400"/>
              <a:t>Α.ΔΕΡΜΑ</a:t>
            </a:r>
            <a:br>
              <a:rPr lang="el-GR" sz="1400"/>
            </a:br>
            <a:r>
              <a:rPr lang="el-GR" sz="1400"/>
              <a:t>1.Φυσικοχημικές</a:t>
            </a:r>
            <a:br>
              <a:rPr lang="el-GR" sz="1400"/>
            </a:br>
            <a:r>
              <a:rPr lang="el-GR" sz="1400"/>
              <a:t>α.</a:t>
            </a:r>
            <a:r>
              <a:rPr lang="en-US" sz="1400"/>
              <a:t>Skintex</a:t>
            </a:r>
            <a:br>
              <a:rPr lang="en-US" sz="1400"/>
            </a:br>
            <a:r>
              <a:rPr lang="el-GR" sz="1400"/>
              <a:t>Δύο διαμερίσματα: </a:t>
            </a:r>
            <a:br>
              <a:rPr lang="el-GR" sz="1400"/>
            </a:br>
            <a:r>
              <a:rPr lang="el-GR" sz="1400"/>
              <a:t>-Μεμβράνη με κερατίνη, κολλαγόνο και χρωστική</a:t>
            </a:r>
            <a:br>
              <a:rPr lang="el-GR" sz="1400"/>
            </a:br>
            <a:r>
              <a:rPr lang="el-GR" sz="1400"/>
              <a:t>-Ινες πρωτεϊνης με κολλαγόνο και αμινοξέα, γλυκοζαμινογλυκάνες, λιπαρά οξέα κ.ά.</a:t>
            </a:r>
            <a:br>
              <a:rPr lang="el-GR" sz="1400"/>
            </a:br>
            <a:r>
              <a:rPr lang="el-GR" sz="1400"/>
              <a:t>β.</a:t>
            </a:r>
            <a:r>
              <a:rPr lang="en-US" sz="1400"/>
              <a:t>pH</a:t>
            </a:r>
            <a:br>
              <a:rPr lang="el-GR" sz="1400"/>
            </a:br>
            <a:r>
              <a:rPr lang="el-GR" sz="1400"/>
              <a:t>γ.Διάβρωση (</a:t>
            </a:r>
            <a:r>
              <a:rPr lang="en-US" sz="1400"/>
              <a:t>Corrositex)</a:t>
            </a:r>
            <a:br>
              <a:rPr lang="en-US" sz="1400"/>
            </a:br>
            <a:r>
              <a:rPr lang="el-GR" sz="1400"/>
              <a:t>δ.</a:t>
            </a:r>
            <a:r>
              <a:rPr lang="en-US" sz="1400"/>
              <a:t>pK</a:t>
            </a:r>
            <a:r>
              <a:rPr lang="el-GR" sz="1400"/>
              <a:t>α</a:t>
            </a:r>
            <a:br>
              <a:rPr lang="el-GR" sz="1400"/>
            </a:br>
            <a:r>
              <a:rPr lang="el-GR" sz="1400"/>
              <a:t>2.Κυτταρικέςκαλλιέργειες</a:t>
            </a:r>
            <a:br>
              <a:rPr lang="el-GR" sz="1400"/>
            </a:br>
            <a:r>
              <a:rPr lang="el-GR" sz="1400"/>
              <a:t>Αξιολόγηση φλεγμονής με </a:t>
            </a:r>
            <a:r>
              <a:rPr lang="en-US" sz="1400"/>
              <a:t>MTT, </a:t>
            </a:r>
            <a:r>
              <a:rPr lang="el-GR" sz="1400"/>
              <a:t>ουδέτερο ερυθρό, μπλε του τρυπανίου, γαλακτική δεϋδρογενάση, προσταγλανδίνη, ιντερλευκίνες.</a:t>
            </a:r>
            <a:br>
              <a:rPr lang="el-GR" sz="1400"/>
            </a:br>
            <a:r>
              <a:rPr lang="el-GR" sz="1400"/>
              <a:t>Πλεονεκτήματα – Μειονεκτήματα</a:t>
            </a:r>
            <a:br>
              <a:rPr lang="el-GR" sz="1400"/>
            </a:br>
            <a:r>
              <a:rPr lang="el-GR" sz="1400"/>
              <a:t>-Ισοδύναμα Δέρματος – Επιδερμίδας</a:t>
            </a:r>
            <a:br>
              <a:rPr lang="el-GR" sz="1400"/>
            </a:br>
            <a:r>
              <a:rPr lang="el-GR" sz="1400"/>
              <a:t>Πλεονεκτήματα</a:t>
            </a:r>
            <a:br>
              <a:rPr lang="el-GR" sz="1400"/>
            </a:br>
            <a:r>
              <a:rPr lang="el-GR" sz="1400"/>
              <a:t>Β.ΜΑΤΙ</a:t>
            </a:r>
            <a:br>
              <a:rPr lang="el-GR" sz="1400"/>
            </a:br>
            <a:r>
              <a:rPr lang="el-GR" sz="1400"/>
              <a:t>1.Φυσικοχημικές</a:t>
            </a:r>
            <a:br>
              <a:rPr lang="el-GR" sz="1400"/>
            </a:br>
            <a:r>
              <a:rPr lang="el-GR" sz="1400"/>
              <a:t>α.</a:t>
            </a:r>
            <a:r>
              <a:rPr lang="en-US" sz="1400"/>
              <a:t>Eyetex</a:t>
            </a:r>
            <a:br>
              <a:rPr lang="en-US" sz="1400"/>
            </a:br>
            <a:r>
              <a:rPr lang="en-US" sz="1400"/>
              <a:t>2.</a:t>
            </a:r>
            <a:r>
              <a:rPr lang="el-GR" sz="1400"/>
              <a:t>Κύτταρα</a:t>
            </a:r>
            <a:br>
              <a:rPr lang="el-GR" sz="1400"/>
            </a:br>
            <a:r>
              <a:rPr lang="el-GR" sz="1400"/>
              <a:t>α.Ινοβλάστες :</a:t>
            </a:r>
            <a:r>
              <a:rPr lang="en-US" sz="1400"/>
              <a:t>LC50</a:t>
            </a:r>
            <a:br>
              <a:rPr lang="el-GR" sz="1400"/>
            </a:br>
            <a:r>
              <a:rPr lang="el-GR" sz="1400"/>
              <a:t>β.Ισοδύναμο χορίου</a:t>
            </a:r>
            <a:br>
              <a:rPr lang="el-GR" sz="1400"/>
            </a:br>
            <a:r>
              <a:rPr lang="el-GR" sz="1400"/>
              <a:t>3.Μικρόβια (</a:t>
            </a:r>
            <a:r>
              <a:rPr lang="en-US" sz="1400"/>
              <a:t>Microtox)</a:t>
            </a:r>
            <a:br>
              <a:rPr lang="en-US" sz="1400"/>
            </a:br>
            <a:r>
              <a:rPr lang="el-GR" sz="1400"/>
              <a:t>Αναπνοή – Φωταύγεια</a:t>
            </a:r>
            <a:br>
              <a:rPr lang="el-GR" sz="1400"/>
            </a:br>
            <a:r>
              <a:rPr lang="el-GR" sz="1400"/>
              <a:t>4.Βόειος Κερατοειδής χιτώνας</a:t>
            </a:r>
            <a:br>
              <a:rPr lang="el-GR" sz="1400"/>
            </a:br>
            <a:r>
              <a:rPr lang="el-GR" sz="1400"/>
              <a:t>5.Χοριοαλλαντοϊκή Μεμβράνη</a:t>
            </a:r>
            <a:br>
              <a:rPr lang="el-GR" sz="1400"/>
            </a:br>
            <a:r>
              <a:rPr lang="el-GR" sz="1400" u="sng"/>
              <a:t>ΕΥΑΙΣΘΗΤΟΠΟΙΗΣΗ</a:t>
            </a:r>
            <a:br>
              <a:rPr lang="el-GR" sz="1400" u="sng"/>
            </a:br>
            <a:r>
              <a:rPr lang="el-GR" sz="1400" b="1"/>
              <a:t>ΜΕΛΕΤΗ ΑΠΟΡΡΟΦΗΣΗΣ</a:t>
            </a:r>
            <a:br>
              <a:rPr lang="el-GR" sz="1400" b="1"/>
            </a:br>
            <a:r>
              <a:rPr lang="el-GR" sz="1400"/>
              <a:t>α.</a:t>
            </a:r>
            <a:r>
              <a:rPr lang="en-US" sz="1400"/>
              <a:t>In vitro</a:t>
            </a:r>
            <a:br>
              <a:rPr lang="en-US" sz="1400"/>
            </a:br>
            <a:r>
              <a:rPr lang="el-GR" sz="1400"/>
              <a:t>β.Ι</a:t>
            </a:r>
            <a:r>
              <a:rPr lang="en-US" sz="1400"/>
              <a:t>n vivo</a:t>
            </a:r>
            <a:br>
              <a:rPr lang="en-US" sz="1400"/>
            </a:br>
            <a:r>
              <a:rPr lang="el-GR" sz="1400"/>
              <a:t>Απώλεια ουσίας, Φυσιολογικές Αντιδράσεις, Ιστολογικές Μέθοδοι, Αίμα-Απεκκρίματα </a:t>
            </a:r>
            <a:endParaRPr lang="el-GR" sz="1400" b="1"/>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pPr>
              <a:defRPr/>
            </a:pPr>
            <a:endParaRPr lang="el-GR" dirty="0"/>
          </a:p>
        </p:txBody>
      </p:sp>
      <p:pic>
        <p:nvPicPr>
          <p:cNvPr id="36867"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Υπότιτλος"/>
          <p:cNvSpPr>
            <a:spLocks noGrp="1"/>
          </p:cNvSpPr>
          <p:nvPr>
            <p:ph type="subTitle" idx="1"/>
          </p:nvPr>
        </p:nvSpPr>
        <p:spPr>
          <a:xfrm>
            <a:off x="0" y="0"/>
            <a:ext cx="9144000" cy="6858000"/>
          </a:xfrm>
        </p:spPr>
        <p:txBody>
          <a:bodyPr/>
          <a:lstStyle/>
          <a:p>
            <a:pPr algn="l">
              <a:defRPr/>
            </a:pPr>
            <a:endParaRPr lang="el-GR" dirty="0"/>
          </a:p>
        </p:txBody>
      </p:sp>
      <p:pic>
        <p:nvPicPr>
          <p:cNvPr id="37891"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Ισοδύναμα Δέρματος</a:t>
            </a:r>
            <a:endParaRPr lang="en-US" b="1" dirty="0"/>
          </a:p>
        </p:txBody>
      </p:sp>
      <p:sp>
        <p:nvSpPr>
          <p:cNvPr id="3" name="2 - Θέση περιεχομένου"/>
          <p:cNvSpPr>
            <a:spLocks noGrp="1"/>
          </p:cNvSpPr>
          <p:nvPr>
            <p:ph idx="1"/>
          </p:nvPr>
        </p:nvSpPr>
        <p:spPr>
          <a:xfrm>
            <a:off x="0" y="1143000"/>
            <a:ext cx="9144000" cy="5715000"/>
          </a:xfrm>
        </p:spPr>
        <p:txBody>
          <a:bodyPr/>
          <a:lstStyle/>
          <a:p>
            <a:pPr algn="just">
              <a:buNone/>
            </a:pPr>
            <a:r>
              <a:rPr lang="el-GR" dirty="0"/>
              <a:t>	</a:t>
            </a:r>
          </a:p>
          <a:p>
            <a:pPr algn="just">
              <a:buNone/>
            </a:pPr>
            <a:endParaRPr lang="el-GR" dirty="0"/>
          </a:p>
          <a:p>
            <a:pPr algn="just">
              <a:buNone/>
            </a:pPr>
            <a:r>
              <a:rPr lang="el-GR" dirty="0"/>
              <a:t>    Με βάση την Νομοθεσία (</a:t>
            </a:r>
            <a:r>
              <a:rPr lang="en-US" dirty="0"/>
              <a:t>ISO 10993) </a:t>
            </a:r>
            <a:r>
              <a:rPr lang="el-GR" dirty="0"/>
              <a:t> τα οποία ισχύουν για τα </a:t>
            </a:r>
            <a:r>
              <a:rPr lang="el-GR" dirty="0" err="1"/>
              <a:t>Ιατροτεχνολογικά</a:t>
            </a:r>
            <a:r>
              <a:rPr lang="el-GR" dirty="0"/>
              <a:t> Σκευάσματα τα πρότυπα </a:t>
            </a:r>
            <a:r>
              <a:rPr lang="en-US" dirty="0" err="1"/>
              <a:t>Episkin</a:t>
            </a:r>
            <a:r>
              <a:rPr lang="el-GR" dirty="0"/>
              <a:t>, Ε</a:t>
            </a:r>
            <a:r>
              <a:rPr lang="en-US" dirty="0" err="1"/>
              <a:t>piderm</a:t>
            </a:r>
            <a:r>
              <a:rPr lang="en-US" dirty="0"/>
              <a:t> </a:t>
            </a:r>
            <a:r>
              <a:rPr lang="el-GR" dirty="0"/>
              <a:t> και Ε</a:t>
            </a:r>
            <a:r>
              <a:rPr lang="en-US" dirty="0" err="1"/>
              <a:t>piocular</a:t>
            </a:r>
            <a:r>
              <a:rPr lang="en-US" dirty="0"/>
              <a:t> </a:t>
            </a:r>
            <a:r>
              <a:rPr lang="el-GR" dirty="0"/>
              <a:t>μπορούν να χρησιμοποιηθούν για την αξιολόγηση της ερεθιστικότητας των σκευασμάτων.</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n-US" dirty="0"/>
              <a:t>European Center for the Validation of Alternative</a:t>
            </a:r>
          </a:p>
          <a:p>
            <a:pPr>
              <a:buNone/>
            </a:pPr>
            <a:r>
              <a:rPr lang="en-US" dirty="0"/>
              <a:t>Methods (ECVAM)</a:t>
            </a:r>
            <a:r>
              <a:rPr lang="el-GR" dirty="0"/>
              <a:t>, </a:t>
            </a:r>
            <a:r>
              <a:rPr lang="en-US" dirty="0"/>
              <a:t>Interagency</a:t>
            </a:r>
            <a:r>
              <a:rPr lang="el-GR" dirty="0"/>
              <a:t> </a:t>
            </a:r>
            <a:r>
              <a:rPr lang="en-US" dirty="0"/>
              <a:t>Coordinating</a:t>
            </a:r>
            <a:endParaRPr lang="el-GR" dirty="0"/>
          </a:p>
          <a:p>
            <a:pPr>
              <a:buNone/>
            </a:pPr>
            <a:r>
              <a:rPr lang="en-US" dirty="0"/>
              <a:t>Committee on the Validation of Alternative Methods </a:t>
            </a:r>
            <a:endParaRPr lang="el-GR" dirty="0"/>
          </a:p>
          <a:p>
            <a:pPr>
              <a:buNone/>
            </a:pPr>
            <a:r>
              <a:rPr lang="en-US" dirty="0"/>
              <a:t>(ICCVAM)</a:t>
            </a:r>
            <a:endParaRPr lang="el-GR" dirty="0"/>
          </a:p>
          <a:p>
            <a:pPr>
              <a:buNone/>
            </a:pPr>
            <a:r>
              <a:rPr lang="el-GR" dirty="0"/>
              <a:t>Προ-αξιολόγηση – Αξιολόγηση (</a:t>
            </a:r>
            <a:r>
              <a:rPr lang="en-US" dirty="0" err="1"/>
              <a:t>Corrositex</a:t>
            </a:r>
            <a:r>
              <a:rPr lang="en-US" dirty="0"/>
              <a:t>-TER-EPISKIN , EPIDERM)</a:t>
            </a:r>
          </a:p>
          <a:p>
            <a:pPr>
              <a:buNone/>
            </a:pPr>
            <a:r>
              <a:rPr lang="el-GR" dirty="0"/>
              <a:t>«Πολυκεντρικές» μελέτες για επιβεβαίωση (12)</a:t>
            </a:r>
          </a:p>
          <a:p>
            <a:pPr>
              <a:buNone/>
            </a:pPr>
            <a:r>
              <a:rPr lang="el-GR" dirty="0"/>
              <a:t>Ισοδύναμα Δέρματος</a:t>
            </a:r>
            <a:endParaRPr lang="en-US" dirty="0"/>
          </a:p>
          <a:p>
            <a:pPr>
              <a:buNone/>
            </a:pPr>
            <a:r>
              <a:rPr lang="el-GR" dirty="0"/>
              <a:t>Βιωσιμότητα Κυττάρων (ΜΤΤ, Γαλακτική </a:t>
            </a:r>
            <a:r>
              <a:rPr lang="el-GR" dirty="0" err="1"/>
              <a:t>Δεϋδρογενάση</a:t>
            </a:r>
            <a:r>
              <a:rPr lang="el-GR" dirty="0"/>
              <a:t>, </a:t>
            </a:r>
            <a:r>
              <a:rPr lang="el-GR" dirty="0" err="1"/>
              <a:t>Ιντερλευκίνη</a:t>
            </a:r>
            <a:r>
              <a:rPr lang="el-GR" dirty="0"/>
              <a:t> 1</a:t>
            </a:r>
            <a:r>
              <a:rPr lang="el-GR" baseline="30000" dirty="0"/>
              <a:t>α</a:t>
            </a:r>
            <a:r>
              <a:rPr lang="el-GR" dirty="0"/>
              <a: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b="1" dirty="0"/>
              <a:t>ΕΡΕΘΙΣΤΙΚΟΤΗΤΑ ΟΦΘΑΛΜΟΥ</a:t>
            </a:r>
          </a:p>
          <a:p>
            <a:pPr>
              <a:buNone/>
            </a:pPr>
            <a:r>
              <a:rPr lang="el-GR" b="1" dirty="0"/>
              <a:t>Δοκιμασία Αδιαφάνειας Βόειου Κερατοειδούς</a:t>
            </a:r>
          </a:p>
          <a:p>
            <a:pPr>
              <a:buNone/>
            </a:pPr>
            <a:r>
              <a:rPr lang="el-GR" b="1" dirty="0"/>
              <a:t>Β</a:t>
            </a:r>
            <a:r>
              <a:rPr lang="en-US" b="1" dirty="0"/>
              <a:t>ovine Cornea Opacity and Permeability Test (BCOP)</a:t>
            </a:r>
            <a:endParaRPr lang="el-GR" b="1" dirty="0"/>
          </a:p>
          <a:p>
            <a:pPr>
              <a:buNone/>
            </a:pPr>
            <a:r>
              <a:rPr lang="el-GR" b="1" dirty="0"/>
              <a:t>Δοκιμασία στο Μάτι (Βόειο, Όρνιθα, Κουνέλι)</a:t>
            </a:r>
          </a:p>
          <a:p>
            <a:pPr>
              <a:buNone/>
            </a:pPr>
            <a:r>
              <a:rPr lang="en-US" b="1" dirty="0"/>
              <a:t>Het-Cam</a:t>
            </a:r>
          </a:p>
          <a:p>
            <a:pPr>
              <a:buNone/>
            </a:pPr>
            <a:r>
              <a:rPr lang="el-GR" b="1" dirty="0"/>
              <a:t>Ισοδύναμο Επιδερμίδας (</a:t>
            </a:r>
            <a:r>
              <a:rPr lang="en-US" b="1" dirty="0" err="1"/>
              <a:t>EpiOcular</a:t>
            </a:r>
            <a:r>
              <a:rPr lang="en-US" b="1" dirty="0"/>
              <a:t>, </a:t>
            </a:r>
            <a:r>
              <a:rPr lang="en-US" b="1" dirty="0" err="1"/>
              <a:t>SkinEthic</a:t>
            </a:r>
            <a:r>
              <a:rPr lang="en-US" b="1" dirty="0"/>
              <a:t>)</a:t>
            </a:r>
            <a:endParaRPr lang="el-GR" b="1" dirty="0"/>
          </a:p>
          <a:p>
            <a:pPr>
              <a:buNone/>
            </a:pPr>
            <a:r>
              <a:rPr lang="el-GR" b="1" dirty="0"/>
              <a:t>Κατηγορίες : Μη , Ελάχιστα, Ελαφρά, Μέτρια,</a:t>
            </a:r>
          </a:p>
          <a:p>
            <a:pPr>
              <a:buNone/>
            </a:pPr>
            <a:r>
              <a:rPr lang="el-GR" b="1" dirty="0"/>
              <a:t>Σημαντικά, Υπέρμετρα Ερεθιστικό</a:t>
            </a:r>
            <a:endParaRPr lang="el-G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92500" lnSpcReduction="20000"/>
          </a:bodyPr>
          <a:lstStyle/>
          <a:p>
            <a:r>
              <a:rPr lang="el-GR" sz="5100" b="1" dirty="0">
                <a:solidFill>
                  <a:srgbClr val="231F20"/>
                </a:solidFill>
                <a:latin typeface="Helvetica-Bold"/>
              </a:rPr>
              <a:t>Δοκιμασίες </a:t>
            </a:r>
            <a:r>
              <a:rPr lang="el-GR" sz="5100" b="1" dirty="0" err="1">
                <a:solidFill>
                  <a:srgbClr val="231F20"/>
                </a:solidFill>
                <a:latin typeface="Helvetica-Bold"/>
              </a:rPr>
              <a:t>Φωτοτοξικότητας</a:t>
            </a:r>
            <a:endParaRPr lang="en-US" sz="5100" b="1" dirty="0">
              <a:solidFill>
                <a:srgbClr val="231F20"/>
              </a:solidFill>
              <a:latin typeface="Helvetica-Bold"/>
            </a:endParaRPr>
          </a:p>
          <a:p>
            <a:r>
              <a:rPr lang="en-US" sz="4000" b="1" dirty="0">
                <a:solidFill>
                  <a:srgbClr val="231F20"/>
                </a:solidFill>
                <a:latin typeface="Helvetica-Bold"/>
              </a:rPr>
              <a:t>UV/visible spectrometry</a:t>
            </a:r>
          </a:p>
          <a:p>
            <a:r>
              <a:rPr lang="el-GR" sz="4000" b="1" dirty="0">
                <a:solidFill>
                  <a:srgbClr val="231F20"/>
                </a:solidFill>
                <a:latin typeface="Helvetica-Bold"/>
              </a:rPr>
              <a:t>Απορρόφηση</a:t>
            </a:r>
            <a:r>
              <a:rPr lang="en-US" sz="4000" b="1" dirty="0">
                <a:solidFill>
                  <a:srgbClr val="231F20"/>
                </a:solidFill>
                <a:latin typeface="Helvetica-Bold"/>
              </a:rPr>
              <a:t> –</a:t>
            </a:r>
            <a:r>
              <a:rPr lang="el-GR" sz="4000" b="1" dirty="0">
                <a:solidFill>
                  <a:srgbClr val="231F20"/>
                </a:solidFill>
                <a:latin typeface="Helvetica-Bold"/>
              </a:rPr>
              <a:t> Μη Απορρόφηση</a:t>
            </a:r>
            <a:r>
              <a:rPr lang="en-US" sz="4000" b="1" dirty="0">
                <a:solidFill>
                  <a:srgbClr val="231F20"/>
                </a:solidFill>
                <a:latin typeface="Helvetica-Bold"/>
              </a:rPr>
              <a:t> </a:t>
            </a:r>
          </a:p>
          <a:p>
            <a:r>
              <a:rPr lang="en-US" b="1" dirty="0">
                <a:solidFill>
                  <a:srgbClr val="231F20"/>
                </a:solidFill>
                <a:latin typeface="Helvetica-Bold"/>
              </a:rPr>
              <a:t>3-D Skin model</a:t>
            </a:r>
            <a:r>
              <a:rPr lang="el-GR" b="1" dirty="0">
                <a:solidFill>
                  <a:srgbClr val="231F20"/>
                </a:solidFill>
                <a:latin typeface="Helvetica-Bold"/>
              </a:rPr>
              <a:t> </a:t>
            </a:r>
            <a:r>
              <a:rPr lang="en-US" b="1" dirty="0">
                <a:solidFill>
                  <a:srgbClr val="231F20"/>
                </a:solidFill>
                <a:latin typeface="Helvetica-Bold"/>
              </a:rPr>
              <a:t>test of potency</a:t>
            </a:r>
          </a:p>
          <a:p>
            <a:r>
              <a:rPr lang="en-US" dirty="0">
                <a:solidFill>
                  <a:srgbClr val="231F20"/>
                </a:solidFill>
                <a:latin typeface="Helvetica"/>
              </a:rPr>
              <a:t>Positive</a:t>
            </a:r>
          </a:p>
          <a:p>
            <a:r>
              <a:rPr lang="en-US" dirty="0">
                <a:solidFill>
                  <a:srgbClr val="231F20"/>
                </a:solidFill>
                <a:latin typeface="Helvetica"/>
              </a:rPr>
              <a:t>Borderline and confirmation required</a:t>
            </a:r>
          </a:p>
          <a:p>
            <a:r>
              <a:rPr lang="en-US" b="1" dirty="0">
                <a:solidFill>
                  <a:srgbClr val="231F20"/>
                </a:solidFill>
                <a:latin typeface="Helvetica-Bold"/>
              </a:rPr>
              <a:t>3T3 NRU PT</a:t>
            </a:r>
          </a:p>
          <a:p>
            <a:endParaRPr lang="en-US" dirty="0">
              <a:solidFill>
                <a:srgbClr val="231F20"/>
              </a:solidFill>
              <a:latin typeface="Helvetica"/>
            </a:endParaRPr>
          </a:p>
          <a:p>
            <a:r>
              <a:rPr lang="en-US" b="1" dirty="0">
                <a:solidFill>
                  <a:srgbClr val="231F20"/>
                </a:solidFill>
                <a:latin typeface="Helvetica-Bold"/>
              </a:rPr>
              <a:t>Possibility of human</a:t>
            </a:r>
            <a:r>
              <a:rPr lang="el-GR" b="1" dirty="0">
                <a:solidFill>
                  <a:srgbClr val="231F20"/>
                </a:solidFill>
                <a:latin typeface="Helvetica-Bold"/>
              </a:rPr>
              <a:t> </a:t>
            </a:r>
            <a:r>
              <a:rPr lang="en-US" b="1" dirty="0">
                <a:solidFill>
                  <a:srgbClr val="231F20"/>
                </a:solidFill>
                <a:latin typeface="Helvetica-Bold"/>
              </a:rPr>
              <a:t>testing to confirm</a:t>
            </a:r>
          </a:p>
          <a:p>
            <a:endParaRPr lang="el-GR" b="1" dirty="0">
              <a:solidFill>
                <a:srgbClr val="231F20"/>
              </a:solidFill>
              <a:latin typeface="Helvetica-Bold"/>
            </a:endParaRPr>
          </a:p>
          <a:p>
            <a:endParaRPr lang="en-US" b="1" dirty="0">
              <a:solidFill>
                <a:srgbClr val="231F20"/>
              </a:solidFill>
              <a:latin typeface="Helvetica-Bold"/>
            </a:endParaRPr>
          </a:p>
          <a:p>
            <a:r>
              <a:rPr lang="en-US" sz="3600" b="1" dirty="0">
                <a:solidFill>
                  <a:srgbClr val="000000"/>
                </a:solidFill>
                <a:latin typeface="Times New Roman"/>
              </a:rPr>
              <a:t>An in vitro testing strategy for the assessment of phototoxic hazard.</a:t>
            </a:r>
            <a:endParaRPr lang="el-GR"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None/>
            </a:pPr>
            <a:r>
              <a:rPr lang="en-US" b="1" dirty="0"/>
              <a:t>In Vitro </a:t>
            </a:r>
            <a:r>
              <a:rPr lang="el-GR" b="1" dirty="0"/>
              <a:t>Μελέτη Απορρόφησης</a:t>
            </a:r>
          </a:p>
          <a:p>
            <a:pPr>
              <a:buNone/>
            </a:pPr>
            <a:r>
              <a:rPr lang="el-GR" b="1" dirty="0"/>
              <a:t>Κύτταρα του </a:t>
            </a:r>
            <a:r>
              <a:rPr lang="en-US" b="1"/>
              <a:t>Franz</a:t>
            </a:r>
            <a:endParaRPr lang="el-G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B130-D0C8-4966-8779-3B4B0BF1B4E9}"/>
              </a:ext>
            </a:extLst>
          </p:cNvPr>
          <p:cNvSpPr>
            <a:spLocks noGrp="1"/>
          </p:cNvSpPr>
          <p:nvPr>
            <p:ph type="title"/>
          </p:nvPr>
        </p:nvSpPr>
        <p:spPr/>
        <p:txBody>
          <a:bodyPr>
            <a:normAutofit fontScale="90000"/>
          </a:bodyPr>
          <a:lstStyle/>
          <a:p>
            <a:r>
              <a:rPr lang="el-GR" dirty="0"/>
              <a:t>ΠΡΩΤΕΣ ΥΛΕΣ ΚΑΛΛΥΝΤΙΚΩΝ : </a:t>
            </a:r>
            <a:br>
              <a:rPr lang="el-GR" dirty="0"/>
            </a:br>
            <a:r>
              <a:rPr lang="el-GR" dirty="0"/>
              <a:t>Στοιχεία Τοξικότητας</a:t>
            </a:r>
            <a:br>
              <a:rPr lang="el-GR" dirty="0"/>
            </a:br>
            <a:endParaRPr lang="en-US" dirty="0"/>
          </a:p>
        </p:txBody>
      </p:sp>
      <p:sp>
        <p:nvSpPr>
          <p:cNvPr id="3" name="Content Placeholder 2">
            <a:extLst>
              <a:ext uri="{FF2B5EF4-FFF2-40B4-BE49-F238E27FC236}">
                <a16:creationId xmlns:a16="http://schemas.microsoft.com/office/drawing/2014/main" id="{C958DBF5-EA36-4529-AB3B-17666B4CF60F}"/>
              </a:ext>
            </a:extLst>
          </p:cNvPr>
          <p:cNvSpPr>
            <a:spLocks noGrp="1"/>
          </p:cNvSpPr>
          <p:nvPr>
            <p:ph idx="1"/>
          </p:nvPr>
        </p:nvSpPr>
        <p:spPr>
          <a:xfrm>
            <a:off x="0" y="1600200"/>
            <a:ext cx="9144000" cy="5257800"/>
          </a:xfrm>
        </p:spPr>
        <p:txBody>
          <a:bodyPr>
            <a:normAutofit/>
          </a:bodyPr>
          <a:lstStyle/>
          <a:p>
            <a:pPr marL="0" indent="0">
              <a:buNone/>
            </a:pPr>
            <a:r>
              <a:rPr lang="el-GR" b="0" i="0" u="none" strike="noStrike" baseline="0" dirty="0">
                <a:solidFill>
                  <a:srgbClr val="000000"/>
                </a:solidFill>
                <a:latin typeface="Times LT Std"/>
              </a:rPr>
              <a:t>Οξεία Τοξικότητα, Ερεθιστικότητα και </a:t>
            </a:r>
            <a:r>
              <a:rPr lang="el-GR" dirty="0">
                <a:solidFill>
                  <a:srgbClr val="000000"/>
                </a:solidFill>
                <a:latin typeface="Times LT Std"/>
              </a:rPr>
              <a:t>Διάβρωση (δέρμα και μάτι), Ευαισθητοποίηση, Δερματική Απορρόφηση, Χρόνια τοξικότητα (28/90 ημέρες), μεταλλαξιογόνος δράση, γενοτοξικότητα, ανάπτυξη/ τοξικότητα αναπαραγωγής και όχι πάντοτε καρκινογένεση, τοξικοκινητική μελέτη, φωτοτοξικότητα, ενημέρωση από προηγούμενη ανθρώπινη χρήση. Μέχρι πρόσφατα τα στοιχεία ελαμβάνοντο από δοκιμές στα πειραματόζωα</a:t>
            </a:r>
            <a:r>
              <a:rPr lang="el-GR" sz="1800" dirty="0">
                <a:solidFill>
                  <a:srgbClr val="000000"/>
                </a:solidFill>
                <a:latin typeface="Times LT Std"/>
              </a:rPr>
              <a:t>. </a:t>
            </a:r>
            <a:endParaRPr lang="en-US" dirty="0"/>
          </a:p>
        </p:txBody>
      </p:sp>
    </p:spTree>
    <p:extLst>
      <p:ext uri="{BB962C8B-B14F-4D97-AF65-F5344CB8AC3E}">
        <p14:creationId xmlns:p14="http://schemas.microsoft.com/office/powerpoint/2010/main" val="2645588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b="1" dirty="0"/>
              <a:t>ΔΟΚΙΜΑΣΙΕΣ ΣΤΟΝ ΑΝΘΡΩΠΟ</a:t>
            </a:r>
          </a:p>
          <a:p>
            <a:pPr>
              <a:buNone/>
            </a:pPr>
            <a:r>
              <a:rPr lang="en-US" sz="2400" b="1" dirty="0"/>
              <a:t>Patches : </a:t>
            </a:r>
            <a:r>
              <a:rPr lang="el-GR" sz="2400" b="1" dirty="0"/>
              <a:t>Εφαρμογή για 4 ώρες και αξιολόγηση , καθαρισμός της επιφάνειας και αξιολόγηση 0,5 με 1 ώρα μετά και 24 ώρες μετά.</a:t>
            </a:r>
          </a:p>
          <a:p>
            <a:pPr>
              <a:buNone/>
            </a:pPr>
            <a:r>
              <a:rPr lang="el-GR" sz="2400" b="1" dirty="0"/>
              <a:t>Πτητικά Συστατικά εκτιμώνται με εφαρμογή 0,5-1 ώρα. Για κάποια υλικά μπορεί να γίνει εφαρμογή επί 24 ώρες.</a:t>
            </a:r>
          </a:p>
          <a:p>
            <a:pPr>
              <a:buNone/>
            </a:pPr>
            <a:r>
              <a:rPr lang="el-GR" sz="2400" b="1" dirty="0"/>
              <a:t>Προ-δοκιμή με 0,5-1 ώρα εφαρμογή.</a:t>
            </a:r>
          </a:p>
          <a:p>
            <a:pPr>
              <a:buNone/>
            </a:pPr>
            <a:endParaRPr lang="el-GR" sz="2400" b="1" dirty="0"/>
          </a:p>
          <a:p>
            <a:pPr>
              <a:buNone/>
            </a:pPr>
            <a:r>
              <a:rPr lang="el-GR" b="1" dirty="0"/>
              <a:t>Αθροιστική Δράση </a:t>
            </a:r>
          </a:p>
          <a:p>
            <a:pPr>
              <a:buNone/>
            </a:pPr>
            <a:r>
              <a:rPr lang="el-GR" sz="2400" b="1" dirty="0"/>
              <a:t>21 ημέρες </a:t>
            </a:r>
          </a:p>
          <a:p>
            <a:pPr>
              <a:buNone/>
            </a:pPr>
            <a:endParaRPr lang="el-GR" sz="2400" b="1"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77500" lnSpcReduction="20000"/>
          </a:bodyPr>
          <a:lstStyle/>
          <a:p>
            <a:endParaRPr lang="el-GR" dirty="0"/>
          </a:p>
          <a:p>
            <a:r>
              <a:rPr lang="el-GR" sz="3400" b="1" dirty="0"/>
              <a:t>Δοκιμασία Ερεθιστικότητας - </a:t>
            </a:r>
            <a:r>
              <a:rPr lang="en-US" sz="3400" b="1" dirty="0"/>
              <a:t> Patch Test</a:t>
            </a:r>
            <a:r>
              <a:rPr lang="el-GR" sz="3400" b="1" dirty="0"/>
              <a:t> – Μη Ανοσολογικός Ερεθισμός</a:t>
            </a:r>
          </a:p>
          <a:p>
            <a:r>
              <a:rPr lang="el-GR" sz="3400" b="1" dirty="0"/>
              <a:t>Αντικειμενικά Κριτήρια :  Ερυθρότητα, οίδημα, ξηροδερμία, θερμοκρασία</a:t>
            </a:r>
          </a:p>
          <a:p>
            <a:pPr>
              <a:buNone/>
            </a:pPr>
            <a:r>
              <a:rPr lang="en-US" sz="3400" b="1" dirty="0"/>
              <a:t>	</a:t>
            </a:r>
            <a:r>
              <a:rPr lang="el-GR" sz="3400" b="1" dirty="0"/>
              <a:t>Υποκειμενικά : Πόνος, κνησμός,  καύσος </a:t>
            </a:r>
          </a:p>
          <a:p>
            <a:pPr>
              <a:buNone/>
            </a:pPr>
            <a:r>
              <a:rPr lang="el-GR" sz="3400" b="1" dirty="0"/>
              <a:t>	Άπαξ 48ώρη εφαρμογή σε 10  </a:t>
            </a:r>
            <a:r>
              <a:rPr lang="el-GR" sz="3400" b="1" dirty="0" err="1"/>
              <a:t>κατ’ελάχιστονεθελοντές</a:t>
            </a:r>
            <a:r>
              <a:rPr lang="el-GR" sz="3400" b="1" dirty="0"/>
              <a:t> – εκτίμηση με κλίμακα από μη έως πολύ ερεθιστικό (εφαρμογή πρωτοκόλλου του </a:t>
            </a:r>
            <a:r>
              <a:rPr lang="en-US" sz="3400" b="1" dirty="0"/>
              <a:t>Voss-Griffith (</a:t>
            </a:r>
            <a:r>
              <a:rPr lang="en-US" sz="3400" b="1" dirty="0" err="1"/>
              <a:t>Draize</a:t>
            </a:r>
            <a:r>
              <a:rPr lang="en-US" sz="3400" b="1" dirty="0"/>
              <a:t>)</a:t>
            </a:r>
          </a:p>
          <a:p>
            <a:pPr>
              <a:buNone/>
            </a:pPr>
            <a:r>
              <a:rPr lang="en-US" sz="3400" b="1" dirty="0"/>
              <a:t>	</a:t>
            </a:r>
            <a:r>
              <a:rPr lang="el-GR" sz="3400" b="1" dirty="0"/>
              <a:t>Μπορεί να εξεταστούν ταυτόχρονα πολλά προϊόντα.</a:t>
            </a:r>
          </a:p>
          <a:p>
            <a:pPr>
              <a:buNone/>
            </a:pPr>
            <a:r>
              <a:rPr lang="el-GR" sz="3400" b="1" dirty="0"/>
              <a:t>	</a:t>
            </a:r>
            <a:r>
              <a:rPr lang="en-US" sz="3400" b="1" dirty="0"/>
              <a:t>E</a:t>
            </a:r>
            <a:r>
              <a:rPr lang="el-GR" sz="3400" b="1" dirty="0" err="1"/>
              <a:t>φαρμογή</a:t>
            </a:r>
            <a:r>
              <a:rPr lang="el-GR" sz="3400" b="1" dirty="0"/>
              <a:t> με συνθήκες εγκλεισμού (</a:t>
            </a:r>
            <a:r>
              <a:rPr lang="en-US" sz="3400" b="1" dirty="0"/>
              <a:t>patch - 0.64 cm² , </a:t>
            </a:r>
            <a:r>
              <a:rPr lang="el-GR" sz="3400" b="1" dirty="0" err="1"/>
              <a:t>υποαλλεργενική</a:t>
            </a:r>
            <a:r>
              <a:rPr lang="el-GR" sz="3400" b="1" dirty="0"/>
              <a:t> καλυπτική- κολλητική ταινία, ποσότητα σκευάσματος 0.02 </a:t>
            </a:r>
            <a:r>
              <a:rPr lang="en-US" sz="3400" b="1" dirty="0"/>
              <a:t>ml, 48h</a:t>
            </a:r>
          </a:p>
          <a:p>
            <a:pPr>
              <a:buNone/>
            </a:pPr>
            <a:r>
              <a:rPr lang="en-US" sz="3400" b="1" dirty="0"/>
              <a:t>	</a:t>
            </a:r>
            <a:r>
              <a:rPr lang="el-GR" sz="3400" b="1" dirty="0"/>
              <a:t>Εκτίμηση 48, 72, και</a:t>
            </a:r>
            <a:r>
              <a:rPr lang="en-US" sz="3400" b="1" dirty="0"/>
              <a:t> </a:t>
            </a:r>
            <a:r>
              <a:rPr lang="el-GR" sz="3400" b="1" dirty="0"/>
              <a:t>96 </a:t>
            </a:r>
            <a:r>
              <a:rPr lang="en-US" sz="3400" b="1" dirty="0"/>
              <a:t>h</a:t>
            </a:r>
          </a:p>
          <a:p>
            <a:r>
              <a:rPr lang="el-GR" sz="3400" b="1" dirty="0"/>
              <a:t>Αρνητικός και θετικός μάρτυρας</a:t>
            </a:r>
          </a:p>
          <a:p>
            <a:r>
              <a:rPr lang="el-GR" sz="3400" b="1" dirty="0"/>
              <a:t>Μέσος όρος από όλους τους εθελοντές</a:t>
            </a:r>
            <a:endParaRPr lang="en-US" sz="3400" b="1" dirty="0"/>
          </a:p>
          <a:p>
            <a:pPr>
              <a:buNone/>
            </a:pPr>
            <a:r>
              <a:rPr lang="el-GR" sz="3400" b="1" i="1" dirty="0"/>
              <a:t>ΔΕΡΜΑΤΟΛΟΓΙΚΑ ΕΛΕΓΜΕΝΟ</a:t>
            </a:r>
            <a:r>
              <a:rPr lang="en-US" sz="3400" b="1" i="1" dirty="0"/>
              <a:t> </a:t>
            </a:r>
            <a:endParaRPr lang="en-US" sz="3400" b="1"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r>
              <a:rPr lang="en-US" dirty="0"/>
              <a:t>0 = no reaction, </a:t>
            </a:r>
            <a:endParaRPr lang="el-GR" dirty="0"/>
          </a:p>
          <a:p>
            <a:r>
              <a:rPr lang="en-US" dirty="0"/>
              <a:t>1+ = mild </a:t>
            </a:r>
            <a:r>
              <a:rPr lang="en-US" dirty="0" err="1"/>
              <a:t>erythema</a:t>
            </a:r>
            <a:r>
              <a:rPr lang="en-US" dirty="0"/>
              <a:t> covering</a:t>
            </a:r>
            <a:r>
              <a:rPr lang="el-GR" dirty="0"/>
              <a:t> </a:t>
            </a:r>
            <a:r>
              <a:rPr lang="en-US" dirty="0"/>
              <a:t>the entire patch area, </a:t>
            </a:r>
            <a:endParaRPr lang="el-GR" dirty="0"/>
          </a:p>
          <a:p>
            <a:r>
              <a:rPr lang="en-US" dirty="0"/>
              <a:t>2+ = </a:t>
            </a:r>
            <a:r>
              <a:rPr lang="en-US" dirty="0" err="1"/>
              <a:t>erythema</a:t>
            </a:r>
            <a:r>
              <a:rPr lang="en-US" dirty="0"/>
              <a:t> and edema, </a:t>
            </a:r>
            <a:endParaRPr lang="el-GR" dirty="0"/>
          </a:p>
          <a:p>
            <a:r>
              <a:rPr lang="en-US" dirty="0"/>
              <a:t>3+ = </a:t>
            </a:r>
            <a:r>
              <a:rPr lang="en-US" dirty="0" err="1"/>
              <a:t>erythema</a:t>
            </a:r>
            <a:r>
              <a:rPr lang="en-US" dirty="0"/>
              <a:t>,</a:t>
            </a:r>
            <a:r>
              <a:rPr lang="el-GR" dirty="0"/>
              <a:t> </a:t>
            </a:r>
            <a:r>
              <a:rPr lang="en-US" dirty="0"/>
              <a:t>edema, and vesicles, </a:t>
            </a:r>
            <a:endParaRPr lang="el-GR" dirty="0"/>
          </a:p>
          <a:p>
            <a:r>
              <a:rPr lang="en-US" dirty="0"/>
              <a:t>4+ = </a:t>
            </a:r>
            <a:r>
              <a:rPr lang="en-US" dirty="0" err="1"/>
              <a:t>erythema</a:t>
            </a:r>
            <a:r>
              <a:rPr lang="en-US" dirty="0"/>
              <a:t>, edema, and </a:t>
            </a:r>
            <a:r>
              <a:rPr lang="en-US" dirty="0" err="1"/>
              <a:t>bullae</a:t>
            </a:r>
            <a:endParaRPr lang="el-GR"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None/>
            </a:pPr>
            <a:r>
              <a:rPr lang="el-GR" b="1" dirty="0"/>
              <a:t>ΔΟΚΙΜΑΣΙΑ ΕΥΑΙΣΘΗΤΟΠΟΙΗΣΕΩΣ</a:t>
            </a:r>
          </a:p>
          <a:p>
            <a:pPr>
              <a:buNone/>
            </a:pPr>
            <a:r>
              <a:rPr lang="en-US" b="1" dirty="0"/>
              <a:t>Human Repeat Insult Patch Test</a:t>
            </a:r>
            <a:r>
              <a:rPr lang="el-GR" b="1" dirty="0"/>
              <a:t> (</a:t>
            </a:r>
            <a:r>
              <a:rPr lang="en-US" b="1" dirty="0"/>
              <a:t>HRIPT)</a:t>
            </a:r>
          </a:p>
          <a:p>
            <a:pPr>
              <a:buNone/>
            </a:pPr>
            <a:r>
              <a:rPr lang="el-GR" sz="2400" b="1" dirty="0"/>
              <a:t>Δοκιμασία  Κ</a:t>
            </a:r>
            <a:r>
              <a:rPr lang="en-US" sz="2400" b="1" dirty="0" err="1"/>
              <a:t>ligman</a:t>
            </a:r>
            <a:r>
              <a:rPr lang="en-US" sz="2400" b="1" dirty="0"/>
              <a:t> and  </a:t>
            </a:r>
            <a:r>
              <a:rPr lang="en-US" sz="2400" b="1" dirty="0" err="1"/>
              <a:t>Shelanski</a:t>
            </a:r>
            <a:r>
              <a:rPr lang="en-US" sz="2400" b="1" dirty="0"/>
              <a:t> </a:t>
            </a:r>
          </a:p>
          <a:p>
            <a:pPr>
              <a:buNone/>
            </a:pPr>
            <a:r>
              <a:rPr lang="el-GR" sz="2400" dirty="0"/>
              <a:t>20, </a:t>
            </a:r>
            <a:r>
              <a:rPr lang="en-US" sz="2400" dirty="0"/>
              <a:t>50 </a:t>
            </a:r>
            <a:r>
              <a:rPr lang="el-GR" sz="2400" dirty="0"/>
              <a:t>ή</a:t>
            </a:r>
            <a:r>
              <a:rPr lang="en-US" sz="2400" dirty="0"/>
              <a:t> 100 </a:t>
            </a:r>
            <a:r>
              <a:rPr lang="el-GR" sz="2400" dirty="0"/>
              <a:t>ή</a:t>
            </a:r>
            <a:r>
              <a:rPr lang="en-US" sz="2400" dirty="0"/>
              <a:t> 200 volunteers. </a:t>
            </a:r>
            <a:endParaRPr lang="el-GR" sz="2400" dirty="0"/>
          </a:p>
          <a:p>
            <a:pPr>
              <a:buNone/>
            </a:pPr>
            <a:r>
              <a:rPr lang="el-GR" sz="2400" dirty="0"/>
              <a:t>Επαναλαμβανόμενη χορήγηση </a:t>
            </a:r>
            <a:r>
              <a:rPr lang="en-US" sz="2400" dirty="0"/>
              <a:t>, 9  </a:t>
            </a:r>
            <a:r>
              <a:rPr lang="el-GR" sz="2400" dirty="0"/>
              <a:t>φορές εφαρμογή για 24 ώρες, αξιολόγηση στις 48 ώρες. Διάλειμμα για 10-21 ημέρες. Εφαρμογή άπαξ  24 ώρες σε  διαφορετικό ανατομικό σημείο, αξιολόγηση στις 48 ώρες.</a:t>
            </a:r>
            <a:endParaRPr lang="en-US" sz="2400" dirty="0"/>
          </a:p>
          <a:p>
            <a:pPr>
              <a:buNone/>
            </a:pPr>
            <a:endParaRPr lang="en-US" sz="24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Συστήματα Εφαρμογής</a:t>
            </a:r>
            <a:br>
              <a:rPr lang="el-GR" b="1" dirty="0"/>
            </a:br>
            <a:r>
              <a:rPr lang="el-GR" sz="2800" b="1" dirty="0"/>
              <a:t>Ανοικτό , </a:t>
            </a:r>
            <a:r>
              <a:rPr lang="el-GR" sz="2800" b="1" dirty="0" err="1"/>
              <a:t>Ημιπερατό</a:t>
            </a:r>
            <a:r>
              <a:rPr lang="el-GR" sz="2800" b="1" dirty="0"/>
              <a:t>, Αδιάβροχο </a:t>
            </a:r>
            <a:r>
              <a:rPr lang="en-US" sz="2800" b="1" dirty="0"/>
              <a:t> Patch</a:t>
            </a:r>
            <a:endParaRPr lang="en-US" b="1" dirty="0"/>
          </a:p>
        </p:txBody>
      </p:sp>
      <p:pic>
        <p:nvPicPr>
          <p:cNvPr id="144386" name="Picture 2"/>
          <p:cNvPicPr>
            <a:picLocks noGrp="1" noChangeAspect="1" noChangeArrowheads="1"/>
          </p:cNvPicPr>
          <p:nvPr>
            <p:ph idx="1"/>
          </p:nvPr>
        </p:nvPicPr>
        <p:blipFill>
          <a:blip r:embed="rId2" cstate="print"/>
          <a:srcRect/>
          <a:stretch>
            <a:fillRect/>
          </a:stretch>
        </p:blipFill>
        <p:spPr bwMode="auto">
          <a:xfrm>
            <a:off x="539552" y="1700808"/>
            <a:ext cx="2520280" cy="2743200"/>
          </a:xfrm>
          <a:prstGeom prst="rect">
            <a:avLst/>
          </a:prstGeom>
          <a:noFill/>
          <a:ln w="9525">
            <a:noFill/>
            <a:miter lim="800000"/>
            <a:headEnd/>
            <a:tailEnd/>
          </a:ln>
        </p:spPr>
      </p:pic>
      <p:pic>
        <p:nvPicPr>
          <p:cNvPr id="144387" name="Picture 3"/>
          <p:cNvPicPr>
            <a:picLocks noChangeAspect="1" noChangeArrowheads="1"/>
          </p:cNvPicPr>
          <p:nvPr/>
        </p:nvPicPr>
        <p:blipFill>
          <a:blip r:embed="rId3" cstate="print"/>
          <a:srcRect/>
          <a:stretch>
            <a:fillRect/>
          </a:stretch>
        </p:blipFill>
        <p:spPr bwMode="auto">
          <a:xfrm>
            <a:off x="3729038" y="1690689"/>
            <a:ext cx="2355130" cy="2746424"/>
          </a:xfrm>
          <a:prstGeom prst="rect">
            <a:avLst/>
          </a:prstGeom>
          <a:noFill/>
          <a:ln w="9525">
            <a:noFill/>
            <a:miter lim="800000"/>
            <a:headEnd/>
            <a:tailEnd/>
          </a:ln>
        </p:spPr>
      </p:pic>
      <p:pic>
        <p:nvPicPr>
          <p:cNvPr id="144388" name="Picture 4"/>
          <p:cNvPicPr>
            <a:picLocks noChangeAspect="1" noChangeArrowheads="1"/>
          </p:cNvPicPr>
          <p:nvPr/>
        </p:nvPicPr>
        <p:blipFill>
          <a:blip r:embed="rId4" cstate="print"/>
          <a:srcRect/>
          <a:stretch>
            <a:fillRect/>
          </a:stretch>
        </p:blipFill>
        <p:spPr bwMode="auto">
          <a:xfrm>
            <a:off x="6732240" y="1700809"/>
            <a:ext cx="2088232" cy="2736304"/>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Rot="1" noChangeArrowheads="1"/>
          </p:cNvSpPr>
          <p:nvPr>
            <p:ph type="body" idx="1"/>
          </p:nvPr>
        </p:nvSpPr>
        <p:spPr>
          <a:xfrm>
            <a:off x="0" y="0"/>
            <a:ext cx="9144000" cy="6858000"/>
          </a:xfrm>
        </p:spPr>
        <p:txBody>
          <a:bodyPr>
            <a:normAutofit/>
          </a:bodyPr>
          <a:lstStyle/>
          <a:p>
            <a:pPr eaLnBrk="1" hangingPunct="1"/>
            <a:r>
              <a:rPr lang="el-GR" b="1" dirty="0">
                <a:effectLst/>
              </a:rPr>
              <a:t>Δερματίτιδα – </a:t>
            </a:r>
            <a:r>
              <a:rPr lang="el-GR" b="1" dirty="0" err="1">
                <a:effectLst/>
              </a:rPr>
              <a:t>Εκζεμα</a:t>
            </a:r>
            <a:endParaRPr lang="el-GR" b="1" dirty="0">
              <a:effectLst/>
            </a:endParaRPr>
          </a:p>
          <a:p>
            <a:pPr eaLnBrk="1" hangingPunct="1"/>
            <a:r>
              <a:rPr lang="el-GR" b="1" dirty="0">
                <a:effectLst/>
              </a:rPr>
              <a:t>Δερματίτιδα εξ Επαφής – </a:t>
            </a:r>
            <a:r>
              <a:rPr lang="el-GR" b="1" dirty="0" err="1">
                <a:effectLst/>
              </a:rPr>
              <a:t>Εκζεμα</a:t>
            </a:r>
            <a:r>
              <a:rPr lang="el-GR" b="1" dirty="0">
                <a:effectLst/>
              </a:rPr>
              <a:t> εξ Επαφής</a:t>
            </a:r>
          </a:p>
          <a:p>
            <a:pPr eaLnBrk="1" hangingPunct="1"/>
            <a:r>
              <a:rPr lang="el-GR" b="1" dirty="0">
                <a:effectLst/>
              </a:rPr>
              <a:t>Είδη Δερματίτιδας εξ Επαφής στην Τοξικολογία</a:t>
            </a:r>
          </a:p>
          <a:p>
            <a:pPr eaLnBrk="1" hangingPunct="1"/>
            <a:r>
              <a:rPr lang="el-GR" b="1" dirty="0">
                <a:effectLst/>
              </a:rPr>
              <a:t>Σχέση Ερεθιστικής Δερματίτιδας εξ Επαφής με το Ανοσοποιητικό, Τύπο Δέρματος, Πτυχές</a:t>
            </a:r>
          </a:p>
          <a:p>
            <a:pPr eaLnBrk="1" hangingPunct="1"/>
            <a:r>
              <a:rPr lang="el-GR" b="1" dirty="0">
                <a:effectLst/>
              </a:rPr>
              <a:t>Διάκριση μεταξύ ερεθιστικής – αλλεργικής δερματίτιδας</a:t>
            </a:r>
          </a:p>
          <a:p>
            <a:pPr eaLnBrk="1" hangingPunct="1"/>
            <a:r>
              <a:rPr lang="el-GR" b="1" dirty="0">
                <a:effectLst/>
              </a:rPr>
              <a:t>Παράγοντες Αλλεργίας Εξ Επαφής</a:t>
            </a:r>
          </a:p>
          <a:p>
            <a:pPr eaLnBrk="1" hangingPunct="1"/>
            <a:r>
              <a:rPr lang="en-US" b="1" dirty="0">
                <a:effectLst/>
              </a:rPr>
              <a:t>Patch Tests</a:t>
            </a:r>
          </a:p>
          <a:p>
            <a:pPr eaLnBrk="1" hangingPunct="1"/>
            <a:r>
              <a:rPr lang="el-GR" b="1" dirty="0">
                <a:effectLst/>
              </a:rPr>
              <a:t>Παράγοντες</a:t>
            </a:r>
            <a:r>
              <a:rPr lang="en-US" b="1" dirty="0">
                <a:effectLst/>
              </a:rPr>
              <a:t> : </a:t>
            </a:r>
            <a:r>
              <a:rPr lang="el-GR" b="1" dirty="0" err="1">
                <a:effectLst/>
              </a:rPr>
              <a:t>Ενταση</a:t>
            </a:r>
            <a:r>
              <a:rPr lang="el-GR" b="1" dirty="0">
                <a:effectLst/>
              </a:rPr>
              <a:t> Επαφής</a:t>
            </a:r>
            <a:r>
              <a:rPr lang="en-US" b="1" dirty="0">
                <a:effectLst/>
              </a:rPr>
              <a:t>-</a:t>
            </a:r>
            <a:r>
              <a:rPr lang="el-GR" b="1" dirty="0">
                <a:effectLst/>
              </a:rPr>
              <a:t>Ανατομικό Μέρος</a:t>
            </a:r>
            <a:r>
              <a:rPr lang="en-US" b="1" dirty="0">
                <a:effectLst/>
              </a:rPr>
              <a:t>-pH-</a:t>
            </a:r>
            <a:r>
              <a:rPr lang="el-GR" b="1" dirty="0">
                <a:effectLst/>
              </a:rPr>
              <a:t>Πτητικά</a:t>
            </a:r>
            <a:endParaRPr lang="en-US" b="1" dirty="0">
              <a:effectLst/>
            </a:endParaRPr>
          </a:p>
          <a:p>
            <a:pPr eaLnBrk="1" hangingPunct="1"/>
            <a:r>
              <a:rPr lang="el-GR" b="1" dirty="0" err="1">
                <a:effectLst/>
              </a:rPr>
              <a:t>Αλλες</a:t>
            </a:r>
            <a:r>
              <a:rPr lang="el-GR" b="1" dirty="0">
                <a:effectLst/>
              </a:rPr>
              <a:t> παρενέργειες πλην του δέρματος -ματιών</a:t>
            </a:r>
            <a:endParaRPr lang="en-US" b="1" dirty="0">
              <a:effectLst/>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lnSpcReduction="10000"/>
          </a:bodyPr>
          <a:lstStyle/>
          <a:p>
            <a:r>
              <a:rPr lang="el-GR" b="1" dirty="0"/>
              <a:t>Συχνότητα Παρενεργειών (Χρώσεις, Πρόσωπο, ψυμμίθεια για τα μάτια, υγιεινή των γυναικών, νύχια)</a:t>
            </a:r>
          </a:p>
          <a:p>
            <a:r>
              <a:rPr lang="el-GR" b="1" dirty="0"/>
              <a:t>Χρονική Αμεσότητα Ερεθισμού</a:t>
            </a:r>
          </a:p>
          <a:p>
            <a:r>
              <a:rPr lang="el-GR" b="1" dirty="0"/>
              <a:t>Τοπικός Περιορισμός</a:t>
            </a:r>
          </a:p>
          <a:p>
            <a:r>
              <a:rPr lang="el-GR" b="1" dirty="0"/>
              <a:t>Ερεθισμός : Πόσο </a:t>
            </a:r>
            <a:r>
              <a:rPr lang="el-GR" b="1" dirty="0" err="1"/>
              <a:t>Ομοιοι</a:t>
            </a:r>
            <a:r>
              <a:rPr lang="el-GR" b="1" dirty="0"/>
              <a:t> </a:t>
            </a:r>
            <a:r>
              <a:rPr lang="el-GR" b="1" dirty="0" err="1"/>
              <a:t>Ειμαστε</a:t>
            </a:r>
            <a:r>
              <a:rPr lang="en-US" b="1" dirty="0"/>
              <a:t> </a:t>
            </a:r>
            <a:endParaRPr lang="el-GR" b="1" dirty="0"/>
          </a:p>
          <a:p>
            <a:r>
              <a:rPr lang="el-GR" b="1" dirty="0"/>
              <a:t>Ευαισθητοποίηση : Πόσο διαφορετικοί είμαστε</a:t>
            </a:r>
          </a:p>
          <a:p>
            <a:r>
              <a:rPr lang="el-GR" b="1" dirty="0"/>
              <a:t>Ευαισθητοποίηση – Αλλεργία</a:t>
            </a:r>
          </a:p>
          <a:p>
            <a:r>
              <a:rPr lang="el-GR" b="1" dirty="0"/>
              <a:t>Αθροιστική δοκιμασία ερεθισμού (21ή 14 ημέρες)</a:t>
            </a:r>
          </a:p>
          <a:p>
            <a:r>
              <a:rPr lang="el-GR" b="1" dirty="0"/>
              <a:t>Υποκειμενικός Ερεθισμός (αίσθημα κνησμού, καύσου, </a:t>
            </a:r>
            <a:r>
              <a:rPr lang="el-GR" b="1" dirty="0" err="1"/>
              <a:t>μυρμηγκιάσεως</a:t>
            </a:r>
            <a:r>
              <a:rPr lang="el-GR" b="1" dirty="0"/>
              <a:t>)</a:t>
            </a:r>
            <a:endParaRPr lang="en-US" b="1" dirty="0"/>
          </a:p>
          <a:p>
            <a:r>
              <a:rPr lang="el-GR" b="1" dirty="0"/>
              <a:t>Συχνότητα Ερεθισμού – Αλλεργίας</a:t>
            </a:r>
          </a:p>
          <a:p>
            <a:r>
              <a:rPr lang="el-GR" b="1" dirty="0" err="1"/>
              <a:t>Υποκλινικός</a:t>
            </a:r>
            <a:r>
              <a:rPr lang="el-GR" b="1" dirty="0"/>
              <a:t> Ερεθισμός</a:t>
            </a:r>
          </a:p>
          <a:p>
            <a:pPr>
              <a:buNone/>
            </a:pP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Rot="1" noChangeArrowheads="1"/>
          </p:cNvSpPr>
          <p:nvPr>
            <p:ph type="body" idx="1"/>
          </p:nvPr>
        </p:nvSpPr>
        <p:spPr>
          <a:xfrm>
            <a:off x="0" y="188913"/>
            <a:ext cx="9144000" cy="6669087"/>
          </a:xfrm>
        </p:spPr>
        <p:txBody>
          <a:bodyPr/>
          <a:lstStyle/>
          <a:p>
            <a:pPr algn="ctr" eaLnBrk="1" hangingPunct="1">
              <a:buFont typeface="Wingdings" pitchFamily="2" charset="2"/>
              <a:buNone/>
            </a:pPr>
            <a:r>
              <a:rPr lang="el-GR" sz="2400" b="1" dirty="0">
                <a:effectLst/>
              </a:rPr>
              <a:t>ΑΠΟΤΕΛΕΣΜΑΤΙΚΟΤΗΤΑ ΤΩΝ ΠΡΟΙΟΝΤΩΝ</a:t>
            </a:r>
          </a:p>
          <a:p>
            <a:pPr eaLnBrk="1" hangingPunct="1"/>
            <a:r>
              <a:rPr lang="en-US" sz="4000" b="1" dirty="0">
                <a:effectLst/>
              </a:rPr>
              <a:t>In Vivo </a:t>
            </a:r>
            <a:r>
              <a:rPr lang="el-GR" sz="4000" b="1" dirty="0">
                <a:effectLst/>
              </a:rPr>
              <a:t>στον </a:t>
            </a:r>
            <a:r>
              <a:rPr lang="el-GR" sz="4000" b="1" dirty="0" err="1">
                <a:effectLst/>
              </a:rPr>
              <a:t>Ανθρωπο</a:t>
            </a:r>
            <a:endParaRPr lang="el-GR" sz="4000" b="1" dirty="0">
              <a:effectLst/>
            </a:endParaRPr>
          </a:p>
          <a:p>
            <a:pPr eaLnBrk="1" hangingPunct="1"/>
            <a:r>
              <a:rPr lang="el-GR" sz="4000" b="1" dirty="0">
                <a:effectLst/>
              </a:rPr>
              <a:t>Κριτήρια : Ηλικία, Τύπος Δέρματος, Εποχή, Φύλο, Υγεία, Ιστορικό </a:t>
            </a:r>
            <a:r>
              <a:rPr lang="el-GR" sz="4000" b="1" dirty="0" err="1">
                <a:effectLst/>
              </a:rPr>
              <a:t>κ.ά</a:t>
            </a:r>
            <a:endParaRPr lang="el-GR" sz="4000" b="1" dirty="0">
              <a:effectLst/>
            </a:endParaRPr>
          </a:p>
          <a:p>
            <a:pPr eaLnBrk="1" hangingPunct="1"/>
            <a:r>
              <a:rPr lang="el-GR" sz="4000" b="1" dirty="0">
                <a:effectLst/>
              </a:rPr>
              <a:t>Υποκειμενική Αξιολόγηση – Βιοφυσική</a:t>
            </a:r>
          </a:p>
          <a:p>
            <a:pPr eaLnBrk="1" hangingPunct="1"/>
            <a:r>
              <a:rPr lang="el-GR" sz="4000" b="1" dirty="0">
                <a:effectLst/>
              </a:rPr>
              <a:t>Πρωτόκολλο : Επιλογή Εθελοντών, Τύπος Δοκιμής (Απλή, Συγκριτική </a:t>
            </a:r>
            <a:r>
              <a:rPr lang="el-GR" sz="4000" b="1" dirty="0" err="1">
                <a:effectLst/>
              </a:rPr>
              <a:t>κ.ά</a:t>
            </a:r>
            <a:r>
              <a:rPr lang="el-GR" sz="4000" b="1" dirty="0">
                <a:effectLst/>
              </a:rPr>
              <a:t>), Συνθήκες, Στατιστική Επεξεργασία Αποτελεσμάτων, Υπευθυνότητες </a:t>
            </a:r>
            <a:r>
              <a:rPr lang="el-GR" sz="4000" b="1" dirty="0" err="1">
                <a:effectLst/>
              </a:rPr>
              <a:t>κ.ά</a:t>
            </a:r>
            <a:r>
              <a:rPr lang="el-GR" sz="4000" b="1" dirty="0">
                <a:effectLst/>
              </a:rPr>
              <a:t> </a:t>
            </a:r>
          </a:p>
          <a:p>
            <a:pPr eaLnBrk="1" hangingPunct="1"/>
            <a:endParaRPr lang="el-GR" sz="4000" b="1" dirty="0">
              <a:effectLst/>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85000" lnSpcReduction="20000"/>
          </a:bodyPr>
          <a:lstStyle/>
          <a:p>
            <a:pPr algn="ctr">
              <a:buNone/>
            </a:pPr>
            <a:r>
              <a:rPr lang="en-US" b="1" dirty="0"/>
              <a:t> </a:t>
            </a:r>
            <a:r>
              <a:rPr lang="el-GR" b="1" dirty="0"/>
              <a:t>Ενδείξεις Καλλυντικών(</a:t>
            </a:r>
            <a:r>
              <a:rPr lang="en-US" b="1" dirty="0"/>
              <a:t>Categories of Claims– Examples</a:t>
            </a:r>
            <a:r>
              <a:rPr lang="el-GR" b="1" dirty="0"/>
              <a:t>)</a:t>
            </a:r>
            <a:endParaRPr lang="en-US" b="1" dirty="0"/>
          </a:p>
          <a:p>
            <a:pPr>
              <a:lnSpc>
                <a:spcPct val="110000"/>
              </a:lnSpc>
            </a:pPr>
            <a:r>
              <a:rPr lang="el-GR" dirty="0"/>
              <a:t>Δραστικές Ουσίες (</a:t>
            </a:r>
            <a:r>
              <a:rPr lang="en-US" dirty="0"/>
              <a:t>Claims related to physical and chemical Contains x% of an active</a:t>
            </a:r>
            <a:r>
              <a:rPr lang="el-GR" dirty="0"/>
              <a:t>)</a:t>
            </a:r>
            <a:endParaRPr lang="en-US" dirty="0"/>
          </a:p>
          <a:p>
            <a:pPr>
              <a:lnSpc>
                <a:spcPct val="110000"/>
              </a:lnSpc>
            </a:pPr>
            <a:r>
              <a:rPr lang="el-GR" dirty="0"/>
              <a:t>ρΗ (</a:t>
            </a:r>
            <a:r>
              <a:rPr lang="en-US" dirty="0"/>
              <a:t>properties Neutral pH</a:t>
            </a:r>
            <a:r>
              <a:rPr lang="el-GR" dirty="0"/>
              <a:t>)</a:t>
            </a:r>
            <a:endParaRPr lang="en-US" dirty="0"/>
          </a:p>
          <a:p>
            <a:pPr>
              <a:lnSpc>
                <a:spcPct val="110000"/>
              </a:lnSpc>
            </a:pPr>
            <a:r>
              <a:rPr lang="el-GR" dirty="0"/>
              <a:t>20% Παραπάνω Προϊόν (</a:t>
            </a:r>
            <a:r>
              <a:rPr lang="en-US" dirty="0"/>
              <a:t>20% more in the bottle</a:t>
            </a:r>
            <a:r>
              <a:rPr lang="el-GR" dirty="0"/>
              <a:t>)</a:t>
            </a:r>
            <a:endParaRPr lang="en-US" dirty="0"/>
          </a:p>
          <a:p>
            <a:pPr>
              <a:lnSpc>
                <a:spcPct val="110000"/>
              </a:lnSpc>
            </a:pPr>
            <a:r>
              <a:rPr lang="el-GR" dirty="0"/>
              <a:t>Πιο Συγκεντρωμένο (</a:t>
            </a:r>
            <a:r>
              <a:rPr lang="en-US" dirty="0"/>
              <a:t>More concentrated</a:t>
            </a:r>
            <a:r>
              <a:rPr lang="el-GR" dirty="0"/>
              <a:t>)</a:t>
            </a:r>
            <a:endParaRPr lang="en-US" dirty="0"/>
          </a:p>
          <a:p>
            <a:pPr>
              <a:lnSpc>
                <a:spcPct val="110000"/>
              </a:lnSpc>
            </a:pPr>
            <a:r>
              <a:rPr lang="el-GR" dirty="0"/>
              <a:t>Δερματολογικά Ελεγμένο (</a:t>
            </a:r>
            <a:r>
              <a:rPr lang="en-US" dirty="0"/>
              <a:t>Claims related to the test procedure or Dermatologist, </a:t>
            </a:r>
            <a:r>
              <a:rPr lang="en-US" dirty="0" err="1"/>
              <a:t>dermatologically</a:t>
            </a:r>
            <a:r>
              <a:rPr lang="en-US" dirty="0"/>
              <a:t> tested</a:t>
            </a:r>
          </a:p>
          <a:p>
            <a:pPr>
              <a:lnSpc>
                <a:spcPct val="110000"/>
              </a:lnSpc>
              <a:buNone/>
            </a:pPr>
            <a:r>
              <a:rPr lang="el-GR" dirty="0"/>
              <a:t>       </a:t>
            </a:r>
            <a:r>
              <a:rPr lang="en-US" dirty="0"/>
              <a:t>to an endorsement Tested under the Good Clinical Practices Principles</a:t>
            </a:r>
            <a:r>
              <a:rPr lang="el-GR" dirty="0"/>
              <a:t>)</a:t>
            </a:r>
            <a:endParaRPr lang="en-US" dirty="0"/>
          </a:p>
          <a:p>
            <a:pPr>
              <a:lnSpc>
                <a:spcPct val="110000"/>
              </a:lnSpc>
            </a:pPr>
            <a:r>
              <a:rPr lang="el-GR" dirty="0"/>
              <a:t>Δοκιμάστηκε και Ελέγχθηκε από (</a:t>
            </a:r>
            <a:r>
              <a:rPr lang="en-US" dirty="0"/>
              <a:t>Tested and approved by an institute</a:t>
            </a:r>
            <a:r>
              <a:rPr lang="el-GR" dirty="0"/>
              <a:t>)</a:t>
            </a:r>
            <a:endParaRPr lang="en-US" dirty="0"/>
          </a:p>
          <a:p>
            <a:pPr>
              <a:lnSpc>
                <a:spcPct val="110000"/>
              </a:lnSpc>
            </a:pPr>
            <a:r>
              <a:rPr lang="el-GR" dirty="0"/>
              <a:t>Ασφάλεια (</a:t>
            </a:r>
            <a:r>
              <a:rPr lang="en-US" dirty="0"/>
              <a:t>Safety-related claims Mild, gentle on the skin</a:t>
            </a:r>
            <a:r>
              <a:rPr lang="el-GR" dirty="0"/>
              <a:t>)</a:t>
            </a:r>
            <a:endParaRPr lang="en-US" dirty="0"/>
          </a:p>
          <a:p>
            <a:pPr>
              <a:lnSpc>
                <a:spcPct val="110000"/>
              </a:lnSpc>
            </a:pPr>
            <a:r>
              <a:rPr lang="el-GR" dirty="0"/>
              <a:t>Για ευαίσθητο δέρμα (</a:t>
            </a:r>
            <a:r>
              <a:rPr lang="en-US" dirty="0"/>
              <a:t>For sensitive skin</a:t>
            </a:r>
            <a:r>
              <a:rPr lang="el-GR" dirty="0"/>
              <a:t>)</a:t>
            </a:r>
            <a:endParaRPr lang="en-US" dirty="0"/>
          </a:p>
          <a:p>
            <a:pPr>
              <a:lnSpc>
                <a:spcPct val="110000"/>
              </a:lnSpc>
            </a:pPr>
            <a:r>
              <a:rPr lang="el-GR" dirty="0"/>
              <a:t>Αποκατάσταση Δέρματος (</a:t>
            </a:r>
            <a:r>
              <a:rPr lang="en-US" dirty="0"/>
              <a:t>Skin-repair properties</a:t>
            </a:r>
            <a:r>
              <a:rPr lang="el-GR" dirty="0"/>
              <a:t>)</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Ενδείξεις Καλλυντικών</a:t>
            </a:r>
            <a:endParaRPr lang="en-US" b="1" dirty="0"/>
          </a:p>
        </p:txBody>
      </p:sp>
      <p:sp>
        <p:nvSpPr>
          <p:cNvPr id="3" name="2 - Θέση περιεχομένου"/>
          <p:cNvSpPr>
            <a:spLocks noGrp="1"/>
          </p:cNvSpPr>
          <p:nvPr>
            <p:ph idx="1"/>
          </p:nvPr>
        </p:nvSpPr>
        <p:spPr>
          <a:xfrm>
            <a:off x="0" y="1066800"/>
            <a:ext cx="9144000" cy="5791200"/>
          </a:xfrm>
        </p:spPr>
        <p:txBody>
          <a:bodyPr>
            <a:normAutofit fontScale="85000" lnSpcReduction="20000"/>
          </a:bodyPr>
          <a:lstStyle/>
          <a:p>
            <a:r>
              <a:rPr lang="el-GR" dirty="0" err="1"/>
              <a:t>Υποαλλεργενικό</a:t>
            </a:r>
            <a:r>
              <a:rPr lang="el-GR" dirty="0"/>
              <a:t> (</a:t>
            </a:r>
            <a:r>
              <a:rPr lang="en-US" dirty="0"/>
              <a:t>Hypoallergenic</a:t>
            </a:r>
            <a:r>
              <a:rPr lang="el-GR" dirty="0"/>
              <a:t>)</a:t>
            </a:r>
            <a:endParaRPr lang="en-US" dirty="0"/>
          </a:p>
          <a:p>
            <a:r>
              <a:rPr lang="el-GR" dirty="0"/>
              <a:t>Ενυδάτωση (</a:t>
            </a:r>
            <a:r>
              <a:rPr lang="en-US" dirty="0"/>
              <a:t>Objective efficacy claims Moisturizing, hydrating</a:t>
            </a:r>
            <a:r>
              <a:rPr lang="el-GR" dirty="0"/>
              <a:t>)</a:t>
            </a:r>
            <a:endParaRPr lang="en-US" dirty="0"/>
          </a:p>
          <a:p>
            <a:r>
              <a:rPr lang="el-GR" dirty="0"/>
              <a:t>Ελαστικότητα (</a:t>
            </a:r>
            <a:r>
              <a:rPr lang="en-US" dirty="0"/>
              <a:t>Improves elasticity, firmness of skin</a:t>
            </a:r>
            <a:r>
              <a:rPr lang="el-GR" dirty="0"/>
              <a:t>)</a:t>
            </a:r>
            <a:endParaRPr lang="en-US" dirty="0"/>
          </a:p>
          <a:p>
            <a:r>
              <a:rPr lang="el-GR" dirty="0"/>
              <a:t>Λεύκανση (</a:t>
            </a:r>
            <a:r>
              <a:rPr lang="en-US" dirty="0"/>
              <a:t>Skin-whitening effect</a:t>
            </a:r>
            <a:r>
              <a:rPr lang="el-GR" dirty="0"/>
              <a:t>)</a:t>
            </a:r>
            <a:endParaRPr lang="en-US" dirty="0"/>
          </a:p>
          <a:p>
            <a:r>
              <a:rPr lang="el-GR" dirty="0" err="1"/>
              <a:t>Αντιηλιακό</a:t>
            </a:r>
            <a:r>
              <a:rPr lang="el-GR" dirty="0"/>
              <a:t> (</a:t>
            </a:r>
            <a:r>
              <a:rPr lang="en-US" dirty="0"/>
              <a:t>Sunscreen effect</a:t>
            </a:r>
            <a:r>
              <a:rPr lang="el-GR" dirty="0"/>
              <a:t>)</a:t>
            </a:r>
            <a:endParaRPr lang="en-US" dirty="0"/>
          </a:p>
          <a:p>
            <a:r>
              <a:rPr lang="el-GR" dirty="0" err="1"/>
              <a:t>Αντιϊδρωτικό</a:t>
            </a:r>
            <a:r>
              <a:rPr lang="el-GR" dirty="0"/>
              <a:t>, αποσμητικό (</a:t>
            </a:r>
            <a:r>
              <a:rPr lang="en-US" dirty="0"/>
              <a:t>Antiperspirant, deodorant</a:t>
            </a:r>
            <a:r>
              <a:rPr lang="el-GR" dirty="0"/>
              <a:t>)</a:t>
            </a:r>
            <a:endParaRPr lang="en-US" dirty="0"/>
          </a:p>
          <a:p>
            <a:r>
              <a:rPr lang="el-GR" dirty="0"/>
              <a:t>Μαλακώνει το Δέρμα (</a:t>
            </a:r>
            <a:r>
              <a:rPr lang="en-US" dirty="0"/>
              <a:t>Subjective claims Skin will feel softer; more hydrated</a:t>
            </a:r>
            <a:r>
              <a:rPr lang="el-GR" dirty="0"/>
              <a:t>)</a:t>
            </a:r>
            <a:endParaRPr lang="en-US" dirty="0"/>
          </a:p>
          <a:p>
            <a:r>
              <a:rPr lang="el-GR" dirty="0"/>
              <a:t>Με απαλή υφή (</a:t>
            </a:r>
            <a:r>
              <a:rPr lang="en-US" dirty="0"/>
              <a:t>With a pleasant feel, texture</a:t>
            </a:r>
            <a:r>
              <a:rPr lang="el-GR" dirty="0"/>
              <a:t>)</a:t>
            </a:r>
            <a:endParaRPr lang="en-US" dirty="0"/>
          </a:p>
          <a:p>
            <a:r>
              <a:rPr lang="el-GR" dirty="0"/>
              <a:t>Με οσμή φρεσκάδας (</a:t>
            </a:r>
            <a:r>
              <a:rPr lang="en-US" dirty="0"/>
              <a:t>Smells fresher</a:t>
            </a:r>
            <a:r>
              <a:rPr lang="el-GR" dirty="0"/>
              <a:t>)</a:t>
            </a:r>
            <a:endParaRPr lang="en-US" dirty="0"/>
          </a:p>
          <a:p>
            <a:r>
              <a:rPr lang="el-GR" dirty="0"/>
              <a:t>Με 100% Φυσικά Συστατικά (</a:t>
            </a:r>
            <a:r>
              <a:rPr lang="en-US" dirty="0"/>
              <a:t>Cultural claims Contains 100% natural ingredients</a:t>
            </a:r>
            <a:r>
              <a:rPr lang="el-GR" dirty="0"/>
              <a:t>)</a:t>
            </a:r>
            <a:endParaRPr lang="en-US" dirty="0"/>
          </a:p>
          <a:p>
            <a:r>
              <a:rPr lang="el-GR" dirty="0"/>
              <a:t>Μη Δοκιμασμένο στα ζώα (</a:t>
            </a:r>
            <a:r>
              <a:rPr lang="en-US" dirty="0"/>
              <a:t>Not tested on animals</a:t>
            </a:r>
            <a:r>
              <a:rPr lang="el-GR" dirty="0"/>
              <a:t>)</a:t>
            </a:r>
            <a:endParaRPr lang="en-US" dirty="0"/>
          </a:p>
          <a:p>
            <a:r>
              <a:rPr lang="el-GR" dirty="0"/>
              <a:t>Συγκριτικές ενδείξεις (</a:t>
            </a:r>
            <a:r>
              <a:rPr lang="en-US" dirty="0"/>
              <a:t>Juxtaposition claims</a:t>
            </a:r>
            <a:r>
              <a:rPr lang="el-GR" dirty="0"/>
              <a: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F0E3-5FFF-CDA1-F7FD-8C4D059CA86C}"/>
              </a:ext>
            </a:extLst>
          </p:cNvPr>
          <p:cNvSpPr>
            <a:spLocks noGrp="1"/>
          </p:cNvSpPr>
          <p:nvPr>
            <p:ph type="ctrTitle"/>
          </p:nvPr>
        </p:nvSpPr>
        <p:spPr>
          <a:xfrm>
            <a:off x="685800" y="1"/>
            <a:ext cx="7772400" cy="1066800"/>
          </a:xfrm>
        </p:spPr>
        <p:txBody>
          <a:bodyPr/>
          <a:lstStyle/>
          <a:p>
            <a:r>
              <a:rPr lang="el-GR" dirty="0"/>
              <a:t>Ασφάλεια Πρώτων Υλών</a:t>
            </a:r>
            <a:endParaRPr lang="en-US" dirty="0"/>
          </a:p>
        </p:txBody>
      </p:sp>
      <p:sp>
        <p:nvSpPr>
          <p:cNvPr id="3" name="Subtitle 2">
            <a:extLst>
              <a:ext uri="{FF2B5EF4-FFF2-40B4-BE49-F238E27FC236}">
                <a16:creationId xmlns:a16="http://schemas.microsoft.com/office/drawing/2014/main" id="{1D70E7D3-B66E-9DE9-ACF5-952E859371DA}"/>
              </a:ext>
            </a:extLst>
          </p:cNvPr>
          <p:cNvSpPr>
            <a:spLocks noGrp="1"/>
          </p:cNvSpPr>
          <p:nvPr>
            <p:ph type="subTitle" idx="1"/>
          </p:nvPr>
        </p:nvSpPr>
        <p:spPr>
          <a:xfrm>
            <a:off x="0" y="685801"/>
            <a:ext cx="9144000" cy="6172198"/>
          </a:xfrm>
        </p:spPr>
        <p:txBody>
          <a:bodyPr>
            <a:normAutofit/>
          </a:bodyPr>
          <a:lstStyle/>
          <a:p>
            <a:r>
              <a:rPr lang="el-GR" sz="1800" b="0" i="0" u="none" strike="noStrike" baseline="0" dirty="0">
                <a:solidFill>
                  <a:srgbClr val="000000"/>
                </a:solidFill>
                <a:latin typeface="Verdana" panose="020B0604030504040204" pitchFamily="34" charset="0"/>
              </a:rPr>
              <a:t>Κανονισμός Ευρωπαϊκός </a:t>
            </a:r>
            <a:r>
              <a:rPr lang="en-US" sz="1800" b="0" i="0" u="none" strike="noStrike" baseline="0" dirty="0">
                <a:solidFill>
                  <a:srgbClr val="000000"/>
                </a:solidFill>
                <a:latin typeface="Verdana" panose="020B0604030504040204" pitchFamily="34" charset="0"/>
              </a:rPr>
              <a:t> No 1223/2009, </a:t>
            </a:r>
            <a:r>
              <a:rPr lang="el-GR" sz="1800" b="0" i="0" u="none" strike="noStrike" baseline="0" dirty="0">
                <a:solidFill>
                  <a:srgbClr val="000000"/>
                </a:solidFill>
                <a:latin typeface="Verdana" panose="020B0604030504040204" pitchFamily="34" charset="0"/>
              </a:rPr>
              <a:t>προέβλεψε τέλεια διακοπή χρήσης των ζώων για τοξικολογικές μελέτες από το 2013</a:t>
            </a:r>
          </a:p>
          <a:p>
            <a:r>
              <a:rPr lang="el-GR" sz="1800" dirty="0">
                <a:solidFill>
                  <a:srgbClr val="000000"/>
                </a:solidFill>
                <a:latin typeface="Verdana" panose="020B0604030504040204" pitchFamily="34" charset="0"/>
              </a:rPr>
              <a:t>Για τελικά προϊόντα ισχύει από τον Μαρτιο του 2004 για συστηματική τοξικότητα ενώ για τοπική από τον Μάρτιο του 2009 </a:t>
            </a:r>
          </a:p>
          <a:p>
            <a:r>
              <a:rPr lang="el-GR" sz="1800" dirty="0">
                <a:solidFill>
                  <a:srgbClr val="000000"/>
                </a:solidFill>
                <a:latin typeface="Verdana" panose="020B0604030504040204" pitchFamily="34" charset="0"/>
              </a:rPr>
              <a:t>Για τις επαναναλαμβόμενες εφαρμογές των πρώτων υλών όπως ευαισθητοποίηση, τοξικοκινητική και αναπτυξιακή τοξικότητα από τον Μάρτιο του 2013</a:t>
            </a:r>
            <a:r>
              <a:rPr lang="en-US" sz="1800" b="0" i="0" u="none" strike="noStrike" baseline="0" dirty="0">
                <a:solidFill>
                  <a:srgbClr val="000000"/>
                </a:solidFill>
                <a:latin typeface="Verdana" panose="020B0604030504040204" pitchFamily="34" charset="0"/>
              </a:rPr>
              <a:t> </a:t>
            </a:r>
            <a:endParaRPr lang="el-GR" sz="1800" b="0" i="0" u="none" strike="noStrike" baseline="0" dirty="0">
              <a:solidFill>
                <a:srgbClr val="000000"/>
              </a:solidFill>
              <a:latin typeface="Verdana" panose="020B0604030504040204" pitchFamily="34" charset="0"/>
            </a:endParaRPr>
          </a:p>
          <a:p>
            <a:endParaRPr lang="el-GR" sz="1800" dirty="0">
              <a:solidFill>
                <a:srgbClr val="000000"/>
              </a:solidFill>
              <a:latin typeface="Verdana" panose="020B0604030504040204" pitchFamily="34" charset="0"/>
            </a:endParaRPr>
          </a:p>
          <a:p>
            <a:r>
              <a:rPr lang="el-GR" sz="1800" b="0" i="0" u="none" strike="noStrike" baseline="0" dirty="0">
                <a:solidFill>
                  <a:srgbClr val="000000"/>
                </a:solidFill>
                <a:latin typeface="Verdana" panose="020B0604030504040204" pitchFamily="34" charset="0"/>
              </a:rPr>
              <a:t>Η επιστημονική επιτροπή για την ασφ</a:t>
            </a:r>
            <a:r>
              <a:rPr lang="el-GR" sz="1800" dirty="0">
                <a:solidFill>
                  <a:srgbClr val="000000"/>
                </a:solidFill>
                <a:latin typeface="Verdana" panose="020B0604030504040204" pitchFamily="34" charset="0"/>
              </a:rPr>
              <a:t>ά</a:t>
            </a:r>
            <a:r>
              <a:rPr lang="el-GR" sz="1800" b="0" i="0" u="none" strike="noStrike" baseline="0" dirty="0">
                <a:solidFill>
                  <a:srgbClr val="000000"/>
                </a:solidFill>
                <a:latin typeface="Verdana" panose="020B0604030504040204" pitchFamily="34" charset="0"/>
              </a:rPr>
              <a:t>λεια του καταναλωτή (</a:t>
            </a:r>
            <a:r>
              <a:rPr lang="en-US" sz="1800" b="0" i="0" u="none" strike="noStrike" baseline="0" dirty="0">
                <a:solidFill>
                  <a:srgbClr val="000000"/>
                </a:solidFill>
                <a:latin typeface="Verdana" panose="020B0604030504040204" pitchFamily="34" charset="0"/>
              </a:rPr>
              <a:t>SCCS)</a:t>
            </a:r>
            <a:r>
              <a:rPr lang="el-GR" sz="1800" b="0" i="0" u="none" strike="noStrike" baseline="0" dirty="0">
                <a:solidFill>
                  <a:srgbClr val="000000"/>
                </a:solidFill>
                <a:latin typeface="Verdana" panose="020B0604030504040204" pitchFamily="34" charset="0"/>
              </a:rPr>
              <a:t> προσπαθεί να υποκαταστήσει τις μελέτες </a:t>
            </a:r>
            <a:r>
              <a:rPr lang="en-US" sz="1800" b="0" i="0" u="none" strike="noStrike" baseline="0" dirty="0">
                <a:solidFill>
                  <a:srgbClr val="000000"/>
                </a:solidFill>
                <a:latin typeface="Verdana" panose="020B0604030504040204" pitchFamily="34" charset="0"/>
              </a:rPr>
              <a:t>in vivo </a:t>
            </a:r>
            <a:r>
              <a:rPr lang="el-GR" sz="1800" b="0" i="0" u="none" strike="noStrike" baseline="0">
                <a:solidFill>
                  <a:srgbClr val="000000"/>
                </a:solidFill>
                <a:latin typeface="Verdana" panose="020B0604030504040204" pitchFamily="34" charset="0"/>
              </a:rPr>
              <a:t> με εναλλακτικές</a:t>
            </a:r>
            <a:endParaRPr lang="en-US" sz="2400" dirty="0"/>
          </a:p>
        </p:txBody>
      </p:sp>
    </p:spTree>
    <p:extLst>
      <p:ext uri="{BB962C8B-B14F-4D97-AF65-F5344CB8AC3E}">
        <p14:creationId xmlns:p14="http://schemas.microsoft.com/office/powerpoint/2010/main" val="24711382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Font typeface="Wingdings" pitchFamily="2" charset="2"/>
              <a:buNone/>
              <a:defRPr/>
            </a:pPr>
            <a:r>
              <a:rPr lang="el-GR" b="1" dirty="0"/>
              <a:t>ΔΕΡΜΑ ΚΑΙ ΥΠΕΡΙΩΔΕΣ </a:t>
            </a:r>
            <a:endParaRPr lang="en-US" b="1" dirty="0"/>
          </a:p>
        </p:txBody>
      </p:sp>
      <p:pic>
        <p:nvPicPr>
          <p:cNvPr id="43011" name="Picture 2" descr="http://www.skincancer.org/Media/Default/Page/prevention/uva-and-uvb/UV-Radiation-and-Skin.jpg"/>
          <p:cNvPicPr>
            <a:picLocks noChangeAspect="1" noChangeArrowheads="1"/>
          </p:cNvPicPr>
          <p:nvPr/>
        </p:nvPicPr>
        <p:blipFill>
          <a:blip r:embed="rId2" cstate="print"/>
          <a:srcRect/>
          <a:stretch>
            <a:fillRect/>
          </a:stretch>
        </p:blipFill>
        <p:spPr bwMode="auto">
          <a:xfrm>
            <a:off x="1908175" y="1557338"/>
            <a:ext cx="5526088" cy="4967287"/>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defRPr/>
            </a:pPr>
            <a:r>
              <a:rPr lang="el-GR" sz="2400" b="1" dirty="0"/>
              <a:t>ΥΠΕΡΙΩΔΗΣ ΑΚΤΙΝΟΒΟΛΙΑ</a:t>
            </a:r>
          </a:p>
          <a:p>
            <a:pPr>
              <a:defRPr/>
            </a:pPr>
            <a:r>
              <a:rPr lang="el-GR" sz="2000" b="1" dirty="0"/>
              <a:t>Ωφέλεια</a:t>
            </a:r>
          </a:p>
          <a:p>
            <a:pPr>
              <a:buFont typeface="Wingdings" pitchFamily="2" charset="2"/>
              <a:buNone/>
              <a:defRPr/>
            </a:pPr>
            <a:r>
              <a:rPr lang="el-GR" sz="2000" b="1" dirty="0"/>
              <a:t>Βιταμίνη </a:t>
            </a:r>
            <a:r>
              <a:rPr lang="en-US" sz="2000" b="1" dirty="0"/>
              <a:t>D, </a:t>
            </a:r>
            <a:r>
              <a:rPr lang="el-GR" sz="2000" b="1" dirty="0"/>
              <a:t>αιμοσφαιρίνη, θεραπεία δερματικών νόσων, κατάθλιψη</a:t>
            </a:r>
          </a:p>
          <a:p>
            <a:pPr>
              <a:defRPr/>
            </a:pPr>
            <a:r>
              <a:rPr lang="el-GR" sz="2000" b="1" dirty="0"/>
              <a:t>Παρενέργειες</a:t>
            </a:r>
          </a:p>
          <a:p>
            <a:pPr>
              <a:buFont typeface="Wingdings" pitchFamily="2" charset="2"/>
              <a:buNone/>
              <a:defRPr/>
            </a:pPr>
            <a:r>
              <a:rPr lang="el-GR" sz="2000" b="1" dirty="0" err="1"/>
              <a:t>Υπερκεράτωση</a:t>
            </a:r>
            <a:r>
              <a:rPr lang="el-GR" sz="2000" b="1" dirty="0"/>
              <a:t>, Εκφυλίσεις, Μείωση Ανοσοποιητικής Λειτουργίας, Ελεύθερες Ρίζες, Καταστροφή </a:t>
            </a:r>
            <a:r>
              <a:rPr lang="el-GR" sz="2000" b="1" dirty="0" err="1"/>
              <a:t>Μικροκυκλοφορίας</a:t>
            </a:r>
            <a:r>
              <a:rPr lang="el-GR" sz="2000" b="1" dirty="0"/>
              <a:t>, Κηλίδες, Μείωση Λειτουργίας  </a:t>
            </a:r>
            <a:r>
              <a:rPr lang="el-GR" sz="2000" b="1" dirty="0" err="1"/>
              <a:t>Ινοβλαστών</a:t>
            </a:r>
            <a:r>
              <a:rPr lang="el-GR" sz="2000" b="1" dirty="0"/>
              <a:t>, Φλεγμονές</a:t>
            </a:r>
            <a:endParaRPr lang="en-US" sz="2000" b="1" dirty="0"/>
          </a:p>
          <a:p>
            <a:pPr>
              <a:buFont typeface="Wingdings" pitchFamily="2" charset="2"/>
              <a:buNone/>
              <a:defRPr/>
            </a:pPr>
            <a:r>
              <a:rPr lang="en-US" sz="2000" b="1" dirty="0"/>
              <a:t>UVA, UVB, UVC</a:t>
            </a:r>
            <a:endParaRPr lang="el-GR" sz="2000" b="1" dirty="0"/>
          </a:p>
          <a:p>
            <a:pPr>
              <a:buFont typeface="Wingdings" pitchFamily="2" charset="2"/>
              <a:buNone/>
              <a:defRPr/>
            </a:pPr>
            <a:r>
              <a:rPr lang="el-GR" sz="2000" b="1" dirty="0"/>
              <a:t> </a:t>
            </a:r>
          </a:p>
          <a:p>
            <a:pPr>
              <a:buFont typeface="Wingdings" pitchFamily="2" charset="2"/>
              <a:buNone/>
              <a:defRPr/>
            </a:pPr>
            <a:endParaRPr lang="el-GR" sz="2000" b="1" dirty="0"/>
          </a:p>
        </p:txBody>
      </p:sp>
    </p:spTree>
    <p:extLst>
      <p:ext uri="{BB962C8B-B14F-4D97-AF65-F5344CB8AC3E}">
        <p14:creationId xmlns:p14="http://schemas.microsoft.com/office/powerpoint/2010/main" val="24846097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cstate="print"/>
          <a:srcRect/>
          <a:stretch>
            <a:fillRect/>
          </a:stretch>
        </p:blipFill>
        <p:spPr>
          <a:xfrm>
            <a:off x="0" y="-100013"/>
            <a:ext cx="9144000" cy="6858001"/>
          </a:xfrm>
          <a:noFill/>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2E1D61-5638-9E32-26A5-AF11FD765BD1}"/>
              </a:ext>
            </a:extLst>
          </p:cNvPr>
          <p:cNvSpPr>
            <a:spLocks noGrp="1"/>
          </p:cNvSpPr>
          <p:nvPr>
            <p:ph idx="1"/>
          </p:nvPr>
        </p:nvSpPr>
        <p:spPr>
          <a:xfrm>
            <a:off x="0" y="0"/>
            <a:ext cx="9144000" cy="6858000"/>
          </a:xfrm>
        </p:spPr>
        <p:txBody>
          <a:bodyPr/>
          <a:lstStyle/>
          <a:p>
            <a:r>
              <a:rPr lang="el-GR" dirty="0"/>
              <a:t>Άμεσα αποτελέσματα της έκθεσης σε μεγαλύτερες δόσεις ακτινοβολίας από ότι αντέχει το δέρμα μας είναι το έγκαυμα.  Χρόνια είναι ο καρκίνος και η πρόωρη γήρανση του δέρματος.</a:t>
            </a:r>
          </a:p>
          <a:p>
            <a:r>
              <a:rPr lang="el-GR" dirty="0"/>
              <a:t>Σημαντική παράμετρος είναι ο φωτότυπός μας</a:t>
            </a:r>
          </a:p>
          <a:p>
            <a:r>
              <a:rPr lang="el-GR" dirty="0"/>
              <a:t>Η υπεριώδης ακτινοβολία Β (UV-B) προκαλεί έγκαυμα και διάφορες μορφές καρκίνου του δέρματος, η υπεριώδης ακτινοβολία Α (UV-A) επιδρά στον υποδόριο ιστό και μπορεί να αλλάξει η δομή του κολλαγόνου και των ινών ελαστίνης του δέρματος, επιταχύνοντας έτσι τη γήρανσή του.</a:t>
            </a:r>
            <a:endParaRPr lang="en-US" dirty="0"/>
          </a:p>
        </p:txBody>
      </p:sp>
    </p:spTree>
    <p:extLst>
      <p:ext uri="{BB962C8B-B14F-4D97-AF65-F5344CB8AC3E}">
        <p14:creationId xmlns:p14="http://schemas.microsoft.com/office/powerpoint/2010/main" val="17132369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Font typeface="Wingdings" pitchFamily="2" charset="2"/>
              <a:buNone/>
              <a:defRPr/>
            </a:pPr>
            <a:r>
              <a:rPr lang="el-GR" sz="2400" b="1" dirty="0"/>
              <a:t>ΔΕΙΚΤΗΣ ΠΡΟΣΤΑΣΙΑΣ</a:t>
            </a:r>
          </a:p>
          <a:p>
            <a:pPr>
              <a:buFont typeface="Wingdings" pitchFamily="2" charset="2"/>
              <a:buNone/>
              <a:defRPr/>
            </a:pPr>
            <a:r>
              <a:rPr lang="el-GR" sz="2000" b="1" dirty="0"/>
              <a:t>ΔΠ= Ε.Ε.Δ σε Π.Δ./Ε.Ε.Δ. σε Α.Δ.</a:t>
            </a:r>
          </a:p>
          <a:p>
            <a:pPr>
              <a:buFont typeface="Wingdings" pitchFamily="2" charset="2"/>
              <a:buNone/>
              <a:defRPr/>
            </a:pPr>
            <a:r>
              <a:rPr lang="el-GR" sz="2000" b="1" dirty="0"/>
              <a:t>ΦΩΤΟΤΥΠΟΣ</a:t>
            </a:r>
          </a:p>
          <a:p>
            <a:pPr>
              <a:buFont typeface="Wingdings" pitchFamily="2" charset="2"/>
              <a:buNone/>
              <a:defRPr/>
            </a:pPr>
            <a:r>
              <a:rPr lang="el-GR" sz="2000" b="1" dirty="0"/>
              <a:t>Ι. Πάντοτε καίγεται (Ανοικτό χρώμα, Φακίδες, Γαλανά μάτια)</a:t>
            </a:r>
          </a:p>
          <a:p>
            <a:pPr>
              <a:buFont typeface="Wingdings" pitchFamily="2" charset="2"/>
              <a:buNone/>
              <a:defRPr/>
            </a:pPr>
            <a:r>
              <a:rPr lang="el-GR" sz="2000" b="1" dirty="0"/>
              <a:t>ΙΙ. Πάντοτε καίγεται, ελάχιστα μαυρίζει (Ανοικτό ξανθό, Γαλανά έως ανοικτά)</a:t>
            </a:r>
          </a:p>
          <a:p>
            <a:pPr>
              <a:buFont typeface="Wingdings" pitchFamily="2" charset="2"/>
              <a:buNone/>
              <a:defRPr/>
            </a:pPr>
            <a:r>
              <a:rPr lang="el-GR" sz="2000" b="1" dirty="0"/>
              <a:t>ΙΙΙ. Καίγεται μετρίως (Ανοικτό καφέ χρώμα, μέσος τύπος)</a:t>
            </a:r>
          </a:p>
          <a:p>
            <a:pPr>
              <a:buFont typeface="Wingdings" pitchFamily="2" charset="2"/>
              <a:buNone/>
              <a:defRPr/>
            </a:pPr>
            <a:r>
              <a:rPr lang="el-GR" sz="2000" b="1" dirty="0"/>
              <a:t>Ι</a:t>
            </a:r>
            <a:r>
              <a:rPr lang="en-US" sz="2000" b="1" dirty="0"/>
              <a:t>V. </a:t>
            </a:r>
            <a:r>
              <a:rPr lang="el-GR" sz="2000" b="1" dirty="0"/>
              <a:t>Καίγεται  Ελάχιστα (Λευκό-</a:t>
            </a:r>
            <a:r>
              <a:rPr lang="el-GR" sz="2000" b="1" dirty="0" err="1"/>
              <a:t>καστανό</a:t>
            </a:r>
            <a:r>
              <a:rPr lang="el-GR" sz="2000" b="1" dirty="0"/>
              <a:t>, Μαύρα-καστανά μαλλιά και μάτια)</a:t>
            </a:r>
          </a:p>
          <a:p>
            <a:pPr>
              <a:buFont typeface="Wingdings" pitchFamily="2" charset="2"/>
              <a:buNone/>
              <a:defRPr/>
            </a:pPr>
            <a:r>
              <a:rPr lang="en-US" sz="2000" b="1" dirty="0"/>
              <a:t>V. </a:t>
            </a:r>
            <a:r>
              <a:rPr lang="el-GR" sz="2000" b="1" dirty="0"/>
              <a:t>Καίγεται σπανίως (Δέρμα καφέ – </a:t>
            </a:r>
            <a:r>
              <a:rPr lang="el-GR" sz="2000" b="1" dirty="0" err="1"/>
              <a:t>Αραβες</a:t>
            </a:r>
            <a:r>
              <a:rPr lang="el-GR" sz="2000" b="1" dirty="0"/>
              <a:t>)</a:t>
            </a:r>
          </a:p>
          <a:p>
            <a:pPr>
              <a:buFont typeface="Wingdings" pitchFamily="2" charset="2"/>
              <a:buNone/>
              <a:defRPr/>
            </a:pPr>
            <a:r>
              <a:rPr lang="en-US" sz="2000" b="1" dirty="0"/>
              <a:t>VI. </a:t>
            </a:r>
            <a:r>
              <a:rPr lang="el-GR" sz="2000" b="1" dirty="0"/>
              <a:t>Ποτέ δεν Καίγεται (Μαύροι)</a:t>
            </a:r>
          </a:p>
          <a:p>
            <a:pPr>
              <a:buFont typeface="Wingdings" pitchFamily="2" charset="2"/>
              <a:buNone/>
              <a:defRPr/>
            </a:pPr>
            <a:r>
              <a:rPr lang="el-GR" sz="2000" b="1" dirty="0"/>
              <a:t>ΠΡΟΣΔΙΟΡΙΣΜΟΣ Ε.Ε.Δ. (5 δόσεις, αύξηση κατά 25%)</a:t>
            </a:r>
          </a:p>
          <a:p>
            <a:pPr>
              <a:buFont typeface="Wingdings" pitchFamily="2" charset="2"/>
              <a:buNone/>
              <a:defRPr/>
            </a:pPr>
            <a:r>
              <a:rPr lang="el-GR" sz="2000" b="1" dirty="0"/>
              <a:t>Λάμπες</a:t>
            </a:r>
          </a:p>
          <a:p>
            <a:pPr>
              <a:buFont typeface="Wingdings" pitchFamily="2" charset="2"/>
              <a:buNone/>
              <a:defRPr/>
            </a:pPr>
            <a:r>
              <a:rPr lang="el-GR" sz="2000" b="1" dirty="0"/>
              <a:t>Δόση Εφαρμογής : 2</a:t>
            </a:r>
            <a:r>
              <a:rPr lang="en-US" sz="2000" b="1" dirty="0"/>
              <a:t>mg/cm2, 2</a:t>
            </a:r>
            <a:r>
              <a:rPr lang="el-GR" sz="2000" b="1" dirty="0"/>
              <a:t>μ</a:t>
            </a:r>
            <a:r>
              <a:rPr lang="en-US" sz="2000" b="1" dirty="0"/>
              <a:t>l/cm2</a:t>
            </a:r>
          </a:p>
          <a:p>
            <a:pPr>
              <a:buFont typeface="Wingdings" pitchFamily="2" charset="2"/>
              <a:buNone/>
              <a:defRPr/>
            </a:pPr>
            <a:r>
              <a:rPr lang="en-US" sz="2000" b="1" dirty="0"/>
              <a:t>8% </a:t>
            </a:r>
            <a:r>
              <a:rPr lang="el-GR" sz="2000" b="1" dirty="0" err="1"/>
              <a:t>ομομενθυλική</a:t>
            </a:r>
            <a:r>
              <a:rPr lang="el-GR" sz="2000" b="1" dirty="0"/>
              <a:t> </a:t>
            </a:r>
            <a:r>
              <a:rPr lang="el-GR" sz="2000" b="1" dirty="0" err="1"/>
              <a:t>σαλικυλάτη</a:t>
            </a:r>
            <a:r>
              <a:rPr lang="el-GR" sz="2000" b="1" dirty="0"/>
              <a:t> (Δ.Π. 4,2)</a:t>
            </a:r>
          </a:p>
          <a:p>
            <a:pPr>
              <a:buFont typeface="Wingdings" pitchFamily="2" charset="2"/>
              <a:buNone/>
              <a:defRPr/>
            </a:pPr>
            <a:r>
              <a:rPr lang="el-GR" sz="2000" b="1" dirty="0"/>
              <a:t>ΑΝΤΟΧΗ ΣΤΗΝ ΥΓΡΑΣΙΑ</a:t>
            </a:r>
          </a:p>
          <a:p>
            <a:pPr>
              <a:buFont typeface="Wingdings" pitchFamily="2" charset="2"/>
              <a:buNone/>
              <a:defRPr/>
            </a:pPr>
            <a:r>
              <a:rPr lang="el-GR" sz="2000" b="1" dirty="0"/>
              <a:t>ΔΕΙΚΤΗΣ ΠΡΟΣΤΑΣΙΑΣ </a:t>
            </a:r>
            <a:r>
              <a:rPr lang="en-US" sz="2000" b="1"/>
              <a:t> UVA</a:t>
            </a:r>
            <a:endParaRPr lang="el-GR" sz="2000" b="1" dirty="0"/>
          </a:p>
          <a:p>
            <a:pPr>
              <a:buFont typeface="Wingdings" pitchFamily="2" charset="2"/>
              <a:buNone/>
              <a:defRPr/>
            </a:pPr>
            <a:endParaRPr lang="el-GR" sz="2000" b="1" dirty="0"/>
          </a:p>
        </p:txBody>
      </p:sp>
    </p:spTree>
    <p:extLst>
      <p:ext uri="{BB962C8B-B14F-4D97-AF65-F5344CB8AC3E}">
        <p14:creationId xmlns:p14="http://schemas.microsoft.com/office/powerpoint/2010/main" val="2156250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Rot="1" noChangeArrowheads="1"/>
          </p:cNvSpPr>
          <p:nvPr>
            <p:ph type="body" idx="1"/>
          </p:nvPr>
        </p:nvSpPr>
        <p:spPr>
          <a:xfrm>
            <a:off x="0" y="0"/>
            <a:ext cx="9144000" cy="6858000"/>
          </a:xfrm>
        </p:spPr>
        <p:txBody>
          <a:bodyPr>
            <a:normAutofit lnSpcReduction="10000"/>
          </a:bodyPr>
          <a:lstStyle/>
          <a:p>
            <a:pPr eaLnBrk="1" hangingPunct="1">
              <a:lnSpc>
                <a:spcPct val="80000"/>
              </a:lnSpc>
              <a:defRPr/>
            </a:pPr>
            <a:r>
              <a:rPr lang="el-GR" sz="2800" b="1" dirty="0"/>
              <a:t>ΓΗΡΑΝΣΗ ΤΟΥ ΔΕΡΜΑΤΟΣ</a:t>
            </a:r>
          </a:p>
          <a:p>
            <a:pPr eaLnBrk="1" hangingPunct="1">
              <a:lnSpc>
                <a:spcPct val="80000"/>
              </a:lnSpc>
              <a:defRPr/>
            </a:pPr>
            <a:r>
              <a:rPr lang="el-GR" sz="2800" b="1" dirty="0"/>
              <a:t>Η ΑΠΩΛΕΙΑ ΤΗΣ ΟΜΟΙΟΣΤΑΣΕΩΣ</a:t>
            </a:r>
          </a:p>
          <a:p>
            <a:pPr eaLnBrk="1" hangingPunct="1">
              <a:lnSpc>
                <a:spcPct val="80000"/>
              </a:lnSpc>
              <a:defRPr/>
            </a:pPr>
            <a:r>
              <a:rPr lang="el-GR" sz="2800" b="1" dirty="0"/>
              <a:t>ΦΥΣΙΟΛΟΓΙΚΟ ΦΑΙΝΟΜΕΝΟ ΜΗ ΑΝΑΣΤΡΕΨΙΜΟ</a:t>
            </a:r>
          </a:p>
          <a:p>
            <a:pPr eaLnBrk="1" hangingPunct="1">
              <a:lnSpc>
                <a:spcPct val="80000"/>
              </a:lnSpc>
              <a:defRPr/>
            </a:pPr>
            <a:r>
              <a:rPr lang="el-GR" sz="2800" b="1" dirty="0"/>
              <a:t>ΞΗΡΟΔΕΡΜΙΑ</a:t>
            </a:r>
          </a:p>
          <a:p>
            <a:pPr eaLnBrk="1" hangingPunct="1">
              <a:lnSpc>
                <a:spcPct val="80000"/>
              </a:lnSpc>
              <a:buFont typeface="Wingdings" pitchFamily="2" charset="2"/>
              <a:buNone/>
              <a:defRPr/>
            </a:pPr>
            <a:r>
              <a:rPr lang="el-GR" sz="2800" b="1" dirty="0"/>
              <a:t>-</a:t>
            </a:r>
            <a:r>
              <a:rPr lang="el-GR" sz="2800" b="1" dirty="0" err="1"/>
              <a:t>Τραχειά</a:t>
            </a:r>
            <a:r>
              <a:rPr lang="el-GR" sz="2800" b="1" dirty="0"/>
              <a:t> Επιφάνεια – </a:t>
            </a:r>
            <a:r>
              <a:rPr lang="el-GR" sz="2800" b="1" dirty="0" err="1"/>
              <a:t>Λεπιώδης</a:t>
            </a:r>
            <a:r>
              <a:rPr lang="el-GR" sz="2800" b="1" dirty="0"/>
              <a:t> Εμφάνιση</a:t>
            </a:r>
          </a:p>
          <a:p>
            <a:pPr eaLnBrk="1" hangingPunct="1">
              <a:lnSpc>
                <a:spcPct val="80000"/>
              </a:lnSpc>
              <a:defRPr/>
            </a:pPr>
            <a:r>
              <a:rPr lang="el-GR" sz="2800" b="1" dirty="0" err="1"/>
              <a:t>Αυξηση</a:t>
            </a:r>
            <a:r>
              <a:rPr lang="el-GR" sz="2800" b="1" dirty="0"/>
              <a:t> Δερματικών Παθήσεων  </a:t>
            </a:r>
          </a:p>
          <a:p>
            <a:pPr eaLnBrk="1" hangingPunct="1">
              <a:lnSpc>
                <a:spcPct val="80000"/>
              </a:lnSpc>
              <a:buFont typeface="Wingdings" pitchFamily="2" charset="2"/>
              <a:buNone/>
              <a:defRPr/>
            </a:pPr>
            <a:r>
              <a:rPr lang="el-GR" sz="2800" b="1" dirty="0"/>
              <a:t>Εμφάνιση </a:t>
            </a:r>
            <a:r>
              <a:rPr lang="el-GR" sz="2800" b="1" dirty="0" err="1"/>
              <a:t>Σμηγματορροϊκής</a:t>
            </a:r>
            <a:r>
              <a:rPr lang="el-GR" sz="2800" b="1" dirty="0"/>
              <a:t> Δερματίτιδας</a:t>
            </a:r>
          </a:p>
          <a:p>
            <a:pPr eaLnBrk="1" hangingPunct="1">
              <a:lnSpc>
                <a:spcPct val="80000"/>
              </a:lnSpc>
              <a:buFont typeface="Wingdings" pitchFamily="2" charset="2"/>
              <a:buNone/>
              <a:defRPr/>
            </a:pPr>
            <a:endParaRPr lang="el-GR" sz="2800" b="1" dirty="0"/>
          </a:p>
          <a:p>
            <a:pPr eaLnBrk="1" hangingPunct="1">
              <a:lnSpc>
                <a:spcPct val="80000"/>
              </a:lnSpc>
              <a:defRPr/>
            </a:pPr>
            <a:r>
              <a:rPr lang="el-GR" sz="2800" b="1" dirty="0"/>
              <a:t>Υποκίτρινη – Ημιδιαφανής χρώση με κηλίδες</a:t>
            </a:r>
          </a:p>
          <a:p>
            <a:pPr eaLnBrk="1" hangingPunct="1">
              <a:lnSpc>
                <a:spcPct val="80000"/>
              </a:lnSpc>
              <a:buFont typeface="Wingdings" pitchFamily="2" charset="2"/>
              <a:buNone/>
              <a:defRPr/>
            </a:pPr>
            <a:r>
              <a:rPr lang="el-GR" sz="2800" dirty="0"/>
              <a:t> Καθώς μεγαλώνουμε, παρατηρούμε και νοιώθουμε ορισμένες αλλαγές στο δέρμα μας, το μεγαλύτερο και το πιο ορατό όργανο του δέρματός μας. Το δέρμα αφυδατώνεται, εμφανίζονται ρυτίδες, κηλίδες και επάρματα, ενώ τείνει να επουλώνεται πιο αργά. Μερικές από αυτές τις βλάβες είναι φυσικές, αναπόφευκτες, και αβλαβείς. Άλλες είναι ενοχλητικές ή επώδυνες αλλά μπορεί να προληφθούν ή να θεραπευθούν. Κάποιες άλλες, όπως οι δερματικοί καρκίνοι, είναι σοβαροί και απαιτούν άμεση ιατρική αντιμετώπιση. </a:t>
            </a:r>
          </a:p>
          <a:p>
            <a:pPr eaLnBrk="1" hangingPunct="1">
              <a:lnSpc>
                <a:spcPct val="80000"/>
              </a:lnSpc>
              <a:buFont typeface="Wingdings" pitchFamily="2" charset="2"/>
              <a:buNone/>
              <a:defRPr/>
            </a:pPr>
            <a:endParaRPr lang="el-GR" sz="18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lnSpcReduction="10000"/>
          </a:bodyPr>
          <a:lstStyle/>
          <a:p>
            <a:pPr>
              <a:lnSpc>
                <a:spcPct val="80000"/>
              </a:lnSpc>
              <a:buNone/>
              <a:defRPr/>
            </a:pPr>
            <a:r>
              <a:rPr lang="el-GR" b="1" dirty="0"/>
              <a:t>Ρυτίδες</a:t>
            </a:r>
            <a:r>
              <a:rPr lang="el-GR" dirty="0"/>
              <a:t> Καθώς το δέρμα γερνάει, χάνει την ελαστικότητά του. Το κολλαγόνο και η </a:t>
            </a:r>
            <a:r>
              <a:rPr lang="el-GR" dirty="0" err="1"/>
              <a:t>ελαστίνη</a:t>
            </a:r>
            <a:r>
              <a:rPr lang="el-GR" dirty="0"/>
              <a:t>, οι ιστοί που διατηρούν το δέρμα ελαστικό, αδυνατίζουν. Το δέρμα γίνεται λεπτότερο, και χάνει το λίπος του κι έτσι φαίνεται λιγότερο σφριγηλό και λείο. Και ενώ συμβαίνουν όλες αυτές οι αλλαγές, έχουμε και τη βαρύτητα που δρα σιγά-σιγά, τραβώντας προς τα κάτω το δέρμα κάνοντάς το να "κρεμάει".</a:t>
            </a:r>
          </a:p>
          <a:p>
            <a:pPr>
              <a:lnSpc>
                <a:spcPct val="80000"/>
              </a:lnSpc>
              <a:buNone/>
              <a:defRPr/>
            </a:pPr>
            <a:r>
              <a:rPr lang="el-GR" dirty="0"/>
              <a:t> Το πόσο ρυτιδωμένο θα γίνει το δέρμα, εξαρτάται κυρίως από τον βαθμό έκθεσης στην ηλιακή ακτινοβολία κατά τη διάρκεια της ζωής μας. Ο ήλιος είναι η κύρια αιτία της γήρανσης του δέρματος (</a:t>
            </a:r>
            <a:r>
              <a:rPr lang="el-GR" dirty="0" err="1"/>
              <a:t>Φωτογήρανση</a:t>
            </a:r>
            <a:r>
              <a:rPr lang="el-GR" dirty="0"/>
              <a:t>, βλ. </a:t>
            </a:r>
            <a:r>
              <a:rPr lang="el-GR" dirty="0" err="1"/>
              <a:t>φωτο</a:t>
            </a:r>
            <a:r>
              <a:rPr lang="el-GR" dirty="0"/>
              <a:t>). Οι ρυτίδες εξαρτώνται επίσης και από το αν έχουν οι γονείς σας ή όχι τη προδιάθεση για εμφάνιση ρυτίδων είναι κληρονομική. </a:t>
            </a:r>
          </a:p>
          <a:p>
            <a:pPr>
              <a:lnSpc>
                <a:spcPct val="80000"/>
              </a:lnSpc>
              <a:buNone/>
              <a:defRPr/>
            </a:pPr>
            <a:r>
              <a:rPr lang="el-GR" b="1" dirty="0"/>
              <a:t>Νύχια </a:t>
            </a:r>
            <a:r>
              <a:rPr lang="el-GR" b="1" dirty="0" err="1"/>
              <a:t>Ευθραυστα</a:t>
            </a:r>
            <a:endParaRPr lang="el-GR" b="1" dirty="0"/>
          </a:p>
          <a:p>
            <a:pPr>
              <a:buNone/>
            </a:pP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Rot="1" noChangeArrowheads="1"/>
          </p:cNvSpPr>
          <p:nvPr>
            <p:ph type="body" idx="1"/>
          </p:nvPr>
        </p:nvSpPr>
        <p:spPr>
          <a:xfrm>
            <a:off x="0" y="0"/>
            <a:ext cx="9144000" cy="6858000"/>
          </a:xfrm>
        </p:spPr>
        <p:txBody>
          <a:bodyPr/>
          <a:lstStyle/>
          <a:p>
            <a:pPr eaLnBrk="1" hangingPunct="1">
              <a:buFont typeface="Wingdings" pitchFamily="2" charset="2"/>
              <a:buNone/>
              <a:defRPr/>
            </a:pPr>
            <a:r>
              <a:rPr lang="el-GR"/>
              <a:t>ΦΩΤΟΓΗΡΑΝΣΗ</a:t>
            </a:r>
          </a:p>
        </p:txBody>
      </p:sp>
      <p:pic>
        <p:nvPicPr>
          <p:cNvPr id="46083" name="Picture 5" descr="giransi1"/>
          <p:cNvPicPr>
            <a:picLocks noChangeAspect="1" noChangeArrowheads="1"/>
          </p:cNvPicPr>
          <p:nvPr/>
        </p:nvPicPr>
        <p:blipFill>
          <a:blip r:embed="rId3" cstate="print"/>
          <a:srcRect/>
          <a:stretch>
            <a:fillRect/>
          </a:stretch>
        </p:blipFill>
        <p:spPr bwMode="auto">
          <a:xfrm>
            <a:off x="0" y="692150"/>
            <a:ext cx="9144000" cy="6524625"/>
          </a:xfrm>
          <a:prstGeom prst="rect">
            <a:avLst/>
          </a:prstGeom>
          <a:noFill/>
          <a:ln w="9525">
            <a:noFill/>
            <a:miter lim="800000"/>
            <a:headEnd/>
            <a:tailEnd/>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sp>
        <p:nvSpPr>
          <p:cNvPr id="3" name="2 - Θέση περιεχομένου"/>
          <p:cNvSpPr>
            <a:spLocks noGrp="1"/>
          </p:cNvSpPr>
          <p:nvPr>
            <p:ph idx="1"/>
          </p:nvPr>
        </p:nvSpPr>
        <p:spPr/>
        <p:txBody>
          <a:bodyPr/>
          <a:lstStyle/>
          <a:p>
            <a:pPr>
              <a:defRPr/>
            </a:pPr>
            <a:endParaRPr lang="el-GR"/>
          </a:p>
        </p:txBody>
      </p:sp>
      <p:sp>
        <p:nvSpPr>
          <p:cNvPr id="47108" name="AutoShape 2" descr="data:image/jpeg;base64,/9j/4AAQSkZJRgABAQAAAQABAAD/2wCEAAkGBxMTEhMTExMVFhUXGB4aGBYXFhcbGxodGRgaGh0YIBobHiggHxomGxgYITEhJikrLi8wGh8zODMtNygtLisBCgoKDg0OGxAQGy0lICUtLS0tKystLS0tLS0tLS0tLS0tLS0tLS0tLS0tLS0tLS0tLS0tLS0tLS0tLS0tLS0tLf/AABEIAN4A4wMBIgACEQEDEQH/xAAbAAADAAMBAQAAAAAAAAAAAAADBAUBAgYAB//EAE0QAAIBAgQDBAUJAwkGBgMBAAECEQMhAAQSMQVBURMiYXEjMoGRsQYUFUJSkqGy0TNy0jRTYnOCs8HT8AckQ5Ph8TVjlKKjwkRUgyX/xAAaAQADAQEBAQAAAAAAAAAAAAAAAQMCBAUG/8QAKxEAAgIBBAAEBgIDAAAAAAAAAAECERIDITFBEzJR8AQFYXGRwSKhgbHR/9oADAMBAAIRAxEAPwD6JlcmmhO4vqj6o6DBfmafYX7ow1lKfo0/dHwGNMzmFplQ8gNsdJIkcrbH9D0wSkoq2za34AfM0+wv3Rj3zNPsL90YBR4rPZggSWho203XWp6aituQnexNHLVFcErcSRPWDFvDxxjT1oankaY5RceUK/M0+wv3Rj3zNPsL90Yf7PHuzxQVkuvlB3Qq0wWYLLJqAnwBE+/BsxwQ01Z3q5ZVUEsxy5AAG5J7XbDNZO9S/rFwP5R8ZoBzlaoqAOisai6IQMXCtczIamTZTywGWxOlkFZO0GYypW9/m55NoII7WQQ3dI5G2CUuFBlDrXypUgEHsLQwlT+25jbE2t9HvUD1M3XaomgMXUhizdoULRSBECo40iEWRKggHETiXDOH1MvKZisgddDM9MOtJFotQYlgAikK7AsWNw4Fx3UFnY/QZmO2y0zEfNzuNx+23xpnuDPTp1Kmqg2hS0fNyJ0iYntTG28HEqlluFpUDmtUDhmqBXQhl9NQciDTDWeggveC8k7jp89nUrZOu9Mkr2dRbqykFQwIKsARccxgCycckn2F+6Me+Zp9hfujFA08Y7PDNWIfM0+wv3RgOcoKlOo4RCVVmEqOQJ/wxV7PCvFk9BW/q3/IcArFn4coqdka+VFSFOn5uZh9Wkx2ux0P904MvA2MRVyxnaMuf87xHvwxxv5KUM0xeqagYro7rae7oqKV22Pakx1RDyxzvBF4elRa5NanUpk92qFljpVWZkpg6WPa05VgpGhTACk4QrKOWySVGdUzOVZkIDAUDYkso/4vNkZZ6qw3BxvluHLUnRmMq0GDFA2OlXj9t9llbyIxIz9bIEdk9bNmnqkeiOmkrJmtSQaWpV00q0sQXA0kMAJAuI5PhjdpGZqF/TDTEqWXLpTa2gSoRV+sAZN+gFnQ/Qpie2ysRP7DlMT+22nAjw/RUKP2T9wMCtLTuWHNmnYdMJcA+S+Uqam7Zqz06pFTuKi9ouZ+cRpKfahSFOkgbA3xXocPWgadBJKUsvTpqWMmE1KJNrwMAJgfmafYX7ox75mn2F+6MP8AZ492eGasQ+Zp9hfujHvmafYX7oxjOcQC6lAh1K2YEBgWAswtcEx48uWNBxVZqFgQqrItckQGWOssoHjOIv4nSUsMlfpfv0NYSq6CfM0+wv3Rj3zNPsL90Yf7PHuzxYxZzPEMonaN3F5fVHQY9h3iKekb2fAY9gAt5URTQ9EGwJ+qOQucchxzPmkVIFWHrUkC1XqSO1qhNYDchJIF9txsO3ya+jp/ur8BjlflDk6eo06nptQL1QwGkDUsGIMaQLAydvPHm/NNOc9Coq91aXp7+31Zf4ZpT3IGb46VQHsgdbVqSAsSHqUsyKCobbOCXm8BW6TjquEVYcKXIF9FMKe8WOosYFwAYuY3sIxGprR0IiommiSUUUwAhWV1AcvWNwNmPjilwjOOBrQ09LbjSSZ/ekWHQyOkY8X5Lo6j18oxaW9v132W7T27q96s6tfyU3bOl0Y9oxM+kqnRPut/Fj30lU6J91v4sfXYM4MWM59gvZsxAAqJJJgb9TjXihyjntCuXq1AAo1PTkiTaSeWpj7TgH0lU6J90/xYx9Iv0T7p/iwYMWDAVatBjLZbLkzN61HcKVnffSSPbjT/AHb/APUy3/NofZVfb3VUeQGC5njJpqWfswB/RPuHeucNfJziXzmm1QqFhyo8gFMm5vfCcGlYODSs5/i2cWm1HseG5atJIY/OMupQQ/e1Nv8AtqttzrbqcdDm85R+a1QDSRmRyUV0PeYGdjck4dzVZKYltzsBuf8AXXE36Rf7KD2E/jI+GBRbEotlQpjGjEz6SqdE+638WPfSVTon3W/iw8GaxZT0YU4unoK/9U/5Dhf6SqdE+638WPfSVTon3W/iwYMMWWBxOj/PUvvr+uOaqUcqGTTl6GmmzFAtaiqmabUp09OzZlC7ANtYQ59Iv0T7p/ix5uJOBJFMAc9J/iwYMWDAVKmXaS2Vy5kEGa1G4IdSD7KlQf226nA83WolG/3TLsQGYKa1EyzC4ieZAwXgXHhmKz0wq6VTVqAIk6gLSTa++L1TSoJaABzOMuLToTi06IHyR4tqRnr5ajk3YywGYo1NXiSm25MHaTil26VMw2h1aKazpYGO8/TC9XiRnuqoH9IGT42Ijy/7Y1HEn6J90/xY1gx4Mp6MK8SEIRpqNNgKeoN95bgePx2K30lU6J91v4sCzedqOjKCqyI1BTIHOO9vEieWFKDoai7OU4jxY0jWtq7PLmrdmloqFQp/WBJO2CjiBbMvltAlDU1m50rFM0yJ5utT/wBjjljfM5eizK9WkjGmzdmzorEFCBCBttgZBFx7j1KiEtUABLQrVNG6xI7ymba+ZES0Y+F1fhtbxnDBuW/52Sd7Ku965XR6altd7eh0fBa2tWl2d5lpDALNggsBYC4HMk88UdGI2TzlVFCk02jaEK26QGj3AYA/ynitTogIzM6q0A92SBvO/hj7jS05qCT5r32/9s82UW26DcSX0jez4DGMG4kvpG9nwGPYCYXjGdajlabIQCdKyeQ0En22xx9f5RaFlgukgmYJ857046j5U/yOlO0rP/LbHzvM5OlbU7BT7o842x06KTR1aMU47lvK5nSbIo0nu+tYEaY3uIHOb3xvQ4oyAr3YFxM7E7b7DbEqpVKBSFteY6jy9uF8hUqO950Abkc+gPP8cYhB4KSSvn059/0UwVWXavyhKgEhYPOD+s4MnF2IBAQg3Bg/rjmquTT6zkL+ESNiRtceNweeGMxmOzGkCFCgKR+uKxcZLYeEei+OKPYQsmwEG5PLfGW4lVG6ReJKsBPSZ339xxA4RmqjSxtpYFHiLi8+y3vwwe+4LsjMpkQihryTfeCzMx8T7MaxFiifns69VtTnyHIeQx3HyHqlMjWcRKs7CdpFNTj5/jvvkd/4dmPOp/dLjGpwT1OCTmPlA12aGMwTB93rbeVsbUONlxqXQR5H9cQs5lqd2LMATeLiefLBVUU6S9kJWZ6kg7nG8UVwiXPpV+i+4/rgNXjxUEwsAwYB/ixAoZuo1UBQdJN52A8+uCZzKpJJcqCbwJE+7DxQYIu0ONlxqXQR5H9cbnizi5Ce4/riCrLSRdElDJLTMnz/ANbYFkMy9RmUiUgyY28J9+DFBgjpX4jVEzTiBJOh4AvcmbbHfoemIfGuJVHbQTCiLC02m/XB83UNUkVHVg3Ios2mIPWGImNo6CJvEP2jez4DCozjR0f+zgf7xU/qj+dcOca424rOh0kIzBRewBid9/HCn+zb+UVP6o/nXCnyjoK2YrSSCHbbpqOJpJzZiKTm7C5f5QFyQNMjcEH374Y+lX6L7j+uIHDqFMamQlm2M8ucR0wtms7UsFDBukEyfLFcUVwR0rcYYWhZiYg8vbgeX+UBckDTI5EGfjiXXo6lUuSr6bxfzEdJwrl6SJqdCWaIJg+FgBsf+mMScYq2GMaK2czbVJJVTFhE2i8jvc7DfY4boZ5wCyUwQxuVR4JjpO8C/ljmmz51BVkg2iAbnmegm+KzVmChdahZJKsoIlwVbnIlWIN+fgIlCFT35pfv2hOATi3F6unSIWSQSAQwixFzYz7cTuA/ynL/ANan5xjXP0wqoFiJY2gC5mwFgL424B/Ksv8A1qfnGLPgy1R9F4mPSN7PgMexvxMekb2fAY9jjOIV+VaA5OkDsSv5Gx87zORW01DBIgRuJiAdsfQ/lRfJ0h1K/wB22Pn1fJEaZqCAQQCLmDtvjoi2tNtfU7NDyDdStoRekwd7b9R154WynEC9QpuCDfmPP4Yar1ggQfV2nfYWwpks4Wc0wBBBMgRHuxaMajRZLYxUyDFgDUXpcXIvaOkEjfmcMVnNFFBUqCo7MmDqAAv+IwvmOG1GgFxA53kez/rg+dzQgU2CsKZtrExIvHgTpxOannFx47+3X4f9WBrla5rI31SDuNjzxrTyDmors4sZtMnwxtlcx2tNggClTEcuRwKllaxqhzCgGSZF/CBioCuO++R3/h2Z86n92uOBOO/+SSFeH5gEET2hE9DSWDiWpwQ1ODjMzkVg+kKrPSY8Jw0Ip0houALHe03PxOFs1kt/SBVJ58p9uDoBSpAL3gOfmZJ8r4qXFTxQ9ooXvBiBHPztjfN5NjIFQBSZhuROBrxD0qqoBDGNhPnbpvguZyLtIDiCSbzzwD4M0yKChJJsTPUk/DGuTzpql6ZH1fWHLl7/ANMbwtNVpvDQJlhPPaMaZDNhy1NVCkCZUW6e/ALo0zHDqjwC4gc7yB5Y0z/7RvZ8Bj2YylZyNhH1pFvG18ez/wC0b2fAYGKR03+zX+UVP6o/nXCXyiyobMVjqKnW217Bjyw9/s3QivUaDp7MieU6lthL5RZbVmKrBtJ1sPZqOJR87JQ87EOGZdF1FW1ExJ8pgRy3OF81xMqOjAmQYj9cH4blQmpg4cmxjYRy88LZriMAERqG4IFvDrivZfsPU1OquDoJW4M/6G/4jA8tRFMGrq1SAojYCZPvN/CYxuUeqquDpkbHxH/U+/kRjGXy5oh2c6tUCBsPf54nG5O3x17/ANfRiDh3ZWqKA1JXCG4DSSvLmIbz2wPNZRzq0uIYzBnAl4kEYUwBoLyNIjvMFXUR7I9pxvnqNUyFAYEzuB8cLTjNNuXb2+3X/f8AIdga+WNNEUmTLGfOLDwwbgH8qy/9an5xgFWiyU0VzJk+za2Gfk9TJzNCATFRCY5AMLnG5E5H0fiX7RvZ8Bj2NOJt6RvZ8Bj2OI4RXj9MvlaSj+j/AHbfjjhq/CaqkSbIZuDsDPl+OO9zt6NGDHq/UD/8NuRB9+I1OjMgalJBuD15QiTi0X/Gjq0pNRE+H8IOhQTYKAO6zkwP6Ij8cGGSpopJFhOqT6oXcsBp0jfcmIwrWL9kXp16SyskutEinGXqajLJPdq9kTqJEA8pwXK5WpVMZg0WW+qgUUqxbW4okrT1aVSpQudwtwSTE1rNpDc2AFanWQGjApsJFcapM/zak3O/eYQOjX071+CU2TStmjSpYl7xaTdgZ6lsP1F0l1AIGo6AFYQvJdPIC9hGFcjxJajVadItrpvoqLeQYDKd9mBJuPtC8TikWxpsh5NHbLZdwNBdEeIgHUoJ2tucaZTJVjWVja+wMlp5QMWPkpnkqowpOrhalWmez0tZarlLwJBp6CIbnirQ1K3cseoRgY8SCPjjcdXY1GewlwXgCrFSpDNuF5D9T+GOmp/sMwOob+7GFMv6q/uj4YZpn0Vfyb+7GOfJyluSm7OEznBq2wJhjIsTv5f4wcPcO4O9NRTYxG5IJ3vYKD12xbZBM3B6Cx+6oQD3YXrt3jy3NyZ67G/tx0eI3sVzbA5bhqTe3UmFHujb+1iwvA0C2VWPUlx7ofr44lJSJvcf2Z/M3wxb4Zm0CqhkNMAMpE+QEjwicS1HLpmW2c/m8lQcXWOkMGj2En8wwjX4WUpkooCts6gxbqdx0v7MVeNVzSrFNDsmlWldRI1drfSIXSvZqCSbdovtXp8ZTVUPZ5gsqyw0KDBYoAwD6pLeO19rhrWS7BTo5qrlKzMDIWI7wPIdMXcnwHtKhepIW0LsTYb9B8cb/Pk13o192huz+wLkkv3fC+0kwMWeGuWpqxXSWCsV6FkUx53wT17X8RvUvgocKUK4CgABCABsLrjlPlBw2o1apUQ/WYGJP1jaN/iMdXkj6Qfun4rifmkBZpEQ7QYA+sdiFBPtY4zpSrcxF1I5jhnAqqEu31oHQAbzHrHzjD+YyCADvBnY6R3dIBPMs3L2DD2ZqRuWFvrHTtz/AOxwoBqcsCSq2DBtQk7m8Hwxuc5Pa+Sjk2bEUqbBTTLLcF+/pBEmbNDW70AgkTaQAdmy1N0DaRpYA2nmOpdhvbY4ZzOW10yhWPVhtJHqupJDAm8AxhPJ1DTpd9GLK7ALSVJ0h6oIEqZKuhWJAgpguo3Yr2sTThSglqaAx0He57DcjxH4YlZvLVTKiGEzvHvx0L8WpyValme6FYrpWQHBIaA+kARdogG2MZrOg1G1ZfM6fqyisSQ9VT3Q0D9nqAmSG2EYa112C1SXkOC1Ki01ZrCdT36iw6kSBjq8hk0pBVQQNSyeZ7wuThfhtXUW7rKFJVdX1hopPqFz3ZcgXjunyFDmv7y/mGJT1HJ/QzKVm/Em9I3s+Ax7AeJN6RvZ8Bj2Ecp7OXo0rA+rvpj9mftAjERwou/dv3TdjIvIVYBixtixmXIpUSI+ruQPqHmdsQM1w9Xc1DWYN0AkAR4gH8T54pFJqmdOlwJ8TzuXzfoqjhEdwzBi66tEBac+rdgJncKecEUMw/fLdooa3qaSG6SuxsTcEHlNowHJ5BKbipTJLC2t4sT9m0KYBvM74dqZSiQJCFokjutf94KfjhR0o6cVGPCSX4NySvYEa7KDUqVKKqokwBTEC99Lm2+B0swiujNmKJGYp70z2ilqKM1Rwygj1G5nZFAnDTZJSja1VgwKnUoZSDupGhgZHKRgFfhtJwgNM01pTHZ9xSGamzC1M2IpBSLd13HMQmpdGGmJcCqZOi1Y061N1zGYRwppuDqzVBHRQGpn1tDvIIAmDBGH+H59K4VkfunSFlRTLa11ppWroLBgZBAM+zCeS4Dl0NPSakp2cA1Fv2K0VQn0QvFGP/61NpGlnJ8Fy/Z0KVNTT7ArdCA9QoKa6nZaLEyKagkaZ8owlmuhLJF6h6q+Q+GCA+ireR/uxgdD1V8h8MZb9nW8j+QYxHkJCK6SYVVJNtkIvzuFj8d9sT8xxenTBBhptKa4HXpPSxjDNfLh6bKX0k76SCTfZe6QBEzBmw2viV9CIe6ajsokx6tgJN9J5Y6YpdlVXY9lM3SqxoIdZubqAT9UmTFr3GC0aBmYaAJ32i86gpEY1oQqKilQoMaQRpAPRWBJ89zhihTUkkDzEA2HO6OR7owPYRhO11akdkGkAXeNUvPdQFCWDINTqSugWbkFqWaphmXNAOwlvRnvMAwmCulSZHTZeQjB6VMkmBJ5ND9fAH32x6ouloYXBuJYT7wLYk9NNmMUYy3zphNXNLBKk0+zVrAd5CezgyeY9kRd7LfWsBfYCOQ5DCGkSCIBtsjb72702OH8tPekQZ6Ech9ok/jjMoqK2CqGcse+P3T8VxOrFNbSATrPJT9Y/VKienrYfonvj90/FcTmUa31MqyzQZFpJvEGW6TbD0+BLkSz+cSlOqOUqguAxG4WVHdO0g7XxrkeLUqpcgg1GEsnZyQNt9QNh9YDCR4Mokdq8HcHcnz0/wCGHsnl1ohkTu7z3gGZh9olRJ5RAA6TfG3pQyz7qirqhwLLAASOlnG2wlSV8iLeOCh2JaTEbjV7IgINo8MLIisV672C3PTTEGPAYIUGqInqIIg/2UX3acNoyeqU6wqNVp5ogM66lZKh7oHqqGUgczIA6SJnAaDZxkXVnEU9mZGmSKh2aRTAIHSI8DEk1eiygFxvt6/uuo92NGCmLKP7LHYbkk8zNsT8KJnFDtOpqebmx3jVuu8MR+A8sHPL95fzDCuVmRP2TBhhzXqSI8sMvy81/MMYl5gYHiLekb2fAY9gXEW9I3s+AxnGjnD9pFOkROw2LD6h5qCcKhVLgsBJ/pgz5kLI8ycFpVabU0BZbKPyx/jj3o+dSfNm/XGk0VjJJAW1qRBjmPV9h72k/hgbaiIaDffWoj3A/wChhiqtMgDtIA8Z9lybY3pmmBGsR0LGPdMY1kjeaFhl9MggDSd7+PMCfxi+2FM/mamn0SLVIG0AAeNwGc+AxSIpySKgWbELAGMkqd6xPtGDIFNEXiOdQK+guagJCU2pjvXXZAswQW2A25c3shLKJpPTcb03gkGORAYe8K3XDIp0xEVYIm40yZ8Y/wBTjNJKaxDrHQwQfYf8MNyVBnEPSaFXmYEAbm2N3UhHncgm027sefLA6NWmogODaJJvbG1TMUyCNS3Eb9cSSSJuViuaYN6w9pe/uZNX4Y9WQi6eqYiD4eMAHnEyMFJT+c9gYge4HGjpTIjtI8mP+JIxtNG80AFRzuQwiI1IOUeMYwmW2MAhh1mN7Tp8Ithqn2aiBU/9xH4AgYCtCmP+L7TpJ98YeSHmgdXUAQq6zPq6ZJ8NTiFHjOE6eaAULX10CZ1KFhQA3dGo7nnvHwxTFOn/ADg/9v6Yx2NK/pBcb923laJw1JBnEmcIzLtPaUXUEnQ5WFqAbNpjUDt9Qi/LbFrL2DTa/SOQi0D4YAKdPftb9e7yt0wXLmmv1wfOBHKwAAxidSE5oZoqZ1G1oA53i5922FK7yCCJGpt3gesdg6x7pwz86T7S+/ACacyKgHkY3JPI+OEqRmMt9wS0hoBTlMwTaPDTsBzsL4FqqRE23voH+J6YZ9H9u+06mn82B06NIGe0k9dRn3gjG1JG80BaiTL6RY+rqDb9LRFuc4IV07R5aWb8NMfgMbVKVMmTV9hIPxnGRTp/zv5f0wZIM0TFzDoWapTeksDQyKpLEmJJAIUQfV3HjgdHNHtSKaVKtEATWEd1iY0lpUMNtjInnsK4pUpBLgx1jGBSp/zu1x6tp9ngMPND8SITLr3rCAQb6Ym6/wBBZ9s4YXvRG0gz1gzA/XCyLTBk1AeUd0T5wJO2GfnSfaX34k0rsnKfoIcQPpG9nwGPYXz+ZTtG7w5c/AY9gJl3KL6NP3R8Bg2nGMovo0/dHwGNczmVQqGkBtiASJ6W5/8AXphSkoq26QK3wb6ceC4nUuKz2YIEloYjbT6utT01FbchPgTRytZXErcSRPWDEjw8cY09bT1PI0xyi48gMrSdkpOa9JDVUMqmk32dRE9qJgc8Gp5RmLBczQJUwwFMnSdIeD6ax0srR0IPPAhwtK+WyYdWIRaTiGUAldDBSGFxKi3icTq3yDy7KUIrBShQgPSHdaglD7O+mmDPWeVhsxZXbJOAScxRgX/ZN/m40y+XL+pmsu23qoTuNQ2rcxfywvW+SNBn19k6tqnutSHKsNPq+rGYa39FOlxVPkZRJUlavdiAHpAW0xPd/wDLS+/d8TIFjlaiVDls1lxoTW00z3UuNZ9NZZVr+B6Y0RZc0xm6BcEAr2bTJLgCO15mnU+43Q4zT+TNJVrIKbha1I0mAamO6dW0Cx7zeF8FynA1SpTqkVHqUzUOpnp95qpJLMFAEgM4WAAA7dcAWDytI1NWjM0W0kgxRexBKkT2u4KkezBxw6pb09G+3om5b/8AFwivyTpgzpqWr/OB/JxFTU7ySKYLCajesSdr88JcO+Q1JKKI3aMdAV2mgFeKSUpClSFEUxZYn62q+ALLf0dUifnFGOvZN/m4DnMrVprr7Wmw1opApsPWqKhv2hgienLC1P5I0xpBFZlXSdDNSIJSoKgJ7sm6gRMRym+CU+Dplsu6IHAavScl2Ume0pLEgDZUUSZPjgCxnTj2nG1UwCYJgTA3Pl44nHiy6pF00yYB1Kb7g7qbXHQ7jbGprQ0/O0vv+P2bUW+B/TgVGjUqVXRHRQqI3eRmJLtUHJ1gdwe/GmSzobQrftCpLAbDSQp8gSbdRgec4fUrNWp030NGVYtLDupmKjuO7cyisI2MwbY1GcZxUou0KSa2ZQ+ia/8APUv+S/8AnY99E1/56l/yX/zsTPoLPUlK0M0WXYdrU7x0oiqdZpNDSGZrNO1pkYp8J4muoLmUILVT3mJs9Suyi9MkQHox3oXsioBBnDM2VPomv/PUv+S/+djWrwuuAT21Kwn9i/8AnYiLkOLNqQ1lDLT7tUlNBqdkgBCinqAD6zcGZ2FhhzLUM+lfTVc1KMVSXBSNJat2akaAxcIaUsCNiIPrECxnLtqVW6qD7xOCaca5FfR0/wBxfyjBoxoYPTj2nBIxnTgAFpx7TgunHtOACDxAekb2fAY9gvEV9I3s+AxjCAs5W1ND0QbAn6o5C5xyXGs8aRUhasPWooFqs+pe1qBNfe5CTAM+Y2HZZMejT91fgMczx3KJJp1PTagXqhgNIGpYMQfVAsDJ223x5vzXTnPQqKvdWl6e/t9WX+GaUyHm+OlUB7IHW9akgLEhqlLMigqG2zgl55BW6TjqOFVYqBS5AvoQKYYsdRaQNgDFzG9hGJFNaOhUVE00SSirTACFZXUANvWN1GzHxxS4Tmn9dDT0tcjSSZ/eBG3S46RjxfkujqPXyjFpb2/VN7Ldrjur3qzq1/JTdsYzzUhlsiamrZYhEcD0cFiHsIGzCSOhBIxJrUsmdR+kK+srTp6u9r7wLJBKyC4bVMxLzYMBjpeFVcu+Wy3amixWmhAcodLaRcA7HDDUskYlcsYiJFL6ohfcLDpj6s8w5HJVKBYM+frsrFqi6TV0FAtIkEjclT2h02CnVYQx6fhvGsqUp0BX7U6QksGYtAVe+YgMSyzqi7DqMHNHIzOnKyecUvtavzX874WrZuijnRQotedYegsk6STczMqt/wCiOgwAVe9T6snvZf8AFl/EeM2l8W+TiZmoK4rVEbQFDUyIKgVYv51ZkX7ogiTO/wBPH+aX/n0f4saJxrTMUlEmT6ejudz62ACdn+H0suClWvmXWshpgs2tE9QEnUblmIhTqJ1MACJxPzrZMd45qqwUswSlSOiVpMW0KF0wF7wjnUkk6xihwnjj5iqwzeSpUlpu3ZVmzFByQGswUHUhsD7r4r0cvkVRUAy+lVCqD2ZgBVQC/wDRVR5KOmADkWSiGg8SrlQukiaoqF2btQOQXuqwixBMSNjfodn83qdnWeqPnNIMXLEqy1KKso1crarWljGKTU8kSSRliSZMinuNj53OFeL1qCUSKRogmrTaFK3btqdyF3NhgAR416ywKgIIGoFwlztAsT42jryxydDjjNTBWkGPZZmoFDH/APFrLT0DxYMfaBjo+LVXYamaygwqqRdrat5kco6neYxNy4o0nd1p06VRye0KossRcBmESSDMHnN8fM/PNHUWpm4travw+a/Pfl6TPR+H8tJ0zHC8/wBqr1VbRTLui1VEkoCB2hMHc0zBHLTfHV8LzVMVqhLBQaNKNZ0kjXX5NBxzmUXSVSkFp6BKA07CLEBRC2ttyNjvixUz7RLdnYXJUx+LWx6fyfQ1YaLUk0r2T5r8/pfiiXxP8pbDxyGV/n6v/rcx/m4x8wyv8/V/9dmP83E3gXF1zFSogRdKKCGCxJJjYk2xZqIigkhQBzgY9VxadHK406J/EuB5StSqUmzFYLUUqSM7WJAYRs9QqfaCPDBuFZHLZWi1OnWZhp/4uZepsOWtiF8lAGAVM5fuogH9JZJ8bERjX5032af3D/Fh4MeDHcivo6f7i/lGOd4vwyh86BD1DXqx6KmwBVdPZtWPNVCg97mYAuRhjPfKJkOhFWpU+wAbefewlw+qozlap2KfOGRddVmLFVgeiXaEmDaJgkycPw5GvClyO1PkmpKnt6w0uGA1SLJo0wfqkFpA31HrhbgHDlFaPnFcVKLuWoVHBlWGlTp2NKNJVlA2AsQwxXqcSdQSSgA3JB/ixCy9da2bXNJRAZENPtxK61P1CJOtAQCNiCBcXBMGLw3ydfpx7Tif8/qf0Pun+LCFX5SRWp0RoZmdVMA92SBvq38MGDDBhuIr6RvZ8Bj2CcSX0jez4DHsYMBeLZxqOWpssAkKCTyGgk/DHKVvlDoA1BYN5gkeZvOOl+U4HzOlO0rPl2bY+fZnJUrB3aDy8D4xtjp0kmjq0Ypx3LWUzemNKr3T3fWsCIje4gc8Eo8UZAVOkAXEzYE7b7DbEqtXZYMEggyb7yeeAcPqVHY6p0AWYjn0HX8fxxOEHgpJK/8AvXtdFMFVlqtx/TBIWDz0n9ZwdeKMRIVIPgf1xzdXJpszkL+ESNieVx43U88MZrNdnKgQAAEI22xWDjNbDwT4Lw4i2wVJOw0n9cebiDjemBeLowEiZEzvY+49DiJwnNVGGsypU9x4g7RPsnfB/XcFmRmWYhQpEliRvtLsYtv4CNYiwRNz2aaq2p48BFh5DHZfI99GRrOoEqzkSLSEXHDY7j5LD/8Azsx5v+RcYnwTnwTa3HSJYhTeCYvPvxvR4wXAZQhB8D+uIWcytO7F2AJ5XE8+WDgCnTXsxKzPUkG5ON4orhEs/STfZT3H9cCqcc0idK2MWHP34g5fN1GqgKDoJvIsB59cEzmVp3JcqCb2kTz5YeKDBFxOOll1LoI8j+uExXIYsypcENqEhpMknvbgFhty901GWkqgA6QSZ5zfc7TP+NhacZHMGoWUyRcEkWgxABB3jX+GOaSU6kuLS/v2hYrk6T5/UW3ZwABur2FwJM/0Tv0OIXGeI1KjFSYUfVG3meuGs1VNQkVHRpvBUarSBBnoxXbaOgIl579o3+uQxehY0dP/ALOR6St+4PzYPxjjLis6nSdJOkXsAYnffxwH/Zv+0rfuD82EPlFl1avWkkEO23TUeWMpJzZiKTm7DZf5QFyQNMjcEGfPfG2c4nVKMEChotv/AInEbh1CmNTISzbGeXOI6YWzWdqWChg3SCZPlGKYqyuCst5Ct2IsFLH1mIMn8dvDGnD863a1qg0EuQOdgB523/DCWYpsQratL6bi5Hjt44VyNHTrqK4dojSAbAkXg3O2Ch0mV85WqVXGuOzAnSJAJ8bz+P8AjigmfqBRppjTMDSjRztY+B9xxy9TiTlwKYJuO7v5+WK1WswXTrUJJOllBHfBVuYIlWIPn4CE0Jx6N+LcYqadIhZJBIBBEWIubGfbibwP+U0P61PzDGM/TCqgERLG0AXM2AsBfYYzwL+U5f8ArU/MMJrYw1R9B4kPSN7PgMexvxIekb2fAY9jkOIX+VSA5OkDsSn922Pn1fIpIDVCQYgRuJ67Y+g/KgasnSB5lR/8bY+f5jJQVmqIBBAIuYOwvi8ZOOm2vqdmh5BupmdCqTsSZIi3h03+GF8nnjUdqZuCD3hy88NZmuE0g+qee/swpkc2XZqcCNJOoCI5eXP8MVhGo0WS2MVMgxYTUXpcXIvaOkEjfmcM5iq1JFlSoIHZkwdQAF+vMf8AXC1fhtR4BcQOd5Hl/wB8Hz2cEaCFYIbBxMSLx4E6bf8AbGJqecXHjv7dV9n/AFYGuWrGshPqkNY8jH/fGtHIP2gdnFjNpk2xvlswatMlBpKtEcrQfdfActlavahz3RzuL+EDFQFcdz8lf/Dcx5v+RccMcd38mkK8OzEgiS5E9Ci3xKZCf7OQzORWP2hVZ6THhOGrU6Q0XAAg726/44WzWS39IFUnmNp9uDrFKkoHeA5+ZknFS7FRxQ9oqr3gxAjmPG3TfG2YoGYDiJJAad/gRPwI3GB/SMVAFAIYxsAfO3TfBK/D6jTDCDe/+r2gezE523iv8/YOzdGWgoSSbE6upJwd6VQNoqAAtT1BlIMAmII38b736HAHCoi02hiF3YeeNstxE1mdTZ4nUNugHhFo8sKcZucWuFd/r9gAr8OqOQC4gcxM+7A89+0b/XIYzmMpXcjZY+tIt7r4xnv2jf65DFGKR1X+zX9rW/cH5sTvlFlQ2YrHUVOttr2DHlin/s3Qh6rQYKgA8jDX+IxN+UWWLZiqwbSdbD2ajicfOyUPOxHhmXRdRVtRMSfKYEctzhfNcTKjowJkHb9cH4blQmpg4cmJjYRy88LZriMAERqG4IFvDrivZdcjLK1RVcHQStwemA5bLdkGqlgxMC2wE/jg7I9RVdTpJW6med8Cy2XNEOznVqgQNh7/ADwCNX4qdYAGoEgRzvguayjnVpcQTMGcBGdRKgCosMQJUQb2wTPUapkKAykzuB8cA+wNfLGmiKTN2M+cW8sG4D/Kcv8A1qfnGAVaLJTRXMmT7NrYZ+T1MnM0IBMVEJjkAwucZkSkfQ+JD0jez4DHsY4k3pG9nwGPY4zhFuP0S+VpKDc6fD/ht+PnjiKnBa2oTMJcyp2Bny/HHe5s+ho2n1dgD/wzyKt8MSqtABWCzdTYAx5mP0xRS/jR1aUmok3J8N7qh20iB9VnJt4W/HDC5KmqkxzgCQSx6hEggctyb7Y9l21ICJ2Fgxm/gF/xwxllIJsT1BUt7YBB5eOGptxuzdsHw5aVYqgp6GKsSG1k90gfbFzcRFih8CdeL/J1ANRCnlvv4Qb/AItjSrTalmFrovdLywgzAod8AfaIRzAmdC3x1HEHXsySbGIIg85Hs/XGZTcZKuGDbXBwWcyboFCgLBsLaT5EWOEsjkqvahjb+iDJYnlAx1pETePAHS3tBYkj8MYy9Mgk7H2QRHMqQfZGLeJsaz2EuC8AVYqVYZtwvIfqfwx0cTl8wOs7/uLhfL+qvkPhhhD6Kt5//VfA/A45lJuVsjJnC5vgtadImGMixO/iMUOH8FemioxgC+ogtuSdkn3HFk0wG1AEGRYC/uAWNumF1rIjg1Ngdi0SRy0xMzaMXeq6KubYClwcGoQqswQSx06ZJgqAvrTud/dzwtSkCyNSZXDhV1Bxq1EACCwI3nxGqPVOOm4dC0wWI1P32m125X6CB7MQ/lLQ7R0q0ipZQATMgQ2pSfANB6/jiOlNyf8ALsSdksrlqwAU3JgBlYX06iO8SJA5ahy6jAK3DiiHSoUH6y7T4kbHle+FwINMLKFih1ajpJSmEawBMBu0Bba7b46du6SfVsZuVb2Am/sAx0t4mm6OLqZSszAkhYjvTyHTF/I8A1ualWQs2S4J8+g8MPoneBM+Btq/+p/HFDLG20XPx8zierqOthSlY7woBXgAABCABsLrjkuP8NqNWqOh+swtJ+sbRvPvGOsyJ7/9k/FcTs0gLNMiHa8AfWO3dE+0nGNKVbkoOpM5jhnAqiEu31oGxtz2Et7YxRfh6DvMwI+1pKgHzdb4czHKZ2592feD+GJnFsrULMyI7LdQAxKghEvBE7K3TvFfsibKTk92VttmVzuXVyrISotrGroIIGq7X9WxsbbA5avlmBB1KdMkFSRGkNuCw5wTBGF8twp4h7sslV1CSzaZ033gDvdegGAZldBcGzI1QBlOkIrMaQnkRrEEfZnDpN7MY6eDqp1IqNHSCw8YBmPEe2MR83lqplRDCZ3+OPoPAKerK0u0hrc5bmbHVeRsR4Y34jkqekuwPtJIufOw92JLXqVMSnTOHyHBqlRaas1hOp79R3R1IkDHV5DJJSCqggalk8z3hcnGuWNx0gxv1W3rMPdhrmv7y/mGJ6k3KRiTs24k3pG9nwGM4FxI+kb2fAY9hHKZzpHY0piO7vEeoeoPwxLzBXQSoQAd7UQoiIgBxBMmLBefPD2evRpbfV3j7B62nEjieRSqEJqkRNl70eLEqCW35x03xRJNUzp0uAFXjeXVivqpqkGCVFgNpAAsd+pw/TqKwlDYgEEEpqBG4AOkjyPjiVT4NTHfJ1kG2r1Z/d03PO5jwxVapJ73eEA3MknpIuOu+CGmoQUF0qKOuglwogEGd7rJvzgMbT9Y4Ia1QKVLNAgAKrwfayi0cpwMUwEHIcmgb77qhk/2xjDJ3VIB3i2sTO31CPHDMg6oIkDluVErHsB69cZoBjAke1FP4EYKgWZlSOZOpxH7ppqfbIwSiQbDSeZBEkf/ABuR78FgNUPVXyHwwSfRVv8AX1VwOh6q+Q+GMv8Asq23t29VcQh5jEhEBTIVUnxVCBzJkhdO3Q4lZjjVOmYnddOoKxUAm5uL+rEXF+m7ecyq1KelqhW9wpBJ3/okBPI+fTE36ERvWdnAG3qj2wCYmNo88WlpQ1I4z4Kxrsp5LMUnVTTKlbifUEgbagxki2/hO+CIHR0ZY0z3mPZC5KhQWcxoINSQne9WBvjQNZACAgkaR6qi0BV5DGauWWpTKmUvqlYDDussyFZhZ2vH4Egk062MM9mMpmnn/c6AOknQWAazMFEpVgAio5O4Nwd7Yqrm9fZrQpCWDAF1LimOz1d0VRJtUkmbsL2voOEUnn0lXVqDjS7X08p7GfE82JMyTjbPZVGYesmlFSA4UEJJGoNTltzYgiCepmOM+DNSGEo5pSgfL0wneDurMWHdBVgoLASxKnun1SbAjDmVELHifj+6vwGJ2UylNHqFS76y3rPqIkqSQopW9UdeeKOWHd9p69fED4YGmo7jXA1lD3/7J+K4mVymtpCk625KT6x+qVEjl62KOXPfH7p+K4n16V3JOmWa/WWIkApDH243DgS8wnmM6lInXFr6UFxOwOmVWR7cCyPEKNUkIwZ4nTpJbcEmSQw84jCP0Ku3avBNwVEk+f8A0w/w7K06OpQDG5uupiOuoQT4Ri7Srbkq6rYbr0nAVhTd9ThBpLkDVKhidJJUPpnopY8sLVOISJbJVn7q6tdNrhlAIGlTcCo40mdptvjFOjVOtEzNRVfXsskawIg6g3duLDnM2GGnNULVWpmKlTWoC6U0BDqLMe9BvYXkACIIseZ5tknZnJZt4cLSrUAhuXMhix3BqGZ633n24quzEli5nnoUfiBgDHMBFAzhWwhjTB2XTN3POd+d8MVdJnSB4CVJPKfUBnnzxuF9o0r7CZMjV602O7AnceFsOHl+8v5hhbLk6hIjum0OOa/aPwjDLcv3l/MMYl5hMFxE+kb2fAY9gXET6RvZ8Bj2Gc4dqkU6RE7DYsPqH7IJwqEUuJABP9MX8yokeZOF04tSamgIewHJfsx18ce+kKXPtT5k/wAeNJorGSSCtrBEEDmJj2HvQfbGBsDENG4vrQe+xMdfLGlXP0iAPSADy912Nsb0uJUlEAVI6cvdrjGskazRuMvpkEAaTvB99hPvPswnn69TT6KmtUgcgBG15gM58Bg/0hSkka1ncKqD/HGTxKmd2q+5f1wZDWohDMZlACFeoaiqNNIqkMxUsVCBQxGqBa48r4o8PdmAmk6VB9R4JB3+yw/KfDGi8QpAQNYvuFSb2I32xilnqKxAaPslEIPsJ+GByTQPUiU6Td1eZIEDmbYKylUadze022G4vy3jE6hxakogB9okhZt7cbVONUiCCr38F/XE0kiblbM5ghiCw5+tqk+7Tr+GMV1INoAO15HWJaAYkbTgA4jS/wDN95HwfGDxClBA7QT0/wCrRjdo3mghdr6r2+0o+BnG9KjbYQQD138YJkea4BRz9JZjtL78p8wGAOMtxGlIYB1I5qqz75nBkgzRjMV2AhAKhn1LD2a3HdHtOFKGbXSq13qUmN2UBFQEVNIA1AydHeuTPjthwcSp7aqseS/rjVc/SE2eTz0pI8RffGlJD8SIPhOZqOvpaL02NwCIVhNiqwSv9pD54q5fur3hFzb2+Q+GJoz1KSZqSTJOlL+YmPwwelxWitwreACqAJ3gA2xidMTmirQUzqNrQB5xv7tv9CbWS7b+s03VfrHmUv7CcbfTlPo/uH64WPEKUkjtBJkwANzPJsEWkYjLe2H7Pugr4ydT8uswAPEwMC1v1WP3k5+beGMLxGkDPpPef48DTO0gdU1Z62BHtDA40pI3mgnYzLgAwbjUrxPkIjfedjzxvVEEnuzH1l1E+WoEcucYDXz1JontLeAM+epjj30hT31VJ66afIQPwwZBmhZM0ylzWWpQXuhSoUzqkMxaCoEQYG088YymcY1CqrUqUQB6YRAJAlWIhWg81kjmDyZGdpSCdZjqqf4HHqmcpHftCBsNKQJMwL7eeHkh+JEoUUhh3YEGDpIm6/0Fn8cMINURtIM9YMwP1xJpZ6iOTnw0oJmN9MTthr6cp9H9w/XEmldmJT9DXiDekb2fAY9iZnuMIXNm5ch0HjjGAk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a:p>
        </p:txBody>
      </p:sp>
      <p:pic>
        <p:nvPicPr>
          <p:cNvPr id="47109" name="Picture 3"/>
          <p:cNvPicPr>
            <a:picLocks noChangeAspect="1" noChangeArrowheads="1"/>
          </p:cNvPicPr>
          <p:nvPr/>
        </p:nvPicPr>
        <p:blipFill>
          <a:blip r:embed="rId2" cstate="print"/>
          <a:srcRect/>
          <a:stretch>
            <a:fillRect/>
          </a:stretch>
        </p:blipFill>
        <p:spPr bwMode="auto">
          <a:xfrm>
            <a:off x="0" y="0"/>
            <a:ext cx="9144000" cy="6742113"/>
          </a:xfrm>
          <a:prstGeom prst="rect">
            <a:avLst/>
          </a:prstGeom>
          <a:noFill/>
          <a:ln w="9525">
            <a:noFill/>
            <a:miter lim="800000"/>
            <a:headEnd/>
            <a:tailEnd/>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sp>
        <p:nvSpPr>
          <p:cNvPr id="3" name="2 - Θέση περιεχομένου"/>
          <p:cNvSpPr>
            <a:spLocks noGrp="1"/>
          </p:cNvSpPr>
          <p:nvPr>
            <p:ph idx="1"/>
          </p:nvPr>
        </p:nvSpPr>
        <p:spPr/>
        <p:txBody>
          <a:bodyPr/>
          <a:lstStyle/>
          <a:p>
            <a:pPr>
              <a:defRPr/>
            </a:pPr>
            <a:endParaRPr lang="el-GR"/>
          </a:p>
        </p:txBody>
      </p:sp>
      <p:pic>
        <p:nvPicPr>
          <p:cNvPr id="4813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buNone/>
            </a:pPr>
            <a:r>
              <a:rPr lang="el-GR" sz="1600" b="1" dirty="0"/>
              <a:t>Παράρτημα Ι Κανονισμός (ΕΚ) 1223/2009</a:t>
            </a:r>
          </a:p>
          <a:p>
            <a:pPr>
              <a:buNone/>
            </a:pPr>
            <a:r>
              <a:rPr lang="el-GR" sz="1600" b="1" dirty="0" err="1"/>
              <a:t>Εκθεση</a:t>
            </a:r>
            <a:r>
              <a:rPr lang="el-GR" sz="1600" b="1" dirty="0"/>
              <a:t> Ασφάλειας Καλλυντικού </a:t>
            </a:r>
            <a:r>
              <a:rPr lang="el-GR" sz="1600" b="1" dirty="0" err="1"/>
              <a:t>Προιόντος</a:t>
            </a:r>
            <a:r>
              <a:rPr lang="el-GR" sz="1600" b="1" dirty="0"/>
              <a:t> (CPSR)</a:t>
            </a:r>
          </a:p>
          <a:p>
            <a:pPr>
              <a:buNone/>
            </a:pPr>
            <a:r>
              <a:rPr lang="el-GR" sz="1600" b="1" dirty="0"/>
              <a:t>ΜΕΡΟΣ Α — Πληροφορίες για την ασφάλεια του καλλυν</a:t>
            </a:r>
            <a:r>
              <a:rPr lang="el-GR" sz="1600" dirty="0"/>
              <a:t>τικού προϊόντος</a:t>
            </a:r>
          </a:p>
          <a:p>
            <a:pPr>
              <a:buNone/>
            </a:pPr>
            <a:r>
              <a:rPr lang="el-GR" sz="1600" b="1" dirty="0"/>
              <a:t>1. Ποσοτική και ποιοτική σύνθεση του προϊόντος</a:t>
            </a:r>
          </a:p>
          <a:p>
            <a:pPr>
              <a:buNone/>
            </a:pPr>
            <a:r>
              <a:rPr lang="el-GR" sz="1600" b="1" dirty="0"/>
              <a:t>2. Φυσικοχημικά χαρακτηριστικά και σταθερότητα του </a:t>
            </a:r>
            <a:r>
              <a:rPr lang="el-GR" sz="1600" dirty="0"/>
              <a:t>καλλυντικού προϊόντος</a:t>
            </a:r>
          </a:p>
          <a:p>
            <a:pPr>
              <a:buNone/>
            </a:pPr>
            <a:r>
              <a:rPr lang="el-GR" sz="1600" b="1" dirty="0"/>
              <a:t>3. Μικροβιολογική ποιότητα</a:t>
            </a:r>
          </a:p>
          <a:p>
            <a:pPr>
              <a:buNone/>
            </a:pPr>
            <a:r>
              <a:rPr lang="el-GR" sz="1600" b="1" dirty="0"/>
              <a:t>4. Ξένες προσμείξεις, ίχνη, πληροφορίες για το υλικό συ</a:t>
            </a:r>
            <a:r>
              <a:rPr lang="el-GR" sz="1600" dirty="0"/>
              <a:t>σκευασίας</a:t>
            </a:r>
          </a:p>
          <a:p>
            <a:pPr>
              <a:buNone/>
            </a:pPr>
            <a:r>
              <a:rPr lang="el-GR" sz="1600" b="1" dirty="0"/>
              <a:t>5. Κανονική και εύλογα αναμενόμενη χρήση</a:t>
            </a:r>
          </a:p>
          <a:p>
            <a:pPr>
              <a:buNone/>
            </a:pPr>
            <a:r>
              <a:rPr lang="el-GR" sz="1600" b="1" dirty="0"/>
              <a:t>6. Έκθεση στο καλλυντικό προϊόν</a:t>
            </a:r>
          </a:p>
          <a:p>
            <a:pPr>
              <a:buNone/>
            </a:pPr>
            <a:r>
              <a:rPr lang="el-GR" sz="1600" b="1" dirty="0"/>
              <a:t>7. Έκθεση στις ουσίες</a:t>
            </a:r>
          </a:p>
          <a:p>
            <a:pPr>
              <a:buNone/>
            </a:pPr>
            <a:r>
              <a:rPr lang="el-GR" sz="1600" b="1" dirty="0"/>
              <a:t>8. Τοξικολογικό προφίλ των ουσιών</a:t>
            </a:r>
          </a:p>
          <a:p>
            <a:pPr>
              <a:buNone/>
            </a:pPr>
            <a:r>
              <a:rPr lang="el-GR" sz="1600" b="1" dirty="0"/>
              <a:t>9. Ανεπιθύμητες ενέργειες και σοβαρές ανεπιθύμητες </a:t>
            </a:r>
            <a:r>
              <a:rPr lang="el-GR" sz="1600" dirty="0"/>
              <a:t>ενέργειες</a:t>
            </a:r>
          </a:p>
          <a:p>
            <a:pPr>
              <a:buNone/>
            </a:pPr>
            <a:r>
              <a:rPr lang="el-GR" sz="1600" b="1" dirty="0"/>
              <a:t>10. Πληροφορίες για το καλλυντικό προϊόν</a:t>
            </a:r>
          </a:p>
          <a:p>
            <a:pPr>
              <a:buNone/>
            </a:pPr>
            <a:r>
              <a:rPr lang="el-GR" sz="1600" b="1" dirty="0"/>
              <a:t>ΜΕΡΟΣ Β — Εκτίμηση της ασφάλειας του καλλυντικού </a:t>
            </a:r>
            <a:r>
              <a:rPr lang="el-GR" sz="1600" dirty="0"/>
              <a:t>προϊόντος</a:t>
            </a:r>
          </a:p>
          <a:p>
            <a:pPr>
              <a:buNone/>
            </a:pPr>
            <a:r>
              <a:rPr lang="el-GR" sz="1600" b="1" dirty="0"/>
              <a:t>1. Συμπέρασμα Εκτίμησης</a:t>
            </a:r>
          </a:p>
          <a:p>
            <a:pPr>
              <a:buNone/>
            </a:pPr>
            <a:r>
              <a:rPr lang="el-GR" sz="1600" b="1" dirty="0"/>
              <a:t>2. Προειδοποιήσεις και οδηγίες Χρήσεις στην επισήμανση</a:t>
            </a:r>
          </a:p>
          <a:p>
            <a:pPr>
              <a:buNone/>
            </a:pPr>
            <a:r>
              <a:rPr lang="el-GR" sz="1600" b="1" dirty="0"/>
              <a:t>3. Σκεπτικό</a:t>
            </a:r>
          </a:p>
          <a:p>
            <a:pPr>
              <a:buNone/>
            </a:pPr>
            <a:r>
              <a:rPr lang="el-GR" sz="1600" b="1" dirty="0"/>
              <a:t>4. Προσόντα του αξιολογητή και έγκριση του μέρους Β</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sp>
        <p:nvSpPr>
          <p:cNvPr id="3" name="2 - Θέση περιεχομένου"/>
          <p:cNvSpPr>
            <a:spLocks noGrp="1"/>
          </p:cNvSpPr>
          <p:nvPr>
            <p:ph idx="1"/>
          </p:nvPr>
        </p:nvSpPr>
        <p:spPr/>
        <p:txBody>
          <a:bodyPr/>
          <a:lstStyle/>
          <a:p>
            <a:pPr>
              <a:defRPr/>
            </a:pPr>
            <a:endParaRPr lang="el-GR"/>
          </a:p>
        </p:txBody>
      </p:sp>
      <p:pic>
        <p:nvPicPr>
          <p:cNvPr id="50180"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sp>
        <p:nvSpPr>
          <p:cNvPr id="3" name="2 - Θέση περιεχομένου"/>
          <p:cNvSpPr>
            <a:spLocks noGrp="1"/>
          </p:cNvSpPr>
          <p:nvPr>
            <p:ph idx="1"/>
          </p:nvPr>
        </p:nvSpPr>
        <p:spPr/>
        <p:txBody>
          <a:bodyPr/>
          <a:lstStyle/>
          <a:p>
            <a:pPr>
              <a:defRPr/>
            </a:pPr>
            <a:endParaRPr lang="el-GR"/>
          </a:p>
        </p:txBody>
      </p:sp>
      <p:pic>
        <p:nvPicPr>
          <p:cNvPr id="51204" name="Picture 2"/>
          <p:cNvPicPr>
            <a:picLocks noChangeAspect="1" noChangeArrowheads="1"/>
          </p:cNvPicPr>
          <p:nvPr/>
        </p:nvPicPr>
        <p:blipFill>
          <a:blip r:embed="rId2" cstate="print"/>
          <a:srcRect/>
          <a:stretch>
            <a:fillRect/>
          </a:stretch>
        </p:blipFill>
        <p:spPr bwMode="auto">
          <a:xfrm>
            <a:off x="-107950" y="0"/>
            <a:ext cx="9251950" cy="6858000"/>
          </a:xfrm>
          <a:prstGeom prst="rect">
            <a:avLst/>
          </a:prstGeom>
          <a:noFill/>
          <a:ln w="9525">
            <a:noFill/>
            <a:miter lim="800000"/>
            <a:headEnd/>
            <a:tailEnd/>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sp>
        <p:nvSpPr>
          <p:cNvPr id="3" name="2 - Θέση περιεχομένου"/>
          <p:cNvSpPr>
            <a:spLocks noGrp="1"/>
          </p:cNvSpPr>
          <p:nvPr>
            <p:ph idx="1"/>
          </p:nvPr>
        </p:nvSpPr>
        <p:spPr/>
        <p:txBody>
          <a:bodyPr/>
          <a:lstStyle/>
          <a:p>
            <a:pPr>
              <a:defRPr/>
            </a:pPr>
            <a:endParaRPr lang="el-GR"/>
          </a:p>
        </p:txBody>
      </p:sp>
      <p:pic>
        <p:nvPicPr>
          <p:cNvPr id="5222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Rot="1" noChangeArrowheads="1"/>
          </p:cNvSpPr>
          <p:nvPr>
            <p:ph type="body" idx="1"/>
          </p:nvPr>
        </p:nvSpPr>
        <p:spPr>
          <a:xfrm>
            <a:off x="0" y="0"/>
            <a:ext cx="9144000" cy="6858000"/>
          </a:xfrm>
        </p:spPr>
        <p:txBody>
          <a:bodyPr/>
          <a:lstStyle/>
          <a:p>
            <a:pPr algn="ctr" eaLnBrk="1" hangingPunct="1">
              <a:buFont typeface="Wingdings" pitchFamily="2" charset="2"/>
              <a:buNone/>
              <a:defRPr/>
            </a:pPr>
            <a:r>
              <a:rPr lang="el-GR" dirty="0"/>
              <a:t>ΓΕΝΕΤΙΚΟΙ – ΠΕΡΙΒΑΛΛΟΝΤΙΚΟΙ ΠΑΡΑΓΟΝΤΕΣ</a:t>
            </a:r>
          </a:p>
          <a:p>
            <a:pPr eaLnBrk="1" hangingPunct="1">
              <a:defRPr/>
            </a:pPr>
            <a:r>
              <a:rPr lang="el-GR" sz="3600" b="1" dirty="0"/>
              <a:t>Υπεριώδης Ακτινοβολία</a:t>
            </a:r>
          </a:p>
          <a:p>
            <a:pPr eaLnBrk="1" hangingPunct="1">
              <a:defRPr/>
            </a:pPr>
            <a:r>
              <a:rPr lang="el-GR" sz="3600" b="1" dirty="0"/>
              <a:t>Κυκλοφοριακό</a:t>
            </a:r>
          </a:p>
          <a:p>
            <a:pPr eaLnBrk="1" hangingPunct="1">
              <a:defRPr/>
            </a:pPr>
            <a:r>
              <a:rPr lang="el-GR" sz="3600" b="1" dirty="0"/>
              <a:t>Ενδοκρινείς Αδένες</a:t>
            </a:r>
          </a:p>
          <a:p>
            <a:pPr eaLnBrk="1" hangingPunct="1">
              <a:defRPr/>
            </a:pPr>
            <a:r>
              <a:rPr lang="el-GR" sz="3600" b="1" dirty="0"/>
              <a:t>Φυσιολογικές Αντιδράσεις των Κυττάρων</a:t>
            </a:r>
          </a:p>
          <a:p>
            <a:pPr eaLnBrk="1" hangingPunct="1">
              <a:defRPr/>
            </a:pPr>
            <a:r>
              <a:rPr lang="el-GR" sz="3600" b="1" dirty="0"/>
              <a:t>Ψυχοκοινωνικοί Παράγοντες</a:t>
            </a:r>
          </a:p>
          <a:p>
            <a:pPr eaLnBrk="1" hangingPunct="1">
              <a:defRPr/>
            </a:pPr>
            <a:r>
              <a:rPr lang="el-GR" sz="3600" b="1" dirty="0"/>
              <a:t>Τροφικές Συνήθειες</a:t>
            </a:r>
          </a:p>
          <a:p>
            <a:pPr eaLnBrk="1" hangingPunct="1">
              <a:defRPr/>
            </a:pPr>
            <a:r>
              <a:rPr lang="el-GR" sz="3600" b="1" dirty="0"/>
              <a:t>Κλίμα</a:t>
            </a:r>
          </a:p>
          <a:p>
            <a:pPr eaLnBrk="1" hangingPunct="1">
              <a:defRPr/>
            </a:pPr>
            <a:r>
              <a:rPr lang="el-GR" sz="3600" b="1" dirty="0"/>
              <a:t>Τραυματισμοί</a:t>
            </a:r>
          </a:p>
          <a:p>
            <a:pPr eaLnBrk="1" hangingPunct="1">
              <a:defRPr/>
            </a:pPr>
            <a:r>
              <a:rPr lang="el-GR" sz="3600" b="1" dirty="0"/>
              <a:t>Κάπνισμα</a:t>
            </a:r>
          </a:p>
          <a:p>
            <a:pPr algn="ctr" eaLnBrk="1" hangingPunct="1">
              <a:buFont typeface="Wingdings" pitchFamily="2" charset="2"/>
              <a:buNone/>
              <a:defRPr/>
            </a:pPr>
            <a:endParaRPr lang="el-GR" sz="2000" b="1" dirty="0"/>
          </a:p>
          <a:p>
            <a:pPr eaLnBrk="1" hangingPunct="1">
              <a:buFont typeface="Wingdings" pitchFamily="2" charset="2"/>
              <a:buNone/>
              <a:defRPr/>
            </a:pPr>
            <a:endParaRPr lang="el-GR" sz="2000" b="1"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Rot="1" noChangeArrowheads="1"/>
          </p:cNvSpPr>
          <p:nvPr>
            <p:ph type="body" idx="1"/>
          </p:nvPr>
        </p:nvSpPr>
        <p:spPr>
          <a:xfrm>
            <a:off x="0" y="0"/>
            <a:ext cx="9144000" cy="6858000"/>
          </a:xfrm>
        </p:spPr>
        <p:txBody>
          <a:bodyPr/>
          <a:lstStyle/>
          <a:p>
            <a:pPr algn="ctr" eaLnBrk="1" hangingPunct="1">
              <a:buFont typeface="Wingdings" pitchFamily="2" charset="2"/>
              <a:buNone/>
              <a:defRPr/>
            </a:pPr>
            <a:r>
              <a:rPr lang="el-GR" sz="2000" b="1"/>
              <a:t>ΙΣΤΟΛΟΓΙΚΕΣ – ΒΙΟΧΗΜΙΚΕΣ ΑΛΛΟΙΏΣΕΙΣ</a:t>
            </a:r>
          </a:p>
          <a:p>
            <a:pPr eaLnBrk="1" hangingPunct="1">
              <a:defRPr/>
            </a:pPr>
            <a:r>
              <a:rPr lang="el-GR" sz="2000" b="1"/>
              <a:t>Εκφύλιση Κολλαγόνου, Ελαστίνης, Θεμελιώδους Ουσίας</a:t>
            </a:r>
          </a:p>
          <a:p>
            <a:pPr eaLnBrk="1" hangingPunct="1">
              <a:buFont typeface="Wingdings" pitchFamily="2" charset="2"/>
              <a:buNone/>
              <a:defRPr/>
            </a:pPr>
            <a:r>
              <a:rPr lang="el-GR" sz="2000" b="1"/>
              <a:t>Αδιάλυτο κολλαγόνο, σημαντική μείωση του δικτυωτού κολλαγόνου, συμπαγείς ίνες κολλαγόνου, αύξηση «άλλης» ποιότητας ελαστίνης, αραίωση γλυκοζαμινογλυκανών.</a:t>
            </a:r>
          </a:p>
          <a:p>
            <a:pPr eaLnBrk="1" hangingPunct="1">
              <a:defRPr/>
            </a:pPr>
            <a:r>
              <a:rPr lang="el-GR" sz="2000" b="1"/>
              <a:t>Επιπέδωση Δερματο-επιδερμικών θηλών</a:t>
            </a:r>
          </a:p>
          <a:p>
            <a:pPr eaLnBrk="1" hangingPunct="1">
              <a:defRPr/>
            </a:pPr>
            <a:r>
              <a:rPr lang="el-GR" sz="2000" b="1"/>
              <a:t>Μείωση υαλουρονικού οξέος</a:t>
            </a:r>
          </a:p>
          <a:p>
            <a:pPr eaLnBrk="1" hangingPunct="1">
              <a:defRPr/>
            </a:pPr>
            <a:r>
              <a:rPr lang="el-GR" sz="2000" b="1"/>
              <a:t>Μείωση ινοβλαστών (όπως στην προγηρία)</a:t>
            </a:r>
          </a:p>
          <a:p>
            <a:pPr eaLnBrk="1" hangingPunct="1">
              <a:defRPr/>
            </a:pPr>
            <a:r>
              <a:rPr lang="el-GR" sz="2000" b="1"/>
              <a:t>Μείωση ρυθμού κερατινοποιήσεως</a:t>
            </a:r>
          </a:p>
          <a:p>
            <a:pPr eaLnBrk="1" hangingPunct="1">
              <a:defRPr/>
            </a:pPr>
            <a:r>
              <a:rPr lang="el-GR" sz="2000" b="1"/>
              <a:t>Αύξηση του μεγέθους των κερατινοκυττάρων της κεράτινης στοιβάδας</a:t>
            </a:r>
          </a:p>
          <a:p>
            <a:pPr eaLnBrk="1" hangingPunct="1">
              <a:defRPr/>
            </a:pPr>
            <a:r>
              <a:rPr lang="el-GR" sz="2000" b="1"/>
              <a:t>Μείωση των μελανινοκυττάρων</a:t>
            </a:r>
          </a:p>
          <a:p>
            <a:pPr eaLnBrk="1" hangingPunct="1">
              <a:defRPr/>
            </a:pPr>
            <a:r>
              <a:rPr lang="el-GR" sz="2000" b="1"/>
              <a:t>Λέπτυνση επιδερμίδας</a:t>
            </a:r>
          </a:p>
          <a:p>
            <a:pPr eaLnBrk="1" hangingPunct="1">
              <a:defRPr/>
            </a:pPr>
            <a:r>
              <a:rPr lang="el-GR" sz="2000" b="1"/>
              <a:t>Μείωση υδατολιπιδικού υμενίου</a:t>
            </a:r>
          </a:p>
          <a:p>
            <a:pPr eaLnBrk="1" hangingPunct="1">
              <a:defRPr/>
            </a:pPr>
            <a:r>
              <a:rPr lang="el-GR" sz="2000" b="1"/>
              <a:t>Ανακατανομή λιπωδους ιστού</a:t>
            </a:r>
          </a:p>
          <a:p>
            <a:pPr eaLnBrk="1" hangingPunct="1">
              <a:defRPr/>
            </a:pPr>
            <a:r>
              <a:rPr lang="el-GR" sz="2000" b="1"/>
              <a:t>Μείωση της ροής του αίματος, αριθμού τριχοειδών</a:t>
            </a:r>
          </a:p>
          <a:p>
            <a:pPr eaLnBrk="1" hangingPunct="1">
              <a:defRPr/>
            </a:pPr>
            <a:r>
              <a:rPr lang="el-GR" sz="2000" b="1"/>
              <a:t>Μείωση επουλωτικής ικανότητας</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Rot="1" noChangeArrowheads="1"/>
          </p:cNvSpPr>
          <p:nvPr>
            <p:ph type="body" idx="1"/>
          </p:nvPr>
        </p:nvSpPr>
        <p:spPr>
          <a:xfrm>
            <a:off x="0" y="0"/>
            <a:ext cx="9144000" cy="6858000"/>
          </a:xfrm>
        </p:spPr>
        <p:txBody>
          <a:bodyPr/>
          <a:lstStyle/>
          <a:p>
            <a:pPr eaLnBrk="1" hangingPunct="1">
              <a:lnSpc>
                <a:spcPct val="80000"/>
              </a:lnSpc>
              <a:defRPr/>
            </a:pPr>
            <a:r>
              <a:rPr lang="el-GR" sz="2800" b="1" dirty="0"/>
              <a:t>Θεραπείες για το γερασμένο δέρμα </a:t>
            </a:r>
          </a:p>
          <a:p>
            <a:pPr eaLnBrk="1" hangingPunct="1">
              <a:lnSpc>
                <a:spcPct val="80000"/>
              </a:lnSpc>
              <a:defRPr/>
            </a:pPr>
            <a:r>
              <a:rPr lang="el-GR" sz="2400" dirty="0"/>
              <a:t>Υπάρχουν μερικές αρκετά υποσχόμενες θεραπείες για τη γήρανση του δέρματος. </a:t>
            </a:r>
          </a:p>
          <a:p>
            <a:pPr eaLnBrk="1" hangingPunct="1">
              <a:lnSpc>
                <a:spcPct val="80000"/>
              </a:lnSpc>
              <a:defRPr/>
            </a:pPr>
            <a:r>
              <a:rPr lang="el-GR" sz="2400" dirty="0"/>
              <a:t>Το </a:t>
            </a:r>
            <a:r>
              <a:rPr lang="el-GR" sz="2400" dirty="0" err="1"/>
              <a:t>ρετινοϊκό</a:t>
            </a:r>
            <a:r>
              <a:rPr lang="el-GR" sz="2400" dirty="0"/>
              <a:t> οξύ, μια κρέμα που για πολλά χρόνια χρησιμοποιείται με επιτυχία στη θεραπεία της ακμής, έχει αποδειχτεί ότι βελτιώνει την υφή του δέρματος. Τελευταίες μελέτες δείχνουν ότι αυτή η κρέμα μπορεί επίσης να αναστρέψει τις βλάβες της </a:t>
            </a:r>
            <a:r>
              <a:rPr lang="el-GR" sz="2400" dirty="0" err="1"/>
              <a:t>φωτογήρανσης</a:t>
            </a:r>
            <a:r>
              <a:rPr lang="el-GR" sz="2400" dirty="0"/>
              <a:t>. Δεν έχει πάντως εγκριθεί από τον ΕΟΦ για αυτή την ένδειξη. </a:t>
            </a:r>
          </a:p>
          <a:p>
            <a:pPr eaLnBrk="1" hangingPunct="1">
              <a:lnSpc>
                <a:spcPct val="80000"/>
              </a:lnSpc>
              <a:defRPr/>
            </a:pPr>
            <a:r>
              <a:rPr lang="el-GR" sz="2400" dirty="0"/>
              <a:t>Τα α-</a:t>
            </a:r>
            <a:r>
              <a:rPr lang="el-GR" sz="2400" dirty="0" err="1"/>
              <a:t>υδροξυοξέα </a:t>
            </a:r>
            <a:r>
              <a:rPr lang="el-GR" sz="2400" dirty="0"/>
              <a:t>(ΑΗΑ) υπόσχονται και αυτά να αντιστρέψουν κάποιες από τις βλαπτικές επιδράσεις του ηλίου. </a:t>
            </a:r>
          </a:p>
          <a:p>
            <a:pPr eaLnBrk="1" hangingPunct="1">
              <a:lnSpc>
                <a:spcPct val="80000"/>
              </a:lnSpc>
              <a:defRPr/>
            </a:pPr>
            <a:r>
              <a:rPr lang="el-GR" sz="2400" dirty="0"/>
              <a:t>Οι ρυτίδες που προκαλούνται από εκφράσεις όπως το χαμόγελο, η συνοφρύωση </a:t>
            </a:r>
            <a:r>
              <a:rPr lang="el-GR" sz="2400" dirty="0" err="1"/>
              <a:t>squinting</a:t>
            </a:r>
            <a:r>
              <a:rPr lang="el-GR" sz="2400" dirty="0"/>
              <a:t>, </a:t>
            </a:r>
            <a:r>
              <a:rPr lang="el-GR" sz="2400" dirty="0" err="1"/>
              <a:t>frowning</a:t>
            </a:r>
            <a:r>
              <a:rPr lang="el-GR" sz="2400" dirty="0"/>
              <a:t> μπορούν να θεραπευτούν από εξειδικευμένο δερματολόγο με ενέσιμες ουσίες όπως το λίπος ή το κολλαγόνο. </a:t>
            </a:r>
          </a:p>
          <a:p>
            <a:pPr eaLnBrk="1" hangingPunct="1">
              <a:lnSpc>
                <a:spcPct val="80000"/>
              </a:lnSpc>
              <a:defRPr/>
            </a:pPr>
            <a:r>
              <a:rPr lang="el-GR" sz="2400" dirty="0"/>
              <a:t>Καμία από αυτές τις μεθόδους δεν μπορεί να εγγυηθεί αιώνια νεανικό δέρμα, όμως μπορούν να βελτιώσουν την εμφάνιση του δέρματος. Το σοβαρά γερασμένο δέρμα, μπορεί να βελτιωθεί μόνο με χειρουργικές μεθόδους. Μια συζήτηση με το δερματολόγο σας, θα σας βοηθήσει να πάρετε τη σωστή απόφαση.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411162"/>
          </a:xfrm>
        </p:spPr>
        <p:txBody>
          <a:bodyPr>
            <a:noAutofit/>
          </a:bodyPr>
          <a:lstStyle/>
          <a:p>
            <a:r>
              <a:rPr lang="el-GR" sz="3200" b="1" dirty="0"/>
              <a:t>ΆΛΛΕΣ ΒΛΑΒΕΣ </a:t>
            </a:r>
            <a:endParaRPr lang="en-US" sz="3200" b="1" dirty="0"/>
          </a:p>
        </p:txBody>
      </p:sp>
      <p:sp>
        <p:nvSpPr>
          <p:cNvPr id="3" name="2 - Θέση περιεχομένου"/>
          <p:cNvSpPr>
            <a:spLocks noGrp="1"/>
          </p:cNvSpPr>
          <p:nvPr>
            <p:ph idx="1"/>
          </p:nvPr>
        </p:nvSpPr>
        <p:spPr>
          <a:xfrm>
            <a:off x="0" y="228600"/>
            <a:ext cx="9144000" cy="6629400"/>
          </a:xfrm>
        </p:spPr>
        <p:txBody>
          <a:bodyPr>
            <a:noAutofit/>
          </a:bodyPr>
          <a:lstStyle/>
          <a:p>
            <a:pPr>
              <a:lnSpc>
                <a:spcPct val="80000"/>
              </a:lnSpc>
            </a:pPr>
            <a:r>
              <a:rPr lang="el-GR" sz="2400" b="1" dirty="0"/>
              <a:t>Βλάβες του δέρματος ή επάρματα εμφανίζονται όλο και συχνότερα καθώς μεγαλώνουμε. Οι βλάβες μπορεί να ποικίλλουν από ακίνδυνες σκούρες κηλίδες μέχρι καρκίνους του δέρματος που χρειάζονται άμεση θεραπεία. Οι περισσότερες βλάβες προκαλούνται από την χρόνια επίδραση της ηλιακής ακτινοβολίας. </a:t>
            </a:r>
          </a:p>
          <a:p>
            <a:pPr>
              <a:lnSpc>
                <a:spcPct val="80000"/>
              </a:lnSpc>
            </a:pPr>
            <a:r>
              <a:rPr lang="el-GR" sz="2400" b="1" dirty="0"/>
              <a:t>Από τις πιο συχνές βλάβες είναι οι ακτινικές </a:t>
            </a:r>
            <a:r>
              <a:rPr lang="el-GR" sz="2400" b="1" dirty="0" err="1"/>
              <a:t>υπερκερατώσεις</a:t>
            </a:r>
            <a:r>
              <a:rPr lang="el-GR" sz="2400" b="1" dirty="0"/>
              <a:t> που συνήθως έχουν τη μορφή κόκκινων ή σκούρων κηλίδων με απολέπιση στην επιφάνειά τους. Εάν αφεθούν χωρίς θεραπεία, υπάρχει πιθανότητα να εξελιχθούν σε καρκίνο. Σε πρώιμα στάδια θεραπεύονται με ειδική αλοιφή ή με </a:t>
            </a:r>
            <a:r>
              <a:rPr lang="el-GR" sz="2400" b="1" dirty="0" err="1"/>
              <a:t>κρυοπηξία</a:t>
            </a:r>
            <a:r>
              <a:rPr lang="el-GR" sz="2400" b="1" dirty="0"/>
              <a:t>. </a:t>
            </a:r>
          </a:p>
          <a:p>
            <a:pPr>
              <a:lnSpc>
                <a:spcPct val="80000"/>
              </a:lnSpc>
            </a:pPr>
            <a:r>
              <a:rPr lang="el-GR" sz="2400" b="1" dirty="0"/>
              <a:t>Το </a:t>
            </a:r>
            <a:r>
              <a:rPr lang="el-GR" sz="2400" b="1" dirty="0" err="1"/>
              <a:t>ακανθοκυτταρικό</a:t>
            </a:r>
            <a:r>
              <a:rPr lang="el-GR" sz="2400" b="1" dirty="0"/>
              <a:t> καρκίνωμα αναπτύσσεται τυπικά στο πτερύγιο του αυτιού, στο πρόσωπο, κάτω χείλος και στη ράχη των χεριών. Είναι μια κακοήθεια που μπορεί να δώσει μεταστάσεις σε άλλα όργανα. </a:t>
            </a:r>
          </a:p>
          <a:p>
            <a:pPr>
              <a:lnSpc>
                <a:spcPct val="80000"/>
              </a:lnSpc>
            </a:pPr>
            <a:r>
              <a:rPr lang="el-GR" sz="2400" b="1" dirty="0"/>
              <a:t>Το </a:t>
            </a:r>
            <a:r>
              <a:rPr lang="el-GR" sz="2400" b="1" dirty="0" err="1"/>
              <a:t>βασικοκυτταρικό</a:t>
            </a:r>
            <a:r>
              <a:rPr lang="el-GR" sz="2400" b="1" dirty="0"/>
              <a:t> καρκίνωμα είναι η πιο συχνή κακοήθεια του δέρματος και συνήθως εμφανίζεται σαν ένα μικρό γυαλιστερό σπυράκι στο κεφάλι, λαιμό ή στήθος. Ενίοτε εμφανίζεται και σαν μια μικρή πληγή που δεν επουλώνεται. Είναι πιο συχνό σε ηλικιωμένα ανοιχτόχρωμα δέρματα με ξανθά ή κόκκινα μαλλιά και μπλε ή πράσινα μάτια. Εάν μείνει χωρίς θεραπεία, μπορεί να αρχίσει να αιμορραγεί και να εξαπλώνεται σιγά-σιγά. Ευτυχώς όμως, σπανιότατα δίνει μεταστάσεις σε άλλα όργανα. </a:t>
            </a:r>
          </a:p>
          <a:p>
            <a:pPr>
              <a:lnSpc>
                <a:spcPct val="80000"/>
              </a:lnSpc>
              <a:buNone/>
            </a:pPr>
            <a:endParaRPr lang="el-GR" sz="2400" b="1" dirty="0"/>
          </a:p>
          <a:p>
            <a:pPr>
              <a:buNone/>
            </a:pPr>
            <a:endParaRPr lang="en-US" sz="1800"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ΆΛΛΕΣ ΒΛΑΒΕΣ </a:t>
            </a:r>
            <a:endParaRPr lang="en-US" b="1" dirty="0"/>
          </a:p>
        </p:txBody>
      </p:sp>
      <p:sp>
        <p:nvSpPr>
          <p:cNvPr id="3" name="2 - Θέση περιεχομένου"/>
          <p:cNvSpPr>
            <a:spLocks noGrp="1"/>
          </p:cNvSpPr>
          <p:nvPr>
            <p:ph idx="1"/>
          </p:nvPr>
        </p:nvSpPr>
        <p:spPr>
          <a:xfrm>
            <a:off x="0" y="1143000"/>
            <a:ext cx="9144000" cy="5715000"/>
          </a:xfrm>
        </p:spPr>
        <p:txBody>
          <a:bodyPr>
            <a:normAutofit fontScale="92500" lnSpcReduction="10000"/>
          </a:bodyPr>
          <a:lstStyle/>
          <a:p>
            <a:pPr>
              <a:lnSpc>
                <a:spcPct val="80000"/>
              </a:lnSpc>
            </a:pPr>
            <a:r>
              <a:rPr lang="el-GR" b="1" dirty="0"/>
              <a:t>Οι καρκίνοι αυτοί, όταν αντιμετωπιστούν έγκαιρα, </a:t>
            </a:r>
            <a:r>
              <a:rPr lang="el-GR" b="1" dirty="0" err="1"/>
              <a:t>ιώνται</a:t>
            </a:r>
            <a:r>
              <a:rPr lang="el-GR" b="1" dirty="0"/>
              <a:t> σε ποσοστό 95%. </a:t>
            </a:r>
          </a:p>
          <a:p>
            <a:pPr>
              <a:lnSpc>
                <a:spcPct val="80000"/>
              </a:lnSpc>
            </a:pPr>
            <a:r>
              <a:rPr lang="el-GR" b="1" dirty="0"/>
              <a:t>Μια λιγότερο συχνή, αλλά πιο σοβαρή μορφή καρκίνου, είναι το λεγόμενο μελάνωμα. Οι άνδρες πάνω από 50 βρίσκονται σε μεγαλύτερο κίνδυνο, αλλά μπορεί να προσβληθεί οποιαδήποτε ηλικία. Έχει συσχετιστεί με σοβαρά ηλιακά εγκαύματα στην παιδική ηλικία. Εμφανίζεται συνήθως σαν μια σκούρα κηλίδα ή ελιά με ανώμαλη περιφέρεια και ανομοιόμορφο χρωματισμό της επιφάνειάς του. Η πιο συχνή εντόπιση είναι πίσω στην πλάτη σε άνδρες και γυναίκες, στο στήθος και στη κοιλιά στους άνδρες και στις κνήμες στις γυναίκες. </a:t>
            </a:r>
          </a:p>
          <a:p>
            <a:pPr>
              <a:lnSpc>
                <a:spcPct val="80000"/>
              </a:lnSpc>
            </a:pPr>
            <a:r>
              <a:rPr lang="el-GR" b="1" dirty="0"/>
              <a:t>Οποιαδήποτε αλλαγή μιας ελιάς θα πρέπει αμέσως να εξετάζεται από δερματολόγο. Το μελάνωμα δίνει μεταστάσεις εύκολα. </a:t>
            </a:r>
          </a:p>
          <a:p>
            <a:pPr>
              <a:buNone/>
            </a:pPr>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C:\Users\Rallis\AppData\Local\Temp\1497971552020.jpg"/>
          <p:cNvPicPr>
            <a:picLocks noGrp="1" noChangeAspect="1" noChangeArrowheads="1"/>
          </p:cNvPicPr>
          <p:nvPr>
            <p:ph idx="1"/>
          </p:nvPr>
        </p:nvPicPr>
        <p:blipFill>
          <a:blip r:embed="rId2" cstate="print"/>
          <a:srcRect/>
          <a:stretch>
            <a:fillRect/>
          </a:stretch>
        </p:blipFill>
        <p:spPr bwMode="auto">
          <a:xfrm>
            <a:off x="1547664" y="404664"/>
            <a:ext cx="6305550" cy="3543300"/>
          </a:xfrm>
          <a:prstGeom prst="rect">
            <a:avLst/>
          </a:prstGeom>
          <a:noFill/>
        </p:spPr>
      </p:pic>
      <p:sp>
        <p:nvSpPr>
          <p:cNvPr id="5" name="4 - Ορθογώνιο"/>
          <p:cNvSpPr/>
          <p:nvPr/>
        </p:nvSpPr>
        <p:spPr>
          <a:xfrm>
            <a:off x="2411760" y="4293096"/>
            <a:ext cx="4572000" cy="646331"/>
          </a:xfrm>
          <a:prstGeom prst="rect">
            <a:avLst/>
          </a:prstGeom>
        </p:spPr>
        <p:txBody>
          <a:bodyPr>
            <a:spAutoFit/>
          </a:bodyPr>
          <a:lstStyle/>
          <a:p>
            <a:r>
              <a:rPr lang="el-GR" b="1" dirty="0"/>
              <a:t>Μελάνωμα</a:t>
            </a:r>
          </a:p>
          <a:p>
            <a:r>
              <a:rPr lang="el-GR" dirty="0"/>
              <a:t>Όρια-Χρώμα</a:t>
            </a:r>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C:\Users\Rallis\AppData\Local\Temp\1497970605197.jpg"/>
          <p:cNvPicPr>
            <a:picLocks noGrp="1" noChangeAspect="1" noChangeArrowheads="1"/>
          </p:cNvPicPr>
          <p:nvPr>
            <p:ph idx="1"/>
          </p:nvPr>
        </p:nvPicPr>
        <p:blipFill>
          <a:blip r:embed="rId2" cstate="print"/>
          <a:srcRect/>
          <a:stretch>
            <a:fillRect/>
          </a:stretch>
        </p:blipFill>
        <p:spPr bwMode="auto">
          <a:xfrm>
            <a:off x="467544" y="0"/>
            <a:ext cx="2936751" cy="3543300"/>
          </a:xfrm>
          <a:prstGeom prst="rect">
            <a:avLst/>
          </a:prstGeom>
          <a:noFill/>
        </p:spPr>
      </p:pic>
      <p:sp>
        <p:nvSpPr>
          <p:cNvPr id="5" name="4 - Ορθογώνιο"/>
          <p:cNvSpPr/>
          <p:nvPr/>
        </p:nvSpPr>
        <p:spPr>
          <a:xfrm>
            <a:off x="323528" y="3717032"/>
            <a:ext cx="3168352" cy="646331"/>
          </a:xfrm>
          <a:prstGeom prst="rect">
            <a:avLst/>
          </a:prstGeom>
        </p:spPr>
        <p:txBody>
          <a:bodyPr wrap="square">
            <a:spAutoFit/>
          </a:bodyPr>
          <a:lstStyle/>
          <a:p>
            <a:r>
              <a:rPr lang="el-GR" b="1" dirty="0" err="1"/>
              <a:t>Βασικοκυτταρικό</a:t>
            </a:r>
            <a:r>
              <a:rPr lang="el-GR" b="1" dirty="0"/>
              <a:t> Καρκίνωμα</a:t>
            </a:r>
            <a:endParaRPr lang="en-US" b="1" dirty="0"/>
          </a:p>
          <a:p>
            <a:endParaRPr lang="en-US" dirty="0"/>
          </a:p>
        </p:txBody>
      </p:sp>
      <p:pic>
        <p:nvPicPr>
          <p:cNvPr id="146436" name="Picture 4" descr="photograph showing close up of squamous cell carcinoma on the skin of a patient's ear"/>
          <p:cNvPicPr>
            <a:picLocks noChangeAspect="1" noChangeArrowheads="1"/>
          </p:cNvPicPr>
          <p:nvPr/>
        </p:nvPicPr>
        <p:blipFill>
          <a:blip r:embed="rId3" cstate="print"/>
          <a:srcRect/>
          <a:stretch>
            <a:fillRect/>
          </a:stretch>
        </p:blipFill>
        <p:spPr bwMode="auto">
          <a:xfrm>
            <a:off x="4716016" y="0"/>
            <a:ext cx="3456384" cy="3543300"/>
          </a:xfrm>
          <a:prstGeom prst="rect">
            <a:avLst/>
          </a:prstGeom>
          <a:noFill/>
        </p:spPr>
      </p:pic>
      <p:sp>
        <p:nvSpPr>
          <p:cNvPr id="7" name="6 - Ορθογώνιο"/>
          <p:cNvSpPr/>
          <p:nvPr/>
        </p:nvSpPr>
        <p:spPr>
          <a:xfrm>
            <a:off x="5148064" y="3861048"/>
            <a:ext cx="3039615" cy="369332"/>
          </a:xfrm>
          <a:prstGeom prst="rect">
            <a:avLst/>
          </a:prstGeom>
        </p:spPr>
        <p:txBody>
          <a:bodyPr wrap="none">
            <a:spAutoFit/>
          </a:bodyPr>
          <a:lstStyle/>
          <a:p>
            <a:r>
              <a:rPr lang="el-GR" b="1" dirty="0" err="1"/>
              <a:t>Ακανθοκυτταρικό</a:t>
            </a:r>
            <a:r>
              <a:rPr lang="el-GR" b="1" dirty="0"/>
              <a:t> Καρκίνωμα</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4CC88-13AA-F60F-D035-7D1BC979706D}"/>
              </a:ext>
            </a:extLst>
          </p:cNvPr>
          <p:cNvSpPr>
            <a:spLocks noGrp="1"/>
          </p:cNvSpPr>
          <p:nvPr>
            <p:ph type="title"/>
          </p:nvPr>
        </p:nvSpPr>
        <p:spPr>
          <a:xfrm>
            <a:off x="0" y="0"/>
            <a:ext cx="9144000" cy="990600"/>
          </a:xfrm>
        </p:spPr>
        <p:txBody>
          <a:bodyPr>
            <a:normAutofit/>
          </a:bodyPr>
          <a:lstStyle/>
          <a:p>
            <a:r>
              <a:rPr lang="en-US" dirty="0"/>
              <a:t>A</a:t>
            </a:r>
            <a:r>
              <a:rPr lang="el-GR" dirty="0"/>
              <a:t>ΣΦΑΛΕΙΑ ΠΡΩΤΩΝ ΥΛΩΝ</a:t>
            </a:r>
            <a:endParaRPr lang="en-US" dirty="0"/>
          </a:p>
        </p:txBody>
      </p:sp>
      <p:sp>
        <p:nvSpPr>
          <p:cNvPr id="3" name="Content Placeholder 2">
            <a:extLst>
              <a:ext uri="{FF2B5EF4-FFF2-40B4-BE49-F238E27FC236}">
                <a16:creationId xmlns:a16="http://schemas.microsoft.com/office/drawing/2014/main" id="{3B1D9030-C689-B28D-D705-A86CA6EA7BC5}"/>
              </a:ext>
            </a:extLst>
          </p:cNvPr>
          <p:cNvSpPr>
            <a:spLocks noGrp="1"/>
          </p:cNvSpPr>
          <p:nvPr>
            <p:ph idx="1"/>
          </p:nvPr>
        </p:nvSpPr>
        <p:spPr>
          <a:xfrm>
            <a:off x="0" y="990600"/>
            <a:ext cx="9220200" cy="5867400"/>
          </a:xfrm>
        </p:spPr>
        <p:txBody>
          <a:bodyPr>
            <a:normAutofit fontScale="92500" lnSpcReduction="10000"/>
          </a:bodyPr>
          <a:lstStyle/>
          <a:p>
            <a:r>
              <a:rPr lang="en-US" dirty="0"/>
              <a:t>In Silico Models</a:t>
            </a:r>
          </a:p>
          <a:p>
            <a:pPr marL="0" indent="0">
              <a:buNone/>
            </a:pPr>
            <a:r>
              <a:rPr lang="en-US" b="0" i="0" u="none" strike="noStrike" baseline="0" dirty="0">
                <a:solidFill>
                  <a:srgbClr val="000000"/>
                </a:solidFill>
              </a:rPr>
              <a:t>(Q)SAR {(Quantitative) Structure Activity Relationship} modelling , </a:t>
            </a:r>
            <a:r>
              <a:rPr lang="el-GR" b="0" i="0" u="none" strike="noStrike" baseline="0" dirty="0">
                <a:solidFill>
                  <a:srgbClr val="000000"/>
                </a:solidFill>
              </a:rPr>
              <a:t>χημικές ομάδες, Φαρμακοκινητικά/Τοξικοκινητικά Πρότυπα (Μοντέλλα), </a:t>
            </a:r>
            <a:r>
              <a:rPr lang="en-US" b="0" i="0" u="none" strike="noStrike" baseline="0" dirty="0">
                <a:solidFill>
                  <a:srgbClr val="000000"/>
                </a:solidFill>
              </a:rPr>
              <a:t>In Vitro </a:t>
            </a:r>
            <a:r>
              <a:rPr lang="el-GR" b="0" i="0" u="none" strike="noStrike" baseline="0" dirty="0">
                <a:solidFill>
                  <a:srgbClr val="000000"/>
                </a:solidFill>
              </a:rPr>
              <a:t>και </a:t>
            </a:r>
            <a:r>
              <a:rPr lang="en-US" b="0" i="0" u="none" strike="noStrike" baseline="0" dirty="0">
                <a:solidFill>
                  <a:srgbClr val="000000"/>
                </a:solidFill>
              </a:rPr>
              <a:t>Ex Vivo </a:t>
            </a:r>
            <a:r>
              <a:rPr lang="el-GR" b="0" i="0" u="none" strike="noStrike" baseline="0" dirty="0">
                <a:solidFill>
                  <a:srgbClr val="000000"/>
                </a:solidFill>
              </a:rPr>
              <a:t>πειραματικά δεδομένα, </a:t>
            </a:r>
            <a:r>
              <a:rPr lang="en-US" b="0" i="0" u="none" strike="noStrike" baseline="0" dirty="0">
                <a:solidFill>
                  <a:srgbClr val="000000"/>
                </a:solidFill>
              </a:rPr>
              <a:t>in vivo </a:t>
            </a:r>
            <a:r>
              <a:rPr lang="el-GR" b="0" i="0" u="none" strike="noStrike" baseline="0" dirty="0">
                <a:solidFill>
                  <a:srgbClr val="000000"/>
                </a:solidFill>
              </a:rPr>
              <a:t> δεδομένα πριν την νομοθετική  απαγόρευση (2009 και 2013 για μελέτες χρόνιας τοξικότητας, τοξικοκινητικές, αναπαραγωγής)</a:t>
            </a:r>
          </a:p>
          <a:p>
            <a:pPr marL="0" indent="0">
              <a:buNone/>
            </a:pPr>
            <a:r>
              <a:rPr lang="el-GR" dirty="0">
                <a:solidFill>
                  <a:srgbClr val="000000"/>
                </a:solidFill>
              </a:rPr>
              <a:t>Κλινικά, επιδημιολογικά και τυχόν προβλήματα από την χρήση λαμβάνονται υπόψιν (επιτήρηση μετά την κυκλοφορία )</a:t>
            </a:r>
          </a:p>
          <a:p>
            <a:pPr marL="0" indent="0">
              <a:buNone/>
            </a:pPr>
            <a:r>
              <a:rPr lang="el-GR" dirty="0">
                <a:solidFill>
                  <a:srgbClr val="000000"/>
                </a:solidFill>
              </a:rPr>
              <a:t>Αποφάσεις με βάση την πιθανότητα εμφανίσεως τοξικότητας  (</a:t>
            </a:r>
            <a:r>
              <a:rPr lang="en-US" dirty="0" err="1">
                <a:solidFill>
                  <a:srgbClr val="000000"/>
                </a:solidFill>
              </a:rPr>
              <a:t>WoE</a:t>
            </a:r>
            <a:r>
              <a:rPr lang="en-US" dirty="0">
                <a:solidFill>
                  <a:srgbClr val="000000"/>
                </a:solidFill>
              </a:rPr>
              <a:t> weight of evidence)</a:t>
            </a:r>
            <a:endParaRPr lang="el-GR" dirty="0">
              <a:solidFill>
                <a:srgbClr val="000000"/>
              </a:solidFill>
            </a:endParaRPr>
          </a:p>
          <a:p>
            <a:pPr marL="0" indent="0">
              <a:buNone/>
            </a:pPr>
            <a:endParaRPr lang="el-GR" dirty="0">
              <a:solidFill>
                <a:srgbClr val="000000"/>
              </a:solidFill>
            </a:endParaRPr>
          </a:p>
          <a:p>
            <a:pPr marL="0" indent="0">
              <a:buNone/>
            </a:pPr>
            <a:endParaRPr lang="en-US" dirty="0"/>
          </a:p>
        </p:txBody>
      </p:sp>
    </p:spTree>
    <p:extLst>
      <p:ext uri="{BB962C8B-B14F-4D97-AF65-F5344CB8AC3E}">
        <p14:creationId xmlns:p14="http://schemas.microsoft.com/office/powerpoint/2010/main" val="62060557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15962"/>
          </a:xfrm>
        </p:spPr>
        <p:txBody>
          <a:bodyPr>
            <a:normAutofit fontScale="90000"/>
          </a:bodyPr>
          <a:lstStyle/>
          <a:p>
            <a:r>
              <a:rPr lang="el-GR" b="1" dirty="0"/>
              <a:t>ΆΛΛΕΣ ΒΛΑΒΕΣ </a:t>
            </a:r>
            <a:endParaRPr lang="en-US" b="1" dirty="0"/>
          </a:p>
        </p:txBody>
      </p:sp>
      <p:sp>
        <p:nvSpPr>
          <p:cNvPr id="3" name="2 - Θέση περιεχομένου"/>
          <p:cNvSpPr>
            <a:spLocks noGrp="1"/>
          </p:cNvSpPr>
          <p:nvPr>
            <p:ph idx="1"/>
          </p:nvPr>
        </p:nvSpPr>
        <p:spPr>
          <a:xfrm>
            <a:off x="0" y="914400"/>
            <a:ext cx="9144000" cy="5943600"/>
          </a:xfrm>
        </p:spPr>
        <p:txBody>
          <a:bodyPr>
            <a:normAutofit fontScale="85000" lnSpcReduction="20000"/>
          </a:bodyPr>
          <a:lstStyle/>
          <a:p>
            <a:pPr>
              <a:lnSpc>
                <a:spcPct val="80000"/>
              </a:lnSpc>
              <a:defRPr/>
            </a:pPr>
            <a:r>
              <a:rPr lang="el-GR" b="1" dirty="0"/>
              <a:t>Διάφορες άλλες δερματικές βλάβες είναι συχνές σε ηλικιωμένα άτομα. Αυτές είναι: </a:t>
            </a:r>
          </a:p>
          <a:p>
            <a:pPr>
              <a:lnSpc>
                <a:spcPct val="80000"/>
              </a:lnSpc>
              <a:defRPr/>
            </a:pPr>
            <a:r>
              <a:rPr lang="el-GR" b="1" dirty="0"/>
              <a:t>Εφηλίδες </a:t>
            </a:r>
          </a:p>
          <a:p>
            <a:pPr>
              <a:lnSpc>
                <a:spcPct val="80000"/>
              </a:lnSpc>
              <a:buNone/>
              <a:defRPr/>
            </a:pPr>
            <a:r>
              <a:rPr lang="el-GR" b="1" dirty="0"/>
              <a:t>	Είναι επίπεδες, καφέ κηλίδες. Δεν έχουν καμιά σχέση με παθήσεις του ήπατος όπως πιστεύει ο κόσμος, και συνήθως εμφανίζονται στο πρόσωπο, χέρια, ράχη και κνήμες. Είναι γενικά ακίνδυνες. Οι κοινές κρέμες αποχρωματισμού που κυκλοφορούν στο εμπόριο, δεν έχουν αποτέλεσμα σ' αυτές. </a:t>
            </a:r>
          </a:p>
          <a:p>
            <a:pPr>
              <a:lnSpc>
                <a:spcPct val="80000"/>
              </a:lnSpc>
              <a:defRPr/>
            </a:pPr>
            <a:r>
              <a:rPr lang="el-GR" b="1" dirty="0" err="1"/>
              <a:t>Σμηγματορροϊκές</a:t>
            </a:r>
            <a:r>
              <a:rPr lang="el-GR" b="1" dirty="0"/>
              <a:t> </a:t>
            </a:r>
            <a:r>
              <a:rPr lang="el-GR" b="1" dirty="0" err="1"/>
              <a:t>υπερκερατώσεις</a:t>
            </a:r>
            <a:r>
              <a:rPr lang="el-GR" b="1" dirty="0"/>
              <a:t> </a:t>
            </a:r>
          </a:p>
          <a:p>
            <a:pPr>
              <a:lnSpc>
                <a:spcPct val="80000"/>
              </a:lnSpc>
              <a:buNone/>
              <a:defRPr/>
            </a:pPr>
            <a:r>
              <a:rPr lang="el-GR" b="1" dirty="0"/>
              <a:t>	Είναι καφέ ή μαύρες επηρμένες πλάκες ή μυρμηγκιόμορφες βλάβες που μοιάζουν σαν να είναι "κολλημένες" στην επιφάνεια του δέρματος. Δεν είναι κακοήθεις και είναι συχνότατες σε ηλικιωμένους. </a:t>
            </a:r>
          </a:p>
          <a:p>
            <a:pPr>
              <a:lnSpc>
                <a:spcPct val="80000"/>
              </a:lnSpc>
              <a:defRPr/>
            </a:pPr>
            <a:r>
              <a:rPr lang="el-GR" b="1" dirty="0"/>
              <a:t>Μικρά αγγειώματα </a:t>
            </a:r>
          </a:p>
          <a:p>
            <a:pPr>
              <a:lnSpc>
                <a:spcPct val="80000"/>
              </a:lnSpc>
              <a:buNone/>
              <a:defRPr/>
            </a:pPr>
            <a:r>
              <a:rPr lang="el-GR" b="1" dirty="0"/>
              <a:t>	Είναι αβλαβείς, μικρές, έντονα ερυθρές ελιές που δημιουργούνται από διασταλμένα αγγεία. Τις βρίσκουμε στο 85% των μεσηλίκων και ηλικιωμένων ανθρώπων, συνήθως στον κορμό. </a:t>
            </a:r>
          </a:p>
          <a:p>
            <a:pPr>
              <a:buNone/>
            </a:pPr>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3562"/>
          </a:xfrm>
        </p:spPr>
        <p:txBody>
          <a:bodyPr>
            <a:normAutofit fontScale="90000"/>
          </a:bodyPr>
          <a:lstStyle/>
          <a:p>
            <a:r>
              <a:rPr lang="el-GR" b="1" dirty="0"/>
              <a:t>ΆΛΛΕΣ ΒΛΑΒΕΣ </a:t>
            </a:r>
            <a:endParaRPr lang="en-US" b="1" dirty="0"/>
          </a:p>
        </p:txBody>
      </p:sp>
      <p:sp>
        <p:nvSpPr>
          <p:cNvPr id="3" name="2 - Θέση περιεχομένου"/>
          <p:cNvSpPr>
            <a:spLocks noGrp="1"/>
          </p:cNvSpPr>
          <p:nvPr>
            <p:ph idx="1"/>
          </p:nvPr>
        </p:nvSpPr>
        <p:spPr>
          <a:xfrm>
            <a:off x="0" y="838200"/>
            <a:ext cx="9144000" cy="6019800"/>
          </a:xfrm>
        </p:spPr>
        <p:txBody>
          <a:bodyPr>
            <a:normAutofit fontScale="92500" lnSpcReduction="20000"/>
          </a:bodyPr>
          <a:lstStyle/>
          <a:p>
            <a:pPr>
              <a:lnSpc>
                <a:spcPct val="80000"/>
              </a:lnSpc>
              <a:defRPr/>
            </a:pPr>
            <a:r>
              <a:rPr lang="el-GR" b="1" dirty="0"/>
              <a:t>Μερικές δερματοπάθειες είναι πιο συχνές σε ηλικιωμένους : </a:t>
            </a:r>
          </a:p>
          <a:p>
            <a:pPr>
              <a:lnSpc>
                <a:spcPct val="80000"/>
              </a:lnSpc>
              <a:defRPr/>
            </a:pPr>
            <a:r>
              <a:rPr lang="el-GR" b="1" dirty="0" err="1"/>
              <a:t>΄Ερπης</a:t>
            </a:r>
            <a:r>
              <a:rPr lang="el-GR" b="1" dirty="0"/>
              <a:t> Ζωστήρ </a:t>
            </a:r>
          </a:p>
          <a:p>
            <a:pPr>
              <a:lnSpc>
                <a:spcPct val="80000"/>
              </a:lnSpc>
              <a:defRPr/>
            </a:pPr>
            <a:r>
              <a:rPr lang="el-GR" b="1" dirty="0"/>
              <a:t>Φλεβικά έλκη ή έλκη από στάση. Οφείλονται στη κακή φλεβική κυκλοφορία. Όταν ένας τραυματισμός συμβεί στο δέρμα της κνήμης, δύσκολα επουλώνεται λόγω της κακής αυτής κυκλοφορίας. Η βλάβη αυτή μπορεί να εξελιχθεί σε έλκος που πιθανόν να έχει πύο στην επιφάνειά του. Τα έλκη αυτά μπορεί να διαρκέσουν μήνες ή και χρόνια με υφέσεις και εξάρσεις. </a:t>
            </a:r>
          </a:p>
          <a:p>
            <a:pPr>
              <a:lnSpc>
                <a:spcPct val="80000"/>
              </a:lnSpc>
              <a:defRPr/>
            </a:pPr>
            <a:r>
              <a:rPr lang="el-GR" b="1" dirty="0"/>
              <a:t>Συχνά εμφανίζονται στην περιοχή των αστραγάλων και μπορεί να συνοδεύονται από πρήξιμο και ερεθισμένο, κόκκινο δέρμα γύρω από το έλκος. Μια άλλη αιτία των ελκών στα πόδια, είναι η ανεπάρκεια των αρτηριών. Στην περίπτωση αυτή συνυπάρχουν κι άλλα ιατρικά προβλήματα, όπως αρτηριοσκλήρυνση, σακχαρώδης διαβήτης ή υπέρταση.</a:t>
            </a:r>
            <a:r>
              <a:rPr lang="el-GR" dirty="0"/>
              <a:t> </a:t>
            </a:r>
          </a:p>
          <a:p>
            <a:pPr>
              <a:lnSpc>
                <a:spcPct val="80000"/>
              </a:lnSpc>
              <a:defRPr/>
            </a:pPr>
            <a:endParaRPr lang="el-GR" sz="2000" dirty="0"/>
          </a:p>
          <a:p>
            <a:pPr>
              <a:buNone/>
            </a:pP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Rot="1" noChangeArrowheads="1"/>
          </p:cNvSpPr>
          <p:nvPr>
            <p:ph type="body" idx="1"/>
          </p:nvPr>
        </p:nvSpPr>
        <p:spPr>
          <a:xfrm>
            <a:off x="0" y="0"/>
            <a:ext cx="9144000" cy="6858000"/>
          </a:xfrm>
        </p:spPr>
        <p:txBody>
          <a:bodyPr/>
          <a:lstStyle/>
          <a:p>
            <a:pPr eaLnBrk="1" hangingPunct="1">
              <a:lnSpc>
                <a:spcPct val="80000"/>
              </a:lnSpc>
              <a:defRPr/>
            </a:pPr>
            <a:r>
              <a:rPr lang="el-GR" sz="2800" b="1" dirty="0"/>
              <a:t>Εκχυμώσεις. Είναι βλάβες παρόμοιες με αυτές που παρουσιάζονται μετά από κάποιο χτύπημα. Εμφανίζονται κυρίως σε χέρια και πόδια. Οφείλονται στο ότι το δέρμα γίνεται λεπτότερο με την πάροδο του χρόνου λόγω της επίδρασης της ηλιακής ακτινοβολίας. Η απώλεια του λίπους και του συνδετικού ιστού, μειώνει την υποστήριξη γύρω από τα αιμοφόρα αγγεία, κάνοντάς τα πιο ευάλωτα σε τραυματισμούς. Οι εκχυμώσεις οφείλονται καμιά φορά και σε φάρμακα, διαταραχές της πήξης του αίματος ή σε άλλα παθολογικά αίτια. </a:t>
            </a:r>
          </a:p>
          <a:p>
            <a:pPr eaLnBrk="1" hangingPunct="1">
              <a:lnSpc>
                <a:spcPct val="80000"/>
              </a:lnSpc>
              <a:defRPr/>
            </a:pPr>
            <a:r>
              <a:rPr lang="el-GR" sz="2800" b="1" dirty="0"/>
              <a:t>Κνησμός (</a:t>
            </a:r>
            <a:r>
              <a:rPr lang="el-GR" sz="2800" b="1" dirty="0" err="1"/>
              <a:t>κνύζα</a:t>
            </a:r>
            <a:r>
              <a:rPr lang="el-GR" sz="2800" b="1" dirty="0"/>
              <a:t> = φαγούρα χωρίς εξάνθημα). Πολύ συχνό πρόβλημα των ηλικιωμένων είναι η φαγούρα στο δέρμα. Αν και συχνά συνδέεται με ξηροδερμία, έχει μερικές φορές και άλλα αίτια. Το ηλικιωμένο δέρμα είναι πιο ευαίσθητο σε συντηρητικά υφασμάτων, στο μάλλινο, τα πλαστικά, τα αντισηπτικά, τα σαπούνια. </a:t>
            </a:r>
          </a:p>
          <a:p>
            <a:pPr eaLnBrk="1" hangingPunct="1">
              <a:lnSpc>
                <a:spcPct val="80000"/>
              </a:lnSpc>
              <a:defRPr/>
            </a:pPr>
            <a:r>
              <a:rPr lang="el-GR" sz="2800" b="1" dirty="0"/>
              <a:t>Το δέρμα των γυναικών γερνάει ενωρίτερα</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Grp="1" noRot="1" noChangeArrowheads="1"/>
          </p:cNvSpPr>
          <p:nvPr>
            <p:ph type="body" idx="1"/>
          </p:nvPr>
        </p:nvSpPr>
        <p:spPr>
          <a:xfrm>
            <a:off x="0" y="0"/>
            <a:ext cx="9144000" cy="6858000"/>
          </a:xfrm>
        </p:spPr>
        <p:txBody>
          <a:bodyPr/>
          <a:lstStyle/>
          <a:p>
            <a:pPr algn="ctr" eaLnBrk="1" hangingPunct="1">
              <a:defRPr/>
            </a:pPr>
            <a:r>
              <a:rPr lang="el-GR" b="1" dirty="0"/>
              <a:t>ΑΝΤΙΜΕΤΩΠΙΣΗ</a:t>
            </a:r>
          </a:p>
          <a:p>
            <a:pPr eaLnBrk="1" hangingPunct="1">
              <a:buFont typeface="Wingdings" pitchFamily="2" charset="2"/>
              <a:buNone/>
              <a:defRPr/>
            </a:pPr>
            <a:r>
              <a:rPr lang="el-GR" b="1" dirty="0"/>
              <a:t>Υπεριώδες, Ενυδάτωση, Αντιοξειδωτικές ουσίες, Ορμόνες, </a:t>
            </a:r>
            <a:r>
              <a:rPr lang="el-GR" b="1" dirty="0" err="1"/>
              <a:t>Τρετινοϊνη</a:t>
            </a:r>
            <a:endParaRPr lang="el-GR" b="1" dirty="0"/>
          </a:p>
          <a:p>
            <a:pPr eaLnBrk="1" hangingPunct="1">
              <a:buFont typeface="Wingdings" pitchFamily="2" charset="2"/>
              <a:buNone/>
              <a:defRPr/>
            </a:pPr>
            <a:endParaRPr lang="el-GR" sz="2000" b="1" dirty="0"/>
          </a:p>
          <a:p>
            <a:pPr algn="ctr" eaLnBrk="1" hangingPunct="1">
              <a:buFont typeface="Wingdings" pitchFamily="2" charset="2"/>
              <a:buNone/>
              <a:defRPr/>
            </a:pPr>
            <a:r>
              <a:rPr lang="el-GR" sz="2800" b="1" dirty="0"/>
              <a:t>ΝΑΙ ΣΤΑ ΚΑΛΛΥΝΤΙΚΑ ΓΙΑ ΤΟΝ ΣΚΟΠΟ ΑΥΤΟ</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Rot="1" noChangeArrowheads="1"/>
          </p:cNvSpPr>
          <p:nvPr>
            <p:ph type="body" idx="1"/>
          </p:nvPr>
        </p:nvSpPr>
        <p:spPr>
          <a:xfrm>
            <a:off x="0" y="0"/>
            <a:ext cx="9144000" cy="6858000"/>
          </a:xfrm>
        </p:spPr>
        <p:txBody>
          <a:bodyPr/>
          <a:lstStyle/>
          <a:p>
            <a:pPr eaLnBrk="1" hangingPunct="1">
              <a:defRPr/>
            </a:pPr>
            <a:r>
              <a:rPr lang="el-GR" sz="2400" b="1" dirty="0"/>
              <a:t>ΕΝΥΔΑΤΩΣΗ ΤΟΥ ΔΕΡΜΑΤΟΣ</a:t>
            </a:r>
          </a:p>
          <a:p>
            <a:pPr eaLnBrk="1" hangingPunct="1">
              <a:buFont typeface="Wingdings" pitchFamily="2" charset="2"/>
              <a:buNone/>
              <a:defRPr/>
            </a:pPr>
            <a:r>
              <a:rPr lang="el-GR" sz="2400" b="1" dirty="0"/>
              <a:t>Κεράτινη Στοιβάδα : 10-20% νερό</a:t>
            </a:r>
          </a:p>
          <a:p>
            <a:pPr eaLnBrk="1" hangingPunct="1">
              <a:buFont typeface="Wingdings" pitchFamily="2" charset="2"/>
              <a:buNone/>
              <a:defRPr/>
            </a:pPr>
            <a:r>
              <a:rPr lang="el-GR" sz="2400" b="1" dirty="0"/>
              <a:t>&lt;10% τραχύ δέρμα – ξηρό</a:t>
            </a:r>
          </a:p>
          <a:p>
            <a:pPr eaLnBrk="1" hangingPunct="1">
              <a:buFont typeface="Wingdings" pitchFamily="2" charset="2"/>
              <a:buNone/>
              <a:defRPr/>
            </a:pPr>
            <a:r>
              <a:rPr lang="el-GR" sz="2400" b="1" dirty="0"/>
              <a:t>Παθολογική κεράτινη στοιβάδα</a:t>
            </a:r>
          </a:p>
          <a:p>
            <a:pPr eaLnBrk="1" hangingPunct="1">
              <a:defRPr/>
            </a:pPr>
            <a:r>
              <a:rPr lang="el-GR" sz="2400" b="1" dirty="0"/>
              <a:t>ΞΗΡΟΔΕΡΜΙΑ</a:t>
            </a:r>
          </a:p>
          <a:p>
            <a:pPr eaLnBrk="1" hangingPunct="1">
              <a:buFont typeface="Wingdings" pitchFamily="2" charset="2"/>
              <a:buNone/>
              <a:defRPr/>
            </a:pPr>
            <a:r>
              <a:rPr lang="el-GR" sz="2400" b="1" dirty="0"/>
              <a:t>Παροδικά ξηρό, χρόνια ορισμένες φορές ανίατη γενετικώς προκαθορισμένη (</a:t>
            </a:r>
            <a:r>
              <a:rPr lang="el-GR" sz="2400" b="1" dirty="0" err="1"/>
              <a:t>ιχθύωση</a:t>
            </a:r>
            <a:r>
              <a:rPr lang="el-GR" sz="2400" b="1" dirty="0"/>
              <a:t>)</a:t>
            </a:r>
          </a:p>
          <a:p>
            <a:pPr eaLnBrk="1" hangingPunct="1">
              <a:buFont typeface="Wingdings" pitchFamily="2" charset="2"/>
              <a:buNone/>
              <a:defRPr/>
            </a:pPr>
            <a:r>
              <a:rPr lang="el-GR" sz="2400" b="1" dirty="0"/>
              <a:t>Ξήρανση </a:t>
            </a:r>
            <a:r>
              <a:rPr lang="en-US" sz="2400" b="1" dirty="0" err="1"/>
              <a:t>vulgaris</a:t>
            </a:r>
            <a:r>
              <a:rPr lang="el-GR" sz="2400" b="1" dirty="0"/>
              <a:t> : Λέπια, ερύθημα, σχισμές, κνησμός, καύσος</a:t>
            </a:r>
          </a:p>
          <a:p>
            <a:pPr eaLnBrk="1" hangingPunct="1">
              <a:buFont typeface="Wingdings" pitchFamily="2" charset="2"/>
              <a:buNone/>
              <a:defRPr/>
            </a:pPr>
            <a:r>
              <a:rPr lang="el-GR" sz="2400" b="1" dirty="0"/>
              <a:t>Μειωμένη ενυδάτωση της κεράτινης στοιβάδας (μείωση –</a:t>
            </a:r>
            <a:r>
              <a:rPr lang="el-GR" sz="2400" b="1" dirty="0" err="1"/>
              <a:t>ελλειψη</a:t>
            </a:r>
            <a:r>
              <a:rPr lang="el-GR" sz="2400" b="1" dirty="0"/>
              <a:t> φυσικών ενυδατικών παραγόντων), πάχος μεγαλύτερο, μείωση λειτουργίας σμηγματογόνων </a:t>
            </a:r>
            <a:r>
              <a:rPr lang="el-GR" sz="2400" b="1" dirty="0" err="1"/>
              <a:t>αδενων</a:t>
            </a:r>
            <a:r>
              <a:rPr lang="el-GR" sz="2400" b="1" dirty="0"/>
              <a:t>, έλλειψη </a:t>
            </a:r>
            <a:r>
              <a:rPr lang="el-GR" sz="2400" b="1" dirty="0" err="1"/>
              <a:t>λινολεϊκού</a:t>
            </a:r>
            <a:r>
              <a:rPr lang="el-GR" sz="2400" b="1" dirty="0"/>
              <a:t>, μείωση φραγμού, </a:t>
            </a:r>
            <a:r>
              <a:rPr lang="el-GR" sz="2400" b="1" dirty="0" err="1"/>
              <a:t>κερατινοκύτταρα</a:t>
            </a:r>
            <a:r>
              <a:rPr lang="el-GR" sz="2400" b="1" dirty="0"/>
              <a:t> μικρότερα, ελαστικότητα δέρματος μειωμένη</a:t>
            </a:r>
          </a:p>
          <a:p>
            <a:pPr eaLnBrk="1" hangingPunct="1">
              <a:buFont typeface="Wingdings" pitchFamily="2" charset="2"/>
              <a:buNone/>
              <a:defRPr/>
            </a:pPr>
            <a:r>
              <a:rPr lang="el-GR" sz="2400" b="1" dirty="0"/>
              <a:t>  Γήρανση – κληρονομικότητα</a:t>
            </a:r>
          </a:p>
          <a:p>
            <a:pPr eaLnBrk="1" hangingPunct="1">
              <a:buFont typeface="Wingdings" pitchFamily="2" charset="2"/>
              <a:buNone/>
              <a:defRPr/>
            </a:pPr>
            <a:r>
              <a:rPr lang="el-GR" sz="2400" b="1" dirty="0"/>
              <a:t>Κλιματικές συνθήκες (κρύο, αέρας, χαμηλή υγρασία), υπεριώδες φως</a:t>
            </a:r>
          </a:p>
          <a:p>
            <a:pPr eaLnBrk="1" hangingPunct="1">
              <a:buFont typeface="Wingdings" pitchFamily="2" charset="2"/>
              <a:buNone/>
              <a:defRPr/>
            </a:pPr>
            <a:r>
              <a:rPr lang="el-GR" sz="2400" b="1" dirty="0"/>
              <a:t>Εκτεθειμένα μέρη, κνήμη</a:t>
            </a:r>
          </a:p>
          <a:p>
            <a:pPr eaLnBrk="1" hangingPunct="1">
              <a:buFont typeface="Wingdings" pitchFamily="2" charset="2"/>
              <a:buNone/>
              <a:defRPr/>
            </a:pPr>
            <a:endParaRPr lang="el-GR" sz="1800" b="1"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Rot="1" noChangeArrowheads="1"/>
          </p:cNvSpPr>
          <p:nvPr>
            <p:ph type="body" idx="1"/>
          </p:nvPr>
        </p:nvSpPr>
        <p:spPr>
          <a:xfrm>
            <a:off x="0" y="0"/>
            <a:ext cx="9144000" cy="6858000"/>
          </a:xfrm>
        </p:spPr>
        <p:txBody>
          <a:bodyPr/>
          <a:lstStyle/>
          <a:p>
            <a:pPr eaLnBrk="1" hangingPunct="1">
              <a:defRPr/>
            </a:pPr>
            <a:r>
              <a:rPr lang="el-GR" sz="1800" b="1" dirty="0"/>
              <a:t>ΘΕΡΑΠΕΙΑ  ΞΗΡΟΔΕΡΜΙΑΣ</a:t>
            </a:r>
          </a:p>
          <a:p>
            <a:pPr eaLnBrk="1" hangingPunct="1">
              <a:buFont typeface="Wingdings" pitchFamily="2" charset="2"/>
              <a:buNone/>
              <a:defRPr/>
            </a:pPr>
            <a:r>
              <a:rPr lang="el-GR" sz="1800" b="1" dirty="0" err="1"/>
              <a:t>Διύγρανση</a:t>
            </a:r>
            <a:r>
              <a:rPr lang="el-GR" sz="1800" b="1" dirty="0"/>
              <a:t> με νερό, κρέμα – γαλάκτωμα (ορισμένα αποτελεσματικά – ορισμένα με παροδικά – μικρής χρονικής διάρκεια αποτελέσματα)</a:t>
            </a:r>
          </a:p>
          <a:p>
            <a:pPr eaLnBrk="1" hangingPunct="1">
              <a:buFont typeface="Wingdings" pitchFamily="2" charset="2"/>
              <a:buNone/>
              <a:defRPr/>
            </a:pPr>
            <a:r>
              <a:rPr lang="el-GR" sz="1800" b="1" dirty="0"/>
              <a:t>Μία εβδομάδα : αμφίβολο το αποτέλεσμα</a:t>
            </a:r>
          </a:p>
          <a:p>
            <a:pPr eaLnBrk="1" hangingPunct="1">
              <a:buFont typeface="Wingdings" pitchFamily="2" charset="2"/>
              <a:buNone/>
              <a:defRPr/>
            </a:pPr>
            <a:r>
              <a:rPr lang="el-GR" sz="1800" b="1" dirty="0"/>
              <a:t>Δύο εβδομάδες : υψηλό το αποτέλεσμα</a:t>
            </a:r>
          </a:p>
          <a:p>
            <a:pPr eaLnBrk="1" hangingPunct="1">
              <a:buFont typeface="Wingdings" pitchFamily="2" charset="2"/>
              <a:buNone/>
              <a:defRPr/>
            </a:pPr>
            <a:r>
              <a:rPr lang="el-GR" sz="1800" b="1" dirty="0"/>
              <a:t>Η ξήρανση μπορεί να επανέλθει όταν σταματήσει η θεραπεία.</a:t>
            </a:r>
          </a:p>
          <a:p>
            <a:pPr eaLnBrk="1" hangingPunct="1">
              <a:buFont typeface="Wingdings" pitchFamily="2" charset="2"/>
              <a:buNone/>
              <a:defRPr/>
            </a:pPr>
            <a:r>
              <a:rPr lang="el-GR" sz="1800" b="1" dirty="0"/>
              <a:t>Καλύτερα ενυδατικά : Βαζελίνη, λανολίνη (όχι όλα τα λιπαρά – λάδια έχουν αποτέλεσμα)</a:t>
            </a:r>
          </a:p>
          <a:p>
            <a:pPr eaLnBrk="1" hangingPunct="1">
              <a:buFont typeface="Wingdings" pitchFamily="2" charset="2"/>
              <a:buNone/>
              <a:defRPr/>
            </a:pPr>
            <a:r>
              <a:rPr lang="en-US" sz="1800" b="1" dirty="0"/>
              <a:t>NMF : </a:t>
            </a:r>
            <a:r>
              <a:rPr lang="el-GR" sz="1800" b="1" dirty="0"/>
              <a:t>Βελτιώνουν</a:t>
            </a:r>
          </a:p>
          <a:p>
            <a:pPr eaLnBrk="1" hangingPunct="1">
              <a:buFont typeface="Wingdings" pitchFamily="2" charset="2"/>
              <a:buNone/>
              <a:defRPr/>
            </a:pPr>
            <a:r>
              <a:rPr lang="el-GR" sz="1800" b="1" dirty="0" err="1"/>
              <a:t>Ιχθύαση</a:t>
            </a:r>
            <a:r>
              <a:rPr lang="el-GR" sz="1800" b="1" dirty="0"/>
              <a:t> : Θετικό αποτέλεσμα η </a:t>
            </a:r>
            <a:r>
              <a:rPr lang="el-GR" sz="1800" b="1" dirty="0" err="1"/>
              <a:t>προπυλενπγλυκόλη</a:t>
            </a:r>
            <a:r>
              <a:rPr lang="el-GR" sz="1800" b="1" dirty="0"/>
              <a:t>, </a:t>
            </a:r>
            <a:r>
              <a:rPr lang="el-GR" sz="1800" b="1" dirty="0" err="1"/>
              <a:t>υδροξυοξέα</a:t>
            </a:r>
            <a:r>
              <a:rPr lang="el-GR" sz="1800" b="1" dirty="0"/>
              <a:t> όπως το γαλακτικό</a:t>
            </a:r>
          </a:p>
          <a:p>
            <a:pPr eaLnBrk="1" hangingPunct="1">
              <a:buFont typeface="Wingdings" pitchFamily="2" charset="2"/>
              <a:buNone/>
              <a:defRPr/>
            </a:pPr>
            <a:r>
              <a:rPr lang="el-GR" sz="1800" b="1" dirty="0"/>
              <a:t>Καλύτερα ν/λ ( </a:t>
            </a:r>
            <a:r>
              <a:rPr lang="el-GR" sz="1800" b="1" dirty="0" err="1"/>
              <a:t>ευκερίνη</a:t>
            </a:r>
            <a:r>
              <a:rPr lang="el-GR" sz="1800" b="1" dirty="0"/>
              <a:t>)</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Rot="1" noChangeArrowheads="1"/>
          </p:cNvSpPr>
          <p:nvPr>
            <p:ph type="body" idx="1"/>
          </p:nvPr>
        </p:nvSpPr>
        <p:spPr>
          <a:xfrm>
            <a:off x="0" y="0"/>
            <a:ext cx="9144000" cy="6858000"/>
          </a:xfrm>
        </p:spPr>
        <p:txBody>
          <a:bodyPr/>
          <a:lstStyle/>
          <a:p>
            <a:pPr eaLnBrk="1" hangingPunct="1"/>
            <a:r>
              <a:rPr lang="el-GR" sz="3600" b="1" dirty="0">
                <a:effectLst/>
              </a:rPr>
              <a:t>ΜΕΘΟΔΟΙ ΕΝΥΔΑΤΩΣΕΩΣ</a:t>
            </a:r>
          </a:p>
          <a:p>
            <a:pPr eaLnBrk="1" hangingPunct="1">
              <a:buFont typeface="Wingdings" pitchFamily="2" charset="2"/>
              <a:buNone/>
            </a:pPr>
            <a:r>
              <a:rPr lang="el-GR" sz="2400" b="1" dirty="0" err="1">
                <a:effectLst/>
              </a:rPr>
              <a:t>Εμμεσες</a:t>
            </a:r>
            <a:r>
              <a:rPr lang="el-GR" sz="2400" b="1" dirty="0">
                <a:effectLst/>
              </a:rPr>
              <a:t> – </a:t>
            </a:r>
            <a:r>
              <a:rPr lang="el-GR" sz="2400" b="1" dirty="0" err="1">
                <a:effectLst/>
              </a:rPr>
              <a:t>Αμεσες</a:t>
            </a:r>
            <a:endParaRPr lang="el-GR" sz="2400" b="1" dirty="0">
              <a:effectLst/>
            </a:endParaRPr>
          </a:p>
          <a:p>
            <a:pPr eaLnBrk="1" hangingPunct="1">
              <a:buFont typeface="Wingdings" pitchFamily="2" charset="2"/>
              <a:buNone/>
            </a:pPr>
            <a:r>
              <a:rPr lang="el-GR" sz="2400" b="1" dirty="0">
                <a:effectLst/>
              </a:rPr>
              <a:t>Α, </a:t>
            </a:r>
            <a:r>
              <a:rPr lang="el-GR" sz="2400" b="1" dirty="0" err="1">
                <a:effectLst/>
              </a:rPr>
              <a:t>Εμμεσες</a:t>
            </a:r>
            <a:endParaRPr lang="el-GR" sz="2400" b="1" dirty="0">
              <a:effectLst/>
            </a:endParaRPr>
          </a:p>
          <a:p>
            <a:pPr eaLnBrk="1" hangingPunct="1">
              <a:buFont typeface="Wingdings" pitchFamily="2" charset="2"/>
              <a:buNone/>
            </a:pPr>
            <a:r>
              <a:rPr lang="el-GR" sz="2400" b="1" dirty="0">
                <a:effectLst/>
              </a:rPr>
              <a:t>Ηλεκτρικές – Διηλεκτρικές Ιδιότητες</a:t>
            </a:r>
          </a:p>
          <a:p>
            <a:pPr eaLnBrk="1" hangingPunct="1">
              <a:buFont typeface="Wingdings" pitchFamily="2" charset="2"/>
              <a:buNone/>
            </a:pPr>
            <a:r>
              <a:rPr lang="el-GR" sz="2400" b="1" dirty="0">
                <a:effectLst/>
              </a:rPr>
              <a:t>	Χωρητικότητα </a:t>
            </a:r>
            <a:r>
              <a:rPr lang="en-US" sz="2400" b="1" dirty="0">
                <a:effectLst/>
              </a:rPr>
              <a:t>(</a:t>
            </a:r>
            <a:r>
              <a:rPr lang="en-US" sz="2400" b="1" dirty="0" err="1">
                <a:effectLst/>
              </a:rPr>
              <a:t>Corneometer</a:t>
            </a:r>
            <a:r>
              <a:rPr lang="en-US" sz="2400" b="1" dirty="0">
                <a:effectLst/>
              </a:rPr>
              <a:t>), </a:t>
            </a:r>
            <a:r>
              <a:rPr lang="el-GR" sz="2400" b="1" dirty="0">
                <a:effectLst/>
              </a:rPr>
              <a:t>Αγωγιμότητα – Αντίσταση, </a:t>
            </a:r>
          </a:p>
          <a:p>
            <a:pPr eaLnBrk="1" hangingPunct="1">
              <a:buFont typeface="Wingdings" pitchFamily="2" charset="2"/>
              <a:buNone/>
            </a:pPr>
            <a:r>
              <a:rPr lang="el-GR" sz="2400" b="1" dirty="0" err="1">
                <a:effectLst/>
              </a:rPr>
              <a:t>Αδηλη</a:t>
            </a:r>
            <a:r>
              <a:rPr lang="el-GR" sz="2400" b="1" dirty="0">
                <a:effectLst/>
              </a:rPr>
              <a:t> Απώλεια Νερού, </a:t>
            </a:r>
            <a:r>
              <a:rPr lang="el-GR" sz="2400" b="1" dirty="0" err="1">
                <a:effectLst/>
              </a:rPr>
              <a:t>Προφιλομετρία</a:t>
            </a:r>
            <a:r>
              <a:rPr lang="el-GR" sz="2400" b="1" dirty="0">
                <a:effectLst/>
              </a:rPr>
              <a:t>, </a:t>
            </a:r>
            <a:r>
              <a:rPr lang="el-GR" sz="2400" b="1" dirty="0" err="1">
                <a:effectLst/>
              </a:rPr>
              <a:t>Μεγεθος</a:t>
            </a:r>
            <a:r>
              <a:rPr lang="el-GR" sz="2400" b="1" dirty="0">
                <a:effectLst/>
              </a:rPr>
              <a:t> </a:t>
            </a:r>
            <a:r>
              <a:rPr lang="el-GR" sz="2400" b="1" dirty="0" err="1">
                <a:effectLst/>
              </a:rPr>
              <a:t>Κερατινοκυττάρων</a:t>
            </a:r>
            <a:r>
              <a:rPr lang="el-GR" sz="2400" b="1" dirty="0">
                <a:effectLst/>
              </a:rPr>
              <a:t>, Εικόνα </a:t>
            </a:r>
            <a:r>
              <a:rPr lang="el-GR" sz="2400" b="1" dirty="0" err="1">
                <a:effectLst/>
              </a:rPr>
              <a:t>Λεπίων</a:t>
            </a:r>
            <a:r>
              <a:rPr lang="el-GR" sz="2400" b="1" dirty="0">
                <a:effectLst/>
              </a:rPr>
              <a:t>, Φωτογραφίες – εξέταση σκιών, </a:t>
            </a:r>
            <a:r>
              <a:rPr lang="el-GR" sz="2400" b="1" dirty="0" err="1">
                <a:effectLst/>
              </a:rPr>
              <a:t>Ελαστικότητα,Υπέρηχοι</a:t>
            </a:r>
            <a:r>
              <a:rPr lang="el-GR" sz="2400" b="1" dirty="0">
                <a:effectLst/>
              </a:rPr>
              <a:t>, Συντελεστής Τριβής </a:t>
            </a:r>
            <a:r>
              <a:rPr lang="el-GR" sz="2400" b="1" dirty="0" err="1">
                <a:effectLst/>
              </a:rPr>
              <a:t>κ.ά</a:t>
            </a:r>
            <a:endParaRPr lang="el-GR" sz="2400" b="1" dirty="0">
              <a:effectLst/>
            </a:endParaRPr>
          </a:p>
          <a:p>
            <a:pPr eaLnBrk="1" hangingPunct="1">
              <a:buFont typeface="Wingdings" pitchFamily="2" charset="2"/>
              <a:buNone/>
            </a:pPr>
            <a:r>
              <a:rPr lang="el-GR" sz="2400" b="1" dirty="0">
                <a:effectLst/>
              </a:rPr>
              <a:t>Β. </a:t>
            </a:r>
            <a:r>
              <a:rPr lang="el-GR" sz="2400" b="1" dirty="0" err="1">
                <a:effectLst/>
              </a:rPr>
              <a:t>Αμεσες</a:t>
            </a:r>
            <a:r>
              <a:rPr lang="el-GR" sz="2400" b="1" dirty="0">
                <a:effectLst/>
              </a:rPr>
              <a:t> </a:t>
            </a:r>
          </a:p>
          <a:p>
            <a:pPr eaLnBrk="1" hangingPunct="1">
              <a:buFont typeface="Wingdings" pitchFamily="2" charset="2"/>
              <a:buNone/>
            </a:pPr>
            <a:r>
              <a:rPr lang="el-GR" sz="2400" b="1" dirty="0">
                <a:effectLst/>
              </a:rPr>
              <a:t>Υπέρυθρη Φασματοσκοπία (2500 – 15000</a:t>
            </a:r>
            <a:r>
              <a:rPr lang="en-US" sz="2400" b="1" dirty="0">
                <a:effectLst/>
              </a:rPr>
              <a:t>nm)</a:t>
            </a:r>
          </a:p>
          <a:p>
            <a:pPr eaLnBrk="1" hangingPunct="1">
              <a:buFont typeface="Wingdings" pitchFamily="2" charset="2"/>
              <a:buNone/>
            </a:pPr>
            <a:r>
              <a:rPr lang="el-GR" sz="2400" b="1" dirty="0" err="1">
                <a:effectLst/>
              </a:rPr>
              <a:t>Αμίδιο</a:t>
            </a:r>
            <a:r>
              <a:rPr lang="el-GR" sz="2400" b="1" dirty="0">
                <a:effectLst/>
              </a:rPr>
              <a:t> Ι και ΙΙ</a:t>
            </a:r>
            <a:endParaRPr lang="en-US" sz="2400" b="1" dirty="0">
              <a:effectLst/>
            </a:endParaRPr>
          </a:p>
          <a:p>
            <a:pPr eaLnBrk="1" hangingPunct="1">
              <a:buFont typeface="Wingdings" pitchFamily="2" charset="2"/>
              <a:buNone/>
            </a:pPr>
            <a:r>
              <a:rPr lang="el-GR" sz="2400" b="1" dirty="0">
                <a:effectLst/>
              </a:rPr>
              <a:t>Εγγύς Υπέρυθρος Φασματοσκοπία</a:t>
            </a:r>
            <a:r>
              <a:rPr lang="en-US" sz="2400" b="1" dirty="0">
                <a:effectLst/>
              </a:rPr>
              <a:t> (1100-2500nm)</a:t>
            </a:r>
            <a:r>
              <a:rPr lang="el-GR" sz="2400" b="1" dirty="0">
                <a:effectLst/>
              </a:rPr>
              <a:t> </a:t>
            </a:r>
          </a:p>
          <a:p>
            <a:pPr eaLnBrk="1" hangingPunct="1">
              <a:buFont typeface="Wingdings" pitchFamily="2" charset="2"/>
              <a:buNone/>
            </a:pPr>
            <a:r>
              <a:rPr lang="el-GR" sz="2400" b="1" dirty="0">
                <a:effectLst/>
              </a:rPr>
              <a:t>1450 – 1936</a:t>
            </a:r>
            <a:r>
              <a:rPr lang="en-US" sz="2400" b="1" dirty="0">
                <a:effectLst/>
              </a:rPr>
              <a:t>nm</a:t>
            </a:r>
            <a:endParaRPr lang="el-GR" sz="2400" b="1" dirty="0">
              <a:effectLst/>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Rot="1" noChangeArrowheads="1"/>
          </p:cNvSpPr>
          <p:nvPr>
            <p:ph type="body" idx="1"/>
          </p:nvPr>
        </p:nvSpPr>
        <p:spPr>
          <a:xfrm>
            <a:off x="0" y="188913"/>
            <a:ext cx="9144000" cy="6669087"/>
          </a:xfrm>
        </p:spPr>
        <p:txBody>
          <a:bodyPr/>
          <a:lstStyle/>
          <a:p>
            <a:pPr eaLnBrk="1" hangingPunct="1">
              <a:defRPr/>
            </a:pPr>
            <a:r>
              <a:rPr lang="en-US" sz="2800" b="1" dirty="0"/>
              <a:t>A</a:t>
            </a:r>
            <a:r>
              <a:rPr lang="el-GR" sz="2800" b="1" dirty="0"/>
              <a:t>ΔΗΛΗ ΑΠΩΛΕΙΑ ΝΕΡΟΥ</a:t>
            </a:r>
          </a:p>
          <a:p>
            <a:pPr eaLnBrk="1" hangingPunct="1">
              <a:buFont typeface="Wingdings" pitchFamily="2" charset="2"/>
              <a:buNone/>
              <a:defRPr/>
            </a:pPr>
            <a:r>
              <a:rPr lang="el-GR" sz="2800" b="1" dirty="0"/>
              <a:t>Φραγμός – Κεράτινη Στοιβάδα</a:t>
            </a:r>
          </a:p>
          <a:p>
            <a:pPr eaLnBrk="1" hangingPunct="1">
              <a:buFont typeface="Wingdings" pitchFamily="2" charset="2"/>
              <a:buNone/>
              <a:defRPr/>
            </a:pPr>
            <a:r>
              <a:rPr lang="el-GR" sz="2800" b="1" dirty="0"/>
              <a:t>ΣΗΜΑΝΤΙΚΗ ΠΑΡΑΜΕΤΡΟΣ</a:t>
            </a:r>
          </a:p>
          <a:p>
            <a:pPr eaLnBrk="1" hangingPunct="1">
              <a:buFont typeface="Wingdings" pitchFamily="2" charset="2"/>
              <a:buNone/>
              <a:defRPr/>
            </a:pPr>
            <a:r>
              <a:rPr lang="el-GR" sz="2800" b="1" dirty="0"/>
              <a:t>Μέθοδος Επιλογής : Περιβάλλον (Υπεριώδες-</a:t>
            </a:r>
            <a:r>
              <a:rPr lang="el-GR" sz="2800" b="1" dirty="0" err="1"/>
              <a:t>Κρύο</a:t>
            </a:r>
            <a:r>
              <a:rPr lang="el-GR" sz="2800" b="1" dirty="0"/>
              <a:t>), Ηλικία, Ασθένεια, Θεραπευτική Βελτίωση, Διαλύτες -  Απορρυπαντικά, Λιπίδια (</a:t>
            </a:r>
            <a:r>
              <a:rPr lang="el-GR" sz="2800" b="1" dirty="0" err="1"/>
              <a:t>λινολεΙκό</a:t>
            </a:r>
            <a:r>
              <a:rPr lang="el-GR" sz="2800" b="1" dirty="0"/>
              <a:t> – </a:t>
            </a:r>
            <a:r>
              <a:rPr lang="el-GR" sz="2800" b="1" dirty="0" err="1"/>
              <a:t>λινολενικό</a:t>
            </a:r>
            <a:r>
              <a:rPr lang="el-GR" sz="2800" b="1" dirty="0"/>
              <a:t> οξύ) </a:t>
            </a:r>
          </a:p>
          <a:p>
            <a:pPr eaLnBrk="1" hangingPunct="1">
              <a:buFont typeface="Wingdings" pitchFamily="2" charset="2"/>
              <a:buNone/>
              <a:defRPr/>
            </a:pPr>
            <a:r>
              <a:rPr lang="el-GR" sz="2800" b="1" dirty="0"/>
              <a:t>Εγκλιματισμός</a:t>
            </a:r>
          </a:p>
          <a:p>
            <a:pPr eaLnBrk="1" hangingPunct="1">
              <a:buFont typeface="Wingdings" pitchFamily="2" charset="2"/>
              <a:buNone/>
              <a:defRPr/>
            </a:pPr>
            <a:endParaRPr lang="el-GR" sz="2000" b="1"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lgn="ctr">
              <a:buNone/>
            </a:pPr>
            <a:r>
              <a:rPr lang="el-GR" sz="1600" b="1" dirty="0"/>
              <a:t>ΕΝΥΔΑΤΩΣΗ ΔΕΡΜΑΤΟΣ</a:t>
            </a:r>
          </a:p>
          <a:p>
            <a:pPr>
              <a:buNone/>
            </a:pPr>
            <a:r>
              <a:rPr lang="el-GR" sz="1600" b="1" dirty="0"/>
              <a:t>Ξηροδερμία – Θεραπεία με Ενυδατικούς Παράγοντες</a:t>
            </a:r>
          </a:p>
          <a:p>
            <a:pPr>
              <a:buNone/>
            </a:pPr>
            <a:r>
              <a:rPr lang="el-GR" sz="1600" b="1" dirty="0"/>
              <a:t>Τυποποίηση Μεθόδων</a:t>
            </a:r>
          </a:p>
          <a:p>
            <a:pPr>
              <a:buNone/>
            </a:pPr>
            <a:r>
              <a:rPr lang="el-GR" sz="1600" b="1" dirty="0"/>
              <a:t>Κλινική Αξιολόγηση Ξηροδερμίας  : οπτική-απτική(τραχύτητα επιφάνειας, απολέπιση, ρωγμές…)</a:t>
            </a:r>
          </a:p>
          <a:p>
            <a:pPr>
              <a:buNone/>
            </a:pPr>
            <a:r>
              <a:rPr lang="el-GR" sz="1600" b="1" dirty="0"/>
              <a:t>Μέθοδος </a:t>
            </a:r>
            <a:r>
              <a:rPr lang="en-US" sz="1600" b="1" dirty="0" err="1"/>
              <a:t>Kligman</a:t>
            </a:r>
            <a:r>
              <a:rPr lang="en-US" sz="1600" b="1" dirty="0"/>
              <a:t> (1978) : </a:t>
            </a:r>
            <a:r>
              <a:rPr lang="el-GR" sz="1600" b="1" dirty="0"/>
              <a:t>Γυναίκες με ξηροδερμία , εφαρμογή επί 3 εβδομάδες, 2φορές την ημέρα, αξιολόγηση 3 και 7 ημέρες μετά το πέρας των εφαρμογών</a:t>
            </a:r>
          </a:p>
          <a:p>
            <a:pPr>
              <a:buNone/>
            </a:pPr>
            <a:r>
              <a:rPr lang="el-GR" sz="1600" b="1" dirty="0"/>
              <a:t>Βιομηχανικές Μέθοδοι</a:t>
            </a:r>
            <a:r>
              <a:rPr lang="en-US" sz="1600" b="1" dirty="0"/>
              <a:t> : </a:t>
            </a:r>
            <a:r>
              <a:rPr lang="el-GR" sz="1600" b="1" dirty="0"/>
              <a:t>Ηλεκτρικές – Φασματοσκοπικές Δοκιμασίες, μηχανικές, </a:t>
            </a:r>
            <a:r>
              <a:rPr lang="en-US" sz="1600" b="1" dirty="0"/>
              <a:t>NMR, </a:t>
            </a:r>
            <a:r>
              <a:rPr lang="el-GR" sz="1600" b="1" dirty="0" err="1"/>
              <a:t>φωλίδες</a:t>
            </a:r>
            <a:endParaRPr lang="el-GR" sz="1600" b="1" dirty="0"/>
          </a:p>
          <a:p>
            <a:pPr>
              <a:buNone/>
            </a:pPr>
            <a:r>
              <a:rPr lang="el-GR" sz="1600" b="1" dirty="0"/>
              <a:t>2</a:t>
            </a:r>
            <a:r>
              <a:rPr lang="en-US" sz="1600" b="1" dirty="0"/>
              <a:t>mg/cm2</a:t>
            </a:r>
          </a:p>
          <a:p>
            <a:pPr>
              <a:buNone/>
            </a:pPr>
            <a:r>
              <a:rPr lang="el-GR" sz="1600" b="1" dirty="0"/>
              <a:t>Σύντομης Διάρκειας Δοκιμασίες (0,5-2 ώρες)</a:t>
            </a:r>
          </a:p>
          <a:p>
            <a:pPr>
              <a:buNone/>
            </a:pPr>
            <a:endParaRPr lang="el-GR" sz="1600" b="1" dirty="0"/>
          </a:p>
          <a:p>
            <a:pPr algn="ctr">
              <a:buNone/>
            </a:pPr>
            <a:endParaRPr lang="el-GR" sz="1600" b="1" dirty="0"/>
          </a:p>
        </p:txBody>
      </p:sp>
    </p:spTree>
    <p:extLst>
      <p:ext uri="{BB962C8B-B14F-4D97-AF65-F5344CB8AC3E}">
        <p14:creationId xmlns:p14="http://schemas.microsoft.com/office/powerpoint/2010/main" val="118754737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Grp="1" noChangeAspect="1" noChangeArrowheads="1"/>
          </p:cNvPicPr>
          <p:nvPr>
            <p:ph idx="1"/>
          </p:nvPr>
        </p:nvPicPr>
        <p:blipFill>
          <a:blip r:embed="rId2" cstate="print"/>
          <a:srcRect/>
          <a:stretch>
            <a:fillRect/>
          </a:stretch>
        </p:blipFill>
        <p:spPr bwMode="auto">
          <a:xfrm>
            <a:off x="0" y="0"/>
            <a:ext cx="9144000" cy="6165304"/>
          </a:xfrm>
          <a:prstGeom prst="rect">
            <a:avLst/>
          </a:prstGeom>
          <a:noFill/>
          <a:ln w="9525">
            <a:noFill/>
            <a:miter lim="800000"/>
            <a:headEnd/>
            <a:tailEnd/>
          </a:ln>
        </p:spPr>
      </p:pic>
    </p:spTree>
    <p:extLst>
      <p:ext uri="{BB962C8B-B14F-4D97-AF65-F5344CB8AC3E}">
        <p14:creationId xmlns:p14="http://schemas.microsoft.com/office/powerpoint/2010/main" val="3805145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1E68-9BF9-055C-1447-6315BA96F2BA}"/>
              </a:ext>
            </a:extLst>
          </p:cNvPr>
          <p:cNvSpPr>
            <a:spLocks noGrp="1"/>
          </p:cNvSpPr>
          <p:nvPr>
            <p:ph type="title"/>
          </p:nvPr>
        </p:nvSpPr>
        <p:spPr/>
        <p:txBody>
          <a:bodyPr/>
          <a:lstStyle/>
          <a:p>
            <a:r>
              <a:rPr lang="el-GR" dirty="0"/>
              <a:t>ΑΣΦΑΛΕΙΑ ΠΡΩΤΩΝ ΥΛΩΝ</a:t>
            </a:r>
            <a:endParaRPr lang="en-US" dirty="0"/>
          </a:p>
        </p:txBody>
      </p:sp>
      <p:sp>
        <p:nvSpPr>
          <p:cNvPr id="3" name="Content Placeholder 2">
            <a:extLst>
              <a:ext uri="{FF2B5EF4-FFF2-40B4-BE49-F238E27FC236}">
                <a16:creationId xmlns:a16="http://schemas.microsoft.com/office/drawing/2014/main" id="{15A8B3FE-57F3-8A98-8B52-D15FA04ADB10}"/>
              </a:ext>
            </a:extLst>
          </p:cNvPr>
          <p:cNvSpPr>
            <a:spLocks noGrp="1"/>
          </p:cNvSpPr>
          <p:nvPr>
            <p:ph idx="1"/>
          </p:nvPr>
        </p:nvSpPr>
        <p:spPr/>
        <p:txBody>
          <a:bodyPr/>
          <a:lstStyle/>
          <a:p>
            <a:r>
              <a:rPr lang="el-GR" dirty="0"/>
              <a:t>Η </a:t>
            </a:r>
            <a:r>
              <a:rPr lang="en-US" dirty="0"/>
              <a:t>European Chemicals Agency (ECHA</a:t>
            </a:r>
            <a:r>
              <a:rPr lang="el-GR" dirty="0"/>
              <a:t>) μπορεί να ζητήσει μελέτες στα ζώα</a:t>
            </a:r>
          </a:p>
          <a:p>
            <a:r>
              <a:rPr lang="el-GR" dirty="0"/>
              <a:t>ΑΝΑΠΤΥΞΗ ΕΝΑΛΛΑΚΤΙΚΩΝ ΜΕΘΟΔΩΝ</a:t>
            </a:r>
            <a:endParaRPr lang="en-US" dirty="0"/>
          </a:p>
        </p:txBody>
      </p:sp>
    </p:spTree>
    <p:extLst>
      <p:ext uri="{BB962C8B-B14F-4D97-AF65-F5344CB8AC3E}">
        <p14:creationId xmlns:p14="http://schemas.microsoft.com/office/powerpoint/2010/main" val="41169052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extLst>
      <p:ext uri="{BB962C8B-B14F-4D97-AF65-F5344CB8AC3E}">
        <p14:creationId xmlns:p14="http://schemas.microsoft.com/office/powerpoint/2010/main" val="364247324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Rot="1" noChangeArrowheads="1"/>
          </p:cNvSpPr>
          <p:nvPr>
            <p:ph type="body" idx="1"/>
          </p:nvPr>
        </p:nvSpPr>
        <p:spPr>
          <a:xfrm>
            <a:off x="0" y="0"/>
            <a:ext cx="9144000" cy="6858000"/>
          </a:xfrm>
        </p:spPr>
        <p:txBody>
          <a:bodyPr>
            <a:normAutofit lnSpcReduction="10000"/>
          </a:bodyPr>
          <a:lstStyle/>
          <a:p>
            <a:pPr eaLnBrk="1" hangingPunct="1">
              <a:defRPr/>
            </a:pPr>
            <a:r>
              <a:rPr lang="el-GR" sz="2400" b="1" dirty="0"/>
              <a:t>ΕΛΕΥΘΕΡΕΣ ΡΙΖΕΣ – ΟΞΕΙΔΩΤΙΚΟ ΣΤΡΕΣ</a:t>
            </a:r>
          </a:p>
          <a:p>
            <a:pPr eaLnBrk="1" hangingPunct="1">
              <a:buFont typeface="Wingdings" pitchFamily="2" charset="2"/>
              <a:buNone/>
              <a:defRPr/>
            </a:pPr>
            <a:r>
              <a:rPr lang="el-GR" sz="2400" b="1" dirty="0"/>
              <a:t>Ελεύθερες Ρίζες : Μόρια με μονά – </a:t>
            </a:r>
            <a:r>
              <a:rPr lang="el-GR" sz="2400" b="1" dirty="0" err="1"/>
              <a:t>ασύζευκτα</a:t>
            </a:r>
            <a:r>
              <a:rPr lang="el-GR" sz="2400" b="1" dirty="0"/>
              <a:t> ηλεκτρόνια</a:t>
            </a:r>
          </a:p>
          <a:p>
            <a:pPr eaLnBrk="1" hangingPunct="1">
              <a:buFont typeface="Wingdings" pitchFamily="2" charset="2"/>
              <a:buNone/>
              <a:defRPr/>
            </a:pPr>
            <a:r>
              <a:rPr lang="el-GR" sz="2400" b="1" dirty="0"/>
              <a:t>Δραστικά Μόρια Οξυγόνου : Ελεύθερες Ρίζες + Οξειδωτικές Ενώσεις</a:t>
            </a:r>
          </a:p>
          <a:p>
            <a:pPr eaLnBrk="1" hangingPunct="1">
              <a:buFont typeface="Wingdings" pitchFamily="2" charset="2"/>
              <a:buNone/>
              <a:defRPr/>
            </a:pPr>
            <a:r>
              <a:rPr lang="el-GR" sz="2400" b="1" dirty="0"/>
              <a:t>Οξειδωτικό Στρες : Διαταραχή της Ισορροπίας  Οξειδωτικών – Αντιοξειδωτικών</a:t>
            </a:r>
          </a:p>
          <a:p>
            <a:pPr eaLnBrk="1" hangingPunct="1">
              <a:buFont typeface="Wingdings" pitchFamily="2" charset="2"/>
              <a:buNone/>
              <a:defRPr/>
            </a:pPr>
            <a:r>
              <a:rPr lang="el-GR" sz="2400" b="1" dirty="0"/>
              <a:t>Παραδείγματα Δραστικών Μορίων Οξυγόνου : </a:t>
            </a:r>
            <a:r>
              <a:rPr lang="el-GR" sz="2400" b="1" dirty="0" err="1"/>
              <a:t>Υπεροξειδική</a:t>
            </a:r>
            <a:r>
              <a:rPr lang="el-GR" sz="2400" b="1" dirty="0"/>
              <a:t> Ρίζα, Ρίζα </a:t>
            </a:r>
            <a:r>
              <a:rPr lang="el-GR" sz="2400" b="1" dirty="0" err="1"/>
              <a:t>Υδροξειλίου</a:t>
            </a:r>
            <a:r>
              <a:rPr lang="el-GR" sz="2400" b="1" dirty="0"/>
              <a:t>, Υπεροξείδιο του Υδρογόνου  </a:t>
            </a:r>
          </a:p>
          <a:p>
            <a:pPr eaLnBrk="1" hangingPunct="1">
              <a:buFont typeface="Wingdings" pitchFamily="2" charset="2"/>
              <a:buNone/>
              <a:defRPr/>
            </a:pPr>
            <a:r>
              <a:rPr lang="el-GR" sz="2400" b="1" dirty="0"/>
              <a:t>Επίδραση στα Κύτταρα : </a:t>
            </a:r>
            <a:r>
              <a:rPr lang="el-GR" sz="2400" b="1" dirty="0" err="1"/>
              <a:t>Λιπιδική</a:t>
            </a:r>
            <a:r>
              <a:rPr lang="el-GR" sz="2400" b="1" dirty="0"/>
              <a:t> </a:t>
            </a:r>
            <a:r>
              <a:rPr lang="el-GR" sz="2400" b="1" dirty="0" err="1"/>
              <a:t>υπεροξέιδωση</a:t>
            </a:r>
            <a:r>
              <a:rPr lang="el-GR" sz="2400" b="1" dirty="0"/>
              <a:t>, Οξείδωση Πρωτεϊνών όπως χιαστές συνδέσεις κολλαγόνου, Βλάβες </a:t>
            </a:r>
            <a:r>
              <a:rPr lang="en-US" sz="2400" b="1" dirty="0"/>
              <a:t>DNA, </a:t>
            </a:r>
            <a:r>
              <a:rPr lang="el-GR" sz="2400" b="1" dirty="0"/>
              <a:t>Υδατάνθρακες όπως πολυμερισμός πολυσακχαριτών, Αλλοιώσεις στην </a:t>
            </a:r>
            <a:r>
              <a:rPr lang="el-GR" sz="2400" b="1" dirty="0" err="1"/>
              <a:t>Ενζυματική</a:t>
            </a:r>
            <a:r>
              <a:rPr lang="el-GR" sz="2400" b="1" dirty="0"/>
              <a:t> Δραστηριότητα</a:t>
            </a:r>
          </a:p>
          <a:p>
            <a:pPr eaLnBrk="1" hangingPunct="1">
              <a:buFont typeface="Wingdings" pitchFamily="2" charset="2"/>
              <a:buNone/>
              <a:defRPr/>
            </a:pPr>
            <a:r>
              <a:rPr lang="el-GR" sz="2400" b="1" dirty="0"/>
              <a:t>Παράγοντες : Υπεριώδης Ακτινοβολία, </a:t>
            </a:r>
            <a:r>
              <a:rPr lang="el-GR" sz="2400" b="1" dirty="0" err="1"/>
              <a:t>Αλλες</a:t>
            </a:r>
            <a:r>
              <a:rPr lang="el-GR" sz="2400" b="1" dirty="0"/>
              <a:t> Ακτινοβολίες, </a:t>
            </a:r>
            <a:r>
              <a:rPr lang="el-GR" sz="2400" b="1" dirty="0" err="1"/>
              <a:t>Οζον</a:t>
            </a:r>
            <a:r>
              <a:rPr lang="el-GR" sz="2400" b="1" dirty="0"/>
              <a:t>, Μόλυνση, Φάρμακα – Φυτοφάρμακα, Καπνός του Τσιγάρου</a:t>
            </a:r>
          </a:p>
          <a:p>
            <a:pPr eaLnBrk="1" hangingPunct="1">
              <a:buFont typeface="Wingdings" pitchFamily="2" charset="2"/>
              <a:buNone/>
              <a:defRPr/>
            </a:pPr>
            <a:r>
              <a:rPr lang="el-GR" sz="2400" b="1" dirty="0"/>
              <a:t>Αντιοξειδωτικά </a:t>
            </a:r>
            <a:endParaRPr lang="en-US" sz="2400" b="1" dirty="0"/>
          </a:p>
          <a:p>
            <a:pPr eaLnBrk="1" hangingPunct="1">
              <a:buFont typeface="Wingdings" pitchFamily="2" charset="2"/>
              <a:buNone/>
              <a:defRPr/>
            </a:pPr>
            <a:endParaRPr lang="en-US" sz="2400" b="1" dirty="0"/>
          </a:p>
          <a:p>
            <a:pPr eaLnBrk="1" hangingPunct="1">
              <a:buFont typeface="Wingdings" pitchFamily="2" charset="2"/>
              <a:buNone/>
              <a:defRPr/>
            </a:pPr>
            <a:r>
              <a:rPr lang="el-GR" sz="2400" b="1" dirty="0"/>
              <a:t>Αξιολόγηση Οξειδωτικού Στρες – Προστασίας των Αντιοξειδωτικών </a:t>
            </a:r>
            <a:r>
              <a:rPr lang="en-US" sz="2400" b="1" dirty="0"/>
              <a:t>(+ </a:t>
            </a:r>
            <a:r>
              <a:rPr lang="el-GR" sz="2400" b="1" dirty="0"/>
              <a:t>πρόληψη γήρανσης, φλεγμονωδών  καταστάσεων)</a:t>
            </a:r>
          </a:p>
          <a:p>
            <a:pPr eaLnBrk="1" hangingPunct="1">
              <a:buFont typeface="Wingdings" pitchFamily="2" charset="2"/>
              <a:buNone/>
              <a:defRPr/>
            </a:pPr>
            <a:endParaRPr lang="el-GR" sz="1800" b="1"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Font typeface="Wingdings" pitchFamily="2" charset="2"/>
              <a:buNone/>
              <a:defRPr/>
            </a:pPr>
            <a:r>
              <a:rPr lang="el-GR" sz="2000" b="1" dirty="0"/>
              <a:t>ΓΙΑΤΙ  ΠΑΙΡΝΟΥΜΕ ΜΕΤΡΗΣΕΙΣ;</a:t>
            </a:r>
          </a:p>
          <a:p>
            <a:pPr>
              <a:buFont typeface="Wingdings" pitchFamily="2" charset="2"/>
              <a:buNone/>
              <a:defRPr/>
            </a:pPr>
            <a:r>
              <a:rPr lang="el-GR" sz="2000" b="1" dirty="0"/>
              <a:t>Δεν Φθάνουν, Πρέπει  να Κατανοούμε τα Φαινόμενα.</a:t>
            </a:r>
          </a:p>
          <a:p>
            <a:pPr>
              <a:buFont typeface="Wingdings" pitchFamily="2" charset="2"/>
              <a:buNone/>
              <a:defRPr/>
            </a:pPr>
            <a:r>
              <a:rPr lang="el-GR" sz="2000" b="1" dirty="0"/>
              <a:t>Διαφορά Τεχνικού από τον Επιστήμονα.</a:t>
            </a:r>
          </a:p>
          <a:p>
            <a:pPr>
              <a:buFont typeface="Wingdings" pitchFamily="2" charset="2"/>
              <a:buNone/>
              <a:defRPr/>
            </a:pPr>
            <a:endParaRPr lang="el-GR" sz="2000" b="1" dirty="0"/>
          </a:p>
          <a:p>
            <a:pPr>
              <a:buFont typeface="Wingdings" pitchFamily="2" charset="2"/>
              <a:buNone/>
              <a:defRPr/>
            </a:pPr>
            <a:r>
              <a:rPr lang="el-GR" sz="2400" b="1" dirty="0"/>
              <a:t>ΤΡΟΠΟΙ ΑΞΙΟΛΟΓΗΣΕΩΣ</a:t>
            </a:r>
          </a:p>
          <a:p>
            <a:pPr>
              <a:buFont typeface="Wingdings" pitchFamily="2" charset="2"/>
              <a:buNone/>
              <a:defRPr/>
            </a:pPr>
            <a:r>
              <a:rPr lang="el-GR" sz="2000" b="1" dirty="0"/>
              <a:t>Επιφάνεια του Δέρματος  : Μορφολογία, Λιπίδια, Μικροβιακή Χλωρίδα</a:t>
            </a:r>
          </a:p>
          <a:p>
            <a:pPr>
              <a:buFont typeface="Wingdings" pitchFamily="2" charset="2"/>
              <a:buNone/>
              <a:defRPr/>
            </a:pPr>
            <a:r>
              <a:rPr lang="el-GR" sz="2000" b="1" dirty="0" err="1"/>
              <a:t>Κερατινοποίηση</a:t>
            </a:r>
            <a:r>
              <a:rPr lang="el-GR" sz="2000" b="1" dirty="0"/>
              <a:t> – Απολέπιση – Τριβή</a:t>
            </a:r>
          </a:p>
          <a:p>
            <a:pPr>
              <a:buFont typeface="Wingdings" pitchFamily="2" charset="2"/>
              <a:buNone/>
              <a:defRPr/>
            </a:pPr>
            <a:r>
              <a:rPr lang="el-GR" sz="2000" b="1" dirty="0"/>
              <a:t>ρΗ</a:t>
            </a:r>
          </a:p>
          <a:p>
            <a:pPr>
              <a:buFont typeface="Wingdings" pitchFamily="2" charset="2"/>
              <a:buNone/>
              <a:defRPr/>
            </a:pPr>
            <a:r>
              <a:rPr lang="el-GR" sz="2000" b="1" dirty="0"/>
              <a:t>Ενυδάτωση</a:t>
            </a:r>
          </a:p>
          <a:p>
            <a:pPr>
              <a:buFont typeface="Wingdings" pitchFamily="2" charset="2"/>
              <a:buNone/>
              <a:defRPr/>
            </a:pPr>
            <a:r>
              <a:rPr lang="el-GR" sz="2000" b="1" dirty="0" err="1"/>
              <a:t>Αδηλη</a:t>
            </a:r>
            <a:r>
              <a:rPr lang="el-GR" sz="2000" b="1" dirty="0"/>
              <a:t> Απώλεια Νερού</a:t>
            </a:r>
          </a:p>
          <a:p>
            <a:pPr>
              <a:buFont typeface="Wingdings" pitchFamily="2" charset="2"/>
              <a:buNone/>
              <a:defRPr/>
            </a:pPr>
            <a:r>
              <a:rPr lang="el-GR" sz="2000" b="1" dirty="0"/>
              <a:t>Σμήγμα</a:t>
            </a:r>
          </a:p>
          <a:p>
            <a:pPr>
              <a:buFont typeface="Wingdings" pitchFamily="2" charset="2"/>
              <a:buNone/>
              <a:defRPr/>
            </a:pPr>
            <a:r>
              <a:rPr lang="el-GR" sz="2000" b="1" dirty="0"/>
              <a:t>Πάχος</a:t>
            </a:r>
          </a:p>
          <a:p>
            <a:pPr>
              <a:buFont typeface="Wingdings" pitchFamily="2" charset="2"/>
              <a:buNone/>
              <a:defRPr/>
            </a:pPr>
            <a:r>
              <a:rPr lang="el-GR" sz="2000" b="1" dirty="0"/>
              <a:t>Μηχανικές Ιδιότητες (ελαστικότητα)</a:t>
            </a:r>
          </a:p>
          <a:p>
            <a:pPr>
              <a:buFont typeface="Wingdings" pitchFamily="2" charset="2"/>
              <a:buNone/>
              <a:defRPr/>
            </a:pPr>
            <a:r>
              <a:rPr lang="el-GR" sz="2000" b="1" dirty="0"/>
              <a:t>Θερμοκρασία – Θερμική Αγωγιμότητα</a:t>
            </a:r>
          </a:p>
          <a:p>
            <a:pPr>
              <a:buFont typeface="Wingdings" pitchFamily="2" charset="2"/>
              <a:buNone/>
              <a:defRPr/>
            </a:pPr>
            <a:r>
              <a:rPr lang="el-GR" sz="2000" b="1" dirty="0" err="1"/>
              <a:t>Μικροκυκλοφορία</a:t>
            </a:r>
            <a:endParaRPr lang="el-GR" sz="2000" b="1" dirty="0"/>
          </a:p>
          <a:p>
            <a:pPr>
              <a:buFont typeface="Wingdings" pitchFamily="2" charset="2"/>
              <a:buNone/>
              <a:defRPr/>
            </a:pPr>
            <a:r>
              <a:rPr lang="el-GR" sz="2000" b="1" dirty="0"/>
              <a:t>Βιοχημικοί  Προσδιορισμοί</a:t>
            </a:r>
            <a:endParaRPr lang="en-US" sz="2000" b="1"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Rot="1" noChangeArrowheads="1"/>
          </p:cNvSpPr>
          <p:nvPr>
            <p:ph type="body" idx="1"/>
          </p:nvPr>
        </p:nvSpPr>
        <p:spPr>
          <a:xfrm>
            <a:off x="0" y="0"/>
            <a:ext cx="9144000" cy="6858000"/>
          </a:xfrm>
        </p:spPr>
        <p:txBody>
          <a:bodyPr/>
          <a:lstStyle/>
          <a:p>
            <a:pPr eaLnBrk="1" hangingPunct="1"/>
            <a:r>
              <a:rPr lang="el-GR" sz="2000" b="1">
                <a:effectLst/>
              </a:rPr>
              <a:t>ΕΝΥΔΑΤΩΣΗ</a:t>
            </a:r>
          </a:p>
          <a:p>
            <a:pPr eaLnBrk="1" hangingPunct="1">
              <a:buFont typeface="Wingdings" pitchFamily="2" charset="2"/>
              <a:buNone/>
            </a:pPr>
            <a:r>
              <a:rPr lang="el-GR" sz="1600" b="1">
                <a:effectLst/>
              </a:rPr>
              <a:t>Φασματοσκοπία Υπερύθρου και Εγγύς Υπερύθρου (1450 και 1936</a:t>
            </a:r>
            <a:r>
              <a:rPr lang="en-US" sz="1600" b="1">
                <a:effectLst/>
              </a:rPr>
              <a:t>nm)</a:t>
            </a:r>
            <a:endParaRPr lang="el-GR" sz="2000" b="1">
              <a:effectLst/>
            </a:endParaRPr>
          </a:p>
          <a:p>
            <a:pPr eaLnBrk="1" hangingPunct="1">
              <a:buFont typeface="Wingdings" pitchFamily="2" charset="2"/>
              <a:buNone/>
            </a:pPr>
            <a:r>
              <a:rPr lang="el-GR" sz="2000" b="1">
                <a:effectLst/>
              </a:rPr>
              <a:t>	ΜΟΡΦΟΛΟΓΙΑ ΤΟΥ ΔΕΡΜΑΤΟΣ</a:t>
            </a:r>
          </a:p>
          <a:p>
            <a:pPr eaLnBrk="1" hangingPunct="1">
              <a:buFont typeface="Wingdings" pitchFamily="2" charset="2"/>
              <a:buNone/>
            </a:pPr>
            <a:r>
              <a:rPr lang="el-GR" sz="1600" b="1">
                <a:effectLst/>
              </a:rPr>
              <a:t>Μικροανάγλυφο – Οπτικές Μέθοδοι – Μηχανικές Μέθοδοι</a:t>
            </a:r>
          </a:p>
          <a:p>
            <a:pPr eaLnBrk="1" hangingPunct="1">
              <a:buFont typeface="Wingdings" pitchFamily="2" charset="2"/>
              <a:buNone/>
            </a:pPr>
            <a:r>
              <a:rPr lang="el-GR" sz="2000" b="1">
                <a:effectLst/>
              </a:rPr>
              <a:t>	ΜΗΧΑΝΙΚΕΣ ΙΔΙΟΤΗΤΕΣ ΤΟΥ ΔΕΡΜΑΤΟΣ</a:t>
            </a:r>
          </a:p>
          <a:p>
            <a:pPr eaLnBrk="1" hangingPunct="1">
              <a:buFont typeface="Wingdings" pitchFamily="2" charset="2"/>
              <a:buNone/>
            </a:pPr>
            <a:r>
              <a:rPr lang="el-GR" sz="1600" b="1">
                <a:effectLst/>
              </a:rPr>
              <a:t>Βαθούλωμα – Ελξη – Αναπήδηση – Αναρρόφηση – Εκταση – Στρέψη – Ταχύτητα του Ηχου</a:t>
            </a:r>
          </a:p>
          <a:p>
            <a:pPr eaLnBrk="1" hangingPunct="1">
              <a:buFont typeface="Wingdings" pitchFamily="2" charset="2"/>
              <a:buNone/>
            </a:pPr>
            <a:r>
              <a:rPr lang="el-GR" sz="1600" b="1">
                <a:effectLst/>
              </a:rPr>
              <a:t>	</a:t>
            </a:r>
            <a:r>
              <a:rPr lang="el-GR" sz="2000" b="1">
                <a:effectLst/>
              </a:rPr>
              <a:t>ΤΡΙΒΗ ΤΟΥ ΔΕΡΜΑΤΟΣ</a:t>
            </a:r>
          </a:p>
          <a:p>
            <a:pPr eaLnBrk="1" hangingPunct="1">
              <a:buFont typeface="Wingdings" pitchFamily="2" charset="2"/>
              <a:buNone/>
            </a:pPr>
            <a:r>
              <a:rPr lang="el-GR" sz="2000" b="1">
                <a:effectLst/>
              </a:rPr>
              <a:t>	ΛΙΠΙΔΙΑ ΤΟΥ ΔΕΡΜΑΤΟΣ</a:t>
            </a:r>
          </a:p>
          <a:p>
            <a:pPr eaLnBrk="1" hangingPunct="1">
              <a:buFont typeface="Wingdings" pitchFamily="2" charset="2"/>
              <a:buNone/>
            </a:pPr>
            <a:r>
              <a:rPr lang="el-GR" sz="1600" b="1">
                <a:effectLst/>
              </a:rPr>
              <a:t>Λιπαρό Δέρμα</a:t>
            </a:r>
          </a:p>
          <a:p>
            <a:pPr eaLnBrk="1" hangingPunct="1">
              <a:buFont typeface="Wingdings" pitchFamily="2" charset="2"/>
              <a:buNone/>
            </a:pPr>
            <a:r>
              <a:rPr lang="el-GR" sz="1600" b="1">
                <a:effectLst/>
              </a:rPr>
              <a:t>Μέθοδοι Προσδιορισμού των Λιπιδίων : Σμήγμα – Λιπίδια Επιδερμίδας</a:t>
            </a:r>
          </a:p>
          <a:p>
            <a:pPr eaLnBrk="1" hangingPunct="1">
              <a:buFont typeface="Wingdings" pitchFamily="2" charset="2"/>
              <a:buNone/>
            </a:pPr>
            <a:r>
              <a:rPr lang="el-GR" sz="2000" b="1">
                <a:effectLst/>
              </a:rPr>
              <a:t>	ΜΙΚΡΟΒΙΑ</a:t>
            </a:r>
          </a:p>
          <a:p>
            <a:pPr eaLnBrk="1" hangingPunct="1">
              <a:buFont typeface="Wingdings" pitchFamily="2" charset="2"/>
              <a:buNone/>
            </a:pPr>
            <a:r>
              <a:rPr lang="el-GR" sz="2000" b="1">
                <a:effectLst/>
              </a:rPr>
              <a:t>	ΑΙΜΑΤΙΚΗ ΡΟΗ</a:t>
            </a:r>
          </a:p>
          <a:p>
            <a:pPr eaLnBrk="1" hangingPunct="1">
              <a:buFont typeface="Wingdings" pitchFamily="2" charset="2"/>
              <a:buNone/>
            </a:pPr>
            <a:r>
              <a:rPr lang="el-GR" sz="2000" b="1">
                <a:effectLst/>
              </a:rPr>
              <a:t>	ΧΡΩΜΑ</a:t>
            </a:r>
          </a:p>
          <a:p>
            <a:pPr eaLnBrk="1" hangingPunct="1">
              <a:buFont typeface="Wingdings" pitchFamily="2" charset="2"/>
              <a:buNone/>
            </a:pPr>
            <a:r>
              <a:rPr lang="el-GR" sz="2000" b="1">
                <a:effectLst/>
              </a:rPr>
              <a:t>	ΥΠΕΡΗΧΟΓΡΑΦΙΑ</a:t>
            </a:r>
          </a:p>
          <a:p>
            <a:pPr eaLnBrk="1" hangingPunct="1">
              <a:buFont typeface="Wingdings" pitchFamily="2" charset="2"/>
              <a:buNone/>
            </a:pPr>
            <a:r>
              <a:rPr lang="el-GR" sz="2000" b="1">
                <a:effectLst/>
              </a:rPr>
              <a:t>	ρΗ</a:t>
            </a:r>
          </a:p>
          <a:p>
            <a:pPr eaLnBrk="1" hangingPunct="1">
              <a:buFont typeface="Wingdings" pitchFamily="2" charset="2"/>
              <a:buNone/>
            </a:pPr>
            <a:r>
              <a:rPr lang="el-GR" sz="2000" b="1">
                <a:effectLst/>
              </a:rPr>
              <a:t>	ΘΕΡΜΟΚΡΑΣΙΑ</a:t>
            </a:r>
          </a:p>
          <a:p>
            <a:pPr eaLnBrk="1" hangingPunct="1">
              <a:buFont typeface="Wingdings" pitchFamily="2" charset="2"/>
              <a:buNone/>
            </a:pPr>
            <a:r>
              <a:rPr lang="el-GR" sz="2000" b="1">
                <a:effectLst/>
              </a:rPr>
              <a:t>	ΣΥΝΕΣΤΙΑΚΗ ΜΙΚΡΟΣΚΟΠΙΑ</a:t>
            </a:r>
          </a:p>
          <a:p>
            <a:pPr eaLnBrk="1" hangingPunct="1">
              <a:buFont typeface="Wingdings" pitchFamily="2" charset="2"/>
              <a:buNone/>
            </a:pPr>
            <a:r>
              <a:rPr lang="el-GR" sz="2000" b="1">
                <a:effectLst/>
              </a:rPr>
              <a:t>	ΒΙΟΧΗΜΙΚΕΣ ΠΑΡΑΜΕΤΡΟΙ</a:t>
            </a:r>
            <a:endParaRPr lang="en-US" sz="2000" b="1">
              <a:effectLst/>
            </a:endParaRPr>
          </a:p>
          <a:p>
            <a:pPr eaLnBrk="1" hangingPunct="1">
              <a:buFont typeface="Wingdings" pitchFamily="2" charset="2"/>
              <a:buNone/>
            </a:pPr>
            <a:endParaRPr lang="el-GR" sz="1600" b="1">
              <a:effectLst/>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Rot="1" noChangeArrowheads="1"/>
          </p:cNvSpPr>
          <p:nvPr>
            <p:ph type="body" sz="half" idx="1"/>
          </p:nvPr>
        </p:nvSpPr>
        <p:spPr>
          <a:xfrm>
            <a:off x="301625" y="381000"/>
            <a:ext cx="4194175" cy="5718175"/>
          </a:xfrm>
        </p:spPr>
        <p:txBody>
          <a:bodyPr/>
          <a:lstStyle/>
          <a:p>
            <a:pPr algn="ctr" eaLnBrk="1" hangingPunct="1">
              <a:defRPr/>
            </a:pPr>
            <a:r>
              <a:rPr lang="en-US" sz="2400" b="1" dirty="0"/>
              <a:t>BHMATA </a:t>
            </a:r>
            <a:r>
              <a:rPr lang="el-GR" sz="2400" b="1" dirty="0"/>
              <a:t>ΓΙΑ ΤΗΝ ΟΣΟ ΤΟ ΔΥΝΑΤΟΝ  ΟΛΟΚΛΗΡΩΜΕΝΗ ΑΞΙΟΛΟΓΗΣΗ ΕΝΟΣ ΚΑΛΛΥΝΤΙΚΟΥ – ΤΟΠΙΚΟΥ ΠΡΟΙΟΝΤΟΣ</a:t>
            </a:r>
          </a:p>
          <a:p>
            <a:pPr eaLnBrk="1" hangingPunct="1">
              <a:defRPr/>
            </a:pPr>
            <a:r>
              <a:rPr lang="en-US" sz="2000" b="1" dirty="0"/>
              <a:t>In Vitro </a:t>
            </a:r>
            <a:r>
              <a:rPr lang="el-GR" sz="2000" b="1" dirty="0"/>
              <a:t>(Κυτταρικές Καλλιέργειες)</a:t>
            </a:r>
          </a:p>
          <a:p>
            <a:pPr eaLnBrk="1" hangingPunct="1">
              <a:defRPr/>
            </a:pPr>
            <a:r>
              <a:rPr lang="en-US" sz="2000" b="1" dirty="0"/>
              <a:t>In Vivo  (Z</a:t>
            </a:r>
            <a:r>
              <a:rPr lang="el-GR" sz="2000" b="1" dirty="0"/>
              <a:t>ώα – </a:t>
            </a:r>
            <a:r>
              <a:rPr lang="el-GR" sz="2000" b="1" dirty="0" err="1"/>
              <a:t>Ανθρωπος</a:t>
            </a:r>
            <a:r>
              <a:rPr lang="el-GR" sz="2000" b="1" dirty="0"/>
              <a:t>) </a:t>
            </a:r>
          </a:p>
          <a:p>
            <a:pPr eaLnBrk="1" hangingPunct="1">
              <a:buFont typeface="Wingdings" pitchFamily="2" charset="2"/>
              <a:buNone/>
              <a:defRPr/>
            </a:pPr>
            <a:r>
              <a:rPr lang="el-GR" sz="2000" b="1" dirty="0"/>
              <a:t>Η κλινική μελέτη θα πρέπει να είναι </a:t>
            </a:r>
            <a:r>
              <a:rPr lang="el-GR" sz="2000" b="1" u="sng" dirty="0"/>
              <a:t>Διπλή Τυφλή και Τυχαία</a:t>
            </a:r>
          </a:p>
          <a:p>
            <a:pPr eaLnBrk="1" hangingPunct="1">
              <a:buFont typeface="Wingdings" pitchFamily="2" charset="2"/>
              <a:buNone/>
              <a:defRPr/>
            </a:pPr>
            <a:r>
              <a:rPr lang="el-GR" sz="2000" b="1" dirty="0"/>
              <a:t>Σχέση με Μάρτυρα – Σχέση με άλλο θεραπευτικό πρότυπο</a:t>
            </a:r>
          </a:p>
          <a:p>
            <a:pPr eaLnBrk="1" hangingPunct="1">
              <a:buFont typeface="Wingdings" pitchFamily="2" charset="2"/>
              <a:buNone/>
              <a:defRPr/>
            </a:pPr>
            <a:r>
              <a:rPr lang="el-GR" sz="2000" b="1" dirty="0"/>
              <a:t>Μάρτυρας ο ίδιος ο ασθενής (συμμετρικά μέρη)</a:t>
            </a:r>
          </a:p>
          <a:p>
            <a:pPr eaLnBrk="1" hangingPunct="1">
              <a:defRPr/>
            </a:pPr>
            <a:r>
              <a:rPr lang="el-GR" sz="2000" b="1" dirty="0"/>
              <a:t>Μελέτη Τοξικότητας</a:t>
            </a:r>
          </a:p>
          <a:p>
            <a:pPr eaLnBrk="1" hangingPunct="1">
              <a:defRPr/>
            </a:pPr>
            <a:r>
              <a:rPr lang="el-GR" sz="2000" b="1" dirty="0"/>
              <a:t>Στατιστική Επεξεργασία</a:t>
            </a:r>
          </a:p>
          <a:p>
            <a:pPr eaLnBrk="1" hangingPunct="1">
              <a:buFont typeface="Wingdings" pitchFamily="2" charset="2"/>
              <a:buNone/>
              <a:defRPr/>
            </a:pPr>
            <a:endParaRPr lang="el-GR" sz="1400" b="1" dirty="0"/>
          </a:p>
          <a:p>
            <a:pPr eaLnBrk="1" hangingPunct="1">
              <a:buFont typeface="Wingdings" pitchFamily="2" charset="2"/>
              <a:buNone/>
              <a:defRPr/>
            </a:pPr>
            <a:endParaRPr lang="el-GR" sz="1400" b="1" dirty="0"/>
          </a:p>
          <a:p>
            <a:pPr eaLnBrk="1" hangingPunct="1">
              <a:buFont typeface="Wingdings" pitchFamily="2" charset="2"/>
              <a:buNone/>
              <a:defRPr/>
            </a:pPr>
            <a:endParaRPr lang="el-GR" sz="1400" b="1" u="sng" dirty="0"/>
          </a:p>
          <a:p>
            <a:pPr eaLnBrk="1" hangingPunct="1">
              <a:defRPr/>
            </a:pPr>
            <a:endParaRPr lang="el-GR" sz="1400" b="1" dirty="0"/>
          </a:p>
        </p:txBody>
      </p:sp>
      <p:graphicFrame>
        <p:nvGraphicFramePr>
          <p:cNvPr id="149519" name="Group 15"/>
          <p:cNvGraphicFramePr>
            <a:graphicFrameLocks noGrp="1"/>
          </p:cNvGraphicFramePr>
          <p:nvPr>
            <p:ph sz="half" idx="2"/>
          </p:nvPr>
        </p:nvGraphicFramePr>
        <p:xfrm>
          <a:off x="4648200" y="1676400"/>
          <a:ext cx="4194175" cy="4422776"/>
        </p:xfrm>
        <a:graphic>
          <a:graphicData uri="http://schemas.openxmlformats.org/drawingml/2006/table">
            <a:tbl>
              <a:tblPr/>
              <a:tblGrid>
                <a:gridCol w="2097088">
                  <a:extLst>
                    <a:ext uri="{9D8B030D-6E8A-4147-A177-3AD203B41FA5}">
                      <a16:colId xmlns:a16="http://schemas.microsoft.com/office/drawing/2014/main" val="20000"/>
                    </a:ext>
                  </a:extLst>
                </a:gridCol>
                <a:gridCol w="2097087">
                  <a:extLst>
                    <a:ext uri="{9D8B030D-6E8A-4147-A177-3AD203B41FA5}">
                      <a16:colId xmlns:a16="http://schemas.microsoft.com/office/drawing/2014/main" val="20001"/>
                    </a:ext>
                  </a:extLst>
                </a:gridCol>
              </a:tblGrid>
              <a:tr h="22113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28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ΑΣ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28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Α</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l-GR" sz="2800" b="0" i="0" u="none" strike="noStrike" cap="none" normalizeH="0" baseline="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113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28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l-GR" sz="28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Rot="1" noChangeArrowheads="1"/>
          </p:cNvSpPr>
          <p:nvPr>
            <p:ph type="body" idx="1"/>
          </p:nvPr>
        </p:nvSpPr>
        <p:spPr>
          <a:xfrm>
            <a:off x="0" y="0"/>
            <a:ext cx="9144000" cy="6858000"/>
          </a:xfrm>
        </p:spPr>
        <p:txBody>
          <a:bodyPr/>
          <a:lstStyle/>
          <a:p>
            <a:pPr algn="ctr" eaLnBrk="1" hangingPunct="1">
              <a:buFont typeface="Wingdings" pitchFamily="2" charset="2"/>
              <a:buNone/>
              <a:defRPr/>
            </a:pPr>
            <a:r>
              <a:rPr lang="el-GR" sz="2400" b="1" dirty="0"/>
              <a:t>ΑΠΟΤΕΛΕΣΜΑΤΙΚΟΤΗΤΑ ΑΝΤΙΙΔΡΩΤΙΚΩΝ</a:t>
            </a:r>
          </a:p>
          <a:p>
            <a:pPr eaLnBrk="1" hangingPunct="1">
              <a:buFont typeface="Wingdings" pitchFamily="2" charset="2"/>
              <a:buNone/>
              <a:defRPr/>
            </a:pPr>
            <a:r>
              <a:rPr lang="el-GR" sz="2400" b="1" dirty="0"/>
              <a:t>Τι Μπορώ να Εκτιμήσω;</a:t>
            </a:r>
          </a:p>
          <a:p>
            <a:pPr eaLnBrk="1" hangingPunct="1">
              <a:buFont typeface="Wingdings" pitchFamily="2" charset="2"/>
              <a:buNone/>
              <a:defRPr/>
            </a:pPr>
            <a:r>
              <a:rPr lang="el-GR" sz="2000" b="1" dirty="0"/>
              <a:t>Ιδρώτα – Αριθμό Ιδρωτοποιών οι Οποίοι Εκκρίνουν – Αλλαγές στις </a:t>
            </a:r>
            <a:r>
              <a:rPr lang="el-GR" sz="2000" b="1" dirty="0" err="1"/>
              <a:t>Ηλεκρικές</a:t>
            </a:r>
            <a:r>
              <a:rPr lang="el-GR" sz="2000" b="1" dirty="0"/>
              <a:t> Ιδιότητες – Θερμοκρασία – Ποσότητα Νερού σε Απορροφητικό Μέσο</a:t>
            </a:r>
          </a:p>
          <a:p>
            <a:pPr eaLnBrk="1" hangingPunct="1">
              <a:buFont typeface="Wingdings" pitchFamily="2" charset="2"/>
              <a:buNone/>
              <a:defRPr/>
            </a:pPr>
            <a:r>
              <a:rPr lang="el-GR" sz="2400" b="1" dirty="0"/>
              <a:t>Τι Συγκρίνω;</a:t>
            </a:r>
          </a:p>
          <a:p>
            <a:pPr eaLnBrk="1" hangingPunct="1">
              <a:buFont typeface="Wingdings" pitchFamily="2" charset="2"/>
              <a:buNone/>
              <a:defRPr/>
            </a:pPr>
            <a:r>
              <a:rPr lang="el-GR" sz="2000" b="1" dirty="0"/>
              <a:t>Θεραπεία – Μάρτυρα ή Θεραπεία με Πρότυπο - Θεραπεία</a:t>
            </a:r>
          </a:p>
          <a:p>
            <a:pPr eaLnBrk="1" hangingPunct="1">
              <a:buFont typeface="Wingdings" pitchFamily="2" charset="2"/>
              <a:buNone/>
              <a:defRPr/>
            </a:pPr>
            <a:r>
              <a:rPr lang="el-GR" sz="2400" b="1" dirty="0"/>
              <a:t>Προσοχή στις Συνθήκες</a:t>
            </a:r>
          </a:p>
          <a:p>
            <a:pPr eaLnBrk="1" hangingPunct="1">
              <a:buFont typeface="Wingdings" pitchFamily="2" charset="2"/>
              <a:buNone/>
              <a:defRPr/>
            </a:pPr>
            <a:r>
              <a:rPr lang="el-GR" sz="2000" b="1" dirty="0" err="1"/>
              <a:t>Ελεγχος</a:t>
            </a:r>
            <a:r>
              <a:rPr lang="el-GR" sz="2000" b="1" dirty="0"/>
              <a:t> του Περιβάλλοντος (κυρίως Υγρασία – Θερμοκρασία)</a:t>
            </a:r>
          </a:p>
          <a:p>
            <a:pPr eaLnBrk="1" hangingPunct="1">
              <a:buFont typeface="Wingdings" pitchFamily="2" charset="2"/>
              <a:buNone/>
              <a:defRPr/>
            </a:pPr>
            <a:r>
              <a:rPr lang="el-GR" sz="2000" b="1"/>
              <a:t>Διαρρύθμιση </a:t>
            </a:r>
            <a:r>
              <a:rPr lang="el-GR" sz="2000" b="1" dirty="0"/>
              <a:t>ειδικού χώρου</a:t>
            </a:r>
          </a:p>
          <a:p>
            <a:pPr eaLnBrk="1" hangingPunct="1">
              <a:buFont typeface="Wingdings" pitchFamily="2" charset="2"/>
              <a:buNone/>
              <a:defRPr/>
            </a:pPr>
            <a:r>
              <a:rPr lang="el-GR" sz="2400" b="1" dirty="0"/>
              <a:t>Συλλογή Υποκειμενικών Στοιχείων</a:t>
            </a:r>
          </a:p>
          <a:p>
            <a:pPr eaLnBrk="1" hangingPunct="1">
              <a:buFont typeface="Wingdings" pitchFamily="2" charset="2"/>
              <a:buNone/>
              <a:defRPr/>
            </a:pPr>
            <a:endParaRPr lang="el-GR" sz="2000" b="1"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0"/>
            <a:ext cx="8229600" cy="6858000"/>
          </a:xfrm>
        </p:spPr>
        <p:txBody>
          <a:bodyPr/>
          <a:lstStyle/>
          <a:p>
            <a:r>
              <a:rPr lang="en-US" b="1" dirty="0"/>
              <a:t>Comparison to a Similar Formula</a:t>
            </a:r>
          </a:p>
          <a:p>
            <a:r>
              <a:rPr lang="en-US" b="1" dirty="0"/>
              <a:t>Literature Search</a:t>
            </a:r>
          </a:p>
          <a:p>
            <a:r>
              <a:rPr lang="en-US" b="1" dirty="0"/>
              <a:t>In Vitro Tests</a:t>
            </a:r>
          </a:p>
          <a:p>
            <a:r>
              <a:rPr lang="en-US" b="1" dirty="0"/>
              <a:t>In Vivo Tests on Human Volunteers: Clinical Studies</a:t>
            </a:r>
          </a:p>
          <a:p>
            <a:r>
              <a:rPr lang="en-US" b="1" dirty="0"/>
              <a:t>Assessment by an Expert Evaluator</a:t>
            </a:r>
          </a:p>
          <a:p>
            <a:r>
              <a:rPr lang="en-US" b="1" dirty="0"/>
              <a:t>Self-Assessment of the Effect by the Volunteers</a:t>
            </a:r>
          </a:p>
          <a:p>
            <a:r>
              <a:rPr lang="en-US" b="1" dirty="0"/>
              <a:t>Sensory Tests with Human Volunteers</a:t>
            </a:r>
          </a:p>
          <a:p>
            <a:r>
              <a:rPr lang="en-US" b="1" dirty="0"/>
              <a:t>Consumer Tests</a:t>
            </a:r>
          </a:p>
          <a:p>
            <a:r>
              <a:rPr lang="en-US" b="1" dirty="0" err="1"/>
              <a:t>Multiapproach</a:t>
            </a:r>
            <a:r>
              <a:rPr lang="en-US" b="1" dirty="0"/>
              <a:t> for Claim Support</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r>
              <a:rPr lang="en-US" b="1" dirty="0"/>
              <a:t>safety-related claims </a:t>
            </a:r>
            <a:r>
              <a:rPr lang="en-US" dirty="0"/>
              <a:t>(e.g., mildness, sensitive skin–designed </a:t>
            </a:r>
            <a:r>
              <a:rPr lang="en-US" dirty="0" err="1"/>
              <a:t>products,noncomedogenicity</a:t>
            </a:r>
            <a:r>
              <a:rPr lang="en-US" dirty="0"/>
              <a:t> claims), </a:t>
            </a:r>
          </a:p>
          <a:p>
            <a:r>
              <a:rPr lang="en-US" b="1" dirty="0"/>
              <a:t>efficacy claims </a:t>
            </a:r>
            <a:r>
              <a:rPr lang="en-US" dirty="0"/>
              <a:t>(e.g., skin-hydration effect, smoothing and </a:t>
            </a:r>
            <a:r>
              <a:rPr lang="en-US" dirty="0" err="1"/>
              <a:t>antiwrinkle</a:t>
            </a:r>
            <a:r>
              <a:rPr lang="en-US" dirty="0"/>
              <a:t> effect) </a:t>
            </a:r>
          </a:p>
          <a:p>
            <a:r>
              <a:rPr lang="en-US" b="1" dirty="0"/>
              <a:t>sensory claims </a:t>
            </a:r>
            <a:endParaRPr lang="el-GR" b="1"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Ευαίσθητο Δέρμα</a:t>
            </a:r>
          </a:p>
        </p:txBody>
      </p:sp>
      <p:sp>
        <p:nvSpPr>
          <p:cNvPr id="3" name="2 - Θέση περιεχομένου"/>
          <p:cNvSpPr>
            <a:spLocks noGrp="1"/>
          </p:cNvSpPr>
          <p:nvPr>
            <p:ph idx="1"/>
          </p:nvPr>
        </p:nvSpPr>
        <p:spPr/>
        <p:txBody>
          <a:bodyPr>
            <a:normAutofit fontScale="92500" lnSpcReduction="10000"/>
          </a:bodyPr>
          <a:lstStyle/>
          <a:p>
            <a:pPr>
              <a:buNone/>
            </a:pPr>
            <a:r>
              <a:rPr lang="el-GR" dirty="0"/>
              <a:t>Ερύθημα, Ενυδάτωση</a:t>
            </a:r>
          </a:p>
          <a:p>
            <a:pPr>
              <a:buNone/>
            </a:pPr>
            <a:r>
              <a:rPr lang="el-GR" dirty="0"/>
              <a:t>Απάντηση σε Ερεθίσματα</a:t>
            </a:r>
          </a:p>
          <a:p>
            <a:pPr>
              <a:buNone/>
            </a:pPr>
            <a:r>
              <a:rPr lang="el-GR" dirty="0"/>
              <a:t>Φραγμός</a:t>
            </a:r>
          </a:p>
          <a:p>
            <a:pPr>
              <a:buNone/>
            </a:pPr>
            <a:r>
              <a:rPr lang="el-GR" dirty="0"/>
              <a:t>Απάντηση σε ουσίες φίλτρα, </a:t>
            </a:r>
            <a:r>
              <a:rPr lang="en-US" dirty="0"/>
              <a:t>DMSO, </a:t>
            </a:r>
            <a:r>
              <a:rPr lang="el-GR" dirty="0" err="1"/>
              <a:t>προπυλενογλυκόλη</a:t>
            </a:r>
            <a:endParaRPr lang="el-GR" dirty="0"/>
          </a:p>
          <a:p>
            <a:pPr>
              <a:buNone/>
            </a:pPr>
            <a:r>
              <a:rPr lang="el-GR" dirty="0" err="1"/>
              <a:t>Φωτότυπος</a:t>
            </a:r>
            <a:r>
              <a:rPr lang="el-GR" dirty="0"/>
              <a:t> Ι</a:t>
            </a:r>
          </a:p>
          <a:p>
            <a:pPr>
              <a:buNone/>
            </a:pPr>
            <a:r>
              <a:rPr lang="el-GR" dirty="0"/>
              <a:t>Ηλικία</a:t>
            </a:r>
          </a:p>
          <a:p>
            <a:pPr>
              <a:buNone/>
            </a:pPr>
            <a:r>
              <a:rPr lang="el-GR" dirty="0"/>
              <a:t>Κλινικές Παράμετροι</a:t>
            </a:r>
          </a:p>
          <a:p>
            <a:pPr>
              <a:buNone/>
            </a:pPr>
            <a:r>
              <a:rPr lang="el-GR" dirty="0"/>
              <a:t>Δοκιμασίες (αντίδραση στην θερμότητα, ουσίες)</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lgn="ctr">
              <a:buNone/>
            </a:pPr>
            <a:r>
              <a:rPr lang="el-GR" sz="1600" b="1" dirty="0"/>
              <a:t>ΚΡΕΜΕΣ ΦΡΑΓΜΟΥ</a:t>
            </a:r>
          </a:p>
          <a:p>
            <a:pPr>
              <a:buNone/>
            </a:pPr>
            <a:r>
              <a:rPr lang="el-GR" sz="1600" dirty="0"/>
              <a:t>Υδατικές – Διαλυτών</a:t>
            </a:r>
          </a:p>
          <a:p>
            <a:pPr>
              <a:buNone/>
            </a:pPr>
            <a:r>
              <a:rPr lang="el-GR" sz="1600" dirty="0"/>
              <a:t>Χρωστικές </a:t>
            </a:r>
          </a:p>
          <a:p>
            <a:pPr>
              <a:buNone/>
            </a:pPr>
            <a:r>
              <a:rPr lang="el-GR" sz="1600" dirty="0"/>
              <a:t>Επαναλαμβανόμενες Δόσεις</a:t>
            </a:r>
          </a:p>
          <a:p>
            <a:pPr algn="ctr">
              <a:buNone/>
            </a:pPr>
            <a:r>
              <a:rPr lang="el-GR" sz="1600" b="1"/>
              <a:t>ΠΡΟΚΛΗΣΗ ΑΚΜΗΣ</a:t>
            </a:r>
            <a:endParaRPr lang="el-GR" sz="16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8A55-9CA5-3FC4-7626-0A331589A07B}"/>
              </a:ext>
            </a:extLst>
          </p:cNvPr>
          <p:cNvSpPr>
            <a:spLocks noGrp="1"/>
          </p:cNvSpPr>
          <p:nvPr>
            <p:ph type="title"/>
          </p:nvPr>
        </p:nvSpPr>
        <p:spPr>
          <a:xfrm>
            <a:off x="457200" y="1219200"/>
            <a:ext cx="8229600" cy="2781300"/>
          </a:xfrm>
        </p:spPr>
        <p:txBody>
          <a:bodyPr>
            <a:normAutofit/>
          </a:bodyPr>
          <a:lstStyle/>
          <a:p>
            <a:r>
              <a:rPr lang="el-GR" dirty="0"/>
              <a:t>ΦΑΚΕΛΛΟΣ ΚΑΛΛΥΝΤΙΚΟΥ</a:t>
            </a:r>
            <a:br>
              <a:rPr lang="el-GR" dirty="0"/>
            </a:br>
            <a:r>
              <a:rPr lang="en-US" dirty="0"/>
              <a:t>PRODUCT INFORMATION FILE (PIF)</a:t>
            </a:r>
            <a:br>
              <a:rPr lang="en-US" dirty="0"/>
            </a:br>
            <a:br>
              <a:rPr lang="el-GR" dirty="0"/>
            </a:br>
            <a:endParaRPr lang="en-US" dirty="0"/>
          </a:p>
        </p:txBody>
      </p:sp>
    </p:spTree>
    <p:extLst>
      <p:ext uri="{BB962C8B-B14F-4D97-AF65-F5344CB8AC3E}">
        <p14:creationId xmlns:p14="http://schemas.microsoft.com/office/powerpoint/2010/main" val="200127565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fontScale="70000" lnSpcReduction="20000"/>
          </a:bodyPr>
          <a:lstStyle/>
          <a:p>
            <a:pPr algn="ctr">
              <a:buNone/>
            </a:pPr>
            <a:r>
              <a:rPr lang="el-GR" b="1" dirty="0">
                <a:solidFill>
                  <a:schemeClr val="accent6"/>
                </a:solidFill>
              </a:rPr>
              <a:t>ΚΛΙΝΙΚΕΣ ΜΕΛΕΤΕΣ ΙΑΤΡΟΤΕΧΝΟΛΟΓΙΚΩΝ ΠΡΟΪΟΝΤΩΝ</a:t>
            </a:r>
            <a:endParaRPr lang="el-GR" sz="4600" b="1" dirty="0">
              <a:solidFill>
                <a:schemeClr val="accent6"/>
              </a:solidFill>
            </a:endParaRPr>
          </a:p>
          <a:p>
            <a:pPr>
              <a:buNone/>
            </a:pPr>
            <a:r>
              <a:rPr lang="el-GR" sz="3400" b="1" dirty="0">
                <a:solidFill>
                  <a:schemeClr val="accent6"/>
                </a:solidFill>
              </a:rPr>
              <a:t>ΕΠΙΛΟΓΗ ΑΣΘΕΝΩΝ </a:t>
            </a:r>
          </a:p>
          <a:p>
            <a:pPr>
              <a:buNone/>
            </a:pPr>
            <a:endParaRPr lang="en-US" sz="1100" dirty="0">
              <a:solidFill>
                <a:schemeClr val="accent6"/>
              </a:solidFill>
            </a:endParaRPr>
          </a:p>
          <a:p>
            <a:pPr>
              <a:buFont typeface="Wingdings" pitchFamily="2" charset="2"/>
              <a:buChar char="Ø"/>
            </a:pPr>
            <a:r>
              <a:rPr lang="el-GR" b="1" dirty="0">
                <a:solidFill>
                  <a:schemeClr val="tx2">
                    <a:lumMod val="60000"/>
                    <a:lumOff val="40000"/>
                  </a:schemeClr>
                </a:solidFill>
              </a:rPr>
              <a:t> </a:t>
            </a:r>
            <a:r>
              <a:rPr lang="el-GR" u="sng" dirty="0">
                <a:solidFill>
                  <a:schemeClr val="tx2">
                    <a:lumMod val="60000"/>
                    <a:lumOff val="40000"/>
                  </a:schemeClr>
                </a:solidFill>
              </a:rPr>
              <a:t>Κριτήρια εισόδου</a:t>
            </a:r>
            <a:r>
              <a:rPr lang="el-GR" dirty="0">
                <a:solidFill>
                  <a:schemeClr val="tx2">
                    <a:lumMod val="60000"/>
                    <a:lumOff val="40000"/>
                  </a:schemeClr>
                </a:solidFill>
              </a:rPr>
              <a:t> :</a:t>
            </a:r>
            <a:endParaRPr lang="en-US" dirty="0">
              <a:solidFill>
                <a:schemeClr val="tx2">
                  <a:lumMod val="60000"/>
                  <a:lumOff val="40000"/>
                </a:schemeClr>
              </a:solidFill>
            </a:endParaRPr>
          </a:p>
          <a:p>
            <a:pPr lvl="0"/>
            <a:r>
              <a:rPr lang="el-GR" dirty="0"/>
              <a:t>Ηλικία ≥ 18 ετών</a:t>
            </a:r>
            <a:endParaRPr lang="en-US" dirty="0"/>
          </a:p>
          <a:p>
            <a:pPr lvl="0"/>
            <a:r>
              <a:rPr lang="el-GR" dirty="0"/>
              <a:t>Ιστολογικά επιβεβαιωμένη διάγνωση επιθηλιώματος</a:t>
            </a:r>
            <a:endParaRPr lang="en-US" dirty="0"/>
          </a:p>
          <a:p>
            <a:pPr lvl="0"/>
            <a:r>
              <a:rPr lang="el-GR" dirty="0"/>
              <a:t>Γραπτή συναίνεση των ασθενών, μετά από λεπτομερή ενημέρωση σχετικά με τη μελέτη</a:t>
            </a:r>
            <a:endParaRPr lang="en-US" dirty="0"/>
          </a:p>
          <a:p>
            <a:pPr lvl="0"/>
            <a:r>
              <a:rPr lang="el-GR" dirty="0"/>
              <a:t>Ασθενείς πρόθυμοι να ακολουθήσουν το πρωτόκολλο</a:t>
            </a:r>
            <a:endParaRPr lang="en-US" dirty="0"/>
          </a:p>
          <a:p>
            <a:pPr>
              <a:buNone/>
            </a:pPr>
            <a:r>
              <a:rPr lang="el-GR" dirty="0"/>
              <a:t> </a:t>
            </a:r>
            <a:endParaRPr lang="en-US" sz="2000" dirty="0"/>
          </a:p>
          <a:p>
            <a:pPr>
              <a:buFont typeface="Wingdings" pitchFamily="2" charset="2"/>
              <a:buChar char="Ø"/>
            </a:pPr>
            <a:r>
              <a:rPr lang="el-GR" u="sng" dirty="0">
                <a:solidFill>
                  <a:schemeClr val="tx2">
                    <a:lumMod val="60000"/>
                    <a:lumOff val="40000"/>
                  </a:schemeClr>
                </a:solidFill>
              </a:rPr>
              <a:t>Κριτήρια αποκλεισμού </a:t>
            </a:r>
            <a:r>
              <a:rPr lang="el-GR" dirty="0"/>
              <a:t>:</a:t>
            </a:r>
            <a:endParaRPr lang="en-US" dirty="0"/>
          </a:p>
          <a:p>
            <a:pPr lvl="0"/>
            <a:r>
              <a:rPr lang="el-GR" dirty="0"/>
              <a:t>Γνωστή υπερευαισθησία στα συστατικά του προϊόντος </a:t>
            </a:r>
            <a:endParaRPr lang="en-US" dirty="0"/>
          </a:p>
          <a:p>
            <a:pPr lvl="0"/>
            <a:r>
              <a:rPr lang="el-GR" dirty="0"/>
              <a:t>Έγκυες, θηλάζουσες γυναίκες ή γυναίκες που προγραμματίζουν εγκυμοσύνη κατά τη διάρκεια της μελέτης </a:t>
            </a:r>
            <a:endParaRPr lang="en-US" dirty="0"/>
          </a:p>
          <a:p>
            <a:pPr lvl="0"/>
            <a:r>
              <a:rPr lang="el-GR" dirty="0"/>
              <a:t>Αντενδείξεις ακτινοθεραπείας (νόσος του συνδετικού ιστού, γενετικά σύνδρομα με προδιάθεση για καρκίνο του δέρματος</a:t>
            </a:r>
            <a:r>
              <a:rPr lang="en-US" dirty="0"/>
              <a:t>,</a:t>
            </a:r>
            <a:r>
              <a:rPr lang="el-GR" dirty="0"/>
              <a:t> σοβαρή βλάβη από φωτοέκθεση, προηγηθείσα ακτινοθεραπεία εντός 2ετίας, διήθηση οστών - αρθρώσεων - τενόντων)</a:t>
            </a:r>
            <a:endParaRPr lang="en-US" dirty="0"/>
          </a:p>
          <a:p>
            <a:pPr lvl="0"/>
            <a:r>
              <a:rPr lang="el-GR" dirty="0"/>
              <a:t>Λήψη ανοσοκατασταλτικής αγωγής</a:t>
            </a:r>
            <a:endParaRPr lang="en-US" dirty="0"/>
          </a:p>
          <a:p>
            <a:pPr lvl="0"/>
            <a:r>
              <a:rPr lang="el-GR" dirty="0"/>
              <a:t>Συγχορηγούμενη ΧΜΘ</a:t>
            </a:r>
            <a:endParaRPr lang="en-US" dirty="0"/>
          </a:p>
          <a:p>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6477000"/>
          </a:xfrm>
        </p:spPr>
        <p:txBody>
          <a:bodyPr>
            <a:normAutofit lnSpcReduction="10000"/>
          </a:bodyPr>
          <a:lstStyle/>
          <a:p>
            <a:pPr>
              <a:buNone/>
            </a:pPr>
            <a:r>
              <a:rPr lang="el-GR" sz="4400" b="1" dirty="0">
                <a:solidFill>
                  <a:schemeClr val="accent6"/>
                </a:solidFill>
              </a:rPr>
              <a:t>ΑΞΙΟΛΟΓΗΣΗ ΑΚΤΙΝΟΔΕΡΜΑΤΙΤΙΔΑΣ</a:t>
            </a:r>
          </a:p>
          <a:p>
            <a:pPr>
              <a:buFont typeface="Wingdings" pitchFamily="2" charset="2"/>
              <a:buChar char="Ø"/>
            </a:pPr>
            <a:r>
              <a:rPr lang="el-GR" sz="2600" i="1" dirty="0">
                <a:solidFill>
                  <a:schemeClr val="accent1"/>
                </a:solidFill>
              </a:rPr>
              <a:t>Κλινική αξιολόγηση</a:t>
            </a:r>
            <a:endParaRPr lang="el-GR" sz="2600" dirty="0"/>
          </a:p>
          <a:p>
            <a:r>
              <a:rPr lang="el-GR" sz="2600" dirty="0"/>
              <a:t>κριτήρια </a:t>
            </a:r>
            <a:r>
              <a:rPr lang="en-US" sz="2600" dirty="0"/>
              <a:t>RTOG</a:t>
            </a:r>
            <a:r>
              <a:rPr lang="el-GR" sz="2600" dirty="0"/>
              <a:t>(ερύθημα, οιδημα, απολέπιση, νέκρωση..)</a:t>
            </a:r>
            <a:endParaRPr lang="en-US" sz="2600" dirty="0"/>
          </a:p>
          <a:p>
            <a:pPr>
              <a:buFont typeface="Wingdings" pitchFamily="2" charset="2"/>
              <a:buChar char="Ø"/>
            </a:pPr>
            <a:r>
              <a:rPr lang="el-GR" sz="2600" i="1" dirty="0">
                <a:solidFill>
                  <a:schemeClr val="accent1"/>
                </a:solidFill>
              </a:rPr>
              <a:t>Υποκειμενική αξιολόγηση από ασθενή</a:t>
            </a:r>
            <a:endParaRPr lang="el-GR" sz="2600" dirty="0"/>
          </a:p>
          <a:p>
            <a:r>
              <a:rPr lang="el-GR" sz="2600" dirty="0"/>
              <a:t>πόνου - κνησμού </a:t>
            </a:r>
            <a:r>
              <a:rPr lang="en-US" sz="2600" dirty="0"/>
              <a:t>VAS (0-10 -</a:t>
            </a:r>
            <a:r>
              <a:rPr lang="el-GR" sz="2600" dirty="0"/>
              <a:t>όχι</a:t>
            </a:r>
            <a:r>
              <a:rPr lang="en-US" sz="2600" dirty="0"/>
              <a:t>, </a:t>
            </a:r>
            <a:r>
              <a:rPr lang="el-GR" sz="2600" dirty="0"/>
              <a:t>ελαφρά</a:t>
            </a:r>
            <a:r>
              <a:rPr lang="en-US" sz="2600" dirty="0"/>
              <a:t>, </a:t>
            </a:r>
            <a:r>
              <a:rPr lang="el-GR" sz="2600" dirty="0"/>
              <a:t>μέτρια</a:t>
            </a:r>
            <a:r>
              <a:rPr lang="en-US" sz="2600" dirty="0"/>
              <a:t>, </a:t>
            </a:r>
            <a:r>
              <a:rPr lang="el-GR" sz="2600" dirty="0"/>
              <a:t>σοβαρή</a:t>
            </a:r>
            <a:r>
              <a:rPr lang="en-US" sz="2600" dirty="0"/>
              <a:t>, </a:t>
            </a:r>
            <a:r>
              <a:rPr lang="el-GR" sz="2600" dirty="0"/>
              <a:t>πολύ σοβαρή</a:t>
            </a:r>
            <a:r>
              <a:rPr lang="en-US" sz="2600" dirty="0"/>
              <a:t>)</a:t>
            </a:r>
            <a:endParaRPr lang="el-GR" sz="2600" dirty="0"/>
          </a:p>
          <a:p>
            <a:pPr>
              <a:buFont typeface="Wingdings" pitchFamily="2" charset="2"/>
              <a:buChar char="Ø"/>
            </a:pPr>
            <a:r>
              <a:rPr lang="el-GR" sz="2600" i="1" dirty="0">
                <a:solidFill>
                  <a:schemeClr val="accent1"/>
                </a:solidFill>
              </a:rPr>
              <a:t>Φωτοτεκμηρίωση</a:t>
            </a:r>
          </a:p>
          <a:p>
            <a:pPr lvl="0">
              <a:buFont typeface="Wingdings" pitchFamily="2" charset="2"/>
              <a:buChar char="Ø"/>
            </a:pPr>
            <a:r>
              <a:rPr lang="el-GR" sz="2600" i="1" dirty="0">
                <a:solidFill>
                  <a:schemeClr val="accent1"/>
                </a:solidFill>
              </a:rPr>
              <a:t>Εμβιομηχανική αξιολόγηση</a:t>
            </a:r>
            <a:endParaRPr lang="el-GR" sz="2600" dirty="0"/>
          </a:p>
          <a:p>
            <a:pPr lvl="0"/>
            <a:r>
              <a:rPr lang="el-GR" sz="2600" dirty="0"/>
              <a:t>Τ</a:t>
            </a:r>
            <a:r>
              <a:rPr lang="en-US" sz="2600" dirty="0" err="1"/>
              <a:t>ewameter</a:t>
            </a:r>
            <a:r>
              <a:rPr lang="en-US" sz="2600" dirty="0"/>
              <a:t> TM</a:t>
            </a:r>
            <a:r>
              <a:rPr lang="el-GR" sz="2600" dirty="0"/>
              <a:t> 210: μέτρηση άδηλης απώλειας νερού</a:t>
            </a:r>
            <a:endParaRPr lang="en-US" sz="2600" dirty="0"/>
          </a:p>
          <a:p>
            <a:r>
              <a:rPr lang="en-US" sz="2600" dirty="0" err="1"/>
              <a:t>Corneometer</a:t>
            </a:r>
            <a:r>
              <a:rPr lang="en-US" sz="2600" dirty="0"/>
              <a:t> CM</a:t>
            </a:r>
            <a:r>
              <a:rPr lang="el-GR" sz="2600" dirty="0"/>
              <a:t> 820: μέτρηση ενυδάτωσης</a:t>
            </a:r>
          </a:p>
          <a:p>
            <a:pPr lvl="0"/>
            <a:r>
              <a:rPr lang="en-US" sz="2600" dirty="0" err="1"/>
              <a:t>Mexameter</a:t>
            </a:r>
            <a:r>
              <a:rPr lang="el-GR" sz="2600" dirty="0"/>
              <a:t> ΜΧ 18: μέτρηση ερυθρότητας και μελανίνης</a:t>
            </a:r>
            <a:endParaRPr lang="en-US" sz="2600" dirty="0"/>
          </a:p>
          <a:p>
            <a:pPr lvl="0"/>
            <a:r>
              <a:rPr lang="en-US" sz="2600" dirty="0" err="1"/>
              <a:t>Microlife</a:t>
            </a:r>
            <a:r>
              <a:rPr lang="el-GR" sz="2600" dirty="0"/>
              <a:t>: μέτρηση θερμοκρασίας </a:t>
            </a:r>
            <a:endParaRPr lang="en-US" sz="2600" dirty="0"/>
          </a:p>
          <a:p>
            <a:r>
              <a:rPr lang="en-US" sz="2600" dirty="0"/>
              <a:t>Color reader CR-13 (Konica-Minolta Holdings)</a:t>
            </a:r>
            <a:r>
              <a:rPr lang="el-GR" sz="2600" dirty="0"/>
              <a:t>: μέτρηση παραμέτρων χρώματος</a:t>
            </a:r>
            <a:endParaRPr lang="en-US" sz="2600" dirty="0"/>
          </a:p>
          <a:p>
            <a:pPr lvl="0">
              <a:buNone/>
            </a:pPr>
            <a:endParaRPr lang="el-GR" dirty="0"/>
          </a:p>
        </p:txBody>
      </p:sp>
      <p:sp>
        <p:nvSpPr>
          <p:cNvPr id="5" name="Rectangle 4"/>
          <p:cNvSpPr/>
          <p:nvPr/>
        </p:nvSpPr>
        <p:spPr>
          <a:xfrm>
            <a:off x="5943600" y="2057400"/>
            <a:ext cx="3200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accent6"/>
                </a:solidFill>
              </a:rPr>
              <a:t>εβδομαδιαίως κατά διάρκεια ΑΚΘ,</a:t>
            </a:r>
          </a:p>
          <a:p>
            <a:pPr algn="ctr"/>
            <a:r>
              <a:rPr lang="el-GR" sz="1600" dirty="0">
                <a:solidFill>
                  <a:schemeClr val="accent6"/>
                </a:solidFill>
              </a:rPr>
              <a:t>1 μήνα μετά</a:t>
            </a:r>
            <a:endParaRPr lang="en-US" sz="1600" dirty="0">
              <a:solidFill>
                <a:schemeClr val="accent6"/>
              </a:solidFill>
            </a:endParaRPr>
          </a:p>
        </p:txBody>
      </p:sp>
      <p:sp>
        <p:nvSpPr>
          <p:cNvPr id="6" name="Right Brace 5"/>
          <p:cNvSpPr/>
          <p:nvPr/>
        </p:nvSpPr>
        <p:spPr>
          <a:xfrm>
            <a:off x="5864352" y="1752600"/>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4648200" y="3200400"/>
            <a:ext cx="3200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accent6"/>
                </a:solidFill>
              </a:rPr>
              <a:t>αρχή- μέση- τέλος ΑΚΘ, 1 μήνα μετά</a:t>
            </a:r>
            <a:endParaRPr lang="en-US" sz="1600" dirty="0">
              <a:solidFill>
                <a:schemeClr val="accent6"/>
              </a:solidFill>
            </a:endParaRPr>
          </a:p>
        </p:txBody>
      </p:sp>
      <p:sp>
        <p:nvSpPr>
          <p:cNvPr id="9" name="Right Brace 8"/>
          <p:cNvSpPr/>
          <p:nvPr/>
        </p:nvSpPr>
        <p:spPr>
          <a:xfrm>
            <a:off x="4495800" y="3048000"/>
            <a:ext cx="7620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3505200" y="838200"/>
            <a:ext cx="4267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FF0000"/>
                </a:solidFill>
              </a:rPr>
              <a:t>Πρωτεύον καταληκτικό σημείο</a:t>
            </a:r>
            <a:endParaRPr lang="en-US" sz="2400" dirty="0">
              <a:solidFill>
                <a:srgbClr val="FF0000"/>
              </a:solidFill>
            </a:endParaRPr>
          </a:p>
        </p:txBody>
      </p:sp>
      <p:cxnSp>
        <p:nvCxnSpPr>
          <p:cNvPr id="12" name="Straight Connector 11"/>
          <p:cNvCxnSpPr/>
          <p:nvPr/>
        </p:nvCxnSpPr>
        <p:spPr>
          <a:xfrm flipV="1">
            <a:off x="2667000" y="1219200"/>
            <a:ext cx="10668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343400" y="1219200"/>
            <a:ext cx="4648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FF0000"/>
                </a:solidFill>
              </a:rPr>
              <a:t>Δευτερεύοντα καταληκτικά σημεία</a:t>
            </a:r>
            <a:endParaRPr lang="en-US" sz="2400" dirty="0">
              <a:solidFill>
                <a:srgbClr val="FF0000"/>
              </a:solidFill>
            </a:endParaRPr>
          </a:p>
        </p:txBody>
      </p:sp>
      <p:cxnSp>
        <p:nvCxnSpPr>
          <p:cNvPr id="15" name="Straight Connector 14"/>
          <p:cNvCxnSpPr/>
          <p:nvPr/>
        </p:nvCxnSpPr>
        <p:spPr>
          <a:xfrm flipV="1">
            <a:off x="3581400" y="1600200"/>
            <a:ext cx="990600" cy="1066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267200" y="1600200"/>
            <a:ext cx="304800" cy="1981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ΚΛΙΝΙΚΕΣ ΜΕΛΕΤΕΣ ΦΑΡΜΑΚΩΝ</a:t>
            </a:r>
            <a:endParaRPr lang="en-US" b="1" dirty="0"/>
          </a:p>
        </p:txBody>
      </p:sp>
      <p:sp>
        <p:nvSpPr>
          <p:cNvPr id="3" name="2 - Θέση περιεχομένου"/>
          <p:cNvSpPr>
            <a:spLocks noGrp="1"/>
          </p:cNvSpPr>
          <p:nvPr>
            <p:ph idx="1"/>
          </p:nvPr>
        </p:nvSpPr>
        <p:spPr/>
        <p:txBody>
          <a:bodyPr/>
          <a:lstStyle/>
          <a:p>
            <a:pPr>
              <a:buNone/>
            </a:pPr>
            <a:r>
              <a:rPr lang="el-GR" dirty="0"/>
              <a:t>ΑΠΛΕΣ</a:t>
            </a:r>
          </a:p>
          <a:p>
            <a:pPr>
              <a:buNone/>
            </a:pPr>
            <a:r>
              <a:rPr lang="el-GR" dirty="0"/>
              <a:t>ΣΥΓΚΡΙΤΙΚΕΣ</a:t>
            </a:r>
          </a:p>
          <a:p>
            <a:pPr>
              <a:buNone/>
            </a:pPr>
            <a:r>
              <a:rPr lang="el-GR" dirty="0"/>
              <a:t>ΔΙΠΛΕΣ</a:t>
            </a:r>
            <a:r>
              <a:rPr lang="en-US" dirty="0"/>
              <a:t> </a:t>
            </a:r>
            <a:r>
              <a:rPr lang="el-GR" dirty="0"/>
              <a:t>ΤΥΦΛΕΣ</a:t>
            </a:r>
          </a:p>
          <a:p>
            <a:pPr>
              <a:buNone/>
            </a:pPr>
            <a:r>
              <a:rPr lang="el-GR" dirty="0"/>
              <a:t>ΠΟΛΥΚΕΝΤΡΙΚΕΣ</a:t>
            </a:r>
          </a:p>
          <a:p>
            <a:pPr>
              <a:buNone/>
            </a:pPr>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479326" y="685800"/>
            <a:ext cx="4302474" cy="5410200"/>
          </a:xfrm>
          <a:prstGeom prst="rect">
            <a:avLst/>
          </a:prstGeom>
          <a:noFill/>
          <a:ln w="9525">
            <a:solidFill>
              <a:schemeClr val="tx1"/>
            </a:solidFill>
            <a:miter lim="800000"/>
            <a:headEnd/>
            <a:tailEnd/>
          </a:ln>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76200" y="685800"/>
            <a:ext cx="8915400" cy="5510440"/>
          </a:xfrm>
          <a:prstGeom prst="rect">
            <a:avLst/>
          </a:prstGeom>
          <a:noFill/>
          <a:ln w="9525">
            <a:solidFill>
              <a:schemeClr val="tx1"/>
            </a:solidFill>
            <a:miter lim="800000"/>
            <a:headEnd/>
            <a:tailEnd/>
          </a:ln>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76200" y="685800"/>
            <a:ext cx="8991599" cy="5372440"/>
          </a:xfrm>
          <a:prstGeom prst="rect">
            <a:avLst/>
          </a:prstGeom>
          <a:noFill/>
          <a:ln w="9525">
            <a:solidFill>
              <a:schemeClr val="tx1"/>
            </a:solidFill>
            <a:miter lim="800000"/>
            <a:headEnd/>
            <a:tailEnd/>
          </a:ln>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5" name="Picture 3"/>
          <p:cNvPicPr>
            <a:picLocks noGrp="1" noChangeAspect="1" noChangeArrowheads="1"/>
          </p:cNvPicPr>
          <p:nvPr>
            <p:ph idx="1"/>
          </p:nvPr>
        </p:nvPicPr>
        <p:blipFill>
          <a:blip r:embed="rId2" cstate="print"/>
          <a:srcRect/>
          <a:stretch>
            <a:fillRect/>
          </a:stretch>
        </p:blipFill>
        <p:spPr bwMode="auto">
          <a:xfrm>
            <a:off x="76200" y="685800"/>
            <a:ext cx="8991601" cy="5369201"/>
          </a:xfrm>
          <a:prstGeom prst="rect">
            <a:avLst/>
          </a:prstGeom>
          <a:noFill/>
          <a:ln w="9525">
            <a:solidFill>
              <a:schemeClr val="tx1"/>
            </a:solidFill>
            <a:miter lim="800000"/>
            <a:headEnd/>
            <a:tailEnd/>
          </a:ln>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52400" y="685800"/>
            <a:ext cx="4395276" cy="5410200"/>
          </a:xfrm>
          <a:prstGeom prst="rect">
            <a:avLst/>
          </a:prstGeom>
          <a:noFill/>
          <a:ln w="9525">
            <a:solidFill>
              <a:schemeClr val="tx1"/>
            </a:solid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637889" y="685800"/>
            <a:ext cx="4353711" cy="5399254"/>
          </a:xfrm>
          <a:prstGeom prst="rect">
            <a:avLst/>
          </a:prstGeom>
          <a:noFill/>
          <a:ln w="9525">
            <a:solidFill>
              <a:schemeClr val="tx1"/>
            </a:solidFill>
            <a:miter lim="800000"/>
            <a:headEnd/>
            <a:tailEnd/>
          </a:ln>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263134" y="685801"/>
            <a:ext cx="4308866" cy="5410200"/>
          </a:xfrm>
          <a:prstGeom prst="rect">
            <a:avLst/>
          </a:prstGeom>
          <a:noFill/>
          <a:ln w="9525">
            <a:solidFill>
              <a:schemeClr val="tx1"/>
            </a:solid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4676322" y="685800"/>
            <a:ext cx="4315278" cy="5410199"/>
          </a:xfrm>
          <a:prstGeom prst="rect">
            <a:avLst/>
          </a:prstGeom>
          <a:noFill/>
          <a:ln w="9525">
            <a:solidFill>
              <a:schemeClr val="tx1"/>
            </a:solidFill>
            <a:miter lim="800000"/>
            <a:headEnd/>
            <a:tailEnd/>
          </a:ln>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7" name="Rectangle 6"/>
          <p:cNvSpPr/>
          <p:nvPr/>
        </p:nvSpPr>
        <p:spPr>
          <a:xfrm>
            <a:off x="2667000" y="3352800"/>
            <a:ext cx="40386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buNone/>
            </a:pPr>
            <a:r>
              <a:rPr lang="el-GR" sz="2400" b="1" dirty="0"/>
              <a:t>Η Κοινοποίηση του Καλλυντικού Πρέπει να Γίνει Πριν την Κυκλοφορία του</a:t>
            </a:r>
          </a:p>
          <a:p>
            <a:pPr>
              <a:buNone/>
            </a:pPr>
            <a:r>
              <a:rPr lang="el-GR" sz="2400" b="1" dirty="0"/>
              <a:t>Το Πρώτο το Οποίο Πρέπει να Εξασφαλιστεί Είναι η Ασφάλεια του</a:t>
            </a:r>
          </a:p>
          <a:p>
            <a:pPr>
              <a:buNone/>
            </a:pPr>
            <a:r>
              <a:rPr lang="el-GR" sz="2400" b="1" dirty="0"/>
              <a:t>Το Δεύτερο ότι Παράγεται Σύμφωνα με την </a:t>
            </a:r>
            <a:r>
              <a:rPr lang="en-US" sz="2400" b="1" dirty="0"/>
              <a:t>ISO 22716/2007 (Cosmetics GMP)</a:t>
            </a:r>
          </a:p>
          <a:p>
            <a:pPr>
              <a:buNone/>
            </a:pPr>
            <a:r>
              <a:rPr lang="el-GR" sz="2400" b="1" dirty="0"/>
              <a:t>Το Τρίτο Είναι οι Σωστές Πληροφορίες για τον Καταναλωτή</a:t>
            </a:r>
            <a:endParaRPr lang="en-US" sz="2400" b="1"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solidFill>
              <a:schemeClr val="tx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1357312" y="2295525"/>
            <a:ext cx="6429375" cy="22669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0" y="0"/>
            <a:ext cx="9144000" cy="6858000"/>
          </a:xfrm>
        </p:spPr>
        <p:txBody>
          <a:bodyPr>
            <a:normAutofit lnSpcReduction="10000"/>
          </a:bodyPr>
          <a:lstStyle/>
          <a:p>
            <a:pPr algn="l"/>
            <a:r>
              <a:rPr lang="el-GR" sz="2400" b="1" u="sng" dirty="0">
                <a:solidFill>
                  <a:schemeClr val="tx1"/>
                </a:solidFill>
              </a:rPr>
              <a:t>Καλλυντικό προϊόν</a:t>
            </a:r>
            <a:endParaRPr lang="el-GR" sz="2400" b="1" dirty="0">
              <a:solidFill>
                <a:schemeClr val="tx1"/>
              </a:solidFill>
            </a:endParaRPr>
          </a:p>
          <a:p>
            <a:pPr algn="l"/>
            <a:r>
              <a:rPr lang="el-GR" sz="2000" b="1" dirty="0">
                <a:solidFill>
                  <a:schemeClr val="tx1"/>
                </a:solidFill>
              </a:rPr>
              <a:t>Νοείται κάθε ουσία ή μείγμα που προορίζεται να</a:t>
            </a:r>
            <a:r>
              <a:rPr lang="en-US" sz="2000" b="1" dirty="0">
                <a:solidFill>
                  <a:schemeClr val="tx1"/>
                </a:solidFill>
              </a:rPr>
              <a:t> </a:t>
            </a:r>
            <a:r>
              <a:rPr lang="el-GR" sz="2000" b="1" dirty="0">
                <a:solidFill>
                  <a:schemeClr val="tx1"/>
                </a:solidFill>
              </a:rPr>
              <a:t>έλθει σε επαφή με εξωτερικά μέρη του ανθρώπινου σώματος (επιδερμίδα,</a:t>
            </a:r>
            <a:r>
              <a:rPr lang="en-US" sz="2000" b="1" dirty="0">
                <a:solidFill>
                  <a:schemeClr val="tx1"/>
                </a:solidFill>
              </a:rPr>
              <a:t> </a:t>
            </a:r>
            <a:r>
              <a:rPr lang="el-GR" sz="2000" b="1" dirty="0">
                <a:solidFill>
                  <a:schemeClr val="tx1"/>
                </a:solidFill>
              </a:rPr>
              <a:t>τριχωτά μέρη του σώματος και της κεφαλής, νύχια, χείλη και εξωτερικά</a:t>
            </a:r>
            <a:r>
              <a:rPr lang="en-US" sz="2000" b="1" dirty="0">
                <a:solidFill>
                  <a:schemeClr val="tx1"/>
                </a:solidFill>
              </a:rPr>
              <a:t> </a:t>
            </a:r>
            <a:r>
              <a:rPr lang="el-GR" sz="2000" b="1" dirty="0">
                <a:solidFill>
                  <a:schemeClr val="tx1"/>
                </a:solidFill>
              </a:rPr>
              <a:t>γεννητικά όργανα) ή με τα δόντια και τους βλεννογόνους της στοματικής</a:t>
            </a:r>
            <a:r>
              <a:rPr lang="en-US" sz="2000" b="1" dirty="0">
                <a:solidFill>
                  <a:schemeClr val="tx1"/>
                </a:solidFill>
              </a:rPr>
              <a:t> </a:t>
            </a:r>
            <a:r>
              <a:rPr lang="el-GR" sz="2000" b="1" dirty="0">
                <a:solidFill>
                  <a:schemeClr val="tx1"/>
                </a:solidFill>
              </a:rPr>
              <a:t>κοιλότητας, με αποκλειστικό ή κύριο σκοπό τον καθαρισμό τους, τον</a:t>
            </a:r>
            <a:r>
              <a:rPr lang="en-US" sz="2000" b="1" dirty="0">
                <a:solidFill>
                  <a:schemeClr val="tx1"/>
                </a:solidFill>
              </a:rPr>
              <a:t> </a:t>
            </a:r>
            <a:r>
              <a:rPr lang="el-GR" sz="2000" b="1" dirty="0">
                <a:solidFill>
                  <a:schemeClr val="tx1"/>
                </a:solidFill>
              </a:rPr>
              <a:t>αρωματισμό τους, τη μεταβολή της εμφάνισής τους, την προστασία τους, την</a:t>
            </a:r>
            <a:r>
              <a:rPr lang="en-US" sz="2000" b="1" dirty="0">
                <a:solidFill>
                  <a:schemeClr val="tx1"/>
                </a:solidFill>
              </a:rPr>
              <a:t>  </a:t>
            </a:r>
            <a:r>
              <a:rPr lang="el-GR" sz="2000" b="1" dirty="0">
                <a:solidFill>
                  <a:schemeClr val="tx1"/>
                </a:solidFill>
              </a:rPr>
              <a:t>διατήρησή τους σε καλή κατάσταση ή τη διόρθωση των σωματικών οσμών</a:t>
            </a:r>
            <a:endParaRPr lang="el-GR" sz="2000" b="1" dirty="0"/>
          </a:p>
          <a:p>
            <a:pPr algn="l"/>
            <a:r>
              <a:rPr lang="el-GR" sz="2000" b="1" u="sng" dirty="0">
                <a:solidFill>
                  <a:schemeClr val="tx1"/>
                </a:solidFill>
              </a:rPr>
              <a:t>Τοπικό Φάρμακο</a:t>
            </a:r>
          </a:p>
          <a:p>
            <a:pPr algn="l"/>
            <a:r>
              <a:rPr lang="el-GR" sz="2000" b="1" dirty="0">
                <a:solidFill>
                  <a:schemeClr val="tx1"/>
                </a:solidFill>
              </a:rPr>
              <a:t>Κάθε ουσία ή σύνθεση ουσιών η οποία έχει θεραπευτικές ή προληπτικές ιδιότητες έναντι δερματικών ασθενειών.</a:t>
            </a:r>
          </a:p>
          <a:p>
            <a:pPr algn="l"/>
            <a:r>
              <a:rPr lang="el-GR" sz="2000" b="1" dirty="0">
                <a:solidFill>
                  <a:schemeClr val="tx1"/>
                </a:solidFill>
              </a:rPr>
              <a:t>Ομοίως με τον σκοπό αποκαταστάσεως ή διαγνώσεως ή βελτιώσεως ή τροποποιήσεως φυσιολογικών λειτουργιών του δέρματος</a:t>
            </a:r>
          </a:p>
          <a:p>
            <a:pPr algn="l"/>
            <a:r>
              <a:rPr lang="el-GR" sz="2000" b="1" u="sng" dirty="0" err="1">
                <a:solidFill>
                  <a:schemeClr val="tx1"/>
                </a:solidFill>
              </a:rPr>
              <a:t>Ιατροτεχνολογικό</a:t>
            </a:r>
            <a:r>
              <a:rPr lang="el-GR" sz="2000" b="1" u="sng" dirty="0">
                <a:solidFill>
                  <a:schemeClr val="tx1"/>
                </a:solidFill>
              </a:rPr>
              <a:t> Σκεύασμα Τοπικής Χρήσεως</a:t>
            </a:r>
          </a:p>
          <a:p>
            <a:pPr algn="l"/>
            <a:r>
              <a:rPr lang="el-GR" sz="2000" b="1" dirty="0">
                <a:solidFill>
                  <a:schemeClr val="tx1"/>
                </a:solidFill>
              </a:rPr>
              <a:t>Κάθε σκεύασμα ή συσκευή ή αντιδραστήριο χρησιμοποιούμενο μόνο του ή σε συνδυασμό  το οποίο προορίζεται να έλθει σε επαφή με το δέρμα για ένα ή περισσότερους από τους κάτωθι κύριους σκοπούς:</a:t>
            </a:r>
          </a:p>
          <a:p>
            <a:pPr algn="l"/>
            <a:r>
              <a:rPr lang="el-GR" sz="2000" b="1" dirty="0">
                <a:solidFill>
                  <a:schemeClr val="tx1"/>
                </a:solidFill>
              </a:rPr>
              <a:t>-διάγνωση, πρόληψη, θεραπεία ή ανακούφιση ασθενείας</a:t>
            </a:r>
          </a:p>
          <a:p>
            <a:pPr algn="l"/>
            <a:r>
              <a:rPr lang="el-GR" sz="2000" b="1" dirty="0">
                <a:solidFill>
                  <a:schemeClr val="tx1"/>
                </a:solidFill>
              </a:rPr>
              <a:t>-διάγνωση, ανακούφιση, επανόρθωση τραύματος ή αναπηρίας</a:t>
            </a:r>
          </a:p>
          <a:p>
            <a:pPr algn="l"/>
            <a:r>
              <a:rPr lang="el-GR" sz="2000" b="1" dirty="0">
                <a:solidFill>
                  <a:schemeClr val="tx1"/>
                </a:solidFill>
              </a:rPr>
              <a:t>του οποίου η κύρια δράση είναι επί του δέρματος και αυτή δεν επιτυγχάνεται με φαρμακολογικά ή ανοσολογικά μέσα ούτε μέσω μεταβολισμού αλλά του οποίου η λειτουργία μπορεί να υποβοηθείται από τέτοια μέσα </a:t>
            </a:r>
            <a:endParaRPr lang="en-US" sz="2000" b="1" dirty="0">
              <a:solidFill>
                <a:schemeClr val="tx1"/>
              </a:solidFill>
            </a:endParaRPr>
          </a:p>
          <a:p>
            <a:pPr algn="l"/>
            <a:endParaRPr lang="el-GR" sz="1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sz="2400" b="1" dirty="0"/>
              <a:t>ΦΥΣΙΚΟΧΗΜΙΚΑ ΧΑΡΑΚΤΗΡΙΣΤΙΚΑ ΚΑΙ ΣΤΑΘΕΡΟΤΗΤΑ</a:t>
            </a:r>
          </a:p>
          <a:p>
            <a:pPr>
              <a:buNone/>
            </a:pPr>
            <a:r>
              <a:rPr lang="el-GR" sz="1800" dirty="0"/>
              <a:t>Περιγραφή, ρΗ, Ιξώδες, Πυκνότητα, Δραστική……</a:t>
            </a:r>
          </a:p>
          <a:p>
            <a:pPr>
              <a:buNone/>
            </a:pPr>
            <a:r>
              <a:rPr lang="el-GR" sz="1800" dirty="0"/>
              <a:t>Προδιαγραφές Πρώτων Υλών (Πιστοποιητικό Αναλύσεως από τον Προμηθευτή)</a:t>
            </a:r>
          </a:p>
          <a:p>
            <a:pPr>
              <a:buNone/>
            </a:pPr>
            <a:r>
              <a:rPr lang="el-GR" sz="1800" dirty="0"/>
              <a:t>Σταθερότητα</a:t>
            </a:r>
          </a:p>
          <a:p>
            <a:pPr>
              <a:buNone/>
            </a:pPr>
            <a:r>
              <a:rPr lang="el-GR" sz="2400" b="1" dirty="0"/>
              <a:t>Μικροβιολογική Ποιότητα</a:t>
            </a:r>
          </a:p>
          <a:p>
            <a:pPr>
              <a:buNone/>
            </a:pPr>
            <a:r>
              <a:rPr lang="el-GR" sz="1800" dirty="0"/>
              <a:t>Επιτυχής Δοκιμασία Προκλήσεως (</a:t>
            </a:r>
            <a:r>
              <a:rPr lang="en-US" sz="1800" dirty="0"/>
              <a:t>Challenge Test)</a:t>
            </a:r>
          </a:p>
          <a:p>
            <a:pPr>
              <a:buNone/>
            </a:pPr>
            <a:r>
              <a:rPr lang="el-GR" sz="1800" dirty="0"/>
              <a:t>Προσοχή στις Ευαίσθητες Περιοχές (Μάτια, </a:t>
            </a:r>
            <a:r>
              <a:rPr lang="el-GR" sz="1800" dirty="0" err="1"/>
              <a:t>Περιγενετικές</a:t>
            </a:r>
            <a:r>
              <a:rPr lang="el-GR" sz="1800" dirty="0"/>
              <a:t>) και Άτομα (Μωρά …)</a:t>
            </a:r>
          </a:p>
          <a:p>
            <a:pPr>
              <a:buNone/>
            </a:pPr>
            <a:r>
              <a:rPr lang="el-GR" sz="1800" dirty="0"/>
              <a:t>Μικροβιακό  Φορτίο Σύμφωνα με την ΕΕΑΚ (100</a:t>
            </a:r>
            <a:r>
              <a:rPr lang="en-US" sz="1800" dirty="0" err="1"/>
              <a:t>cfu</a:t>
            </a:r>
            <a:r>
              <a:rPr lang="en-US" sz="1800" dirty="0"/>
              <a:t>/</a:t>
            </a:r>
            <a:r>
              <a:rPr lang="en-US" sz="1800" dirty="0" err="1"/>
              <a:t>gr</a:t>
            </a:r>
            <a:r>
              <a:rPr lang="en-US" sz="1800" dirty="0"/>
              <a:t> </a:t>
            </a:r>
            <a:r>
              <a:rPr lang="el-GR" sz="1800" dirty="0"/>
              <a:t>για τις ευαίσθητες περιπτώσεις ή 1000</a:t>
            </a:r>
            <a:r>
              <a:rPr lang="en-US" sz="1800" dirty="0" err="1"/>
              <a:t>cfu</a:t>
            </a:r>
            <a:r>
              <a:rPr lang="en-US" sz="1800" dirty="0"/>
              <a:t>/</a:t>
            </a:r>
            <a:r>
              <a:rPr lang="en-US" sz="1800" dirty="0" err="1"/>
              <a:t>gr</a:t>
            </a:r>
            <a:r>
              <a:rPr lang="en-US" sz="1800" dirty="0"/>
              <a:t> </a:t>
            </a:r>
            <a:r>
              <a:rPr lang="el-GR" sz="1800" dirty="0"/>
              <a:t>για τις υπόλοιπες)</a:t>
            </a:r>
          </a:p>
          <a:p>
            <a:pPr>
              <a:buNone/>
            </a:pPr>
            <a:r>
              <a:rPr lang="el-GR" sz="2400" dirty="0"/>
              <a:t>Προσμίξεις – Υλικό Συσκευασίας</a:t>
            </a:r>
          </a:p>
          <a:p>
            <a:pPr>
              <a:buNone/>
            </a:pPr>
            <a:r>
              <a:rPr lang="el-GR" sz="1800" dirty="0"/>
              <a:t>Καθαρότητα πρώτων υλών και Υλικών Συσκευασίας – </a:t>
            </a:r>
            <a:r>
              <a:rPr lang="el-GR" sz="1800" dirty="0" err="1"/>
              <a:t>Συναρμοστικότητα</a:t>
            </a:r>
            <a:r>
              <a:rPr lang="el-GR" sz="1800" dirty="0"/>
              <a:t> αυτών</a:t>
            </a:r>
          </a:p>
          <a:p>
            <a:pPr>
              <a:buNone/>
            </a:pPr>
            <a:r>
              <a:rPr lang="el-GR" sz="2400" dirty="0"/>
              <a:t>Αναμενόμενη Χρήση</a:t>
            </a:r>
          </a:p>
          <a:p>
            <a:pPr>
              <a:buNone/>
            </a:pPr>
            <a:r>
              <a:rPr lang="el-GR" sz="2400" dirty="0" err="1"/>
              <a:t>Εκθεση</a:t>
            </a:r>
            <a:r>
              <a:rPr lang="el-GR" sz="2400" dirty="0"/>
              <a:t> στο Προϊόν</a:t>
            </a:r>
          </a:p>
          <a:p>
            <a:pPr>
              <a:buNone/>
            </a:pPr>
            <a:r>
              <a:rPr lang="el-GR" sz="1800" dirty="0"/>
              <a:t>Ανατομικό Μέρος</a:t>
            </a:r>
          </a:p>
          <a:p>
            <a:pPr>
              <a:buNone/>
            </a:pPr>
            <a:r>
              <a:rPr lang="el-GR" sz="1800" dirty="0"/>
              <a:t>Επιφάνεια Εφαρμογής</a:t>
            </a:r>
          </a:p>
          <a:p>
            <a:pPr>
              <a:buNone/>
            </a:pPr>
            <a:r>
              <a:rPr lang="el-GR" sz="1800" dirty="0"/>
              <a:t>Εφαρμοζόμενη ποσότητα του προϊόντος :  όπως ~0,8γρ </a:t>
            </a:r>
            <a:r>
              <a:rPr lang="da-DK" sz="1800" dirty="0"/>
              <a:t>πίνακας SCCNFP/0321/02; Hall</a:t>
            </a:r>
            <a:r>
              <a:rPr lang="el-GR" sz="1800" dirty="0"/>
              <a:t> </a:t>
            </a:r>
            <a:r>
              <a:rPr lang="da-DK" sz="1800" dirty="0"/>
              <a:t>et al.2007, 2011</a:t>
            </a:r>
          </a:p>
          <a:p>
            <a:pPr>
              <a:buNone/>
            </a:pPr>
            <a:r>
              <a:rPr lang="el-GR" sz="1800" dirty="0"/>
              <a:t>Τη διάρκεια και συχνότητα χρήσης (παραμένον, 2 φορές τη μέρα)</a:t>
            </a:r>
          </a:p>
          <a:p>
            <a:pPr>
              <a:buNone/>
            </a:pPr>
            <a:r>
              <a:rPr lang="el-GR" sz="1800" dirty="0"/>
              <a:t>Την οδό ή οδούς έκθεσης  και τον αποδέκτη (υγιή,  ενήλικας, μωρό)</a:t>
            </a:r>
          </a:p>
          <a:p>
            <a:pPr>
              <a:buNone/>
            </a:pPr>
            <a:endParaRPr lang="el-GR" sz="1800" dirty="0"/>
          </a:p>
          <a:p>
            <a:pPr>
              <a:buNone/>
            </a:pPr>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buNone/>
            </a:pPr>
            <a:r>
              <a:rPr lang="el-GR" sz="1800" dirty="0"/>
              <a:t>Για μία κρέμα προσώπου για παράδειγμα η οποία εφαρμόζεται δύο φορές την ημέρα η δόση είναι : 0,8γρ Χ 2 = 1,6γρ ή ανά χιλιόγραμμο βάρους 24,14</a:t>
            </a:r>
            <a:r>
              <a:rPr lang="en-US" sz="1800" dirty="0"/>
              <a:t>mg/kg</a:t>
            </a:r>
            <a:r>
              <a:rPr lang="el-GR" sz="1800" dirty="0"/>
              <a:t> </a:t>
            </a:r>
            <a:r>
              <a:rPr lang="en-US" sz="1800" dirty="0"/>
              <a:t>(</a:t>
            </a:r>
            <a:r>
              <a:rPr lang="el-GR" sz="1800" dirty="0"/>
              <a:t>Πίνακες </a:t>
            </a:r>
            <a:r>
              <a:rPr lang="en-US" sz="1800" dirty="0"/>
              <a:t>Hall)</a:t>
            </a:r>
          </a:p>
          <a:p>
            <a:pPr>
              <a:buNone/>
            </a:pPr>
            <a:r>
              <a:rPr lang="en-US" sz="2400" b="1" dirty="0"/>
              <a:t>E</a:t>
            </a:r>
            <a:r>
              <a:rPr lang="el-GR" sz="2400" b="1" dirty="0" err="1"/>
              <a:t>κθεση</a:t>
            </a:r>
            <a:r>
              <a:rPr lang="el-GR" sz="2400" b="1" dirty="0"/>
              <a:t> Στα Συστατικά</a:t>
            </a:r>
          </a:p>
          <a:p>
            <a:pPr>
              <a:buNone/>
            </a:pPr>
            <a:r>
              <a:rPr lang="el-GR" sz="1800" dirty="0"/>
              <a:t>Γίνεται με βάση την ημερήσια δόση και την </a:t>
            </a:r>
            <a:r>
              <a:rPr lang="el-GR" sz="1800" dirty="0" err="1"/>
              <a:t>συγκέντωση</a:t>
            </a:r>
            <a:r>
              <a:rPr lang="el-GR" sz="1800" dirty="0"/>
              <a:t> αυτών στο προϊόν</a:t>
            </a:r>
          </a:p>
          <a:p>
            <a:pPr>
              <a:buNone/>
            </a:pPr>
            <a:r>
              <a:rPr lang="el-GR" sz="2400" b="1" dirty="0"/>
              <a:t>Τοξικολογική Αξιολόγηση Συστατικών</a:t>
            </a:r>
          </a:p>
          <a:p>
            <a:pPr>
              <a:buNone/>
            </a:pPr>
            <a:r>
              <a:rPr lang="en-US" sz="1800" dirty="0"/>
              <a:t>MSDS </a:t>
            </a:r>
            <a:r>
              <a:rPr lang="el-GR" sz="1800" dirty="0"/>
              <a:t>και τα κάτωθι εάν υπάρχουν</a:t>
            </a:r>
            <a:endParaRPr lang="en-US" sz="1800" dirty="0"/>
          </a:p>
          <a:p>
            <a:pPr marL="0" lvl="0" indent="0" eaLnBrk="1" hangingPunct="1">
              <a:spcBef>
                <a:spcPts val="0"/>
              </a:spcBef>
              <a:spcAft>
                <a:spcPts val="0"/>
              </a:spcAft>
            </a:pPr>
            <a:endParaRPr lang="en-GB" sz="1800" dirty="0">
              <a:solidFill>
                <a:srgbClr val="000000"/>
              </a:solidFill>
              <a:effectLst/>
              <a:latin typeface="Calibri" pitchFamily="34" charset="0"/>
            </a:endParaRPr>
          </a:p>
          <a:p>
            <a:pPr marL="0" indent="0" eaLnBrk="1" hangingPunct="1">
              <a:spcBef>
                <a:spcPts val="0"/>
              </a:spcBef>
              <a:spcAft>
                <a:spcPts val="0"/>
              </a:spcAft>
              <a:buNone/>
            </a:pPr>
            <a:endParaRPr lang="en-GB" sz="1800" kern="1200" dirty="0">
              <a:solidFill>
                <a:srgbClr val="000000"/>
              </a:solidFill>
              <a:latin typeface="Calibri"/>
            </a:endParaRPr>
          </a:p>
          <a:p>
            <a:pPr>
              <a:buNone/>
            </a:pPr>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65" name="Group 77"/>
          <p:cNvGraphicFramePr>
            <a:graphicFrameLocks noGrp="1"/>
          </p:cNvGraphicFramePr>
          <p:nvPr/>
        </p:nvGraphicFramePr>
        <p:xfrm>
          <a:off x="914400" y="2349500"/>
          <a:ext cx="7493000" cy="4108451"/>
        </p:xfrm>
        <a:graphic>
          <a:graphicData uri="http://schemas.openxmlformats.org/drawingml/2006/table">
            <a:tbl>
              <a:tblPr/>
              <a:tblGrid>
                <a:gridCol w="3686175">
                  <a:extLst>
                    <a:ext uri="{9D8B030D-6E8A-4147-A177-3AD203B41FA5}">
                      <a16:colId xmlns:a16="http://schemas.microsoft.com/office/drawing/2014/main" val="20000"/>
                    </a:ext>
                  </a:extLst>
                </a:gridCol>
                <a:gridCol w="44450">
                  <a:extLst>
                    <a:ext uri="{9D8B030D-6E8A-4147-A177-3AD203B41FA5}">
                      <a16:colId xmlns:a16="http://schemas.microsoft.com/office/drawing/2014/main" val="20001"/>
                    </a:ext>
                  </a:extLst>
                </a:gridCol>
                <a:gridCol w="3762375">
                  <a:extLst>
                    <a:ext uri="{9D8B030D-6E8A-4147-A177-3AD203B41FA5}">
                      <a16:colId xmlns:a16="http://schemas.microsoft.com/office/drawing/2014/main" val="20002"/>
                    </a:ext>
                  </a:extLst>
                </a:gridCol>
              </a:tblGrid>
              <a:tr h="3254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000000"/>
                          </a:solidFill>
                          <a:effectLst/>
                          <a:latin typeface="Calibri" pitchFamily="34" charset="0"/>
                        </a:rPr>
                        <a:t>ANNEXES 76/768/EEC</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1" i="0" u="none" strike="noStrike" cap="none" normalizeH="0" baseline="0">
                        <a:ln>
                          <a:noFill/>
                        </a:ln>
                        <a:solidFill>
                          <a:srgbClr val="000000"/>
                        </a:solidFill>
                        <a:effectLst/>
                        <a:latin typeface="Calibri" pitchFamily="34"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rgbClr val="000000"/>
                        </a:solidFill>
                        <a:effectLst/>
                        <a:latin typeface="Calibri" pitchFamily="34" charset="0"/>
                      </a:endParaRP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Acute Toxicity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Skin &amp; eye irritation</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Skin sensitisation</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Dermal/percutaneous absorption</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Repeated Dose Toxicity (28d/90d)</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Chronic Toxicity (&gt;12m)</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Mutagenic-Genotoxicity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Carcinogenicity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Reproduction Toxicity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Toxicokinetics</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Photo-induced toxicity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54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000000"/>
                          </a:solidFill>
                          <a:effectLst/>
                          <a:latin typeface="Calibri" pitchFamily="34" charset="0"/>
                        </a:rPr>
                        <a:t>Human Data</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aphicFrame>
        <p:nvGraphicFramePr>
          <p:cNvPr id="5" name="Group 77"/>
          <p:cNvGraphicFramePr>
            <a:graphicFrameLocks noGrp="1"/>
          </p:cNvGraphicFramePr>
          <p:nvPr/>
        </p:nvGraphicFramePr>
        <p:xfrm>
          <a:off x="914400" y="2362200"/>
          <a:ext cx="7543800" cy="4108451"/>
        </p:xfrm>
        <a:graphic>
          <a:graphicData uri="http://schemas.openxmlformats.org/drawingml/2006/table">
            <a:tbl>
              <a:tblPr/>
              <a:tblGrid>
                <a:gridCol w="3711166">
                  <a:extLst>
                    <a:ext uri="{9D8B030D-6E8A-4147-A177-3AD203B41FA5}">
                      <a16:colId xmlns:a16="http://schemas.microsoft.com/office/drawing/2014/main" val="20000"/>
                    </a:ext>
                  </a:extLst>
                </a:gridCol>
                <a:gridCol w="44751">
                  <a:extLst>
                    <a:ext uri="{9D8B030D-6E8A-4147-A177-3AD203B41FA5}">
                      <a16:colId xmlns:a16="http://schemas.microsoft.com/office/drawing/2014/main" val="20001"/>
                    </a:ext>
                  </a:extLst>
                </a:gridCol>
                <a:gridCol w="3787883">
                  <a:extLst>
                    <a:ext uri="{9D8B030D-6E8A-4147-A177-3AD203B41FA5}">
                      <a16:colId xmlns:a16="http://schemas.microsoft.com/office/drawing/2014/main" val="20002"/>
                    </a:ext>
                  </a:extLst>
                </a:gridCol>
              </a:tblGrid>
              <a:tr h="3254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000000"/>
                          </a:solidFill>
                          <a:effectLst/>
                          <a:latin typeface="Calibri" pitchFamily="34" charset="0"/>
                        </a:rPr>
                        <a:t>ANNEXES 76/768/EEC</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100" b="1" i="0" u="none" strike="noStrike" cap="none" normalizeH="0" baseline="0">
                        <a:ln>
                          <a:noFill/>
                        </a:ln>
                        <a:solidFill>
                          <a:srgbClr val="000000"/>
                        </a:solidFill>
                        <a:effectLst/>
                        <a:latin typeface="Calibri" pitchFamily="34" charset="0"/>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rgbClr val="000000"/>
                        </a:solidFill>
                        <a:effectLst/>
                        <a:latin typeface="Calibri" pitchFamily="34" charset="0"/>
                      </a:endParaRP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Acute Toxicity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Skin &amp; eye irritation</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Skin sensitisation</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Dermal/</a:t>
                      </a:r>
                      <a:r>
                        <a:rPr kumimoji="0" lang="en-GB" sz="2000" b="0" i="0" u="none" strike="noStrike" cap="none" normalizeH="0" baseline="0" dirty="0" err="1">
                          <a:ln>
                            <a:noFill/>
                          </a:ln>
                          <a:solidFill>
                            <a:srgbClr val="000000"/>
                          </a:solidFill>
                          <a:effectLst/>
                          <a:latin typeface="Calibri" pitchFamily="34" charset="0"/>
                        </a:rPr>
                        <a:t>percutaneous</a:t>
                      </a:r>
                      <a:r>
                        <a:rPr kumimoji="0" lang="en-GB" sz="2000" b="0" i="0" u="none" strike="noStrike" cap="none" normalizeH="0" baseline="0" dirty="0">
                          <a:ln>
                            <a:noFill/>
                          </a:ln>
                          <a:solidFill>
                            <a:srgbClr val="000000"/>
                          </a:solidFill>
                          <a:effectLst/>
                          <a:latin typeface="Calibri" pitchFamily="34" charset="0"/>
                        </a:rPr>
                        <a:t> absorption</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Repeated Dose Toxicity (28d/90d)</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Chronic Toxicity (&gt;12m)</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Mutagenic-</a:t>
                      </a:r>
                      <a:r>
                        <a:rPr kumimoji="0" lang="en-GB" sz="2000" b="0" i="0" u="none" strike="noStrike" cap="none" normalizeH="0" baseline="0" dirty="0" err="1">
                          <a:ln>
                            <a:noFill/>
                          </a:ln>
                          <a:solidFill>
                            <a:srgbClr val="000000"/>
                          </a:solidFill>
                          <a:effectLst/>
                          <a:latin typeface="Calibri" pitchFamily="34" charset="0"/>
                        </a:rPr>
                        <a:t>Genotoxicity</a:t>
                      </a:r>
                      <a:endParaRPr kumimoji="0" lang="en-GB" sz="2000" b="0" i="0" u="none" strike="noStrike" cap="none" normalizeH="0" baseline="0" dirty="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Carcinogenicity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Reproduction Toxicity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err="1">
                          <a:ln>
                            <a:noFill/>
                          </a:ln>
                          <a:solidFill>
                            <a:srgbClr val="000000"/>
                          </a:solidFill>
                          <a:effectLst/>
                          <a:latin typeface="Calibri" pitchFamily="34" charset="0"/>
                        </a:rPr>
                        <a:t>Toxicokinetics</a:t>
                      </a:r>
                      <a:endParaRPr kumimoji="0" lang="en-GB" sz="2000" b="0" i="0" u="none" strike="noStrike" cap="none" normalizeH="0" baseline="0" dirty="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Photo-induced toxicity</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54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rgbClr val="000000"/>
                          </a:solidFill>
                          <a:effectLst/>
                          <a:latin typeface="Calibri" pitchFamily="34" charset="0"/>
                        </a:rPr>
                        <a:t>Human Data</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Calibri" pitchFamily="34" charset="0"/>
                      </a:endParaRP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42988" y="2349500"/>
          <a:ext cx="7058025" cy="1077913"/>
        </p:xfrm>
        <a:graphic>
          <a:graphicData uri="http://schemas.openxmlformats.org/drawingml/2006/table">
            <a:tbl>
              <a:tblPr/>
              <a:tblGrid>
                <a:gridCol w="3135312">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3135313">
                  <a:extLst>
                    <a:ext uri="{9D8B030D-6E8A-4147-A177-3AD203B41FA5}">
                      <a16:colId xmlns:a16="http://schemas.microsoft.com/office/drawing/2014/main" val="20002"/>
                    </a:ext>
                  </a:extLst>
                </a:gridCol>
              </a:tblGrid>
              <a:tr h="468313">
                <a:tc rowSpan="2">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l-GR" sz="1400" b="1" i="0" u="none" strike="noStrike" cap="none" normalizeH="0" baseline="0" dirty="0">
                          <a:ln>
                            <a:noFill/>
                          </a:ln>
                          <a:solidFill>
                            <a:srgbClr val="0070C0"/>
                          </a:solidFill>
                          <a:effectLst/>
                          <a:latin typeface="Tahoma" pitchFamily="34" charset="0"/>
                          <a:cs typeface="Times New Roman" pitchFamily="18" charset="0"/>
                        </a:rPr>
                        <a:t>Περιθώριο Ασφάλειας    </a:t>
                      </a:r>
                      <a:r>
                        <a:rPr kumimoji="0" lang="en-US" sz="1800" b="1" i="0" u="none" strike="noStrike" cap="none" normalizeH="0" baseline="0" dirty="0" err="1">
                          <a:ln>
                            <a:noFill/>
                          </a:ln>
                          <a:solidFill>
                            <a:srgbClr val="0070C0"/>
                          </a:solidFill>
                          <a:effectLst/>
                          <a:latin typeface="Tahoma" pitchFamily="34" charset="0"/>
                          <a:cs typeface="Times New Roman" pitchFamily="18" charset="0"/>
                        </a:rPr>
                        <a:t>MoS</a:t>
                      </a:r>
                      <a:endPar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0070C0"/>
                          </a:solidFill>
                          <a:effectLst/>
                          <a:latin typeface="Tahoma" pitchFamily="34" charset="0"/>
                          <a:cs typeface="Times New Roman" pitchFamily="18" charset="0"/>
                        </a:rPr>
                        <a:t>=</a:t>
                      </a:r>
                      <a:endPar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l-GR" sz="1800" b="1" i="0" u="sng" strike="noStrike" cap="none" normalizeH="0" baseline="0" dirty="0">
                        <a:ln>
                          <a:noFill/>
                        </a:ln>
                        <a:solidFill>
                          <a:srgbClr val="0070C0"/>
                        </a:solidFill>
                        <a:effectLst/>
                        <a:latin typeface="Tahoma"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sng" strike="noStrike" cap="none" normalizeH="0" baseline="0" dirty="0">
                          <a:ln>
                            <a:noFill/>
                          </a:ln>
                          <a:solidFill>
                            <a:srgbClr val="0070C0"/>
                          </a:solidFill>
                          <a:effectLst/>
                          <a:latin typeface="Tahoma" pitchFamily="34" charset="0"/>
                          <a:cs typeface="Times New Roman" pitchFamily="18" charset="0"/>
                        </a:rPr>
                        <a:t>NOAEL</a:t>
                      </a:r>
                      <a:r>
                        <a:rPr kumimoji="0" lang="el-GR" sz="1800" b="1" i="0" u="sng" strike="noStrike" cap="none" normalizeH="0" baseline="0" dirty="0">
                          <a:ln>
                            <a:noFill/>
                          </a:ln>
                          <a:solidFill>
                            <a:srgbClr val="0070C0"/>
                          </a:solidFill>
                          <a:effectLst/>
                          <a:latin typeface="Tahoma" pitchFamily="34" charset="0"/>
                          <a:cs typeface="Times New Roman" pitchFamily="18" charset="0"/>
                        </a:rPr>
                        <a:t>   </a:t>
                      </a:r>
                      <a:endPar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6831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a:ln>
                            <a:noFill/>
                          </a:ln>
                          <a:solidFill>
                            <a:srgbClr val="0070C0"/>
                          </a:solidFill>
                          <a:effectLst/>
                          <a:latin typeface="Tahoma" pitchFamily="34" charset="0"/>
                          <a:cs typeface="Times New Roman" pitchFamily="18" charset="0"/>
                        </a:rPr>
                        <a:t>SED</a:t>
                      </a:r>
                      <a:endParaRPr kumimoji="0" lang="en-GB" sz="18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9945" name="Rectangle 7"/>
          <p:cNvSpPr>
            <a:spLocks noChangeArrowheads="1"/>
          </p:cNvSpPr>
          <p:nvPr/>
        </p:nvSpPr>
        <p:spPr bwMode="auto">
          <a:xfrm>
            <a:off x="251520" y="3933056"/>
            <a:ext cx="7920038" cy="1722437"/>
          </a:xfrm>
          <a:prstGeom prst="rect">
            <a:avLst/>
          </a:prstGeom>
          <a:noFill/>
          <a:ln w="9525">
            <a:noFill/>
            <a:miter lim="800000"/>
            <a:headEnd/>
            <a:tailEnd/>
          </a:ln>
        </p:spPr>
        <p:txBody>
          <a:bodyPr>
            <a:spAutoFit/>
          </a:bodyPr>
          <a:lstStyle/>
          <a:p>
            <a:r>
              <a:rPr lang="en-GB" sz="1400" b="1" dirty="0">
                <a:solidFill>
                  <a:srgbClr val="0070C0"/>
                </a:solidFill>
                <a:latin typeface="Tahoma" pitchFamily="34" charset="0"/>
                <a:cs typeface="Times New Roman" pitchFamily="18" charset="0"/>
              </a:rPr>
              <a:t> NOAEL: N</a:t>
            </a:r>
            <a:r>
              <a:rPr lang="en-GB" sz="1400" b="1" dirty="0">
                <a:latin typeface="Tahoma" pitchFamily="34" charset="0"/>
                <a:cs typeface="Times New Roman" pitchFamily="18" charset="0"/>
              </a:rPr>
              <a:t>on</a:t>
            </a:r>
            <a:r>
              <a:rPr lang="en-GB" sz="1400" b="1" dirty="0">
                <a:solidFill>
                  <a:srgbClr val="0070C0"/>
                </a:solidFill>
                <a:latin typeface="Tahoma" pitchFamily="34" charset="0"/>
                <a:cs typeface="Times New Roman" pitchFamily="18" charset="0"/>
              </a:rPr>
              <a:t> O</a:t>
            </a:r>
            <a:r>
              <a:rPr lang="en-GB" sz="1400" b="1" dirty="0">
                <a:latin typeface="Tahoma" pitchFamily="34" charset="0"/>
                <a:cs typeface="Times New Roman" pitchFamily="18" charset="0"/>
              </a:rPr>
              <a:t>bserved</a:t>
            </a:r>
            <a:r>
              <a:rPr lang="en-GB" sz="1400" b="1" dirty="0">
                <a:solidFill>
                  <a:srgbClr val="0070C0"/>
                </a:solidFill>
                <a:latin typeface="Tahoma" pitchFamily="34" charset="0"/>
                <a:cs typeface="Times New Roman" pitchFamily="18" charset="0"/>
              </a:rPr>
              <a:t> A</a:t>
            </a:r>
            <a:r>
              <a:rPr lang="en-GB" sz="1400" b="1" dirty="0">
                <a:latin typeface="Tahoma" pitchFamily="34" charset="0"/>
                <a:cs typeface="Times New Roman" pitchFamily="18" charset="0"/>
              </a:rPr>
              <a:t>dverse</a:t>
            </a:r>
            <a:r>
              <a:rPr lang="en-GB" sz="1400" b="1" dirty="0">
                <a:solidFill>
                  <a:srgbClr val="0070C0"/>
                </a:solidFill>
                <a:latin typeface="Tahoma" pitchFamily="34" charset="0"/>
                <a:cs typeface="Times New Roman" pitchFamily="18" charset="0"/>
              </a:rPr>
              <a:t> E</a:t>
            </a:r>
            <a:r>
              <a:rPr lang="en-GB" sz="1400" b="1" dirty="0">
                <a:latin typeface="Tahoma" pitchFamily="34" charset="0"/>
                <a:cs typeface="Times New Roman" pitchFamily="18" charset="0"/>
              </a:rPr>
              <a:t>ffect</a:t>
            </a:r>
            <a:r>
              <a:rPr lang="en-GB" sz="1400" b="1" dirty="0">
                <a:solidFill>
                  <a:srgbClr val="0070C0"/>
                </a:solidFill>
                <a:latin typeface="Tahoma" pitchFamily="34" charset="0"/>
                <a:cs typeface="Times New Roman" pitchFamily="18" charset="0"/>
              </a:rPr>
              <a:t> L</a:t>
            </a:r>
            <a:r>
              <a:rPr lang="en-GB" sz="1400" b="1" dirty="0">
                <a:latin typeface="Tahoma" pitchFamily="34" charset="0"/>
                <a:cs typeface="Times New Roman" pitchFamily="18" charset="0"/>
              </a:rPr>
              <a:t>evel,</a:t>
            </a:r>
            <a:r>
              <a:rPr lang="el-GR" sz="1400" b="1" dirty="0">
                <a:latin typeface="Tahoma" pitchFamily="34" charset="0"/>
                <a:cs typeface="Times New Roman" pitchFamily="18" charset="0"/>
              </a:rPr>
              <a:t>                                                                   </a:t>
            </a:r>
            <a:r>
              <a:rPr lang="en-GB" sz="1400" b="1" dirty="0">
                <a:latin typeface="Tahoma" pitchFamily="34" charset="0"/>
                <a:cs typeface="Times New Roman" pitchFamily="18" charset="0"/>
              </a:rPr>
              <a:t> </a:t>
            </a:r>
            <a:r>
              <a:rPr lang="el-GR" sz="1400" b="1" dirty="0">
                <a:latin typeface="Tahoma" pitchFamily="34" charset="0"/>
                <a:cs typeface="Times New Roman" pitchFamily="18" charset="0"/>
              </a:rPr>
              <a:t>(επίπεδο μη παρατηρούμενης παρενέργειας </a:t>
            </a:r>
            <a:r>
              <a:rPr lang="en-GB" sz="1400" b="1" dirty="0">
                <a:latin typeface="Tahoma" pitchFamily="34" charset="0"/>
                <a:cs typeface="Times New Roman" pitchFamily="18" charset="0"/>
              </a:rPr>
              <a:t>)</a:t>
            </a:r>
          </a:p>
          <a:p>
            <a:endParaRPr lang="en-GB" sz="1400" b="1" dirty="0">
              <a:latin typeface="Tahoma" pitchFamily="34" charset="0"/>
              <a:cs typeface="Times New Roman" pitchFamily="18" charset="0"/>
            </a:endParaRPr>
          </a:p>
          <a:p>
            <a:r>
              <a:rPr lang="en-GB" sz="1400" b="1" dirty="0">
                <a:solidFill>
                  <a:srgbClr val="0070C0"/>
                </a:solidFill>
                <a:latin typeface="Tahoma" pitchFamily="34" charset="0"/>
                <a:cs typeface="Times New Roman" pitchFamily="18" charset="0"/>
              </a:rPr>
              <a:t>SED : S</a:t>
            </a:r>
            <a:r>
              <a:rPr lang="en-GB" sz="1400" b="1" dirty="0">
                <a:latin typeface="Tahoma" pitchFamily="34" charset="0"/>
                <a:cs typeface="Times New Roman" pitchFamily="18" charset="0"/>
              </a:rPr>
              <a:t>ystemic </a:t>
            </a:r>
            <a:r>
              <a:rPr lang="en-GB" sz="1400" b="1" dirty="0">
                <a:solidFill>
                  <a:schemeClr val="accent1"/>
                </a:solidFill>
                <a:latin typeface="Tahoma" pitchFamily="34" charset="0"/>
                <a:cs typeface="Times New Roman" pitchFamily="18" charset="0"/>
              </a:rPr>
              <a:t>E</a:t>
            </a:r>
            <a:r>
              <a:rPr lang="en-GB" sz="1400" b="1" dirty="0">
                <a:latin typeface="Tahoma" pitchFamily="34" charset="0"/>
                <a:cs typeface="Times New Roman" pitchFamily="18" charset="0"/>
              </a:rPr>
              <a:t>xposure </a:t>
            </a:r>
            <a:r>
              <a:rPr lang="en-GB" sz="1400" b="1" dirty="0">
                <a:solidFill>
                  <a:schemeClr val="accent1"/>
                </a:solidFill>
                <a:latin typeface="Tahoma" pitchFamily="34" charset="0"/>
                <a:cs typeface="Times New Roman" pitchFamily="18" charset="0"/>
              </a:rPr>
              <a:t>D</a:t>
            </a:r>
            <a:r>
              <a:rPr lang="en-GB" sz="1400" b="1" dirty="0">
                <a:latin typeface="Tahoma" pitchFamily="34" charset="0"/>
                <a:cs typeface="Times New Roman" pitchFamily="18" charset="0"/>
              </a:rPr>
              <a:t>osage </a:t>
            </a:r>
          </a:p>
          <a:p>
            <a:r>
              <a:rPr lang="en-GB" sz="1400" b="1" dirty="0">
                <a:latin typeface="Tahoma" pitchFamily="34" charset="0"/>
                <a:cs typeface="Times New Roman" pitchFamily="18" charset="0"/>
              </a:rPr>
              <a:t>(</a:t>
            </a:r>
            <a:r>
              <a:rPr lang="el-GR" sz="1400" b="1" dirty="0" err="1">
                <a:latin typeface="Tahoma" pitchFamily="34" charset="0"/>
                <a:cs typeface="Times New Roman" pitchFamily="18" charset="0"/>
              </a:rPr>
              <a:t>Συστημική</a:t>
            </a:r>
            <a:r>
              <a:rPr lang="el-GR" sz="1400" b="1" dirty="0">
                <a:latin typeface="Tahoma" pitchFamily="34" charset="0"/>
                <a:cs typeface="Times New Roman" pitchFamily="18" charset="0"/>
              </a:rPr>
              <a:t> Δόση Έκθεσης</a:t>
            </a:r>
            <a:r>
              <a:rPr lang="en-GB" sz="1400" b="1" dirty="0">
                <a:latin typeface="Tahoma" pitchFamily="34" charset="0"/>
                <a:cs typeface="Times New Roman" pitchFamily="18" charset="0"/>
              </a:rPr>
              <a:t>)</a:t>
            </a:r>
            <a:endParaRPr lang="el-GR" sz="1400" b="1" dirty="0">
              <a:latin typeface="Tahoma" pitchFamily="34" charset="0"/>
              <a:cs typeface="Times New Roman" pitchFamily="18" charset="0"/>
            </a:endParaRPr>
          </a:p>
          <a:p>
            <a:endParaRPr lang="el-GR" b="1" dirty="0">
              <a:solidFill>
                <a:srgbClr val="0070C0"/>
              </a:solidFill>
              <a:latin typeface="Tahoma" pitchFamily="34" charset="0"/>
              <a:cs typeface="Times New Roman" pitchFamily="18" charset="0"/>
            </a:endParaRPr>
          </a:p>
          <a:p>
            <a:r>
              <a:rPr lang="en-GB" b="1" dirty="0">
                <a:solidFill>
                  <a:schemeClr val="tx2"/>
                </a:solidFill>
                <a:latin typeface="Calibri" pitchFamily="34" charset="0"/>
              </a:rPr>
              <a:t>SED</a:t>
            </a:r>
            <a:r>
              <a:rPr lang="en-GB" b="1" dirty="0">
                <a:latin typeface="Calibri" pitchFamily="34" charset="0"/>
              </a:rPr>
              <a:t>=</a:t>
            </a:r>
            <a:r>
              <a:rPr lang="en-GB" dirty="0">
                <a:latin typeface="Calibri" pitchFamily="34" charset="0"/>
              </a:rPr>
              <a:t> </a:t>
            </a:r>
            <a:r>
              <a:rPr lang="en-GB" b="1" dirty="0">
                <a:latin typeface="Calibri" pitchFamily="34" charset="0"/>
              </a:rPr>
              <a:t>A</a:t>
            </a:r>
            <a:r>
              <a:rPr lang="en-GB" dirty="0">
                <a:latin typeface="Calibri" pitchFamily="34" charset="0"/>
              </a:rPr>
              <a:t>(mg/kg </a:t>
            </a:r>
            <a:r>
              <a:rPr lang="en-GB" dirty="0" err="1">
                <a:latin typeface="Calibri" pitchFamily="34" charset="0"/>
              </a:rPr>
              <a:t>bw</a:t>
            </a:r>
            <a:r>
              <a:rPr lang="en-GB" dirty="0">
                <a:latin typeface="Calibri" pitchFamily="34" charset="0"/>
              </a:rPr>
              <a:t>/ay)   </a:t>
            </a:r>
            <a:r>
              <a:rPr lang="en-GB" dirty="0" err="1">
                <a:latin typeface="Calibri" pitchFamily="34" charset="0"/>
              </a:rPr>
              <a:t>xd</a:t>
            </a:r>
            <a:r>
              <a:rPr lang="en-GB" dirty="0">
                <a:latin typeface="Calibri" pitchFamily="34" charset="0"/>
              </a:rPr>
              <a:t>   </a:t>
            </a:r>
            <a:r>
              <a:rPr lang="en-GB" b="1" dirty="0">
                <a:latin typeface="Calibri" pitchFamily="34" charset="0"/>
              </a:rPr>
              <a:t>C</a:t>
            </a:r>
            <a:r>
              <a:rPr lang="en-GB" dirty="0">
                <a:latin typeface="Calibri" pitchFamily="34" charset="0"/>
              </a:rPr>
              <a:t>(%)/100  x  </a:t>
            </a:r>
            <a:r>
              <a:rPr lang="en-GB" b="1" dirty="0" err="1">
                <a:latin typeface="Calibri" pitchFamily="34" charset="0"/>
              </a:rPr>
              <a:t>DA</a:t>
            </a:r>
            <a:r>
              <a:rPr lang="en-GB" b="1" baseline="-25000" dirty="0" err="1">
                <a:latin typeface="Calibri" pitchFamily="34" charset="0"/>
              </a:rPr>
              <a:t>p</a:t>
            </a:r>
            <a:r>
              <a:rPr lang="en-GB" dirty="0">
                <a:latin typeface="Calibri" pitchFamily="34" charset="0"/>
              </a:rPr>
              <a:t> (%)/100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buNone/>
            </a:pPr>
            <a:endParaRPr lang="el-GR" dirty="0"/>
          </a:p>
          <a:p>
            <a:pPr>
              <a:buNone/>
            </a:pPr>
            <a:endParaRPr lang="el-GR" dirty="0"/>
          </a:p>
          <a:p>
            <a:pPr>
              <a:buNone/>
            </a:pPr>
            <a:endParaRPr lang="el-GR" dirty="0"/>
          </a:p>
          <a:p>
            <a:pPr>
              <a:buNone/>
            </a:pPr>
            <a:endParaRPr lang="el-GR" dirty="0"/>
          </a:p>
          <a:p>
            <a:pPr>
              <a:buNone/>
            </a:pPr>
            <a:r>
              <a:rPr lang="el-GR" dirty="0"/>
              <a:t>		</a:t>
            </a:r>
            <a:r>
              <a:rPr lang="el-GR" dirty="0" err="1"/>
              <a:t>Μο</a:t>
            </a:r>
            <a:r>
              <a:rPr lang="en-US" dirty="0"/>
              <a:t>S &gt;=100 </a:t>
            </a:r>
            <a:r>
              <a:rPr lang="el-GR" dirty="0"/>
              <a:t>ΣΥΣΤΑΤΙΚΟ ΑΣΦΑΛΕΣ</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2060575"/>
            <a:ext cx="8229600" cy="4065588"/>
          </a:xfrm>
          <a:ln>
            <a:noFill/>
          </a:ln>
        </p:spPr>
        <p:style>
          <a:lnRef idx="2">
            <a:schemeClr val="accent1"/>
          </a:lnRef>
          <a:fillRef idx="1">
            <a:schemeClr val="lt1"/>
          </a:fillRef>
          <a:effectRef idx="0">
            <a:schemeClr val="accent1"/>
          </a:effectRef>
          <a:fontRef idx="minor">
            <a:schemeClr val="dk1"/>
          </a:fontRef>
        </p:style>
        <p:txBody>
          <a:bodyPr rtlCol="0">
            <a:normAutofit/>
          </a:bodyPr>
          <a:lstStyle/>
          <a:p>
            <a:pPr fontAlgn="auto">
              <a:spcAft>
                <a:spcPts val="0"/>
              </a:spcAft>
              <a:buFont typeface="Arial" pitchFamily="34" charset="0"/>
              <a:buNone/>
              <a:defRPr/>
            </a:pPr>
            <a:r>
              <a:rPr lang="en-GB" sz="2400" dirty="0"/>
              <a:t>9.</a:t>
            </a:r>
            <a:r>
              <a:rPr lang="el-GR" sz="2400" dirty="0"/>
              <a:t> Ανεπιθύμητες ενέργειες και σοβαρές ανεπιθύμητες ενέργειες   (</a:t>
            </a:r>
            <a:r>
              <a:rPr lang="el-GR" sz="2400" dirty="0" err="1"/>
              <a:t>ΚαλλυντικοΕπαγρύπνηση</a:t>
            </a:r>
            <a:r>
              <a:rPr lang="el-GR" sz="2400" dirty="0"/>
              <a:t>)</a:t>
            </a:r>
          </a:p>
          <a:p>
            <a:pPr fontAlgn="auto">
              <a:spcAft>
                <a:spcPts val="0"/>
              </a:spcAft>
              <a:buFont typeface="Arial" pitchFamily="34" charset="0"/>
              <a:buChar char="•"/>
              <a:defRPr/>
            </a:pPr>
            <a:r>
              <a:rPr lang="el-GR" sz="2000" dirty="0"/>
              <a:t>Λεπτομερής καταγραφή του συστήματος παραπόνων</a:t>
            </a:r>
          </a:p>
          <a:p>
            <a:pPr fontAlgn="auto">
              <a:spcAft>
                <a:spcPts val="0"/>
              </a:spcAft>
              <a:buFont typeface="Arial" pitchFamily="34" charset="0"/>
              <a:buChar char="•"/>
              <a:defRPr/>
            </a:pPr>
            <a:r>
              <a:rPr lang="el-GR" sz="2000" dirty="0"/>
              <a:t>Κάθε παράπονο πρέπει να αξιολογείται και να αρχειοθετείται από εκπαιδευμένο προσωπικό</a:t>
            </a:r>
          </a:p>
          <a:p>
            <a:pPr fontAlgn="auto">
              <a:spcAft>
                <a:spcPts val="0"/>
              </a:spcAft>
              <a:buFont typeface="Arial" pitchFamily="34" charset="0"/>
              <a:buChar char="•"/>
              <a:defRPr/>
            </a:pPr>
            <a:r>
              <a:rPr lang="el-GR" sz="2000" dirty="0"/>
              <a:t>Εύλογα αναμενόμενη χρήση και μη αναμενόμενη χρήση</a:t>
            </a:r>
          </a:p>
          <a:p>
            <a:pPr fontAlgn="auto">
              <a:spcAft>
                <a:spcPts val="0"/>
              </a:spcAft>
              <a:buFont typeface="Arial" pitchFamily="34" charset="0"/>
              <a:buChar char="•"/>
              <a:defRPr/>
            </a:pPr>
            <a:endParaRPr lang="el-GR" sz="2000" dirty="0"/>
          </a:p>
          <a:p>
            <a:pPr fontAlgn="auto">
              <a:spcAft>
                <a:spcPts val="0"/>
              </a:spcAft>
              <a:buFont typeface="Arial" pitchFamily="34" charset="0"/>
              <a:buNone/>
              <a:defRPr/>
            </a:pPr>
            <a:r>
              <a:rPr lang="en-GB" sz="2000" dirty="0"/>
              <a:t>&lt;&lt;</a:t>
            </a:r>
            <a:r>
              <a:rPr lang="el-GR" sz="2000" dirty="0"/>
              <a:t>Σοβαρή ανεπιθύμητη ενέργεια» νοείται ανεπιθύμητη ενέργεια η οποία έχει ως αποτέλεσμα προσωρινή ή μόνιμη λειτουργική ανικανότητα, αναπηρία, νοσηλεία σε νοσοκομείο, συγγενείς ανωμαλίες ή άμεσο κίνδυνο για τη ζωή ή θάνατο</a:t>
            </a:r>
            <a:r>
              <a:rPr lang="en-GB" sz="2000" dirty="0"/>
              <a:t>.&gt;&gt;</a:t>
            </a:r>
          </a:p>
          <a:p>
            <a:pPr fontAlgn="auto">
              <a:spcAft>
                <a:spcPts val="0"/>
              </a:spcAft>
              <a:buFont typeface="Arial" pitchFamily="34" charset="0"/>
              <a:buNone/>
              <a:defRPr/>
            </a:pPr>
            <a:endParaRPr lang="el-G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buNone/>
            </a:pPr>
            <a:r>
              <a:rPr lang="el-GR" dirty="0"/>
              <a:t>Εκτίμηση Ασφαλείας</a:t>
            </a:r>
          </a:p>
          <a:p>
            <a:pPr marL="514350" indent="-514350" fontAlgn="auto">
              <a:spcAft>
                <a:spcPts val="0"/>
              </a:spcAft>
              <a:buFont typeface="Arial" pitchFamily="34" charset="0"/>
              <a:buAutoNum type="arabicPeriod"/>
              <a:defRPr/>
            </a:pPr>
            <a:r>
              <a:rPr lang="el-GR" sz="2400" dirty="0"/>
              <a:t>Συμπέρασμα Εκτίμησης</a:t>
            </a:r>
          </a:p>
          <a:p>
            <a:pPr marL="514350" indent="-514350" fontAlgn="auto">
              <a:spcAft>
                <a:spcPts val="0"/>
              </a:spcAft>
              <a:buFont typeface="Arial" pitchFamily="34" charset="0"/>
              <a:buAutoNum type="arabicPeriod"/>
              <a:defRPr/>
            </a:pPr>
            <a:endParaRPr lang="el-GR" sz="2400" dirty="0"/>
          </a:p>
          <a:p>
            <a:pPr marL="914400" lvl="1" indent="-514350" fontAlgn="auto">
              <a:spcAft>
                <a:spcPts val="0"/>
              </a:spcAft>
              <a:buFont typeface="Arial" pitchFamily="34" charset="0"/>
              <a:buChar char="–"/>
              <a:defRPr/>
            </a:pPr>
            <a:r>
              <a:rPr lang="el-GR" sz="2000" dirty="0"/>
              <a:t>Ασφαλές για την ανθρώπινη υγεία όταν γίνεται χρήση κάτω από κανονικές και εύλογα αναμενόμενες συνθήκες χρήσης</a:t>
            </a:r>
          </a:p>
          <a:p>
            <a:pPr marL="914400" lvl="1" indent="-514350" fontAlgn="auto">
              <a:spcAft>
                <a:spcPts val="0"/>
              </a:spcAft>
              <a:buFont typeface="Arial" pitchFamily="34" charset="0"/>
              <a:buNone/>
              <a:defRPr/>
            </a:pPr>
            <a:endParaRPr lang="en-GB" sz="2000" dirty="0"/>
          </a:p>
          <a:p>
            <a:pPr marL="914400" lvl="1" indent="-514350" fontAlgn="auto">
              <a:spcAft>
                <a:spcPts val="0"/>
              </a:spcAft>
              <a:buFont typeface="Arial" pitchFamily="34" charset="0"/>
              <a:buChar char="–"/>
              <a:defRPr/>
            </a:pPr>
            <a:r>
              <a:rPr lang="el-GR" sz="2000" dirty="0"/>
              <a:t>Τροποποιήσεις – Υποδείξεις πριν από τελική έγκριση</a:t>
            </a:r>
          </a:p>
          <a:p>
            <a:pPr marL="914400" lvl="1" indent="-514350" fontAlgn="auto">
              <a:spcAft>
                <a:spcPts val="0"/>
              </a:spcAft>
              <a:buFont typeface="Arial" pitchFamily="34" charset="0"/>
              <a:buNone/>
              <a:defRPr/>
            </a:pPr>
            <a:endParaRPr lang="el-GR" sz="2000" dirty="0"/>
          </a:p>
          <a:p>
            <a:pPr marL="914400" lvl="1" indent="-514350" fontAlgn="auto">
              <a:spcAft>
                <a:spcPts val="0"/>
              </a:spcAft>
              <a:buFont typeface="Arial" pitchFamily="34" charset="0"/>
              <a:buChar char="–"/>
              <a:defRPr/>
            </a:pPr>
            <a:r>
              <a:rPr lang="en-GB" sz="2000" dirty="0"/>
              <a:t>H </a:t>
            </a:r>
            <a:r>
              <a:rPr lang="el-GR" sz="2000" dirty="0"/>
              <a:t>ασφάλεια του προϊόντος δεν μπορεί να διασφαλιστεί </a:t>
            </a:r>
            <a:r>
              <a:rPr lang="el-GR" sz="2000" dirty="0" err="1"/>
              <a:t>γιατι</a:t>
            </a:r>
            <a:r>
              <a:rPr lang="el-GR" sz="2000" dirty="0"/>
              <a:t>….</a:t>
            </a:r>
          </a:p>
          <a:p>
            <a:pPr>
              <a:buNone/>
            </a:pP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788" y="0"/>
            <a:ext cx="9197787" cy="6858000"/>
          </a:xfrm>
        </p:spPr>
        <p:txBody>
          <a:bodyPr/>
          <a:lstStyle/>
          <a:p>
            <a:pPr fontAlgn="auto">
              <a:spcAft>
                <a:spcPts val="0"/>
              </a:spcAft>
              <a:buFont typeface="Arial" pitchFamily="34" charset="0"/>
              <a:buNone/>
              <a:defRPr/>
            </a:pPr>
            <a:r>
              <a:rPr lang="el-GR" sz="2800" dirty="0"/>
              <a:t>. Προειδοποιήσεις και οδηγίες Χρήσεις στην επισήμανση</a:t>
            </a:r>
            <a:endParaRPr lang="en-GB" sz="2800" dirty="0"/>
          </a:p>
          <a:p>
            <a:pPr fontAlgn="auto">
              <a:spcAft>
                <a:spcPts val="0"/>
              </a:spcAft>
              <a:buFont typeface="Arial" pitchFamily="34" charset="0"/>
              <a:buNone/>
              <a:defRPr/>
            </a:pPr>
            <a:r>
              <a:rPr lang="en-GB" sz="2800" dirty="0"/>
              <a:t>    </a:t>
            </a:r>
            <a:endParaRPr lang="el-GR" sz="2800" dirty="0"/>
          </a:p>
          <a:p>
            <a:pPr fontAlgn="auto">
              <a:spcAft>
                <a:spcPts val="0"/>
              </a:spcAft>
              <a:buFont typeface="Arial" pitchFamily="34" charset="0"/>
              <a:buNone/>
              <a:defRPr/>
            </a:pPr>
            <a:r>
              <a:rPr lang="en-GB" sz="2800" dirty="0"/>
              <a:t> </a:t>
            </a:r>
            <a:r>
              <a:rPr lang="el-GR" sz="2800" dirty="0"/>
              <a:t> Υποχρεωτικές ενδείξεις Παραρτημάτων </a:t>
            </a:r>
            <a:endParaRPr lang="en-GB" sz="2800" dirty="0"/>
          </a:p>
          <a:p>
            <a:pPr fontAlgn="auto">
              <a:spcAft>
                <a:spcPts val="0"/>
              </a:spcAft>
              <a:buFont typeface="Arial" pitchFamily="34" charset="0"/>
              <a:buNone/>
              <a:defRPr/>
            </a:pPr>
            <a:r>
              <a:rPr lang="el-GR" sz="2400" dirty="0"/>
              <a:t>	Πχ.</a:t>
            </a:r>
          </a:p>
          <a:p>
            <a:pPr fontAlgn="auto">
              <a:spcAft>
                <a:spcPts val="0"/>
              </a:spcAft>
              <a:buFont typeface="Arial" pitchFamily="34" charset="0"/>
              <a:buChar char="•"/>
              <a:defRPr/>
            </a:pPr>
            <a:r>
              <a:rPr lang="el-GR" sz="2400" dirty="0"/>
              <a:t>Χρήση Εξωτερική</a:t>
            </a:r>
            <a:endParaRPr lang="en-GB" sz="2400" dirty="0"/>
          </a:p>
          <a:p>
            <a:pPr fontAlgn="auto">
              <a:spcAft>
                <a:spcPts val="0"/>
              </a:spcAft>
              <a:buFont typeface="Arial" pitchFamily="34" charset="0"/>
              <a:buChar char="•"/>
              <a:defRPr/>
            </a:pPr>
            <a:r>
              <a:rPr lang="el-GR" sz="2400" dirty="0"/>
              <a:t>Να φυλάσσεται μακριά από παιδιά</a:t>
            </a:r>
          </a:p>
          <a:p>
            <a:pPr fontAlgn="auto">
              <a:spcAft>
                <a:spcPts val="0"/>
              </a:spcAft>
              <a:buFont typeface="Arial" pitchFamily="34" charset="0"/>
              <a:buChar char="•"/>
              <a:defRPr/>
            </a:pPr>
            <a:r>
              <a:rPr lang="el-GR" sz="2400" dirty="0"/>
              <a:t>Σε περίπτωση επαφής με τα μάτια, ξεπλύνετε με άφθονο νερό</a:t>
            </a:r>
          </a:p>
          <a:p>
            <a:pPr fontAlgn="auto">
              <a:spcAft>
                <a:spcPts val="0"/>
              </a:spcAft>
              <a:buFont typeface="Arial" pitchFamily="34" charset="0"/>
              <a:buChar char="•"/>
              <a:defRPr/>
            </a:pPr>
            <a:r>
              <a:rPr lang="el-GR" sz="2400" dirty="0"/>
              <a:t>Να αποφεύγεται η χρήση στην περιοχή γύρω από τα μάτια</a:t>
            </a:r>
          </a:p>
          <a:p>
            <a:pPr marL="514350" indent="-514350" fontAlgn="auto">
              <a:spcAft>
                <a:spcPts val="0"/>
              </a:spcAft>
              <a:buFont typeface="Arial" pitchFamily="34" charset="0"/>
              <a:buNone/>
              <a:defRPr/>
            </a:pPr>
            <a:r>
              <a:rPr lang="el-GR" sz="2400" dirty="0"/>
              <a:t>. Σκεπτικό</a:t>
            </a:r>
            <a:endParaRPr lang="en-GB" sz="2400" dirty="0"/>
          </a:p>
          <a:p>
            <a:pPr marL="514350" indent="-514350" fontAlgn="auto">
              <a:spcAft>
                <a:spcPts val="0"/>
              </a:spcAft>
              <a:buFont typeface="Arial" pitchFamily="34" charset="0"/>
              <a:buChar char="•"/>
              <a:defRPr/>
            </a:pPr>
            <a:r>
              <a:rPr lang="en-GB" sz="2400" dirty="0"/>
              <a:t>	</a:t>
            </a:r>
            <a:r>
              <a:rPr lang="el-GR" sz="2400" dirty="0"/>
              <a:t>Συζήτηση </a:t>
            </a:r>
            <a:r>
              <a:rPr lang="el-GR" sz="2400" dirty="0" err="1"/>
              <a:t>Μο</a:t>
            </a:r>
            <a:r>
              <a:rPr lang="en-GB" sz="2400" dirty="0"/>
              <a:t>S</a:t>
            </a:r>
          </a:p>
          <a:p>
            <a:pPr marL="514350" indent="-514350" fontAlgn="auto">
              <a:spcAft>
                <a:spcPts val="0"/>
              </a:spcAft>
              <a:buFont typeface="Arial" pitchFamily="34" charset="0"/>
              <a:buChar char="•"/>
              <a:defRPr/>
            </a:pPr>
            <a:r>
              <a:rPr lang="en-GB" sz="2400" dirty="0"/>
              <a:t> 	</a:t>
            </a:r>
            <a:r>
              <a:rPr lang="el-GR" sz="2400" dirty="0"/>
              <a:t>Ειδική Αξιολόγηση σε παιδικά προϊόντα &lt;3 ετών &amp; για  	προϊόντα εξωτερικής χρήσης ευαίσθητων περιοχών</a:t>
            </a:r>
          </a:p>
          <a:p>
            <a:pPr marL="514350" indent="-514350" fontAlgn="auto">
              <a:spcAft>
                <a:spcPts val="0"/>
              </a:spcAft>
              <a:buFont typeface="Arial" pitchFamily="34" charset="0"/>
              <a:buChar char="•"/>
              <a:defRPr/>
            </a:pPr>
            <a:r>
              <a:rPr lang="el-GR" sz="2400" dirty="0"/>
              <a:t>      Πιθανές αλληλεπιδράσεις ουσιών</a:t>
            </a:r>
          </a:p>
          <a:p>
            <a:pPr marL="514350" indent="-514350" fontAlgn="auto">
              <a:spcAft>
                <a:spcPts val="0"/>
              </a:spcAft>
              <a:buFont typeface="Arial" pitchFamily="34" charset="0"/>
              <a:buChar char="•"/>
              <a:defRPr/>
            </a:pPr>
            <a:r>
              <a:rPr lang="el-GR" sz="2400" dirty="0"/>
              <a:t>     Εξέταση ή μη τοξικολογικών προφίλ,                                  	αιτιολογείται </a:t>
            </a:r>
            <a:endParaRPr lang="en-GB" sz="1200" dirty="0"/>
          </a:p>
          <a:p>
            <a:pPr>
              <a:buNone/>
            </a:pP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fontAlgn="auto">
              <a:spcAft>
                <a:spcPts val="0"/>
              </a:spcAft>
              <a:buFont typeface="Arial" pitchFamily="34" charset="0"/>
              <a:buNone/>
              <a:defRPr/>
            </a:pPr>
            <a:r>
              <a:rPr lang="el-GR" sz="2400" dirty="0"/>
              <a:t>Προσόντα του αξιολογητή και έγκριση του μέρους Β</a:t>
            </a:r>
          </a:p>
          <a:p>
            <a:pPr fontAlgn="auto">
              <a:spcAft>
                <a:spcPts val="0"/>
              </a:spcAft>
              <a:buFont typeface="Arial" pitchFamily="34" charset="0"/>
              <a:buNone/>
              <a:defRPr/>
            </a:pPr>
            <a:endParaRPr lang="el-GR" sz="2400" dirty="0"/>
          </a:p>
          <a:p>
            <a:pPr fontAlgn="auto">
              <a:spcAft>
                <a:spcPts val="0"/>
              </a:spcAft>
              <a:buFont typeface="Arial" pitchFamily="34" charset="0"/>
              <a:buNone/>
              <a:defRPr/>
            </a:pPr>
            <a:r>
              <a:rPr lang="el-GR" sz="2400" dirty="0"/>
              <a:t>	«</a:t>
            </a:r>
            <a:r>
              <a:rPr lang="el-GR" sz="2400" i="1" dirty="0"/>
              <a:t>Η αξιολόγηση ασφάλειας διενεργείται από πρόσωπο που είναι κάτοχος πτυχίου ή άλλου τίτλου που απονέμεται μετά την ολοκλήρωση πανεπιστημιακού κύκλου θεωρητικών και πρακτικών σπουδών, στη φαρμακευτική, τοξικολογία, ιατρική ή συναφές γνωστικό αντικείμενο, ή κύκλου αναγνωριζόμενου ως ισοδύναμου από κράτος μέλος.»</a:t>
            </a:r>
            <a:endParaRPr lang="en-GB" sz="2400" i="1" dirty="0"/>
          </a:p>
          <a:p>
            <a:r>
              <a:rPr lang="el-GR" sz="2400" b="1" dirty="0"/>
              <a:t>Εδώ συμπεριλαμβάνονται:</a:t>
            </a:r>
          </a:p>
          <a:p>
            <a:r>
              <a:rPr lang="el-GR" sz="2400" dirty="0"/>
              <a:t>Ονοματεπώνυμο και διεύθυνση του αξιολογητή </a:t>
            </a:r>
            <a:r>
              <a:rPr lang="el-GR" sz="2400" dirty="0" err="1"/>
              <a:t>ασφά</a:t>
            </a:r>
            <a:r>
              <a:rPr lang="el-GR" sz="2400" dirty="0"/>
              <a:t>-</a:t>
            </a:r>
          </a:p>
          <a:p>
            <a:r>
              <a:rPr lang="el-GR" sz="2400" dirty="0" err="1"/>
              <a:t>λειας</a:t>
            </a:r>
            <a:endParaRPr lang="el-GR" sz="2400" dirty="0"/>
          </a:p>
          <a:p>
            <a:r>
              <a:rPr lang="el-GR" sz="2400" dirty="0"/>
              <a:t>Απόδειξη προσόντων</a:t>
            </a:r>
          </a:p>
          <a:p>
            <a:r>
              <a:rPr lang="el-GR" sz="2400" dirty="0"/>
              <a:t>Ημερομηνία και υπογραφή του αξιολογητή ασφάλειας</a:t>
            </a:r>
          </a:p>
          <a:p>
            <a:pPr>
              <a:buNone/>
            </a:pPr>
            <a:endParaRPr lang="el-GR" sz="2400" dirty="0"/>
          </a:p>
          <a:p>
            <a:pPr>
              <a:buNone/>
            </a:pPr>
            <a:r>
              <a:rPr lang="el-GR" sz="2400" dirty="0" err="1"/>
              <a:t>Επικαιροποίηση</a:t>
            </a:r>
            <a:r>
              <a:rPr lang="el-GR" sz="2400" dirty="0"/>
              <a:t> των Δεδομένων Ασφαλείας</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buNone/>
            </a:pPr>
            <a:r>
              <a:rPr lang="el-GR" sz="2400" dirty="0"/>
              <a:t>Ένας ακόμη έλεγχος που εξασφαλίζει την ασφάλεια του προϊόντος είναι ο δερματολογικός έλεγχος. Με αυτόν ελέγχεται αν ένα προϊόν έχει την δυνατότητα να προκαλέσει αλλεργία ή ερεθισμό. </a:t>
            </a:r>
          </a:p>
          <a:p>
            <a:pPr>
              <a:buNone/>
            </a:pPr>
            <a:r>
              <a:rPr lang="el-GR" sz="2400" dirty="0"/>
              <a:t>Οι δύο τρόποι που μπορεί να γίνει δερματολογικός έλεγχος είναι το </a:t>
            </a:r>
            <a:r>
              <a:rPr lang="el-GR" sz="2400" dirty="0" err="1"/>
              <a:t>patch</a:t>
            </a:r>
            <a:r>
              <a:rPr lang="el-GR" sz="2400" dirty="0"/>
              <a:t> </a:t>
            </a:r>
            <a:r>
              <a:rPr lang="el-GR" sz="2400" dirty="0" err="1"/>
              <a:t>test</a:t>
            </a:r>
            <a:r>
              <a:rPr lang="el-GR" sz="2400" dirty="0"/>
              <a:t> και το HRIPT </a:t>
            </a:r>
            <a:r>
              <a:rPr lang="el-GR" sz="2400" dirty="0" err="1"/>
              <a:t>test</a:t>
            </a:r>
            <a:r>
              <a:rPr lang="el-GR" sz="2400" dirty="0"/>
              <a:t>.</a:t>
            </a:r>
          </a:p>
          <a:p>
            <a:pPr>
              <a:buNone/>
            </a:pPr>
            <a:r>
              <a:rPr lang="el-GR" sz="2400" dirty="0"/>
              <a:t>Η διαφορά των δύο είναι ότι το </a:t>
            </a:r>
            <a:r>
              <a:rPr lang="el-GR" sz="2400" dirty="0" err="1"/>
              <a:t>patch</a:t>
            </a:r>
            <a:r>
              <a:rPr lang="el-GR" sz="2400" dirty="0"/>
              <a:t> </a:t>
            </a:r>
            <a:r>
              <a:rPr lang="el-GR" sz="2400" dirty="0" err="1"/>
              <a:t>test</a:t>
            </a:r>
            <a:r>
              <a:rPr lang="el-GR" sz="2400" dirty="0"/>
              <a:t> ελέγχει αν ένα προϊόν είναι ερεθιστικό, ενώ το HRIPT </a:t>
            </a:r>
            <a:r>
              <a:rPr lang="el-GR" sz="2400" dirty="0" err="1"/>
              <a:t>test</a:t>
            </a:r>
            <a:r>
              <a:rPr lang="el-GR" sz="2400" dirty="0"/>
              <a:t> αν είναι </a:t>
            </a:r>
            <a:r>
              <a:rPr lang="el-GR" sz="2400" dirty="0" err="1"/>
              <a:t>υποαλλεργικό</a:t>
            </a:r>
            <a:r>
              <a:rPr lang="el-GR" sz="2400" dirty="0"/>
              <a:t>. Αν τα αποτελέσματα είναι ικανοποιητικά μπορεί να αναγράφεται πάνω στην ετικέτα του προϊόντος “δερματολογικά</a:t>
            </a:r>
          </a:p>
          <a:p>
            <a:pPr>
              <a:buNone/>
            </a:pPr>
            <a:r>
              <a:rPr lang="el-GR" sz="2400" dirty="0"/>
              <a:t>     ελεγμένο” ή “</a:t>
            </a:r>
            <a:r>
              <a:rPr lang="el-GR" sz="2400" dirty="0" err="1"/>
              <a:t>υποαλλεργικό</a:t>
            </a:r>
            <a:r>
              <a:rPr lang="el-GR" sz="2400" dirty="0"/>
              <a:t>”.</a:t>
            </a:r>
          </a:p>
          <a:p>
            <a:pPr>
              <a:buNone/>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body" idx="1"/>
          </p:nvPr>
        </p:nvSpPr>
        <p:spPr>
          <a:xfrm>
            <a:off x="0" y="0"/>
            <a:ext cx="9144000" cy="6858000"/>
          </a:xfrm>
        </p:spPr>
        <p:txBody>
          <a:bodyPr/>
          <a:lstStyle/>
          <a:p>
            <a:pPr marL="0" indent="0" eaLnBrk="1" hangingPunct="1">
              <a:buNone/>
            </a:pPr>
            <a:endParaRPr lang="el-GR" b="1" dirty="0">
              <a:effectLst/>
            </a:endParaRPr>
          </a:p>
          <a:p>
            <a:pPr marL="0" indent="0" eaLnBrk="1" hangingPunct="1">
              <a:buNone/>
            </a:pPr>
            <a:endParaRPr lang="el-GR" b="1" dirty="0">
              <a:effectLst/>
            </a:endParaRPr>
          </a:p>
          <a:p>
            <a:pPr eaLnBrk="1" hangingPunct="1"/>
            <a:r>
              <a:rPr lang="el-GR" b="1" dirty="0">
                <a:effectLst/>
              </a:rPr>
              <a:t>ΓΙΑΤΙ ΚΑΝΟΥΜΕ ΤΟ ΜΑΘΗΜΑ;</a:t>
            </a:r>
          </a:p>
          <a:p>
            <a:pPr marL="0" indent="0" eaLnBrk="1" hangingPunct="1">
              <a:buNone/>
            </a:pPr>
            <a:endParaRPr lang="el-GR" b="1" dirty="0">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endParaRPr lang="en-US" dirty="0"/>
          </a:p>
          <a:p>
            <a:r>
              <a:rPr lang="el-GR" b="1" i="1" dirty="0"/>
              <a:t>Δοκιμασία Ερεθιστικότητας στο Δέρμα</a:t>
            </a:r>
            <a:r>
              <a:rPr lang="en-US" b="1" i="1" dirty="0"/>
              <a:t> </a:t>
            </a:r>
          </a:p>
          <a:p>
            <a:r>
              <a:rPr lang="el-GR" dirty="0"/>
              <a:t>Αξιολογημένη κατά </a:t>
            </a:r>
            <a:r>
              <a:rPr lang="en-US" dirty="0"/>
              <a:t>EVCAM (European Centre for the Validation of Alternative Methods) in vitro</a:t>
            </a:r>
            <a:r>
              <a:rPr lang="el-GR" dirty="0"/>
              <a:t> δοκιμασία</a:t>
            </a:r>
            <a:endParaRPr lang="en-US" dirty="0"/>
          </a:p>
          <a:p>
            <a:r>
              <a:rPr lang="en-US" b="1" dirty="0"/>
              <a:t>OECD  (Organization for Economic Cooperation and Development )439 - In Vitro Skin Irritation - Reconstructed Human Epidermis Test Method </a:t>
            </a:r>
          </a:p>
          <a:p>
            <a:r>
              <a:rPr lang="en-US" dirty="0"/>
              <a:t>- </a:t>
            </a:r>
            <a:r>
              <a:rPr lang="en-US" dirty="0" err="1"/>
              <a:t>EpiskinTM</a:t>
            </a:r>
            <a:r>
              <a:rPr lang="en-US" dirty="0"/>
              <a:t> </a:t>
            </a:r>
          </a:p>
          <a:p>
            <a:r>
              <a:rPr lang="en-US" dirty="0"/>
              <a:t>- Modified </a:t>
            </a:r>
            <a:r>
              <a:rPr lang="en-US" dirty="0" err="1"/>
              <a:t>EpiDerm</a:t>
            </a:r>
            <a:r>
              <a:rPr lang="en-US" dirty="0"/>
              <a:t> (EPI-200) </a:t>
            </a:r>
          </a:p>
          <a:p>
            <a:r>
              <a:rPr lang="en-US" dirty="0"/>
              <a:t>- </a:t>
            </a:r>
            <a:r>
              <a:rPr lang="en-US" dirty="0" err="1"/>
              <a:t>SkinEthic</a:t>
            </a:r>
            <a:r>
              <a:rPr lang="en-US" dirty="0"/>
              <a:t>™ RHE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endParaRPr lang="en-US" dirty="0"/>
          </a:p>
          <a:p>
            <a:r>
              <a:rPr lang="el-GR" b="1" i="1" dirty="0"/>
              <a:t>Οφθαλμικές Δοκιμασίες Ερεθιστικότητας</a:t>
            </a:r>
            <a:r>
              <a:rPr lang="en-US" b="1" i="1" dirty="0"/>
              <a:t> </a:t>
            </a:r>
          </a:p>
          <a:p>
            <a:r>
              <a:rPr lang="en-US" dirty="0"/>
              <a:t>ECVAM-</a:t>
            </a:r>
            <a:r>
              <a:rPr lang="el-GR" dirty="0"/>
              <a:t>αξιολογημένες</a:t>
            </a:r>
            <a:r>
              <a:rPr lang="en-US" dirty="0"/>
              <a:t> </a:t>
            </a:r>
            <a:r>
              <a:rPr lang="en-US" i="1" dirty="0"/>
              <a:t>in vitro test methods for eye irritation: </a:t>
            </a:r>
          </a:p>
          <a:p>
            <a:r>
              <a:rPr lang="en-US" dirty="0"/>
              <a:t>- Bovine Corneal Opacity and Permeability (BCOP) </a:t>
            </a:r>
          </a:p>
          <a:p>
            <a:r>
              <a:rPr lang="en-US" dirty="0"/>
              <a:t>- Isolated Chicken Eye (ICE test methods) </a:t>
            </a:r>
          </a:p>
          <a:p>
            <a:r>
              <a:rPr lang="en-US" dirty="0"/>
              <a:t>- </a:t>
            </a:r>
            <a:r>
              <a:rPr lang="en-US" dirty="0" err="1"/>
              <a:t>Cytosensor</a:t>
            </a:r>
            <a:r>
              <a:rPr lang="en-US" dirty="0"/>
              <a:t> </a:t>
            </a:r>
            <a:r>
              <a:rPr lang="en-US" dirty="0" err="1"/>
              <a:t>Microphysiometer</a:t>
            </a:r>
            <a:r>
              <a:rPr lang="en-US" dirty="0"/>
              <a:t> (CM) </a:t>
            </a:r>
          </a:p>
          <a:p>
            <a:r>
              <a:rPr lang="en-US" dirty="0"/>
              <a:t>- </a:t>
            </a:r>
            <a:r>
              <a:rPr lang="en-US" dirty="0" err="1"/>
              <a:t>Fluorescein</a:t>
            </a:r>
            <a:r>
              <a:rPr lang="en-US" dirty="0"/>
              <a:t> Leakage assay (FL) </a:t>
            </a:r>
          </a:p>
          <a:p>
            <a:r>
              <a:rPr lang="en-US" dirty="0"/>
              <a:t>Other tests </a:t>
            </a:r>
            <a:r>
              <a:rPr lang="en-US" i="1" dirty="0"/>
              <a:t>in vitro test methods for eye irritation: </a:t>
            </a:r>
          </a:p>
          <a:p>
            <a:r>
              <a:rPr lang="en-US" dirty="0"/>
              <a:t>- HET-CAM - Hen's Egg Test - </a:t>
            </a:r>
            <a:r>
              <a:rPr lang="en-US" dirty="0" err="1"/>
              <a:t>Chorioallantoic</a:t>
            </a:r>
            <a:r>
              <a:rPr lang="en-US" dirty="0"/>
              <a:t> Membrane</a:t>
            </a:r>
          </a:p>
          <a:p>
            <a:r>
              <a:rPr lang="en-US" dirty="0"/>
              <a:t>RBC - Red Blood Cell Test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410200" y="0"/>
            <a:ext cx="3733800" cy="3352800"/>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5486400" y="3352800"/>
            <a:ext cx="3657600" cy="3505200"/>
          </a:xfrm>
          <a:prstGeom prst="rect">
            <a:avLst/>
          </a:prstGeom>
          <a:noFill/>
          <a:ln w="9525">
            <a:noFill/>
            <a:miter lim="800000"/>
            <a:headEnd/>
            <a:tailEnd/>
          </a:ln>
        </p:spPr>
      </p:pic>
      <p:sp>
        <p:nvSpPr>
          <p:cNvPr id="6" name="5 - Ορθογώνιο"/>
          <p:cNvSpPr/>
          <p:nvPr/>
        </p:nvSpPr>
        <p:spPr>
          <a:xfrm>
            <a:off x="533400" y="533400"/>
            <a:ext cx="4572000" cy="3416320"/>
          </a:xfrm>
          <a:prstGeom prst="rect">
            <a:avLst/>
          </a:prstGeom>
        </p:spPr>
        <p:txBody>
          <a:bodyPr wrap="square">
            <a:spAutoFit/>
          </a:bodyPr>
          <a:lstStyle/>
          <a:p>
            <a:r>
              <a:rPr lang="en-US" b="1" dirty="0"/>
              <a:t>In Vivo </a:t>
            </a:r>
            <a:r>
              <a:rPr lang="el-GR" b="1" dirty="0"/>
              <a:t>Αξιολόγηση</a:t>
            </a:r>
            <a:endParaRPr lang="en-US" b="1" dirty="0"/>
          </a:p>
          <a:p>
            <a:r>
              <a:rPr lang="en-US" b="1" i="1" dirty="0"/>
              <a:t>Patch Test </a:t>
            </a:r>
          </a:p>
          <a:p>
            <a:r>
              <a:rPr lang="en-US" dirty="0"/>
              <a:t>-</a:t>
            </a:r>
            <a:r>
              <a:rPr lang="el-GR" dirty="0"/>
              <a:t>Οξύς δερματικός ερεθισμός</a:t>
            </a:r>
          </a:p>
          <a:p>
            <a:r>
              <a:rPr lang="el-GR" dirty="0"/>
              <a:t>-Εθελοντές και των δύο φύλων</a:t>
            </a:r>
          </a:p>
          <a:p>
            <a:r>
              <a:rPr lang="el-GR" dirty="0"/>
              <a:t>-Κριτήρια εντάξεως – αποκλεισμού</a:t>
            </a:r>
            <a:endParaRPr lang="en-US" dirty="0"/>
          </a:p>
          <a:p>
            <a:r>
              <a:rPr lang="el-GR" dirty="0"/>
              <a:t>-Διάρκεια Εφαρμογής 48 ώρες</a:t>
            </a:r>
            <a:r>
              <a:rPr lang="en-US" dirty="0"/>
              <a:t> </a:t>
            </a:r>
          </a:p>
          <a:p>
            <a:r>
              <a:rPr lang="en-US" dirty="0"/>
              <a:t>- </a:t>
            </a:r>
            <a:r>
              <a:rPr lang="el-GR" dirty="0"/>
              <a:t>Μετρήσεις</a:t>
            </a:r>
            <a:r>
              <a:rPr lang="en-US" dirty="0"/>
              <a:t>: </a:t>
            </a:r>
          </a:p>
          <a:p>
            <a:pPr>
              <a:buFontTx/>
              <a:buChar char="-"/>
            </a:pPr>
            <a:r>
              <a:rPr lang="el-GR" dirty="0"/>
              <a:t>Κλινική εικόνα ερεθισμού</a:t>
            </a:r>
            <a:r>
              <a:rPr lang="en-US" dirty="0"/>
              <a:t>(</a:t>
            </a:r>
            <a:r>
              <a:rPr lang="el-GR" dirty="0"/>
              <a:t>ερύθημα, οίδημα, απολέπιση)</a:t>
            </a:r>
            <a:endParaRPr lang="en-US" dirty="0"/>
          </a:p>
          <a:p>
            <a:pPr>
              <a:buFontTx/>
              <a:buChar char="-"/>
            </a:pPr>
            <a:r>
              <a:rPr lang="el-GR" dirty="0" err="1"/>
              <a:t>Επιπλεόν</a:t>
            </a:r>
            <a:r>
              <a:rPr lang="el-GR" dirty="0"/>
              <a:t> μετρήσεις : άδηλη απώλεια ύδατος, ερυθρότητα</a:t>
            </a:r>
          </a:p>
          <a:p>
            <a:pPr>
              <a:buFontTx/>
              <a:buChar char="-"/>
            </a:pPr>
            <a:r>
              <a:rPr lang="en-US" dirty="0"/>
              <a:t>-</a:t>
            </a:r>
            <a:r>
              <a:rPr lang="el-GR" dirty="0"/>
              <a:t>48ώρες</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None/>
            </a:pPr>
            <a:r>
              <a:rPr lang="el-GR" dirty="0"/>
              <a:t>ΚΡΙΤΗΡΙΑ ΙΣΧΥΡΙΣΜΩΝ</a:t>
            </a:r>
          </a:p>
          <a:p>
            <a:pPr algn="ctr">
              <a:buNone/>
            </a:pPr>
            <a:r>
              <a:rPr lang="el-GR" sz="2800" dirty="0"/>
              <a:t>(ΕΕ 655/2013)</a:t>
            </a:r>
          </a:p>
          <a:p>
            <a:r>
              <a:rPr lang="el-GR" sz="2400" dirty="0"/>
              <a:t>Προστασία του καταναλωτού από  παραπλανητικούς ισχυρισμούς</a:t>
            </a:r>
          </a:p>
          <a:p>
            <a:r>
              <a:rPr lang="el-GR" sz="2400" dirty="0"/>
              <a:t>Ούτε καν τα εικονίδια να συμβάλλουν στην εντύπωση  </a:t>
            </a:r>
            <a:r>
              <a:rPr lang="el-GR" sz="2400" dirty="0" err="1"/>
              <a:t>ιδιοτήτων–δράσεων</a:t>
            </a:r>
            <a:r>
              <a:rPr lang="el-GR" sz="2400" dirty="0"/>
              <a:t> οι οποίες δεν υπάρχουν</a:t>
            </a:r>
          </a:p>
          <a:p>
            <a:r>
              <a:rPr lang="el-GR" sz="2400" dirty="0"/>
              <a:t>Τόνωση καινοτομίας – ανταγωνισμού</a:t>
            </a:r>
          </a:p>
          <a:p>
            <a:r>
              <a:rPr lang="el-GR" sz="2400" dirty="0"/>
              <a:t>Η ευθύνη για την συμμόρφωση αφορά το </a:t>
            </a:r>
            <a:r>
              <a:rPr lang="el-GR" sz="2400" dirty="0" err="1"/>
              <a:t>υπέυθυνο</a:t>
            </a:r>
            <a:r>
              <a:rPr lang="el-GR" sz="2400" dirty="0"/>
              <a:t> πρόσωπο</a:t>
            </a:r>
          </a:p>
          <a:p>
            <a:r>
              <a:rPr lang="el-GR" sz="2400" dirty="0"/>
              <a:t>Κριτήρια:</a:t>
            </a:r>
          </a:p>
          <a:p>
            <a:pPr>
              <a:buNone/>
            </a:pPr>
            <a:r>
              <a:rPr lang="el-GR" sz="2000" dirty="0"/>
              <a:t>1. Συμμόρφωση με τις κείμενες διατάξεις η γνωστοποίηση τους</a:t>
            </a:r>
          </a:p>
          <a:p>
            <a:pPr>
              <a:buNone/>
            </a:pPr>
            <a:r>
              <a:rPr lang="el-GR" sz="2000" dirty="0"/>
              <a:t>στην ενιαία ηλεκτρονική βάση δεδομένων (SPNP)</a:t>
            </a:r>
          </a:p>
          <a:p>
            <a:pPr>
              <a:buNone/>
            </a:pPr>
            <a:r>
              <a:rPr lang="el-GR" sz="2000" dirty="0"/>
              <a:t>2. Αλήθεια  (να αποδεικνύεται όχι με βιταμίνη Ε και να θεωρηθεί αντιοξειδωτικό – </a:t>
            </a:r>
            <a:r>
              <a:rPr lang="el-GR" sz="2000" dirty="0" err="1"/>
              <a:t>αντιγηραντικό</a:t>
            </a:r>
            <a:r>
              <a:rPr lang="el-GR" sz="2000" dirty="0"/>
              <a:t> ) </a:t>
            </a:r>
          </a:p>
          <a:p>
            <a:pPr>
              <a:buNone/>
            </a:pPr>
            <a:r>
              <a:rPr lang="el-GR" sz="2000" dirty="0"/>
              <a:t>3. Τεκμηρίωση (επιστημονικά δεδομένα)</a:t>
            </a:r>
          </a:p>
          <a:p>
            <a:pPr>
              <a:buNone/>
            </a:pPr>
            <a:r>
              <a:rPr lang="el-GR" sz="2000" dirty="0"/>
              <a:t>4. Ειλικρίνεια</a:t>
            </a:r>
          </a:p>
          <a:p>
            <a:pPr>
              <a:buNone/>
            </a:pPr>
            <a:r>
              <a:rPr lang="el-GR" sz="2000" dirty="0"/>
              <a:t>5. Εντιμότητα</a:t>
            </a:r>
          </a:p>
          <a:p>
            <a:pPr>
              <a:buNone/>
            </a:pPr>
            <a:r>
              <a:rPr lang="el-GR" sz="2000" dirty="0"/>
              <a:t>6. Παροχή της δυνατότητας λήψης εμπεριστατωμένων αποφάσεων</a:t>
            </a:r>
          </a:p>
          <a:p>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p:cNvSpPr>
          <p:nvPr>
            <p:ph type="body" idx="1"/>
          </p:nvPr>
        </p:nvSpPr>
        <p:spPr/>
        <p:txBody>
          <a:bodyPr/>
          <a:lstStyle/>
          <a:p>
            <a:pPr algn="ctr">
              <a:buFont typeface="Arial" charset="0"/>
              <a:buNone/>
            </a:pPr>
            <a:r>
              <a:rPr lang="el-GR" sz="5400" b="1">
                <a:solidFill>
                  <a:schemeClr val="tx2"/>
                </a:solidFill>
              </a:rPr>
              <a:t>ΑΠΟΤΕΛΕΣΜΑΤΙΚΟΤΗΤΑ</a:t>
            </a:r>
          </a:p>
          <a:p>
            <a:pPr algn="ctr">
              <a:buFont typeface="Arial" charset="0"/>
              <a:buNone/>
            </a:pPr>
            <a:r>
              <a:rPr lang="el-GR" sz="5400" b="1">
                <a:solidFill>
                  <a:schemeClr val="tx2"/>
                </a:solidFill>
              </a:rPr>
              <a:t>ΙΣΧΥΡΙΣΜΟΙ</a:t>
            </a:r>
          </a:p>
          <a:p>
            <a:pPr>
              <a:buFont typeface="Arial" charset="0"/>
              <a:buNone/>
            </a:pPr>
            <a:r>
              <a:rPr lang="el-GR"/>
              <a:t>Acceptable - Unacceptable Claims</a:t>
            </a:r>
          </a:p>
          <a:p>
            <a:pPr algn="ctr">
              <a:buFont typeface="Arial" charset="0"/>
              <a:buNone/>
            </a:pPr>
            <a:endParaRPr lang="el-GR" sz="5400" b="1">
              <a:solidFill>
                <a:schemeClr val="tx2"/>
              </a:solidFill>
            </a:endParaRPr>
          </a:p>
          <a:p>
            <a:pPr lvl="4">
              <a:buFont typeface="Arial" charset="0"/>
              <a:buNone/>
            </a:pPr>
            <a:endParaRPr lang="el-GR" sz="5400">
              <a:solidFill>
                <a:schemeClr val="tx2"/>
              </a:solidFill>
            </a:endParaRPr>
          </a:p>
        </p:txBody>
      </p:sp>
      <p:sp>
        <p:nvSpPr>
          <p:cNvPr id="139269" name="Rectangle 5"/>
          <p:cNvSpPr>
            <a:spLocks noChangeArrowheads="1"/>
          </p:cNvSpPr>
          <p:nvPr/>
        </p:nvSpPr>
        <p:spPr bwMode="auto">
          <a:xfrm>
            <a:off x="685800" y="4267200"/>
            <a:ext cx="4572000" cy="1465263"/>
          </a:xfrm>
          <a:prstGeom prst="rect">
            <a:avLst/>
          </a:prstGeom>
          <a:noFill/>
          <a:ln w="9525">
            <a:noFill/>
            <a:miter lim="800000"/>
            <a:headEnd/>
            <a:tailEnd/>
          </a:ln>
          <a:effectLst/>
        </p:spPr>
        <p:txBody>
          <a:bodyPr>
            <a:spAutoFit/>
          </a:bodyPr>
          <a:lstStyle/>
          <a:p>
            <a:r>
              <a:rPr lang="el-GR" b="1"/>
              <a:t>Acceptable</a:t>
            </a:r>
          </a:p>
          <a:p>
            <a:r>
              <a:rPr lang="el-GR"/>
              <a:t> Feel younger</a:t>
            </a:r>
          </a:p>
          <a:p>
            <a:r>
              <a:rPr lang="el-GR"/>
              <a:t> Hides age spots</a:t>
            </a:r>
          </a:p>
          <a:p>
            <a:r>
              <a:rPr lang="el-GR"/>
              <a:t> Healthy hair</a:t>
            </a:r>
          </a:p>
          <a:p>
            <a:r>
              <a:rPr lang="el-GR"/>
              <a:t> Promotes elasticity</a:t>
            </a:r>
          </a:p>
        </p:txBody>
      </p:sp>
      <p:sp>
        <p:nvSpPr>
          <p:cNvPr id="139270" name="Rectangle 6"/>
          <p:cNvSpPr>
            <a:spLocks noChangeArrowheads="1"/>
          </p:cNvSpPr>
          <p:nvPr/>
        </p:nvSpPr>
        <p:spPr bwMode="auto">
          <a:xfrm>
            <a:off x="3886200" y="4191000"/>
            <a:ext cx="4572000" cy="1465263"/>
          </a:xfrm>
          <a:prstGeom prst="rect">
            <a:avLst/>
          </a:prstGeom>
          <a:noFill/>
          <a:ln w="9525">
            <a:noFill/>
            <a:miter lim="800000"/>
            <a:headEnd/>
            <a:tailEnd/>
          </a:ln>
          <a:effectLst/>
        </p:spPr>
        <p:txBody>
          <a:bodyPr>
            <a:spAutoFit/>
          </a:bodyPr>
          <a:lstStyle/>
          <a:p>
            <a:r>
              <a:rPr lang="el-GR"/>
              <a:t> </a:t>
            </a:r>
            <a:r>
              <a:rPr lang="el-GR" b="1"/>
              <a:t>Unacceptable</a:t>
            </a:r>
          </a:p>
          <a:p>
            <a:r>
              <a:rPr lang="el-GR"/>
              <a:t> Prevents ageing</a:t>
            </a:r>
          </a:p>
          <a:p>
            <a:r>
              <a:rPr lang="el-GR"/>
              <a:t> De-pigments</a:t>
            </a:r>
          </a:p>
          <a:p>
            <a:r>
              <a:rPr lang="el-GR"/>
              <a:t> Makes hair grow</a:t>
            </a:r>
          </a:p>
          <a:p>
            <a:r>
              <a:rPr lang="el-GR"/>
              <a:t> Heals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sz="2000" dirty="0"/>
              <a:t>Με βάση όλα τα παραπάνω οι αναλύσεις που πρέπει να γίνουν σε ένα προϊόν πριν κυκλοφορήσει στην ευρωπαϊκή αγορά είναι σχετικά  απαιτητικές. ΠΕΡΙΛΑΜΒΑΝΟΥΝ ΑΠΑΡΑΙΤΗΤΑ: </a:t>
            </a:r>
          </a:p>
          <a:p>
            <a:pPr>
              <a:buNone/>
            </a:pPr>
            <a:r>
              <a:rPr lang="el-GR" sz="2000" dirty="0"/>
              <a:t>-έλεγχο για προσμίξεις και ίχνη απαγορευμένων ουσιών (βαρέα μέταλλα, αλλεργιογόνα κτλ)</a:t>
            </a:r>
          </a:p>
          <a:p>
            <a:pPr>
              <a:buNone/>
            </a:pPr>
            <a:r>
              <a:rPr lang="el-GR" sz="2000" dirty="0"/>
              <a:t>-έλεγχο της αποτελεσματικότητας του συστήματος συντήρησης του καλλυντικού προϊόντος (</a:t>
            </a:r>
            <a:r>
              <a:rPr lang="en-US" sz="2000" dirty="0"/>
              <a:t>challenge test),</a:t>
            </a:r>
          </a:p>
          <a:p>
            <a:pPr>
              <a:buNone/>
            </a:pPr>
            <a:r>
              <a:rPr lang="el-GR" sz="2000" dirty="0"/>
              <a:t>-σταθερότητα του προϊόντος και τη συμβατότητά του με τον </a:t>
            </a:r>
            <a:r>
              <a:rPr lang="el-GR" sz="2000" dirty="0" err="1"/>
              <a:t>περιέκτη</a:t>
            </a:r>
            <a:r>
              <a:rPr lang="el-GR" sz="2000" dirty="0"/>
              <a:t> του (</a:t>
            </a:r>
            <a:r>
              <a:rPr lang="el-GR" sz="2000" dirty="0" err="1"/>
              <a:t>stability</a:t>
            </a:r>
            <a:r>
              <a:rPr lang="el-GR" sz="2000" dirty="0"/>
              <a:t> – </a:t>
            </a:r>
            <a:r>
              <a:rPr lang="el-GR" sz="2000" dirty="0" err="1"/>
              <a:t>compatibility</a:t>
            </a:r>
            <a:r>
              <a:rPr lang="el-GR" sz="2000" dirty="0"/>
              <a:t> </a:t>
            </a:r>
            <a:r>
              <a:rPr lang="en-US" sz="2000" dirty="0"/>
              <a:t>test)</a:t>
            </a:r>
            <a:endParaRPr lang="el-GR" sz="2000" dirty="0"/>
          </a:p>
          <a:p>
            <a:pPr>
              <a:buNone/>
            </a:pPr>
            <a:r>
              <a:rPr lang="el-GR" sz="2000" dirty="0"/>
              <a:t>-αξιολόγηση τοξικότητας βάσει συνθέσεως </a:t>
            </a:r>
            <a:r>
              <a:rPr lang="en-US" sz="2000" dirty="0"/>
              <a:t>(CPSR)</a:t>
            </a:r>
            <a:endParaRPr lang="el-GR" sz="2000" dirty="0"/>
          </a:p>
          <a:p>
            <a:pPr>
              <a:buNone/>
            </a:pPr>
            <a:endParaRPr lang="el-GR" sz="2000" dirty="0"/>
          </a:p>
          <a:p>
            <a:pPr>
              <a:buNone/>
            </a:pPr>
            <a:r>
              <a:rPr lang="el-GR" sz="2000" dirty="0"/>
              <a:t>ΠΕΡΙΛΑΜΒΑΝΟΥΝ ΠΡΟΑΙΡΕΤΙΚΑ:</a:t>
            </a:r>
          </a:p>
          <a:p>
            <a:pPr>
              <a:buNone/>
            </a:pPr>
            <a:endParaRPr lang="en-US" sz="2000" dirty="0"/>
          </a:p>
          <a:p>
            <a:pPr>
              <a:buNone/>
            </a:pPr>
            <a:r>
              <a:rPr lang="el-GR" sz="2000" dirty="0"/>
              <a:t>-δερματολογικό έλεγχο του προϊόντος </a:t>
            </a:r>
            <a:r>
              <a:rPr lang="en-US" sz="2000" dirty="0"/>
              <a:t>(patch test) </a:t>
            </a:r>
            <a:endParaRPr lang="el-GR" sz="2000" dirty="0"/>
          </a:p>
          <a:p>
            <a:pPr>
              <a:buNone/>
            </a:pPr>
            <a:r>
              <a:rPr lang="el-GR" sz="2000" dirty="0"/>
              <a:t>-έλεγχο της αποτελεσματικότητάς του (</a:t>
            </a:r>
            <a:r>
              <a:rPr lang="el-GR" sz="2000" dirty="0" err="1"/>
              <a:t>efficacy</a:t>
            </a:r>
            <a:r>
              <a:rPr lang="el-GR" sz="2000" dirty="0"/>
              <a:t> </a:t>
            </a:r>
            <a:r>
              <a:rPr lang="en-US" sz="2000" dirty="0"/>
              <a:t>test).</a:t>
            </a:r>
          </a:p>
          <a:p>
            <a:pPr>
              <a:buNone/>
            </a:pPr>
            <a:endParaRPr lang="en-US" sz="20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buNone/>
            </a:pPr>
            <a:r>
              <a:rPr lang="el-GR" sz="2000" dirty="0"/>
              <a:t>Οι ουσίες οι οποίες υπόκεινται σε κάποιον περιορισμό αναφέρονται στα Παραρτήματα ΙΙ (απαγορευμένες ουσίες), ΙΙΙ (ουσίες με περιορισμό), ΙV</a:t>
            </a:r>
          </a:p>
          <a:p>
            <a:pPr>
              <a:buNone/>
            </a:pPr>
            <a:r>
              <a:rPr lang="el-GR" sz="2000" dirty="0"/>
              <a:t>(επιτρεπόμενα χρώματα), V (επιτρεπόμενα συντηρητικά) και VI (επιτρεπόμενα φίλτρα). Η παρουσία αυτών των ουσιών μπορεί να επιτραπεί</a:t>
            </a:r>
          </a:p>
          <a:p>
            <a:pPr>
              <a:buNone/>
            </a:pPr>
            <a:r>
              <a:rPr lang="el-GR" sz="2000" dirty="0"/>
              <a:t>σε πολύ μικρά ποσοστά με βάση το άρθρο 17  μόνο αν η παρουσία τους είναι αναπόφευκτη με βάση τις καλές παραγωγικές διαδικασίες. Τέτοιες</a:t>
            </a:r>
          </a:p>
          <a:p>
            <a:pPr>
              <a:buNone/>
            </a:pPr>
            <a:r>
              <a:rPr lang="el-GR" sz="2000" dirty="0"/>
              <a:t>ουσίες είναι τα βαρέα μέταλλα (σκιές, </a:t>
            </a:r>
            <a:r>
              <a:rPr lang="el-GR" sz="2000" dirty="0" err="1"/>
              <a:t>make</a:t>
            </a:r>
            <a:r>
              <a:rPr lang="el-GR" sz="2000" dirty="0"/>
              <a:t> </a:t>
            </a:r>
            <a:r>
              <a:rPr lang="el-GR" sz="2000" dirty="0" err="1"/>
              <a:t>up</a:t>
            </a:r>
            <a:r>
              <a:rPr lang="el-GR" sz="2000" dirty="0"/>
              <a:t> προϊόντα), τα αλλεργιογόνα (αρώματα, προϊόντα με εκχυλίσματα), τα χρώματα (σαμπουάν,</a:t>
            </a:r>
          </a:p>
          <a:p>
            <a:pPr>
              <a:buNone/>
            </a:pPr>
            <a:r>
              <a:rPr lang="el-GR" sz="2000" dirty="0"/>
              <a:t>αφρόλουτρα), τα συντηρητικά και άλλες χημικές ουσίες.</a:t>
            </a: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0" y="0"/>
            <a:ext cx="8820150" cy="6858000"/>
          </a:xfrm>
        </p:spPr>
        <p:txBody>
          <a:bodyPr>
            <a:normAutofit fontScale="92500"/>
          </a:bodyPr>
          <a:lstStyle/>
          <a:p>
            <a:pPr>
              <a:defRPr/>
            </a:pPr>
            <a:r>
              <a:rPr lang="el-GR" b="1" dirty="0">
                <a:solidFill>
                  <a:schemeClr val="tx1"/>
                </a:solidFill>
              </a:rPr>
              <a:t>ΕΛΕΓΧΟΙ ΤΟΞΙΚΟΤΗΤΑΣ ΚΑΛΛΥΝΤΙΚΩΝ</a:t>
            </a:r>
          </a:p>
          <a:p>
            <a:pPr algn="l">
              <a:defRPr/>
            </a:pPr>
            <a:r>
              <a:rPr lang="el-GR" b="1" dirty="0">
                <a:solidFill>
                  <a:schemeClr val="tx1"/>
                </a:solidFill>
              </a:rPr>
              <a:t>ΠΡΩΤΕΣ ΥΛΕΣ</a:t>
            </a:r>
          </a:p>
          <a:p>
            <a:pPr>
              <a:defRPr/>
            </a:pPr>
            <a:r>
              <a:rPr lang="el-GR" sz="2400" b="1" dirty="0"/>
              <a:t>-Οξεία εκ του στόματος τοξικότητα</a:t>
            </a:r>
          </a:p>
          <a:p>
            <a:pPr>
              <a:defRPr/>
            </a:pPr>
            <a:r>
              <a:rPr lang="el-GR" sz="2400" b="1" dirty="0"/>
              <a:t>-Δερματική Απορρόφηση</a:t>
            </a:r>
          </a:p>
          <a:p>
            <a:pPr>
              <a:defRPr/>
            </a:pPr>
            <a:r>
              <a:rPr lang="el-GR" sz="2400" b="1" dirty="0"/>
              <a:t>-Δερματική ερεθιστικότητα</a:t>
            </a:r>
          </a:p>
          <a:p>
            <a:pPr>
              <a:defRPr/>
            </a:pPr>
            <a:r>
              <a:rPr lang="el-GR" sz="2400" b="1" dirty="0"/>
              <a:t>-Οφθαλμική ερεθιστικότητα</a:t>
            </a:r>
          </a:p>
          <a:p>
            <a:pPr>
              <a:defRPr/>
            </a:pPr>
            <a:r>
              <a:rPr lang="el-GR" sz="2400" b="1" dirty="0"/>
              <a:t>-Ευαισθητοποίηση του δέρματος</a:t>
            </a:r>
          </a:p>
          <a:p>
            <a:pPr>
              <a:defRPr/>
            </a:pPr>
            <a:r>
              <a:rPr lang="el-GR" sz="2400" b="1" dirty="0"/>
              <a:t>-Χρόνια Τοξικότητα</a:t>
            </a:r>
          </a:p>
          <a:p>
            <a:pPr>
              <a:defRPr/>
            </a:pPr>
            <a:r>
              <a:rPr lang="el-GR" sz="2400" b="1" dirty="0"/>
              <a:t>-</a:t>
            </a:r>
            <a:r>
              <a:rPr lang="el-GR" sz="2400" b="1" dirty="0" err="1"/>
              <a:t>Γονοτοξικότητα</a:t>
            </a:r>
            <a:endParaRPr lang="el-GR" sz="2400" b="1" dirty="0"/>
          </a:p>
          <a:p>
            <a:pPr>
              <a:defRPr/>
            </a:pPr>
            <a:r>
              <a:rPr lang="el-GR" sz="2400" b="1" dirty="0"/>
              <a:t>-</a:t>
            </a:r>
            <a:r>
              <a:rPr lang="el-GR" sz="2400" b="1" dirty="0" err="1"/>
              <a:t>Φωτοτοξικότητα</a:t>
            </a:r>
            <a:r>
              <a:rPr lang="el-GR" sz="2400" b="1" dirty="0"/>
              <a:t> (εφόσον έρχεται σε επαφή  με το υπεριώδες φως)</a:t>
            </a:r>
          </a:p>
          <a:p>
            <a:pPr>
              <a:defRPr/>
            </a:pPr>
            <a:r>
              <a:rPr lang="el-GR" sz="2400" b="1" dirty="0"/>
              <a:t>-Δεδομένα Τοξικότητας στον Άνθρωπο</a:t>
            </a:r>
          </a:p>
          <a:p>
            <a:pPr>
              <a:defRPr/>
            </a:pPr>
            <a:r>
              <a:rPr lang="el-GR" sz="2400" b="1" dirty="0"/>
              <a:t>Όταν μία πρώτη ύλη λαμβάνεται από το στόμα σε σημαντικό βαθμό ή όταν η συστηματική απορρόφηση μετά από δερματική χορήγηση είναι σημαντική τότε είναι δυνατόν επιπλέον να ζητηθούν στοιχεία όπως :</a:t>
            </a:r>
          </a:p>
          <a:p>
            <a:pPr>
              <a:defRPr/>
            </a:pPr>
            <a:r>
              <a:rPr lang="el-GR" sz="2400" b="1" dirty="0"/>
              <a:t>-</a:t>
            </a:r>
            <a:r>
              <a:rPr lang="el-GR" sz="2400" b="1" dirty="0" err="1"/>
              <a:t>Τοξικοκινητική</a:t>
            </a:r>
            <a:endParaRPr lang="el-GR" sz="2400" b="1" dirty="0"/>
          </a:p>
          <a:p>
            <a:pPr>
              <a:defRPr/>
            </a:pPr>
            <a:r>
              <a:rPr lang="el-GR" sz="2400" b="1" dirty="0"/>
              <a:t>-Καρκινογένεση, </a:t>
            </a:r>
            <a:r>
              <a:rPr lang="el-GR" sz="2400" b="1" dirty="0" err="1"/>
              <a:t>τερατογένεση</a:t>
            </a:r>
            <a:r>
              <a:rPr lang="el-GR" sz="2400" b="1" dirty="0"/>
              <a:t>.</a:t>
            </a:r>
          </a:p>
          <a:p>
            <a:pPr algn="l">
              <a:defRPr/>
            </a:pPr>
            <a:endParaRPr lang="el-GR"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2"/>
          </p:nvPr>
        </p:nvSpPr>
        <p:spPr>
          <a:xfrm>
            <a:off x="0" y="0"/>
            <a:ext cx="9144000" cy="6858000"/>
          </a:xfrm>
        </p:spPr>
        <p:txBody>
          <a:bodyPr/>
          <a:lstStyle/>
          <a:p>
            <a:pPr>
              <a:buNone/>
            </a:pPr>
            <a:r>
              <a:rPr lang="el-GR" dirty="0"/>
              <a:t>ΣΥΜΠΕΡΑΣΜΑΤΙΚΑ Ο ΣΤΟΧΟΣ ΤΗΣ ΝΟΜΟΘΕΣΙΑΣ ΤΩΝ ΚΑΛΛΥΝΤΙΚΩΝ ΕΊΝΑΙ: </a:t>
            </a:r>
          </a:p>
          <a:p>
            <a:pPr>
              <a:buNone/>
            </a:pPr>
            <a:r>
              <a:rPr lang="el-GR" sz="2400" dirty="0"/>
              <a:t>1) Περισσότερα στοιχεία </a:t>
            </a:r>
            <a:r>
              <a:rPr lang="el-GR" sz="2400" dirty="0" err="1"/>
              <a:t>Φακέλλου</a:t>
            </a:r>
            <a:r>
              <a:rPr lang="el-GR" sz="2400" dirty="0"/>
              <a:t> Πληροφοριών και</a:t>
            </a:r>
          </a:p>
          <a:p>
            <a:pPr>
              <a:buNone/>
            </a:pPr>
            <a:r>
              <a:rPr lang="el-GR" sz="2400" dirty="0"/>
              <a:t>τεκμηρίωση αυτών</a:t>
            </a:r>
          </a:p>
          <a:p>
            <a:pPr>
              <a:buNone/>
            </a:pPr>
            <a:r>
              <a:rPr lang="el-GR" sz="2400" dirty="0"/>
              <a:t>2) Επισήμανση για </a:t>
            </a:r>
            <a:r>
              <a:rPr lang="el-GR" sz="2400" dirty="0" err="1"/>
              <a:t>Νανουλικά</a:t>
            </a:r>
            <a:endParaRPr lang="el-GR" sz="2400" dirty="0"/>
          </a:p>
          <a:p>
            <a:pPr>
              <a:buNone/>
            </a:pPr>
            <a:r>
              <a:rPr lang="el-GR" sz="2400" dirty="0"/>
              <a:t>3) Ελεγχόμενους Ισχυρισμούς</a:t>
            </a:r>
          </a:p>
          <a:p>
            <a:pPr>
              <a:buNone/>
            </a:pPr>
            <a:r>
              <a:rPr lang="el-GR" sz="2400" dirty="0"/>
              <a:t>4) Ανεπιθύμητες ενέργειες σε Αρχείο, κωδικοποιημένες</a:t>
            </a:r>
          </a:p>
          <a:p>
            <a:pPr>
              <a:buNone/>
            </a:pPr>
            <a:r>
              <a:rPr lang="el-GR" sz="2400" dirty="0"/>
              <a:t>και στη διάθεση των καταναλωτών</a:t>
            </a:r>
          </a:p>
          <a:p>
            <a:pPr>
              <a:buNone/>
            </a:pPr>
            <a:r>
              <a:rPr lang="el-GR" sz="2400" dirty="0"/>
              <a:t>5) Λεπτομερή και εκτεταμένη γνωστοποίηση</a:t>
            </a:r>
          </a:p>
          <a:p>
            <a:pPr>
              <a:buNone/>
            </a:pPr>
            <a:r>
              <a:rPr lang="el-GR" sz="2400" dirty="0"/>
              <a:t>Πιστεύεται ότι έτσι επιτυγχάνεται η Ενιαία Εσωτερική</a:t>
            </a:r>
          </a:p>
          <a:p>
            <a:pPr>
              <a:buNone/>
            </a:pPr>
            <a:r>
              <a:rPr lang="el-GR" sz="2400" dirty="0"/>
              <a:t>Αγορά και εξασφαλίζεται Υψηλό Επίπεδο Προστασίας</a:t>
            </a:r>
          </a:p>
          <a:p>
            <a:pPr>
              <a:buNone/>
            </a:pPr>
            <a:r>
              <a:rPr lang="el-GR" sz="2400" dirty="0"/>
              <a:t>της Υγείας του Ευρωπαίου Καταναλωτή.</a:t>
            </a:r>
          </a:p>
          <a:p>
            <a:pPr>
              <a:buNone/>
            </a:pP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ΦΑΚΕΛΛΟΣ ΚΑΛΛΥΝΤΙΚΟΥ ΠΡΟΪΟΝΤΟΣ</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Rot="1" noChangeArrowheads="1"/>
          </p:cNvSpPr>
          <p:nvPr>
            <p:ph idx="1"/>
          </p:nvPr>
        </p:nvSpPr>
        <p:spPr>
          <a:xfrm>
            <a:off x="0" y="0"/>
            <a:ext cx="9144000" cy="6858000"/>
          </a:xfrm>
        </p:spPr>
        <p:txBody>
          <a:bodyPr/>
          <a:lstStyle/>
          <a:p>
            <a:pPr eaLnBrk="1" hangingPunct="1"/>
            <a:r>
              <a:rPr lang="el-GR" sz="1800" b="1" dirty="0"/>
              <a:t>- Απαραίτητες Γνώσεις</a:t>
            </a:r>
          </a:p>
          <a:p>
            <a:pPr eaLnBrk="1" hangingPunct="1"/>
            <a:endParaRPr lang="el-GR" sz="1800" dirty="0"/>
          </a:p>
          <a:p>
            <a:pPr eaLnBrk="1" hangingPunct="1"/>
            <a:r>
              <a:rPr lang="el-GR" sz="1800" dirty="0"/>
              <a:t>1. Δέρμα - Εξαρτήματα  Δέρματος- Διαπερατότητα</a:t>
            </a:r>
          </a:p>
          <a:p>
            <a:pPr eaLnBrk="1" hangingPunct="1"/>
            <a:endParaRPr lang="el-GR" sz="1800" dirty="0"/>
          </a:p>
          <a:p>
            <a:pPr eaLnBrk="1" hangingPunct="1"/>
            <a:r>
              <a:rPr lang="el-GR" sz="1800" dirty="0"/>
              <a:t>2. Πρώτες </a:t>
            </a:r>
            <a:r>
              <a:rPr lang="el-GR" sz="1800" dirty="0" err="1"/>
              <a:t>Υλες</a:t>
            </a:r>
            <a:endParaRPr lang="el-GR" sz="1800" dirty="0"/>
          </a:p>
          <a:p>
            <a:pPr eaLnBrk="1" hangingPunct="1"/>
            <a:endParaRPr lang="el-GR" sz="1800" dirty="0"/>
          </a:p>
          <a:p>
            <a:pPr eaLnBrk="1" hangingPunct="1"/>
            <a:r>
              <a:rPr lang="el-GR" sz="1800" dirty="0"/>
              <a:t>3. Καλλυντικά  και Τοπικά Ιατροτεχνολογικά Προϊόντα</a:t>
            </a:r>
          </a:p>
          <a:p>
            <a:pPr eaLnBrk="1" hangingPunct="1"/>
            <a:endParaRPr lang="el-GR" sz="1800" dirty="0"/>
          </a:p>
          <a:p>
            <a:pPr eaLnBrk="1" hangingPunct="1"/>
            <a:r>
              <a:rPr lang="el-GR" sz="1800" dirty="0"/>
              <a:t>4. Εργαστηριακή – Βιομηχανική Παρασκευή</a:t>
            </a:r>
          </a:p>
          <a:p>
            <a:pPr eaLnBrk="1" hangingPunct="1"/>
            <a:endParaRPr lang="el-GR" sz="1800" dirty="0"/>
          </a:p>
          <a:p>
            <a:pPr eaLnBrk="1" hangingPunct="1"/>
            <a:r>
              <a:rPr lang="el-GR" sz="1800" dirty="0"/>
              <a:t>5. Ελεγχοι : Φυσικοχημικοί, Μικροβιολογικοί, Τοξικολογικοί, Φαρμακολογικό Αποτέλεσμα, </a:t>
            </a:r>
          </a:p>
          <a:p>
            <a:pPr eaLnBrk="1" hangingPunct="1"/>
            <a:r>
              <a:rPr lang="el-GR" sz="1800" dirty="0"/>
              <a:t>Υλικά Συσκευασίας</a:t>
            </a:r>
          </a:p>
          <a:p>
            <a:pPr eaLnBrk="1" hangingPunct="1"/>
            <a:endParaRPr lang="el-GR" sz="1800" dirty="0"/>
          </a:p>
          <a:p>
            <a:pPr eaLnBrk="1" hangingPunct="1"/>
            <a:r>
              <a:rPr lang="el-GR" sz="1800" dirty="0"/>
              <a:t>6. Νομοθεσία</a:t>
            </a:r>
          </a:p>
          <a:p>
            <a:pPr eaLnBrk="1" hangingPunct="1"/>
            <a:endParaRPr lang="el-GR" sz="1800" dirty="0"/>
          </a:p>
          <a:p>
            <a:pPr eaLnBrk="1" hangingPunct="1"/>
            <a:r>
              <a:rPr lang="el-GR" sz="1800" dirty="0"/>
              <a:t>7. Δημιουργία </a:t>
            </a:r>
            <a:r>
              <a:rPr lang="el-GR" sz="1800" dirty="0" err="1"/>
              <a:t>Φακέλλου</a:t>
            </a:r>
            <a:endParaRPr lang="el-GR" sz="1800" dirty="0"/>
          </a:p>
          <a:p>
            <a:pPr marL="0" indent="0" eaLnBrk="1" hangingPunct="1">
              <a:buNone/>
            </a:pPr>
            <a:endParaRPr lang="el-GR" sz="1800" dirty="0"/>
          </a:p>
          <a:p>
            <a:pPr marL="0" indent="0" eaLnBrk="1" hangingPunct="1">
              <a:buNone/>
            </a:pPr>
            <a:endParaRPr lang="el-GR" sz="1800" dirty="0"/>
          </a:p>
          <a:p>
            <a:pPr marL="0" indent="0" eaLnBrk="1" hangingPunct="1">
              <a:buNone/>
            </a:pPr>
            <a:endParaRPr lang="el-GR"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F63B-8309-4AFA-884C-A134D1EAB479}"/>
              </a:ext>
            </a:extLst>
          </p:cNvPr>
          <p:cNvSpPr>
            <a:spLocks noGrp="1"/>
          </p:cNvSpPr>
          <p:nvPr>
            <p:ph type="title"/>
          </p:nvPr>
        </p:nvSpPr>
        <p:spPr>
          <a:xfrm>
            <a:off x="762000" y="152400"/>
            <a:ext cx="8229600" cy="596705"/>
          </a:xfrm>
        </p:spPr>
        <p:txBody>
          <a:bodyPr>
            <a:normAutofit/>
          </a:bodyPr>
          <a:lstStyle/>
          <a:p>
            <a:r>
              <a:rPr lang="el-GR" sz="3200" b="1" dirty="0"/>
              <a:t>ΝΟΜΟΘΕΣΙΑ ΚΑΛΛΥΝΤΙΚΩΝ-ΣΥΜΠΕΡΑΣΜΑΤΑ</a:t>
            </a:r>
            <a:endParaRPr lang="en-US" sz="3200" b="1" dirty="0"/>
          </a:p>
        </p:txBody>
      </p:sp>
      <p:sp>
        <p:nvSpPr>
          <p:cNvPr id="3" name="Content Placeholder 2">
            <a:extLst>
              <a:ext uri="{FF2B5EF4-FFF2-40B4-BE49-F238E27FC236}">
                <a16:creationId xmlns:a16="http://schemas.microsoft.com/office/drawing/2014/main" id="{AF411D7F-4156-4F5A-82C7-C78DC80E9101}"/>
              </a:ext>
            </a:extLst>
          </p:cNvPr>
          <p:cNvSpPr>
            <a:spLocks noGrp="1"/>
          </p:cNvSpPr>
          <p:nvPr>
            <p:ph idx="1"/>
          </p:nvPr>
        </p:nvSpPr>
        <p:spPr>
          <a:xfrm>
            <a:off x="0" y="609600"/>
            <a:ext cx="9144000" cy="6248400"/>
          </a:xfrm>
        </p:spPr>
        <p:txBody>
          <a:bodyPr/>
          <a:lstStyle/>
          <a:p>
            <a:pPr marL="0" indent="0">
              <a:buNone/>
            </a:pPr>
            <a:r>
              <a:rPr lang="el-GR" sz="2400" dirty="0">
                <a:latin typeface="Calibri" panose="020F0502020204030204" pitchFamily="34" charset="0"/>
                <a:ea typeface="Calibri" panose="020F0502020204030204" pitchFamily="34" charset="0"/>
                <a:cs typeface="Arial" panose="020B0604020202020204" pitchFamily="34" charset="0"/>
              </a:rPr>
              <a:t>Δ</a:t>
            </a:r>
            <a:r>
              <a:rPr lang="el-GR" sz="2400" dirty="0">
                <a:effectLst/>
                <a:latin typeface="Calibri" panose="020F0502020204030204" pitchFamily="34" charset="0"/>
                <a:ea typeface="Calibri" panose="020F0502020204030204" pitchFamily="34" charset="0"/>
                <a:cs typeface="Arial" panose="020B0604020202020204" pitchFamily="34" charset="0"/>
              </a:rPr>
              <a:t>ιατάξεις προστίθενται, ανανεώνονται, αλλάζουν ή/και ακυρώνονται. Απαιτείται συνεπώς, παρακολούθηση σε τακτά χρονικά διαστήματα για τυχόν αλλαγές.</a:t>
            </a:r>
          </a:p>
          <a:p>
            <a:pPr marL="0" indent="0">
              <a:buNone/>
            </a:pPr>
            <a:r>
              <a:rPr lang="el-GR" sz="2400" dirty="0">
                <a:effectLst/>
                <a:latin typeface="Calibri" panose="020F0502020204030204" pitchFamily="34" charset="0"/>
                <a:ea typeface="Calibri" panose="020F0502020204030204" pitchFamily="34" charset="0"/>
                <a:cs typeface="Arial" panose="020B0604020202020204" pitchFamily="34" charset="0"/>
              </a:rPr>
              <a:t>Το σύνολο του κανονιστικού πλαισίου, καθορίζει σχεδόν τα πάντα, δηλαδή τον σχεδιασμό, την έρευνα και ανάπτυξη, την εμπορική πολιτική (πχ διαφήμιση), τους ισχυρισμούς, την παραγωγική διαδικασία, την ανάλυση, τον καθορισμό προδιαγραφών (ασφάλειας &amp; αποτελεσματικότητας) ακόμα και την διανομή των προϊόντων.</a:t>
            </a:r>
          </a:p>
          <a:p>
            <a:pPr marL="0" indent="0">
              <a:buNone/>
            </a:pPr>
            <a:r>
              <a:rPr lang="el-GR" sz="1800" dirty="0">
                <a:effectLst/>
                <a:latin typeface="Calibri" panose="020F0502020204030204" pitchFamily="34" charset="0"/>
                <a:ea typeface="Calibri" panose="020F0502020204030204" pitchFamily="34" charset="0"/>
                <a:cs typeface="Arial" panose="020B0604020202020204" pitchFamily="34" charset="0"/>
              </a:rPr>
              <a:t>στον ορισμό περί κύριου σκοπού επιτρέπει στα καλλυντικά να έχουν και δευτερεύοντες ισχυρισμούς. Αυτό το σημείο αξίζει ιδιαίτερης προσοχής καθώς τόσο ο κύριος όσο και οι δευτερεύοντες ισχυρισμοί θα πρέπει να εμπίπτουν αυστηρά στο πλαίσιο που επιτρέπει ο κανονισμό</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5545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8CD0-C056-4086-B1F4-B5B06FAEE392}"/>
              </a:ext>
            </a:extLst>
          </p:cNvPr>
          <p:cNvSpPr>
            <a:spLocks noGrp="1"/>
          </p:cNvSpPr>
          <p:nvPr>
            <p:ph type="title"/>
          </p:nvPr>
        </p:nvSpPr>
        <p:spPr>
          <a:xfrm>
            <a:off x="440788" y="0"/>
            <a:ext cx="8229600" cy="563562"/>
          </a:xfrm>
        </p:spPr>
        <p:txBody>
          <a:bodyPr>
            <a:noAutofit/>
          </a:bodyPr>
          <a:lstStyle/>
          <a:p>
            <a:r>
              <a:rPr lang="el-GR" sz="3200" b="1" dirty="0"/>
              <a:t>ΝΟΜΟΘΕΣΙΑ ΚΑΛΛΥΝΤΙΚΩΝ – ΒΑΣΙΚΑ ΣΗΜΕΙΑ</a:t>
            </a:r>
            <a:endParaRPr lang="en-US" sz="3200" b="1" dirty="0"/>
          </a:p>
        </p:txBody>
      </p:sp>
      <p:graphicFrame>
        <p:nvGraphicFramePr>
          <p:cNvPr id="4" name="Content Placeholder 3">
            <a:extLst>
              <a:ext uri="{FF2B5EF4-FFF2-40B4-BE49-F238E27FC236}">
                <a16:creationId xmlns:a16="http://schemas.microsoft.com/office/drawing/2014/main" id="{0EC51C6E-5A1A-4198-8A87-F58927E92416}"/>
              </a:ext>
            </a:extLst>
          </p:cNvPr>
          <p:cNvGraphicFramePr>
            <a:graphicFrameLocks noGrp="1"/>
          </p:cNvGraphicFramePr>
          <p:nvPr>
            <p:ph idx="1"/>
            <p:extLst>
              <p:ext uri="{D42A27DB-BD31-4B8C-83A1-F6EECF244321}">
                <p14:modId xmlns:p14="http://schemas.microsoft.com/office/powerpoint/2010/main" val="1653511807"/>
              </p:ext>
            </p:extLst>
          </p:nvPr>
        </p:nvGraphicFramePr>
        <p:xfrm>
          <a:off x="0" y="563562"/>
          <a:ext cx="9144000" cy="1798640"/>
        </p:xfrm>
        <a:graphic>
          <a:graphicData uri="http://schemas.openxmlformats.org/drawingml/2006/table">
            <a:tbl>
              <a:tblPr firstRow="1" firstCol="1" bandRow="1">
                <a:tableStyleId>{5C22544A-7EE6-4342-B048-85BDC9FD1C3A}</a:tableStyleId>
              </a:tblPr>
              <a:tblGrid>
                <a:gridCol w="2077681">
                  <a:extLst>
                    <a:ext uri="{9D8B030D-6E8A-4147-A177-3AD203B41FA5}">
                      <a16:colId xmlns:a16="http://schemas.microsoft.com/office/drawing/2014/main" val="3925139636"/>
                    </a:ext>
                  </a:extLst>
                </a:gridCol>
                <a:gridCol w="7066319">
                  <a:extLst>
                    <a:ext uri="{9D8B030D-6E8A-4147-A177-3AD203B41FA5}">
                      <a16:colId xmlns:a16="http://schemas.microsoft.com/office/drawing/2014/main" val="771734444"/>
                    </a:ext>
                  </a:extLst>
                </a:gridCol>
              </a:tblGrid>
              <a:tr h="222249">
                <a:tc>
                  <a:txBody>
                    <a:bodyPr/>
                    <a:lstStyle/>
                    <a:p>
                      <a:pPr marL="0" marR="0" algn="just">
                        <a:lnSpc>
                          <a:spcPct val="107000"/>
                        </a:lnSpc>
                        <a:spcBef>
                          <a:spcPts val="0"/>
                        </a:spcBef>
                        <a:spcAft>
                          <a:spcPts val="0"/>
                        </a:spcAft>
                      </a:pPr>
                      <a:r>
                        <a:rPr lang="el-GR" sz="1000">
                          <a:effectLst/>
                        </a:rPr>
                        <a:t>Παράρτημα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l-GR" sz="1000">
                          <a:effectLst/>
                        </a:rPr>
                        <a:t>Περιορισμός</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13144060"/>
                  </a:ext>
                </a:extLst>
              </a:tr>
              <a:tr h="222249">
                <a:tc>
                  <a:txBody>
                    <a:bodyPr/>
                    <a:lstStyle/>
                    <a:p>
                      <a:pPr marL="0" marR="0" algn="just">
                        <a:lnSpc>
                          <a:spcPct val="107000"/>
                        </a:lnSpc>
                        <a:spcBef>
                          <a:spcPts val="0"/>
                        </a:spcBef>
                        <a:spcAft>
                          <a:spcPts val="0"/>
                        </a:spcAft>
                      </a:pPr>
                      <a:r>
                        <a:rPr lang="el-GR" sz="1000">
                          <a:effectLst/>
                        </a:rPr>
                        <a:t>Παράρτημα </a:t>
                      </a:r>
                      <a:r>
                        <a:rPr lang="en-US" sz="1000">
                          <a:effectLst/>
                        </a:rPr>
                        <a:t>II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l-GR" sz="1000">
                          <a:effectLst/>
                        </a:rPr>
                        <a:t>Κατάλογος ουσιών που απαγορεύονται στα καλλυντικά προϊόντα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5667961"/>
                  </a:ext>
                </a:extLst>
              </a:tr>
              <a:tr h="454822">
                <a:tc>
                  <a:txBody>
                    <a:bodyPr/>
                    <a:lstStyle/>
                    <a:p>
                      <a:pPr marL="0" marR="0" algn="just">
                        <a:lnSpc>
                          <a:spcPct val="107000"/>
                        </a:lnSpc>
                        <a:spcBef>
                          <a:spcPts val="0"/>
                        </a:spcBef>
                        <a:spcAft>
                          <a:spcPts val="0"/>
                        </a:spcAft>
                      </a:pPr>
                      <a:r>
                        <a:rPr lang="el-GR" sz="1000">
                          <a:effectLst/>
                        </a:rPr>
                        <a:t>Παράρτημα </a:t>
                      </a:r>
                      <a:r>
                        <a:rPr lang="en-US" sz="1000">
                          <a:effectLst/>
                        </a:rPr>
                        <a:t>III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l-GR" sz="1000">
                          <a:effectLst/>
                        </a:rPr>
                        <a:t>Κατάλογος των ουσιών τις οποίες δεν  πρέπει να περιέχουν τα καλλυντικά προϊόντα πέραν των προβλεπόμενων περιορισμών</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59816286"/>
                  </a:ext>
                </a:extLst>
              </a:tr>
              <a:tr h="222249">
                <a:tc>
                  <a:txBody>
                    <a:bodyPr/>
                    <a:lstStyle/>
                    <a:p>
                      <a:pPr marL="0" marR="0" algn="just">
                        <a:lnSpc>
                          <a:spcPct val="107000"/>
                        </a:lnSpc>
                        <a:spcBef>
                          <a:spcPts val="0"/>
                        </a:spcBef>
                        <a:spcAft>
                          <a:spcPts val="0"/>
                        </a:spcAft>
                      </a:pPr>
                      <a:r>
                        <a:rPr lang="el-GR" sz="1000">
                          <a:effectLst/>
                        </a:rPr>
                        <a:t>Παράρτημα IV</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l-GR" sz="1000">
                          <a:effectLst/>
                        </a:rPr>
                        <a:t>Κατάλογος των χρωστικών που επιτρέπονται στα καλλυντικά</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78622740"/>
                  </a:ext>
                </a:extLst>
              </a:tr>
              <a:tr h="222249">
                <a:tc>
                  <a:txBody>
                    <a:bodyPr/>
                    <a:lstStyle/>
                    <a:p>
                      <a:pPr marL="0" marR="0" algn="just">
                        <a:lnSpc>
                          <a:spcPct val="107000"/>
                        </a:lnSpc>
                        <a:spcBef>
                          <a:spcPts val="0"/>
                        </a:spcBef>
                        <a:spcAft>
                          <a:spcPts val="0"/>
                        </a:spcAft>
                      </a:pPr>
                      <a:r>
                        <a:rPr lang="el-GR" sz="1000">
                          <a:effectLst/>
                        </a:rPr>
                        <a:t>Παράρτημα </a:t>
                      </a:r>
                      <a:r>
                        <a:rPr lang="en-US" sz="1000">
                          <a:effectLst/>
                        </a:rPr>
                        <a:t>V</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l-GR" sz="1000">
                          <a:effectLst/>
                        </a:rPr>
                        <a:t>Κατάλογος των συντηρητικών που επιτρέπονται στα καλλυντικά προϊόντα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47038383"/>
                  </a:ext>
                </a:extLst>
              </a:tr>
              <a:tr h="454822">
                <a:tc>
                  <a:txBody>
                    <a:bodyPr/>
                    <a:lstStyle/>
                    <a:p>
                      <a:pPr marL="0" marR="0" algn="just">
                        <a:lnSpc>
                          <a:spcPct val="107000"/>
                        </a:lnSpc>
                        <a:spcBef>
                          <a:spcPts val="0"/>
                        </a:spcBef>
                        <a:spcAft>
                          <a:spcPts val="0"/>
                        </a:spcAft>
                      </a:pPr>
                      <a:r>
                        <a:rPr lang="el-GR" sz="1000">
                          <a:effectLst/>
                        </a:rPr>
                        <a:t>Παράρτημα </a:t>
                      </a:r>
                      <a:r>
                        <a:rPr lang="en-US" sz="1000">
                          <a:effectLst/>
                        </a:rPr>
                        <a:t>VI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l-GR" sz="1000" dirty="0">
                          <a:effectLst/>
                        </a:rPr>
                        <a:t>Κατάλογος των φίλτρων υπεριώδους ακτινοβολίας που επιτρέπονται στα καλλυντικά προϊόντα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8507502"/>
                  </a:ext>
                </a:extLst>
              </a:tr>
            </a:tbl>
          </a:graphicData>
        </a:graphic>
      </p:graphicFrame>
      <p:sp>
        <p:nvSpPr>
          <p:cNvPr id="5" name="Rectangle 1">
            <a:extLst>
              <a:ext uri="{FF2B5EF4-FFF2-40B4-BE49-F238E27FC236}">
                <a16:creationId xmlns:a16="http://schemas.microsoft.com/office/drawing/2014/main" id="{B96CFC4A-6D9E-407F-9746-8FAE2C3F2902}"/>
              </a:ext>
            </a:extLst>
          </p:cNvPr>
          <p:cNvSpPr>
            <a:spLocks noChangeArrowheads="1"/>
          </p:cNvSpPr>
          <p:nvPr/>
        </p:nvSpPr>
        <p:spPr bwMode="auto">
          <a:xfrm>
            <a:off x="-3227543" y="-2039049"/>
            <a:ext cx="1587193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Πίνακας Παραρτημάτων Περιορισμών</a:t>
            </a:r>
            <a:r>
              <a:rPr kumimoji="0" lang="el-GR" altLang="en-US" sz="1100" b="1" i="0" u="none" strike="noStrike" cap="none" normalizeH="0" baseline="3000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[15]</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98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772816"/>
            <a:ext cx="8229600" cy="2088232"/>
          </a:xfrm>
        </p:spPr>
        <p:txBody>
          <a:bodyPr>
            <a:normAutofit/>
          </a:bodyPr>
          <a:lstStyle/>
          <a:p>
            <a:r>
              <a:rPr lang="el-GR" b="1" dirty="0"/>
              <a:t>ΙΑΤΡΟΤΕΧΝΟΛΟΓΙΚΑ  ΤΟΠΙΚΑ ΣΚΕΥΑΣΜΑΤΑ</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b="1" dirty="0"/>
            </a:br>
            <a:br>
              <a:rPr lang="el-GR" b="1" dirty="0"/>
            </a:br>
            <a:br>
              <a:rPr lang="el-GR" b="1" dirty="0"/>
            </a:br>
            <a:br>
              <a:rPr lang="el-GR" b="1" dirty="0"/>
            </a:br>
            <a:br>
              <a:rPr lang="el-GR" b="1" dirty="0"/>
            </a:br>
            <a:br>
              <a:rPr lang="el-GR" b="1" dirty="0"/>
            </a:br>
            <a:br>
              <a:rPr lang="el-GR" b="1" dirty="0"/>
            </a:br>
            <a:r>
              <a:rPr lang="el-GR" b="1" dirty="0"/>
              <a:t>ΙΑΤΡΟΤΕΧΝΟΛΟΓΙΚΟ ΠΡΟΪΟΝ ΕΠΙΦΑΝΕΙΑ ΔΕΡΜΑΤΟΣ ΚΑΙ ΚΑΤΙ ΒΟΗΘΗΤΙΚΟ</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7500" lnSpcReduction="20000"/>
          </a:bodyPr>
          <a:lstStyle/>
          <a:p>
            <a:r>
              <a:rPr lang="el-GR" b="1" u="sng" dirty="0" err="1">
                <a:solidFill>
                  <a:schemeClr val="tx1"/>
                </a:solidFill>
              </a:rPr>
              <a:t>Ιατροτεχνολογικό</a:t>
            </a:r>
            <a:r>
              <a:rPr lang="el-GR" b="1" u="sng" dirty="0">
                <a:solidFill>
                  <a:schemeClr val="tx1"/>
                </a:solidFill>
              </a:rPr>
              <a:t> Σκεύασμα Τοπικής Χρήσεως</a:t>
            </a:r>
          </a:p>
          <a:p>
            <a:r>
              <a:rPr lang="el-GR" b="1" dirty="0">
                <a:solidFill>
                  <a:schemeClr val="tx1"/>
                </a:solidFill>
              </a:rPr>
              <a:t>Κάθε σκεύασμα ή συσκευή ή αντιδραστήριο χρησιμοποιούμενο μόνο του ή σε συνδυασμό  το οποίο προορίζεται να έλθει σε επαφή με το δέρμα για ένα ή περισσότερους από τους κάτωθι κύριους σκοπούς:</a:t>
            </a:r>
          </a:p>
          <a:p>
            <a:r>
              <a:rPr lang="el-GR" b="1" dirty="0">
                <a:solidFill>
                  <a:schemeClr val="tx1"/>
                </a:solidFill>
              </a:rPr>
              <a:t>-διάγνωση, πρόληψη, θεραπεία ή ανακούφιση ασθενείας</a:t>
            </a:r>
          </a:p>
          <a:p>
            <a:r>
              <a:rPr lang="el-GR" b="1" dirty="0">
                <a:solidFill>
                  <a:schemeClr val="tx1"/>
                </a:solidFill>
              </a:rPr>
              <a:t>-διάγνωση, ανακούφιση, επανόρθωση τραύματος ή αναπηρίας</a:t>
            </a:r>
          </a:p>
          <a:p>
            <a:r>
              <a:rPr lang="el-GR" b="1" dirty="0">
                <a:solidFill>
                  <a:schemeClr val="tx1"/>
                </a:solidFill>
              </a:rPr>
              <a:t>του οποίου η κύρια δράση είναι επί του δέρματος και αυτή δεν επιτυγχάνεται με φαρμακολογικά ή ανοσολογικά μέσα ούτε μέσω μεταβολισμού αλλά του οποίου η λειτουργία μπορεί να υποβοηθείται από τέτοια μέσα </a:t>
            </a:r>
            <a:endParaRPr lang="en-US" b="1" dirty="0">
              <a:solidFill>
                <a:schemeClr val="tx1"/>
              </a:solidFill>
            </a:endParaRP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1A5C-D1F9-4777-9BE3-5F346D467C66}"/>
              </a:ext>
            </a:extLst>
          </p:cNvPr>
          <p:cNvSpPr>
            <a:spLocks noGrp="1"/>
          </p:cNvSpPr>
          <p:nvPr>
            <p:ph type="title"/>
          </p:nvPr>
        </p:nvSpPr>
        <p:spPr>
          <a:xfrm>
            <a:off x="152400" y="0"/>
            <a:ext cx="8991600" cy="838200"/>
          </a:xfrm>
        </p:spPr>
        <p:txBody>
          <a:bodyPr>
            <a:normAutofit fontScale="90000"/>
          </a:bodyPr>
          <a:lstStyle/>
          <a:p>
            <a:r>
              <a:rPr lang="el-GR" dirty="0"/>
              <a:t>ΤΟΠΙΚΑ ΙΑΤΡΟΤΕΧΝΟΛΟΓΙΚΑ ΠΡΟΪΟΝΤΑ</a:t>
            </a:r>
            <a:endParaRPr lang="en-US" dirty="0"/>
          </a:p>
        </p:txBody>
      </p:sp>
      <p:sp>
        <p:nvSpPr>
          <p:cNvPr id="8" name="TextBox 7">
            <a:extLst>
              <a:ext uri="{FF2B5EF4-FFF2-40B4-BE49-F238E27FC236}">
                <a16:creationId xmlns:a16="http://schemas.microsoft.com/office/drawing/2014/main" id="{801DA655-6BD3-4D7F-8E48-52FF374DE5C9}"/>
              </a:ext>
            </a:extLst>
          </p:cNvPr>
          <p:cNvSpPr txBox="1"/>
          <p:nvPr/>
        </p:nvSpPr>
        <p:spPr>
          <a:xfrm>
            <a:off x="0" y="2634676"/>
            <a:ext cx="9144000" cy="2902398"/>
          </a:xfrm>
          <a:prstGeom prst="rect">
            <a:avLst/>
          </a:prstGeom>
          <a:noFill/>
        </p:spPr>
        <p:txBody>
          <a:bodyPr wrap="square">
            <a:spAutoFit/>
          </a:bodyPr>
          <a:lstStyle/>
          <a:p>
            <a:pPr marL="0" marR="0">
              <a:lnSpc>
                <a:spcPct val="115000"/>
              </a:lnSpc>
              <a:spcBef>
                <a:spcPts val="0"/>
              </a:spcBef>
              <a:spcAft>
                <a:spcPts val="1000"/>
              </a:spcAft>
            </a:pPr>
            <a:r>
              <a:rPr lang="en-US" sz="2000" b="1" dirty="0">
                <a:effectLst/>
                <a:latin typeface="Comic Sans MS" panose="030F0702030302020204" pitchFamily="66" charset="0"/>
                <a:ea typeface="Times New Roman" panose="02020603050405020304" pitchFamily="18" charset="0"/>
                <a:cs typeface="Arial" panose="020B0604020202020204" pitchFamily="34" charset="0"/>
              </a:rPr>
              <a:t> </a:t>
            </a:r>
            <a:r>
              <a:rPr lang="el-GR" sz="2000" b="1" i="1" dirty="0">
                <a:effectLst/>
                <a:latin typeface="Comic Sans MS" panose="030F0702030302020204" pitchFamily="66" charset="0"/>
                <a:ea typeface="Times New Roman" panose="02020603050405020304" pitchFamily="18" charset="0"/>
                <a:cs typeface="Arial" panose="020B0604020202020204" pitchFamily="34" charset="0"/>
              </a:rPr>
              <a:t>Για να τεθούν τα ιατροτεχνολογικά προϊόντα στην αγορά, απαιτείται συμμόρφωση με την παραπάνω νομοθεσία. Δεν υπάρχει κεντρικό σύστημα «έγκρισης» των προϊόντων είτε από την Ευρωπαϊκή Επιτροπή είτε από τις εθνικές αρχές των κρατών μελών.  Τα ιατροτεχνολογικά, ανήκουν στα προϊόντα εκείνα που για να μπορούν να διατεθούν στην αγορά της ΕΕ πρέπει να φέρουν σήμανση CE. Η σήμανση CE δείχνει ότι το προϊόν πληροί τις ευρωπαϊκές προδιαγραφές ως προς την ασφάλεια και την προστασία της υγείας και του περιβάλλοντος.</a:t>
            </a:r>
            <a:endParaRPr lang="en-US" sz="2000" b="1"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35889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71760-B89B-49FA-A42E-12127B139FF2}"/>
              </a:ext>
            </a:extLst>
          </p:cNvPr>
          <p:cNvSpPr>
            <a:spLocks noGrp="1"/>
          </p:cNvSpPr>
          <p:nvPr>
            <p:ph type="title"/>
          </p:nvPr>
        </p:nvSpPr>
        <p:spPr>
          <a:xfrm>
            <a:off x="304800" y="0"/>
            <a:ext cx="8610600" cy="731837"/>
          </a:xfrm>
        </p:spPr>
        <p:txBody>
          <a:bodyPr>
            <a:normAutofit fontScale="90000"/>
          </a:bodyPr>
          <a:lstStyle/>
          <a:p>
            <a:r>
              <a:rPr lang="el-GR" b="1" dirty="0"/>
              <a:t>ΤΟΠΙΚΑ ΙΑΤΡΟΤΕΧΝΟΛΟΓΙΚΑ ΠΡΟΪΟΝΤΑ</a:t>
            </a:r>
            <a:endParaRPr lang="en-US" b="1" dirty="0"/>
          </a:p>
        </p:txBody>
      </p:sp>
      <p:sp>
        <p:nvSpPr>
          <p:cNvPr id="3" name="Content Placeholder 2">
            <a:extLst>
              <a:ext uri="{FF2B5EF4-FFF2-40B4-BE49-F238E27FC236}">
                <a16:creationId xmlns:a16="http://schemas.microsoft.com/office/drawing/2014/main" id="{815BC125-DFA6-4069-AB9B-D930C46F7C23}"/>
              </a:ext>
            </a:extLst>
          </p:cNvPr>
          <p:cNvSpPr>
            <a:spLocks noGrp="1"/>
          </p:cNvSpPr>
          <p:nvPr>
            <p:ph idx="1"/>
          </p:nvPr>
        </p:nvSpPr>
        <p:spPr>
          <a:xfrm>
            <a:off x="-76200" y="533400"/>
            <a:ext cx="9220200" cy="6324600"/>
          </a:xfrm>
        </p:spPr>
        <p:txBody>
          <a:bodyPr/>
          <a:lstStyle/>
          <a:p>
            <a:r>
              <a:rPr lang="el-GR" dirty="0"/>
              <a:t>Τα ιατροτεχνολογικά προϊόντα (Ι/Π) έχουν θεμελιώδη ρόλο για την ανθρώπινη ζωή παρέχοντας καινοτόμες λύσεις υγειονομικής περίθαλψης για τη διάγνωση, την πρόληψη, την παρακολούθηση, την πρόβλεψη, την πρόγνωση, τη θεραπεία ή την ανακούφιση των ασθενειών. Αποτελούν μη φαρμακευτικά προϊόντα που προορίζονται από τον κατασκευαστή τους για να χρησιμοποιούνται στον άνθρωπο για συγκεκριμένο ιατρικό σκοπό όπως η θεραπεία μιας ασθένειας, η επανόρθωση μιας αναπηρίας ή η διερεύνηση μιας παθολογικής κατάστασης</a:t>
            </a:r>
            <a:endParaRPr lang="en-US" dirty="0"/>
          </a:p>
        </p:txBody>
      </p:sp>
    </p:spTree>
    <p:extLst>
      <p:ext uri="{BB962C8B-B14F-4D97-AF65-F5344CB8AC3E}">
        <p14:creationId xmlns:p14="http://schemas.microsoft.com/office/powerpoint/2010/main" val="1152824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2">
            <a:extLst>
              <a:ext uri="{FF2B5EF4-FFF2-40B4-BE49-F238E27FC236}">
                <a16:creationId xmlns:a16="http://schemas.microsoft.com/office/drawing/2014/main" id="{9A02C68C-450F-4D34-A165-A37EE03A3532}"/>
              </a:ext>
            </a:extLst>
          </p:cNvPr>
          <p:cNvPicPr>
            <a:picLocks noGrp="1"/>
          </p:cNvPicPr>
          <p:nvPr>
            <p:ph idx="1"/>
          </p:nvPr>
        </p:nvPicPr>
        <p:blipFill>
          <a:blip r:embed="rId2"/>
          <a:stretch>
            <a:fillRect/>
          </a:stretch>
        </p:blipFill>
        <p:spPr>
          <a:xfrm>
            <a:off x="0" y="0"/>
            <a:ext cx="9220200" cy="6934200"/>
          </a:xfrm>
          <a:prstGeom prst="rect">
            <a:avLst/>
          </a:prstGeom>
        </p:spPr>
      </p:pic>
    </p:spTree>
    <p:extLst>
      <p:ext uri="{BB962C8B-B14F-4D97-AF65-F5344CB8AC3E}">
        <p14:creationId xmlns:p14="http://schemas.microsoft.com/office/powerpoint/2010/main" val="2097837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buNone/>
            </a:pPr>
            <a:r>
              <a:rPr lang="el-GR" sz="2400" b="1" u="sng" dirty="0"/>
              <a:t>Επί Παραγγελία </a:t>
            </a:r>
            <a:r>
              <a:rPr lang="el-GR" sz="2400" b="1" u="sng" dirty="0" err="1"/>
              <a:t>Ιατροτεχνολογικό</a:t>
            </a:r>
            <a:r>
              <a:rPr lang="el-GR" sz="2400" b="1" u="sng" dirty="0"/>
              <a:t> Προϊόν</a:t>
            </a:r>
          </a:p>
          <a:p>
            <a:pPr>
              <a:buNone/>
            </a:pPr>
            <a:r>
              <a:rPr lang="el-GR" sz="1800" b="1" dirty="0"/>
              <a:t>Παρασκευάζεται σύμφωνα με ιατρική συνταγή οποιουδήποτε εξουσιοδοτημένου  δυνάμει του Εθνικού δικαίου προσώπου λόγω των επαγγελματικών προσόντων τα οποία διαθέτει, </a:t>
            </a:r>
            <a:r>
              <a:rPr lang="el-GR" sz="1800" b="1" dirty="0" err="1"/>
              <a:t>υπ’ευθύνη</a:t>
            </a:r>
            <a:r>
              <a:rPr lang="el-GR" sz="1800" b="1" dirty="0"/>
              <a:t> του, προκειμένου να χρησιμοποιηθεί  από συγκεκριμένο ασθενή. </a:t>
            </a:r>
          </a:p>
          <a:p>
            <a:pPr>
              <a:buNone/>
            </a:pPr>
            <a:r>
              <a:rPr lang="el-GR" sz="1800" b="1" dirty="0"/>
              <a:t>Δεν επιτρέπεται μαζική παραγωγή.</a:t>
            </a:r>
          </a:p>
          <a:p>
            <a:pPr>
              <a:buNone/>
            </a:pPr>
            <a:r>
              <a:rPr lang="el-GR" sz="1800" b="1" u="sng" dirty="0"/>
              <a:t>Σύστημα</a:t>
            </a:r>
          </a:p>
          <a:p>
            <a:pPr>
              <a:buNone/>
            </a:pPr>
            <a:r>
              <a:rPr lang="el-GR" sz="1800" b="1" dirty="0"/>
              <a:t>Συνδυασμός προϊόντων, συσκευασμένων ή μη τα οποία μπορούν να συνδυαστούν για την επίτευξη συγκεκριμένου ιατρικού σκοπού</a:t>
            </a:r>
          </a:p>
          <a:p>
            <a:pPr>
              <a:buNone/>
            </a:pPr>
            <a:r>
              <a:rPr lang="el-GR" sz="1800" b="1" u="sng" dirty="0"/>
              <a:t>Επισήμανση και Οδηγίες Χρήσεως</a:t>
            </a:r>
          </a:p>
          <a:p>
            <a:pPr>
              <a:buNone/>
            </a:pPr>
            <a:r>
              <a:rPr lang="el-GR" sz="1800" b="1" dirty="0"/>
              <a:t>Πληροφορίες επί της συσκευασίας, προβλεπόμενη και ορθός τρόπος χρήσεως, προφυλάξεις</a:t>
            </a:r>
          </a:p>
          <a:p>
            <a:pPr>
              <a:buNone/>
            </a:pPr>
            <a:r>
              <a:rPr lang="el-GR" sz="1800" b="1" u="sng" dirty="0"/>
              <a:t>Αποκλειστικό Αναγνωριστικό Τεχνολογικού Προϊόντος </a:t>
            </a:r>
          </a:p>
          <a:p>
            <a:pPr>
              <a:buNone/>
            </a:pPr>
            <a:r>
              <a:rPr lang="en-US" sz="1800" b="1" dirty="0"/>
              <a:t>Unique Device Identifier (UDI)</a:t>
            </a:r>
          </a:p>
          <a:p>
            <a:pPr>
              <a:buNone/>
            </a:pPr>
            <a:r>
              <a:rPr lang="el-GR" sz="1800" b="1" u="sng" dirty="0" err="1"/>
              <a:t>Νανοϋλικά</a:t>
            </a:r>
            <a:endParaRPr lang="en-US" sz="1800" b="1" u="sng" dirty="0"/>
          </a:p>
          <a:p>
            <a:pPr>
              <a:buNone/>
            </a:pPr>
            <a:r>
              <a:rPr lang="el-GR" sz="1800" b="1" u="sng" dirty="0"/>
              <a:t>Διάθεση στην Αγορά – Θέση σε Κυκλοφορία</a:t>
            </a:r>
          </a:p>
          <a:p>
            <a:pPr>
              <a:buNone/>
            </a:pPr>
            <a:r>
              <a:rPr lang="el-GR" sz="1800" b="1" u="sng" dirty="0"/>
              <a:t>Σήμανση Συμμορφώσεως  </a:t>
            </a:r>
            <a:r>
              <a:rPr lang="en-US" sz="1800" b="1" u="sng" dirty="0"/>
              <a:t>CE</a:t>
            </a:r>
            <a:endParaRPr lang="el-GR" sz="1800" b="1" u="sng" dirty="0"/>
          </a:p>
          <a:p>
            <a:pPr>
              <a:buNone/>
            </a:pPr>
            <a:r>
              <a:rPr lang="el-GR" sz="1800" b="1" u="sng" dirty="0"/>
              <a:t>Κλινικά Δεδομένα</a:t>
            </a:r>
          </a:p>
          <a:p>
            <a:pPr>
              <a:buNone/>
            </a:pPr>
            <a:r>
              <a:rPr lang="el-GR" sz="1800" b="1" dirty="0"/>
              <a:t>Κλινική έρευνα, Κλινικές Έρευνες στην Βιβλιογραφία, Εκθέσεις Ισοδυνάμων </a:t>
            </a:r>
            <a:r>
              <a:rPr lang="el-GR" sz="1800" b="1" dirty="0" err="1"/>
              <a:t>Ιατροτεχνολογικών</a:t>
            </a:r>
            <a:r>
              <a:rPr lang="el-GR" sz="1800" b="1" dirty="0"/>
              <a:t> Προϊόντων, Στοιχεία από Εποπτεία μετά την Διάθεση στην Αγορά</a:t>
            </a:r>
            <a:endParaRPr lang="en-US" sz="1800" b="1" dirty="0"/>
          </a:p>
          <a:p>
            <a:pPr>
              <a:buNone/>
            </a:pPr>
            <a:endParaRPr lang="en-US" sz="1800" b="1" u="sng" dirty="0"/>
          </a:p>
          <a:p>
            <a:pPr>
              <a:buNone/>
            </a:pPr>
            <a:endParaRPr lang="el-GR" sz="18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372600" cy="6858000"/>
          </a:xfrm>
        </p:spPr>
        <p:txBody>
          <a:bodyPr>
            <a:normAutofit/>
          </a:bodyPr>
          <a:lstStyle/>
          <a:p>
            <a:pPr>
              <a:buNone/>
            </a:pPr>
            <a:r>
              <a:rPr lang="en-US" sz="2400" b="1" dirty="0" err="1"/>
              <a:t>Euramed</a:t>
            </a:r>
            <a:r>
              <a:rPr lang="en-US" sz="2400" b="1" dirty="0"/>
              <a:t> </a:t>
            </a:r>
            <a:r>
              <a:rPr lang="el-GR" sz="2400" b="1" dirty="0"/>
              <a:t>βάση δεδομένων για τα </a:t>
            </a:r>
            <a:r>
              <a:rPr lang="el-GR" sz="2400" b="1" dirty="0" err="1"/>
              <a:t>ιατροτεχνολογικά</a:t>
            </a:r>
            <a:r>
              <a:rPr lang="el-GR" sz="2400" b="1"/>
              <a:t> </a:t>
            </a:r>
          </a:p>
          <a:p>
            <a:pPr>
              <a:buNone/>
            </a:pPr>
            <a:endParaRPr 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432329-E847-4370-A440-827B1C73B6DF}"/>
              </a:ext>
            </a:extLst>
          </p:cNvPr>
          <p:cNvSpPr>
            <a:spLocks noGrp="1"/>
          </p:cNvSpPr>
          <p:nvPr>
            <p:ph type="subTitle" idx="1"/>
          </p:nvPr>
        </p:nvSpPr>
        <p:spPr>
          <a:xfrm>
            <a:off x="0" y="0"/>
            <a:ext cx="9144000" cy="6858000"/>
          </a:xfrm>
        </p:spPr>
        <p:txBody>
          <a:bodyPr/>
          <a:lstStyle/>
          <a:p>
            <a:endParaRPr lang="el-GR" dirty="0"/>
          </a:p>
          <a:p>
            <a:pPr eaLnBrk="1" hangingPunct="1"/>
            <a:r>
              <a:rPr lang="el-GR" b="1" dirty="0">
                <a:solidFill>
                  <a:schemeClr val="tx1"/>
                </a:solidFill>
                <a:effectLst/>
              </a:rPr>
              <a:t>ΠΡΑΚΤΙΚΑ ΠΩΣ ΧΡΗΣΙΜΟΠΟΙΕΙΤΑΙ;</a:t>
            </a:r>
          </a:p>
          <a:p>
            <a:pPr algn="l" eaLnBrk="1" hangingPunct="1"/>
            <a:endParaRPr lang="el-GR" b="1" dirty="0">
              <a:solidFill>
                <a:schemeClr val="tx1"/>
              </a:solidFill>
              <a:effectLst/>
            </a:endParaRPr>
          </a:p>
          <a:p>
            <a:pPr eaLnBrk="1" hangingPunct="1"/>
            <a:endParaRPr lang="el-GR" b="1" dirty="0">
              <a:solidFill>
                <a:schemeClr val="tx1"/>
              </a:solidFill>
              <a:effectLst/>
            </a:endParaRPr>
          </a:p>
          <a:p>
            <a:pPr eaLnBrk="1" hangingPunct="1"/>
            <a:endParaRPr lang="el-GR" b="1" dirty="0">
              <a:solidFill>
                <a:schemeClr val="tx1"/>
              </a:solidFill>
            </a:endParaRPr>
          </a:p>
          <a:p>
            <a:pPr eaLnBrk="1" hangingPunct="1"/>
            <a:r>
              <a:rPr lang="el-GR" b="1" dirty="0">
                <a:solidFill>
                  <a:schemeClr val="tx1"/>
                </a:solidFill>
                <a:effectLst/>
              </a:rPr>
              <a:t>ΔΟΜΗ ΤΟΥ ΜΑΘΗΜΑΤΟΣ</a:t>
            </a:r>
          </a:p>
          <a:p>
            <a:pPr algn="l"/>
            <a:endParaRPr lang="en-US" dirty="0"/>
          </a:p>
        </p:txBody>
      </p:sp>
    </p:spTree>
    <p:extLst>
      <p:ext uri="{BB962C8B-B14F-4D97-AF65-F5344CB8AC3E}">
        <p14:creationId xmlns:p14="http://schemas.microsoft.com/office/powerpoint/2010/main" val="1907790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buNone/>
            </a:pPr>
            <a:r>
              <a:rPr lang="el-GR" sz="2400" b="1" u="sng" dirty="0"/>
              <a:t>ΚΑΤΑΤΑΞΗ ΙΑΤΡΟΤΕΧΝΟΛΟΓΙΚΩΝ ΠΡΟΪΟΝΤΩΝ</a:t>
            </a:r>
          </a:p>
          <a:p>
            <a:pPr>
              <a:buNone/>
            </a:pPr>
            <a:r>
              <a:rPr lang="el-GR" sz="2000" b="1" dirty="0"/>
              <a:t>Κατηγορίες : Ι, ΙΙΑ, ΙΙΒ, ΙΙΙ</a:t>
            </a:r>
          </a:p>
          <a:p>
            <a:pPr>
              <a:buNone/>
            </a:pPr>
            <a:r>
              <a:rPr lang="el-GR" sz="2000" b="1" u="sng" dirty="0"/>
              <a:t>ΚΡΙΤΗΡΙΑ </a:t>
            </a:r>
            <a:r>
              <a:rPr lang="el-GR" sz="2000" b="1" dirty="0"/>
              <a:t>:</a:t>
            </a:r>
          </a:p>
          <a:p>
            <a:pPr marL="457200" indent="-457200">
              <a:buAutoNum type="arabicPeriod"/>
            </a:pPr>
            <a:r>
              <a:rPr lang="el-GR" sz="2000" b="1" dirty="0"/>
              <a:t>Διάρκεια : </a:t>
            </a:r>
          </a:p>
          <a:p>
            <a:pPr marL="457200" indent="-457200">
              <a:buNone/>
            </a:pPr>
            <a:r>
              <a:rPr lang="el-GR" sz="2000" b="1" dirty="0"/>
              <a:t>Προσωρινή (λιγότερο των 60 λεπτών), β. Βραχυπρόθεσμη (συνεχής χρήση μέχρι 30 ημέρες), Μακροπρόθεσμη (&gt;30 ημερών)</a:t>
            </a:r>
          </a:p>
          <a:p>
            <a:pPr marL="457200" indent="-457200">
              <a:buNone/>
            </a:pPr>
            <a:r>
              <a:rPr lang="el-GR" sz="2000" b="1" dirty="0"/>
              <a:t>2.  Επεμβατικά χαρακτηριστικά :</a:t>
            </a:r>
          </a:p>
          <a:p>
            <a:pPr marL="457200" indent="-457200">
              <a:buNone/>
            </a:pPr>
            <a:r>
              <a:rPr lang="el-GR" sz="2000" b="1" dirty="0"/>
              <a:t>Διεισδύει ολικώς ή μερικώς, Χρησιμοποιείται στα πλαίσια χειρουργικής επεμβάσεως,  </a:t>
            </a:r>
            <a:r>
              <a:rPr lang="el-GR" sz="2000" b="1" dirty="0" err="1"/>
              <a:t>εμφυτεύσιμο</a:t>
            </a:r>
            <a:r>
              <a:rPr lang="el-GR" sz="2000" b="1" dirty="0"/>
              <a:t>.</a:t>
            </a:r>
          </a:p>
          <a:p>
            <a:pPr marL="457200" indent="-457200">
              <a:buNone/>
            </a:pPr>
            <a:r>
              <a:rPr lang="el-GR" sz="2000" b="1" dirty="0"/>
              <a:t>3. Ενεργό (εξαρτάται από πηγή ενέργειας)</a:t>
            </a:r>
          </a:p>
          <a:p>
            <a:pPr marL="457200" indent="-457200">
              <a:buNone/>
            </a:pPr>
            <a:r>
              <a:rPr lang="el-GR" sz="2000" b="1" dirty="0"/>
              <a:t>4. Θεραπευτικό ενεργό</a:t>
            </a:r>
          </a:p>
          <a:p>
            <a:pPr marL="457200" indent="-457200">
              <a:buNone/>
            </a:pPr>
            <a:r>
              <a:rPr lang="el-GR" sz="2000" b="1" dirty="0"/>
              <a:t>5. Διαγνωστικό</a:t>
            </a:r>
          </a:p>
          <a:p>
            <a:pPr marL="457200" indent="-457200">
              <a:buNone/>
            </a:pPr>
            <a:r>
              <a:rPr lang="el-GR" sz="2000" b="1" dirty="0"/>
              <a:t>2. Κανόνες :</a:t>
            </a:r>
          </a:p>
          <a:p>
            <a:pPr marL="457200" indent="-457200">
              <a:buNone/>
            </a:pPr>
            <a:r>
              <a:rPr lang="el-GR" sz="2000" b="1" dirty="0"/>
              <a:t>α. Προοριζόμενη χρήση</a:t>
            </a:r>
          </a:p>
          <a:p>
            <a:pPr marL="457200" indent="-457200">
              <a:buNone/>
            </a:pPr>
            <a:r>
              <a:rPr lang="el-GR" sz="2000" b="1" dirty="0"/>
              <a:t>β. Συνδυασμός</a:t>
            </a:r>
          </a:p>
          <a:p>
            <a:pPr marL="457200" indent="-457200">
              <a:buNone/>
            </a:pPr>
            <a:r>
              <a:rPr lang="el-GR" sz="2000" b="1" dirty="0"/>
              <a:t>γ. Κρίσιμη ειδική χρήση</a:t>
            </a:r>
          </a:p>
          <a:p>
            <a:pPr marL="457200" indent="-457200">
              <a:buNone/>
            </a:pPr>
            <a:r>
              <a:rPr lang="el-GR" sz="2000" b="1" dirty="0"/>
              <a:t>δ.  Εφαρμογή των αυστηρότερων κανόνων</a:t>
            </a:r>
          </a:p>
          <a:p>
            <a:pPr marL="457200" indent="-457200">
              <a:buNone/>
            </a:pPr>
            <a:r>
              <a:rPr lang="el-GR" sz="2000" b="1" dirty="0"/>
              <a:t>ε  . Χρήση πανομοιότυπων προϊόντων</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lnSpcReduction="10000"/>
          </a:bodyPr>
          <a:lstStyle/>
          <a:p>
            <a:pPr>
              <a:buNone/>
            </a:pPr>
            <a:r>
              <a:rPr lang="el-GR" sz="2000" b="1" dirty="0"/>
              <a:t>3. </a:t>
            </a:r>
            <a:r>
              <a:rPr lang="el-GR" sz="2000" b="1" u="sng" dirty="0"/>
              <a:t>Κατάταξη</a:t>
            </a:r>
          </a:p>
          <a:p>
            <a:pPr>
              <a:buNone/>
            </a:pPr>
            <a:r>
              <a:rPr lang="el-GR" sz="2000" b="1" dirty="0"/>
              <a:t>Α. Μη επεμβατικής τεχνολογίας</a:t>
            </a:r>
          </a:p>
          <a:p>
            <a:pPr>
              <a:buNone/>
            </a:pPr>
            <a:r>
              <a:rPr lang="el-GR" sz="2000" b="1" dirty="0"/>
              <a:t>1.1 Κατηγορία  Ι </a:t>
            </a:r>
          </a:p>
          <a:p>
            <a:pPr>
              <a:buNone/>
            </a:pPr>
            <a:r>
              <a:rPr lang="el-GR" sz="2000" b="1" dirty="0"/>
              <a:t>ΕΚΤΟΣ : </a:t>
            </a:r>
          </a:p>
          <a:p>
            <a:pPr>
              <a:buNone/>
            </a:pPr>
            <a:r>
              <a:rPr lang="el-GR" sz="2000" b="1" dirty="0"/>
              <a:t>1.2 Εάν συνδέονται με </a:t>
            </a:r>
            <a:r>
              <a:rPr lang="el-GR" sz="2000" b="1" dirty="0" err="1"/>
              <a:t>ιατροτεχνολογικό</a:t>
            </a:r>
            <a:r>
              <a:rPr lang="el-GR" sz="2000" b="1" dirty="0"/>
              <a:t> προϊόν ΙΙΑ</a:t>
            </a:r>
          </a:p>
          <a:p>
            <a:pPr>
              <a:buNone/>
            </a:pPr>
            <a:r>
              <a:rPr lang="el-GR" sz="2000" b="1" dirty="0"/>
              <a:t>1.3 Επαφή με τραυματισμένο δέρμα :</a:t>
            </a:r>
          </a:p>
          <a:p>
            <a:pPr>
              <a:buNone/>
            </a:pPr>
            <a:r>
              <a:rPr lang="el-GR" sz="2000" b="1" dirty="0"/>
              <a:t>1.3.1 Κατηγορία Ι ως μηχανικός φραγμός ή απορρόφηση εξιδρωμάτων</a:t>
            </a:r>
          </a:p>
          <a:p>
            <a:pPr>
              <a:buNone/>
            </a:pPr>
            <a:r>
              <a:rPr lang="el-GR" sz="2000" b="1" dirty="0"/>
              <a:t>1.3.2 </a:t>
            </a:r>
            <a:r>
              <a:rPr lang="el-GR" sz="2000" b="1" dirty="0" err="1"/>
              <a:t>ΙΙβ</a:t>
            </a:r>
            <a:r>
              <a:rPr lang="el-GR" sz="2000" b="1" dirty="0"/>
              <a:t> τραύματα με διάρρηξη </a:t>
            </a:r>
            <a:r>
              <a:rPr lang="el-GR" sz="2000" b="1" dirty="0" err="1"/>
              <a:t>δερμίδας</a:t>
            </a:r>
            <a:r>
              <a:rPr lang="el-GR" sz="2000" b="1" dirty="0"/>
              <a:t> και επούλωση από μέσα προς τα έξω</a:t>
            </a:r>
          </a:p>
          <a:p>
            <a:pPr>
              <a:buNone/>
            </a:pPr>
            <a:r>
              <a:rPr lang="el-GR" sz="2000" b="1" dirty="0"/>
              <a:t>1.3.3 </a:t>
            </a:r>
            <a:r>
              <a:rPr lang="el-GR" sz="2000" b="1" dirty="0" err="1"/>
              <a:t>Ιια</a:t>
            </a:r>
            <a:r>
              <a:rPr lang="el-GR" sz="2000" b="1" dirty="0"/>
              <a:t>  τα υπόλοιπα καθώς και αυτά για την διαχείριση του </a:t>
            </a:r>
            <a:r>
              <a:rPr lang="el-GR" sz="2000" b="1" dirty="0" err="1"/>
              <a:t>μικροπεριβάλλοντος</a:t>
            </a:r>
            <a:r>
              <a:rPr lang="el-GR" sz="2000" b="1" dirty="0"/>
              <a:t> των τραυμάτων</a:t>
            </a:r>
          </a:p>
          <a:p>
            <a:pPr>
              <a:buNone/>
            </a:pPr>
            <a:r>
              <a:rPr lang="el-GR" sz="2000" b="1" dirty="0"/>
              <a:t>Β. Επεμβατικής Τεχνολογίας</a:t>
            </a:r>
          </a:p>
          <a:p>
            <a:pPr>
              <a:buNone/>
            </a:pPr>
            <a:r>
              <a:rPr lang="el-GR" sz="2000" b="1" dirty="0"/>
              <a:t>1.1 Ι για προσωρινή χρήση</a:t>
            </a:r>
          </a:p>
          <a:p>
            <a:pPr>
              <a:buNone/>
            </a:pPr>
            <a:r>
              <a:rPr lang="el-GR" sz="2000" b="1" dirty="0"/>
              <a:t>1.2. </a:t>
            </a:r>
            <a:r>
              <a:rPr lang="el-GR" sz="2000" b="1" dirty="0" err="1"/>
              <a:t>ΙΙα</a:t>
            </a:r>
            <a:r>
              <a:rPr lang="el-GR" sz="2000" b="1" dirty="0"/>
              <a:t> βραχυπρόθεσμη χρήση (εκτός της στοματικής οπότε κατηγορία Ι)</a:t>
            </a:r>
          </a:p>
          <a:p>
            <a:pPr>
              <a:buNone/>
            </a:pPr>
            <a:r>
              <a:rPr lang="el-GR" sz="2000" b="1" dirty="0"/>
              <a:t>1.3 </a:t>
            </a:r>
            <a:r>
              <a:rPr lang="el-GR" sz="2000" b="1" dirty="0" err="1"/>
              <a:t>ΙΙβ</a:t>
            </a:r>
            <a:r>
              <a:rPr lang="el-GR" sz="2000" b="1" dirty="0"/>
              <a:t> για μακροπρόθεσμη χρήση (εκτός στοματικής οπότε </a:t>
            </a:r>
            <a:r>
              <a:rPr lang="el-GR" sz="2000" b="1" dirty="0" err="1"/>
              <a:t>ΙΙα</a:t>
            </a:r>
            <a:r>
              <a:rPr lang="el-GR" sz="2000" b="1" dirty="0"/>
              <a:t>)</a:t>
            </a:r>
          </a:p>
          <a:p>
            <a:pPr>
              <a:buNone/>
            </a:pPr>
            <a:r>
              <a:rPr lang="el-GR" sz="2000" b="1" dirty="0"/>
              <a:t>Ενεργά Θεραπευτικά </a:t>
            </a:r>
            <a:r>
              <a:rPr lang="el-GR" sz="2000" b="1" dirty="0" err="1"/>
              <a:t>ΙΙα</a:t>
            </a:r>
            <a:endParaRPr lang="el-GR" sz="2000" b="1" dirty="0"/>
          </a:p>
          <a:p>
            <a:pPr>
              <a:buNone/>
            </a:pPr>
            <a:r>
              <a:rPr lang="el-GR" sz="2000" b="1" dirty="0"/>
              <a:t>Πλήρης Απορρόφηση : Κατηγορία ΙΙΙ</a:t>
            </a:r>
          </a:p>
          <a:p>
            <a:pPr>
              <a:buNone/>
            </a:pPr>
            <a:r>
              <a:rPr lang="el-GR" sz="2000" b="1" dirty="0"/>
              <a:t>Ενσωμάτωση Φαρμακευτικής Ουσίας (ή και χωριστά) : Κατηγορία ΙΙΙ , Θεωρείται ως συμπληρωματική δράση</a:t>
            </a:r>
          </a:p>
          <a:p>
            <a:pPr>
              <a:buNone/>
            </a:pPr>
            <a:r>
              <a:rPr lang="el-GR" sz="2000" b="1" dirty="0" err="1"/>
              <a:t>Ζωϊκοί</a:t>
            </a:r>
            <a:r>
              <a:rPr lang="el-GR" sz="2000" b="1" dirty="0"/>
              <a:t> ιστοί – παράγωγα κατηγορία ΙΙΙ, εκτός εάν έρχονται σε επαφή με ανέπαφη επιδερμίδα</a:t>
            </a:r>
          </a:p>
          <a:p>
            <a:pPr>
              <a:buNone/>
            </a:pPr>
            <a:endParaRPr lang="el-GR" sz="20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92500" lnSpcReduction="10000"/>
          </a:bodyPr>
          <a:lstStyle/>
          <a:p>
            <a:pPr>
              <a:buNone/>
            </a:pPr>
            <a:r>
              <a:rPr lang="el-GR" sz="2400" b="1" u="sng" dirty="0"/>
              <a:t>Κλινική  Αξιολόγηση</a:t>
            </a:r>
          </a:p>
          <a:p>
            <a:pPr>
              <a:buNone/>
            </a:pPr>
            <a:r>
              <a:rPr lang="el-GR" sz="2000" b="1" dirty="0"/>
              <a:t>Κανονικές συνθήκες χρήσεως, αξιολόγηση παρενεργειών, αποδοχή λόγου </a:t>
            </a:r>
            <a:r>
              <a:rPr lang="el-GR" sz="2000" b="1" dirty="0" err="1"/>
              <a:t>ωφέλους</a:t>
            </a:r>
            <a:r>
              <a:rPr lang="el-GR" sz="2000" b="1" dirty="0"/>
              <a:t>/κινδύνων</a:t>
            </a:r>
          </a:p>
          <a:p>
            <a:pPr>
              <a:buNone/>
            </a:pPr>
            <a:r>
              <a:rPr lang="el-GR" sz="2000" b="1" dirty="0"/>
              <a:t>-Επιστημονική </a:t>
            </a:r>
            <a:r>
              <a:rPr lang="el-GR" sz="2000" b="1" dirty="0" err="1"/>
              <a:t>Βιοβλιογραφία</a:t>
            </a:r>
            <a:r>
              <a:rPr lang="el-GR" sz="2000" b="1" dirty="0"/>
              <a:t> : Ασφάλεια, επιδόσεις, προβλεπόμενη χρήση</a:t>
            </a:r>
          </a:p>
          <a:p>
            <a:pPr>
              <a:buNone/>
            </a:pPr>
            <a:r>
              <a:rPr lang="el-GR" sz="2000" b="1" dirty="0"/>
              <a:t>1.1 Απόδειξη Ισοδυναμίας</a:t>
            </a:r>
          </a:p>
          <a:p>
            <a:pPr>
              <a:buNone/>
            </a:pPr>
            <a:r>
              <a:rPr lang="el-GR" sz="2000" b="1" dirty="0"/>
              <a:t>1.2 Συμμόρφωση με βασικές απαιτήσεις</a:t>
            </a:r>
          </a:p>
          <a:p>
            <a:pPr>
              <a:buNone/>
            </a:pPr>
            <a:r>
              <a:rPr lang="el-GR" sz="2000" b="1" dirty="0"/>
              <a:t>-Κριτική αξιολόγηση όλων των κλινικών μελετών οι οποίες διεξήχθησαν</a:t>
            </a:r>
          </a:p>
          <a:p>
            <a:pPr>
              <a:buNone/>
            </a:pPr>
            <a:r>
              <a:rPr lang="el-GR" sz="2000" b="1" dirty="0"/>
              <a:t>-Κριτική αξιολόγηση συνδυασμένων κλινικών μελετών</a:t>
            </a:r>
          </a:p>
          <a:p>
            <a:pPr>
              <a:buNone/>
            </a:pPr>
            <a:r>
              <a:rPr lang="el-GR" sz="2000" b="1" dirty="0"/>
              <a:t>1.3 Εμφυτεύματα δέρματος (κατηγορία ΙΙΙ) κλινική μελέτη εκτός εάν δικαιολογείται επαρκώς βάσει υφισταμένων στην βιβλιογραφία</a:t>
            </a:r>
          </a:p>
          <a:p>
            <a:pPr>
              <a:buNone/>
            </a:pPr>
            <a:r>
              <a:rPr lang="el-GR" sz="2000" b="1" dirty="0"/>
              <a:t>1.4 Τεκμηρίωση (στοιχεία αναφοράς τεχνικού </a:t>
            </a:r>
            <a:r>
              <a:rPr lang="el-GR" sz="2000" b="1" dirty="0" err="1"/>
              <a:t>φακέλλου</a:t>
            </a:r>
            <a:r>
              <a:rPr lang="el-GR" sz="2000" b="1" dirty="0"/>
              <a:t>)</a:t>
            </a:r>
          </a:p>
          <a:p>
            <a:pPr>
              <a:buNone/>
            </a:pPr>
            <a:r>
              <a:rPr lang="el-GR" sz="2000" b="1" u="sng" dirty="0"/>
              <a:t>Κλινικές Μελέτες</a:t>
            </a:r>
          </a:p>
          <a:p>
            <a:pPr>
              <a:buNone/>
            </a:pPr>
            <a:r>
              <a:rPr lang="el-GR" sz="2000" b="1" dirty="0"/>
              <a:t>Στόχοι : Δράση – Ανεπιθύμητες Ενέργειες</a:t>
            </a:r>
          </a:p>
          <a:p>
            <a:pPr>
              <a:buNone/>
            </a:pPr>
            <a:r>
              <a:rPr lang="el-GR" sz="2000" b="1" dirty="0"/>
              <a:t>Δεοντολογικοί Προβληματισμοί : Εφαρμογή του Πνεύματος Σύμφωνα με την  Δήλωση Ελσίνκι 1964 (αναγκαιότητα, αιτιολόγηση μελέτης, δημοσίευση αποτελεσμάτων)</a:t>
            </a:r>
          </a:p>
          <a:p>
            <a:pPr>
              <a:buNone/>
            </a:pPr>
            <a:r>
              <a:rPr lang="el-GR" sz="2000" b="1" dirty="0"/>
              <a:t>Μέθοδοι : Κατάλληλο σχέδιο, διαδικασίες προσαρμοσμένες στο </a:t>
            </a:r>
            <a:r>
              <a:rPr lang="el-GR" sz="2000" b="1" dirty="0" err="1"/>
              <a:t>υπο</a:t>
            </a:r>
            <a:r>
              <a:rPr lang="el-GR" sz="2000" b="1" dirty="0"/>
              <a:t> μελέτη προϊόν, κανονικές συνθήκες χρήσεως του, εξέταση χαρακτηριστικών καταλλήλων για την αξιολόγηση της επιδόσεως και των παρενεργειών-επιδράσεων στον ασθενή του προϊόντος, καταγραφή ανεπιθύμητων ενεργειών με παράλληλη ενημέρωση των αρχών, μελέτη υπό την ευθύνη ιατρού, ή άλλου εξουσιοδοτημένου επιστήμονος με σχετικά προσόντα, γραπτή έκθεση αποτελεσμάτων – συμπερασμάτων υπογεγραμμένη</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buNone/>
            </a:pPr>
            <a:r>
              <a:rPr lang="el-GR" b="1" dirty="0"/>
              <a:t>ΒΟΗΘΗΤΙΚΗ  ΦΑΡΜΑΚΕΥΤΙΚΗ ΟΥΣΙΑ</a:t>
            </a:r>
          </a:p>
          <a:p>
            <a:pPr>
              <a:buNone/>
            </a:pPr>
            <a:r>
              <a:rPr lang="el-GR" sz="2000" b="1" dirty="0"/>
              <a:t>Ποιοτικά- Ποσοτικά Χαρακτηριστικά </a:t>
            </a:r>
          </a:p>
          <a:p>
            <a:pPr>
              <a:buNone/>
            </a:pPr>
            <a:r>
              <a:rPr lang="el-GR" sz="2000" b="1" dirty="0"/>
              <a:t>Τρόπος Παρασκευής – Εισαγωγής Αυτής στο Τελικό  Προϊόν</a:t>
            </a:r>
          </a:p>
          <a:p>
            <a:pPr>
              <a:buNone/>
            </a:pPr>
            <a:r>
              <a:rPr lang="el-GR" sz="2000" b="1" dirty="0"/>
              <a:t>Δοκιμασίες Ενδιάμεσων Σταδίων Παραγωγής</a:t>
            </a:r>
          </a:p>
          <a:p>
            <a:pPr>
              <a:buNone/>
            </a:pPr>
            <a:r>
              <a:rPr lang="el-GR" sz="2000" b="1" dirty="0"/>
              <a:t>Τελικές Δοκιμασίες</a:t>
            </a:r>
          </a:p>
          <a:p>
            <a:pPr>
              <a:buNone/>
            </a:pPr>
            <a:r>
              <a:rPr lang="el-GR" sz="2000" b="1" dirty="0"/>
              <a:t>Σταθερότητα</a:t>
            </a:r>
          </a:p>
          <a:p>
            <a:pPr>
              <a:buNone/>
            </a:pPr>
            <a:r>
              <a:rPr lang="el-GR" sz="2000" b="1" u="sng" dirty="0"/>
              <a:t>Μη Κλινική Τεκμηρίωση</a:t>
            </a:r>
          </a:p>
          <a:p>
            <a:pPr>
              <a:buNone/>
            </a:pPr>
            <a:r>
              <a:rPr lang="el-GR" sz="2000" b="1" dirty="0"/>
              <a:t>Μη κλινική φαρμακολογία</a:t>
            </a:r>
          </a:p>
          <a:p>
            <a:pPr>
              <a:buNone/>
            </a:pPr>
            <a:r>
              <a:rPr lang="el-GR" sz="2000" b="1" dirty="0"/>
              <a:t>Φαρμακοδυναμική (αιτούμενη δράση)</a:t>
            </a:r>
          </a:p>
          <a:p>
            <a:pPr>
              <a:buNone/>
            </a:pPr>
            <a:r>
              <a:rPr lang="el-GR" sz="2000" b="1" dirty="0" err="1"/>
              <a:t>Φαρμακοκινητική</a:t>
            </a:r>
            <a:r>
              <a:rPr lang="el-GR" sz="2000" b="1" dirty="0"/>
              <a:t> (δεν ζητούνται στην μεγάλη πλειονότητα των περιπτώσεων)</a:t>
            </a:r>
          </a:p>
          <a:p>
            <a:pPr>
              <a:buFontTx/>
              <a:buChar char="-"/>
            </a:pPr>
            <a:r>
              <a:rPr lang="el-GR" sz="2000" b="1" dirty="0"/>
              <a:t>Τοπική έκθεση</a:t>
            </a:r>
          </a:p>
          <a:p>
            <a:pPr>
              <a:buFontTx/>
              <a:buChar char="-"/>
            </a:pPr>
            <a:r>
              <a:rPr lang="el-GR" sz="2000" b="1" dirty="0"/>
              <a:t>Μέγιστη διάρκεια και συγκέντρωση εκθέσεως</a:t>
            </a:r>
          </a:p>
          <a:p>
            <a:pPr>
              <a:buFontTx/>
              <a:buChar char="-"/>
            </a:pPr>
            <a:r>
              <a:rPr lang="el-GR" sz="2000" b="1" dirty="0"/>
              <a:t>Συστηματική έκθεση στην ουσία</a:t>
            </a:r>
          </a:p>
          <a:p>
            <a:pPr>
              <a:buFontTx/>
              <a:buChar char="-"/>
            </a:pPr>
            <a:r>
              <a:rPr lang="el-GR" sz="2000" b="1" dirty="0"/>
              <a:t>Νέες δραστικές ουσίες (απορρόφηση, κατανομή, μεταβολισμός και απέκκριση -  βιοδιαθεσιμότητα)</a:t>
            </a:r>
          </a:p>
          <a:p>
            <a:pPr>
              <a:buNone/>
            </a:pPr>
            <a:r>
              <a:rPr lang="el-GR" sz="2000" b="1" dirty="0"/>
              <a:t>Τοξικότητα (μία, επαναλαμβανόμενες δόσεις, </a:t>
            </a:r>
            <a:r>
              <a:rPr lang="el-GR" sz="2000" b="1" dirty="0" err="1"/>
              <a:t>γενοτοξικότητα</a:t>
            </a:r>
            <a:r>
              <a:rPr lang="el-GR" sz="2000" b="1" dirty="0"/>
              <a:t>, καρκινογένεση, αναπαραγωγή και ανάπτυξη – Ι</a:t>
            </a:r>
            <a:r>
              <a:rPr lang="en-US" sz="2000" b="1" dirty="0"/>
              <a:t>SO 10993</a:t>
            </a:r>
            <a:r>
              <a:rPr lang="el-GR" sz="2000" b="1" dirty="0"/>
              <a:t>)</a:t>
            </a:r>
          </a:p>
          <a:p>
            <a:pPr>
              <a:buNone/>
            </a:pPr>
            <a:r>
              <a:rPr lang="el-GR" sz="2000" b="1" dirty="0"/>
              <a:t>Τοπικός Ερεθισμός </a:t>
            </a:r>
            <a:r>
              <a:rPr lang="en-US" sz="2000" b="1" dirty="0"/>
              <a:t>(ISO 10993)</a:t>
            </a:r>
          </a:p>
          <a:p>
            <a:pPr>
              <a:buNone/>
            </a:pPr>
            <a:endParaRPr lang="el-GR" sz="2000" b="1" dirty="0"/>
          </a:p>
          <a:p>
            <a:pPr>
              <a:buNone/>
            </a:pPr>
            <a:endParaRPr lang="el-GR" sz="2000" b="1" dirty="0"/>
          </a:p>
          <a:p>
            <a:pPr>
              <a:buNone/>
            </a:pPr>
            <a:endParaRPr lang="el-GR" sz="2000" b="1" dirty="0"/>
          </a:p>
          <a:p>
            <a:pPr>
              <a:buNone/>
            </a:pPr>
            <a:endParaRPr lang="el-GR" sz="2000" b="1" dirty="0"/>
          </a:p>
          <a:p>
            <a:pPr>
              <a:buNone/>
            </a:pPr>
            <a:endParaRPr lang="el-GR"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buNone/>
            </a:pPr>
            <a:r>
              <a:rPr lang="el-GR" sz="2400" b="1" u="sng" dirty="0"/>
              <a:t>Κλινική Τεκμηρίωση </a:t>
            </a:r>
          </a:p>
          <a:p>
            <a:pPr>
              <a:buNone/>
            </a:pPr>
            <a:r>
              <a:rPr lang="el-GR" sz="2000" b="1" dirty="0"/>
              <a:t>Κατηγορία ΙΙΙ</a:t>
            </a:r>
          </a:p>
          <a:p>
            <a:pPr>
              <a:buNone/>
            </a:pPr>
            <a:r>
              <a:rPr lang="el-GR" sz="2000" b="1" dirty="0"/>
              <a:t>Αποτελεσματικότητα και Ασφάλεια</a:t>
            </a:r>
          </a:p>
          <a:p>
            <a:pPr>
              <a:buNone/>
            </a:pPr>
            <a:r>
              <a:rPr lang="en-US" sz="2000" b="1" dirty="0"/>
              <a:t>ISO 14155</a:t>
            </a:r>
          </a:p>
          <a:p>
            <a:pPr>
              <a:buNone/>
            </a:pPr>
            <a:endParaRPr lang="en-US" sz="2000" b="1" dirty="0"/>
          </a:p>
          <a:p>
            <a:pPr>
              <a:buNone/>
            </a:pPr>
            <a:r>
              <a:rPr lang="el-GR" sz="2000" b="1" u="sng"/>
              <a:t>Φύλλο Οδηγιών</a:t>
            </a:r>
            <a:endParaRPr lang="el-GR" sz="2000" b="1" u="sng"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83362"/>
          </a:xfrm>
        </p:spPr>
        <p:txBody>
          <a:bodyPr/>
          <a:lstStyle/>
          <a:p>
            <a:r>
              <a:rPr lang="el-GR"/>
              <a:t>Κοινοποιημένος Οργανισμός</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buNone/>
            </a:pPr>
            <a:r>
              <a:rPr lang="el-GR" sz="2000" b="1" dirty="0"/>
              <a:t>-Διαθέτει Εμπειρογνωμοσύνη για την Αξιολόγηση του Τεχνικού </a:t>
            </a:r>
            <a:r>
              <a:rPr lang="el-GR" sz="2000" b="1" dirty="0" err="1"/>
              <a:t>Φακέλλου</a:t>
            </a:r>
            <a:endParaRPr lang="el-GR" sz="2000" b="1" dirty="0"/>
          </a:p>
          <a:p>
            <a:pPr>
              <a:buNone/>
            </a:pPr>
            <a:r>
              <a:rPr lang="el-GR" sz="2000" b="1" dirty="0"/>
              <a:t>-Εγκαταστάσεις για την Επαλήθευση : Εξέταση και Δοκιμή Προϊόντων </a:t>
            </a:r>
          </a:p>
          <a:p>
            <a:pPr>
              <a:buNone/>
            </a:pPr>
            <a:r>
              <a:rPr lang="el-GR" sz="2000" b="1" dirty="0"/>
              <a:t>-Εκτίμηση </a:t>
            </a:r>
            <a:r>
              <a:rPr lang="el-GR" sz="2000" b="1" dirty="0" err="1"/>
              <a:t>Προκλινικού</a:t>
            </a:r>
            <a:r>
              <a:rPr lang="el-GR" sz="2000" b="1" dirty="0"/>
              <a:t> Ελέγχου</a:t>
            </a:r>
          </a:p>
          <a:p>
            <a:pPr>
              <a:buNone/>
            </a:pPr>
            <a:r>
              <a:rPr lang="el-GR" sz="2000" b="1" dirty="0"/>
              <a:t>-Εκτίμηση Κλινικού </a:t>
            </a:r>
            <a:r>
              <a:rPr lang="el-GR" sz="2000" b="1" dirty="0" err="1"/>
              <a:t>Εκλέγχου</a:t>
            </a:r>
            <a:endParaRPr lang="el-GR" sz="2000" b="1" dirty="0"/>
          </a:p>
          <a:p>
            <a:pPr>
              <a:buNone/>
            </a:pPr>
            <a:r>
              <a:rPr lang="el-GR" sz="2000" b="1" dirty="0"/>
              <a:t>-Υποβολή Εκθέσεων</a:t>
            </a:r>
          </a:p>
          <a:p>
            <a:pPr>
              <a:buNone/>
            </a:pPr>
            <a:r>
              <a:rPr lang="el-GR" sz="2000" b="1" dirty="0"/>
              <a:t>-Αποφάσεις Έκδοσης – Αναστολής Αδείας</a:t>
            </a:r>
          </a:p>
          <a:p>
            <a:pPr>
              <a:buNone/>
            </a:pPr>
            <a:r>
              <a:rPr lang="el-GR" sz="2000" b="1" dirty="0"/>
              <a:t>-Πρόταση Αλλαγών</a:t>
            </a:r>
          </a:p>
          <a:p>
            <a:pPr>
              <a:buNone/>
            </a:pPr>
            <a:r>
              <a:rPr lang="el-GR" sz="2000" b="1" dirty="0"/>
              <a:t>-Έλεγχοι Εποπτείας</a:t>
            </a:r>
          </a:p>
          <a:p>
            <a:pPr>
              <a:buNone/>
            </a:pPr>
            <a:r>
              <a:rPr lang="el-GR" sz="2000" b="1" dirty="0"/>
              <a:t>-Εκ </a:t>
            </a:r>
            <a:r>
              <a:rPr lang="el-GR" sz="2000" b="1"/>
              <a:t>Νέου Πιστοποίηση</a:t>
            </a:r>
            <a:endParaRPr lang="el-GR" sz="20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ΟΔΗΓΙΕΣ ΧΡΗΣΕΩΣ</a:t>
            </a:r>
            <a:endParaRPr lang="en-US" dirty="0"/>
          </a:p>
        </p:txBody>
      </p:sp>
      <p:pic>
        <p:nvPicPr>
          <p:cNvPr id="52226" name="Picture 2"/>
          <p:cNvPicPr>
            <a:picLocks noGrp="1" noChangeAspect="1" noChangeArrowheads="1"/>
          </p:cNvPicPr>
          <p:nvPr>
            <p:ph idx="1"/>
          </p:nvPr>
        </p:nvPicPr>
        <p:blipFill>
          <a:blip r:embed="rId2" cstate="print"/>
          <a:srcRect/>
          <a:stretch>
            <a:fillRect/>
          </a:stretch>
        </p:blipFill>
        <p:spPr bwMode="auto">
          <a:xfrm>
            <a:off x="533401" y="1219201"/>
            <a:ext cx="7772400" cy="56388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F8C1-54EA-43F2-80F4-847DE6A31D56}"/>
              </a:ext>
            </a:extLst>
          </p:cNvPr>
          <p:cNvSpPr>
            <a:spLocks noGrp="1"/>
          </p:cNvSpPr>
          <p:nvPr>
            <p:ph type="title"/>
          </p:nvPr>
        </p:nvSpPr>
        <p:spPr/>
        <p:txBody>
          <a:bodyPr/>
          <a:lstStyle/>
          <a:p>
            <a:r>
              <a:rPr lang="el-GR" dirty="0"/>
              <a:t>ΟΡΙΑΚΑ ΠΡΟΪΟΝΤΑ</a:t>
            </a:r>
            <a:endParaRPr lang="en-US" dirty="0"/>
          </a:p>
        </p:txBody>
      </p:sp>
      <p:sp>
        <p:nvSpPr>
          <p:cNvPr id="3" name="Content Placeholder 2">
            <a:extLst>
              <a:ext uri="{FF2B5EF4-FFF2-40B4-BE49-F238E27FC236}">
                <a16:creationId xmlns:a16="http://schemas.microsoft.com/office/drawing/2014/main" id="{A001F767-2524-4283-A4BF-7DFDB9E03903}"/>
              </a:ext>
            </a:extLst>
          </p:cNvPr>
          <p:cNvSpPr>
            <a:spLocks noGrp="1"/>
          </p:cNvSpPr>
          <p:nvPr>
            <p:ph idx="1"/>
          </p:nvPr>
        </p:nvSpPr>
        <p:spPr>
          <a:xfrm>
            <a:off x="457200" y="1143000"/>
            <a:ext cx="8229600" cy="4983163"/>
          </a:xfrm>
        </p:spPr>
        <p:txBody>
          <a:bodyPr/>
          <a:lstStyle/>
          <a:p>
            <a:r>
              <a:rPr lang="el-GR"/>
              <a:t>H κατάταξη των προϊόντων αυτών είναι ιδιαίτερα σημαντική, δεδομένου ότι μπορεί να οδηγήσει σε διαφορετικές ερμηνείες εντός της ΕΕ και στρέβλωση της ενιαίας αγοράς. Για να εξασφαλιστεί μια ομοιόμορφη προσέγγιση, η Επιτροπή προσπαθεί να διευκολύνει τον διάλογο μεταξύ ρυθμιστικών αρχών και της βιομηχανίας, όπου υπάρχουν διαφορετικές ερμηνείες</a:t>
            </a:r>
            <a:endParaRPr lang="en-US" dirty="0"/>
          </a:p>
        </p:txBody>
      </p:sp>
    </p:spTree>
    <p:extLst>
      <p:ext uri="{BB962C8B-B14F-4D97-AF65-F5344CB8AC3E}">
        <p14:creationId xmlns:p14="http://schemas.microsoft.com/office/powerpoint/2010/main" val="2252205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292E2-F0CD-4EF1-8CDF-477C0E576921}"/>
              </a:ext>
            </a:extLst>
          </p:cNvPr>
          <p:cNvSpPr>
            <a:spLocks noGrp="1"/>
          </p:cNvSpPr>
          <p:nvPr>
            <p:ph type="title"/>
          </p:nvPr>
        </p:nvSpPr>
        <p:spPr>
          <a:xfrm>
            <a:off x="533400" y="2278966"/>
            <a:ext cx="8229600" cy="1143000"/>
          </a:xfrm>
        </p:spPr>
        <p:txBody>
          <a:bodyPr>
            <a:normAutofit fontScale="90000"/>
          </a:bodyPr>
          <a:lstStyle/>
          <a:p>
            <a:r>
              <a:rPr lang="el-GR" dirty="0"/>
              <a:t>ΔΟΚΙΜΑΣΙΕΣ ΤΟΞΙΚΟΤΗΤΑΣ ΠΡΩΤΩΝ ΥΛΩΝ</a:t>
            </a:r>
            <a:endParaRPr lang="en-US" dirty="0"/>
          </a:p>
        </p:txBody>
      </p:sp>
    </p:spTree>
    <p:extLst>
      <p:ext uri="{BB962C8B-B14F-4D97-AF65-F5344CB8AC3E}">
        <p14:creationId xmlns:p14="http://schemas.microsoft.com/office/powerpoint/2010/main" val="126379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a:t>ΝΟΜΟΘΕΣΙΑ ΚΑΛΛΥΝΤΙΚΩΝ ΙΑΤΡΟΤΕΧΝΟΛΟΓΙΚΩΝ ΠΡΟΪΟΝΤΩΝ</a:t>
            </a:r>
            <a:endParaRPr lang="en-US" dirty="0"/>
          </a:p>
        </p:txBody>
      </p:sp>
      <p:sp>
        <p:nvSpPr>
          <p:cNvPr id="3" name="2 - Υπότιτλος"/>
          <p:cNvSpPr>
            <a:spLocks noGrp="1"/>
          </p:cNvSpPr>
          <p:nvPr>
            <p:ph type="subTitle" idx="1"/>
          </p:nvPr>
        </p:nvSpPr>
        <p:spPr/>
        <p:txBody>
          <a:bodyPr/>
          <a:lstStyle/>
          <a:p>
            <a:r>
              <a:rPr lang="el-GR" dirty="0">
                <a:solidFill>
                  <a:schemeClr val="tx1"/>
                </a:solidFill>
              </a:rPr>
              <a:t>2020-2021</a:t>
            </a:r>
            <a:endParaRPr lang="en-US" dirty="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Grp="1" noRot="1" noChangeArrowheads="1"/>
          </p:cNvSpPr>
          <p:nvPr>
            <p:ph type="title"/>
          </p:nvPr>
        </p:nvSpPr>
        <p:spPr>
          <a:xfrm>
            <a:off x="0" y="0"/>
            <a:ext cx="9144000" cy="6858000"/>
          </a:xfrm>
        </p:spPr>
        <p:txBody>
          <a:bodyPr>
            <a:normAutofit fontScale="90000"/>
          </a:bodyPr>
          <a:lstStyle/>
          <a:p>
            <a:pPr algn="l" eaLnBrk="1" hangingPunct="1">
              <a:defRPr/>
            </a:pPr>
            <a:r>
              <a:rPr lang="el-GR" sz="1600" b="1" dirty="0"/>
              <a:t>Δοκιμασία Ευαισθητοποίησης</a:t>
            </a:r>
            <a:br>
              <a:rPr lang="el-GR" sz="1600" b="1" dirty="0"/>
            </a:br>
            <a:r>
              <a:rPr lang="el-GR" sz="1600" dirty="0"/>
              <a:t>Ποιοί μπορεί να πάθουν αλλεργίες</a:t>
            </a:r>
            <a:br>
              <a:rPr lang="el-GR" sz="1600" dirty="0"/>
            </a:br>
            <a:r>
              <a:rPr lang="el-GR" sz="1600" dirty="0"/>
              <a:t>Φάσεις: Επαγωγή, Αποκάλυψη</a:t>
            </a:r>
            <a:br>
              <a:rPr lang="el-GR" sz="1600" dirty="0"/>
            </a:br>
            <a:r>
              <a:rPr lang="en-US" sz="1600" dirty="0"/>
              <a:t>Magnuson, </a:t>
            </a:r>
            <a:r>
              <a:rPr lang="en-US" sz="1600" dirty="0" err="1"/>
              <a:t>Kligman</a:t>
            </a:r>
            <a:r>
              <a:rPr lang="en-US" sz="1600" dirty="0"/>
              <a:t> – </a:t>
            </a:r>
            <a:r>
              <a:rPr lang="el-GR" sz="1600" dirty="0"/>
              <a:t>Ινδικά χοιρίδια (20+20)</a:t>
            </a:r>
            <a:br>
              <a:rPr lang="el-GR" sz="1600" dirty="0"/>
            </a:br>
            <a:r>
              <a:rPr lang="el-GR" sz="1600" dirty="0"/>
              <a:t>Ενδοδερμικές ενέσεις (</a:t>
            </a:r>
            <a:r>
              <a:rPr lang="en-US" sz="1600" dirty="0"/>
              <a:t>Freund, </a:t>
            </a:r>
            <a:r>
              <a:rPr lang="el-GR" sz="1600" dirty="0"/>
              <a:t>προϊόν, μίγμα) – Τοπική εφαρμογή (</a:t>
            </a:r>
            <a:r>
              <a:rPr lang="en-US" sz="1600" dirty="0"/>
              <a:t>SLS  10%, </a:t>
            </a:r>
            <a:r>
              <a:rPr lang="el-GR" sz="1600" dirty="0"/>
              <a:t>σκεύασμα)</a:t>
            </a:r>
            <a:br>
              <a:rPr lang="el-GR" sz="1600" dirty="0"/>
            </a:br>
            <a:r>
              <a:rPr lang="el-GR" sz="1600" dirty="0"/>
              <a:t>Δύο εβδομάδες μετά : τοπική εφαρμογή – ανάγνωση (0,3,24,48</a:t>
            </a:r>
            <a:r>
              <a:rPr lang="en-US" sz="1600" dirty="0"/>
              <a:t>h)</a:t>
            </a:r>
            <a:br>
              <a:rPr lang="en-US" sz="1600" dirty="0"/>
            </a:br>
            <a:r>
              <a:rPr lang="el-GR" sz="1600" dirty="0"/>
              <a:t>Συχνότητα εμφάνισης</a:t>
            </a:r>
            <a:br>
              <a:rPr lang="el-GR" sz="1600" dirty="0"/>
            </a:br>
            <a:r>
              <a:rPr lang="el-GR" sz="1600" dirty="0" err="1"/>
              <a:t>Αλλα</a:t>
            </a:r>
            <a:r>
              <a:rPr lang="el-GR" sz="1600" dirty="0"/>
              <a:t> πρωτόκολλα</a:t>
            </a:r>
            <a:br>
              <a:rPr lang="el-GR" sz="1600" dirty="0"/>
            </a:br>
            <a:r>
              <a:rPr lang="el-GR" sz="1600" b="1" dirty="0" err="1"/>
              <a:t>Φωτοτοξικότητα</a:t>
            </a:r>
            <a:r>
              <a:rPr lang="el-GR" sz="1600" b="1" dirty="0"/>
              <a:t> – </a:t>
            </a:r>
            <a:r>
              <a:rPr lang="el-GR" sz="1600" b="1" dirty="0" err="1"/>
              <a:t>Φωτοαλλεργία</a:t>
            </a:r>
            <a:br>
              <a:rPr lang="el-GR" sz="1600" b="1" dirty="0"/>
            </a:br>
            <a:r>
              <a:rPr lang="el-GR" sz="1600" dirty="0"/>
              <a:t>Κριτήρια : Προϊόντα εκτιθέμενα στο φως – Απορρόφηση φωτός</a:t>
            </a:r>
            <a:br>
              <a:rPr lang="el-GR" sz="1600" dirty="0"/>
            </a:br>
            <a:r>
              <a:rPr lang="el-GR" sz="1600" dirty="0"/>
              <a:t>-</a:t>
            </a:r>
            <a:r>
              <a:rPr lang="el-GR" sz="1600" u="sng" dirty="0" err="1"/>
              <a:t>Φωτοτοξικότητα</a:t>
            </a:r>
            <a:br>
              <a:rPr lang="el-GR" sz="1600" u="sng" dirty="0"/>
            </a:br>
            <a:r>
              <a:rPr lang="el-GR" sz="1600" dirty="0"/>
              <a:t>Ηλιακά εγκαύματα</a:t>
            </a:r>
            <a:br>
              <a:rPr lang="el-GR" sz="1600" dirty="0"/>
            </a:br>
            <a:r>
              <a:rPr lang="el-GR" sz="1600" dirty="0"/>
              <a:t>5 ή 8 –</a:t>
            </a:r>
            <a:r>
              <a:rPr lang="el-GR" sz="1600" dirty="0" err="1"/>
              <a:t>μεθοξυψωραλένιο</a:t>
            </a:r>
            <a:br>
              <a:rPr lang="en-US" sz="1600" dirty="0"/>
            </a:br>
            <a:r>
              <a:rPr lang="en-US" sz="1600" dirty="0"/>
              <a:t>UVA – </a:t>
            </a:r>
            <a:r>
              <a:rPr lang="el-GR" sz="1600" dirty="0"/>
              <a:t>κουνέλι, χοίρος κ.ά.</a:t>
            </a:r>
            <a:br>
              <a:rPr lang="el-GR" sz="1600" dirty="0"/>
            </a:br>
            <a:r>
              <a:rPr lang="el-GR" sz="1600" dirty="0"/>
              <a:t>-</a:t>
            </a:r>
            <a:r>
              <a:rPr lang="el-GR" sz="1600" u="sng" dirty="0" err="1"/>
              <a:t>Φωτοαλλεργία</a:t>
            </a:r>
            <a:br>
              <a:rPr lang="el-GR" sz="1600" u="sng" dirty="0"/>
            </a:br>
            <a:r>
              <a:rPr lang="el-GR" sz="1600" dirty="0"/>
              <a:t>Ανατομικά μέρη που εμφανίζεται</a:t>
            </a:r>
            <a:br>
              <a:rPr lang="el-GR" sz="1600" dirty="0"/>
            </a:br>
            <a:r>
              <a:rPr lang="el-GR" sz="1600" dirty="0"/>
              <a:t>48 ώρες συνήθως για την εμφάνιση</a:t>
            </a:r>
            <a:br>
              <a:rPr lang="el-GR" sz="1600" dirty="0"/>
            </a:br>
            <a:r>
              <a:rPr lang="el-GR" sz="1600" dirty="0" err="1"/>
              <a:t>Εκζεμα</a:t>
            </a:r>
            <a:r>
              <a:rPr lang="el-GR" sz="1600" dirty="0"/>
              <a:t> με κύστεις , κνησμός</a:t>
            </a:r>
            <a:br>
              <a:rPr lang="el-GR" sz="1600" dirty="0"/>
            </a:br>
            <a:r>
              <a:rPr lang="el-GR" sz="1600" dirty="0"/>
              <a:t>Χρωστικές, αντισηπτικά, αρώματα</a:t>
            </a:r>
            <a:br>
              <a:rPr lang="el-GR" sz="1600" dirty="0"/>
            </a:br>
            <a:r>
              <a:rPr lang="en-US" sz="1600" dirty="0" err="1"/>
              <a:t>Harber</a:t>
            </a:r>
            <a:r>
              <a:rPr lang="en-US" sz="1600" dirty="0"/>
              <a:t>, </a:t>
            </a:r>
            <a:r>
              <a:rPr lang="en-US" sz="1600" dirty="0" err="1"/>
              <a:t>Shalita</a:t>
            </a:r>
            <a:r>
              <a:rPr lang="en-US" sz="1600" dirty="0"/>
              <a:t> </a:t>
            </a:r>
            <a:br>
              <a:rPr lang="en-US" sz="1600" dirty="0"/>
            </a:br>
            <a:r>
              <a:rPr lang="el-GR" sz="1600" dirty="0"/>
              <a:t>Αλλεργιογόνα εξ επαφής μάλλον</a:t>
            </a:r>
            <a:br>
              <a:rPr lang="el-GR" sz="1600" dirty="0"/>
            </a:br>
            <a:r>
              <a:rPr lang="el-GR" sz="1600" b="1" dirty="0"/>
              <a:t>Ερεθιστικότητα σε Βλεννογόνους</a:t>
            </a:r>
            <a:br>
              <a:rPr lang="el-GR" sz="1600" b="1" dirty="0"/>
            </a:br>
            <a:r>
              <a:rPr lang="el-GR" sz="1600" dirty="0"/>
              <a:t>Προϊόντα, ορθόν κουνελιού (δύο εβδομάδες)</a:t>
            </a:r>
            <a:br>
              <a:rPr lang="el-GR" sz="1600" dirty="0"/>
            </a:br>
            <a:r>
              <a:rPr lang="el-GR" sz="1600" b="1" dirty="0"/>
              <a:t>Ακμή</a:t>
            </a:r>
            <a:br>
              <a:rPr lang="el-GR" sz="1600" b="1" dirty="0"/>
            </a:br>
            <a:r>
              <a:rPr lang="el-GR" sz="1600" dirty="0"/>
              <a:t>Ορυκτέλαια , αυτί κουνελιού (δύο εβδομάδες)</a:t>
            </a:r>
            <a:br>
              <a:rPr lang="el-GR" sz="1600" dirty="0"/>
            </a:br>
            <a:r>
              <a:rPr lang="el-GR" sz="1600" b="1" dirty="0"/>
              <a:t>Καρκινογένεση – Μετάλλαξη</a:t>
            </a:r>
            <a:br>
              <a:rPr lang="el-GR" sz="1600" b="1" dirty="0"/>
            </a:br>
            <a:r>
              <a:rPr lang="el-GR" sz="1600" dirty="0" err="1"/>
              <a:t>Μεταλλαξιογόνος</a:t>
            </a:r>
            <a:r>
              <a:rPr lang="el-GR" sz="1600" dirty="0"/>
              <a:t> ουσία, </a:t>
            </a:r>
            <a:r>
              <a:rPr lang="el-GR" sz="1600" dirty="0" err="1"/>
              <a:t>Οξινη</a:t>
            </a:r>
            <a:r>
              <a:rPr lang="el-GR" sz="1600" dirty="0"/>
              <a:t> υδρόλυση (</a:t>
            </a:r>
            <a:r>
              <a:rPr lang="el-GR" sz="1600" dirty="0" err="1"/>
              <a:t>αλκυλίωση</a:t>
            </a:r>
            <a:r>
              <a:rPr lang="el-GR" sz="1600" dirty="0"/>
              <a:t> </a:t>
            </a:r>
            <a:r>
              <a:rPr lang="el-GR" sz="1600" dirty="0" err="1"/>
              <a:t>δεοξυριβοζονουκλεϊνικού</a:t>
            </a:r>
            <a:r>
              <a:rPr lang="el-GR" sz="1600" dirty="0"/>
              <a:t> οξέος)-θραύσεις</a:t>
            </a:r>
            <a:br>
              <a:rPr lang="el-GR" sz="1600" dirty="0"/>
            </a:br>
            <a:r>
              <a:rPr lang="el-GR" sz="1600" dirty="0" err="1"/>
              <a:t>Δροσόφιλα</a:t>
            </a:r>
            <a:r>
              <a:rPr lang="el-GR" sz="1600" dirty="0"/>
              <a:t>, </a:t>
            </a:r>
            <a:r>
              <a:rPr lang="el-GR" sz="1600" dirty="0" err="1"/>
              <a:t>Εσερίχια</a:t>
            </a:r>
            <a:r>
              <a:rPr lang="el-GR" sz="1600" dirty="0"/>
              <a:t> </a:t>
            </a:r>
            <a:r>
              <a:rPr lang="en-US" sz="1600" dirty="0"/>
              <a:t>coli, </a:t>
            </a:r>
            <a:r>
              <a:rPr lang="el-GR" sz="1600" dirty="0"/>
              <a:t>σακχαρομύκητας </a:t>
            </a:r>
            <a:r>
              <a:rPr lang="en-US" sz="1600" dirty="0" err="1"/>
              <a:t>cerevisiae</a:t>
            </a:r>
            <a:r>
              <a:rPr lang="en-US" sz="1600" dirty="0"/>
              <a:t>, </a:t>
            </a:r>
            <a:r>
              <a:rPr lang="el-GR" sz="1600" dirty="0"/>
              <a:t>διάφορα κύτταρα</a:t>
            </a:r>
            <a:br>
              <a:rPr lang="el-GR" sz="1600" dirty="0"/>
            </a:br>
            <a:r>
              <a:rPr lang="en-US" sz="1600" dirty="0"/>
              <a:t>Ames, </a:t>
            </a:r>
            <a:r>
              <a:rPr lang="el-GR" sz="1600" dirty="0" err="1"/>
              <a:t>Σαλμονέλλα</a:t>
            </a:r>
            <a:r>
              <a:rPr lang="el-GR" sz="1600" dirty="0"/>
              <a:t> </a:t>
            </a:r>
            <a:r>
              <a:rPr lang="en-US" sz="1600" dirty="0" err="1"/>
              <a:t>Typhimurium</a:t>
            </a:r>
            <a:br>
              <a:rPr lang="el-GR" sz="1600" dirty="0"/>
            </a:br>
            <a:br>
              <a:rPr lang="el-GR" sz="1600" b="1" dirty="0"/>
            </a:br>
            <a:endParaRPr lang="el-GR" sz="1600"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ΤΕΧΝΙΚΟΣ ΦΑΚΕΛΛΟΣ</a:t>
            </a:r>
            <a:endParaRPr lang="en-US" dirty="0"/>
          </a:p>
        </p:txBody>
      </p:sp>
      <p:sp>
        <p:nvSpPr>
          <p:cNvPr id="3" name="2 - Θέση περιεχομένου"/>
          <p:cNvSpPr>
            <a:spLocks noGrp="1"/>
          </p:cNvSpPr>
          <p:nvPr>
            <p:ph idx="1"/>
          </p:nvPr>
        </p:nvSpPr>
        <p:spPr>
          <a:xfrm>
            <a:off x="0" y="1219200"/>
            <a:ext cx="9144000" cy="5638800"/>
          </a:xfrm>
        </p:spPr>
        <p:txBody>
          <a:bodyPr/>
          <a:lstStyle/>
          <a:p>
            <a:pPr marL="514350" indent="-514350">
              <a:buAutoNum type="arabicPeriod"/>
            </a:pPr>
            <a:r>
              <a:rPr lang="el-GR" dirty="0"/>
              <a:t>ΠΕΡΙΓΡΑΦΗ – ΠΡΟΔΙΑΓΡΑΦΕΣ</a:t>
            </a:r>
          </a:p>
          <a:p>
            <a:pPr marL="514350" indent="-514350">
              <a:buAutoNum type="arabicPeriod"/>
            </a:pPr>
            <a:r>
              <a:rPr lang="el-GR" dirty="0"/>
              <a:t>ΠΛΗΡΟΦΟΡΙΕΣ ΑΠΌ ΤΟΝ ΚΑΤΑΣΚΕΥΑΣΤΗ</a:t>
            </a:r>
          </a:p>
          <a:p>
            <a:pPr marL="514350" indent="-514350">
              <a:buAutoNum type="arabicPeriod"/>
            </a:pPr>
            <a:r>
              <a:rPr lang="el-GR" dirty="0"/>
              <a:t>ΑΠΑΙΤΗΣΕΙΣ ΑΣΦΑΛΕΙΑΣ – ΕΠΙΔΟΣΕΩΝ</a:t>
            </a:r>
          </a:p>
          <a:p>
            <a:pPr marL="514350" indent="-514350">
              <a:buAutoNum type="arabicPeriod"/>
            </a:pPr>
            <a:r>
              <a:rPr lang="el-GR" dirty="0"/>
              <a:t>ΑΝΑΛΥΣΗ ΟΦΕΛΟΥΣ ΚΙΝΔΥΝΟΥ – ΔΙΑΧΕΙΡΙΣΗ ΚΙΝΔΥΝΟΥ</a:t>
            </a:r>
          </a:p>
          <a:p>
            <a:pPr marL="514350" indent="-514350">
              <a:buAutoNum type="arabicPeriod"/>
            </a:pPr>
            <a:r>
              <a:rPr lang="el-GR" dirty="0"/>
              <a:t>ΕΠΑΛΗΘΕΥΣΗ – ΕΠΙΚΥΡΩΣΗ ΠΡΟΪΟΝΤΟΣ</a:t>
            </a:r>
          </a:p>
          <a:p>
            <a:pPr marL="514350" indent="-514350">
              <a:buNone/>
            </a:pPr>
            <a:r>
              <a:rPr lang="el-GR" dirty="0"/>
              <a:t>Α. ΠΡΟΚΛΙΝΙΚΑ – ΚΛΙΝΙΚΑ ΔΕΔΟΜΕΝΑ</a:t>
            </a:r>
          </a:p>
          <a:p>
            <a:pPr marL="514350" indent="-514350">
              <a:buNone/>
            </a:pPr>
            <a:r>
              <a:rPr lang="el-GR" dirty="0"/>
              <a:t>Β. </a:t>
            </a:r>
            <a:r>
              <a:rPr lang="el-GR"/>
              <a:t>ΣΥΜΠΛΗΡΩΜΑΤΙΚΕΣ ΠΛΗΡΟΦΟΡΙΕΣ</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body" idx="1"/>
          </p:nvPr>
        </p:nvSpPr>
        <p:spPr>
          <a:xfrm>
            <a:off x="0" y="0"/>
            <a:ext cx="9144000" cy="6858000"/>
          </a:xfrm>
        </p:spPr>
        <p:txBody>
          <a:bodyPr/>
          <a:lstStyle/>
          <a:p>
            <a:pPr algn="ctr" eaLnBrk="1" hangingPunct="1">
              <a:buFont typeface="Wingdings" pitchFamily="2" charset="2"/>
              <a:buNone/>
              <a:defRPr/>
            </a:pPr>
            <a:r>
              <a:rPr lang="el-GR" sz="4000" b="1"/>
              <a:t>ΦΥΣΙΚΟΧΗΜΙΚΟΙ ΕΛΕΓΧΟΙ</a:t>
            </a:r>
          </a:p>
          <a:p>
            <a:pPr eaLnBrk="1" hangingPunct="1">
              <a:defRPr/>
            </a:pPr>
            <a:r>
              <a:rPr lang="el-GR" b="1"/>
              <a:t>ΠΕΡΙΓΡΑΦΗ</a:t>
            </a:r>
          </a:p>
          <a:p>
            <a:pPr eaLnBrk="1" hangingPunct="1">
              <a:defRPr/>
            </a:pPr>
            <a:r>
              <a:rPr lang="el-GR" b="1"/>
              <a:t>ΙΞΩΔΕΣ</a:t>
            </a:r>
          </a:p>
          <a:p>
            <a:pPr eaLnBrk="1" hangingPunct="1">
              <a:defRPr/>
            </a:pPr>
            <a:r>
              <a:rPr lang="en-US" b="1"/>
              <a:t>pH</a:t>
            </a:r>
            <a:endParaRPr lang="el-GR" b="1"/>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ctrTitle"/>
          </p:nvPr>
        </p:nvSpPr>
        <p:spPr>
          <a:xfrm>
            <a:off x="0" y="-458788"/>
            <a:ext cx="9144000" cy="1150938"/>
          </a:xfrm>
        </p:spPr>
        <p:txBody>
          <a:bodyPr/>
          <a:lstStyle/>
          <a:p>
            <a:pPr eaLnBrk="1" hangingPunct="1">
              <a:defRPr/>
            </a:pPr>
            <a:r>
              <a:rPr lang="el-GR" sz="2400" b="1"/>
              <a:t>ΕΙΔΙΚΕΣ ΜΕΘΟΔΟΙ ΕΛΕΓΧΟΥ</a:t>
            </a:r>
          </a:p>
        </p:txBody>
      </p:sp>
      <p:sp>
        <p:nvSpPr>
          <p:cNvPr id="111619" name="Rectangle 3"/>
          <p:cNvSpPr>
            <a:spLocks noGrp="1" noRot="1" noChangeArrowheads="1"/>
          </p:cNvSpPr>
          <p:nvPr>
            <p:ph type="subTitle" idx="1"/>
          </p:nvPr>
        </p:nvSpPr>
        <p:spPr>
          <a:xfrm>
            <a:off x="0" y="404813"/>
            <a:ext cx="9144000" cy="6453187"/>
          </a:xfrm>
        </p:spPr>
        <p:txBody>
          <a:bodyPr/>
          <a:lstStyle/>
          <a:p>
            <a:pPr algn="l" eaLnBrk="1" hangingPunct="1">
              <a:defRPr/>
            </a:pPr>
            <a:r>
              <a:rPr lang="el-GR" sz="1800" b="1"/>
              <a:t>Α. Γαλακτώματα – Κρέμες</a:t>
            </a:r>
          </a:p>
          <a:p>
            <a:pPr algn="l" eaLnBrk="1" hangingPunct="1">
              <a:defRPr/>
            </a:pPr>
            <a:r>
              <a:rPr lang="el-GR" sz="1800"/>
              <a:t>-Περιγραφή</a:t>
            </a:r>
          </a:p>
          <a:p>
            <a:pPr algn="l" eaLnBrk="1" hangingPunct="1">
              <a:defRPr/>
            </a:pPr>
            <a:r>
              <a:rPr lang="el-GR" sz="1800"/>
              <a:t>-Απλωμα στο χέρι</a:t>
            </a:r>
          </a:p>
          <a:p>
            <a:pPr algn="l" eaLnBrk="1" hangingPunct="1">
              <a:defRPr/>
            </a:pPr>
            <a:r>
              <a:rPr lang="el-GR" sz="1800"/>
              <a:t>-Προσδιορισμός τύπου γαλακτώματος</a:t>
            </a:r>
          </a:p>
          <a:p>
            <a:pPr algn="l" eaLnBrk="1" hangingPunct="1">
              <a:defRPr/>
            </a:pPr>
            <a:r>
              <a:rPr lang="el-GR" sz="1800"/>
              <a:t>-ρΗ</a:t>
            </a:r>
          </a:p>
          <a:p>
            <a:pPr algn="l" eaLnBrk="1" hangingPunct="1">
              <a:defRPr/>
            </a:pPr>
            <a:r>
              <a:rPr lang="el-GR" sz="1800"/>
              <a:t>-Στερεό υπόλειμμα</a:t>
            </a:r>
          </a:p>
          <a:p>
            <a:pPr algn="l" eaLnBrk="1" hangingPunct="1">
              <a:defRPr/>
            </a:pPr>
            <a:r>
              <a:rPr lang="el-GR" sz="1800"/>
              <a:t>-Ιξώδες</a:t>
            </a:r>
          </a:p>
          <a:p>
            <a:pPr algn="l" eaLnBrk="1" hangingPunct="1">
              <a:defRPr/>
            </a:pPr>
            <a:r>
              <a:rPr lang="el-GR" sz="1800"/>
              <a:t>-Σκληρότητα (για τις κρέμες)</a:t>
            </a:r>
          </a:p>
          <a:p>
            <a:pPr algn="l" eaLnBrk="1" hangingPunct="1">
              <a:defRPr/>
            </a:pPr>
            <a:r>
              <a:rPr lang="el-GR" sz="1800"/>
              <a:t>-Λιπαρά (οξίνηση, νερό, κερί μέλισσας και στεατικό οξύ)</a:t>
            </a:r>
          </a:p>
          <a:p>
            <a:pPr algn="l" eaLnBrk="1" hangingPunct="1">
              <a:defRPr/>
            </a:pPr>
            <a:r>
              <a:rPr lang="el-GR" sz="1800"/>
              <a:t>-Υγρασία</a:t>
            </a:r>
          </a:p>
          <a:p>
            <a:pPr algn="l" eaLnBrk="1" hangingPunct="1">
              <a:defRPr/>
            </a:pPr>
            <a:r>
              <a:rPr lang="el-GR" sz="1800"/>
              <a:t>-Ουδέτερα λίπη ( λιπαρές αλκοόλες, λιπαροί εστέρες κηροί)  – Ολικά λιπαρά οξέα</a:t>
            </a:r>
          </a:p>
          <a:p>
            <a:pPr algn="l" eaLnBrk="1" hangingPunct="1">
              <a:buFontTx/>
              <a:buChar char="-"/>
              <a:defRPr/>
            </a:pPr>
            <a:r>
              <a:rPr lang="el-GR" sz="1800"/>
              <a:t>Σαπωνοποίηση των ουδετέρων λιπαρών</a:t>
            </a:r>
          </a:p>
          <a:p>
            <a:pPr algn="l" eaLnBrk="1" hangingPunct="1">
              <a:buFontTx/>
              <a:buChar char="-"/>
              <a:defRPr/>
            </a:pPr>
            <a:r>
              <a:rPr lang="el-GR" sz="1800"/>
              <a:t>Ασαπωνοποίητα</a:t>
            </a:r>
          </a:p>
          <a:p>
            <a:pPr algn="l" eaLnBrk="1" hangingPunct="1">
              <a:buFontTx/>
              <a:buChar char="-"/>
              <a:defRPr/>
            </a:pPr>
            <a:r>
              <a:rPr lang="el-GR" sz="1800"/>
              <a:t>Σιλικόνες</a:t>
            </a:r>
          </a:p>
          <a:p>
            <a:pPr algn="l" eaLnBrk="1" hangingPunct="1">
              <a:buFontTx/>
              <a:buChar char="-"/>
              <a:defRPr/>
            </a:pPr>
            <a:r>
              <a:rPr lang="el-GR" sz="1800"/>
              <a:t>Πυκνότητα</a:t>
            </a:r>
          </a:p>
          <a:p>
            <a:pPr algn="l" eaLnBrk="1" hangingPunct="1">
              <a:buFontTx/>
              <a:buChar char="-"/>
              <a:defRPr/>
            </a:pPr>
            <a:r>
              <a:rPr lang="el-GR" sz="1800"/>
              <a:t>Συντηρητικά</a:t>
            </a:r>
          </a:p>
          <a:p>
            <a:pPr algn="l" eaLnBrk="1" hangingPunct="1">
              <a:buFontTx/>
              <a:buChar char="-"/>
              <a:defRPr/>
            </a:pPr>
            <a:r>
              <a:rPr lang="el-GR" sz="1800"/>
              <a:t>Δραστικές</a:t>
            </a:r>
          </a:p>
          <a:p>
            <a:pPr algn="l" eaLnBrk="1" hangingPunct="1">
              <a:buFontTx/>
              <a:buChar char="-"/>
              <a:defRPr/>
            </a:pPr>
            <a:r>
              <a:rPr lang="el-GR" sz="1800"/>
              <a:t>Αλλες δοκιμασίες (βαρέα μέταλλα, χρώματα)</a:t>
            </a:r>
          </a:p>
          <a:p>
            <a:pPr algn="l" eaLnBrk="1" hangingPunct="1">
              <a:buFontTx/>
              <a:buChar char="-"/>
              <a:defRPr/>
            </a:pPr>
            <a:endParaRPr lang="el-GR" sz="1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Rot="1" noChangeArrowheads="1"/>
          </p:cNvSpPr>
          <p:nvPr>
            <p:ph type="title"/>
          </p:nvPr>
        </p:nvSpPr>
        <p:spPr>
          <a:xfrm>
            <a:off x="0" y="0"/>
            <a:ext cx="9144000" cy="6858000"/>
          </a:xfrm>
        </p:spPr>
        <p:txBody>
          <a:bodyPr/>
          <a:lstStyle/>
          <a:p>
            <a:pPr algn="l" eaLnBrk="1" hangingPunct="1">
              <a:defRPr/>
            </a:pPr>
            <a:r>
              <a:rPr lang="el-GR" sz="2000" b="1"/>
              <a:t>Σαμπουάν – Αφρόλουτρα</a:t>
            </a:r>
            <a:br>
              <a:rPr lang="el-GR" sz="2000" b="1"/>
            </a:br>
            <a:r>
              <a:rPr lang="el-GR" sz="2000"/>
              <a:t>-</a:t>
            </a:r>
            <a:r>
              <a:rPr lang="el-GR" sz="1800"/>
              <a:t>Περιγραφή</a:t>
            </a:r>
            <a:br>
              <a:rPr lang="el-GR" sz="1800"/>
            </a:br>
            <a:r>
              <a:rPr lang="el-GR" sz="1800"/>
              <a:t>-ρΗ</a:t>
            </a:r>
            <a:br>
              <a:rPr lang="el-GR" sz="1800"/>
            </a:br>
            <a:r>
              <a:rPr lang="el-GR" sz="1800"/>
              <a:t>-Πυκνότητα</a:t>
            </a:r>
            <a:br>
              <a:rPr lang="el-GR" sz="1800"/>
            </a:br>
            <a:r>
              <a:rPr lang="el-GR" sz="1800"/>
              <a:t>-Ιξώδες</a:t>
            </a:r>
            <a:br>
              <a:rPr lang="el-GR" sz="1800"/>
            </a:br>
            <a:r>
              <a:rPr lang="el-GR" sz="1800"/>
              <a:t>-Στερεό υπόλειμμα</a:t>
            </a:r>
            <a:br>
              <a:rPr lang="el-GR" sz="1800"/>
            </a:br>
            <a:r>
              <a:rPr lang="el-GR" sz="1800"/>
              <a:t>-Φάσμα υπερύθρου</a:t>
            </a:r>
            <a:br>
              <a:rPr lang="el-GR" sz="1800"/>
            </a:br>
            <a:r>
              <a:rPr lang="el-GR" sz="1800"/>
              <a:t>-Αιθυλενοδιαμινοτετραοξεικό οξύ</a:t>
            </a:r>
            <a:br>
              <a:rPr lang="el-GR" sz="1800"/>
            </a:br>
            <a:r>
              <a:rPr lang="el-GR" sz="1800"/>
              <a:t>-Μη ιονικής φύσεως  (ιοντοανταλλακτική στήλη)</a:t>
            </a:r>
            <a:br>
              <a:rPr lang="el-GR" sz="1800"/>
            </a:br>
            <a:r>
              <a:rPr lang="el-GR" sz="1800"/>
              <a:t>-Επιφανειοδραστικές με χρωματογραφία</a:t>
            </a:r>
            <a:br>
              <a:rPr lang="el-GR" sz="1800"/>
            </a:br>
            <a:r>
              <a:rPr lang="el-GR" sz="1800"/>
              <a:t>-Επιφανειοδραστικές με τιτλοδότηση</a:t>
            </a:r>
            <a:br>
              <a:rPr lang="el-GR" sz="1800"/>
            </a:br>
            <a:r>
              <a:rPr lang="el-GR" sz="1800"/>
              <a:t>-Αντιπυτιριδικές (ψευδαργυρούχος πυριθειόνη, πιροκτωνολαμίνη)</a:t>
            </a:r>
            <a:br>
              <a:rPr lang="el-GR" sz="1800"/>
            </a:br>
            <a:r>
              <a:rPr lang="el-GR" sz="1800"/>
              <a:t>-Χλωριούχα</a:t>
            </a:r>
            <a:br>
              <a:rPr lang="el-GR" sz="1800"/>
            </a:br>
            <a:r>
              <a:rPr lang="el-GR" sz="1800"/>
              <a:t>-Συντηρητικά</a:t>
            </a:r>
            <a:br>
              <a:rPr lang="el-GR" sz="1800"/>
            </a:br>
            <a:r>
              <a:rPr lang="el-GR" sz="1800"/>
              <a:t>-Δραστικές</a:t>
            </a:r>
            <a:br>
              <a:rPr lang="el-GR" sz="1800"/>
            </a:br>
            <a:r>
              <a:rPr lang="el-GR" sz="2000"/>
              <a:t>Οδοντόκρεμες – Γέλες</a:t>
            </a:r>
            <a:br>
              <a:rPr lang="el-GR" sz="2000"/>
            </a:br>
            <a:r>
              <a:rPr lang="el-GR" sz="1800"/>
              <a:t>-Περιγραφή, πυκνότητα, ιξώδες, ρΗ, υγρασία, συντηρητικά, δραστικές</a:t>
            </a:r>
            <a:br>
              <a:rPr lang="el-GR" sz="1800"/>
            </a:br>
            <a:r>
              <a:rPr lang="el-GR" sz="1800"/>
              <a:t>-Ταυτοποίηση γλυκαντικών</a:t>
            </a:r>
            <a:br>
              <a:rPr lang="el-GR" sz="1800"/>
            </a:br>
            <a:r>
              <a:rPr lang="el-GR" sz="1800"/>
              <a:t>-Απορρυπαντικό</a:t>
            </a:r>
            <a:br>
              <a:rPr lang="el-GR" sz="1800"/>
            </a:br>
            <a:r>
              <a:rPr lang="el-GR" sz="1800"/>
              <a:t>-Υδατοδιαλυτό – μη υδατοδιαλυτό κλάσμα (λειαντικός παράγων)</a:t>
            </a:r>
            <a:br>
              <a:rPr lang="el-GR" sz="1800"/>
            </a:br>
            <a:r>
              <a:rPr lang="el-GR" sz="1800"/>
              <a:t>-Φθόριο</a:t>
            </a:r>
            <a:br>
              <a:rPr lang="el-GR" sz="1800"/>
            </a:br>
            <a:r>
              <a:rPr lang="el-GR" sz="1800"/>
              <a:t>-Πυροφωσφορικά (ρύθμιση ρΗ, προσθήκη Α</a:t>
            </a:r>
            <a:r>
              <a:rPr lang="en-US" sz="1800"/>
              <a:t>g</a:t>
            </a:r>
            <a:r>
              <a:rPr lang="el-GR" sz="1800"/>
              <a:t>, προσδιορισμός Η +  με ΚΟΗ)</a:t>
            </a:r>
            <a:br>
              <a:rPr lang="el-GR" sz="2000"/>
            </a:br>
            <a:br>
              <a:rPr lang="el-GR" sz="1800"/>
            </a:br>
            <a:endParaRPr lang="el-GR" sz="2000" b="1"/>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Rot="1" noChangeArrowheads="1"/>
          </p:cNvSpPr>
          <p:nvPr>
            <p:ph type="title"/>
          </p:nvPr>
        </p:nvSpPr>
        <p:spPr>
          <a:xfrm>
            <a:off x="0" y="0"/>
            <a:ext cx="9144000" cy="6858000"/>
          </a:xfrm>
        </p:spPr>
        <p:txBody>
          <a:bodyPr/>
          <a:lstStyle/>
          <a:p>
            <a:pPr algn="l" eaLnBrk="1" hangingPunct="1">
              <a:defRPr/>
            </a:pPr>
            <a:r>
              <a:rPr lang="el-GR" sz="2000" b="1"/>
              <a:t>Κραγιόν</a:t>
            </a:r>
            <a:br>
              <a:rPr lang="el-GR" sz="2000" b="1"/>
            </a:br>
            <a:r>
              <a:rPr lang="el-GR" sz="1800"/>
              <a:t>-Περιγραφή, σημείο τήξεως, σημείο στο οποίο μαλακώνει, αντίσταση στη θέρμανση, κατανομή χρωστικών, συντηρητικά-αντιοξειδωτικά, δραστικές</a:t>
            </a:r>
            <a:br>
              <a:rPr lang="el-GR" sz="1800"/>
            </a:br>
            <a:r>
              <a:rPr lang="el-GR" sz="2000" b="1"/>
              <a:t>Χρωστικές για τα μαλλιά</a:t>
            </a:r>
            <a:br>
              <a:rPr lang="el-GR" sz="2000" b="1"/>
            </a:br>
            <a:r>
              <a:rPr lang="el-GR" sz="1800"/>
              <a:t>-Περιγραφή, ιξώδες, ρΗ, περιεκτικότητα σε αμμωνία (Η</a:t>
            </a:r>
            <a:r>
              <a:rPr lang="en-US" sz="1800"/>
              <a:t>CL 0,5N), </a:t>
            </a:r>
            <a:r>
              <a:rPr lang="el-GR" sz="1800"/>
              <a:t>οξειδωτικές ουσίες (ΚΙ), οξειδωτικές χρωστικές</a:t>
            </a:r>
            <a:br>
              <a:rPr lang="el-GR" sz="1800"/>
            </a:br>
            <a:r>
              <a:rPr lang="el-GR" sz="2000" b="1"/>
              <a:t>Αντιηλιακά (ελαια, κρέμες)</a:t>
            </a:r>
            <a:br>
              <a:rPr lang="el-GR" sz="2000" b="1"/>
            </a:br>
            <a:r>
              <a:rPr lang="el-GR" sz="1800"/>
              <a:t>-Φάσμα υπερύθρου, φίλτρα, δείκτης διαθλάσεως (για τα έλαια)</a:t>
            </a:r>
            <a:br>
              <a:rPr lang="el-GR" sz="1800"/>
            </a:br>
            <a:r>
              <a:rPr lang="el-GR" sz="2000" b="1"/>
              <a:t>Αλκοολική Λοσιόν</a:t>
            </a:r>
            <a:br>
              <a:rPr lang="el-GR" sz="2000" b="1"/>
            </a:br>
            <a:r>
              <a:rPr lang="el-GR" sz="1800"/>
              <a:t>-Αλκοόλη, ταυτοποίηση προωθητικού αερίου (για αερολύματα)</a:t>
            </a:r>
            <a:br>
              <a:rPr lang="el-GR" sz="1800"/>
            </a:br>
            <a:r>
              <a:rPr lang="el-GR" sz="2000" b="1"/>
              <a:t>Αντιϊδρωτικά-Αποσμητικά</a:t>
            </a:r>
            <a:br>
              <a:rPr lang="el-GR" sz="2000" b="1"/>
            </a:br>
            <a:r>
              <a:rPr lang="el-GR" sz="1800"/>
              <a:t>Φάσμα υπερύθρου, προσδιορισμός αργιλίου (αιθυλενοδιαμινοτετραοξεικό οξύ, </a:t>
            </a:r>
            <a:r>
              <a:rPr lang="en-US" sz="1800"/>
              <a:t>Zn), </a:t>
            </a:r>
            <a:r>
              <a:rPr lang="el-GR" sz="1800"/>
              <a:t>χλώριο (</a:t>
            </a:r>
            <a:r>
              <a:rPr lang="en-US" sz="1800"/>
              <a:t>AgNO</a:t>
            </a:r>
            <a:r>
              <a:rPr lang="en-US" sz="1800" baseline="-25000"/>
              <a:t>3</a:t>
            </a:r>
            <a:r>
              <a:rPr lang="el-GR" sz="1800"/>
              <a:t>), αντισηπτικός παράγων</a:t>
            </a:r>
            <a:br>
              <a:rPr lang="el-GR" sz="1800"/>
            </a:br>
            <a:r>
              <a:rPr lang="el-GR" sz="2000" b="1"/>
              <a:t>Προϊόντα Βοστρυχώσεως – Ισιώματος</a:t>
            </a:r>
            <a:br>
              <a:rPr lang="el-GR" sz="2000" b="1"/>
            </a:br>
            <a:r>
              <a:rPr lang="el-GR" sz="1800"/>
              <a:t>Θειογλυκολικό οξύ (ιωδικό κάλιο), αμμωνία</a:t>
            </a:r>
            <a:br>
              <a:rPr lang="el-GR" sz="1800"/>
            </a:br>
            <a:r>
              <a:rPr lang="el-GR" sz="2000" b="1"/>
              <a:t>Βερνίκια νυχιών</a:t>
            </a:r>
            <a:br>
              <a:rPr lang="el-GR" sz="2000" b="1"/>
            </a:br>
            <a:r>
              <a:rPr lang="el-GR" sz="1800"/>
              <a:t>Φάσμα υπερύθρου, ξηρό υπόλειμμα</a:t>
            </a:r>
            <a:br>
              <a:rPr lang="el-GR" sz="1800"/>
            </a:br>
            <a:r>
              <a:rPr lang="el-GR" sz="2000" b="1"/>
              <a:t>Πούδρες</a:t>
            </a:r>
            <a:br>
              <a:rPr lang="el-GR" sz="2000" b="1"/>
            </a:br>
            <a:r>
              <a:rPr lang="el-GR" sz="1800"/>
              <a:t>ρΗ (διάλυμα 1/10), συντηρητικά, ταυτοποίηση χρωμάτων</a:t>
            </a:r>
            <a:br>
              <a:rPr lang="el-GR" sz="1800"/>
            </a:br>
            <a:r>
              <a:rPr lang="el-GR" sz="2000" b="1"/>
              <a:t>Ελαια</a:t>
            </a:r>
            <a:br>
              <a:rPr lang="el-GR" sz="2000" b="1"/>
            </a:br>
            <a:r>
              <a:rPr lang="el-GR" sz="1800"/>
              <a:t>Ειδικό βάρος, δείκτης διαθλάσεως, αντιοξειδωτικά</a:t>
            </a:r>
            <a:br>
              <a:rPr lang="el-GR" sz="1800"/>
            </a:br>
            <a:endParaRPr lang="el-GR" sz="2000" b="1"/>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Rot="1" noChangeArrowheads="1"/>
          </p:cNvSpPr>
          <p:nvPr>
            <p:ph type="body" idx="1"/>
          </p:nvPr>
        </p:nvSpPr>
        <p:spPr>
          <a:xfrm>
            <a:off x="0" y="0"/>
            <a:ext cx="9144000" cy="6858000"/>
          </a:xfrm>
        </p:spPr>
        <p:txBody>
          <a:bodyPr/>
          <a:lstStyle/>
          <a:p>
            <a:pPr eaLnBrk="1" hangingPunct="1">
              <a:buFont typeface="Wingdings" pitchFamily="2" charset="2"/>
              <a:buNone/>
              <a:defRPr/>
            </a:pPr>
            <a:r>
              <a:rPr lang="el-GR" sz="2400" b="1"/>
              <a:t>Φύλλα Στοιχείων Ασφαλείας Υλικών</a:t>
            </a:r>
          </a:p>
          <a:p>
            <a:pPr eaLnBrk="1" hangingPunct="1">
              <a:defRPr/>
            </a:pPr>
            <a:r>
              <a:rPr lang="el-GR" sz="1800"/>
              <a:t>Ονομασία, Εταιρεία, Φυσικοχημικές Ιδιότητες</a:t>
            </a:r>
          </a:p>
          <a:p>
            <a:pPr eaLnBrk="1" hangingPunct="1">
              <a:defRPr/>
            </a:pPr>
            <a:r>
              <a:rPr lang="el-GR" sz="1800"/>
              <a:t>Επισήμανση επικινδυνότητας (καρκινογένεση κ.ά), </a:t>
            </a:r>
            <a:r>
              <a:rPr lang="en-US" sz="1800"/>
              <a:t>LD50</a:t>
            </a:r>
            <a:endParaRPr lang="el-GR" sz="1800"/>
          </a:p>
          <a:p>
            <a:pPr eaLnBrk="1" hangingPunct="1">
              <a:defRPr/>
            </a:pPr>
            <a:r>
              <a:rPr lang="el-GR" sz="1800"/>
              <a:t>Πρώτες Βοήθειες</a:t>
            </a:r>
          </a:p>
          <a:p>
            <a:pPr eaLnBrk="1" hangingPunct="1">
              <a:defRPr/>
            </a:pPr>
            <a:r>
              <a:rPr lang="el-GR" sz="1800"/>
              <a:t>Πυρκαϊά – Εκρηξη</a:t>
            </a:r>
          </a:p>
          <a:p>
            <a:pPr eaLnBrk="1" hangingPunct="1">
              <a:defRPr/>
            </a:pPr>
            <a:r>
              <a:rPr lang="el-GR" sz="1800"/>
              <a:t>Χημική Δραστικότητα</a:t>
            </a:r>
          </a:p>
          <a:p>
            <a:pPr eaLnBrk="1" hangingPunct="1">
              <a:defRPr/>
            </a:pPr>
            <a:r>
              <a:rPr lang="el-GR" sz="1800"/>
              <a:t>Μέτρα όταν χυθεί</a:t>
            </a:r>
          </a:p>
          <a:p>
            <a:pPr eaLnBrk="1" hangingPunct="1">
              <a:defRPr/>
            </a:pPr>
            <a:r>
              <a:rPr lang="el-GR" sz="1800"/>
              <a:t>Μεταφορά</a:t>
            </a:r>
          </a:p>
          <a:p>
            <a:pPr eaLnBrk="1" hangingPunct="1">
              <a:defRPr/>
            </a:pPr>
            <a:r>
              <a:rPr lang="el-GR" sz="1800"/>
              <a:t>Πληροφορίες Διεθνών Οργανισμών</a:t>
            </a:r>
          </a:p>
          <a:p>
            <a:pPr eaLnBrk="1" hangingPunct="1">
              <a:buFont typeface="Wingdings" pitchFamily="2" charset="2"/>
              <a:buNone/>
              <a:defRPr/>
            </a:pPr>
            <a:r>
              <a:rPr lang="el-GR" sz="2400" b="1"/>
              <a:t>Ν-Νιτροζαμίνες</a:t>
            </a:r>
          </a:p>
          <a:p>
            <a:pPr eaLnBrk="1" hangingPunct="1">
              <a:buFont typeface="Wingdings" pitchFamily="2" charset="2"/>
              <a:buNone/>
              <a:defRPr/>
            </a:pPr>
            <a:r>
              <a:rPr lang="el-GR" sz="1800"/>
              <a:t>Ν-Ν=Ο (Δευτεροταγείς Αμίνες + Δότες Αζώτου, ρΗ όξινο)</a:t>
            </a:r>
          </a:p>
          <a:p>
            <a:pPr eaLnBrk="1" hangingPunct="1">
              <a:buFont typeface="Wingdings" pitchFamily="2" charset="2"/>
              <a:buNone/>
              <a:defRPr/>
            </a:pPr>
            <a:r>
              <a:rPr lang="el-GR" sz="1800"/>
              <a:t>Φορμαλδεϋδη</a:t>
            </a:r>
          </a:p>
          <a:p>
            <a:pPr eaLnBrk="1" hangingPunct="1">
              <a:buFont typeface="Wingdings" pitchFamily="2" charset="2"/>
              <a:buNone/>
              <a:defRPr/>
            </a:pPr>
            <a:r>
              <a:rPr lang="el-GR" sz="1800"/>
              <a:t>Αμίδια, Αλκανολαμίνες, Πρωτεϊνες</a:t>
            </a:r>
          </a:p>
          <a:p>
            <a:pPr eaLnBrk="1" hangingPunct="1">
              <a:buFont typeface="Wingdings" pitchFamily="2" charset="2"/>
              <a:buNone/>
              <a:defRPr/>
            </a:pPr>
            <a:r>
              <a:rPr lang="el-GR" sz="1800"/>
              <a:t>Διαιθανολαμίνη , 2-βρωμο-2 ΄νιτρο-1,3 προπανεδιόλη (</a:t>
            </a:r>
            <a:r>
              <a:rPr lang="en-US" sz="1800"/>
              <a:t>Bronopol), </a:t>
            </a:r>
            <a:r>
              <a:rPr lang="el-GR" sz="1800"/>
              <a:t>οξείδια του αζώτου</a:t>
            </a:r>
          </a:p>
          <a:p>
            <a:pPr eaLnBrk="1" hangingPunct="1">
              <a:buFont typeface="Wingdings" pitchFamily="2" charset="2"/>
              <a:buNone/>
              <a:defRPr/>
            </a:pPr>
            <a:r>
              <a:rPr lang="el-GR" sz="1800"/>
              <a:t>Αντιοξειδωτικά</a:t>
            </a:r>
          </a:p>
          <a:p>
            <a:pPr eaLnBrk="1" hangingPunct="1">
              <a:buFont typeface="Wingdings" pitchFamily="2" charset="2"/>
              <a:buNone/>
              <a:defRPr/>
            </a:pPr>
            <a:r>
              <a:rPr lang="el-GR" sz="1800"/>
              <a:t>Ν-νιτροζοδιαιθανολαμίνη (</a:t>
            </a:r>
            <a:r>
              <a:rPr lang="en-US" sz="1800"/>
              <a:t>NDELA</a:t>
            </a:r>
            <a:r>
              <a:rPr lang="el-GR" sz="1800"/>
              <a:t>)</a:t>
            </a:r>
          </a:p>
          <a:p>
            <a:pPr eaLnBrk="1" hangingPunct="1">
              <a:buFont typeface="Wingdings" pitchFamily="2" charset="2"/>
              <a:buNone/>
              <a:defRPr/>
            </a:pPr>
            <a:r>
              <a:rPr lang="el-GR" sz="1800"/>
              <a:t>Προσδιορισμός</a:t>
            </a:r>
          </a:p>
          <a:p>
            <a:pPr eaLnBrk="1" hangingPunct="1">
              <a:buFont typeface="Wingdings" pitchFamily="2" charset="2"/>
              <a:buNone/>
              <a:defRPr/>
            </a:pPr>
            <a:r>
              <a:rPr lang="el-GR" sz="1800"/>
              <a:t>Μέτρα (Δευτεροταγείς αμίνες, φορμαλδεϋδη, νιτρώδη – οξείδια αζώτου, αντιοξειδωτικά, συχνές αναλύσεις</a:t>
            </a:r>
          </a:p>
          <a:p>
            <a:pPr eaLnBrk="1" hangingPunct="1">
              <a:buFont typeface="Wingdings" pitchFamily="2" charset="2"/>
              <a:buNone/>
              <a:defRPr/>
            </a:pPr>
            <a:endParaRPr lang="el-GR" sz="18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Rot="1" noChangeArrowheads="1"/>
          </p:cNvSpPr>
          <p:nvPr>
            <p:ph type="body" idx="1"/>
          </p:nvPr>
        </p:nvSpPr>
        <p:spPr>
          <a:xfrm>
            <a:off x="0" y="0"/>
            <a:ext cx="9144000" cy="6858000"/>
          </a:xfrm>
        </p:spPr>
        <p:txBody>
          <a:bodyPr>
            <a:normAutofit fontScale="92500" lnSpcReduction="20000"/>
          </a:bodyPr>
          <a:lstStyle/>
          <a:p>
            <a:pPr eaLnBrk="1" hangingPunct="1">
              <a:buFont typeface="Wingdings" pitchFamily="2" charset="2"/>
              <a:buNone/>
              <a:defRPr/>
            </a:pPr>
            <a:r>
              <a:rPr lang="el-GR" sz="2400" b="1"/>
              <a:t>Σταθερότητα των Καλλυντικών</a:t>
            </a:r>
          </a:p>
          <a:p>
            <a:pPr eaLnBrk="1" hangingPunct="1">
              <a:buFont typeface="Wingdings" pitchFamily="2" charset="2"/>
              <a:buNone/>
              <a:defRPr/>
            </a:pPr>
            <a:r>
              <a:rPr lang="el-GR" sz="1800"/>
              <a:t>Ορισμός Σταθερότητας</a:t>
            </a:r>
            <a:r>
              <a:rPr lang="en-US" sz="1800"/>
              <a:t> </a:t>
            </a:r>
            <a:r>
              <a:rPr lang="el-GR" sz="1800"/>
              <a:t>: Διατήρηση χαρακτηριστικών – ιδιοτήτων</a:t>
            </a:r>
          </a:p>
          <a:p>
            <a:pPr eaLnBrk="1" hangingPunct="1">
              <a:buFont typeface="Wingdings" pitchFamily="2" charset="2"/>
              <a:buNone/>
              <a:defRPr/>
            </a:pPr>
            <a:r>
              <a:rPr lang="el-GR" sz="1800"/>
              <a:t>Δοκιμασία : Γιατί γίνεται, πως μεταφράζεται</a:t>
            </a:r>
          </a:p>
          <a:p>
            <a:pPr eaLnBrk="1" hangingPunct="1">
              <a:buFont typeface="Wingdings" pitchFamily="2" charset="2"/>
              <a:buNone/>
              <a:defRPr/>
            </a:pPr>
            <a:r>
              <a:rPr lang="el-GR" sz="1800"/>
              <a:t>Νομοθεσία</a:t>
            </a:r>
          </a:p>
          <a:p>
            <a:pPr eaLnBrk="1" hangingPunct="1">
              <a:buFont typeface="Wingdings" pitchFamily="2" charset="2"/>
              <a:buNone/>
              <a:defRPr/>
            </a:pPr>
            <a:r>
              <a:rPr lang="el-GR" sz="1800" b="1"/>
              <a:t>Αλλαγές</a:t>
            </a:r>
          </a:p>
          <a:p>
            <a:pPr eaLnBrk="1" hangingPunct="1">
              <a:buFont typeface="Wingdings" pitchFamily="2" charset="2"/>
              <a:buNone/>
              <a:defRPr/>
            </a:pPr>
            <a:r>
              <a:rPr lang="el-GR" sz="1800" u="sng"/>
              <a:t>Φυσικές</a:t>
            </a:r>
          </a:p>
          <a:p>
            <a:pPr eaLnBrk="1" hangingPunct="1">
              <a:buFont typeface="Wingdings" pitchFamily="2" charset="2"/>
              <a:buNone/>
              <a:defRPr/>
            </a:pPr>
            <a:r>
              <a:rPr lang="el-GR" sz="1800"/>
              <a:t>Ιξώδες, Περιγραφή, ρΗ, Πτητικά, Νερό</a:t>
            </a:r>
          </a:p>
          <a:p>
            <a:pPr eaLnBrk="1" hangingPunct="1">
              <a:buFont typeface="Wingdings" pitchFamily="2" charset="2"/>
              <a:buNone/>
              <a:defRPr/>
            </a:pPr>
            <a:r>
              <a:rPr lang="el-GR" sz="1800" u="sng"/>
              <a:t>Χημικές</a:t>
            </a:r>
          </a:p>
          <a:p>
            <a:pPr eaLnBrk="1" hangingPunct="1">
              <a:buFont typeface="Wingdings" pitchFamily="2" charset="2"/>
              <a:buNone/>
              <a:defRPr/>
            </a:pPr>
            <a:r>
              <a:rPr lang="el-GR" sz="1800"/>
              <a:t>Αποικοδόμηση – αντίδραση - απώλεια συστατικών.</a:t>
            </a:r>
          </a:p>
          <a:p>
            <a:pPr eaLnBrk="1" hangingPunct="1">
              <a:buFont typeface="Wingdings" pitchFamily="2" charset="2"/>
              <a:buNone/>
              <a:defRPr/>
            </a:pPr>
            <a:r>
              <a:rPr lang="el-GR" sz="1800" u="sng"/>
              <a:t>Μικροβιολογικές</a:t>
            </a:r>
          </a:p>
          <a:p>
            <a:pPr eaLnBrk="1" hangingPunct="1">
              <a:buFont typeface="Wingdings" pitchFamily="2" charset="2"/>
              <a:buNone/>
              <a:defRPr/>
            </a:pPr>
            <a:r>
              <a:rPr lang="el-GR" sz="1800" u="sng"/>
              <a:t>Υλικά Συσκευασίας</a:t>
            </a:r>
          </a:p>
          <a:p>
            <a:pPr eaLnBrk="1" hangingPunct="1">
              <a:buFont typeface="Wingdings" pitchFamily="2" charset="2"/>
              <a:buNone/>
              <a:defRPr/>
            </a:pPr>
            <a:r>
              <a:rPr lang="el-GR" sz="1800" b="1"/>
              <a:t>Αίτια Αλλαγών</a:t>
            </a:r>
          </a:p>
          <a:p>
            <a:pPr eaLnBrk="1" hangingPunct="1">
              <a:buFont typeface="Wingdings" pitchFamily="2" charset="2"/>
              <a:buNone/>
              <a:defRPr/>
            </a:pPr>
            <a:r>
              <a:rPr lang="el-GR" sz="1800" b="1"/>
              <a:t>Πότε πρέπει να γίνει η δοκιμασία σταθερότητας</a:t>
            </a:r>
          </a:p>
          <a:p>
            <a:pPr eaLnBrk="1" hangingPunct="1">
              <a:buFont typeface="Wingdings" pitchFamily="2" charset="2"/>
              <a:buNone/>
              <a:defRPr/>
            </a:pPr>
            <a:r>
              <a:rPr lang="el-GR" sz="1800"/>
              <a:t>Ανάπτυξη, παραγωγή, υλικό συσκευασία, αλλαγή πρώτης ύλης</a:t>
            </a:r>
          </a:p>
          <a:p>
            <a:pPr eaLnBrk="1" hangingPunct="1">
              <a:buFont typeface="Wingdings" pitchFamily="2" charset="2"/>
              <a:buNone/>
              <a:defRPr/>
            </a:pPr>
            <a:r>
              <a:rPr lang="el-GR" sz="1800" b="1"/>
              <a:t>Παράμετροι</a:t>
            </a:r>
          </a:p>
          <a:p>
            <a:pPr eaLnBrk="1" hangingPunct="1">
              <a:buFont typeface="Wingdings" pitchFamily="2" charset="2"/>
              <a:buNone/>
              <a:defRPr/>
            </a:pPr>
            <a:r>
              <a:rPr lang="el-GR" sz="1800"/>
              <a:t>Περιγραφή, ρΗ, δραστική-συντηρητικά, ιξώδες, </a:t>
            </a:r>
            <a:r>
              <a:rPr lang="en-US" sz="1800"/>
              <a:t>challenge test</a:t>
            </a:r>
            <a:r>
              <a:rPr lang="el-GR" sz="1800"/>
              <a:t>, ειδικές</a:t>
            </a:r>
            <a:r>
              <a:rPr lang="en-US" sz="1800"/>
              <a:t>.</a:t>
            </a:r>
            <a:endParaRPr lang="el-GR" sz="1800"/>
          </a:p>
          <a:p>
            <a:pPr eaLnBrk="1" hangingPunct="1">
              <a:buFont typeface="Wingdings" pitchFamily="2" charset="2"/>
              <a:buNone/>
              <a:defRPr/>
            </a:pPr>
            <a:r>
              <a:rPr lang="el-GR" sz="1800" b="1"/>
              <a:t>Συνθήκες</a:t>
            </a:r>
          </a:p>
          <a:p>
            <a:pPr eaLnBrk="1" hangingPunct="1">
              <a:buFont typeface="Wingdings" pitchFamily="2" charset="2"/>
              <a:buNone/>
              <a:defRPr/>
            </a:pPr>
            <a:r>
              <a:rPr lang="el-GR" sz="1800" u="sng"/>
              <a:t>Θερμοκρασία</a:t>
            </a:r>
          </a:p>
          <a:p>
            <a:pPr eaLnBrk="1" hangingPunct="1">
              <a:buFont typeface="Wingdings" pitchFamily="2" charset="2"/>
              <a:buNone/>
              <a:defRPr/>
            </a:pPr>
            <a:r>
              <a:rPr lang="el-GR" sz="1800"/>
              <a:t>4, 25, 27,45</a:t>
            </a:r>
            <a:r>
              <a:rPr lang="el-GR" sz="1800" baseline="30000"/>
              <a:t>ο</a:t>
            </a:r>
            <a:r>
              <a:rPr lang="en-US" sz="1800"/>
              <a:t>C</a:t>
            </a:r>
          </a:p>
          <a:p>
            <a:pPr eaLnBrk="1" hangingPunct="1">
              <a:buFont typeface="Wingdings" pitchFamily="2" charset="2"/>
              <a:buNone/>
              <a:defRPr/>
            </a:pPr>
            <a:r>
              <a:rPr lang="el-GR" sz="1800" u="sng"/>
              <a:t>Υγρασία - Κυκλικές Δοκιμασίες – Κύκλος Ψύξης, Απόψυξης – Φως –Μηχανικές Δοκιμασίες</a:t>
            </a:r>
          </a:p>
          <a:p>
            <a:pPr eaLnBrk="1" hangingPunct="1">
              <a:buFont typeface="Wingdings" pitchFamily="2" charset="2"/>
              <a:buNone/>
              <a:defRPr/>
            </a:pPr>
            <a:endParaRPr lang="el-GR" sz="1800" u="sng"/>
          </a:p>
          <a:p>
            <a:pPr eaLnBrk="1" hangingPunct="1">
              <a:buFont typeface="Wingdings" pitchFamily="2" charset="2"/>
              <a:buNone/>
              <a:defRPr/>
            </a:pPr>
            <a:endParaRPr lang="en-US" sz="1800" u="sng"/>
          </a:p>
          <a:p>
            <a:pPr eaLnBrk="1" hangingPunct="1">
              <a:buFont typeface="Wingdings" pitchFamily="2" charset="2"/>
              <a:buNone/>
              <a:defRPr/>
            </a:pPr>
            <a:endParaRPr lang="el-GR" sz="1800" b="1"/>
          </a:p>
          <a:p>
            <a:pPr eaLnBrk="1" hangingPunct="1">
              <a:buFont typeface="Wingdings" pitchFamily="2" charset="2"/>
              <a:buNone/>
              <a:defRPr/>
            </a:pPr>
            <a:r>
              <a:rPr lang="el-GR" sz="1800"/>
              <a:t> </a:t>
            </a:r>
          </a:p>
          <a:p>
            <a:pPr eaLnBrk="1" hangingPunct="1">
              <a:buFont typeface="Wingdings" pitchFamily="2" charset="2"/>
              <a:buNone/>
              <a:defRPr/>
            </a:pPr>
            <a:endParaRPr lang="en-US" sz="1800"/>
          </a:p>
          <a:p>
            <a:pPr eaLnBrk="1" hangingPunct="1">
              <a:buFont typeface="Wingdings" pitchFamily="2" charset="2"/>
              <a:buNone/>
              <a:defRPr/>
            </a:pPr>
            <a:endParaRPr lang="en-US" sz="1800"/>
          </a:p>
          <a:p>
            <a:pPr eaLnBrk="1" hangingPunct="1">
              <a:buFont typeface="Wingdings" pitchFamily="2" charset="2"/>
              <a:buNone/>
              <a:defRPr/>
            </a:pPr>
            <a:endParaRPr lang="el-GR" sz="1800"/>
          </a:p>
          <a:p>
            <a:pPr eaLnBrk="1" hangingPunct="1">
              <a:buFont typeface="Wingdings" pitchFamily="2" charset="2"/>
              <a:buNone/>
              <a:defRPr/>
            </a:pPr>
            <a:endParaRPr lang="el-GR" sz="1800"/>
          </a:p>
          <a:p>
            <a:pPr eaLnBrk="1" hangingPunct="1">
              <a:buFont typeface="Wingdings" pitchFamily="2" charset="2"/>
              <a:buNone/>
              <a:defRPr/>
            </a:pPr>
            <a:endParaRPr lang="el-GR" sz="2000" b="1"/>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Rectangle 6"/>
          <p:cNvSpPr>
            <a:spLocks noGrp="1" noRot="1" noChangeArrowheads="1"/>
          </p:cNvSpPr>
          <p:nvPr>
            <p:ph type="title"/>
          </p:nvPr>
        </p:nvSpPr>
        <p:spPr>
          <a:xfrm>
            <a:off x="0" y="0"/>
            <a:ext cx="9144000" cy="6858000"/>
          </a:xfrm>
        </p:spPr>
        <p:txBody>
          <a:bodyPr>
            <a:normAutofit/>
          </a:bodyPr>
          <a:lstStyle/>
          <a:p>
            <a:pPr algn="l" eaLnBrk="1" hangingPunct="1">
              <a:defRPr/>
            </a:pPr>
            <a:r>
              <a:rPr lang="el-GR" sz="1800" b="1" dirty="0"/>
              <a:t>Χρονοδιάγραμμα Δοκιμασίας</a:t>
            </a:r>
            <a:br>
              <a:rPr lang="el-GR" sz="1800" b="1" dirty="0"/>
            </a:br>
            <a:r>
              <a:rPr lang="el-GR" sz="1800" b="1" dirty="0"/>
              <a:t>Εκτίμηση του Χρόνου  Ζωής</a:t>
            </a:r>
            <a:br>
              <a:rPr lang="el-GR" sz="1800" b="1" dirty="0"/>
            </a:br>
            <a:r>
              <a:rPr lang="el-GR" sz="1800" b="1" dirty="0"/>
              <a:t>Πρακτικές Οδηγίες</a:t>
            </a:r>
            <a:br>
              <a:rPr lang="el-GR" sz="1800" b="1" dirty="0"/>
            </a:br>
            <a:r>
              <a:rPr lang="el-GR" sz="1800" dirty="0"/>
              <a:t>Γαλακτώματα – Υάλινη Συσκευασία – Δείγματα πριν την Προσθήκη </a:t>
            </a:r>
            <a:r>
              <a:rPr lang="el-GR" sz="1800" dirty="0" err="1"/>
              <a:t>Ολων</a:t>
            </a:r>
            <a:r>
              <a:rPr lang="el-GR" sz="1800" dirty="0"/>
              <a:t> των Συστατικών – Ποσοτικοποίηση Υποκειμενικών Κριτηρίων</a:t>
            </a:r>
            <a:br>
              <a:rPr lang="en-US" sz="1800" dirty="0"/>
            </a:br>
            <a:br>
              <a:rPr lang="en-US" sz="1800" dirty="0"/>
            </a:br>
            <a:br>
              <a:rPr lang="en-US" sz="1800" u="sng" dirty="0">
                <a:effectLst/>
              </a:rPr>
            </a:br>
            <a:br>
              <a:rPr lang="el-GR" sz="1800" b="1" dirty="0"/>
            </a:br>
            <a:endParaRPr lang="el-GR" sz="1800" b="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77500" lnSpcReduction="20000"/>
          </a:bodyPr>
          <a:lstStyle/>
          <a:p>
            <a:pPr>
              <a:buNone/>
              <a:defRPr/>
            </a:pPr>
            <a:r>
              <a:rPr lang="el-GR" b="1" dirty="0"/>
              <a:t>ΜΙΚΡΟΒΙΟΛΟΓΙΚΟΙ ΕΛΕΓΧΟΙ</a:t>
            </a:r>
            <a:br>
              <a:rPr lang="el-GR" b="1" dirty="0"/>
            </a:br>
            <a:r>
              <a:rPr lang="el-GR" dirty="0"/>
              <a:t>Μικροβιακή καθαρότητα των καλλυντικών</a:t>
            </a:r>
            <a:br>
              <a:rPr lang="el-GR" dirty="0"/>
            </a:br>
            <a:r>
              <a:rPr lang="el-GR" u="sng" dirty="0"/>
              <a:t>Επίδραση των Μικροβίων στο Προϊόν</a:t>
            </a:r>
            <a:br>
              <a:rPr lang="el-GR" u="sng" dirty="0"/>
            </a:br>
            <a:r>
              <a:rPr lang="el-GR" u="sng" dirty="0"/>
              <a:t>Επίδραση στο Δέρμα και τα Μάτια</a:t>
            </a:r>
            <a:br>
              <a:rPr lang="el-GR" u="sng" dirty="0"/>
            </a:br>
            <a:r>
              <a:rPr lang="el-GR" u="sng" dirty="0"/>
              <a:t>Είδη Μικροβίων</a:t>
            </a:r>
            <a:br>
              <a:rPr lang="el-GR" u="sng" dirty="0"/>
            </a:br>
            <a:r>
              <a:rPr lang="el-GR" dirty="0"/>
              <a:t>Βακτηρίδια – Μύκητες</a:t>
            </a:r>
            <a:br>
              <a:rPr lang="el-GR" dirty="0"/>
            </a:br>
            <a:r>
              <a:rPr lang="el-GR" u="sng" dirty="0"/>
              <a:t>Αντιδράσεις – </a:t>
            </a:r>
            <a:r>
              <a:rPr lang="el-GR" u="sng" dirty="0" err="1"/>
              <a:t>Ορια</a:t>
            </a:r>
            <a:r>
              <a:rPr lang="el-GR" u="sng" dirty="0"/>
              <a:t> </a:t>
            </a:r>
            <a:br>
              <a:rPr lang="el-GR" u="sng" dirty="0"/>
            </a:br>
            <a:r>
              <a:rPr lang="el-GR" u="sng" dirty="0"/>
              <a:t>Πηγές Προέλευσης</a:t>
            </a:r>
            <a:br>
              <a:rPr lang="el-GR" u="sng" dirty="0"/>
            </a:br>
            <a:r>
              <a:rPr lang="el-GR" u="sng" dirty="0"/>
              <a:t>Αποτελεσματικότητα Συντηρητικών</a:t>
            </a:r>
            <a:br>
              <a:rPr lang="el-GR" u="sng" dirty="0"/>
            </a:br>
            <a:r>
              <a:rPr lang="el-GR" dirty="0"/>
              <a:t>Προκαταρκτική δοκιμασία</a:t>
            </a:r>
            <a:br>
              <a:rPr lang="el-GR" dirty="0"/>
            </a:br>
            <a:r>
              <a:rPr lang="el-GR" dirty="0"/>
              <a:t>Δοκιμασία στο τελικό προϊόν (</a:t>
            </a:r>
            <a:r>
              <a:rPr lang="en-US" dirty="0"/>
              <a:t>Pseudomonas </a:t>
            </a:r>
            <a:r>
              <a:rPr lang="en-US" dirty="0" err="1"/>
              <a:t>aeruginosa</a:t>
            </a:r>
            <a:r>
              <a:rPr lang="en-US" dirty="0"/>
              <a:t>, Escherichia coli, Staphylococcus </a:t>
            </a:r>
            <a:r>
              <a:rPr lang="en-US" dirty="0" err="1"/>
              <a:t>aureus</a:t>
            </a:r>
            <a:r>
              <a:rPr lang="en-US" dirty="0"/>
              <a:t>, Candida </a:t>
            </a:r>
            <a:r>
              <a:rPr lang="en-US" dirty="0" err="1"/>
              <a:t>albicans</a:t>
            </a:r>
            <a:r>
              <a:rPr lang="en-US" dirty="0"/>
              <a:t>, </a:t>
            </a:r>
            <a:r>
              <a:rPr lang="en-US" dirty="0" err="1"/>
              <a:t>Aspergillus</a:t>
            </a:r>
            <a:r>
              <a:rPr lang="en-US" dirty="0"/>
              <a:t> </a:t>
            </a:r>
            <a:r>
              <a:rPr lang="en-US" dirty="0" err="1"/>
              <a:t>niger</a:t>
            </a:r>
            <a:r>
              <a:rPr lang="en-US" dirty="0"/>
              <a:t>) : Challenge Test</a:t>
            </a:r>
            <a:br>
              <a:rPr lang="en-US" dirty="0"/>
            </a:br>
            <a:r>
              <a:rPr lang="en-US" dirty="0"/>
              <a:t>M-3, M-4 (</a:t>
            </a:r>
            <a:r>
              <a:rPr lang="el-GR" dirty="0"/>
              <a:t>μάτια : </a:t>
            </a:r>
            <a:r>
              <a:rPr lang="en-US" dirty="0" err="1"/>
              <a:t>Staphyloccocus</a:t>
            </a:r>
            <a:r>
              <a:rPr lang="en-US" dirty="0"/>
              <a:t> </a:t>
            </a:r>
            <a:r>
              <a:rPr lang="en-US" dirty="0" err="1"/>
              <a:t>epidermidis</a:t>
            </a:r>
            <a:r>
              <a:rPr lang="en-US" dirty="0"/>
              <a:t>, Pseudomonas </a:t>
            </a:r>
            <a:r>
              <a:rPr lang="en-US" dirty="0" err="1"/>
              <a:t>aeruginosa</a:t>
            </a:r>
            <a:r>
              <a:rPr lang="en-US" dirty="0"/>
              <a:t>, Proteus, </a:t>
            </a:r>
            <a:r>
              <a:rPr lang="en-US" dirty="0" err="1"/>
              <a:t>Aspergillus</a:t>
            </a:r>
            <a:r>
              <a:rPr lang="en-US" dirty="0"/>
              <a:t> </a:t>
            </a:r>
            <a:r>
              <a:rPr lang="en-US" dirty="0" err="1"/>
              <a:t>fumigatus</a:t>
            </a:r>
            <a:r>
              <a:rPr lang="en-US" dirty="0"/>
              <a:t>, Candida </a:t>
            </a:r>
            <a:r>
              <a:rPr lang="en-US" dirty="0" err="1"/>
              <a:t>parapsilosis</a:t>
            </a:r>
            <a:r>
              <a:rPr lang="en-US" dirty="0"/>
              <a:t>, </a:t>
            </a:r>
            <a:r>
              <a:rPr lang="en-US" dirty="0" err="1"/>
              <a:t>Fusarium</a:t>
            </a:r>
            <a:r>
              <a:rPr lang="en-US" dirty="0"/>
              <a:t> </a:t>
            </a:r>
            <a:r>
              <a:rPr lang="en-US" dirty="0" err="1"/>
              <a:t>solani</a:t>
            </a:r>
            <a:r>
              <a:rPr lang="en-US" dirty="0"/>
              <a:t>)</a:t>
            </a:r>
            <a:br>
              <a:rPr lang="el-GR" u="sng" dirty="0"/>
            </a:br>
            <a:r>
              <a:rPr lang="el-GR" dirty="0"/>
              <a:t>Φαινόμενο προσαρμογής – Υπερβολική συντήρηση </a:t>
            </a:r>
            <a:br>
              <a:rPr lang="el-GR" dirty="0"/>
            </a:br>
            <a:r>
              <a:rPr lang="el-GR" u="sng" dirty="0"/>
              <a:t>Γρήγορες Δοκιμασίες</a:t>
            </a:r>
            <a:br>
              <a:rPr lang="el-GR" u="sng" dirty="0"/>
            </a:br>
            <a:r>
              <a:rPr lang="el-GR" u="sng" dirty="0"/>
              <a:t>Δοκιμασίες σε Πραγματικές Συνθήκες</a:t>
            </a:r>
            <a:br>
              <a:rPr lang="el-GR" dirty="0"/>
            </a:br>
            <a:br>
              <a:rPr lang="en-US" u="sng" dirty="0"/>
            </a:b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0" y="0"/>
            <a:ext cx="9144000" cy="6858000"/>
          </a:xfrm>
        </p:spPr>
        <p:txBody>
          <a:bodyPr>
            <a:normAutofit/>
          </a:bodyPr>
          <a:lstStyle/>
          <a:p>
            <a:pPr algn="l"/>
            <a:r>
              <a:rPr lang="el-GR" b="1" u="sng" dirty="0">
                <a:solidFill>
                  <a:schemeClr val="tx1"/>
                </a:solidFill>
              </a:rPr>
              <a:t>Καλλυντικό προϊόν</a:t>
            </a:r>
            <a:endParaRPr lang="el-GR" b="1" dirty="0">
              <a:solidFill>
                <a:schemeClr val="tx1"/>
              </a:solidFill>
            </a:endParaRPr>
          </a:p>
          <a:p>
            <a:pPr algn="l"/>
            <a:r>
              <a:rPr lang="el-GR" sz="2800" b="1" dirty="0">
                <a:solidFill>
                  <a:schemeClr val="tx1"/>
                </a:solidFill>
              </a:rPr>
              <a:t>Νοείται κάθε ουσία ή μείγμα που προορίζεται να</a:t>
            </a:r>
            <a:r>
              <a:rPr lang="en-US" sz="2800" b="1" dirty="0">
                <a:solidFill>
                  <a:schemeClr val="tx1"/>
                </a:solidFill>
              </a:rPr>
              <a:t> </a:t>
            </a:r>
            <a:r>
              <a:rPr lang="el-GR" sz="2800" b="1" dirty="0">
                <a:solidFill>
                  <a:schemeClr val="tx1"/>
                </a:solidFill>
              </a:rPr>
              <a:t>έλθει σε επαφή με εξωτερικά μέρη του ανθρώπινου σώματος (επιδερμίδα,</a:t>
            </a:r>
            <a:r>
              <a:rPr lang="en-US" sz="2800" b="1" dirty="0">
                <a:solidFill>
                  <a:schemeClr val="tx1"/>
                </a:solidFill>
              </a:rPr>
              <a:t> </a:t>
            </a:r>
            <a:r>
              <a:rPr lang="el-GR" sz="2800" b="1" dirty="0">
                <a:solidFill>
                  <a:schemeClr val="tx1"/>
                </a:solidFill>
              </a:rPr>
              <a:t>τριχωτά μέρη του σώματος και της κεφαλής, νύχια, χείλη και εξωτερικά</a:t>
            </a:r>
            <a:r>
              <a:rPr lang="en-US" sz="2800" b="1" dirty="0">
                <a:solidFill>
                  <a:schemeClr val="tx1"/>
                </a:solidFill>
              </a:rPr>
              <a:t> </a:t>
            </a:r>
            <a:r>
              <a:rPr lang="el-GR" sz="2800" b="1" dirty="0">
                <a:solidFill>
                  <a:schemeClr val="tx1"/>
                </a:solidFill>
              </a:rPr>
              <a:t>γεννητικά όργανα) ή με τα δόντια και τους βλεννογόνους της στοματικής</a:t>
            </a:r>
            <a:r>
              <a:rPr lang="en-US" sz="2800" b="1" dirty="0">
                <a:solidFill>
                  <a:schemeClr val="tx1"/>
                </a:solidFill>
              </a:rPr>
              <a:t> </a:t>
            </a:r>
            <a:r>
              <a:rPr lang="el-GR" sz="2800" b="1" dirty="0">
                <a:solidFill>
                  <a:schemeClr val="tx1"/>
                </a:solidFill>
              </a:rPr>
              <a:t>κοιλότητας, με αποκλειστικό ή κύριο σκοπό τον καθαρισμό τους, τον</a:t>
            </a:r>
            <a:r>
              <a:rPr lang="en-US" sz="2800" b="1" dirty="0">
                <a:solidFill>
                  <a:schemeClr val="tx1"/>
                </a:solidFill>
              </a:rPr>
              <a:t> </a:t>
            </a:r>
            <a:r>
              <a:rPr lang="el-GR" sz="2800" b="1" dirty="0">
                <a:solidFill>
                  <a:schemeClr val="tx1"/>
                </a:solidFill>
              </a:rPr>
              <a:t>αρωματισμό τους, τη μεταβολή της εμφάνισής τους, την προστασία τους, την</a:t>
            </a:r>
            <a:r>
              <a:rPr lang="en-US" sz="2800" b="1" dirty="0">
                <a:solidFill>
                  <a:schemeClr val="tx1"/>
                </a:solidFill>
              </a:rPr>
              <a:t>  </a:t>
            </a:r>
            <a:r>
              <a:rPr lang="el-GR" sz="2800" b="1" dirty="0">
                <a:solidFill>
                  <a:schemeClr val="tx1"/>
                </a:solidFill>
              </a:rPr>
              <a:t>διατήρησή τους σε καλή κατάσταση ή τη διόρθωση των σωματικών οσμών</a:t>
            </a:r>
            <a:endParaRPr lang="el-GR" sz="2800" b="1" dirty="0"/>
          </a:p>
          <a:p>
            <a:pPr algn="l"/>
            <a:endParaRPr lang="el-GR" sz="1600" b="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625" y="228600"/>
            <a:ext cx="8510588" cy="1039813"/>
          </a:xfrm>
        </p:spPr>
        <p:txBody>
          <a:bodyPr/>
          <a:lstStyle/>
          <a:p>
            <a:pPr>
              <a:defRPr/>
            </a:pPr>
            <a:r>
              <a:rPr lang="el-GR" sz="3200" b="1" dirty="0"/>
              <a:t>ΣΤΟΙΧΕΙΑ ΤΟΞΙΚΟΤΗΤΑΣ</a:t>
            </a:r>
            <a:endParaRPr lang="en-US" sz="3200" b="1" dirty="0"/>
          </a:p>
        </p:txBody>
      </p:sp>
      <p:sp>
        <p:nvSpPr>
          <p:cNvPr id="3" name="2 - Θέση περιεχομένου"/>
          <p:cNvSpPr>
            <a:spLocks noGrp="1"/>
          </p:cNvSpPr>
          <p:nvPr>
            <p:ph idx="1"/>
          </p:nvPr>
        </p:nvSpPr>
        <p:spPr>
          <a:xfrm>
            <a:off x="0" y="981075"/>
            <a:ext cx="9144000" cy="5876925"/>
          </a:xfrm>
        </p:spPr>
        <p:txBody>
          <a:bodyPr/>
          <a:lstStyle/>
          <a:p>
            <a:pPr>
              <a:buFont typeface="Wingdings" pitchFamily="2" charset="2"/>
              <a:buNone/>
              <a:defRPr/>
            </a:pPr>
            <a:r>
              <a:rPr lang="el-GR" sz="2400" b="1" dirty="0"/>
              <a:t>-Επιφάνεια Επαφής (λίγα </a:t>
            </a:r>
            <a:r>
              <a:rPr lang="en-US" sz="2400" b="1" dirty="0"/>
              <a:t>cm</a:t>
            </a:r>
            <a:r>
              <a:rPr lang="en-US" sz="2400" b="1" baseline="30000" dirty="0"/>
              <a:t>2 </a:t>
            </a:r>
            <a:r>
              <a:rPr lang="el-GR" sz="2400" b="1" dirty="0"/>
              <a:t> ή και όλο το σώμα)</a:t>
            </a:r>
          </a:p>
          <a:p>
            <a:pPr>
              <a:buFont typeface="Wingdings" pitchFamily="2" charset="2"/>
              <a:buNone/>
              <a:defRPr/>
            </a:pPr>
            <a:r>
              <a:rPr lang="el-GR" sz="2400" b="1" dirty="0"/>
              <a:t>-Τοξικότητα Συστατικών και Τελικού Προϊόντος</a:t>
            </a:r>
          </a:p>
          <a:p>
            <a:pPr>
              <a:buFont typeface="Wingdings" pitchFamily="2" charset="2"/>
              <a:buNone/>
              <a:defRPr/>
            </a:pPr>
            <a:r>
              <a:rPr lang="el-GR" sz="2400" b="1" dirty="0"/>
              <a:t>-Εκδηλώσεις Τοπικές ή/και Γενικές εξ Απορροφήσεως</a:t>
            </a:r>
          </a:p>
          <a:p>
            <a:pPr>
              <a:buFont typeface="Wingdings" pitchFamily="2" charset="2"/>
              <a:buNone/>
              <a:defRPr/>
            </a:pPr>
            <a:r>
              <a:rPr lang="el-GR" sz="2400" b="1" dirty="0"/>
              <a:t>-Εκδηλώσεις Αθροιστικές (μακρά χρήση)</a:t>
            </a:r>
          </a:p>
          <a:p>
            <a:pPr>
              <a:buFont typeface="Wingdings" pitchFamily="2" charset="2"/>
              <a:buNone/>
              <a:defRPr/>
            </a:pPr>
            <a:r>
              <a:rPr lang="el-GR" sz="2400" b="1" dirty="0"/>
              <a:t>-Μακρόχρονη χρήση συστατικών-προϊόντων χωρίς</a:t>
            </a:r>
          </a:p>
          <a:p>
            <a:pPr>
              <a:buFont typeface="Wingdings" pitchFamily="2" charset="2"/>
              <a:buNone/>
              <a:defRPr/>
            </a:pPr>
            <a:r>
              <a:rPr lang="el-GR" sz="2400" b="1" dirty="0"/>
              <a:t>παρενέργειες σημαντική ένδειξη ασφαλείας </a:t>
            </a:r>
          </a:p>
          <a:p>
            <a:pPr>
              <a:buFont typeface="Wingdings" pitchFamily="2" charset="2"/>
              <a:buNone/>
              <a:defRPr/>
            </a:pPr>
            <a:r>
              <a:rPr lang="el-GR" sz="2400" b="1" dirty="0"/>
              <a:t>-Δόση για την εμφάνιση της παρενέργειας</a:t>
            </a:r>
          </a:p>
          <a:p>
            <a:pPr>
              <a:buFont typeface="Wingdings" pitchFamily="2" charset="2"/>
              <a:buNone/>
              <a:defRPr/>
            </a:pPr>
            <a:r>
              <a:rPr lang="el-GR" sz="2400" b="1" dirty="0"/>
              <a:t>-Κατάσταση του δέρματος, φύλο, φυλή, ηλικία, ανατομική</a:t>
            </a:r>
          </a:p>
          <a:p>
            <a:pPr>
              <a:buFont typeface="Wingdings" pitchFamily="2" charset="2"/>
              <a:buNone/>
              <a:defRPr/>
            </a:pPr>
            <a:r>
              <a:rPr lang="el-GR" sz="2400" b="1" dirty="0"/>
              <a:t>περιοχή, ευαισθησία, ιδιοσυγκρασία - ατοπία</a:t>
            </a:r>
          </a:p>
          <a:p>
            <a:pPr>
              <a:buFont typeface="Wingdings" pitchFamily="2" charset="2"/>
              <a:buNone/>
              <a:defRPr/>
            </a:pPr>
            <a:r>
              <a:rPr lang="el-GR" sz="2400" b="1" dirty="0"/>
              <a:t>-Μεταβολίτες</a:t>
            </a:r>
          </a:p>
          <a:p>
            <a:pPr>
              <a:buFont typeface="Wingdings" pitchFamily="2" charset="2"/>
              <a:buNone/>
              <a:defRPr/>
            </a:pPr>
            <a:r>
              <a:rPr lang="el-GR" sz="2400" b="1" dirty="0"/>
              <a:t>-Προσμίξεις</a:t>
            </a:r>
          </a:p>
          <a:p>
            <a:pPr>
              <a:buFont typeface="Wingdings" pitchFamily="2" charset="2"/>
              <a:buNone/>
              <a:defRPr/>
            </a:pPr>
            <a:r>
              <a:rPr lang="el-GR" sz="2400" b="1" dirty="0"/>
              <a:t>-Ψευδώς θετική ή αρνητική</a:t>
            </a:r>
          </a:p>
          <a:p>
            <a:pPr>
              <a:buFont typeface="Wingdings" pitchFamily="2" charset="2"/>
              <a:buNone/>
              <a:defRPr/>
            </a:pPr>
            <a:r>
              <a:rPr lang="el-GR" sz="2400" b="1" dirty="0"/>
              <a:t>-Ανοικτές Δοκιμασίες – </a:t>
            </a:r>
            <a:r>
              <a:rPr lang="en-US" sz="2400" b="1" dirty="0"/>
              <a:t>Fin Chamber Tests</a:t>
            </a:r>
            <a:r>
              <a:rPr lang="el-GR" sz="2400" b="1" dirty="0"/>
              <a:t>  </a:t>
            </a:r>
          </a:p>
          <a:p>
            <a:pPr>
              <a:buFont typeface="Wingdings" pitchFamily="2" charset="2"/>
              <a:buNone/>
              <a:defRPr/>
            </a:pPr>
            <a:endParaRPr lang="el-GR" sz="2400" b="1" baseline="30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lgn="ctr">
              <a:buNone/>
            </a:pPr>
            <a:r>
              <a:rPr lang="el-GR" sz="3600" b="1" dirty="0"/>
              <a:t>ΟΡΙΣΜΟΙ</a:t>
            </a:r>
          </a:p>
          <a:p>
            <a:pPr>
              <a:buNone/>
            </a:pPr>
            <a:r>
              <a:rPr lang="el-GR" b="1" dirty="0"/>
              <a:t>Τοξικότητα – Ερεθισμός – Αλλεργία</a:t>
            </a:r>
          </a:p>
          <a:p>
            <a:pPr>
              <a:buNone/>
            </a:pPr>
            <a:r>
              <a:rPr lang="el-GR" b="1" dirty="0" err="1"/>
              <a:t>Φωτοτοξικότητα</a:t>
            </a:r>
            <a:r>
              <a:rPr lang="el-GR" b="1" dirty="0"/>
              <a:t>-</a:t>
            </a:r>
            <a:r>
              <a:rPr lang="el-GR" b="1" dirty="0" err="1"/>
              <a:t>Φωτοερεθισμός</a:t>
            </a:r>
            <a:r>
              <a:rPr lang="el-GR" b="1" dirty="0"/>
              <a:t>-</a:t>
            </a:r>
            <a:r>
              <a:rPr lang="el-GR" b="1" dirty="0" err="1"/>
              <a:t>Φωτοαλλεργία</a:t>
            </a:r>
            <a:endParaRPr lang="el-GR" b="1" dirty="0"/>
          </a:p>
          <a:p>
            <a:pPr>
              <a:buNone/>
            </a:pPr>
            <a:r>
              <a:rPr lang="el-GR" b="1" dirty="0" err="1"/>
              <a:t>Γονιδιοτοξικότητα</a:t>
            </a:r>
            <a:r>
              <a:rPr lang="el-GR" b="1" dirty="0"/>
              <a:t> – </a:t>
            </a:r>
            <a:r>
              <a:rPr lang="el-GR" b="1" dirty="0" err="1"/>
              <a:t>Φωτογονιδιοτοξικότητα</a:t>
            </a:r>
            <a:endParaRPr lang="el-GR" b="1" dirty="0"/>
          </a:p>
          <a:p>
            <a:pPr>
              <a:buNone/>
            </a:pPr>
            <a:r>
              <a:rPr lang="el-GR" b="1" dirty="0"/>
              <a:t>Καρκινογένεση – </a:t>
            </a:r>
            <a:r>
              <a:rPr lang="el-GR" b="1" dirty="0" err="1"/>
              <a:t>Φωτοκαρκινογένεση</a:t>
            </a:r>
            <a:r>
              <a:rPr lang="el-GR" b="1" dirty="0"/>
              <a:t> (</a:t>
            </a:r>
            <a:r>
              <a:rPr lang="el-GR" b="1" dirty="0" err="1"/>
              <a:t>φωτοσυγκαρκινογένεση</a:t>
            </a:r>
            <a:r>
              <a:rPr lang="el-GR" b="1" dirty="0"/>
              <a:t>)</a:t>
            </a:r>
          </a:p>
        </p:txBody>
      </p:sp>
    </p:spTree>
    <p:extLst>
      <p:ext uri="{BB962C8B-B14F-4D97-AF65-F5344CB8AC3E}">
        <p14:creationId xmlns:p14="http://schemas.microsoft.com/office/powerpoint/2010/main" val="41118087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body" idx="1"/>
          </p:nvPr>
        </p:nvSpPr>
        <p:spPr/>
        <p:txBody>
          <a:bodyPr/>
          <a:lstStyle/>
          <a:p>
            <a:pPr algn="ctr">
              <a:buFont typeface="Arial" charset="0"/>
              <a:buNone/>
            </a:pPr>
            <a:r>
              <a:rPr lang="el-GR" sz="4800" b="1">
                <a:solidFill>
                  <a:schemeClr val="tx2"/>
                </a:solidFill>
              </a:rPr>
              <a:t>ΤΟΞΙΚΟΤΗΤΑ ΠΡΩΤΩΝ ΥΛΩΝ</a:t>
            </a:r>
            <a:br>
              <a:rPr lang="el-GR" sz="4800" b="1">
                <a:solidFill>
                  <a:schemeClr val="tx2"/>
                </a:solidFill>
              </a:rPr>
            </a:br>
            <a:r>
              <a:rPr lang="el-GR" sz="4800" b="1">
                <a:solidFill>
                  <a:schemeClr val="tx2"/>
                </a:solidFill>
              </a:rPr>
              <a:t> </a:t>
            </a:r>
            <a:r>
              <a:rPr lang="en-US" sz="4800" b="1">
                <a:solidFill>
                  <a:schemeClr val="tx2"/>
                </a:solidFill>
              </a:rPr>
              <a:t>PARABENS</a:t>
            </a:r>
            <a:endParaRPr lang="el-GR" sz="4800" b="1">
              <a:solidFill>
                <a:schemeClr val="tx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noFill/>
          <a:ln/>
        </p:spPr>
        <p:txBody>
          <a:bodyPr/>
          <a:lstStyle/>
          <a:p>
            <a:pPr algn="l"/>
            <a:r>
              <a:rPr lang="en-US" sz="3200" b="1">
                <a:solidFill>
                  <a:schemeClr val="tx2"/>
                </a:solidFill>
              </a:rPr>
              <a:t>PARABENS</a:t>
            </a:r>
            <a:r>
              <a:rPr lang="el-GR" sz="3200" b="1">
                <a:solidFill>
                  <a:schemeClr val="tx2"/>
                </a:solidFill>
              </a:rPr>
              <a:t>- ΣΥΝΤΗΡΗΤΙΚΑ ΥΠΟ ΑΜΦΙΣΒΗΤΙΣΗ</a:t>
            </a:r>
          </a:p>
        </p:txBody>
      </p:sp>
      <p:sp>
        <p:nvSpPr>
          <p:cNvPr id="115715" name="Rectangle 3"/>
          <p:cNvSpPr>
            <a:spLocks noGrp="1" noChangeArrowheads="1"/>
          </p:cNvSpPr>
          <p:nvPr>
            <p:ph type="body" sz="half" idx="1"/>
          </p:nvPr>
        </p:nvSpPr>
        <p:spPr>
          <a:xfrm>
            <a:off x="685800" y="1219200"/>
            <a:ext cx="6019800" cy="2566988"/>
          </a:xfrm>
          <a:noFill/>
          <a:ln/>
        </p:spPr>
        <p:txBody>
          <a:bodyPr>
            <a:normAutofit fontScale="70000" lnSpcReduction="20000"/>
          </a:bodyPr>
          <a:lstStyle/>
          <a:p>
            <a:pPr>
              <a:buFont typeface="Arial" charset="0"/>
              <a:buNone/>
            </a:pPr>
            <a:r>
              <a:rPr lang="el-GR" sz="1600"/>
              <a:t>Ειναι εστερες του παρα-υδροξυ βενζοικου οξεος.</a:t>
            </a:r>
          </a:p>
          <a:p>
            <a:pPr>
              <a:buFont typeface="Arial" charset="0"/>
              <a:buNone/>
            </a:pPr>
            <a:r>
              <a:rPr lang="en-US" sz="1600"/>
              <a:t>Methylparaben ( E218)</a:t>
            </a:r>
            <a:endParaRPr lang="el-GR" sz="1600"/>
          </a:p>
          <a:p>
            <a:pPr>
              <a:buFont typeface="Arial" charset="0"/>
              <a:buNone/>
            </a:pPr>
            <a:r>
              <a:rPr lang="en-US" sz="1600"/>
              <a:t>Ethylparaben ( E214)</a:t>
            </a:r>
          </a:p>
          <a:p>
            <a:pPr>
              <a:buFont typeface="Arial" charset="0"/>
              <a:buNone/>
            </a:pPr>
            <a:r>
              <a:rPr lang="en-US" sz="1600"/>
              <a:t>Propylparaben ( E216)</a:t>
            </a:r>
          </a:p>
          <a:p>
            <a:pPr>
              <a:buFont typeface="Arial" charset="0"/>
              <a:buNone/>
            </a:pPr>
            <a:r>
              <a:rPr lang="en-US" sz="1600"/>
              <a:t>Butyparaben</a:t>
            </a:r>
          </a:p>
          <a:p>
            <a:pPr>
              <a:buFont typeface="Arial" charset="0"/>
              <a:buNone/>
            </a:pPr>
            <a:r>
              <a:rPr lang="el-GR" sz="1600"/>
              <a:t>Σπανιοτερα </a:t>
            </a:r>
            <a:r>
              <a:rPr lang="en-US" sz="1600"/>
              <a:t>isopropylparaben,isobutylparaben,benzylparaben </a:t>
            </a:r>
            <a:endParaRPr lang="el-GR" sz="1600"/>
          </a:p>
          <a:p>
            <a:pPr>
              <a:buFont typeface="Arial" charset="0"/>
              <a:buNone/>
            </a:pPr>
            <a:r>
              <a:rPr lang="el-GR" sz="1600"/>
              <a:t>και τα αλατα τους.</a:t>
            </a:r>
          </a:p>
          <a:p>
            <a:pPr>
              <a:buFont typeface="Arial" charset="0"/>
              <a:buNone/>
            </a:pPr>
            <a:r>
              <a:rPr lang="el-GR" sz="1600" b="1"/>
              <a:t>Γιατι εχουν κατηγορηθει.</a:t>
            </a:r>
          </a:p>
          <a:p>
            <a:pPr>
              <a:buFont typeface="Arial" charset="0"/>
              <a:buNone/>
            </a:pPr>
            <a:r>
              <a:rPr lang="el-GR" sz="1600"/>
              <a:t>	-καρκινος του στηθους (αποσμητικα προιοντα)</a:t>
            </a:r>
          </a:p>
          <a:p>
            <a:pPr>
              <a:buFont typeface="Arial" charset="0"/>
              <a:buNone/>
            </a:pPr>
            <a:r>
              <a:rPr lang="el-GR" sz="1600"/>
              <a:t>	</a:t>
            </a:r>
            <a:r>
              <a:rPr lang="en-US" sz="1600"/>
              <a:t>SCCP </a:t>
            </a:r>
            <a:r>
              <a:rPr lang="el-GR" sz="1600"/>
              <a:t>ανακοινωση 2006, επιτρεπει την χρηση τους εως 0,4%</a:t>
            </a:r>
          </a:p>
          <a:p>
            <a:pPr>
              <a:buFont typeface="Arial" charset="0"/>
              <a:buNone/>
            </a:pPr>
            <a:r>
              <a:rPr lang="el-GR" sz="1600"/>
              <a:t>	Παρολαυτα οργανώσεις καταναλωτων και το </a:t>
            </a:r>
            <a:r>
              <a:rPr lang="en-US" sz="1600"/>
              <a:t>internet </a:t>
            </a:r>
            <a:r>
              <a:rPr lang="el-GR" sz="1600"/>
              <a:t>καλουν τους καταναλωτες να αποφευγουν την χρηση τους.</a:t>
            </a:r>
          </a:p>
          <a:p>
            <a:pPr>
              <a:buFont typeface="Arial" charset="0"/>
              <a:buNone/>
            </a:pPr>
            <a:endParaRPr lang="el-GR" sz="1600" b="1"/>
          </a:p>
          <a:p>
            <a:pPr>
              <a:buFont typeface="Arial" charset="0"/>
              <a:buNone/>
            </a:pPr>
            <a:r>
              <a:rPr lang="el-GR" sz="1600" b="1"/>
              <a:t>Ποια η αντιδραση των εταιριων.</a:t>
            </a:r>
          </a:p>
          <a:p>
            <a:pPr>
              <a:buFont typeface="Arial" charset="0"/>
              <a:buNone/>
            </a:pPr>
            <a:r>
              <a:rPr lang="el-GR" sz="1600" b="1"/>
              <a:t>Ποια τα προβληματα απο την μη χρηση τους.</a:t>
            </a:r>
            <a:endParaRPr lang="en-US" sz="1600" b="1"/>
          </a:p>
          <a:p>
            <a:pPr>
              <a:buFont typeface="Arial" charset="0"/>
              <a:buNone/>
            </a:pPr>
            <a:endParaRPr lang="el-GR" sz="1600" b="1"/>
          </a:p>
        </p:txBody>
      </p:sp>
      <p:pic>
        <p:nvPicPr>
          <p:cNvPr id="115716" name="Picture 4"/>
          <p:cNvPicPr>
            <a:picLocks noChangeAspect="1" noChangeArrowheads="1"/>
          </p:cNvPicPr>
          <p:nvPr/>
        </p:nvPicPr>
        <p:blipFill>
          <a:blip r:embed="rId2" cstate="print"/>
          <a:srcRect/>
          <a:stretch>
            <a:fillRect/>
          </a:stretch>
        </p:blipFill>
        <p:spPr bwMode="auto">
          <a:xfrm>
            <a:off x="7239000" y="1219200"/>
            <a:ext cx="792163" cy="1296988"/>
          </a:xfrm>
          <a:prstGeom prst="rect">
            <a:avLst/>
          </a:prstGeom>
          <a:noFill/>
          <a:ln w="9525">
            <a:noFill/>
            <a:miter lim="800000"/>
            <a:headEnd/>
            <a:tailEnd/>
          </a:ln>
          <a:effectLst/>
        </p:spPr>
      </p:pic>
      <p:sp>
        <p:nvSpPr>
          <p:cNvPr id="115718" name="Rectangle 6"/>
          <p:cNvSpPr>
            <a:spLocks noChangeArrowheads="1"/>
          </p:cNvSpPr>
          <p:nvPr/>
        </p:nvSpPr>
        <p:spPr bwMode="auto">
          <a:xfrm>
            <a:off x="6019800" y="5181600"/>
            <a:ext cx="2819400" cy="1368425"/>
          </a:xfrm>
          <a:prstGeom prst="rect">
            <a:avLst/>
          </a:prstGeom>
          <a:noFill/>
          <a:ln w="9525">
            <a:noFill/>
            <a:miter lim="800000"/>
            <a:headEnd/>
            <a:tailEnd/>
          </a:ln>
          <a:effectLst/>
        </p:spPr>
        <p:txBody>
          <a:bodyPr>
            <a:spAutoFit/>
          </a:bodyPr>
          <a:lstStyle/>
          <a:p>
            <a:r>
              <a:rPr lang="el-GR" sz="1400"/>
              <a:t>Parabens</a:t>
            </a:r>
          </a:p>
          <a:p>
            <a:r>
              <a:rPr lang="el-GR" sz="1400"/>
              <a:t>• Ethyl, methyl –0.4% each</a:t>
            </a:r>
          </a:p>
          <a:p>
            <a:r>
              <a:rPr lang="el-GR" sz="1400"/>
              <a:t>• Butyl, propyl – up to total of 0.19%</a:t>
            </a:r>
          </a:p>
          <a:p>
            <a:r>
              <a:rPr lang="el-GR" sz="1400"/>
              <a:t>• Isopropyl, isobutyl, phenyl</a:t>
            </a:r>
          </a:p>
          <a:p>
            <a:r>
              <a:rPr lang="el-GR" sz="1400"/>
              <a:t>– no information</a:t>
            </a:r>
          </a:p>
        </p:txBody>
      </p:sp>
      <p:graphicFrame>
        <p:nvGraphicFramePr>
          <p:cNvPr id="115727" name="Group 15"/>
          <p:cNvGraphicFramePr>
            <a:graphicFrameLocks noGrp="1"/>
          </p:cNvGraphicFramePr>
          <p:nvPr/>
        </p:nvGraphicFramePr>
        <p:xfrm>
          <a:off x="5867400" y="5029200"/>
          <a:ext cx="3048000" cy="1676400"/>
        </p:xfrm>
        <a:graphic>
          <a:graphicData uri="http://schemas.openxmlformats.org/drawingml/2006/table">
            <a:tbl>
              <a:tblPr/>
              <a:tblGrid>
                <a:gridCol w="3048000">
                  <a:extLst>
                    <a:ext uri="{9D8B030D-6E8A-4147-A177-3AD203B41FA5}">
                      <a16:colId xmlns:a16="http://schemas.microsoft.com/office/drawing/2014/main" val="20000"/>
                    </a:ext>
                  </a:extLst>
                </a:gridCol>
              </a:tblGrid>
              <a:tr h="16764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l-GR"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body" idx="1"/>
          </p:nvPr>
        </p:nvSpPr>
        <p:spPr/>
        <p:txBody>
          <a:bodyPr/>
          <a:lstStyle/>
          <a:p>
            <a:pPr algn="ctr">
              <a:buFont typeface="Arial" charset="0"/>
              <a:buNone/>
            </a:pPr>
            <a:r>
              <a:rPr lang="el-GR" sz="4800" b="1">
                <a:solidFill>
                  <a:schemeClr val="tx2"/>
                </a:solidFill>
              </a:rPr>
              <a:t>ΤΟΞΙΚΟΤΗΤΑ ΠΡΩΤΩΝ ΥΛΩΝ</a:t>
            </a:r>
            <a:br>
              <a:rPr lang="el-GR" sz="4800" b="1">
                <a:solidFill>
                  <a:schemeClr val="tx2"/>
                </a:solidFill>
              </a:rPr>
            </a:br>
            <a:r>
              <a:rPr lang="el-GR" sz="4800" b="1">
                <a:solidFill>
                  <a:schemeClr val="tx2"/>
                </a:solidFill>
              </a:rPr>
              <a:t> </a:t>
            </a:r>
            <a:r>
              <a:rPr lang="en-US" sz="4800" b="1">
                <a:solidFill>
                  <a:schemeClr val="tx2"/>
                </a:solidFill>
              </a:rPr>
              <a:t>HAIR DYES</a:t>
            </a:r>
            <a:endParaRPr lang="el-GR" sz="4800" b="1">
              <a:solidFill>
                <a:schemeClr val="tx2"/>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noFill/>
          <a:ln/>
        </p:spPr>
        <p:txBody>
          <a:bodyPr/>
          <a:lstStyle/>
          <a:p>
            <a:r>
              <a:rPr lang="el-GR" sz="4800" b="1">
                <a:solidFill>
                  <a:schemeClr val="tx2"/>
                </a:solidFill>
              </a:rPr>
              <a:t>Η περιπτωση των Βαφων</a:t>
            </a:r>
          </a:p>
        </p:txBody>
      </p:sp>
      <p:sp>
        <p:nvSpPr>
          <p:cNvPr id="117763" name="Rectangle 3"/>
          <p:cNvSpPr>
            <a:spLocks noGrp="1" noChangeArrowheads="1"/>
          </p:cNvSpPr>
          <p:nvPr>
            <p:ph type="body" sz="half" idx="1"/>
          </p:nvPr>
        </p:nvSpPr>
        <p:spPr>
          <a:xfrm>
            <a:off x="533400" y="1371600"/>
            <a:ext cx="8359775" cy="5105400"/>
          </a:xfrm>
          <a:noFill/>
          <a:ln/>
        </p:spPr>
        <p:txBody>
          <a:bodyPr/>
          <a:lstStyle/>
          <a:p>
            <a:pPr>
              <a:lnSpc>
                <a:spcPct val="80000"/>
              </a:lnSpc>
              <a:buFont typeface="Arial" charset="0"/>
              <a:buNone/>
            </a:pPr>
            <a:endParaRPr lang="el-GR" sz="1400" dirty="0"/>
          </a:p>
          <a:p>
            <a:pPr>
              <a:lnSpc>
                <a:spcPct val="80000"/>
              </a:lnSpc>
              <a:buFont typeface="Arial" charset="0"/>
              <a:buNone/>
            </a:pPr>
            <a:r>
              <a:rPr lang="el-GR" sz="1600" dirty="0">
                <a:latin typeface="Arial" charset="0"/>
              </a:rPr>
              <a:t>Οι βαφες  ειναι τα πιο εξονυχιστικα μελετημενα προιοντα που</a:t>
            </a:r>
            <a:r>
              <a:rPr lang="en-US" sz="1600" dirty="0">
                <a:latin typeface="Arial" charset="0"/>
              </a:rPr>
              <a:t> </a:t>
            </a:r>
            <a:r>
              <a:rPr lang="el-GR" sz="1600" dirty="0">
                <a:latin typeface="Arial" charset="0"/>
              </a:rPr>
              <a:t>κυκλοφορουν δεδομενου ότι</a:t>
            </a:r>
            <a:endParaRPr lang="en-US" sz="1600" dirty="0">
              <a:latin typeface="Arial" charset="0"/>
            </a:endParaRPr>
          </a:p>
          <a:p>
            <a:pPr>
              <a:lnSpc>
                <a:spcPct val="80000"/>
              </a:lnSpc>
              <a:buFont typeface="Arial" charset="0"/>
              <a:buNone/>
            </a:pPr>
            <a:r>
              <a:rPr lang="el-GR" sz="1600" dirty="0">
                <a:latin typeface="Arial" charset="0"/>
              </a:rPr>
              <a:t>γινεται </a:t>
            </a:r>
            <a:r>
              <a:rPr lang="el-GR" sz="1600" b="1" u="sng" dirty="0">
                <a:solidFill>
                  <a:schemeClr val="accent2"/>
                </a:solidFill>
                <a:latin typeface="Arial" charset="0"/>
              </a:rPr>
              <a:t>ΕΤΗΣΙΑ</a:t>
            </a:r>
            <a:r>
              <a:rPr lang="en-US" sz="1600" b="1" u="sng" dirty="0">
                <a:solidFill>
                  <a:schemeClr val="accent2"/>
                </a:solidFill>
                <a:latin typeface="Arial" charset="0"/>
              </a:rPr>
              <a:t> </a:t>
            </a:r>
            <a:r>
              <a:rPr lang="el-GR" sz="1600" b="1" u="sng" dirty="0">
                <a:solidFill>
                  <a:schemeClr val="accent2"/>
                </a:solidFill>
                <a:latin typeface="Arial" charset="0"/>
              </a:rPr>
              <a:t> ΑΞΙΟΛΟΓΗΣΗ  ΟΛΩΝ</a:t>
            </a:r>
            <a:r>
              <a:rPr lang="en-US" sz="1600" b="1" u="sng" dirty="0">
                <a:solidFill>
                  <a:schemeClr val="accent2"/>
                </a:solidFill>
                <a:latin typeface="Arial" charset="0"/>
              </a:rPr>
              <a:t> </a:t>
            </a:r>
            <a:r>
              <a:rPr lang="el-GR" sz="1600" b="1" u="sng" dirty="0">
                <a:solidFill>
                  <a:schemeClr val="accent2"/>
                </a:solidFill>
                <a:latin typeface="Arial" charset="0"/>
              </a:rPr>
              <a:t>ΑΝΕΞΑΙΡΕΤΩΣ  ΤΩΝ  ΧΡΩΣΤΙΚΩΝ ΤΩΝ </a:t>
            </a:r>
            <a:endParaRPr lang="en-US" sz="1600" b="1" u="sng" dirty="0">
              <a:solidFill>
                <a:schemeClr val="accent2"/>
              </a:solidFill>
              <a:latin typeface="Arial" charset="0"/>
            </a:endParaRPr>
          </a:p>
          <a:p>
            <a:pPr>
              <a:lnSpc>
                <a:spcPct val="80000"/>
              </a:lnSpc>
              <a:buFont typeface="Arial" charset="0"/>
              <a:buNone/>
            </a:pPr>
            <a:r>
              <a:rPr lang="el-GR" sz="1600" b="1" u="sng" dirty="0">
                <a:solidFill>
                  <a:schemeClr val="accent2"/>
                </a:solidFill>
                <a:latin typeface="Arial" charset="0"/>
              </a:rPr>
              <a:t>ΒΑΦΩΝ</a:t>
            </a:r>
            <a:r>
              <a:rPr lang="el-GR" sz="1600" dirty="0">
                <a:latin typeface="Arial" charset="0"/>
              </a:rPr>
              <a:t> απο το </a:t>
            </a:r>
            <a:r>
              <a:rPr lang="en-US" sz="1600" b="1" dirty="0">
                <a:solidFill>
                  <a:schemeClr val="accent2"/>
                </a:solidFill>
                <a:latin typeface="Arial" charset="0"/>
              </a:rPr>
              <a:t>SCCP</a:t>
            </a:r>
            <a:r>
              <a:rPr lang="en-US" sz="1600" b="1" dirty="0">
                <a:latin typeface="Arial" charset="0"/>
              </a:rPr>
              <a:t>.</a:t>
            </a:r>
          </a:p>
          <a:p>
            <a:pPr>
              <a:lnSpc>
                <a:spcPct val="80000"/>
              </a:lnSpc>
              <a:buFont typeface="Arial" charset="0"/>
              <a:buNone/>
            </a:pPr>
            <a:endParaRPr lang="en-US" sz="1600" dirty="0">
              <a:latin typeface="Arial" charset="0"/>
            </a:endParaRPr>
          </a:p>
          <a:p>
            <a:pPr>
              <a:lnSpc>
                <a:spcPct val="80000"/>
              </a:lnSpc>
              <a:buFont typeface="Arial" charset="0"/>
              <a:buNone/>
            </a:pPr>
            <a:r>
              <a:rPr lang="el-GR" sz="1600" dirty="0">
                <a:latin typeface="Arial" charset="0"/>
              </a:rPr>
              <a:t>Απο την αρχη του μετρου αξιολολογηθηκαν ολες οι χρωστικες.</a:t>
            </a:r>
          </a:p>
          <a:p>
            <a:pPr>
              <a:lnSpc>
                <a:spcPct val="80000"/>
              </a:lnSpc>
              <a:buFont typeface="Arial" charset="0"/>
              <a:buNone/>
            </a:pPr>
            <a:r>
              <a:rPr lang="el-GR" sz="1600" dirty="0">
                <a:latin typeface="Arial" charset="0"/>
              </a:rPr>
              <a:t>Για τις 22 χρωστικες βαφων για τις οποιες δεν ειχαν κατατεθει φακελλοι</a:t>
            </a:r>
            <a:r>
              <a:rPr lang="en-US" sz="1600" dirty="0">
                <a:latin typeface="Arial" charset="0"/>
              </a:rPr>
              <a:t> </a:t>
            </a:r>
            <a:r>
              <a:rPr lang="el-GR" sz="1600" dirty="0">
                <a:latin typeface="Arial" charset="0"/>
              </a:rPr>
              <a:t>Ασφαλειας η Ε.Ε</a:t>
            </a:r>
            <a:endParaRPr lang="en-US" sz="1600" dirty="0">
              <a:latin typeface="Arial" charset="0"/>
            </a:endParaRPr>
          </a:p>
          <a:p>
            <a:pPr>
              <a:lnSpc>
                <a:spcPct val="80000"/>
              </a:lnSpc>
              <a:buFont typeface="Arial" charset="0"/>
              <a:buNone/>
            </a:pPr>
            <a:r>
              <a:rPr lang="el-GR" sz="1600" dirty="0">
                <a:latin typeface="Arial" charset="0"/>
              </a:rPr>
              <a:t>προχωρησε σε απαγορευση τους τον Ιουλιο 2006. </a:t>
            </a:r>
            <a:endParaRPr lang="en-US" sz="1600" dirty="0">
              <a:latin typeface="Arial" charset="0"/>
            </a:endParaRPr>
          </a:p>
          <a:p>
            <a:pPr>
              <a:lnSpc>
                <a:spcPct val="80000"/>
              </a:lnSpc>
              <a:buFont typeface="Arial" charset="0"/>
              <a:buNone/>
            </a:pPr>
            <a:r>
              <a:rPr lang="en-US" sz="1600" dirty="0">
                <a:latin typeface="Arial" charset="0"/>
              </a:rPr>
              <a:t>To</a:t>
            </a:r>
            <a:r>
              <a:rPr lang="el-GR" sz="1600" dirty="0">
                <a:latin typeface="Arial" charset="0"/>
              </a:rPr>
              <a:t>ν Αυγουστο 2007  προστεθηκαν 85 ουσιες (και τα άλατά τους) στο</a:t>
            </a:r>
            <a:r>
              <a:rPr lang="en-US" sz="1600" dirty="0">
                <a:latin typeface="Arial" charset="0"/>
              </a:rPr>
              <a:t> </a:t>
            </a:r>
            <a:r>
              <a:rPr lang="el-GR" sz="1600" dirty="0">
                <a:latin typeface="Arial" charset="0"/>
              </a:rPr>
              <a:t>παράρτημα ΙΙ</a:t>
            </a:r>
            <a:endParaRPr lang="en-US" sz="1600" dirty="0">
              <a:latin typeface="Arial" charset="0"/>
            </a:endParaRPr>
          </a:p>
          <a:p>
            <a:pPr>
              <a:lnSpc>
                <a:spcPct val="80000"/>
              </a:lnSpc>
              <a:buFont typeface="Arial" charset="0"/>
              <a:buNone/>
            </a:pPr>
            <a:r>
              <a:rPr lang="el-GR" sz="1600" dirty="0">
                <a:latin typeface="Arial" charset="0"/>
              </a:rPr>
              <a:t>(στα απαγορευμένα) όταν χρησιμοποιούνται ως βαφές</a:t>
            </a:r>
            <a:r>
              <a:rPr lang="en-US" sz="1600" dirty="0">
                <a:latin typeface="Arial" charset="0"/>
              </a:rPr>
              <a:t> </a:t>
            </a:r>
            <a:r>
              <a:rPr lang="el-GR" sz="1600" dirty="0">
                <a:latin typeface="Arial" charset="0"/>
              </a:rPr>
              <a:t>μαλλιών.</a:t>
            </a:r>
          </a:p>
          <a:p>
            <a:pPr>
              <a:lnSpc>
                <a:spcPct val="80000"/>
              </a:lnSpc>
              <a:buFont typeface="Arial" charset="0"/>
              <a:buNone/>
            </a:pPr>
            <a:endParaRPr lang="en-US" sz="1600" dirty="0">
              <a:latin typeface="Arial" charset="0"/>
            </a:endParaRPr>
          </a:p>
          <a:p>
            <a:pPr>
              <a:lnSpc>
                <a:spcPct val="80000"/>
              </a:lnSpc>
              <a:buFont typeface="Arial" charset="0"/>
              <a:buNone/>
            </a:pPr>
            <a:r>
              <a:rPr lang="el-GR" sz="1600" dirty="0">
                <a:latin typeface="Arial" charset="0"/>
              </a:rPr>
              <a:t>Επίσης η Ευρωπαϊκή Επιτροπή ξεκίνησε στο διαδίκτυο δημόσια διαβούλευση για</a:t>
            </a:r>
            <a:r>
              <a:rPr lang="en-US" sz="1600" dirty="0">
                <a:latin typeface="Arial" charset="0"/>
              </a:rPr>
              <a:t> </a:t>
            </a:r>
            <a:r>
              <a:rPr lang="el-GR" sz="1600" dirty="0">
                <a:latin typeface="Arial" charset="0"/>
              </a:rPr>
              <a:t>την</a:t>
            </a:r>
          </a:p>
          <a:p>
            <a:pPr>
              <a:lnSpc>
                <a:spcPct val="80000"/>
              </a:lnSpc>
              <a:buFont typeface="Arial" charset="0"/>
              <a:buNone/>
            </a:pPr>
            <a:r>
              <a:rPr lang="el-GR" sz="1600" dirty="0">
                <a:latin typeface="Arial" charset="0"/>
              </a:rPr>
              <a:t>απαγόρευση και άλλων 49 χρωστικών που δεν υποστηρίζονται για</a:t>
            </a:r>
            <a:r>
              <a:rPr lang="en-US" sz="1600" dirty="0">
                <a:latin typeface="Arial" charset="0"/>
              </a:rPr>
              <a:t> </a:t>
            </a:r>
            <a:r>
              <a:rPr lang="el-GR" sz="1600" dirty="0">
                <a:latin typeface="Arial" charset="0"/>
              </a:rPr>
              <a:t>την χρήση τους </a:t>
            </a:r>
          </a:p>
          <a:p>
            <a:pPr>
              <a:lnSpc>
                <a:spcPct val="80000"/>
              </a:lnSpc>
              <a:buFont typeface="Arial" charset="0"/>
              <a:buNone/>
            </a:pPr>
            <a:r>
              <a:rPr lang="el-GR" sz="1600" dirty="0">
                <a:latin typeface="Arial" charset="0"/>
              </a:rPr>
              <a:t>στις βαφές των μαλλιών.  </a:t>
            </a:r>
          </a:p>
          <a:p>
            <a:pPr>
              <a:lnSpc>
                <a:spcPct val="80000"/>
              </a:lnSpc>
              <a:buFont typeface="Arial" charset="0"/>
              <a:buNone/>
            </a:pPr>
            <a:r>
              <a:rPr lang="el-GR" sz="1600" dirty="0">
                <a:latin typeface="Arial" charset="0"/>
              </a:rPr>
              <a:t>Στην περίπτωση αυτή η διαφορά είναι ότι η Ευρωπαϊκή Επιτροπή προτείνει την</a:t>
            </a:r>
          </a:p>
          <a:p>
            <a:pPr>
              <a:lnSpc>
                <a:spcPct val="80000"/>
              </a:lnSpc>
              <a:buFont typeface="Arial" charset="0"/>
              <a:buNone/>
            </a:pPr>
            <a:r>
              <a:rPr lang="el-GR" sz="1600" dirty="0">
                <a:latin typeface="Arial" charset="0"/>
              </a:rPr>
              <a:t> απαγόρευση τους σε όλα τα καλλυντικά προϊόντα και όχι μόνο στιςβαφές μαλλιών.</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sz="half" idx="1"/>
          </p:nvPr>
        </p:nvSpPr>
        <p:spPr>
          <a:xfrm>
            <a:off x="685800" y="1371600"/>
            <a:ext cx="8153400" cy="4953000"/>
          </a:xfrm>
          <a:noFill/>
          <a:ln/>
        </p:spPr>
        <p:txBody>
          <a:bodyPr/>
          <a:lstStyle/>
          <a:p>
            <a:pPr>
              <a:lnSpc>
                <a:spcPct val="80000"/>
              </a:lnSpc>
            </a:pPr>
            <a:endParaRPr lang="el-GR" sz="1400" dirty="0"/>
          </a:p>
          <a:p>
            <a:pPr>
              <a:lnSpc>
                <a:spcPct val="80000"/>
              </a:lnSpc>
              <a:buFont typeface="Arial" charset="0"/>
              <a:buNone/>
            </a:pPr>
            <a:r>
              <a:rPr lang="el-GR" sz="2400" dirty="0"/>
              <a:t>Η σύνδεση βαφών όπως</a:t>
            </a:r>
            <a:r>
              <a:rPr lang="en-US" sz="2400" dirty="0"/>
              <a:t>:</a:t>
            </a:r>
          </a:p>
          <a:p>
            <a:pPr>
              <a:lnSpc>
                <a:spcPct val="80000"/>
              </a:lnSpc>
            </a:pPr>
            <a:r>
              <a:rPr lang="en-US" sz="2400" dirty="0"/>
              <a:t>p-phenylenediamine </a:t>
            </a:r>
            <a:r>
              <a:rPr lang="el-GR" sz="2400" dirty="0"/>
              <a:t>και </a:t>
            </a:r>
          </a:p>
          <a:p>
            <a:pPr>
              <a:lnSpc>
                <a:spcPct val="80000"/>
              </a:lnSpc>
            </a:pPr>
            <a:r>
              <a:rPr lang="en-US" sz="2400" dirty="0"/>
              <a:t>2 amino-4 </a:t>
            </a:r>
            <a:r>
              <a:rPr lang="en-US" sz="2400" dirty="0" err="1"/>
              <a:t>Hydroxyethylamino</a:t>
            </a:r>
            <a:r>
              <a:rPr lang="el-GR" sz="2400" dirty="0"/>
              <a:t> </a:t>
            </a:r>
            <a:r>
              <a:rPr lang="en-US" sz="2400" dirty="0"/>
              <a:t>anisole </a:t>
            </a:r>
            <a:r>
              <a:rPr lang="el-GR" sz="2400" dirty="0"/>
              <a:t> </a:t>
            </a:r>
          </a:p>
          <a:p>
            <a:pPr>
              <a:lnSpc>
                <a:spcPct val="80000"/>
              </a:lnSpc>
              <a:buFont typeface="Arial" charset="0"/>
              <a:buNone/>
            </a:pPr>
            <a:r>
              <a:rPr lang="el-GR" sz="2400" dirty="0"/>
              <a:t>με</a:t>
            </a:r>
            <a:r>
              <a:rPr lang="en-US" sz="2400" dirty="0"/>
              <a:t> </a:t>
            </a:r>
            <a:r>
              <a:rPr lang="el-GR" sz="2400" dirty="0"/>
              <a:t>ορισμένες μορφές</a:t>
            </a:r>
            <a:r>
              <a:rPr lang="en-US" sz="2400" dirty="0"/>
              <a:t> </a:t>
            </a:r>
            <a:r>
              <a:rPr lang="el-GR" sz="2400" dirty="0"/>
              <a:t>καρκίνου, έχει</a:t>
            </a:r>
            <a:r>
              <a:rPr lang="en-US" sz="2400" dirty="0"/>
              <a:t> </a:t>
            </a:r>
            <a:r>
              <a:rPr lang="el-GR" sz="2400" dirty="0"/>
              <a:t>αποτελέσει</a:t>
            </a:r>
            <a:r>
              <a:rPr lang="en-US" sz="2400" dirty="0"/>
              <a:t> </a:t>
            </a:r>
            <a:r>
              <a:rPr lang="el-GR" sz="2400" dirty="0"/>
              <a:t>αντικείμενο</a:t>
            </a:r>
            <a:endParaRPr lang="en-US" sz="2400" dirty="0"/>
          </a:p>
          <a:p>
            <a:pPr>
              <a:lnSpc>
                <a:spcPct val="80000"/>
              </a:lnSpc>
              <a:buFont typeface="Arial" charset="0"/>
              <a:buNone/>
            </a:pPr>
            <a:r>
              <a:rPr lang="el-GR" sz="2400" dirty="0"/>
              <a:t>εκτεταμένης</a:t>
            </a:r>
            <a:r>
              <a:rPr lang="en-US" sz="2400" dirty="0"/>
              <a:t> </a:t>
            </a:r>
            <a:r>
              <a:rPr lang="el-GR" sz="2400" dirty="0"/>
              <a:t>έρευνας</a:t>
            </a:r>
            <a:r>
              <a:rPr lang="en-US" sz="2400" dirty="0"/>
              <a:t> </a:t>
            </a:r>
            <a:r>
              <a:rPr lang="el-GR" sz="2400" dirty="0"/>
              <a:t>χωρίς να έχει τεκμηριωθεί με στοιχεία</a:t>
            </a:r>
          </a:p>
          <a:p>
            <a:pPr>
              <a:lnSpc>
                <a:spcPct val="80000"/>
              </a:lnSpc>
              <a:buFont typeface="Arial" charset="0"/>
              <a:buNone/>
            </a:pPr>
            <a:r>
              <a:rPr lang="el-GR" sz="2400" dirty="0"/>
              <a:t>αποδεκτά</a:t>
            </a:r>
            <a:r>
              <a:rPr lang="en-US" sz="2400" dirty="0"/>
              <a:t> </a:t>
            </a:r>
            <a:r>
              <a:rPr lang="el-GR" sz="2400" dirty="0"/>
              <a:t>απο την παγκόσμια Επιστημονική</a:t>
            </a:r>
            <a:r>
              <a:rPr lang="en-US" sz="2400" dirty="0"/>
              <a:t> </a:t>
            </a:r>
            <a:r>
              <a:rPr lang="el-GR" sz="2400" dirty="0"/>
              <a:t>Κοινότητα. </a:t>
            </a:r>
            <a:endParaRPr lang="en-US" sz="2400" dirty="0"/>
          </a:p>
          <a:p>
            <a:pPr>
              <a:lnSpc>
                <a:spcPct val="80000"/>
              </a:lnSpc>
              <a:buFont typeface="Arial" charset="0"/>
              <a:buNone/>
            </a:pPr>
            <a:r>
              <a:rPr lang="el-GR" sz="2400" dirty="0"/>
              <a:t>Για αυτόν τον λόγο και δεν έχει</a:t>
            </a:r>
            <a:r>
              <a:rPr lang="en-US" sz="2400" dirty="0"/>
              <a:t> </a:t>
            </a:r>
            <a:r>
              <a:rPr lang="el-GR" sz="2400" dirty="0"/>
              <a:t>απαγορευθεί η</a:t>
            </a:r>
            <a:r>
              <a:rPr lang="en-US" sz="2400" dirty="0"/>
              <a:t> </a:t>
            </a:r>
            <a:r>
              <a:rPr lang="el-GR" sz="2400" dirty="0"/>
              <a:t>χρήση τους</a:t>
            </a:r>
            <a:r>
              <a:rPr lang="en-US" sz="2400" dirty="0"/>
              <a:t> </a:t>
            </a:r>
            <a:r>
              <a:rPr lang="el-GR" sz="2400" dirty="0"/>
              <a:t>από</a:t>
            </a:r>
            <a:endParaRPr lang="en-US" sz="2400" dirty="0"/>
          </a:p>
          <a:p>
            <a:pPr>
              <a:lnSpc>
                <a:spcPct val="80000"/>
              </a:lnSpc>
              <a:buFont typeface="Arial" charset="0"/>
              <a:buNone/>
            </a:pPr>
            <a:r>
              <a:rPr lang="el-GR" sz="2400" dirty="0"/>
              <a:t>την Ε.Ε.</a:t>
            </a:r>
            <a:endParaRPr lang="en-US" sz="2400" dirty="0"/>
          </a:p>
          <a:p>
            <a:pPr>
              <a:lnSpc>
                <a:spcPct val="80000"/>
              </a:lnSpc>
              <a:buFont typeface="Arial" charset="0"/>
              <a:buNone/>
            </a:pPr>
            <a:endParaRPr lang="en-US" sz="2400" dirty="0"/>
          </a:p>
          <a:p>
            <a:pPr>
              <a:lnSpc>
                <a:spcPct val="80000"/>
              </a:lnSpc>
              <a:buFont typeface="Arial" charset="0"/>
              <a:buNone/>
            </a:pPr>
            <a:r>
              <a:rPr lang="el-GR" sz="2400" dirty="0"/>
              <a:t>Μεγαλύτερο πρόβλημα αποτελούν οι σοβαρές  αλλεργικές</a:t>
            </a:r>
          </a:p>
          <a:p>
            <a:pPr>
              <a:lnSpc>
                <a:spcPct val="80000"/>
              </a:lnSpc>
              <a:buFont typeface="Arial" charset="0"/>
              <a:buNone/>
            </a:pPr>
            <a:r>
              <a:rPr lang="el-GR" sz="2400" dirty="0"/>
              <a:t>αντιδράσεις</a:t>
            </a:r>
          </a:p>
          <a:p>
            <a:pPr>
              <a:lnSpc>
                <a:spcPct val="80000"/>
              </a:lnSpc>
              <a:buFont typeface="Arial" charset="0"/>
              <a:buNone/>
            </a:pPr>
            <a:endParaRPr lang="el-GR" sz="2400" dirty="0"/>
          </a:p>
          <a:p>
            <a:pPr>
              <a:lnSpc>
                <a:spcPct val="80000"/>
              </a:lnSpc>
              <a:buFont typeface="Arial" charset="0"/>
              <a:buNone/>
            </a:pPr>
            <a:r>
              <a:rPr lang="el-GR" sz="1600" dirty="0"/>
              <a:t>.</a:t>
            </a:r>
          </a:p>
        </p:txBody>
      </p:sp>
      <p:sp>
        <p:nvSpPr>
          <p:cNvPr id="118789" name="Rectangle 5"/>
          <p:cNvSpPr>
            <a:spLocks noChangeArrowheads="1"/>
          </p:cNvSpPr>
          <p:nvPr/>
        </p:nvSpPr>
        <p:spPr bwMode="auto">
          <a:xfrm>
            <a:off x="609600" y="304800"/>
            <a:ext cx="8229600" cy="1143000"/>
          </a:xfrm>
          <a:prstGeom prst="rect">
            <a:avLst/>
          </a:prstGeom>
          <a:noFill/>
          <a:ln w="9525">
            <a:noFill/>
            <a:miter lim="800000"/>
            <a:headEnd/>
            <a:tailEnd/>
          </a:ln>
          <a:effectLst/>
        </p:spPr>
        <p:txBody>
          <a:bodyPr anchor="ctr"/>
          <a:lstStyle/>
          <a:p>
            <a:pPr algn="ctr"/>
            <a:r>
              <a:rPr lang="el-GR" sz="4800" b="1">
                <a:solidFill>
                  <a:schemeClr val="tx2"/>
                </a:solidFill>
                <a:latin typeface="Calibri" pitchFamily="34" charset="0"/>
              </a:rPr>
              <a:t>Η περιπτωση των Βαφων</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2"/>
          </p:nvPr>
        </p:nvSpPr>
        <p:spPr>
          <a:xfrm>
            <a:off x="0" y="0"/>
            <a:ext cx="9144000" cy="6858000"/>
          </a:xfrm>
        </p:spPr>
        <p:txBody>
          <a:bodyPr/>
          <a:lstStyle/>
          <a:p>
            <a:pPr>
              <a:buNone/>
            </a:pPr>
            <a:r>
              <a:rPr lang="el-GR" sz="2400" b="1" dirty="0"/>
              <a:t>Πώς διενεργείται η επιτήρηση του Νομοθετικού Πλαισίου;</a:t>
            </a:r>
          </a:p>
          <a:p>
            <a:r>
              <a:rPr lang="el-GR" sz="2400" dirty="0"/>
              <a:t>Όλα τα εργαστήρια και εργοστάσια παραγωγής </a:t>
            </a:r>
            <a:r>
              <a:rPr lang="el-GR" sz="2400" dirty="0" err="1"/>
              <a:t>Καλλυ</a:t>
            </a:r>
            <a:r>
              <a:rPr lang="el-GR" sz="2400" dirty="0"/>
              <a:t>-</a:t>
            </a:r>
          </a:p>
          <a:p>
            <a:pPr>
              <a:buNone/>
            </a:pPr>
            <a:r>
              <a:rPr lang="el-GR" sz="2400" dirty="0"/>
              <a:t>ντικών</a:t>
            </a:r>
            <a:r>
              <a:rPr lang="en-US" sz="2400" dirty="0"/>
              <a:t> </a:t>
            </a:r>
            <a:r>
              <a:rPr lang="el-GR" sz="2400" dirty="0"/>
              <a:t>και  Ιατροτεχνολογικών Προϊόντων εφαρμόζουν σαφείς οδηγίες παραγωγής ακολουθώντας τους κανόνες ορθής βιομηχανικής πρακτικής ( Ι</a:t>
            </a:r>
            <a:r>
              <a:rPr lang="en-US" sz="2400" dirty="0"/>
              <a:t>SO 22716</a:t>
            </a:r>
            <a:r>
              <a:rPr lang="el-GR" sz="2400" dirty="0"/>
              <a:t> και 13485 αντίστοιχα),</a:t>
            </a:r>
          </a:p>
          <a:p>
            <a:pPr marL="0" indent="0">
              <a:buNone/>
            </a:pPr>
            <a:endParaRPr lang="en-US" sz="2400" dirty="0"/>
          </a:p>
          <a:p>
            <a:pPr marL="0" indent="0">
              <a:buNone/>
            </a:pPr>
            <a:r>
              <a:rPr lang="el-GR" sz="2400" b="1" dirty="0"/>
              <a:t>Κανόνες Καλής Πρακτικής </a:t>
            </a:r>
            <a:r>
              <a:rPr lang="en-US" sz="2400" b="1" dirty="0"/>
              <a:t>ISO</a:t>
            </a:r>
            <a:endParaRPr lang="el-GR" sz="2400" b="1" dirty="0"/>
          </a:p>
          <a:p>
            <a:pPr>
              <a:buNone/>
            </a:pPr>
            <a:r>
              <a:rPr lang="el-GR" sz="2400" b="1" dirty="0"/>
              <a:t>Α. Καλλυντικά</a:t>
            </a:r>
          </a:p>
          <a:p>
            <a:pPr>
              <a:buNone/>
            </a:pPr>
            <a:r>
              <a:rPr lang="el-GR" sz="2400" b="1" dirty="0"/>
              <a:t>22716</a:t>
            </a:r>
            <a:r>
              <a:rPr lang="en-US" sz="2400" b="1" dirty="0"/>
              <a:t> </a:t>
            </a:r>
            <a:r>
              <a:rPr lang="en-US" sz="2400" dirty="0"/>
              <a:t>(</a:t>
            </a:r>
            <a:r>
              <a:rPr lang="el-GR" sz="2400" dirty="0"/>
              <a:t>παραγωγή, διακίνηση)</a:t>
            </a:r>
            <a:r>
              <a:rPr lang="el-GR" sz="2400" b="1" dirty="0"/>
              <a:t> και </a:t>
            </a:r>
            <a:r>
              <a:rPr lang="en-US" sz="2400" b="1" dirty="0"/>
              <a:t>ISO/TC 217 </a:t>
            </a:r>
            <a:r>
              <a:rPr lang="el-GR" sz="2400" dirty="0"/>
              <a:t>(Αναλύσεις, Μικροβιολογικά, </a:t>
            </a:r>
            <a:r>
              <a:rPr lang="en-US" sz="2400" dirty="0"/>
              <a:t>SPF…)</a:t>
            </a:r>
          </a:p>
          <a:p>
            <a:pPr>
              <a:buNone/>
            </a:pPr>
            <a:r>
              <a:rPr lang="en-US" sz="2400" b="1" dirty="0"/>
              <a:t>B. I</a:t>
            </a:r>
            <a:r>
              <a:rPr lang="el-GR" sz="2400" b="1" dirty="0"/>
              <a:t>ατροτεχνολογικά </a:t>
            </a:r>
          </a:p>
          <a:p>
            <a:pPr>
              <a:buNone/>
            </a:pPr>
            <a:r>
              <a:rPr lang="el-GR" sz="2400" b="1" dirty="0"/>
              <a:t>13485 </a:t>
            </a:r>
            <a:r>
              <a:rPr lang="en-US" sz="2400" dirty="0"/>
              <a:t>(</a:t>
            </a:r>
            <a:r>
              <a:rPr lang="el-GR" sz="2400" dirty="0"/>
              <a:t>παραγωγή, διακίνηση…), </a:t>
            </a:r>
            <a:r>
              <a:rPr lang="el-GR" sz="2400" b="1" dirty="0"/>
              <a:t>14791 </a:t>
            </a:r>
            <a:r>
              <a:rPr lang="el-GR" sz="2400" dirty="0"/>
              <a:t>(αξιολόγηση επικινδυνότητας..), </a:t>
            </a:r>
          </a:p>
          <a:p>
            <a:pPr>
              <a:buNone/>
            </a:pPr>
            <a:r>
              <a:rPr lang="el-GR" sz="2400" b="1" dirty="0"/>
              <a:t>10993  </a:t>
            </a:r>
            <a:r>
              <a:rPr lang="el-GR" sz="2400" dirty="0"/>
              <a:t>(βιολογικές δοκιμασίες)</a:t>
            </a:r>
            <a:endParaRPr lang="el-GR" sz="2400" b="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Font typeface="Wingdings" pitchFamily="2" charset="2"/>
              <a:buNone/>
              <a:defRPr/>
            </a:pPr>
            <a:r>
              <a:rPr lang="el-GR" sz="2400" b="1" dirty="0">
                <a:latin typeface="Times New Roman"/>
              </a:rPr>
              <a:t>ΠΡΩΤΕΣ ΥΛΕΣ</a:t>
            </a:r>
            <a:endParaRPr lang="en-US" sz="2400" b="1" dirty="0">
              <a:latin typeface="Times New Roman"/>
            </a:endParaRPr>
          </a:p>
          <a:p>
            <a:pPr>
              <a:buFont typeface="Wingdings" pitchFamily="2" charset="2"/>
              <a:buNone/>
              <a:defRPr/>
            </a:pPr>
            <a:r>
              <a:rPr lang="el-GR" sz="2400" b="1" dirty="0">
                <a:latin typeface="Times New Roman"/>
              </a:rPr>
              <a:t>Α. ΚΑΛΛΥΝΤΙΚΑ</a:t>
            </a:r>
            <a:endParaRPr lang="en-US" sz="2400" b="1" dirty="0">
              <a:latin typeface="Times New Roman"/>
            </a:endParaRPr>
          </a:p>
          <a:p>
            <a:pPr>
              <a:buFont typeface="Wingdings" pitchFamily="2" charset="2"/>
              <a:buNone/>
              <a:defRPr/>
            </a:pPr>
            <a:r>
              <a:rPr lang="en-US" sz="2400" b="1" dirty="0">
                <a:latin typeface="Times New Roman"/>
              </a:rPr>
              <a:t>H</a:t>
            </a:r>
            <a:r>
              <a:rPr lang="el-GR" sz="2400" b="1" dirty="0">
                <a:latin typeface="Times New Roman"/>
              </a:rPr>
              <a:t> Ευρωπαϊκή Ένωση   συνέστησε επιτροπές  στους τομείς της </a:t>
            </a:r>
            <a:r>
              <a:rPr lang="el-GR" sz="2400" b="1" dirty="0" err="1">
                <a:latin typeface="Times New Roman"/>
              </a:rPr>
              <a:t>τοξικοκινητικής</a:t>
            </a:r>
            <a:r>
              <a:rPr lang="el-GR" sz="2400" b="1" dirty="0">
                <a:latin typeface="Times New Roman"/>
              </a:rPr>
              <a:t>, χρόνιας  τοξικότητας, καρκινογενέσεως, δερματικής  ευαισθητοποιήσεως και αναπαραγωγικής τοξικότητας. Οι ειδικοί απέφανθησαν πως στην καλύτερη περίπτωση θα χρειάζοταν 5-7 χρόνια για να αναπτυχθούν τα μοντέλα και ακόμη περισσότερο να μπορέσει να υπάρξει η υποκατάσταση (τοξικοκινητική) στην  περίπτωση της ευαισθητοποιήσεως 7-9 χρόνια αντίστοιχα ενώ σε αυτές της αναπαραγωγής, καρκινογενέσεως και χρόνιας τοξικότητας δεν μπορούσαν καν να προβλέψουν τον πιθανό αριθμό των αναγκαίων  ετών για την  ανάπτυξη σχετικών μεθόδων</a:t>
            </a:r>
          </a:p>
          <a:p>
            <a:pPr>
              <a:buFont typeface="Wingdings" pitchFamily="2" charset="2"/>
              <a:buNone/>
              <a:defRPr/>
            </a:pPr>
            <a:r>
              <a:rPr lang="el-GR" sz="2400" b="1" dirty="0">
                <a:latin typeface="Times New Roman"/>
              </a:rPr>
              <a:t>Β. ΙΑΤΡΟΤΕΧΝΟΛΟΓΙΚΑ</a:t>
            </a:r>
          </a:p>
          <a:p>
            <a:pPr>
              <a:buFont typeface="Wingdings" pitchFamily="2" charset="2"/>
              <a:buNone/>
              <a:defRPr/>
            </a:pPr>
            <a:r>
              <a:rPr lang="el-GR" sz="2400" b="1" dirty="0">
                <a:latin typeface="Times New Roman"/>
              </a:rPr>
              <a:t>Όλες οι απαραίτητες τοξικολογικές μελέτες πρέπει να γίνονται</a:t>
            </a:r>
            <a:endParaRPr lang="el-GR" sz="2400"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85000" lnSpcReduction="10000"/>
          </a:bodyPr>
          <a:lstStyle/>
          <a:p>
            <a:pPr>
              <a:buFont typeface="Wingdings" pitchFamily="2" charset="2"/>
              <a:buNone/>
              <a:defRPr/>
            </a:pPr>
            <a:r>
              <a:rPr lang="el-GR" sz="2400" b="1" dirty="0"/>
              <a:t> ΚΑΛΛΥΝΤΙΚΑ</a:t>
            </a:r>
          </a:p>
          <a:p>
            <a:pPr>
              <a:buFont typeface="Wingdings" pitchFamily="2" charset="2"/>
              <a:buNone/>
              <a:defRPr/>
            </a:pPr>
            <a:r>
              <a:rPr lang="el-GR" sz="2400" b="1" dirty="0"/>
              <a:t>Επιτροπές</a:t>
            </a:r>
            <a:r>
              <a:rPr lang="en-US" sz="2400" b="1" dirty="0"/>
              <a:t>  : SCCP</a:t>
            </a:r>
          </a:p>
          <a:p>
            <a:pPr>
              <a:buFont typeface="Wingdings" pitchFamily="2" charset="2"/>
              <a:buNone/>
              <a:defRPr/>
            </a:pPr>
            <a:r>
              <a:rPr lang="el-GR" sz="2400" b="1" dirty="0"/>
              <a:t>Οξεία  Τοξικότητα </a:t>
            </a:r>
          </a:p>
          <a:p>
            <a:pPr>
              <a:defRPr/>
            </a:pPr>
            <a:r>
              <a:rPr lang="el-GR" sz="2400" dirty="0"/>
              <a:t>Στην ουσία δεν βρέθηκε, ούτε για το από του στόματος ή ρινός ή δέρματος χορήγηση, ικανοποιητική εναλλακτική  μέθοδος. </a:t>
            </a:r>
          </a:p>
          <a:p>
            <a:pPr>
              <a:defRPr/>
            </a:pPr>
            <a:r>
              <a:rPr lang="el-GR" sz="2400" dirty="0"/>
              <a:t>Η μόνη που κάπως πλησίασε ήταν της </a:t>
            </a:r>
            <a:r>
              <a:rPr lang="el-GR" sz="2400" dirty="0" err="1"/>
              <a:t>κυτταροτοξικότητας</a:t>
            </a:r>
            <a:r>
              <a:rPr lang="el-GR" sz="2400" dirty="0"/>
              <a:t> στους </a:t>
            </a:r>
            <a:r>
              <a:rPr lang="el-GR" sz="2400" dirty="0" err="1"/>
              <a:t>ινοβλάστες</a:t>
            </a:r>
            <a:r>
              <a:rPr lang="el-GR" sz="2400" dirty="0"/>
              <a:t> </a:t>
            </a:r>
            <a:endParaRPr lang="en-US" sz="2400" dirty="0"/>
          </a:p>
          <a:p>
            <a:pPr>
              <a:buFont typeface="Wingdings" pitchFamily="2" charset="2"/>
              <a:buNone/>
              <a:defRPr/>
            </a:pPr>
            <a:r>
              <a:rPr lang="en-US" sz="2400" b="1" dirty="0"/>
              <a:t>O</a:t>
            </a:r>
            <a:r>
              <a:rPr lang="el-GR" sz="2400" b="1" dirty="0" err="1"/>
              <a:t>φθαλμικός</a:t>
            </a:r>
            <a:r>
              <a:rPr lang="el-GR" sz="2400" b="1" dirty="0"/>
              <a:t> Ερεθισμός</a:t>
            </a:r>
            <a:endParaRPr lang="en-US" sz="2400" b="1" dirty="0"/>
          </a:p>
          <a:p>
            <a:pPr>
              <a:buFont typeface="Wingdings" pitchFamily="2" charset="2"/>
              <a:buNone/>
              <a:defRPr/>
            </a:pPr>
            <a:r>
              <a:rPr lang="en-US" sz="2400" b="1" dirty="0"/>
              <a:t>B</a:t>
            </a:r>
            <a:r>
              <a:rPr lang="el-GR" sz="2400" b="1" dirty="0" err="1"/>
              <a:t>όειος</a:t>
            </a:r>
            <a:r>
              <a:rPr lang="el-GR" sz="2400" b="1" dirty="0"/>
              <a:t> οφθαλμός, μάτι όρνιθας, </a:t>
            </a:r>
            <a:r>
              <a:rPr lang="el-GR" sz="2400" b="1" dirty="0" err="1"/>
              <a:t>Χοριο</a:t>
            </a:r>
            <a:r>
              <a:rPr lang="el-GR" sz="2400" b="1" dirty="0"/>
              <a:t>-</a:t>
            </a:r>
            <a:r>
              <a:rPr lang="el-GR" sz="2400" b="1" dirty="0" err="1"/>
              <a:t>αλλαντοϊκή</a:t>
            </a:r>
            <a:r>
              <a:rPr lang="el-GR" sz="2400" b="1" dirty="0"/>
              <a:t> μεμβράνη, 3Τ3 </a:t>
            </a:r>
            <a:r>
              <a:rPr lang="el-GR" sz="2400" b="1" dirty="0" err="1"/>
              <a:t>ινοβλάστες</a:t>
            </a:r>
            <a:r>
              <a:rPr lang="el-GR" sz="2400" b="1" dirty="0"/>
              <a:t> </a:t>
            </a:r>
          </a:p>
          <a:p>
            <a:pPr>
              <a:buFont typeface="Wingdings" pitchFamily="2" charset="2"/>
              <a:buNone/>
              <a:defRPr/>
            </a:pPr>
            <a:r>
              <a:rPr lang="el-GR" sz="2400" b="1" dirty="0"/>
              <a:t>Δερματικός Ερεθισμός – Διάβρωση</a:t>
            </a:r>
          </a:p>
          <a:p>
            <a:pPr>
              <a:defRPr/>
            </a:pPr>
            <a:r>
              <a:rPr lang="el-GR" sz="2400" dirty="0">
                <a:latin typeface="Times New Roman"/>
              </a:rPr>
              <a:t>Ως</a:t>
            </a:r>
            <a:r>
              <a:rPr lang="en-US" sz="2400" dirty="0">
                <a:latin typeface="Times New Roman"/>
              </a:rPr>
              <a:t> </a:t>
            </a:r>
            <a:r>
              <a:rPr lang="el-GR" sz="2400" dirty="0">
                <a:latin typeface="Times New Roman"/>
              </a:rPr>
              <a:t>προς</a:t>
            </a:r>
            <a:r>
              <a:rPr lang="en-US" sz="2400" dirty="0">
                <a:latin typeface="Times New Roman"/>
              </a:rPr>
              <a:t> </a:t>
            </a:r>
            <a:r>
              <a:rPr lang="el-GR" sz="2400" dirty="0">
                <a:latin typeface="Times New Roman"/>
              </a:rPr>
              <a:t>τον</a:t>
            </a:r>
            <a:r>
              <a:rPr lang="en-US" sz="2400" dirty="0">
                <a:latin typeface="Times New Roman"/>
              </a:rPr>
              <a:t> </a:t>
            </a:r>
            <a:r>
              <a:rPr lang="el-GR" sz="2400" dirty="0">
                <a:latin typeface="Times New Roman"/>
              </a:rPr>
              <a:t>δερματικό</a:t>
            </a:r>
            <a:r>
              <a:rPr lang="en-US" sz="2400" dirty="0">
                <a:latin typeface="Times New Roman"/>
              </a:rPr>
              <a:t> </a:t>
            </a:r>
            <a:r>
              <a:rPr lang="el-GR" sz="2400" dirty="0">
                <a:latin typeface="Times New Roman"/>
              </a:rPr>
              <a:t>ερεθισμό</a:t>
            </a:r>
            <a:r>
              <a:rPr lang="en-US" sz="2400" dirty="0">
                <a:latin typeface="Times New Roman"/>
              </a:rPr>
              <a:t> </a:t>
            </a:r>
            <a:r>
              <a:rPr lang="el-GR" sz="2400" dirty="0">
                <a:latin typeface="Times New Roman"/>
              </a:rPr>
              <a:t>είναι</a:t>
            </a:r>
            <a:r>
              <a:rPr lang="en-US" sz="2400" dirty="0">
                <a:latin typeface="Times New Roman"/>
              </a:rPr>
              <a:t> </a:t>
            </a:r>
            <a:r>
              <a:rPr lang="el-GR" sz="2400" dirty="0">
                <a:latin typeface="Times New Roman"/>
              </a:rPr>
              <a:t>αποδεκτά</a:t>
            </a:r>
            <a:r>
              <a:rPr lang="en-US" sz="2400" dirty="0">
                <a:latin typeface="Times New Roman"/>
              </a:rPr>
              <a:t> </a:t>
            </a:r>
            <a:r>
              <a:rPr lang="el-GR" sz="2400" dirty="0">
                <a:latin typeface="Times New Roman"/>
              </a:rPr>
              <a:t>α</a:t>
            </a:r>
            <a:r>
              <a:rPr lang="en-US" sz="2400" dirty="0">
                <a:latin typeface="Times New Roman"/>
              </a:rPr>
              <a:t>. </a:t>
            </a:r>
            <a:r>
              <a:rPr lang="en-US" sz="2400" dirty="0" err="1">
                <a:latin typeface="Times New Roman"/>
              </a:rPr>
              <a:t>Episkin</a:t>
            </a:r>
            <a:r>
              <a:rPr lang="en-US" sz="2400" dirty="0">
                <a:latin typeface="Times New Roman"/>
              </a:rPr>
              <a:t> </a:t>
            </a:r>
            <a:r>
              <a:rPr lang="el-GR" sz="2400" dirty="0">
                <a:latin typeface="Times New Roman"/>
              </a:rPr>
              <a:t>β</a:t>
            </a:r>
            <a:r>
              <a:rPr lang="en-US" sz="2400" dirty="0">
                <a:latin typeface="Times New Roman"/>
              </a:rPr>
              <a:t>. Modified </a:t>
            </a:r>
            <a:r>
              <a:rPr lang="en-US" sz="2400" dirty="0" err="1">
                <a:latin typeface="Times New Roman"/>
              </a:rPr>
              <a:t>Epiderm</a:t>
            </a:r>
            <a:r>
              <a:rPr lang="en-US" sz="2400" dirty="0">
                <a:latin typeface="Times New Roman"/>
              </a:rPr>
              <a:t> Skin Irritation Test (SIT), </a:t>
            </a:r>
            <a:r>
              <a:rPr lang="el-GR" sz="2400" dirty="0">
                <a:latin typeface="Times New Roman"/>
              </a:rPr>
              <a:t>γ</a:t>
            </a:r>
            <a:r>
              <a:rPr lang="en-US" sz="2400" dirty="0">
                <a:latin typeface="Times New Roman"/>
              </a:rPr>
              <a:t>. </a:t>
            </a:r>
            <a:r>
              <a:rPr lang="en-US" sz="2400" dirty="0" err="1">
                <a:latin typeface="Times New Roman"/>
              </a:rPr>
              <a:t>SkinEthic</a:t>
            </a:r>
            <a:r>
              <a:rPr lang="en-US" sz="2400" dirty="0">
                <a:latin typeface="Times New Roman"/>
              </a:rPr>
              <a:t> Reconstructed Human Epidermis (RHE).</a:t>
            </a:r>
          </a:p>
          <a:p>
            <a:pPr>
              <a:buFont typeface="Wingdings" pitchFamily="2" charset="2"/>
              <a:buNone/>
              <a:defRPr/>
            </a:pPr>
            <a:endParaRPr lang="el-GR" sz="2400" b="1" dirty="0"/>
          </a:p>
          <a:p>
            <a:pPr>
              <a:buFont typeface="Wingdings" pitchFamily="2" charset="2"/>
              <a:buNone/>
              <a:defRPr/>
            </a:pPr>
            <a:r>
              <a:rPr lang="el-GR" sz="2400" b="1" dirty="0"/>
              <a:t>Δερματική Ευαισθητοποίηση</a:t>
            </a:r>
          </a:p>
          <a:p>
            <a:pPr>
              <a:buFont typeface="Wingdings" pitchFamily="2" charset="2"/>
              <a:buNone/>
              <a:defRPr/>
            </a:pPr>
            <a:r>
              <a:rPr lang="el-GR" sz="2400" b="1" dirty="0"/>
              <a:t>Δερματική Απορρόφηση</a:t>
            </a:r>
          </a:p>
          <a:p>
            <a:pPr>
              <a:buFont typeface="Wingdings" pitchFamily="2" charset="2"/>
              <a:buNone/>
              <a:defRPr/>
            </a:pPr>
            <a:r>
              <a:rPr lang="el-GR" sz="2400" b="1" dirty="0"/>
              <a:t>Χρόνια Τοξικότητα</a:t>
            </a:r>
          </a:p>
          <a:p>
            <a:pPr>
              <a:buFont typeface="Wingdings" pitchFamily="2" charset="2"/>
              <a:buNone/>
              <a:defRPr/>
            </a:pPr>
            <a:r>
              <a:rPr lang="el-GR" sz="2400" b="1" dirty="0"/>
              <a:t>Τοξικότητα  Αναπαραγωγής</a:t>
            </a:r>
          </a:p>
          <a:p>
            <a:pPr>
              <a:buFont typeface="Wingdings" pitchFamily="2" charset="2"/>
              <a:buNone/>
              <a:defRPr/>
            </a:pPr>
            <a:r>
              <a:rPr lang="el-GR" sz="2400" b="1" dirty="0" err="1"/>
              <a:t>Μεταλλαξιμότητα</a:t>
            </a:r>
            <a:endParaRPr lang="el-GR" sz="2400" b="1" dirty="0"/>
          </a:p>
          <a:p>
            <a:pPr>
              <a:buFont typeface="Wingdings" pitchFamily="2" charset="2"/>
              <a:buNone/>
              <a:defRPr/>
            </a:pPr>
            <a:r>
              <a:rPr lang="el-GR" sz="2400" b="1" dirty="0"/>
              <a:t>Καρκινογένεση</a:t>
            </a:r>
          </a:p>
          <a:p>
            <a:pPr>
              <a:buFont typeface="Wingdings" pitchFamily="2" charset="2"/>
              <a:buNone/>
              <a:defRPr/>
            </a:pPr>
            <a:r>
              <a:rPr lang="el-GR" sz="2400" b="1" dirty="0" err="1"/>
              <a:t>Τοξικοκινητικές</a:t>
            </a:r>
            <a:r>
              <a:rPr lang="el-GR" sz="2400" b="1" dirty="0"/>
              <a:t> Μελέτες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lgn="ctr">
              <a:buNone/>
            </a:pPr>
            <a:r>
              <a:rPr lang="el-GR" sz="2400" b="1" dirty="0"/>
              <a:t>ΩΣ ΚΑΛΛΥΝΤΙΚΑ ΘΕΩΡΟΥΝΤΑΙ :</a:t>
            </a:r>
          </a:p>
          <a:p>
            <a:pPr>
              <a:buNone/>
            </a:pPr>
            <a:endParaRPr lang="el-GR" sz="1600" b="1" dirty="0"/>
          </a:p>
          <a:p>
            <a:pPr algn="just">
              <a:buNone/>
            </a:pPr>
            <a:r>
              <a:rPr lang="el-GR" sz="1600" b="1" dirty="0"/>
              <a:t>Κρέμες, γαλακτώματα, λοσιόν, </a:t>
            </a:r>
            <a:r>
              <a:rPr lang="el-GR" sz="1600" b="1" dirty="0" err="1"/>
              <a:t>γέλες</a:t>
            </a:r>
            <a:r>
              <a:rPr lang="el-GR" sz="1600" b="1" dirty="0"/>
              <a:t> και λάδια για το</a:t>
            </a:r>
          </a:p>
          <a:p>
            <a:pPr algn="just">
              <a:buNone/>
            </a:pPr>
            <a:r>
              <a:rPr lang="el-GR" sz="1600" b="1" dirty="0"/>
              <a:t>δέρμα, μάσκες ομορφιάς, χρωματισμένες βάσεις (υγρά, πάστες, πούδρες),</a:t>
            </a:r>
          </a:p>
          <a:p>
            <a:pPr algn="just">
              <a:buNone/>
            </a:pPr>
            <a:r>
              <a:rPr lang="el-GR" sz="1600" b="1" dirty="0"/>
              <a:t>πούδρες για το μακιγιάζ, πούδρες για χρήση μετά το λουτρό, πούδρες για την</a:t>
            </a:r>
          </a:p>
          <a:p>
            <a:pPr algn="just">
              <a:buNone/>
            </a:pPr>
            <a:r>
              <a:rPr lang="el-GR" sz="1600" b="1" dirty="0"/>
              <a:t>υγιεινή του σώματος, σαπούνια για το μπάνιο, αποσμητικά σαπούνια, αρώματα,</a:t>
            </a:r>
          </a:p>
          <a:p>
            <a:pPr algn="just">
              <a:buNone/>
            </a:pPr>
            <a:r>
              <a:rPr lang="el-GR" sz="1600" b="1" dirty="0"/>
              <a:t>κολόνιες και ύδωρ Κολωνίας, παρασκευάσματα για το μπάνιο και το ντους</a:t>
            </a:r>
          </a:p>
          <a:p>
            <a:pPr algn="just">
              <a:buNone/>
            </a:pPr>
            <a:r>
              <a:rPr lang="el-GR" sz="1600" b="1" dirty="0"/>
              <a:t>(άλατα, αφροί, λάδια, </a:t>
            </a:r>
            <a:r>
              <a:rPr lang="el-GR" sz="1600" b="1" dirty="0" err="1"/>
              <a:t>γέλες</a:t>
            </a:r>
            <a:r>
              <a:rPr lang="el-GR" sz="1600" b="1" dirty="0"/>
              <a:t>), </a:t>
            </a:r>
            <a:r>
              <a:rPr lang="el-GR" sz="1600" b="1" dirty="0" err="1"/>
              <a:t>αποτριχωτικά</a:t>
            </a:r>
            <a:r>
              <a:rPr lang="el-GR" sz="1600" b="1" dirty="0"/>
              <a:t>, αποσμητικά και αντιιδρωτικά,</a:t>
            </a:r>
          </a:p>
          <a:p>
            <a:pPr algn="just">
              <a:buNone/>
            </a:pPr>
            <a:r>
              <a:rPr lang="el-GR" sz="1600" b="1" dirty="0"/>
              <a:t>χρωστικές μαλλιών, προϊόντα για το κατσάρωμα, το ίσιωμα και τη στερέωση</a:t>
            </a:r>
          </a:p>
          <a:p>
            <a:pPr algn="just">
              <a:buNone/>
            </a:pPr>
            <a:r>
              <a:rPr lang="el-GR" sz="1600" b="1" dirty="0"/>
              <a:t>των μαλλιών, προϊόντα για τη διευθέτηση των μαλλιών (φορμάρισμα), προϊόντα</a:t>
            </a:r>
          </a:p>
          <a:p>
            <a:pPr algn="just">
              <a:buNone/>
            </a:pPr>
            <a:r>
              <a:rPr lang="el-GR" sz="1600" b="1" dirty="0"/>
              <a:t>καθαρισμού των μαλλιών (λοσιόν, σκόνες, σαμπουάν), προϊόντα συντήρησης των</a:t>
            </a:r>
          </a:p>
          <a:p>
            <a:pPr algn="just">
              <a:buNone/>
            </a:pPr>
            <a:r>
              <a:rPr lang="el-GR" sz="1600" b="1" dirty="0"/>
              <a:t>μαλλιών (λοσιόν, κρέμες, λάδια), προϊόντα για την κόμμωση (λοσιόν, </a:t>
            </a:r>
            <a:r>
              <a:rPr lang="el-GR" sz="1600" b="1" dirty="0" err="1"/>
              <a:t>λάκ</a:t>
            </a:r>
            <a:r>
              <a:rPr lang="el-GR" sz="1600" b="1" dirty="0"/>
              <a:t>,</a:t>
            </a:r>
          </a:p>
          <a:p>
            <a:pPr algn="just">
              <a:buNone/>
            </a:pPr>
            <a:r>
              <a:rPr lang="el-GR" sz="1600" b="1" dirty="0"/>
              <a:t>μπριγιαντίνες), προϊόντα ξυρίσματος (κρέμες, αφροί, λοσιόν), προϊόντα για το</a:t>
            </a:r>
          </a:p>
          <a:p>
            <a:pPr algn="just">
              <a:buNone/>
            </a:pPr>
            <a:r>
              <a:rPr lang="el-GR" sz="1600" b="1" dirty="0"/>
              <a:t>μακιγιάζ και προϊόντα για την αφαίρεση του μακιγιάζ (ντεμακιγιάζ) προϊόντα</a:t>
            </a:r>
          </a:p>
          <a:p>
            <a:pPr algn="just">
              <a:buNone/>
            </a:pPr>
            <a:r>
              <a:rPr lang="el-GR" sz="1600" b="1" dirty="0"/>
              <a:t>προοριζόμενα να χρησιμοποιηθούν στα χείλη, προϊόντα για την περιποίηση των</a:t>
            </a:r>
          </a:p>
          <a:p>
            <a:pPr algn="just">
              <a:buNone/>
            </a:pPr>
            <a:r>
              <a:rPr lang="el-GR" sz="1600" b="1" dirty="0"/>
              <a:t>δοντιών και του στόματος, προϊόντα για την περιποίηση και το βάψιμο των</a:t>
            </a:r>
          </a:p>
          <a:p>
            <a:pPr algn="just">
              <a:buNone/>
            </a:pPr>
            <a:r>
              <a:rPr lang="el-GR" sz="1600" b="1" dirty="0"/>
              <a:t>νυχιών, προϊόντα για την περιποίηση των ευαίσθητων περιοχών του σώματος,</a:t>
            </a:r>
          </a:p>
          <a:p>
            <a:pPr algn="just">
              <a:buNone/>
            </a:pPr>
            <a:r>
              <a:rPr lang="el-GR" sz="1600" b="1" dirty="0"/>
              <a:t>εξωτερικής χρήσης, προϊόντα </a:t>
            </a:r>
            <a:r>
              <a:rPr lang="el-GR" sz="1600" b="1" dirty="0" err="1"/>
              <a:t>αντιηλιακά</a:t>
            </a:r>
            <a:r>
              <a:rPr lang="el-GR" sz="1600" b="1" dirty="0"/>
              <a:t>, προϊόντα για μαύρισμα χωρίς ήλιο,</a:t>
            </a:r>
          </a:p>
          <a:p>
            <a:pPr algn="just">
              <a:buNone/>
            </a:pPr>
            <a:r>
              <a:rPr lang="el-GR" sz="1600" b="1" dirty="0"/>
              <a:t>προϊόντα για τη λεύκανση του δέρματος και προϊόντα </a:t>
            </a:r>
            <a:r>
              <a:rPr lang="el-GR" sz="1600" b="1" dirty="0" err="1"/>
              <a:t>αντιρρυτιδικά</a:t>
            </a:r>
            <a:r>
              <a:rPr lang="el-GR" sz="1600" b="1" dirty="0"/>
              <a:t>.</a:t>
            </a:r>
          </a:p>
          <a:p>
            <a:pPr algn="just">
              <a:buNone/>
            </a:pPr>
            <a:endParaRPr lang="en-US" sz="16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Font typeface="Wingdings" pitchFamily="2" charset="2"/>
              <a:buNone/>
              <a:defRPr/>
            </a:pPr>
            <a:r>
              <a:rPr lang="el-GR" sz="2400" b="1" dirty="0"/>
              <a:t>Δερματική Ευαισθητοποίηση</a:t>
            </a:r>
          </a:p>
          <a:p>
            <a:pPr>
              <a:defRPr/>
            </a:pPr>
            <a:r>
              <a:rPr lang="el-GR" sz="2400" dirty="0">
                <a:latin typeface="Times New Roman"/>
              </a:rPr>
              <a:t>Επισήμως η αποδεκτή μέθοδος είναι αυτή  σε μύες της Τοπικής Αξιολογήσεως του Λεμφικού Οζιδίου με  χρήση ραδιενεργού μορίου ή ειδικού αντισώματος. Επίσης αποδεκτό είναι το πρωτόκολλο μεγιστοποιήσεως  του </a:t>
            </a:r>
            <a:r>
              <a:rPr lang="en-US" sz="2400" dirty="0" err="1">
                <a:latin typeface="Times New Roman"/>
              </a:rPr>
              <a:t>Kligman</a:t>
            </a:r>
            <a:r>
              <a:rPr lang="el-GR" sz="2400" dirty="0">
                <a:latin typeface="Times New Roman"/>
              </a:rPr>
              <a:t>  σε ινδικά χοιρίδια.  </a:t>
            </a:r>
          </a:p>
          <a:p>
            <a:pPr>
              <a:buFont typeface="Wingdings" pitchFamily="2" charset="2"/>
              <a:buNone/>
              <a:defRPr/>
            </a:pPr>
            <a:r>
              <a:rPr lang="el-GR" sz="2400" b="1" dirty="0"/>
              <a:t>Δερματική Απορρόφηση</a:t>
            </a:r>
          </a:p>
          <a:p>
            <a:pPr>
              <a:buFont typeface="Wingdings" pitchFamily="2" charset="2"/>
              <a:buNone/>
              <a:defRPr/>
            </a:pPr>
            <a:endParaRPr lang="el-GR" sz="2400" b="1" dirty="0"/>
          </a:p>
          <a:p>
            <a:pPr>
              <a:buFont typeface="Wingdings" pitchFamily="2" charset="2"/>
              <a:buNone/>
              <a:defRPr/>
            </a:pPr>
            <a:r>
              <a:rPr lang="el-GR" sz="2400" b="1" dirty="0"/>
              <a:t>Χρόνια Τοξικότητα</a:t>
            </a:r>
          </a:p>
          <a:p>
            <a:pPr>
              <a:buFont typeface="Wingdings" pitchFamily="2" charset="2"/>
              <a:buNone/>
              <a:defRPr/>
            </a:pPr>
            <a:r>
              <a:rPr lang="el-GR" sz="2400" b="1" dirty="0"/>
              <a:t>Τοξικότητα  Αναπαραγωγής</a:t>
            </a:r>
          </a:p>
          <a:p>
            <a:pPr>
              <a:buFont typeface="Wingdings" pitchFamily="2" charset="2"/>
              <a:buNone/>
              <a:defRPr/>
            </a:pPr>
            <a:r>
              <a:rPr lang="el-GR" sz="2400" b="1" dirty="0" err="1"/>
              <a:t>Μεταλλαξιμότητα</a:t>
            </a:r>
            <a:endParaRPr lang="el-GR" sz="2400" b="1" dirty="0"/>
          </a:p>
          <a:p>
            <a:pPr>
              <a:buFont typeface="Wingdings" pitchFamily="2" charset="2"/>
              <a:buNone/>
              <a:defRPr/>
            </a:pPr>
            <a:r>
              <a:rPr lang="el-GR" sz="2400" b="1" dirty="0"/>
              <a:t>Καρκινογένεση</a:t>
            </a:r>
          </a:p>
          <a:p>
            <a:pPr>
              <a:buFont typeface="Wingdings" pitchFamily="2" charset="2"/>
              <a:buNone/>
              <a:defRPr/>
            </a:pPr>
            <a:r>
              <a:rPr lang="el-GR" sz="2400" b="1" dirty="0" err="1"/>
              <a:t>Τοξικοκινητικές</a:t>
            </a:r>
            <a:r>
              <a:rPr lang="el-GR" sz="2400" b="1" dirty="0"/>
              <a:t> Μελέτες</a:t>
            </a:r>
          </a:p>
          <a:p>
            <a:pPr marL="0" indent="0">
              <a:buNone/>
              <a:defRPr/>
            </a:pPr>
            <a:endParaRPr lang="el-GR"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a:xfrm>
            <a:off x="301625" y="228600"/>
            <a:ext cx="8510588" cy="896938"/>
          </a:xfrm>
        </p:spPr>
        <p:txBody>
          <a:bodyPr/>
          <a:lstStyle/>
          <a:p>
            <a:pPr eaLnBrk="1" hangingPunct="1">
              <a:defRPr/>
            </a:pPr>
            <a:r>
              <a:rPr lang="el-GR" sz="3200" b="1"/>
              <a:t>ΑΠΟ ΤΟΥ ΔΕΡΜΑΤΟΣ </a:t>
            </a:r>
            <a:r>
              <a:rPr lang="en-US" sz="3200" b="1"/>
              <a:t>A</a:t>
            </a:r>
            <a:r>
              <a:rPr lang="el-GR" sz="3200" b="1"/>
              <a:t>ΠΟΡΡΟΦΗΣΗ </a:t>
            </a:r>
          </a:p>
        </p:txBody>
      </p:sp>
      <p:sp>
        <p:nvSpPr>
          <p:cNvPr id="204803" name="Rectangle 3"/>
          <p:cNvSpPr>
            <a:spLocks noGrp="1" noRot="1" noChangeArrowheads="1"/>
          </p:cNvSpPr>
          <p:nvPr>
            <p:ph type="body" idx="1"/>
          </p:nvPr>
        </p:nvSpPr>
        <p:spPr>
          <a:xfrm>
            <a:off x="0" y="1125538"/>
            <a:ext cx="9144000" cy="5732462"/>
          </a:xfrm>
        </p:spPr>
        <p:txBody>
          <a:bodyPr/>
          <a:lstStyle/>
          <a:p>
            <a:pPr eaLnBrk="1" hangingPunct="1">
              <a:defRPr/>
            </a:pPr>
            <a:r>
              <a:rPr lang="el-GR" sz="2400" b="1" dirty="0"/>
              <a:t>Φραγμός ικανός αλλά όχι τέλειος</a:t>
            </a:r>
          </a:p>
          <a:p>
            <a:pPr eaLnBrk="1" hangingPunct="1">
              <a:defRPr/>
            </a:pPr>
            <a:r>
              <a:rPr lang="el-GR" sz="2400" b="1" dirty="0"/>
              <a:t>Προνομιούχος οδός διαπερατότητας</a:t>
            </a:r>
          </a:p>
          <a:p>
            <a:pPr eaLnBrk="1" hangingPunct="1">
              <a:defRPr/>
            </a:pPr>
            <a:r>
              <a:rPr lang="el-GR" sz="2400" b="1" dirty="0"/>
              <a:t>Ορισμοί</a:t>
            </a:r>
          </a:p>
          <a:p>
            <a:pPr eaLnBrk="1" hangingPunct="1">
              <a:defRPr/>
            </a:pPr>
            <a:r>
              <a:rPr lang="el-GR" sz="2400" b="1" dirty="0"/>
              <a:t>Ουσιώδες βήμα αξιολογήσεως </a:t>
            </a:r>
            <a:r>
              <a:rPr lang="el-GR" sz="2400" b="1" dirty="0" err="1"/>
              <a:t>δερματοτοξικότητας</a:t>
            </a:r>
            <a:r>
              <a:rPr lang="el-GR" sz="2400" b="1" dirty="0"/>
              <a:t> – </a:t>
            </a:r>
            <a:r>
              <a:rPr lang="el-GR" sz="2400" b="1" dirty="0" err="1"/>
              <a:t>δερματοφαρμακολογικής</a:t>
            </a:r>
            <a:r>
              <a:rPr lang="el-GR" sz="2400" b="1" dirty="0"/>
              <a:t> δράσεως</a:t>
            </a:r>
          </a:p>
          <a:p>
            <a:pPr eaLnBrk="1" hangingPunct="1">
              <a:defRPr/>
            </a:pPr>
            <a:r>
              <a:rPr lang="el-GR" sz="2400" b="1" dirty="0"/>
              <a:t>Δράση σε διάφορα επίπεδα (επιφάνεια, επιδερμίδα, χόριο, εσώτερα όργανα)</a:t>
            </a:r>
          </a:p>
          <a:p>
            <a:pPr eaLnBrk="1" hangingPunct="1">
              <a:defRPr/>
            </a:pPr>
            <a:r>
              <a:rPr lang="el-GR" sz="2400" b="1" dirty="0"/>
              <a:t>Ρύθμιση απορροφήσεως</a:t>
            </a:r>
          </a:p>
          <a:p>
            <a:pPr eaLnBrk="1" hangingPunct="1">
              <a:buFont typeface="Wingdings" pitchFamily="2" charset="2"/>
              <a:buNone/>
              <a:defRPr/>
            </a:pPr>
            <a:endParaRPr lang="el-GR" sz="2400" b="1" dirty="0"/>
          </a:p>
          <a:p>
            <a:pPr eaLnBrk="1" hangingPunct="1">
              <a:defRPr/>
            </a:pPr>
            <a:endParaRPr lang="el-GR" sz="2400" b="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Rot="1" noChangeArrowheads="1"/>
          </p:cNvSpPr>
          <p:nvPr>
            <p:ph type="body" idx="1"/>
          </p:nvPr>
        </p:nvSpPr>
        <p:spPr>
          <a:xfrm>
            <a:off x="0" y="0"/>
            <a:ext cx="9144000" cy="6858000"/>
          </a:xfrm>
        </p:spPr>
        <p:txBody>
          <a:bodyPr/>
          <a:lstStyle/>
          <a:p>
            <a:pPr eaLnBrk="1" hangingPunct="1">
              <a:lnSpc>
                <a:spcPct val="90000"/>
              </a:lnSpc>
              <a:defRPr/>
            </a:pPr>
            <a:r>
              <a:rPr lang="el-GR" sz="2800" b="1"/>
              <a:t>ΦΡΑΓΜΟΣ – ΟΔΟΙ ΔΙΑΠΕΡΑΤΟΤΗΤΑΣ</a:t>
            </a:r>
          </a:p>
          <a:p>
            <a:pPr eaLnBrk="1" hangingPunct="1">
              <a:lnSpc>
                <a:spcPct val="90000"/>
              </a:lnSpc>
              <a:defRPr/>
            </a:pPr>
            <a:r>
              <a:rPr lang="el-GR" sz="2400" b="1"/>
              <a:t>Εξαρτήματα του δέρματος</a:t>
            </a:r>
          </a:p>
          <a:p>
            <a:pPr eaLnBrk="1" hangingPunct="1">
              <a:lnSpc>
                <a:spcPct val="90000"/>
              </a:lnSpc>
              <a:defRPr/>
            </a:pPr>
            <a:r>
              <a:rPr lang="el-GR" sz="2400" b="1"/>
              <a:t>Κεράτινη στοιβάδα – Μεσοκυττάριος χώρος</a:t>
            </a:r>
          </a:p>
          <a:p>
            <a:pPr eaLnBrk="1" hangingPunct="1">
              <a:lnSpc>
                <a:spcPct val="90000"/>
              </a:lnSpc>
              <a:buFont typeface="Wingdings" pitchFamily="2" charset="2"/>
              <a:buNone/>
              <a:defRPr/>
            </a:pPr>
            <a:r>
              <a:rPr lang="el-GR" sz="2400" b="1"/>
              <a:t>Φαινόμενο της δεξαμενής</a:t>
            </a:r>
          </a:p>
          <a:p>
            <a:pPr eaLnBrk="1" hangingPunct="1">
              <a:lnSpc>
                <a:spcPct val="90000"/>
              </a:lnSpc>
              <a:buFont typeface="Wingdings" pitchFamily="2" charset="2"/>
              <a:buNone/>
              <a:defRPr/>
            </a:pPr>
            <a:endParaRPr lang="el-GR" sz="2800" b="1"/>
          </a:p>
          <a:p>
            <a:pPr eaLnBrk="1" hangingPunct="1">
              <a:lnSpc>
                <a:spcPct val="90000"/>
              </a:lnSpc>
              <a:buFont typeface="Wingdings" pitchFamily="2" charset="2"/>
              <a:buNone/>
              <a:defRPr/>
            </a:pPr>
            <a:r>
              <a:rPr lang="el-GR" sz="2800" b="1"/>
              <a:t>ΘΕΩΡΙΑ ΤΗΣ ΑΠΟΡΡΟΦΗΣΕΩΣ</a:t>
            </a:r>
          </a:p>
          <a:p>
            <a:pPr eaLnBrk="1" hangingPunct="1">
              <a:lnSpc>
                <a:spcPct val="90000"/>
              </a:lnSpc>
              <a:defRPr/>
            </a:pPr>
            <a:r>
              <a:rPr lang="el-GR" sz="2400" b="1"/>
              <a:t>Νόμος της διαχύσεως του </a:t>
            </a:r>
            <a:r>
              <a:rPr lang="en-US" sz="2400" b="1"/>
              <a:t>Fick </a:t>
            </a:r>
            <a:r>
              <a:rPr lang="el-GR" sz="2400" b="1"/>
              <a:t>σε κατάσταση ισορροπίας</a:t>
            </a:r>
          </a:p>
          <a:p>
            <a:pPr eaLnBrk="1" hangingPunct="1">
              <a:lnSpc>
                <a:spcPct val="90000"/>
              </a:lnSpc>
              <a:buFont typeface="Wingdings" pitchFamily="2" charset="2"/>
              <a:buNone/>
              <a:defRPr/>
            </a:pPr>
            <a:r>
              <a:rPr lang="en-US" sz="2400" b="1"/>
              <a:t>J=Cp*D*(Co-Ci)/H</a:t>
            </a:r>
          </a:p>
          <a:p>
            <a:pPr eaLnBrk="1" hangingPunct="1">
              <a:lnSpc>
                <a:spcPct val="90000"/>
              </a:lnSpc>
              <a:buFont typeface="Wingdings" pitchFamily="2" charset="2"/>
              <a:buNone/>
              <a:defRPr/>
            </a:pPr>
            <a:r>
              <a:rPr lang="en-US" sz="2400" b="1"/>
              <a:t>J (moles/cm</a:t>
            </a:r>
            <a:r>
              <a:rPr lang="en-US" sz="2400" b="1" baseline="30000"/>
              <a:t>2</a:t>
            </a:r>
            <a:r>
              <a:rPr lang="en-US" sz="2400" b="1"/>
              <a:t>sec), D (cm</a:t>
            </a:r>
            <a:r>
              <a:rPr lang="en-US" sz="2400" b="1" baseline="30000"/>
              <a:t>2</a:t>
            </a:r>
            <a:r>
              <a:rPr lang="en-US" sz="2400" b="1"/>
              <a:t>/sec), Cp, Co (moles/cm</a:t>
            </a:r>
            <a:r>
              <a:rPr lang="en-US" sz="2400" b="1" baseline="30000"/>
              <a:t>3</a:t>
            </a:r>
            <a:r>
              <a:rPr lang="en-US" sz="2400" b="1"/>
              <a:t>), H (cm)</a:t>
            </a:r>
          </a:p>
          <a:p>
            <a:pPr eaLnBrk="1" hangingPunct="1">
              <a:lnSpc>
                <a:spcPct val="90000"/>
              </a:lnSpc>
              <a:buFont typeface="Wingdings" pitchFamily="2" charset="2"/>
              <a:buNone/>
              <a:defRPr/>
            </a:pPr>
            <a:r>
              <a:rPr lang="en-US" sz="2400" b="1"/>
              <a:t>Kp=D*Cp/H, Kp (cm/sec)</a:t>
            </a:r>
          </a:p>
          <a:p>
            <a:pPr eaLnBrk="1" hangingPunct="1">
              <a:lnSpc>
                <a:spcPct val="90000"/>
              </a:lnSpc>
              <a:buFont typeface="Wingdings" pitchFamily="2" charset="2"/>
              <a:buNone/>
              <a:defRPr/>
            </a:pPr>
            <a:r>
              <a:rPr lang="en-US" sz="2400" b="1"/>
              <a:t>J=</a:t>
            </a:r>
            <a:r>
              <a:rPr lang="el-GR" sz="2400" b="1"/>
              <a:t>Δ</a:t>
            </a:r>
            <a:r>
              <a:rPr lang="en-US" sz="2400" b="1"/>
              <a:t>Q</a:t>
            </a:r>
            <a:r>
              <a:rPr lang="el-GR" sz="2400" b="1"/>
              <a:t> /Δ</a:t>
            </a:r>
            <a:r>
              <a:rPr lang="en-US" sz="2400" b="1"/>
              <a:t>t</a:t>
            </a:r>
          </a:p>
          <a:p>
            <a:pPr eaLnBrk="1" hangingPunct="1">
              <a:lnSpc>
                <a:spcPct val="90000"/>
              </a:lnSpc>
              <a:buFont typeface="Wingdings" pitchFamily="2" charset="2"/>
              <a:buNone/>
              <a:defRPr/>
            </a:pPr>
            <a:r>
              <a:rPr lang="en-US" sz="2400" b="1"/>
              <a:t>R</a:t>
            </a:r>
            <a:r>
              <a:rPr lang="el-GR" sz="2400" b="1"/>
              <a:t>ολ=</a:t>
            </a:r>
            <a:r>
              <a:rPr lang="en-US" sz="2400" b="1"/>
              <a:t>Rsc+Re+Rd~Rsc</a:t>
            </a:r>
          </a:p>
          <a:p>
            <a:pPr eaLnBrk="1" hangingPunct="1">
              <a:lnSpc>
                <a:spcPct val="90000"/>
              </a:lnSpc>
              <a:defRPr/>
            </a:pPr>
            <a:r>
              <a:rPr lang="en-US" sz="2400" b="1"/>
              <a:t>K</a:t>
            </a:r>
            <a:r>
              <a:rPr lang="el-GR" sz="2400" b="1"/>
              <a:t>ινητική της απορροφήσεως</a:t>
            </a:r>
          </a:p>
          <a:p>
            <a:pPr eaLnBrk="1" hangingPunct="1">
              <a:lnSpc>
                <a:spcPct val="90000"/>
              </a:lnSpc>
              <a:defRPr/>
            </a:pPr>
            <a:r>
              <a:rPr lang="el-GR" sz="2400" b="1"/>
              <a:t>Λανθάνων χρόνος</a:t>
            </a:r>
          </a:p>
          <a:p>
            <a:pPr eaLnBrk="1" hangingPunct="1">
              <a:lnSpc>
                <a:spcPct val="90000"/>
              </a:lnSpc>
              <a:buFont typeface="Wingdings" pitchFamily="2" charset="2"/>
              <a:buNone/>
              <a:defRPr/>
            </a:pPr>
            <a:r>
              <a:rPr lang="en-US" sz="2400" b="1"/>
              <a:t>L=H</a:t>
            </a:r>
            <a:r>
              <a:rPr lang="en-US" sz="2400" b="1" baseline="30000"/>
              <a:t>2</a:t>
            </a:r>
            <a:r>
              <a:rPr lang="en-US" sz="2400" b="1"/>
              <a:t>/6D</a:t>
            </a:r>
          </a:p>
          <a:p>
            <a:pPr eaLnBrk="1" hangingPunct="1">
              <a:lnSpc>
                <a:spcPct val="90000"/>
              </a:lnSpc>
              <a:buFont typeface="Wingdings" pitchFamily="2" charset="2"/>
              <a:buNone/>
              <a:defRPr/>
            </a:pPr>
            <a:r>
              <a:rPr lang="el-GR" sz="2400" b="1"/>
              <a:t> </a:t>
            </a:r>
            <a:endParaRPr lang="en-US" sz="2400" b="1"/>
          </a:p>
          <a:p>
            <a:pPr eaLnBrk="1" hangingPunct="1">
              <a:lnSpc>
                <a:spcPct val="90000"/>
              </a:lnSpc>
              <a:buFont typeface="Wingdings" pitchFamily="2" charset="2"/>
              <a:buNone/>
              <a:defRPr/>
            </a:pPr>
            <a:endParaRPr lang="el-GR" sz="2400" b="1"/>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Rot="1" noChangeArrowheads="1"/>
          </p:cNvSpPr>
          <p:nvPr>
            <p:ph type="body" idx="1"/>
          </p:nvPr>
        </p:nvSpPr>
        <p:spPr>
          <a:xfrm>
            <a:off x="0" y="0"/>
            <a:ext cx="9144000" cy="6858000"/>
          </a:xfrm>
        </p:spPr>
        <p:txBody>
          <a:bodyPr/>
          <a:lstStyle/>
          <a:p>
            <a:pPr algn="ctr" eaLnBrk="1" hangingPunct="1">
              <a:defRPr/>
            </a:pPr>
            <a:r>
              <a:rPr lang="el-GR" sz="2800" b="1"/>
              <a:t>ΠΑΡΑΓΟΝΤΕΣ ΟΙ ΟΠΟΙΟΙ ΕΠΗΡΕΑΖΟΥΝ ΤΗΝ ΑΠΟΡΡΟΦΗΣΗ</a:t>
            </a:r>
          </a:p>
          <a:p>
            <a:pPr eaLnBrk="1" hangingPunct="1">
              <a:defRPr/>
            </a:pPr>
            <a:r>
              <a:rPr lang="el-GR" sz="2400" b="1"/>
              <a:t>ΦΥΣΙΟΛΟΓΙΚΟΙ ΠΑΡΑΓΟΝΤΕΣ</a:t>
            </a:r>
          </a:p>
          <a:p>
            <a:pPr eaLnBrk="1" hangingPunct="1">
              <a:defRPr/>
            </a:pPr>
            <a:r>
              <a:rPr lang="el-GR" sz="2400" b="1"/>
              <a:t>Κατάσταση του δέρματος</a:t>
            </a:r>
          </a:p>
          <a:p>
            <a:pPr eaLnBrk="1" hangingPunct="1">
              <a:defRPr/>
            </a:pPr>
            <a:r>
              <a:rPr lang="el-GR" sz="2400" b="1"/>
              <a:t>Ανατομική Περιοχή</a:t>
            </a:r>
          </a:p>
          <a:p>
            <a:pPr eaLnBrk="1" hangingPunct="1">
              <a:defRPr/>
            </a:pPr>
            <a:r>
              <a:rPr lang="el-GR" sz="2400" b="1"/>
              <a:t>Ηλικία</a:t>
            </a:r>
          </a:p>
          <a:p>
            <a:pPr eaLnBrk="1" hangingPunct="1">
              <a:defRPr/>
            </a:pPr>
            <a:r>
              <a:rPr lang="el-GR" sz="2400" b="1"/>
              <a:t>Αιματική ροή</a:t>
            </a:r>
          </a:p>
          <a:p>
            <a:pPr eaLnBrk="1" hangingPunct="1">
              <a:defRPr/>
            </a:pPr>
            <a:r>
              <a:rPr lang="el-GR" sz="2400" b="1"/>
              <a:t>ΦΥΣΙΚΟΧΗΜΙΚΟΙ  ΠΑΡΑΓΟΝΤΕΣ</a:t>
            </a:r>
          </a:p>
          <a:p>
            <a:pPr eaLnBrk="1" hangingPunct="1">
              <a:defRPr/>
            </a:pPr>
            <a:r>
              <a:rPr lang="el-GR" sz="2400" b="1"/>
              <a:t>Φορέας</a:t>
            </a:r>
          </a:p>
          <a:p>
            <a:pPr eaLnBrk="1" hangingPunct="1">
              <a:defRPr/>
            </a:pPr>
            <a:r>
              <a:rPr lang="el-GR" sz="2400" b="1"/>
              <a:t>Ενισχυτές απορροφήσεως</a:t>
            </a:r>
          </a:p>
          <a:p>
            <a:pPr eaLnBrk="1" hangingPunct="1">
              <a:buFont typeface="Wingdings" pitchFamily="2" charset="2"/>
              <a:buNone/>
              <a:defRPr/>
            </a:pPr>
            <a:r>
              <a:rPr lang="el-GR" sz="2400" b="1"/>
              <a:t>Επιφανειοδραστικές ουσίες, Απρωτικοί διαλύτες, Οργανικοί διαλύτες</a:t>
            </a:r>
          </a:p>
          <a:p>
            <a:pPr eaLnBrk="1" hangingPunct="1">
              <a:defRPr/>
            </a:pPr>
            <a:r>
              <a:rPr lang="el-GR" sz="2400" b="1"/>
              <a:t>Ενυδάτωση</a:t>
            </a:r>
          </a:p>
          <a:p>
            <a:pPr eaLnBrk="1" hangingPunct="1">
              <a:defRPr/>
            </a:pPr>
            <a:r>
              <a:rPr lang="el-GR" sz="2400" b="1"/>
              <a:t>Θερμοκρασία</a:t>
            </a:r>
          </a:p>
          <a:p>
            <a:pPr eaLnBrk="1" hangingPunct="1">
              <a:defRPr/>
            </a:pPr>
            <a:r>
              <a:rPr lang="el-GR" sz="2400" b="1"/>
              <a:t>ρΗ</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p:cNvSpPr>
            <a:spLocks noGrp="1" noRot="1" noChangeArrowheads="1"/>
          </p:cNvSpPr>
          <p:nvPr>
            <p:ph type="body" idx="1"/>
          </p:nvPr>
        </p:nvSpPr>
        <p:spPr>
          <a:xfrm>
            <a:off x="0" y="188913"/>
            <a:ext cx="9144000" cy="6669087"/>
          </a:xfrm>
        </p:spPr>
        <p:txBody>
          <a:bodyPr/>
          <a:lstStyle/>
          <a:p>
            <a:pPr eaLnBrk="1" hangingPunct="1">
              <a:defRPr/>
            </a:pPr>
            <a:r>
              <a:rPr lang="el-GR" b="1" dirty="0"/>
              <a:t>ΜΕΘΟΔΟΙ ΜΕ</a:t>
            </a:r>
            <a:r>
              <a:rPr lang="en-US" b="1" dirty="0"/>
              <a:t>T</a:t>
            </a:r>
            <a:r>
              <a:rPr lang="el-GR" b="1" dirty="0"/>
              <a:t>ΡΗΣΕΩΣ</a:t>
            </a:r>
          </a:p>
          <a:p>
            <a:pPr eaLnBrk="1" hangingPunct="1">
              <a:defRPr/>
            </a:pPr>
            <a:r>
              <a:rPr lang="en-US" sz="2400" b="1" dirty="0"/>
              <a:t>In Vitro</a:t>
            </a:r>
          </a:p>
          <a:p>
            <a:pPr eaLnBrk="1" hangingPunct="1">
              <a:defRPr/>
            </a:pPr>
            <a:r>
              <a:rPr lang="en-US" sz="2400" b="1" dirty="0"/>
              <a:t>In Vivo</a:t>
            </a:r>
          </a:p>
          <a:p>
            <a:pPr eaLnBrk="1" hangingPunct="1">
              <a:buFont typeface="Wingdings" pitchFamily="2" charset="2"/>
              <a:buNone/>
              <a:defRPr/>
            </a:pPr>
            <a:r>
              <a:rPr lang="el-GR" sz="2400" b="1" dirty="0"/>
              <a:t>-Απώλεια Φαρμάκου στην Επιφάνεια</a:t>
            </a:r>
          </a:p>
          <a:p>
            <a:pPr eaLnBrk="1" hangingPunct="1">
              <a:buFont typeface="Wingdings" pitchFamily="2" charset="2"/>
              <a:buNone/>
              <a:defRPr/>
            </a:pPr>
            <a:r>
              <a:rPr lang="el-GR" sz="2400" b="1" dirty="0"/>
              <a:t>-Βιολογικές Αντιδράσεις</a:t>
            </a:r>
          </a:p>
          <a:p>
            <a:pPr eaLnBrk="1" hangingPunct="1">
              <a:buFont typeface="Wingdings" pitchFamily="2" charset="2"/>
              <a:buNone/>
              <a:defRPr/>
            </a:pPr>
            <a:r>
              <a:rPr lang="el-GR" sz="2400" b="1" dirty="0"/>
              <a:t>-Ιστολογικές</a:t>
            </a:r>
          </a:p>
          <a:p>
            <a:pPr eaLnBrk="1" hangingPunct="1">
              <a:buFont typeface="Wingdings" pitchFamily="2" charset="2"/>
              <a:buNone/>
              <a:defRPr/>
            </a:pPr>
            <a:r>
              <a:rPr lang="el-GR" sz="2400" b="1" dirty="0"/>
              <a:t>-</a:t>
            </a:r>
            <a:r>
              <a:rPr lang="el-GR" sz="2400" b="1" dirty="0" err="1"/>
              <a:t>Αιμα</a:t>
            </a:r>
            <a:r>
              <a:rPr lang="el-GR" sz="2400" b="1" dirty="0"/>
              <a:t> – Απεκκρίσεις</a:t>
            </a:r>
          </a:p>
          <a:p>
            <a:pPr eaLnBrk="1" hangingPunct="1">
              <a:buFont typeface="Wingdings" pitchFamily="2" charset="2"/>
              <a:buNone/>
              <a:defRPr/>
            </a:pPr>
            <a:endParaRPr lang="el-GR" sz="2400" b="1" dirty="0"/>
          </a:p>
          <a:p>
            <a:pPr eaLnBrk="1" hangingPunct="1">
              <a:defRPr/>
            </a:pPr>
            <a:r>
              <a:rPr lang="el-GR" sz="2800" b="1" dirty="0"/>
              <a:t>ΔΙΑΔΕΡΜΙΚΑ ΣΥΣΤΗΜΑΤΑ</a:t>
            </a:r>
          </a:p>
          <a:p>
            <a:pPr eaLnBrk="1" hangingPunct="1">
              <a:defRPr/>
            </a:pPr>
            <a:endParaRPr lang="el-GR" sz="2400"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625" y="228600"/>
            <a:ext cx="8510588" cy="896938"/>
          </a:xfrm>
        </p:spPr>
        <p:txBody>
          <a:bodyPr/>
          <a:lstStyle/>
          <a:p>
            <a:pPr>
              <a:defRPr/>
            </a:pPr>
            <a:r>
              <a:rPr lang="el-GR" sz="2400" b="1" dirty="0"/>
              <a:t>ΣΤΟΙΧΕΙΑ ΤΟΞΙΚΟΤΗΤΑΣ ΚΑΛΛΥΝΤΙΚΩΝ ΠΡΟΙΟΝΤΩΝ</a:t>
            </a:r>
            <a:endParaRPr lang="en-US" sz="2400" b="1" dirty="0"/>
          </a:p>
        </p:txBody>
      </p:sp>
      <p:sp>
        <p:nvSpPr>
          <p:cNvPr id="3" name="2 - Θέση περιεχομένου"/>
          <p:cNvSpPr>
            <a:spLocks noGrp="1"/>
          </p:cNvSpPr>
          <p:nvPr>
            <p:ph idx="1"/>
          </p:nvPr>
        </p:nvSpPr>
        <p:spPr>
          <a:xfrm>
            <a:off x="0" y="908050"/>
            <a:ext cx="9144000" cy="5949950"/>
          </a:xfrm>
        </p:spPr>
        <p:txBody>
          <a:bodyPr/>
          <a:lstStyle/>
          <a:p>
            <a:pPr>
              <a:buFont typeface="Wingdings" pitchFamily="2" charset="2"/>
              <a:buNone/>
              <a:defRPr/>
            </a:pPr>
            <a:r>
              <a:rPr lang="el-GR" sz="2400" b="1" dirty="0"/>
              <a:t>Προϊόντα: 35% για το δέρμα,  11 μπάνιο, 11 μάτια, 10 μαλλιά, </a:t>
            </a:r>
          </a:p>
          <a:p>
            <a:pPr>
              <a:buFont typeface="Wingdings" pitchFamily="2" charset="2"/>
              <a:buNone/>
              <a:defRPr/>
            </a:pPr>
            <a:r>
              <a:rPr lang="el-GR" sz="2400" b="1" dirty="0"/>
              <a:t>2 νύχια, 8 συνδυασμοί, 17 αρώματα – κολόνιες, 6 ανδρικά</a:t>
            </a:r>
          </a:p>
          <a:p>
            <a:pPr>
              <a:buFont typeface="Wingdings" pitchFamily="2" charset="2"/>
              <a:buNone/>
              <a:defRPr/>
            </a:pPr>
            <a:r>
              <a:rPr lang="el-GR" sz="2400" b="1" dirty="0"/>
              <a:t>Αμερική: </a:t>
            </a:r>
            <a:r>
              <a:rPr lang="el-GR" sz="2400" b="1" dirty="0" err="1"/>
              <a:t>Τριχοβαφές</a:t>
            </a:r>
            <a:r>
              <a:rPr lang="el-GR" sz="2400" b="1" dirty="0"/>
              <a:t>, κρέμες καθαρισμού προσώπου, βαφή</a:t>
            </a:r>
          </a:p>
          <a:p>
            <a:pPr>
              <a:buFont typeface="Wingdings" pitchFamily="2" charset="2"/>
              <a:buNone/>
              <a:defRPr/>
            </a:pPr>
            <a:r>
              <a:rPr lang="el-GR" sz="2400" b="1" dirty="0"/>
              <a:t>ματιών , </a:t>
            </a:r>
            <a:r>
              <a:rPr lang="el-GR" sz="2400" b="1" dirty="0" err="1"/>
              <a:t>περιγεννητικές</a:t>
            </a:r>
            <a:r>
              <a:rPr lang="el-GR" sz="2400" b="1" dirty="0"/>
              <a:t> περιοχές, αποσμητικά,</a:t>
            </a:r>
          </a:p>
          <a:p>
            <a:pPr>
              <a:buFont typeface="Wingdings" pitchFamily="2" charset="2"/>
              <a:buNone/>
              <a:defRPr/>
            </a:pPr>
            <a:r>
              <a:rPr lang="el-GR" sz="2400" b="1" dirty="0"/>
              <a:t>αντιιδρωτικά, </a:t>
            </a:r>
            <a:r>
              <a:rPr lang="el-GR" sz="2400" b="1" dirty="0" err="1"/>
              <a:t>αντιηλιακά</a:t>
            </a:r>
            <a:r>
              <a:rPr lang="el-GR" sz="2400" b="1" dirty="0"/>
              <a:t>, σαπούνια, νύχια</a:t>
            </a:r>
          </a:p>
          <a:p>
            <a:pPr>
              <a:buFont typeface="Wingdings" pitchFamily="2" charset="2"/>
              <a:buNone/>
              <a:defRPr/>
            </a:pPr>
            <a:r>
              <a:rPr lang="el-GR" sz="2400" b="1" dirty="0"/>
              <a:t>Ελλάς: </a:t>
            </a:r>
            <a:r>
              <a:rPr lang="el-GR" sz="2400" b="1" dirty="0" err="1"/>
              <a:t>Τριχοβαφές</a:t>
            </a:r>
            <a:r>
              <a:rPr lang="el-GR" sz="2400" b="1" dirty="0"/>
              <a:t>, </a:t>
            </a:r>
            <a:r>
              <a:rPr lang="el-GR" sz="2400" b="1" dirty="0" err="1"/>
              <a:t>αντιηλιακά</a:t>
            </a:r>
            <a:r>
              <a:rPr lang="el-GR" sz="2400" b="1" dirty="0"/>
              <a:t>, βαφή ματιών,  αρώματα</a:t>
            </a:r>
          </a:p>
          <a:p>
            <a:pPr>
              <a:buFont typeface="Wingdings" pitchFamily="2" charset="2"/>
              <a:buNone/>
              <a:defRPr/>
            </a:pPr>
            <a:r>
              <a:rPr lang="el-GR" sz="2400" b="1" dirty="0"/>
              <a:t>κολόνιες, καθαρισμός προσώπου, αποσμητικά-αντιιδρωτικά, </a:t>
            </a:r>
          </a:p>
          <a:p>
            <a:pPr>
              <a:buFont typeface="Wingdings" pitchFamily="2" charset="2"/>
              <a:buNone/>
              <a:defRPr/>
            </a:pPr>
            <a:r>
              <a:rPr lang="el-GR" sz="2400" b="1" dirty="0"/>
              <a:t>βοστρύχωση</a:t>
            </a:r>
          </a:p>
          <a:p>
            <a:pPr>
              <a:buFont typeface="Wingdings" pitchFamily="2" charset="2"/>
              <a:buNone/>
              <a:defRPr/>
            </a:pPr>
            <a:r>
              <a:rPr lang="el-GR" sz="2400" b="1" dirty="0"/>
              <a:t>Συχνή η μη αποδοχή τοξικότητας όπως με τις </a:t>
            </a:r>
            <a:r>
              <a:rPr lang="el-GR" sz="2400" b="1" dirty="0" err="1"/>
              <a:t>τριχοβαφές</a:t>
            </a:r>
            <a:r>
              <a:rPr lang="el-GR" sz="2400" b="1" dirty="0"/>
              <a:t> και</a:t>
            </a:r>
          </a:p>
          <a:p>
            <a:pPr>
              <a:buFont typeface="Wingdings" pitchFamily="2" charset="2"/>
              <a:buNone/>
              <a:defRPr/>
            </a:pPr>
            <a:r>
              <a:rPr lang="el-GR" sz="2400" b="1" dirty="0"/>
              <a:t>τα αρώματα </a:t>
            </a:r>
          </a:p>
          <a:p>
            <a:pPr>
              <a:buFont typeface="Wingdings" pitchFamily="2" charset="2"/>
              <a:buNone/>
              <a:defRPr/>
            </a:pPr>
            <a:endParaRPr lang="el-GR" sz="2400" b="1" dirty="0"/>
          </a:p>
          <a:p>
            <a:pPr>
              <a:buFont typeface="Wingdings" pitchFamily="2" charset="2"/>
              <a:buNone/>
              <a:defRPr/>
            </a:pPr>
            <a:r>
              <a:rPr lang="el-GR" sz="2400" b="1" dirty="0"/>
              <a:t>  </a:t>
            </a:r>
            <a:endParaRPr lang="en-US" sz="2400"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ΙΑΤΡΟΤΕΧΝΟΛΟΓΙΚΑ</a:t>
            </a:r>
            <a:br>
              <a:rPr lang="el-GR" b="1" dirty="0"/>
            </a:br>
            <a:r>
              <a:rPr lang="el-GR" b="1" dirty="0"/>
              <a:t>Ι</a:t>
            </a:r>
            <a:r>
              <a:rPr lang="en-US" b="1" dirty="0"/>
              <a:t>SO 10993</a:t>
            </a:r>
            <a:endParaRPr lang="el-GR" b="1" dirty="0"/>
          </a:p>
        </p:txBody>
      </p:sp>
      <p:sp>
        <p:nvSpPr>
          <p:cNvPr id="3" name="2 - Θέση περιεχομένου"/>
          <p:cNvSpPr>
            <a:spLocks noGrp="1"/>
          </p:cNvSpPr>
          <p:nvPr>
            <p:ph idx="1"/>
          </p:nvPr>
        </p:nvSpPr>
        <p:spPr/>
        <p:txBody>
          <a:bodyPr>
            <a:normAutofit/>
          </a:bodyPr>
          <a:lstStyle/>
          <a:p>
            <a:pPr>
              <a:buNone/>
            </a:pPr>
            <a:r>
              <a:rPr lang="el-GR" sz="2000" b="1" dirty="0"/>
              <a:t>Πειραματόζωα (εγκρίσεις πρωτοκόλλων)</a:t>
            </a:r>
          </a:p>
          <a:p>
            <a:pPr>
              <a:buNone/>
            </a:pPr>
            <a:r>
              <a:rPr lang="el-GR" sz="2000" b="1" dirty="0" err="1"/>
              <a:t>Γενοτοξικότητα</a:t>
            </a:r>
            <a:r>
              <a:rPr lang="el-GR" sz="2000" b="1" dirty="0"/>
              <a:t>, Καρκινογένεση – Αναπαραγωγή</a:t>
            </a:r>
          </a:p>
          <a:p>
            <a:pPr>
              <a:buNone/>
            </a:pPr>
            <a:r>
              <a:rPr lang="en-US" sz="2000" b="1" dirty="0"/>
              <a:t>In Vitro </a:t>
            </a:r>
            <a:r>
              <a:rPr lang="el-GR" sz="2000" b="1" dirty="0" err="1"/>
              <a:t>Κυτταροτοξικότητα</a:t>
            </a:r>
            <a:endParaRPr lang="el-GR" sz="2000" b="1" dirty="0"/>
          </a:p>
          <a:p>
            <a:pPr>
              <a:buNone/>
            </a:pPr>
            <a:r>
              <a:rPr lang="el-GR" sz="2000" b="1" dirty="0"/>
              <a:t>Εμφυτεύματα : Τοπική Τοξικότητα</a:t>
            </a:r>
          </a:p>
          <a:p>
            <a:pPr>
              <a:buNone/>
            </a:pPr>
            <a:r>
              <a:rPr lang="el-GR" sz="2000" b="1" dirty="0"/>
              <a:t>Ερεθιστικότητα –Αλλεργία</a:t>
            </a:r>
          </a:p>
          <a:p>
            <a:pPr>
              <a:buNone/>
            </a:pPr>
            <a:r>
              <a:rPr lang="el-GR" sz="2000" b="1" dirty="0"/>
              <a:t>Συστηματική Τοξικότητα</a:t>
            </a:r>
          </a:p>
          <a:p>
            <a:pPr>
              <a:buNone/>
            </a:pPr>
            <a:r>
              <a:rPr lang="el-GR" sz="2000" b="1" dirty="0" err="1"/>
              <a:t>Τοξικοκινητική</a:t>
            </a:r>
            <a:r>
              <a:rPr lang="el-GR" sz="2000" b="1" dirty="0"/>
              <a:t> Μελέτη για Διασπώμενα η «Διαρρέοντα» ή </a:t>
            </a:r>
            <a:r>
              <a:rPr lang="el-GR" sz="2000" b="1" dirty="0" err="1"/>
              <a:t>Εμφυτεύσιμα</a:t>
            </a:r>
            <a:r>
              <a:rPr lang="el-GR" sz="2000" b="1" dirty="0"/>
              <a:t> Προϊόντα (απορρόφηση, κατανομή, μεταβολισμός και </a:t>
            </a:r>
            <a:r>
              <a:rPr lang="el-GR" sz="2000" b="1" dirty="0" err="1"/>
              <a:t>απέκρισση</a:t>
            </a:r>
            <a:r>
              <a:rPr lang="el-GR" sz="2000" b="1" dirty="0"/>
              <a:t>)</a:t>
            </a:r>
          </a:p>
          <a:p>
            <a:pPr>
              <a:buNone/>
            </a:pPr>
            <a:r>
              <a:rPr lang="el-GR" sz="2000" b="1" dirty="0"/>
              <a:t>Οξεία-</a:t>
            </a:r>
            <a:r>
              <a:rPr lang="el-GR" sz="2000" b="1" dirty="0" err="1"/>
              <a:t>Υποξεία</a:t>
            </a:r>
            <a:r>
              <a:rPr lang="el-GR" sz="2000" b="1" dirty="0"/>
              <a:t> – Χρόνια Τοξικότητα</a:t>
            </a:r>
          </a:p>
          <a:p>
            <a:pPr>
              <a:buNone/>
            </a:pPr>
            <a:endParaRPr lang="el-GR" sz="2000" b="1" dirty="0"/>
          </a:p>
          <a:p>
            <a:pPr>
              <a:buNone/>
            </a:pPr>
            <a:r>
              <a:rPr lang="el-GR" sz="2000" b="1" dirty="0"/>
              <a:t> </a:t>
            </a:r>
          </a:p>
          <a:p>
            <a:pPr>
              <a:buNone/>
            </a:pPr>
            <a:endParaRPr lang="el-GR" sz="2000" b="1"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Απαραίτητες Μελέτες Τοξικότητας </a:t>
            </a:r>
            <a:r>
              <a:rPr lang="el-GR" dirty="0" err="1"/>
              <a:t>Ιατροτεχνολογικών</a:t>
            </a:r>
            <a:r>
              <a:rPr lang="el-GR" dirty="0"/>
              <a:t> Προϊόντων </a:t>
            </a:r>
            <a:endParaRPr lang="en-US" dirty="0"/>
          </a:p>
        </p:txBody>
      </p:sp>
      <p:pic>
        <p:nvPicPr>
          <p:cNvPr id="51202" name="Picture 2"/>
          <p:cNvPicPr>
            <a:picLocks noGrp="1" noChangeAspect="1" noChangeArrowheads="1"/>
          </p:cNvPicPr>
          <p:nvPr>
            <p:ph idx="1"/>
          </p:nvPr>
        </p:nvPicPr>
        <p:blipFill>
          <a:blip r:embed="rId2" cstate="print"/>
          <a:srcRect/>
          <a:stretch>
            <a:fillRect/>
          </a:stretch>
        </p:blipFill>
        <p:spPr bwMode="auto">
          <a:xfrm>
            <a:off x="1" y="1371600"/>
            <a:ext cx="8686800" cy="5486400"/>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lgn="ctr">
              <a:buNone/>
            </a:pPr>
            <a:r>
              <a:rPr lang="el-GR" sz="2400" b="1" dirty="0"/>
              <a:t>ΔΟΚΙΜΑΣΙΕΣ ΤΟΞΙΚΟΤΗΤΑΣ ΤΟΠΙΚΩΝ ΙΑΤΡΟΤΕΧΝΟΛΟΓΙΚΩΝ ΠΡΟΪΟΝΤΩΝ</a:t>
            </a:r>
          </a:p>
          <a:p>
            <a:pPr>
              <a:buNone/>
            </a:pPr>
            <a:r>
              <a:rPr lang="el-GR" sz="2000" b="1" dirty="0"/>
              <a:t>Σύμφωνα με την Ι</a:t>
            </a:r>
            <a:r>
              <a:rPr lang="en-US" sz="2000" b="1" dirty="0"/>
              <a:t>SO</a:t>
            </a:r>
            <a:r>
              <a:rPr lang="el-GR" sz="2000" b="1" dirty="0"/>
              <a:t> 10993</a:t>
            </a:r>
          </a:p>
          <a:p>
            <a:pPr>
              <a:buNone/>
            </a:pPr>
            <a:r>
              <a:rPr lang="el-GR" sz="2000" b="1" dirty="0" err="1"/>
              <a:t>Γενοτοξικότητα</a:t>
            </a:r>
            <a:r>
              <a:rPr lang="el-GR" sz="2000" b="1" dirty="0"/>
              <a:t> – Καρκινογένεση – </a:t>
            </a:r>
            <a:r>
              <a:rPr lang="el-GR" sz="2000" b="1" dirty="0" err="1"/>
              <a:t>Αναραγωγή</a:t>
            </a:r>
            <a:endParaRPr lang="el-GR" sz="2000" b="1" dirty="0"/>
          </a:p>
          <a:p>
            <a:pPr>
              <a:buNone/>
            </a:pPr>
            <a:r>
              <a:rPr lang="el-GR" sz="2000" b="1" dirty="0" err="1"/>
              <a:t>Κυτταροτοξικότητα</a:t>
            </a:r>
            <a:endParaRPr lang="el-GR" sz="2000" b="1" dirty="0"/>
          </a:p>
          <a:p>
            <a:pPr>
              <a:buNone/>
            </a:pPr>
            <a:r>
              <a:rPr lang="el-GR" sz="2000" b="1" dirty="0"/>
              <a:t>Τοπικά αποτελέσματα μετά από εμφυτεύσεις</a:t>
            </a:r>
          </a:p>
          <a:p>
            <a:pPr>
              <a:buNone/>
            </a:pPr>
            <a:r>
              <a:rPr lang="el-GR" sz="2000" b="1" dirty="0"/>
              <a:t>Δοκιμασία Ερεθιστικότητας – Αλλεργίας</a:t>
            </a:r>
          </a:p>
          <a:p>
            <a:pPr>
              <a:buNone/>
            </a:pPr>
            <a:r>
              <a:rPr lang="el-GR" sz="2000" b="1" dirty="0"/>
              <a:t>Συστηματική Τοξικότητα</a:t>
            </a:r>
          </a:p>
          <a:p>
            <a:pPr>
              <a:buNone/>
            </a:pPr>
            <a:r>
              <a:rPr lang="el-GR" sz="2000" b="1" dirty="0" err="1"/>
              <a:t>Τοξικοκινητική</a:t>
            </a:r>
            <a:r>
              <a:rPr lang="el-GR" sz="2000" b="1"/>
              <a:t> Μελέτη</a:t>
            </a:r>
          </a:p>
          <a:p>
            <a:pPr>
              <a:buNone/>
            </a:pPr>
            <a:endParaRPr lang="el-GR" sz="2000" b="1"/>
          </a:p>
          <a:p>
            <a:pPr>
              <a:buNone/>
            </a:pPr>
            <a:endParaRPr lang="el-GR" sz="2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3999" cy="6858000"/>
          </a:xfrm>
        </p:spPr>
        <p:txBody>
          <a:bodyPr/>
          <a:lstStyle/>
          <a:p>
            <a:pPr algn="ctr">
              <a:buNone/>
            </a:pPr>
            <a:r>
              <a:rPr lang="el-GR" b="1" dirty="0"/>
              <a:t>Βασικά Σημεία της Νομοθεσίας των Καλλυντικών</a:t>
            </a:r>
          </a:p>
          <a:p>
            <a:r>
              <a:rPr lang="el-GR" sz="1800" b="1" dirty="0"/>
              <a:t>Ψευδεπίγραφα Καλλυντικά (δικαιώματα διανοητικής ιδιοκτησίας)</a:t>
            </a:r>
          </a:p>
          <a:p>
            <a:r>
              <a:rPr lang="el-GR" sz="1800" b="1" dirty="0"/>
              <a:t>Ορθή Παρασκευαστική Πρακτική</a:t>
            </a:r>
          </a:p>
          <a:p>
            <a:r>
              <a:rPr lang="el-GR" sz="1800" b="1" dirty="0"/>
              <a:t>Φάκελος  Πληροφοριών σε Συγκεκριμένη Διεύθυνση</a:t>
            </a:r>
          </a:p>
          <a:p>
            <a:r>
              <a:rPr lang="el-GR" sz="1800" b="1" dirty="0"/>
              <a:t>Εκτίμηση της Ασφαλείας Σύμφωνα με την Κοινοτική Νομοθεσία</a:t>
            </a:r>
          </a:p>
          <a:p>
            <a:r>
              <a:rPr lang="el-GR" sz="1800" b="1" dirty="0"/>
              <a:t>Σαφείς Πληροφορίες στις Αρχές ως προς την Ταυτότητα, Ποιότητα, Ασφάλεια και τους Ισχυρισμούς</a:t>
            </a:r>
          </a:p>
          <a:p>
            <a:r>
              <a:rPr lang="el-GR" sz="1800" b="1" dirty="0"/>
              <a:t>Πληροφορίες ως προς την Σύνθεση για τα Κέντρα Δηλητηριάσεων</a:t>
            </a:r>
          </a:p>
          <a:p>
            <a:r>
              <a:rPr lang="el-GR" sz="1800" b="1" dirty="0"/>
              <a:t>Ουσίες που Απαγορεύονται ή Επιτρέπονται σε Συγκεκριμένη Δοσολογία – Τύπο Προϊόντων (</a:t>
            </a:r>
            <a:r>
              <a:rPr lang="el-GR" sz="1800" b="1" dirty="0" err="1"/>
              <a:t>Παράρτηματα</a:t>
            </a:r>
            <a:r>
              <a:rPr lang="el-GR" sz="1800" b="1" dirty="0"/>
              <a:t> ΙΙ και ΙΙΙ). Επίσης Χρωστικές, Συντηρητικά, Φίλτρα  Υπεριώδους  (Παραρτήματα Ι</a:t>
            </a:r>
            <a:r>
              <a:rPr lang="en-US" sz="1800" b="1" dirty="0"/>
              <a:t>V, V, Vi)</a:t>
            </a:r>
            <a:endParaRPr lang="el-GR" sz="1800" b="1" dirty="0"/>
          </a:p>
          <a:p>
            <a:r>
              <a:rPr lang="el-GR" sz="1800" b="1" dirty="0"/>
              <a:t>Επιστημονική Επιτροπή για την Ασφάλεια των Καταναλωτών (ΕΕΑΚ – </a:t>
            </a:r>
            <a:r>
              <a:rPr lang="en-US" sz="1800" b="1" dirty="0"/>
              <a:t>ECCS) 2008/721/EK : </a:t>
            </a:r>
            <a:r>
              <a:rPr lang="el-GR" sz="1800" b="1" dirty="0"/>
              <a:t>Καταναλωτές, Δημόσια Υγεία, Περιβάλλον</a:t>
            </a:r>
          </a:p>
          <a:p>
            <a:r>
              <a:rPr lang="el-GR" sz="1800" b="1" dirty="0" err="1"/>
              <a:t>Νανοϋλικά</a:t>
            </a:r>
            <a:endParaRPr lang="el-GR" sz="1800" b="1" dirty="0"/>
          </a:p>
          <a:p>
            <a:r>
              <a:rPr lang="el-GR" sz="1800" b="1" dirty="0"/>
              <a:t>Ουσίες </a:t>
            </a:r>
            <a:r>
              <a:rPr lang="el-GR" sz="1800" b="1" dirty="0" err="1"/>
              <a:t>Καρκινογόνες</a:t>
            </a:r>
            <a:r>
              <a:rPr lang="el-GR" sz="1800" b="1" dirty="0"/>
              <a:t>, </a:t>
            </a:r>
            <a:r>
              <a:rPr lang="el-GR" sz="1800" b="1" dirty="0" err="1"/>
              <a:t>Μεταλλαξιογόνες</a:t>
            </a:r>
            <a:r>
              <a:rPr lang="el-GR" sz="1800" b="1" dirty="0"/>
              <a:t>, Τοξικές (ΚΜΤ) κατηγορίας 1Α,1Β και 2 απαγορεύονται για τα καλλυντικά με βάση την </a:t>
            </a:r>
            <a:r>
              <a:rPr lang="el-GR" sz="1800" b="1" dirty="0" err="1"/>
              <a:t>Εκθεση</a:t>
            </a:r>
            <a:r>
              <a:rPr lang="el-GR" sz="1800" b="1" dirty="0"/>
              <a:t> της ΕΕΑΚ σε </a:t>
            </a:r>
            <a:r>
              <a:rPr lang="el-GR" sz="1800" b="1" dirty="0" err="1"/>
              <a:t>σχε΄ση</a:t>
            </a:r>
            <a:r>
              <a:rPr lang="el-GR" sz="1800" b="1" dirty="0"/>
              <a:t> με την συγκέντρωση – δόση</a:t>
            </a:r>
          </a:p>
          <a:p>
            <a:r>
              <a:rPr lang="el-GR" sz="1800" b="1" dirty="0"/>
              <a:t>Ευάλωτες Ομάδες : Παιδιά κάτω των 3, ηλικιωμένοι, εγκυμονούσες, θηλάζουσες, μειωμένη ανοσολογική απόκριση</a:t>
            </a:r>
          </a:p>
          <a:p>
            <a:r>
              <a:rPr lang="el-GR" sz="1800" b="1" dirty="0"/>
              <a:t>Τα Πειράματα στα Ζώα υποκαθίστανται από εναλλακτικές μεθόδους εφόσον αυτές είναι επιστημονικά αποδεκτές</a:t>
            </a:r>
            <a:endParaRPr lang="en-US" sz="1800" b="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2C3D-30B2-22FE-8F13-B7F0C805A697}"/>
              </a:ext>
            </a:extLst>
          </p:cNvPr>
          <p:cNvSpPr>
            <a:spLocks noGrp="1"/>
          </p:cNvSpPr>
          <p:nvPr>
            <p:ph type="title"/>
          </p:nvPr>
        </p:nvSpPr>
        <p:spPr>
          <a:xfrm>
            <a:off x="457200" y="0"/>
            <a:ext cx="8229600" cy="1295400"/>
          </a:xfrm>
        </p:spPr>
        <p:txBody>
          <a:bodyPr>
            <a:normAutofit fontScale="90000"/>
          </a:bodyPr>
          <a:lstStyle/>
          <a:p>
            <a:r>
              <a:rPr lang="el-GR" dirty="0"/>
              <a:t>ΠΑΡΑΜΕΤΡΟΙ ΤΟΞΙΚΟΤΗΤΑΣ ΟΥΣΙΩΝ ΚΑΙ  ΤΟΠΙΚΩΝ ΣΚΕΥΑΣΜΑΤΩΝ</a:t>
            </a:r>
            <a:endParaRPr lang="en-US" dirty="0"/>
          </a:p>
        </p:txBody>
      </p:sp>
      <p:graphicFrame>
        <p:nvGraphicFramePr>
          <p:cNvPr id="4" name="Content Placeholder 3">
            <a:extLst>
              <a:ext uri="{FF2B5EF4-FFF2-40B4-BE49-F238E27FC236}">
                <a16:creationId xmlns:a16="http://schemas.microsoft.com/office/drawing/2014/main" id="{D292BC7B-41B0-5AA4-8129-869AB5FED3D5}"/>
              </a:ext>
            </a:extLst>
          </p:cNvPr>
          <p:cNvGraphicFramePr>
            <a:graphicFrameLocks noGrp="1"/>
          </p:cNvGraphicFramePr>
          <p:nvPr>
            <p:ph idx="1"/>
            <p:extLst>
              <p:ext uri="{D42A27DB-BD31-4B8C-83A1-F6EECF244321}">
                <p14:modId xmlns:p14="http://schemas.microsoft.com/office/powerpoint/2010/main" val="2180256977"/>
              </p:ext>
            </p:extLst>
          </p:nvPr>
        </p:nvGraphicFramePr>
        <p:xfrm>
          <a:off x="152400" y="1371600"/>
          <a:ext cx="8991601" cy="5486400"/>
        </p:xfrm>
        <a:graphic>
          <a:graphicData uri="http://schemas.openxmlformats.org/drawingml/2006/table">
            <a:tbl>
              <a:tblPr firstRow="1" firstCol="1" bandRow="1">
                <a:tableStyleId>{5C22544A-7EE6-4342-B048-85BDC9FD1C3A}</a:tableStyleId>
              </a:tblPr>
              <a:tblGrid>
                <a:gridCol w="2499036">
                  <a:extLst>
                    <a:ext uri="{9D8B030D-6E8A-4147-A177-3AD203B41FA5}">
                      <a16:colId xmlns:a16="http://schemas.microsoft.com/office/drawing/2014/main" val="3961005374"/>
                    </a:ext>
                  </a:extLst>
                </a:gridCol>
                <a:gridCol w="2126184">
                  <a:extLst>
                    <a:ext uri="{9D8B030D-6E8A-4147-A177-3AD203B41FA5}">
                      <a16:colId xmlns:a16="http://schemas.microsoft.com/office/drawing/2014/main" val="132527909"/>
                    </a:ext>
                  </a:extLst>
                </a:gridCol>
                <a:gridCol w="2126184">
                  <a:extLst>
                    <a:ext uri="{9D8B030D-6E8A-4147-A177-3AD203B41FA5}">
                      <a16:colId xmlns:a16="http://schemas.microsoft.com/office/drawing/2014/main" val="3245640024"/>
                    </a:ext>
                  </a:extLst>
                </a:gridCol>
                <a:gridCol w="2240197">
                  <a:extLst>
                    <a:ext uri="{9D8B030D-6E8A-4147-A177-3AD203B41FA5}">
                      <a16:colId xmlns:a16="http://schemas.microsoft.com/office/drawing/2014/main" val="2554493603"/>
                    </a:ext>
                  </a:extLst>
                </a:gridCol>
              </a:tblGrid>
              <a:tr h="735981">
                <a:tc>
                  <a:txBody>
                    <a:bodyPr/>
                    <a:lstStyle/>
                    <a:p>
                      <a:pPr marL="0" marR="0">
                        <a:spcBef>
                          <a:spcPts val="0"/>
                        </a:spcBef>
                        <a:spcAft>
                          <a:spcPts val="0"/>
                        </a:spcAft>
                      </a:pPr>
                      <a:r>
                        <a:rPr lang="el-GR" sz="1100">
                          <a:effectLst/>
                        </a:rPr>
                        <a:t>Υλικά/ Σκευάσματα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dirty="0">
                          <a:effectLst/>
                        </a:rPr>
                        <a:t>Βιολογικοί Παράγοντες</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Περιβαλλοντικές Συνθήκες</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Σ</a:t>
                      </a:r>
                      <a:r>
                        <a:rPr lang="en-US" sz="1100">
                          <a:effectLst/>
                        </a:rPr>
                        <a:t>υνθήκες </a:t>
                      </a:r>
                      <a:r>
                        <a:rPr lang="el-GR" sz="1100">
                          <a:effectLst/>
                        </a:rPr>
                        <a:t>Έ</a:t>
                      </a:r>
                      <a:r>
                        <a:rPr lang="en-US" sz="1100">
                          <a:effectLst/>
                        </a:rPr>
                        <a:t>κθεσης</a:t>
                      </a:r>
                      <a:r>
                        <a:rPr lang="el-GR" sz="1100">
                          <a:effectLst/>
                        </a:rPr>
                        <a:t> και Χρήσης</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6137774"/>
                  </a:ext>
                </a:extLst>
              </a:tr>
              <a:tr h="735981">
                <a:tc>
                  <a:txBody>
                    <a:bodyPr/>
                    <a:lstStyle/>
                    <a:p>
                      <a:pPr marL="0" marR="0">
                        <a:spcBef>
                          <a:spcPts val="0"/>
                        </a:spcBef>
                        <a:spcAft>
                          <a:spcPts val="0"/>
                        </a:spcAft>
                      </a:pPr>
                      <a:r>
                        <a:rPr lang="en-US" sz="1100">
                          <a:effectLst/>
                        </a:rPr>
                        <a:t>Φυσικοχημικά </a:t>
                      </a:r>
                      <a:r>
                        <a:rPr lang="el-GR" sz="1100">
                          <a:effectLst/>
                        </a:rPr>
                        <a:t>Χ</a:t>
                      </a:r>
                      <a:r>
                        <a:rPr lang="en-US" sz="1100">
                          <a:effectLst/>
                        </a:rPr>
                        <a:t>αρακτηριστικά</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Γενετικοί Παράγοντες</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Εποχή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Διάρκεια και Συχνότητα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69053215"/>
                  </a:ext>
                </a:extLst>
              </a:tr>
              <a:tr h="735981">
                <a:tc>
                  <a:txBody>
                    <a:bodyPr/>
                    <a:lstStyle/>
                    <a:p>
                      <a:pPr marL="0" marR="0">
                        <a:spcBef>
                          <a:spcPts val="0"/>
                        </a:spcBef>
                        <a:spcAft>
                          <a:spcPts val="0"/>
                        </a:spcAft>
                      </a:pPr>
                      <a:r>
                        <a:rPr lang="el-GR" sz="1100">
                          <a:effectLst/>
                        </a:rPr>
                        <a:t>Καθαρότητα (Προσμίξεις)</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Φύλο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Θερμοκρασία και Υγρασία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Δόση</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29208999"/>
                  </a:ext>
                </a:extLst>
              </a:tr>
              <a:tr h="735981">
                <a:tc>
                  <a:txBody>
                    <a:bodyPr/>
                    <a:lstStyle/>
                    <a:p>
                      <a:pPr marL="0" marR="0">
                        <a:spcBef>
                          <a:spcPts val="0"/>
                        </a:spcBef>
                        <a:spcAft>
                          <a:spcPts val="0"/>
                        </a:spcAft>
                      </a:pPr>
                      <a:r>
                        <a:rPr lang="el-GR" sz="1100">
                          <a:effectLst/>
                        </a:rPr>
                        <a:t>Διαλύτες και Έκδοχα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Ηλικία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Ακτινοβολία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Θέση και Ρυθμός Χορήγησης</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2637782"/>
                  </a:ext>
                </a:extLst>
              </a:tr>
              <a:tr h="602165">
                <a:tc>
                  <a:txBody>
                    <a:bodyPr/>
                    <a:lstStyle/>
                    <a:p>
                      <a:pPr marL="0" marR="0">
                        <a:spcBef>
                          <a:spcPts val="0"/>
                        </a:spcBef>
                        <a:spcAft>
                          <a:spcPts val="0"/>
                        </a:spcAft>
                      </a:pPr>
                      <a:r>
                        <a:rPr lang="el-GR" sz="1100">
                          <a:effectLst/>
                        </a:rPr>
                        <a:t>Χημική Σύσταση</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Φυλή</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Απορρόφηση</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781263"/>
                  </a:ext>
                </a:extLst>
              </a:tr>
              <a:tr h="602165">
                <a:tc>
                  <a:txBody>
                    <a:bodyPr/>
                    <a:lstStyle/>
                    <a:p>
                      <a:pPr marL="0" marR="0">
                        <a:spcBef>
                          <a:spcPts val="0"/>
                        </a:spcBef>
                        <a:spcAft>
                          <a:spcPts val="0"/>
                        </a:spcAft>
                      </a:pPr>
                      <a:r>
                        <a:rPr lang="el-GR" sz="1100">
                          <a:effectLst/>
                        </a:rPr>
                        <a:t>Διαλυτότητα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Παρουσία Νόσου</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Βιομετατρόπη</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48811666"/>
                  </a:ext>
                </a:extLst>
              </a:tr>
              <a:tr h="735981">
                <a:tc>
                  <a:txBody>
                    <a:bodyPr/>
                    <a:lstStyle/>
                    <a:p>
                      <a:pPr marL="0" marR="0">
                        <a:spcBef>
                          <a:spcPts val="0"/>
                        </a:spcBef>
                        <a:spcAft>
                          <a:spcPts val="0"/>
                        </a:spcAft>
                      </a:pPr>
                      <a:r>
                        <a:rPr lang="el-GR" sz="1100">
                          <a:effectLst/>
                        </a:rPr>
                        <a:t>Φαρμακοτεχνική μορφή</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Κατάσταση Δέρματος</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8579922"/>
                  </a:ext>
                </a:extLst>
              </a:tr>
              <a:tr h="602165">
                <a:tc>
                  <a:txBody>
                    <a:bodyPr/>
                    <a:lstStyle/>
                    <a:p>
                      <a:pPr marL="0" marR="0">
                        <a:spcBef>
                          <a:spcPts val="0"/>
                        </a:spcBef>
                        <a:spcAft>
                          <a:spcPts val="0"/>
                        </a:spcAft>
                      </a:pPr>
                      <a:r>
                        <a:rPr lang="el-GR"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Ιδιοσυγκρασία</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l-GR"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7324087"/>
                  </a:ext>
                </a:extLst>
              </a:tr>
            </a:tbl>
          </a:graphicData>
        </a:graphic>
      </p:graphicFrame>
    </p:spTree>
    <p:extLst>
      <p:ext uri="{BB962C8B-B14F-4D97-AF65-F5344CB8AC3E}">
        <p14:creationId xmlns:p14="http://schemas.microsoft.com/office/powerpoint/2010/main" val="8156539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747F-0EB6-9531-B3A7-BB978BC8BC53}"/>
              </a:ext>
            </a:extLst>
          </p:cNvPr>
          <p:cNvSpPr>
            <a:spLocks noGrp="1"/>
          </p:cNvSpPr>
          <p:nvPr>
            <p:ph type="title"/>
          </p:nvPr>
        </p:nvSpPr>
        <p:spPr>
          <a:xfrm>
            <a:off x="457200" y="0"/>
            <a:ext cx="8229600" cy="1143000"/>
          </a:xfrm>
        </p:spPr>
        <p:txBody>
          <a:bodyPr>
            <a:normAutofit fontScale="90000"/>
          </a:bodyPr>
          <a:lstStyle/>
          <a:p>
            <a:r>
              <a:rPr lang="el-GR" dirty="0"/>
              <a:t>ΚΑΤΗΓΟΡΙΕΣ ΤΟΞΙΚΩΝ ΟΥΣΙΩΝ ΓΙΑ ΤΟ ΔΕΡΜΑ</a:t>
            </a:r>
            <a:endParaRPr lang="en-US" dirty="0"/>
          </a:p>
        </p:txBody>
      </p:sp>
      <p:sp>
        <p:nvSpPr>
          <p:cNvPr id="3" name="Content Placeholder 2">
            <a:extLst>
              <a:ext uri="{FF2B5EF4-FFF2-40B4-BE49-F238E27FC236}">
                <a16:creationId xmlns:a16="http://schemas.microsoft.com/office/drawing/2014/main" id="{842A5C9E-0C15-CF91-7AB0-A87709A394CD}"/>
              </a:ext>
            </a:extLst>
          </p:cNvPr>
          <p:cNvSpPr>
            <a:spLocks noGrp="1"/>
          </p:cNvSpPr>
          <p:nvPr>
            <p:ph idx="1"/>
          </p:nvPr>
        </p:nvSpPr>
        <p:spPr>
          <a:xfrm>
            <a:off x="0" y="990600"/>
            <a:ext cx="9144000" cy="5867400"/>
          </a:xfrm>
        </p:spPr>
        <p:txBody>
          <a:bodyPr/>
          <a:lstStyle/>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Λιπαρές ουσίες: λανολίνη, παραφίνη, βούτυρο κακάο, αμυγδαλέλαιο</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Χρωστικές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Αρώματα: ισοευγενόλη, ευγενόλη, κινναμωμική αλκοόλη, μινθόλη, καμφορά</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Αλκοόλες</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Συντηρητικά</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Λευκαντικά</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Ανιονικοί και κατιονικοί επιφανιοδραστικοί παράγοντες</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Αντιμικροβιακά</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Φάρμακα: ρετινοειδή, σαλυκιλικό οξύ</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60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Άλατα αργιλίου</a:t>
            </a:r>
          </a:p>
          <a:p>
            <a:pPr marL="342900" marR="0" lvl="0" indent="-342900" algn="just">
              <a:spcBef>
                <a:spcPts val="0"/>
              </a:spcBef>
              <a:spcAft>
                <a:spcPts val="600"/>
              </a:spcAft>
              <a:buFont typeface="Symbol" panose="05050102010706020507" pitchFamily="18" charset="2"/>
              <a:buChar char=""/>
            </a:pPr>
            <a:r>
              <a:rPr lang="el-GR" sz="2400" dirty="0">
                <a:latin typeface="Calibri" panose="020F0502020204030204" pitchFamily="34" charset="0"/>
                <a:ea typeface="Times New Roman" panose="02020603050405020304" pitchFamily="18" charset="0"/>
                <a:cs typeface="Times New Roman" panose="02020603050405020304" pitchFamily="18" charset="0"/>
              </a:rPr>
              <a:t>Δραστικές </a:t>
            </a:r>
          </a:p>
          <a:p>
            <a:pPr marL="342900" marR="0" lvl="0" indent="-342900" algn="just">
              <a:spcBef>
                <a:spcPts val="0"/>
              </a:spcBef>
              <a:spcAft>
                <a:spcPts val="600"/>
              </a:spcAft>
              <a:buFont typeface="Symbol" panose="05050102010706020507" pitchFamily="18" charset="2"/>
              <a:buChar char=""/>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Φίλτρα προστασίας από την υπεριώδη Ακτινοβολία</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518694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Rot="1" noChangeArrowheads="1"/>
          </p:cNvSpPr>
          <p:nvPr>
            <p:ph type="body" idx="1"/>
          </p:nvPr>
        </p:nvSpPr>
        <p:spPr>
          <a:xfrm>
            <a:off x="0" y="0"/>
            <a:ext cx="9144000" cy="6858000"/>
          </a:xfrm>
        </p:spPr>
        <p:txBody>
          <a:bodyPr/>
          <a:lstStyle/>
          <a:p>
            <a:pPr algn="ctr" eaLnBrk="1" hangingPunct="1">
              <a:lnSpc>
                <a:spcPct val="90000"/>
              </a:lnSpc>
              <a:buFont typeface="Wingdings" pitchFamily="2" charset="2"/>
              <a:buNone/>
              <a:defRPr/>
            </a:pPr>
            <a:r>
              <a:rPr lang="el-GR" sz="1800" b="1"/>
              <a:t>ΔΟΚΙΜΑΣΙΕΣ ΣΤΑ ΖΩΑ</a:t>
            </a:r>
          </a:p>
          <a:p>
            <a:pPr eaLnBrk="1" hangingPunct="1">
              <a:lnSpc>
                <a:spcPct val="90000"/>
              </a:lnSpc>
              <a:defRPr/>
            </a:pPr>
            <a:r>
              <a:rPr lang="el-GR" sz="1800" b="1"/>
              <a:t>ΤΟΞΙΚΟΤΗΤΑ ΑΠΟ ΤΟ ΣΤΟΜΑ </a:t>
            </a:r>
            <a:r>
              <a:rPr lang="en-US" sz="1800" b="1"/>
              <a:t>LD 50</a:t>
            </a:r>
          </a:p>
          <a:p>
            <a:pPr eaLnBrk="1" hangingPunct="1">
              <a:lnSpc>
                <a:spcPct val="90000"/>
              </a:lnSpc>
              <a:buFont typeface="Wingdings" pitchFamily="2" charset="2"/>
              <a:buNone/>
              <a:defRPr/>
            </a:pPr>
            <a:r>
              <a:rPr lang="el-GR" sz="1600" b="1"/>
              <a:t>Μύες – Επίμυες</a:t>
            </a:r>
          </a:p>
          <a:p>
            <a:pPr eaLnBrk="1" hangingPunct="1">
              <a:lnSpc>
                <a:spcPct val="90000"/>
              </a:lnSpc>
              <a:buFont typeface="Wingdings" pitchFamily="2" charset="2"/>
              <a:buNone/>
              <a:defRPr/>
            </a:pPr>
            <a:r>
              <a:rPr lang="el-GR" sz="1600" b="1"/>
              <a:t>Τοξικολογικοί Κίνδυνοι από την Κατάποση</a:t>
            </a:r>
          </a:p>
          <a:p>
            <a:pPr eaLnBrk="1" hangingPunct="1">
              <a:lnSpc>
                <a:spcPct val="90000"/>
              </a:lnSpc>
              <a:buFont typeface="Wingdings" pitchFamily="2" charset="2"/>
              <a:buNone/>
              <a:defRPr/>
            </a:pPr>
            <a:r>
              <a:rPr lang="el-GR" sz="1600" b="1"/>
              <a:t>Πρώτες Υλες – Τελικά Προϊόντα</a:t>
            </a:r>
          </a:p>
          <a:p>
            <a:pPr eaLnBrk="1" hangingPunct="1">
              <a:lnSpc>
                <a:spcPct val="90000"/>
              </a:lnSpc>
              <a:buFont typeface="Wingdings" pitchFamily="2" charset="2"/>
              <a:buNone/>
              <a:defRPr/>
            </a:pPr>
            <a:r>
              <a:rPr lang="el-GR" sz="1600" b="1"/>
              <a:t>Μη Τοξικότητα από το Στόμα μάλλον Ασφαλές από το Δέρμα</a:t>
            </a:r>
          </a:p>
          <a:p>
            <a:pPr eaLnBrk="1" hangingPunct="1">
              <a:lnSpc>
                <a:spcPct val="90000"/>
              </a:lnSpc>
              <a:buFont typeface="Wingdings" pitchFamily="2" charset="2"/>
              <a:buNone/>
              <a:defRPr/>
            </a:pPr>
            <a:r>
              <a:rPr lang="el-GR" sz="1600" b="1"/>
              <a:t>Οξεία Τοξικότητα : </a:t>
            </a:r>
          </a:p>
          <a:p>
            <a:pPr eaLnBrk="1" hangingPunct="1">
              <a:lnSpc>
                <a:spcPct val="90000"/>
              </a:lnSpc>
              <a:buFont typeface="Wingdings" pitchFamily="2" charset="2"/>
              <a:buNone/>
              <a:defRPr/>
            </a:pPr>
            <a:r>
              <a:rPr lang="el-GR" sz="1600" b="1"/>
              <a:t>Εφάπαξ δόση, 10 πειραματόζωα (5 από κάθε φύλο), παρακολούθηση επί 14 ημέρες</a:t>
            </a:r>
          </a:p>
          <a:p>
            <a:pPr eaLnBrk="1" hangingPunct="1">
              <a:lnSpc>
                <a:spcPct val="90000"/>
              </a:lnSpc>
              <a:buFont typeface="Wingdings" pitchFamily="2" charset="2"/>
              <a:buNone/>
              <a:defRPr/>
            </a:pPr>
            <a:r>
              <a:rPr lang="el-GR" sz="1600" b="1"/>
              <a:t>Νεκροψία – Ιστοπαθολογική Εξέταση εφόσον δικαιολογείται</a:t>
            </a:r>
          </a:p>
          <a:p>
            <a:pPr eaLnBrk="1" hangingPunct="1">
              <a:lnSpc>
                <a:spcPct val="90000"/>
              </a:lnSpc>
              <a:buFont typeface="Wingdings" pitchFamily="2" charset="2"/>
              <a:buNone/>
              <a:defRPr/>
            </a:pPr>
            <a:r>
              <a:rPr lang="el-GR" sz="1600" b="1"/>
              <a:t>Δεν χρειάζεται προσδιορισμός της για δόση 2</a:t>
            </a:r>
            <a:r>
              <a:rPr lang="en-US" sz="1600" b="1"/>
              <a:t>g/kg.</a:t>
            </a:r>
          </a:p>
          <a:p>
            <a:pPr eaLnBrk="1" hangingPunct="1">
              <a:lnSpc>
                <a:spcPct val="90000"/>
              </a:lnSpc>
              <a:buFont typeface="Wingdings" pitchFamily="2" charset="2"/>
              <a:buNone/>
              <a:defRPr/>
            </a:pPr>
            <a:r>
              <a:rPr lang="el-GR" sz="1600" b="1"/>
              <a:t>Χρόνια Τοξικότητα :</a:t>
            </a:r>
          </a:p>
          <a:p>
            <a:pPr eaLnBrk="1" hangingPunct="1">
              <a:lnSpc>
                <a:spcPct val="90000"/>
              </a:lnSpc>
              <a:buFont typeface="Wingdings" pitchFamily="2" charset="2"/>
              <a:buNone/>
              <a:defRPr/>
            </a:pPr>
            <a:r>
              <a:rPr lang="el-GR" sz="1600" b="1"/>
              <a:t>Μικρές δόσεις επί 28 ημέρες, κλινική παρακολούθηση, αιματολογικές – βιοχημικές εξετάσεις </a:t>
            </a:r>
          </a:p>
          <a:p>
            <a:pPr eaLnBrk="1" hangingPunct="1">
              <a:lnSpc>
                <a:spcPct val="90000"/>
              </a:lnSpc>
              <a:buFont typeface="Wingdings" pitchFamily="2" charset="2"/>
              <a:buNone/>
              <a:defRPr/>
            </a:pPr>
            <a:r>
              <a:rPr lang="el-GR" sz="1600" b="1"/>
              <a:t>Αυτοψία – ιστοπαθολογικός έλεγχος</a:t>
            </a:r>
          </a:p>
          <a:p>
            <a:pPr eaLnBrk="1" hangingPunct="1">
              <a:lnSpc>
                <a:spcPct val="90000"/>
              </a:lnSpc>
              <a:buFont typeface="Wingdings" pitchFamily="2" charset="2"/>
              <a:buNone/>
              <a:defRPr/>
            </a:pPr>
            <a:r>
              <a:rPr lang="el-GR" sz="1600" b="1"/>
              <a:t>Υπό προϋποθέσεις υποκατάσταση μελέτης της τοξικότητας από το δέρμα</a:t>
            </a:r>
          </a:p>
          <a:p>
            <a:pPr eaLnBrk="1" hangingPunct="1">
              <a:lnSpc>
                <a:spcPct val="90000"/>
              </a:lnSpc>
              <a:buFont typeface="Wingdings" pitchFamily="2" charset="2"/>
              <a:buNone/>
              <a:defRPr/>
            </a:pPr>
            <a:endParaRPr lang="el-GR" sz="1600" b="1"/>
          </a:p>
          <a:p>
            <a:pPr eaLnBrk="1" hangingPunct="1">
              <a:lnSpc>
                <a:spcPct val="90000"/>
              </a:lnSpc>
              <a:defRPr/>
            </a:pPr>
            <a:r>
              <a:rPr lang="el-GR" sz="1800" b="1"/>
              <a:t>ΕΡΕΘΙΣΤΙΚΟΤΗΤΑ ΔΕΡΜΑΤΟΣ – </a:t>
            </a:r>
            <a:r>
              <a:rPr lang="en-US" sz="1800" b="1"/>
              <a:t>DRAIZE TEST</a:t>
            </a:r>
            <a:endParaRPr lang="el-GR" sz="1800" b="1"/>
          </a:p>
          <a:p>
            <a:pPr eaLnBrk="1" hangingPunct="1">
              <a:lnSpc>
                <a:spcPct val="90000"/>
              </a:lnSpc>
              <a:buFont typeface="Wingdings" pitchFamily="2" charset="2"/>
              <a:buNone/>
              <a:defRPr/>
            </a:pPr>
            <a:r>
              <a:rPr lang="el-GR" sz="1600" b="1"/>
              <a:t>Συνθήκες Μεγιστοποιήσεως</a:t>
            </a:r>
            <a:endParaRPr lang="en-US" sz="1600" b="1"/>
          </a:p>
          <a:p>
            <a:pPr eaLnBrk="1" hangingPunct="1">
              <a:lnSpc>
                <a:spcPct val="90000"/>
              </a:lnSpc>
              <a:buFont typeface="Wingdings" pitchFamily="2" charset="2"/>
              <a:buNone/>
              <a:defRPr/>
            </a:pPr>
            <a:r>
              <a:rPr lang="el-GR" sz="1600" b="1"/>
              <a:t>Αλφικά Κουνέλια Νέας Ζηλανδίας, Ξύρισμα της ζώνης</a:t>
            </a:r>
          </a:p>
          <a:p>
            <a:pPr eaLnBrk="1" hangingPunct="1">
              <a:lnSpc>
                <a:spcPct val="90000"/>
              </a:lnSpc>
              <a:buFont typeface="Wingdings" pitchFamily="2" charset="2"/>
              <a:buNone/>
              <a:defRPr/>
            </a:pPr>
            <a:r>
              <a:rPr lang="el-GR" sz="1600" b="1"/>
              <a:t>24ωρη εφαρμογή σε μεγάλη σχετικά δόση</a:t>
            </a:r>
          </a:p>
          <a:p>
            <a:pPr eaLnBrk="1" hangingPunct="1">
              <a:lnSpc>
                <a:spcPct val="90000"/>
              </a:lnSpc>
              <a:buFont typeface="Wingdings" pitchFamily="2" charset="2"/>
              <a:buNone/>
              <a:defRPr/>
            </a:pPr>
            <a:r>
              <a:rPr lang="el-GR" sz="1600" b="1"/>
              <a:t>0,5 </a:t>
            </a:r>
            <a:r>
              <a:rPr lang="en-US" sz="1600" b="1"/>
              <a:t>ml</a:t>
            </a:r>
            <a:r>
              <a:rPr lang="el-GR" sz="1600" b="1"/>
              <a:t> ή </a:t>
            </a:r>
            <a:r>
              <a:rPr lang="en-US" sz="1600" b="1"/>
              <a:t>gr</a:t>
            </a:r>
            <a:r>
              <a:rPr lang="el-GR" sz="1600" b="1"/>
              <a:t> / 6,2 </a:t>
            </a:r>
            <a:r>
              <a:rPr lang="en-US" sz="1600" b="1"/>
              <a:t>cm</a:t>
            </a:r>
            <a:r>
              <a:rPr lang="en-US" sz="1600" b="1" baseline="30000"/>
              <a:t>2</a:t>
            </a:r>
          </a:p>
          <a:p>
            <a:pPr eaLnBrk="1" hangingPunct="1">
              <a:lnSpc>
                <a:spcPct val="90000"/>
              </a:lnSpc>
              <a:buFont typeface="Wingdings" pitchFamily="2" charset="2"/>
              <a:buNone/>
              <a:defRPr/>
            </a:pPr>
            <a:r>
              <a:rPr lang="el-GR" sz="1600" b="1"/>
              <a:t>Χρόνος Αξιολογήσεως : 0,5 και 48 ώρες μετά την εφαρμογή</a:t>
            </a:r>
          </a:p>
          <a:p>
            <a:pPr eaLnBrk="1" hangingPunct="1">
              <a:lnSpc>
                <a:spcPct val="90000"/>
              </a:lnSpc>
              <a:buFont typeface="Wingdings" pitchFamily="2" charset="2"/>
              <a:buNone/>
              <a:defRPr/>
            </a:pPr>
            <a:r>
              <a:rPr lang="el-GR" sz="1600" b="1"/>
              <a:t>Βαθμολόγηση φλεγμονής, κλίμαξ από μη ερεθιστικό έως πολύ ερεθιστικό</a:t>
            </a:r>
          </a:p>
          <a:p>
            <a:pPr eaLnBrk="1" hangingPunct="1">
              <a:lnSpc>
                <a:spcPct val="90000"/>
              </a:lnSpc>
              <a:buFont typeface="Wingdings" pitchFamily="2" charset="2"/>
              <a:buNone/>
              <a:defRPr/>
            </a:pPr>
            <a:r>
              <a:rPr lang="el-GR" sz="1600" b="1"/>
              <a:t>Μέθοδος  Αξιολογήσεως μετά από Επανειλημμένες Εφαρμογές (6 εβδομάδες)</a:t>
            </a:r>
          </a:p>
          <a:p>
            <a:pPr eaLnBrk="1" hangingPunct="1">
              <a:lnSpc>
                <a:spcPct val="90000"/>
              </a:lnSpc>
              <a:buFont typeface="Wingdings" pitchFamily="2" charset="2"/>
              <a:buNone/>
              <a:defRPr/>
            </a:pPr>
            <a:endParaRPr lang="el-GR" sz="1600" b="1"/>
          </a:p>
          <a:p>
            <a:pPr eaLnBrk="1" hangingPunct="1">
              <a:lnSpc>
                <a:spcPct val="90000"/>
              </a:lnSpc>
              <a:buFont typeface="Wingdings" pitchFamily="2" charset="2"/>
              <a:buNone/>
              <a:defRPr/>
            </a:pPr>
            <a:endParaRPr lang="el-GR" sz="1600" b="1"/>
          </a:p>
          <a:p>
            <a:pPr eaLnBrk="1" hangingPunct="1">
              <a:lnSpc>
                <a:spcPct val="90000"/>
              </a:lnSpc>
              <a:buFont typeface="Wingdings" pitchFamily="2" charset="2"/>
              <a:buNone/>
              <a:defRPr/>
            </a:pPr>
            <a:endParaRPr lang="el-GR" sz="1600" b="1"/>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Rot="1" noChangeArrowheads="1"/>
          </p:cNvSpPr>
          <p:nvPr>
            <p:ph type="body" idx="1"/>
          </p:nvPr>
        </p:nvSpPr>
        <p:spPr>
          <a:xfrm>
            <a:off x="0" y="0"/>
            <a:ext cx="9144000" cy="6858000"/>
          </a:xfrm>
        </p:spPr>
        <p:txBody>
          <a:bodyPr/>
          <a:lstStyle/>
          <a:p>
            <a:pPr eaLnBrk="1" hangingPunct="1">
              <a:defRPr/>
            </a:pPr>
            <a:r>
              <a:rPr lang="el-GR" sz="1800" b="1"/>
              <a:t>ΕΡΕΘΙΣΤΙΚΟΤΗΤΑ ΣΤΟ ΜΑΤΙ – </a:t>
            </a:r>
            <a:r>
              <a:rPr lang="en-US" sz="1800" b="1"/>
              <a:t>DRAIZE TEST</a:t>
            </a:r>
          </a:p>
          <a:p>
            <a:pPr eaLnBrk="1" hangingPunct="1">
              <a:buFont typeface="Wingdings" pitchFamily="2" charset="2"/>
              <a:buNone/>
              <a:defRPr/>
            </a:pPr>
            <a:r>
              <a:rPr lang="el-GR" sz="1600" b="1"/>
              <a:t>Κλασσική μέθοδος για προϊόντα τα οποία ενδέχεται να έλθουν σε επαφή με το μάτι</a:t>
            </a:r>
          </a:p>
          <a:p>
            <a:pPr eaLnBrk="1" hangingPunct="1">
              <a:buFont typeface="Wingdings" pitchFamily="2" charset="2"/>
              <a:buNone/>
              <a:defRPr/>
            </a:pPr>
            <a:r>
              <a:rPr lang="el-GR" sz="1600" b="1"/>
              <a:t>Αλφικά Κουνέλια</a:t>
            </a:r>
          </a:p>
          <a:p>
            <a:pPr eaLnBrk="1" hangingPunct="1">
              <a:buFont typeface="Wingdings" pitchFamily="2" charset="2"/>
              <a:buNone/>
              <a:defRPr/>
            </a:pPr>
            <a:r>
              <a:rPr lang="el-GR" sz="1600" b="1"/>
              <a:t>0,1 </a:t>
            </a:r>
            <a:r>
              <a:rPr lang="en-US" sz="1600" b="1"/>
              <a:t>ml </a:t>
            </a:r>
            <a:r>
              <a:rPr lang="el-GR" sz="1600" b="1"/>
              <a:t>στον επιπεφυκότα του δεξιού ματιού (το άλλο μάρτυρας)</a:t>
            </a:r>
          </a:p>
          <a:p>
            <a:pPr eaLnBrk="1" hangingPunct="1">
              <a:buFont typeface="Wingdings" pitchFamily="2" charset="2"/>
              <a:buNone/>
              <a:defRPr/>
            </a:pPr>
            <a:r>
              <a:rPr lang="el-GR" sz="1600" b="1"/>
              <a:t>Εξέταση 1 ώρα και 1,2,3,4 και 7 ημέρες μετά την εφαρμογή</a:t>
            </a:r>
          </a:p>
          <a:p>
            <a:pPr eaLnBrk="1" hangingPunct="1">
              <a:buFont typeface="Wingdings" pitchFamily="2" charset="2"/>
              <a:buNone/>
              <a:defRPr/>
            </a:pPr>
            <a:r>
              <a:rPr lang="el-GR" sz="1600" b="1"/>
              <a:t>Εξετάζονται: </a:t>
            </a:r>
          </a:p>
          <a:p>
            <a:pPr eaLnBrk="1" hangingPunct="1">
              <a:buFont typeface="Wingdings" pitchFamily="2" charset="2"/>
              <a:buNone/>
              <a:defRPr/>
            </a:pPr>
            <a:r>
              <a:rPr lang="el-GR" sz="1600" b="1"/>
              <a:t>-Βλάβες επιπεφυκότα και δακρύρροια</a:t>
            </a:r>
          </a:p>
          <a:p>
            <a:pPr eaLnBrk="1" hangingPunct="1">
              <a:buFont typeface="Wingdings" pitchFamily="2" charset="2"/>
              <a:buNone/>
              <a:defRPr/>
            </a:pPr>
            <a:r>
              <a:rPr lang="el-GR" sz="1600" b="1"/>
              <a:t>-Βλάβες κόρης και ίριδας</a:t>
            </a:r>
          </a:p>
          <a:p>
            <a:pPr eaLnBrk="1" hangingPunct="1">
              <a:buFont typeface="Wingdings" pitchFamily="2" charset="2"/>
              <a:buNone/>
              <a:defRPr/>
            </a:pPr>
            <a:r>
              <a:rPr lang="el-GR" sz="1600" b="1"/>
              <a:t>-Βλάβες κερατοειδούς χιτώνα</a:t>
            </a:r>
          </a:p>
          <a:p>
            <a:pPr eaLnBrk="1" hangingPunct="1">
              <a:buFont typeface="Wingdings" pitchFamily="2" charset="2"/>
              <a:buNone/>
              <a:defRPr/>
            </a:pPr>
            <a:r>
              <a:rPr lang="el-GR" sz="1600" b="1"/>
              <a:t>Μη ερεθιστικό έως πολύ ερεθιστικό</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92500" lnSpcReduction="10000"/>
          </a:bodyPr>
          <a:lstStyle/>
          <a:p>
            <a:pPr>
              <a:buNone/>
            </a:pPr>
            <a:r>
              <a:rPr lang="el-GR" b="1" dirty="0"/>
              <a:t>ΑΞΙΟΛΟΓΗΣΗ ΕΥΑΙΣΘΗΤΟΠΟΙΗΣΕΩΣ</a:t>
            </a:r>
            <a:endParaRPr lang="en-US" b="1" dirty="0"/>
          </a:p>
          <a:p>
            <a:pPr>
              <a:buNone/>
            </a:pPr>
            <a:r>
              <a:rPr lang="el-GR" sz="2400" dirty="0"/>
              <a:t>Δύο Φάσεις : Επαγωγή - Αποκάλυψη</a:t>
            </a:r>
            <a:endParaRPr lang="el-GR" sz="2600" dirty="0"/>
          </a:p>
          <a:p>
            <a:pPr>
              <a:buNone/>
            </a:pPr>
            <a:r>
              <a:rPr lang="el-GR" sz="2800" b="1" dirty="0"/>
              <a:t>ΔΟΚΙΜΑΣΙΑ  ΤΟΠΙΚΟΥ ΕΡΕΘΙΣΜΟΥ ΣΤΟΥΣ ΛΕΜΦΑΔΕΝΕΣ </a:t>
            </a:r>
          </a:p>
          <a:p>
            <a:pPr>
              <a:buNone/>
            </a:pPr>
            <a:r>
              <a:rPr lang="en-US" sz="2800" b="1" dirty="0"/>
              <a:t>LLNA (</a:t>
            </a:r>
            <a:r>
              <a:rPr lang="en-US" sz="2800" dirty="0"/>
              <a:t>local lymph node assay)</a:t>
            </a:r>
          </a:p>
          <a:p>
            <a:pPr>
              <a:buNone/>
            </a:pPr>
            <a:r>
              <a:rPr lang="el-GR" sz="2000" b="1" dirty="0"/>
              <a:t>Τρεις  τοπικές εφαρμογές , μία ανά ημέρα,  στο δέρμα των αυτιών  των μυών.</a:t>
            </a:r>
          </a:p>
          <a:p>
            <a:pPr>
              <a:buNone/>
            </a:pPr>
            <a:r>
              <a:rPr lang="el-GR" sz="2000" b="1" dirty="0"/>
              <a:t>Την πέμπτη ημέρα ενδοφλέβια ένεση </a:t>
            </a:r>
            <a:r>
              <a:rPr lang="el-GR" sz="2000" b="1" dirty="0" err="1"/>
              <a:t>τριτιωμένης</a:t>
            </a:r>
            <a:r>
              <a:rPr lang="el-GR" sz="2000" b="1" dirty="0"/>
              <a:t> </a:t>
            </a:r>
            <a:r>
              <a:rPr lang="el-GR" sz="2000" b="1" dirty="0" err="1"/>
              <a:t>θυμιδίνης</a:t>
            </a:r>
            <a:endParaRPr lang="el-GR" sz="2000" b="1" dirty="0"/>
          </a:p>
          <a:p>
            <a:pPr>
              <a:buNone/>
            </a:pPr>
            <a:r>
              <a:rPr lang="el-GR" sz="2000" b="1" dirty="0"/>
              <a:t>Απόμόνωση και μέτρηση ραδιένεργεια των λεμφαδένων.</a:t>
            </a:r>
          </a:p>
          <a:p>
            <a:pPr>
              <a:buNone/>
            </a:pPr>
            <a:endParaRPr lang="el-GR" sz="2000" b="1" dirty="0"/>
          </a:p>
          <a:p>
            <a:pPr>
              <a:buNone/>
            </a:pPr>
            <a:r>
              <a:rPr lang="en-US" b="1" dirty="0"/>
              <a:t>MAGNUSON –KLIGMAN </a:t>
            </a:r>
          </a:p>
          <a:p>
            <a:pPr>
              <a:buNone/>
            </a:pPr>
            <a:r>
              <a:rPr lang="el-GR" b="1" dirty="0"/>
              <a:t> </a:t>
            </a:r>
            <a:r>
              <a:rPr lang="en-US" sz="3200" dirty="0"/>
              <a:t> </a:t>
            </a:r>
            <a:r>
              <a:rPr lang="el-GR" sz="3200" dirty="0"/>
              <a:t>Ινδικά χοιρίδια (20+20)</a:t>
            </a:r>
            <a:br>
              <a:rPr lang="el-GR" sz="3200" dirty="0"/>
            </a:br>
            <a:r>
              <a:rPr lang="el-GR" sz="3200" dirty="0"/>
              <a:t>Ενδοδερμικές ενέσεις (</a:t>
            </a:r>
            <a:r>
              <a:rPr lang="en-US" sz="3200" dirty="0"/>
              <a:t>Freund, </a:t>
            </a:r>
            <a:r>
              <a:rPr lang="el-GR" sz="3200" dirty="0"/>
              <a:t>προϊόν, μίγμα) – Τοπική εφαρμογή (</a:t>
            </a:r>
            <a:r>
              <a:rPr lang="en-US" sz="3200" dirty="0"/>
              <a:t>SLS  10%, </a:t>
            </a:r>
            <a:r>
              <a:rPr lang="el-GR" sz="3200" dirty="0"/>
              <a:t>σκεύασμα)</a:t>
            </a:r>
            <a:br>
              <a:rPr lang="el-GR" sz="3200" dirty="0"/>
            </a:br>
            <a:r>
              <a:rPr lang="el-GR" sz="3200" dirty="0"/>
              <a:t>Δύο εβδομάδες μετά : τοπική εφαρμογή – ανάγνωση (0,3,24,48</a:t>
            </a:r>
            <a:r>
              <a:rPr lang="en-US" sz="3200" dirty="0"/>
              <a:t>h)</a:t>
            </a:r>
            <a:br>
              <a:rPr lang="en-US" sz="3200" dirty="0"/>
            </a:br>
            <a:r>
              <a:rPr lang="el-GR" sz="3200" dirty="0"/>
              <a:t>Συχνότητα εμφάνισης</a:t>
            </a:r>
            <a:br>
              <a:rPr lang="el-GR" sz="3200" dirty="0"/>
            </a:br>
            <a:endParaRPr lang="el-GR"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Grp="1" noRot="1" noChangeArrowheads="1"/>
          </p:cNvSpPr>
          <p:nvPr>
            <p:ph type="title"/>
          </p:nvPr>
        </p:nvSpPr>
        <p:spPr>
          <a:xfrm>
            <a:off x="0" y="0"/>
            <a:ext cx="9144000" cy="6858000"/>
          </a:xfrm>
        </p:spPr>
        <p:txBody>
          <a:bodyPr>
            <a:normAutofit fontScale="90000"/>
          </a:bodyPr>
          <a:lstStyle/>
          <a:p>
            <a:pPr algn="l" eaLnBrk="1" hangingPunct="1">
              <a:defRPr/>
            </a:pPr>
            <a:br>
              <a:rPr lang="el-GR" sz="1600" dirty="0"/>
            </a:br>
            <a:r>
              <a:rPr lang="el-GR" sz="2400" b="1" dirty="0" err="1"/>
              <a:t>Φωτοτοξικότητα</a:t>
            </a:r>
            <a:r>
              <a:rPr lang="el-GR" sz="2400" b="1" dirty="0"/>
              <a:t> – </a:t>
            </a:r>
            <a:r>
              <a:rPr lang="el-GR" sz="2400" b="1" dirty="0" err="1"/>
              <a:t>Φωτοαλλεργία</a:t>
            </a:r>
            <a:br>
              <a:rPr lang="el-GR" sz="2400" b="1" dirty="0"/>
            </a:br>
            <a:r>
              <a:rPr lang="el-GR" sz="2400" dirty="0"/>
              <a:t>Κριτήρια : Προϊόντα εκτιθέμενα στο φως – Απορρόφηση φωτός</a:t>
            </a:r>
            <a:br>
              <a:rPr lang="el-GR" sz="2400" dirty="0"/>
            </a:br>
            <a:r>
              <a:rPr lang="el-GR" sz="2400" dirty="0"/>
              <a:t>-</a:t>
            </a:r>
            <a:r>
              <a:rPr lang="el-GR" sz="2400" u="sng" dirty="0" err="1"/>
              <a:t>Φωτοτοξικότητα</a:t>
            </a:r>
            <a:br>
              <a:rPr lang="el-GR" sz="2400" u="sng" dirty="0"/>
            </a:br>
            <a:r>
              <a:rPr lang="el-GR" sz="2400" dirty="0"/>
              <a:t>Ηλιακά εγκαύματα</a:t>
            </a:r>
            <a:br>
              <a:rPr lang="el-GR" sz="2400" dirty="0"/>
            </a:br>
            <a:r>
              <a:rPr lang="el-GR" sz="2400" dirty="0"/>
              <a:t>5 ή 8 –</a:t>
            </a:r>
            <a:r>
              <a:rPr lang="el-GR" sz="2400" dirty="0" err="1"/>
              <a:t>μεθοξυψωραλένιο</a:t>
            </a:r>
            <a:br>
              <a:rPr lang="en-US" sz="2400" dirty="0"/>
            </a:br>
            <a:r>
              <a:rPr lang="en-US" sz="2400" dirty="0"/>
              <a:t>UVA – </a:t>
            </a:r>
            <a:r>
              <a:rPr lang="el-GR" sz="2400" dirty="0"/>
              <a:t>κουνέλι, χοίρος κ.ά.</a:t>
            </a:r>
            <a:br>
              <a:rPr lang="el-GR" sz="2400" dirty="0"/>
            </a:br>
            <a:r>
              <a:rPr lang="el-GR" sz="2400" dirty="0"/>
              <a:t>-</a:t>
            </a:r>
            <a:r>
              <a:rPr lang="el-GR" sz="2400" u="sng" dirty="0" err="1"/>
              <a:t>Φωτοαλλεργία</a:t>
            </a:r>
            <a:br>
              <a:rPr lang="el-GR" sz="2400" u="sng" dirty="0"/>
            </a:br>
            <a:r>
              <a:rPr lang="el-GR" sz="2400" dirty="0"/>
              <a:t>Ανατομικά μέρη που εμφανίζεται</a:t>
            </a:r>
            <a:br>
              <a:rPr lang="el-GR" sz="2400" dirty="0"/>
            </a:br>
            <a:r>
              <a:rPr lang="el-GR" sz="2400" dirty="0"/>
              <a:t>48 ώρες συνήθως για την εμφάνιση</a:t>
            </a:r>
            <a:br>
              <a:rPr lang="el-GR" sz="2400" dirty="0"/>
            </a:br>
            <a:r>
              <a:rPr lang="el-GR" sz="2400" dirty="0" err="1"/>
              <a:t>Εκζεμα</a:t>
            </a:r>
            <a:r>
              <a:rPr lang="el-GR" sz="2400" dirty="0"/>
              <a:t> με κύστεις , κνησμός</a:t>
            </a:r>
            <a:br>
              <a:rPr lang="el-GR" sz="2400" dirty="0"/>
            </a:br>
            <a:r>
              <a:rPr lang="el-GR" sz="2400" dirty="0"/>
              <a:t>Χρωστικές, αντισηπτικά, αρώματα</a:t>
            </a:r>
            <a:br>
              <a:rPr lang="el-GR" sz="2400" dirty="0"/>
            </a:br>
            <a:r>
              <a:rPr lang="en-US" sz="2400" dirty="0" err="1"/>
              <a:t>Harber</a:t>
            </a:r>
            <a:r>
              <a:rPr lang="en-US" sz="2400" dirty="0"/>
              <a:t>, </a:t>
            </a:r>
            <a:r>
              <a:rPr lang="en-US" sz="2400" dirty="0" err="1"/>
              <a:t>Shalita</a:t>
            </a:r>
            <a:r>
              <a:rPr lang="en-US" sz="2400" dirty="0"/>
              <a:t> </a:t>
            </a:r>
            <a:br>
              <a:rPr lang="en-US" sz="2400" dirty="0"/>
            </a:br>
            <a:r>
              <a:rPr lang="el-GR" sz="2400" dirty="0"/>
              <a:t>Αλλεργιογόνα εξ επαφής μάλλον</a:t>
            </a:r>
            <a:br>
              <a:rPr lang="el-GR" sz="2400" dirty="0"/>
            </a:br>
            <a:r>
              <a:rPr lang="el-GR" sz="2400" b="1" dirty="0"/>
              <a:t>Ερεθιστικότητα σε Βλεννογόνους</a:t>
            </a:r>
            <a:br>
              <a:rPr lang="el-GR" sz="2400" b="1" dirty="0"/>
            </a:br>
            <a:r>
              <a:rPr lang="el-GR" sz="2400" dirty="0"/>
              <a:t>Προϊόντα, ορθόν κουνελιού (δύο εβδομάδες)</a:t>
            </a:r>
            <a:br>
              <a:rPr lang="el-GR" sz="2400" dirty="0"/>
            </a:br>
            <a:r>
              <a:rPr lang="el-GR" sz="2400" b="1" dirty="0"/>
              <a:t>Ακμή</a:t>
            </a:r>
            <a:br>
              <a:rPr lang="el-GR" sz="2400" b="1" dirty="0"/>
            </a:br>
            <a:r>
              <a:rPr lang="el-GR" sz="2400" dirty="0"/>
              <a:t>Ορυκτέλαια , αυτί κουνελιού (δύο εβδομάδες)</a:t>
            </a:r>
            <a:br>
              <a:rPr lang="el-GR" sz="2400" dirty="0"/>
            </a:br>
            <a:br>
              <a:rPr lang="el-GR" sz="2400" b="1" dirty="0"/>
            </a:br>
            <a:endParaRPr lang="el-GR" sz="2400" b="1"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defRPr/>
            </a:pPr>
            <a:endParaRPr lang="el-GR" dirty="0"/>
          </a:p>
          <a:p>
            <a:pPr>
              <a:defRPr/>
            </a:pPr>
            <a:endParaRPr lang="el-GR" dirty="0"/>
          </a:p>
        </p:txBody>
      </p:sp>
      <p:sp>
        <p:nvSpPr>
          <p:cNvPr id="6" name="5 - Ορθογώνιο"/>
          <p:cNvSpPr/>
          <p:nvPr/>
        </p:nvSpPr>
        <p:spPr>
          <a:xfrm>
            <a:off x="0" y="0"/>
            <a:ext cx="9144000" cy="5186363"/>
          </a:xfrm>
          <a:prstGeom prst="rect">
            <a:avLst/>
          </a:prstGeom>
        </p:spPr>
        <p:txBody>
          <a:bodyPr>
            <a:spAutoFit/>
          </a:bodyPr>
          <a:lstStyle/>
          <a:p>
            <a:pPr marL="347472" indent="-347472" eaLnBrk="0" hangingPunct="0">
              <a:spcBef>
                <a:spcPts val="576"/>
              </a:spcBef>
              <a:spcAft>
                <a:spcPts val="0"/>
              </a:spcAft>
              <a:defRPr/>
            </a:pPr>
            <a:r>
              <a:rPr lang="el-GR" b="1" dirty="0">
                <a:effectLst>
                  <a:outerShdw blurRad="50800" dist="38100" algn="tr" rotWithShape="0">
                    <a:prstClr val="black">
                      <a:alpha val="40000"/>
                    </a:prstClr>
                  </a:outerShdw>
                </a:effectLst>
                <a:latin typeface="Arial"/>
                <a:cs typeface="Arial"/>
              </a:rPr>
              <a:t>Δερματική Απορρόφηση</a:t>
            </a:r>
          </a:p>
          <a:p>
            <a:pPr marL="347472" indent="-347472" eaLnBrk="0" hangingPunct="0">
              <a:spcBef>
                <a:spcPts val="576"/>
              </a:spcBef>
              <a:spcAft>
                <a:spcPts val="0"/>
              </a:spcAft>
              <a:defRPr/>
            </a:pPr>
            <a:r>
              <a:rPr lang="el-GR" dirty="0"/>
              <a:t>Γίνεται στο ανθρώπινο ή χοίρειο δέρμα ή δέρμα </a:t>
            </a:r>
            <a:r>
              <a:rPr lang="el-GR" dirty="0" err="1"/>
              <a:t>επίμυος</a:t>
            </a:r>
            <a:r>
              <a:rPr lang="el-GR" dirty="0"/>
              <a:t>, </a:t>
            </a:r>
            <a:r>
              <a:rPr lang="en-US" dirty="0"/>
              <a:t>in vitro  </a:t>
            </a:r>
            <a:r>
              <a:rPr lang="el-GR" dirty="0"/>
              <a:t>στα κύτταρα του </a:t>
            </a:r>
            <a:r>
              <a:rPr lang="en-US" dirty="0"/>
              <a:t>Franz</a:t>
            </a:r>
            <a:r>
              <a:rPr lang="el-GR" dirty="0"/>
              <a:t>.</a:t>
            </a:r>
            <a:endParaRPr lang="el-GR" b="1" dirty="0">
              <a:effectLst>
                <a:outerShdw blurRad="50800" dist="38100" algn="tr" rotWithShape="0">
                  <a:prstClr val="black">
                    <a:alpha val="40000"/>
                  </a:prstClr>
                </a:outerShdw>
              </a:effectLst>
              <a:latin typeface="Arial"/>
              <a:cs typeface="Arial"/>
            </a:endParaRPr>
          </a:p>
          <a:p>
            <a:pPr marL="347472" indent="-347472" eaLnBrk="0" hangingPunct="0">
              <a:spcBef>
                <a:spcPts val="576"/>
              </a:spcBef>
              <a:spcAft>
                <a:spcPts val="0"/>
              </a:spcAft>
              <a:defRPr/>
            </a:pPr>
            <a:r>
              <a:rPr lang="el-GR" b="1" dirty="0">
                <a:effectLst>
                  <a:outerShdw blurRad="50800" dist="38100" algn="tr" rotWithShape="0">
                    <a:prstClr val="black">
                      <a:alpha val="40000"/>
                    </a:prstClr>
                  </a:outerShdw>
                </a:effectLst>
                <a:latin typeface="Arial"/>
                <a:cs typeface="Arial"/>
              </a:rPr>
              <a:t>Χρόνια Τοξικότητα</a:t>
            </a:r>
          </a:p>
          <a:p>
            <a:pPr>
              <a:defRPr/>
            </a:pPr>
            <a:r>
              <a:rPr lang="en-US" dirty="0">
                <a:latin typeface="Times New Roman"/>
              </a:rPr>
              <a:t>In</a:t>
            </a:r>
            <a:r>
              <a:rPr lang="el-GR" dirty="0">
                <a:latin typeface="Times New Roman"/>
              </a:rPr>
              <a:t> </a:t>
            </a:r>
            <a:r>
              <a:rPr lang="en-US" dirty="0">
                <a:latin typeface="Times New Roman"/>
              </a:rPr>
              <a:t>vivo</a:t>
            </a:r>
            <a:r>
              <a:rPr lang="el-GR" dirty="0">
                <a:latin typeface="Times New Roman"/>
              </a:rPr>
              <a:t>  υπάρχουν δύο πρωτόκολλα. Ένα διαρκείας ενός  και ένα τριών μηνών. Η χορήγηση γίνεται είτε  από το στόμα είτε/και με εισπνοή είτε /και από το δέρμα. Παίζει ιδιαίτερο ρόλο διότι και αυτή μπαίνει στον τύπο αξιολογήσεως των ορίων ασφαλείας της πρώτης ύλης.</a:t>
            </a:r>
          </a:p>
          <a:p>
            <a:pPr>
              <a:defRPr/>
            </a:pPr>
            <a:r>
              <a:rPr lang="el-GR" dirty="0">
                <a:latin typeface="Times New Roman"/>
              </a:rPr>
              <a:t>Σήμερα δεν υπάρχει αξιολογημένη αποδεκτή μέθοδος υποκαταστάσεως. Σύμφωνα με την Ευρωπαϊκή Επιτροπή Αξιολογήσεως (</a:t>
            </a:r>
            <a:r>
              <a:rPr lang="en-US" dirty="0">
                <a:latin typeface="Times New Roman"/>
              </a:rPr>
              <a:t>SCCS</a:t>
            </a:r>
            <a:r>
              <a:rPr lang="el-GR" dirty="0">
                <a:latin typeface="Times New Roman"/>
              </a:rPr>
              <a:t>) η αξιολόγηση σε πειραματόζωα σε ορισμένες  περιπτώσεις παραμένει μία αναγκαιότητα.</a:t>
            </a:r>
          </a:p>
          <a:p>
            <a:pPr marL="347472" indent="-347472" eaLnBrk="0" hangingPunct="0">
              <a:spcBef>
                <a:spcPts val="576"/>
              </a:spcBef>
              <a:spcAft>
                <a:spcPts val="0"/>
              </a:spcAft>
              <a:defRPr/>
            </a:pPr>
            <a:endParaRPr lang="el-GR" dirty="0"/>
          </a:p>
          <a:p>
            <a:pPr marL="347472" indent="-347472" eaLnBrk="0" hangingPunct="0">
              <a:spcBef>
                <a:spcPts val="576"/>
              </a:spcBef>
              <a:spcAft>
                <a:spcPts val="0"/>
              </a:spcAft>
              <a:defRPr/>
            </a:pPr>
            <a:r>
              <a:rPr lang="el-GR" b="1" dirty="0">
                <a:effectLst>
                  <a:outerShdw blurRad="50800" dist="38100" algn="tr" rotWithShape="0">
                    <a:prstClr val="black">
                      <a:alpha val="40000"/>
                    </a:prstClr>
                  </a:outerShdw>
                </a:effectLst>
                <a:latin typeface="Arial"/>
                <a:cs typeface="Arial"/>
              </a:rPr>
              <a:t>Τοξικότητα  Αναπαραγωγής</a:t>
            </a:r>
          </a:p>
          <a:p>
            <a:pPr>
              <a:defRPr/>
            </a:pPr>
            <a:r>
              <a:rPr lang="en-US" dirty="0">
                <a:latin typeface="Times New Roman"/>
              </a:rPr>
              <a:t>In</a:t>
            </a:r>
            <a:r>
              <a:rPr lang="el-GR" dirty="0">
                <a:latin typeface="Times New Roman"/>
              </a:rPr>
              <a:t> </a:t>
            </a:r>
            <a:r>
              <a:rPr lang="en-US" dirty="0">
                <a:latin typeface="Times New Roman"/>
              </a:rPr>
              <a:t>vivo</a:t>
            </a:r>
            <a:r>
              <a:rPr lang="el-GR" dirty="0">
                <a:latin typeface="Times New Roman"/>
              </a:rPr>
              <a:t> ισχύει η αναπαραγωγή σε δύο γενιές και η </a:t>
            </a:r>
            <a:r>
              <a:rPr lang="el-GR" dirty="0" err="1">
                <a:latin typeface="Times New Roman"/>
              </a:rPr>
              <a:t>τερατογένεση</a:t>
            </a:r>
            <a:r>
              <a:rPr lang="el-GR" dirty="0">
                <a:latin typeface="Times New Roman"/>
              </a:rPr>
              <a:t> σε τρωκτικά και σε μη τρωκτικά. Εναλλακτικά έχουν αναπτυχθεί τρεις μέθοδοι. Αυτή με τα </a:t>
            </a:r>
            <a:r>
              <a:rPr lang="el-GR" dirty="0" err="1">
                <a:latin typeface="Times New Roman"/>
              </a:rPr>
              <a:t>εμβρυονικά</a:t>
            </a:r>
            <a:r>
              <a:rPr lang="el-GR" dirty="0">
                <a:latin typeface="Times New Roman"/>
              </a:rPr>
              <a:t> </a:t>
            </a:r>
            <a:r>
              <a:rPr lang="el-GR" dirty="0" err="1">
                <a:latin typeface="Times New Roman"/>
              </a:rPr>
              <a:t>βλαστοκύτταρα</a:t>
            </a:r>
            <a:r>
              <a:rPr lang="el-GR" dirty="0">
                <a:latin typeface="Times New Roman"/>
              </a:rPr>
              <a:t> φαίνεται ενδιαφέρουσα αλλά χρειάζεται επιπλέον έρευνα. Ίσως και οι τρείς να μπορούν να χρησιμοποιηθούν σαν μέθοδοι πρώτης εξετάσεως, επιλογής ( </a:t>
            </a:r>
            <a:r>
              <a:rPr lang="en-US" dirty="0">
                <a:latin typeface="Times New Roman"/>
              </a:rPr>
              <a:t>screening</a:t>
            </a:r>
            <a:r>
              <a:rPr lang="el-GR" dirty="0">
                <a:latin typeface="Times New Roman"/>
              </a:rPr>
              <a:t>). </a:t>
            </a:r>
            <a:r>
              <a:rPr lang="en-US" dirty="0">
                <a:latin typeface="Times New Roman"/>
              </a:rPr>
              <a:t>O</a:t>
            </a:r>
            <a:r>
              <a:rPr lang="el-GR" dirty="0">
                <a:latin typeface="Times New Roman"/>
              </a:rPr>
              <a:t>ι μέθοδοι </a:t>
            </a:r>
            <a:r>
              <a:rPr lang="en-US" dirty="0">
                <a:latin typeface="Times New Roman"/>
              </a:rPr>
              <a:t>in</a:t>
            </a:r>
            <a:r>
              <a:rPr lang="el-GR" dirty="0">
                <a:latin typeface="Times New Roman"/>
              </a:rPr>
              <a:t> </a:t>
            </a:r>
            <a:r>
              <a:rPr lang="en-US" dirty="0">
                <a:latin typeface="Times New Roman"/>
              </a:rPr>
              <a:t>vivo</a:t>
            </a:r>
            <a:r>
              <a:rPr lang="el-GR" dirty="0">
                <a:latin typeface="Times New Roman"/>
              </a:rPr>
              <a:t>  σύμφωνα με την επιτροπή δεν μπορούν ακόμη να υποκατασταθούν.</a:t>
            </a:r>
          </a:p>
          <a:p>
            <a:pPr marL="347472" indent="-347472" eaLnBrk="0" hangingPunct="0">
              <a:spcBef>
                <a:spcPts val="576"/>
              </a:spcBef>
              <a:spcAft>
                <a:spcPts val="0"/>
              </a:spcAft>
              <a:defRPr/>
            </a:pPr>
            <a:endParaRPr lang="el-GR" dirty="0"/>
          </a:p>
        </p:txBody>
      </p:sp>
    </p:spTree>
    <p:extLst>
      <p:ext uri="{BB962C8B-B14F-4D97-AF65-F5344CB8AC3E}">
        <p14:creationId xmlns:p14="http://schemas.microsoft.com/office/powerpoint/2010/main" val="38135386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92500" lnSpcReduction="20000"/>
          </a:bodyPr>
          <a:lstStyle/>
          <a:p>
            <a:pPr marL="347472" indent="-347472">
              <a:spcBef>
                <a:spcPts val="576"/>
              </a:spcBef>
              <a:spcAft>
                <a:spcPts val="0"/>
              </a:spcAft>
              <a:defRPr/>
            </a:pPr>
            <a:r>
              <a:rPr lang="el-GR" sz="2000" b="1" dirty="0" err="1">
                <a:effectLst>
                  <a:outerShdw blurRad="50800" dist="38100" algn="tr" rotWithShape="0">
                    <a:prstClr val="black">
                      <a:alpha val="40000"/>
                    </a:prstClr>
                  </a:outerShdw>
                </a:effectLst>
              </a:rPr>
              <a:t>Μεταλλαξιμότητα</a:t>
            </a:r>
            <a:endParaRPr lang="el-GR" sz="2000" b="1" dirty="0">
              <a:effectLst>
                <a:outerShdw blurRad="50800" dist="38100" algn="tr" rotWithShape="0">
                  <a:prstClr val="black">
                    <a:alpha val="40000"/>
                  </a:prstClr>
                </a:outerShdw>
              </a:effectLst>
            </a:endParaRPr>
          </a:p>
          <a:p>
            <a:pPr marL="347472" indent="-347472">
              <a:spcBef>
                <a:spcPts val="576"/>
              </a:spcBef>
              <a:spcAft>
                <a:spcPts val="0"/>
              </a:spcAft>
              <a:buFont typeface="Wingdings" pitchFamily="2" charset="2"/>
              <a:buNone/>
              <a:defRPr/>
            </a:pPr>
            <a:r>
              <a:rPr lang="el-GR" sz="2000" dirty="0">
                <a:latin typeface="Times New Roman"/>
              </a:rPr>
              <a:t>Γίνεται σε βακτήρια τύπου </a:t>
            </a:r>
            <a:r>
              <a:rPr lang="el-GR" sz="2000" dirty="0" err="1">
                <a:latin typeface="Times New Roman"/>
              </a:rPr>
              <a:t>σαλμονέλλας</a:t>
            </a:r>
            <a:r>
              <a:rPr lang="el-GR" sz="2000" dirty="0">
                <a:latin typeface="Times New Roman"/>
              </a:rPr>
              <a:t> </a:t>
            </a:r>
            <a:r>
              <a:rPr lang="en-US" sz="2000" dirty="0" err="1">
                <a:latin typeface="Times New Roman"/>
              </a:rPr>
              <a:t>Typhimurium</a:t>
            </a:r>
            <a:endParaRPr lang="el-GR" sz="2000" b="1" dirty="0">
              <a:effectLst>
                <a:outerShdw blurRad="50800" dist="38100" algn="tr" rotWithShape="0">
                  <a:prstClr val="black">
                    <a:alpha val="40000"/>
                  </a:prstClr>
                </a:outerShdw>
              </a:effectLst>
            </a:endParaRPr>
          </a:p>
          <a:p>
            <a:pPr marL="347472" indent="-347472">
              <a:spcBef>
                <a:spcPts val="576"/>
              </a:spcBef>
              <a:spcAft>
                <a:spcPts val="0"/>
              </a:spcAft>
              <a:defRPr/>
            </a:pPr>
            <a:r>
              <a:rPr lang="el-GR" sz="2000" b="1" dirty="0">
                <a:effectLst>
                  <a:outerShdw blurRad="50800" dist="38100" algn="tr" rotWithShape="0">
                    <a:prstClr val="black">
                      <a:alpha val="40000"/>
                    </a:prstClr>
                  </a:outerShdw>
                </a:effectLst>
              </a:rPr>
              <a:t>Καρκινογένεση</a:t>
            </a:r>
          </a:p>
          <a:p>
            <a:pPr>
              <a:defRPr/>
            </a:pPr>
            <a:r>
              <a:rPr lang="en-US" sz="2000" dirty="0">
                <a:latin typeface="Times New Roman"/>
              </a:rPr>
              <a:t>In</a:t>
            </a:r>
            <a:r>
              <a:rPr lang="el-GR" sz="2000" dirty="0">
                <a:latin typeface="Times New Roman"/>
              </a:rPr>
              <a:t> </a:t>
            </a:r>
            <a:r>
              <a:rPr lang="en-US" sz="2000" dirty="0">
                <a:latin typeface="Times New Roman"/>
              </a:rPr>
              <a:t>vitro</a:t>
            </a:r>
            <a:r>
              <a:rPr lang="el-GR" sz="2000" dirty="0">
                <a:latin typeface="Times New Roman"/>
              </a:rPr>
              <a:t>  μελέτες χρησιμεύουν σαν μελέτες πρώτης διαλογής – επιλογής </a:t>
            </a:r>
          </a:p>
          <a:p>
            <a:pPr>
              <a:buFont typeface="Wingdings" pitchFamily="2" charset="2"/>
              <a:buNone/>
              <a:defRPr/>
            </a:pPr>
            <a:r>
              <a:rPr lang="el-GR" sz="2000" dirty="0">
                <a:latin typeface="Times New Roman"/>
              </a:rPr>
              <a:t>(</a:t>
            </a:r>
            <a:r>
              <a:rPr lang="en-US" sz="2000" dirty="0">
                <a:latin typeface="Times New Roman"/>
              </a:rPr>
              <a:t>screening</a:t>
            </a:r>
            <a:r>
              <a:rPr lang="el-GR" sz="2000" dirty="0">
                <a:latin typeface="Times New Roman"/>
              </a:rPr>
              <a:t>) και γίνονται  συνήθως είτε στους </a:t>
            </a:r>
            <a:r>
              <a:rPr lang="el-GR" sz="2000" dirty="0" err="1">
                <a:latin typeface="Times New Roman"/>
              </a:rPr>
              <a:t>ινοβλάστες</a:t>
            </a:r>
            <a:r>
              <a:rPr lang="el-GR" sz="2000" dirty="0">
                <a:latin typeface="Times New Roman"/>
              </a:rPr>
              <a:t> Β</a:t>
            </a:r>
            <a:r>
              <a:rPr lang="en-US" sz="2000" dirty="0">
                <a:latin typeface="Times New Roman"/>
              </a:rPr>
              <a:t>alb</a:t>
            </a:r>
            <a:r>
              <a:rPr lang="el-GR" sz="2000" dirty="0">
                <a:latin typeface="Times New Roman"/>
              </a:rPr>
              <a:t>/</a:t>
            </a:r>
            <a:r>
              <a:rPr lang="en-US" sz="2000" dirty="0">
                <a:latin typeface="Times New Roman"/>
              </a:rPr>
              <a:t>c</a:t>
            </a:r>
            <a:r>
              <a:rPr lang="el-GR" sz="2000" dirty="0">
                <a:latin typeface="Times New Roman"/>
              </a:rPr>
              <a:t> 3Τ3,  είτε στα εμβρυϊκά κύτταρα του Συριακού ινδικού χοιριδίου όπου παρατηρούνται οι μετατροπές -  αλλαγές στα ανωτέρω κύτταρα.  Δεν έχουν πάντως ακόμη επικυρωθεί ούτε επαρκώς αξιολογηθεί ώστε να γίνει δυνατή η υποκατάσταση των </a:t>
            </a:r>
            <a:r>
              <a:rPr lang="en-US" sz="2000" dirty="0">
                <a:latin typeface="Times New Roman"/>
              </a:rPr>
              <a:t>in</a:t>
            </a:r>
            <a:r>
              <a:rPr lang="el-GR" sz="2000" dirty="0">
                <a:latin typeface="Times New Roman"/>
              </a:rPr>
              <a:t> </a:t>
            </a:r>
            <a:r>
              <a:rPr lang="en-US" sz="2000" dirty="0">
                <a:latin typeface="Times New Roman"/>
              </a:rPr>
              <a:t>vivo</a:t>
            </a:r>
            <a:r>
              <a:rPr lang="el-GR" sz="2000" dirty="0">
                <a:latin typeface="Times New Roman"/>
              </a:rPr>
              <a:t>  μεθόδων.</a:t>
            </a:r>
            <a:endParaRPr lang="en-US" sz="2000" dirty="0">
              <a:latin typeface="Times New Roman"/>
            </a:endParaRPr>
          </a:p>
          <a:p>
            <a:pPr>
              <a:buFont typeface="Wingdings" pitchFamily="2" charset="2"/>
              <a:buNone/>
              <a:defRPr/>
            </a:pPr>
            <a:r>
              <a:rPr lang="el-GR" sz="2000" dirty="0"/>
              <a:t>Σχέση καρκίνου-μεταλλάξεως</a:t>
            </a:r>
            <a:br>
              <a:rPr lang="el-GR" sz="2000" dirty="0"/>
            </a:br>
            <a:r>
              <a:rPr lang="el-GR" sz="2000" dirty="0"/>
              <a:t>Ποντίκια, επίμυες – μέγιστη ανεκτή δόση – χρόνια χορήγηση σε δύο δόσεις </a:t>
            </a:r>
            <a:br>
              <a:rPr lang="el-GR" sz="2000" dirty="0"/>
            </a:br>
            <a:r>
              <a:rPr lang="el-GR" sz="2000" dirty="0"/>
              <a:t>Ιστολογική μελέτη, 99% πρόβλεψη</a:t>
            </a:r>
            <a:br>
              <a:rPr lang="el-GR" sz="2000" dirty="0"/>
            </a:br>
            <a:r>
              <a:rPr lang="el-GR" sz="2000" dirty="0"/>
              <a:t>Χρωστικές για τα μαλλιά :</a:t>
            </a:r>
            <a:br>
              <a:rPr lang="el-GR" sz="2000" dirty="0"/>
            </a:br>
            <a:r>
              <a:rPr lang="el-GR" sz="2000" dirty="0"/>
              <a:t>Μεταλλαξιογόνες : ορθο – μεταφαινυλοδιαμίνες, 2-νιτροπαραφαινυλοδιαμίνη, μετα-τολουενοδιαμίνη  </a:t>
            </a:r>
            <a:br>
              <a:rPr lang="el-GR" sz="2000" dirty="0"/>
            </a:br>
            <a:r>
              <a:rPr lang="el-GR" sz="2000" dirty="0"/>
              <a:t>Καρκινογόνες : Μετα-τολουενοδιαμίνη, 2-νιτροπαραφαινυλοδιαμίνη</a:t>
            </a:r>
            <a:br>
              <a:rPr lang="el-GR" sz="2000" dirty="0"/>
            </a:br>
            <a:r>
              <a:rPr lang="el-GR" sz="2000" dirty="0"/>
              <a:t>Ν-νιτροπαράγωγα, πολυκυκλικοί υδρογονάνθρακες (ορυκτέλαια)</a:t>
            </a:r>
          </a:p>
          <a:p>
            <a:pPr marL="347472" indent="-347472">
              <a:spcBef>
                <a:spcPts val="576"/>
              </a:spcBef>
              <a:spcAft>
                <a:spcPts val="0"/>
              </a:spcAft>
              <a:defRPr/>
            </a:pPr>
            <a:r>
              <a:rPr lang="el-GR" sz="2000" b="1" dirty="0" err="1">
                <a:effectLst>
                  <a:outerShdw blurRad="50800" dist="38100" algn="tr" rotWithShape="0">
                    <a:prstClr val="black">
                      <a:alpha val="40000"/>
                    </a:prstClr>
                  </a:outerShdw>
                </a:effectLst>
              </a:rPr>
              <a:t>Τοξικοκινητικές</a:t>
            </a:r>
            <a:r>
              <a:rPr lang="el-GR" sz="2000" b="1" dirty="0">
                <a:effectLst>
                  <a:outerShdw blurRad="50800" dist="38100" algn="tr" rotWithShape="0">
                    <a:prstClr val="black">
                      <a:alpha val="40000"/>
                    </a:prstClr>
                  </a:outerShdw>
                </a:effectLst>
              </a:rPr>
              <a:t> Μελέτες</a:t>
            </a:r>
          </a:p>
          <a:p>
            <a:pPr>
              <a:defRPr/>
            </a:pPr>
            <a:r>
              <a:rPr lang="el-GR" sz="2000" dirty="0">
                <a:latin typeface="Times New Roman"/>
              </a:rPr>
              <a:t>Αφορούν την κινητική, σε σχέση με τον χρόνο της απορροφήσεως, του μεταβολισμού, της συγγενείας με ιστούς και του ρυθμού απεκκρίσεως των ουσιών. Αν και </a:t>
            </a:r>
            <a:r>
              <a:rPr lang="en-US" sz="2000" dirty="0">
                <a:latin typeface="Times New Roman"/>
              </a:rPr>
              <a:t>in</a:t>
            </a:r>
            <a:r>
              <a:rPr lang="el-GR" sz="2000" dirty="0">
                <a:latin typeface="Times New Roman"/>
              </a:rPr>
              <a:t> </a:t>
            </a:r>
            <a:r>
              <a:rPr lang="en-US" sz="2000" dirty="0">
                <a:latin typeface="Times New Roman"/>
              </a:rPr>
              <a:t>vitro</a:t>
            </a:r>
            <a:r>
              <a:rPr lang="el-GR" sz="2000" dirty="0">
                <a:latin typeface="Times New Roman"/>
              </a:rPr>
              <a:t> μελέτες σε κύτταρα,   δείχνουν να είναι αρκετά χρήσιμες. Για παράδειγμα οι μελέτες των ουσιών στα </a:t>
            </a:r>
            <a:r>
              <a:rPr lang="el-GR" sz="2000" dirty="0" err="1">
                <a:latin typeface="Times New Roman"/>
              </a:rPr>
              <a:t>ηπατοκύτταρα</a:t>
            </a:r>
            <a:r>
              <a:rPr lang="el-GR" sz="2000" dirty="0">
                <a:latin typeface="Times New Roman"/>
              </a:rPr>
              <a:t> όπου τα στοιχεία τα οποία λαμβάνονται είναι  σημαντικά ως προς τον μεταβολισμό των ουσιών. Το συμπέρασμα εν τούτοις  της επιτροπής είναι  ότι οι  </a:t>
            </a:r>
            <a:r>
              <a:rPr lang="en-US" sz="2000" dirty="0">
                <a:latin typeface="Times New Roman"/>
              </a:rPr>
              <a:t>in</a:t>
            </a:r>
            <a:r>
              <a:rPr lang="el-GR" sz="2000" dirty="0">
                <a:latin typeface="Times New Roman"/>
              </a:rPr>
              <a:t> </a:t>
            </a:r>
            <a:r>
              <a:rPr lang="en-US" sz="2000" dirty="0">
                <a:latin typeface="Times New Roman"/>
              </a:rPr>
              <a:t>vivo</a:t>
            </a:r>
            <a:r>
              <a:rPr lang="el-GR" sz="2000" dirty="0">
                <a:latin typeface="Times New Roman"/>
              </a:rPr>
              <a:t> μελέτες παραμένουν απαραίτητες  και προς στιγμήν  αναντικατάστατες.</a:t>
            </a:r>
          </a:p>
          <a:p>
            <a:pPr>
              <a:defRPr/>
            </a:pPr>
            <a:r>
              <a:rPr lang="en-US" sz="2000" b="1" dirty="0">
                <a:latin typeface="Times New Roman"/>
              </a:rPr>
              <a:t>In Silico </a:t>
            </a:r>
            <a:endParaRPr lang="el-GR" sz="2000" b="1" dirty="0">
              <a:latin typeface="Times New Roman"/>
            </a:endParaRPr>
          </a:p>
          <a:p>
            <a:pPr marL="347472" indent="-347472">
              <a:spcBef>
                <a:spcPts val="576"/>
              </a:spcBef>
              <a:spcAft>
                <a:spcPts val="0"/>
              </a:spcAft>
              <a:buFont typeface="Wingdings" pitchFamily="2" charset="2"/>
              <a:buNone/>
              <a:defRPr/>
            </a:pPr>
            <a:endParaRPr lang="el-GR" sz="2400" b="1" dirty="0">
              <a:effectLst>
                <a:outerShdw blurRad="50800" dist="38100" algn="tr" rotWithShape="0">
                  <a:prstClr val="black">
                    <a:alpha val="40000"/>
                  </a:prstClr>
                </a:outerShdw>
              </a:effectLst>
            </a:endParaRPr>
          </a:p>
          <a:p>
            <a:pPr marL="347472" indent="-347472">
              <a:spcBef>
                <a:spcPts val="576"/>
              </a:spcBef>
              <a:spcAft>
                <a:spcPts val="0"/>
              </a:spcAft>
              <a:buFont typeface="Wingdings" pitchFamily="2" charset="2"/>
              <a:buNone/>
              <a:defRPr/>
            </a:pPr>
            <a:endParaRPr lang="el-GR" dirty="0"/>
          </a:p>
          <a:p>
            <a:pPr>
              <a:buFont typeface="Wingdings" pitchFamily="2" charset="2"/>
              <a:buNone/>
              <a:defRPr/>
            </a:pPr>
            <a:endParaRPr lang="el-GR" dirty="0"/>
          </a:p>
        </p:txBody>
      </p:sp>
    </p:spTree>
    <p:extLst>
      <p:ext uri="{BB962C8B-B14F-4D97-AF65-F5344CB8AC3E}">
        <p14:creationId xmlns:p14="http://schemas.microsoft.com/office/powerpoint/2010/main" val="22307034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Rot="1" noChangeArrowheads="1"/>
          </p:cNvSpPr>
          <p:nvPr>
            <p:ph type="title"/>
          </p:nvPr>
        </p:nvSpPr>
        <p:spPr>
          <a:xfrm>
            <a:off x="0" y="0"/>
            <a:ext cx="9144000" cy="6858000"/>
          </a:xfrm>
        </p:spPr>
        <p:txBody>
          <a:bodyPr>
            <a:normAutofit fontScale="90000"/>
          </a:bodyPr>
          <a:lstStyle/>
          <a:p>
            <a:pPr algn="l" eaLnBrk="1" hangingPunct="1">
              <a:defRPr/>
            </a:pPr>
            <a:r>
              <a:rPr lang="el-GR" sz="1800" dirty="0"/>
              <a:t>Σχέση καρκίνου-μεταλλάξεως</a:t>
            </a:r>
            <a:br>
              <a:rPr lang="el-GR" sz="1800" dirty="0"/>
            </a:br>
            <a:r>
              <a:rPr lang="el-GR" sz="1800" dirty="0"/>
              <a:t>Ποντίκια, επίμυες – μέγιστη ανεκτή δόση – χρόνια χορήγηση σε δύο δόσεις </a:t>
            </a:r>
            <a:br>
              <a:rPr lang="el-GR" sz="1800" dirty="0"/>
            </a:br>
            <a:r>
              <a:rPr lang="el-GR" sz="1800" dirty="0"/>
              <a:t>Ιστολογική μελέτη, 99% πρόβλεψη</a:t>
            </a:r>
            <a:br>
              <a:rPr lang="el-GR" sz="1800" dirty="0"/>
            </a:br>
            <a:r>
              <a:rPr lang="el-GR" sz="1800" dirty="0"/>
              <a:t>Χρωστικές για τα μαλλιά :</a:t>
            </a:r>
            <a:br>
              <a:rPr lang="el-GR" sz="1800" dirty="0"/>
            </a:br>
            <a:r>
              <a:rPr lang="el-GR" sz="1800" dirty="0"/>
              <a:t>Μεταλλαξιογόνες : ορθο – μεταφαινυλοδιαμίνες, 2-νιτροπαραφαινυλοδιαμίνη, μετα-τολουενοδιαμίνη  </a:t>
            </a:r>
            <a:br>
              <a:rPr lang="el-GR" sz="1800" dirty="0"/>
            </a:br>
            <a:r>
              <a:rPr lang="el-GR" sz="1800" dirty="0"/>
              <a:t>Καρκινογόνες : Μετα-τολουενοδιαμίνη, 2-νιτροπαραφαινυλοδιαμίνη</a:t>
            </a:r>
            <a:br>
              <a:rPr lang="el-GR" sz="1800" dirty="0"/>
            </a:br>
            <a:r>
              <a:rPr lang="el-GR" sz="1800" dirty="0"/>
              <a:t>Ν-νιτροπαράγωγα, πολυκυκλικοί υδρογονάνθρακες (ορυκτέλαια)</a:t>
            </a:r>
            <a:br>
              <a:rPr lang="el-GR" sz="1800" dirty="0"/>
            </a:br>
            <a:br>
              <a:rPr lang="el-GR" sz="2400" dirty="0"/>
            </a:br>
            <a:r>
              <a:rPr lang="el-GR" sz="2400" dirty="0"/>
              <a:t>ΔΟΚΙΜΑΣΙΕΣ ΣΤΟΝ ΑΝΘΡΩΠΟ</a:t>
            </a:r>
            <a:br>
              <a:rPr lang="en-US" sz="2400" dirty="0"/>
            </a:br>
            <a:r>
              <a:rPr lang="en-US" sz="1800" dirty="0"/>
              <a:t>-</a:t>
            </a:r>
            <a:r>
              <a:rPr lang="el-GR" sz="1800" u="sng" dirty="0"/>
              <a:t>Ερεθιστικότητα</a:t>
            </a:r>
            <a:br>
              <a:rPr lang="el-GR" sz="1800" u="sng" dirty="0"/>
            </a:br>
            <a:r>
              <a:rPr lang="el-GR" sz="1800" dirty="0"/>
              <a:t>Μία χορήγηση επί 24</a:t>
            </a:r>
            <a:r>
              <a:rPr lang="en-US" sz="1800" dirty="0"/>
              <a:t>-48</a:t>
            </a:r>
            <a:r>
              <a:rPr lang="el-GR" sz="1800" dirty="0"/>
              <a:t> ώρες (</a:t>
            </a:r>
            <a:r>
              <a:rPr lang="en-US" sz="1800" dirty="0"/>
              <a:t>Draize) </a:t>
            </a:r>
            <a:r>
              <a:rPr lang="el-GR" sz="1800" dirty="0"/>
              <a:t>Αξιολόγηση μετά από 1,24 και 48 ώρες</a:t>
            </a:r>
            <a:br>
              <a:rPr lang="el-GR" sz="1800" dirty="0"/>
            </a:br>
            <a:r>
              <a:rPr lang="el-GR" sz="1800" dirty="0"/>
              <a:t>-</a:t>
            </a:r>
            <a:r>
              <a:rPr lang="el-GR" sz="1800" u="sng" dirty="0"/>
              <a:t>Ευαισθητοποίηση </a:t>
            </a:r>
            <a:br>
              <a:rPr lang="el-GR" sz="1800" u="sng" dirty="0"/>
            </a:br>
            <a:r>
              <a:rPr lang="el-GR" sz="1800" dirty="0"/>
              <a:t>Επαναλαμβανόμενη χορήγηση επί τρεις εβδομάδες.</a:t>
            </a:r>
            <a:br>
              <a:rPr lang="el-GR" sz="1800" dirty="0"/>
            </a:br>
            <a:r>
              <a:rPr lang="el-GR" sz="1800" dirty="0"/>
              <a:t>Διακοπή επί δύο εβδομάδες</a:t>
            </a:r>
            <a:br>
              <a:rPr lang="el-GR" sz="1800" dirty="0"/>
            </a:br>
            <a:r>
              <a:rPr lang="el-GR" sz="1800" dirty="0"/>
              <a:t>Εφαρμογή του προϊόντος για 24 ώρες. Αξιολόγηση μετά από 24,48, 96 ώρες</a:t>
            </a:r>
            <a:br>
              <a:rPr lang="el-GR" sz="1800" dirty="0"/>
            </a:br>
            <a:r>
              <a:rPr lang="el-GR" sz="1800" dirty="0"/>
              <a:t>Άλλα Πρωτόκολλα:</a:t>
            </a:r>
            <a:br>
              <a:rPr lang="el-GR" sz="1800" dirty="0"/>
            </a:br>
            <a:r>
              <a:rPr lang="en-US" sz="1800" dirty="0" err="1"/>
              <a:t>Kligman</a:t>
            </a:r>
            <a:r>
              <a:rPr lang="en-US" sz="1800" dirty="0"/>
              <a:t> – Epstein : 25, </a:t>
            </a:r>
            <a:r>
              <a:rPr lang="el-GR" sz="1800" dirty="0"/>
              <a:t>χρήση λαουρικού θειϊκού νατρίου</a:t>
            </a:r>
            <a:br>
              <a:rPr lang="el-GR" sz="1800" dirty="0"/>
            </a:br>
            <a:r>
              <a:rPr lang="en-US" sz="1800" dirty="0"/>
              <a:t>Marzulli – Maibach : </a:t>
            </a:r>
            <a:r>
              <a:rPr lang="el-GR" sz="1800" dirty="0"/>
              <a:t>200</a:t>
            </a:r>
            <a:br>
              <a:rPr lang="el-GR" sz="1800"/>
            </a:br>
            <a:r>
              <a:rPr lang="en-US" sz="1800"/>
              <a:t>-</a:t>
            </a:r>
            <a:r>
              <a:rPr lang="el-GR" sz="1800" u="sng" dirty="0"/>
              <a:t>Επιδερμιδικές Δοκιμασίες Πρώτων Υλών</a:t>
            </a:r>
            <a:br>
              <a:rPr lang="el-GR" sz="1800" u="sng" dirty="0"/>
            </a:br>
            <a:r>
              <a:rPr lang="en-US" sz="1800" dirty="0"/>
              <a:t>I.C.D.R.G. </a:t>
            </a:r>
            <a:r>
              <a:rPr lang="el-GR" sz="1800" dirty="0"/>
              <a:t>Εφαρμογή επί 48 ή 72 ώρες, εξέταση μετά από 48 και 96 ώρες.</a:t>
            </a:r>
            <a:br>
              <a:rPr lang="el-GR" sz="1800" dirty="0"/>
            </a:br>
            <a:r>
              <a:rPr lang="el-GR" sz="1800" dirty="0"/>
              <a:t>20 πρότυπα, επιπλέον επάγγελμα ή υποψία για ομάδα προϊόντων</a:t>
            </a:r>
            <a:br>
              <a:rPr lang="el-GR" sz="1800" dirty="0"/>
            </a:br>
            <a:r>
              <a:rPr lang="el-GR" sz="1800" dirty="0"/>
              <a:t>-</a:t>
            </a:r>
            <a:r>
              <a:rPr lang="el-GR" sz="1800" u="sng" dirty="0"/>
              <a:t>Φωτοτοξικότητα</a:t>
            </a:r>
            <a:br>
              <a:rPr lang="el-GR" sz="1800" dirty="0"/>
            </a:br>
            <a:r>
              <a:rPr lang="el-GR" sz="1800" dirty="0"/>
              <a:t>-</a:t>
            </a:r>
            <a:r>
              <a:rPr lang="el-GR" sz="1800" u="sng" dirty="0"/>
              <a:t>Φωτοευαισθητοποίηση</a:t>
            </a:r>
            <a:br>
              <a:rPr lang="el-GR" sz="1800" dirty="0"/>
            </a:br>
            <a:r>
              <a:rPr lang="el-GR" sz="1800" dirty="0"/>
              <a:t>-</a:t>
            </a:r>
            <a:r>
              <a:rPr lang="el-GR" sz="1800" u="sng" dirty="0"/>
              <a:t>Τοξικότητα σε Πραγματικές Συνθήκες Χρήσης</a:t>
            </a:r>
            <a:br>
              <a:rPr lang="en-US" sz="1800" dirty="0"/>
            </a:br>
            <a:br>
              <a:rPr lang="el-GR" sz="1800" dirty="0"/>
            </a:br>
            <a:endParaRPr lang="el-GR" sz="18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pPr>
              <a:defRPr/>
            </a:pPr>
            <a:endParaRPr lang="el-GR" dirty="0"/>
          </a:p>
        </p:txBody>
      </p:sp>
      <p:pic>
        <p:nvPicPr>
          <p:cNvPr id="30723"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TotalTime>
  <Words>10826</Words>
  <Application>Microsoft Office PowerPoint</Application>
  <PresentationFormat>On-screen Show (4:3)</PresentationFormat>
  <Paragraphs>1284</Paragraphs>
  <Slides>180</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180</vt:i4>
      </vt:variant>
    </vt:vector>
  </HeadingPairs>
  <TitlesOfParts>
    <vt:vector size="192" baseType="lpstr">
      <vt:lpstr>Arial</vt:lpstr>
      <vt:lpstr>Calibri</vt:lpstr>
      <vt:lpstr>Comic Sans MS</vt:lpstr>
      <vt:lpstr>Helvetica</vt:lpstr>
      <vt:lpstr>Helvetica-Bold</vt:lpstr>
      <vt:lpstr>Symbol</vt:lpstr>
      <vt:lpstr>Tahoma</vt:lpstr>
      <vt:lpstr>Times LT Std</vt:lpstr>
      <vt:lpstr>Times New Roman</vt:lpstr>
      <vt:lpstr>Verdana</vt:lpstr>
      <vt:lpstr>Wingdings</vt:lpstr>
      <vt:lpstr>Θέμα του Office</vt:lpstr>
      <vt:lpstr>ΕΛΕΓΧΟΣ ΚΑΙ ΑΞΙΟΛΟΓΗΣΗ ΚΑΛΛΥΝΤΙΚΩΝ ΚΑΙ ΤΟΠΙΚΩΝ ΙΑΤΡΟΤΕΧΝΟΛΟΓΙΚΩΝ ΣΚΕΥΑΣΜΑΤΩΝ</vt:lpstr>
      <vt:lpstr>PowerPoint Presentation</vt:lpstr>
      <vt:lpstr>PowerPoint Presentation</vt:lpstr>
      <vt:lpstr>PowerPoint Presentation</vt:lpstr>
      <vt:lpstr>PowerPoint Presentation</vt:lpstr>
      <vt:lpstr>ΝΟΜΟΘΕΣΙΑ ΚΑΛΛΥΝΤΙΚΩΝ ΙΑΤΡΟΤΕΧΝΟΛΟΓΙΚΩΝ ΠΡΟΪΟΝΤΩΝ</vt:lpstr>
      <vt:lpstr>PowerPoint Presentation</vt:lpstr>
      <vt:lpstr>PowerPoint Presentation</vt:lpstr>
      <vt:lpstr>PowerPoint Presentation</vt:lpstr>
      <vt:lpstr>ΒΑΣΙΚΟ ΣΗΜΕΙΟ ΤΗΣ ΝΟΜΟΘΕΣΙΑΣ ΤΩΝ ΚΑΛΛΥΝΤΙΚΩΝ</vt:lpstr>
      <vt:lpstr>ΝΟΜΟΘΕΣΙΑ</vt:lpstr>
      <vt:lpstr>ΠΡΩΤΕΣ ΥΛΕΣ ΚΑΛΛΥΝΤΙΚΩΝ :  Στοιχεία Τοξικότητας </vt:lpstr>
      <vt:lpstr>Ασφάλεια Πρώτων Υλών</vt:lpstr>
      <vt:lpstr>PowerPoint Presentation</vt:lpstr>
      <vt:lpstr>AΣΦΑΛΕΙΑ ΠΡΩΤΩΝ ΥΛΩΝ</vt:lpstr>
      <vt:lpstr>ΑΣΦΑΛΕΙΑ ΠΡΩΤΩΝ ΥΛΩΝ</vt:lpstr>
      <vt:lpstr>ΦΑΚΕΛΛΟΣ ΚΑΛΛΥΝΤΙΚΟΥ PRODUCT INFORMATION FILE (PIF)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ΦΑΚΕΛΛΟΣ ΚΑΛΛΥΝΤΙΚΟΥ ΠΡΟΪΟΝΤΟΣ</vt:lpstr>
      <vt:lpstr>ΝΟΜΟΘΕΣΙΑ ΚΑΛΛΥΝΤΙΚΩΝ-ΣΥΜΠΕΡΑΣΜΑΤΑ</vt:lpstr>
      <vt:lpstr>ΝΟΜΟΘΕΣΙΑ ΚΑΛΛΥΝΤΙΚΩΝ – ΒΑΣΙΚΑ ΣΗΜΕΙΑ</vt:lpstr>
      <vt:lpstr>ΙΑΤΡΟΤΕΧΝΟΛΟΓΙΚΑ  ΤΟΠΙΚΑ ΣΚΕΥΑΣΜΑΤΑ</vt:lpstr>
      <vt:lpstr>       ΙΑΤΡΟΤΕΧΝΟΛΟΓΙΚΟ ΠΡΟΪΟΝ ΕΠΙΦΑΝΕΙΑ ΔΕΡΜΑΤΟΣ ΚΑΙ ΚΑΤΙ ΒΟΗΘΗΤΙΚΟ</vt:lpstr>
      <vt:lpstr>PowerPoint Presentation</vt:lpstr>
      <vt:lpstr>ΤΟΠΙΚΑ ΙΑΤΡΟΤΕΧΝΟΛΟΓΙΚΑ ΠΡΟΪΟΝΤΑ</vt:lpstr>
      <vt:lpstr>ΤΟΠΙΚΑ ΙΑΤΡΟΤΕΧΝΟΛΟΓΙΚΑ ΠΡΟΪΟΝΤΑ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Κοινοποιημένος Οργανισμός</vt:lpstr>
      <vt:lpstr>PowerPoint Presentation</vt:lpstr>
      <vt:lpstr>ΟΔΗΓΙΕΣ ΧΡΗΣΕΩΣ</vt:lpstr>
      <vt:lpstr>ΟΡΙΑΚΑ ΠΡΟΪΟΝΤΑ</vt:lpstr>
      <vt:lpstr>ΔΟΚΙΜΑΣΙΕΣ ΤΟΞΙΚΟΤΗΤΑΣ ΠΡΩΤΩΝ ΥΛΩΝ</vt:lpstr>
      <vt:lpstr>Δοκιμασία Ευαισθητοποίησης Ποιοί μπορεί να πάθουν αλλεργίες Φάσεις: Επαγωγή, Αποκάλυψη Magnuson, Kligman – Ινδικά χοιρίδια (20+20) Ενδοδερμικές ενέσεις (Freund, προϊόν, μίγμα) – Τοπική εφαρμογή (SLS  10%, σκεύασμα) Δύο εβδομάδες μετά : τοπική εφαρμογή – ανάγνωση (0,3,24,48h) Συχνότητα εμφάνισης Αλλα πρωτόκολλα Φωτοτοξικότητα – Φωτοαλλεργία Κριτήρια : Προϊόντα εκτιθέμενα στο φως – Απορρόφηση φωτός -Φωτοτοξικότητα Ηλιακά εγκαύματα 5 ή 8 –μεθοξυψωραλένιο UVA – κουνέλι, χοίρος κ.ά. -Φωτοαλλεργία Ανατομικά μέρη που εμφανίζεται 48 ώρες συνήθως για την εμφάνιση Εκζεμα με κύστεις , κνησμός Χρωστικές, αντισηπτικά, αρώματα Harber, Shalita  Αλλεργιογόνα εξ επαφής μάλλον Ερεθιστικότητα σε Βλεννογόνους Προϊόντα, ορθόν κουνελιού (δύο εβδομάδες) Ακμή Ορυκτέλαια , αυτί κουνελιού (δύο εβδομάδες) Καρκινογένεση – Μετάλλαξη Μεταλλαξιογόνος ουσία, Οξινη υδρόλυση (αλκυλίωση δεοξυριβοζονουκλεϊνικού οξέος)-θραύσεις Δροσόφιλα, Εσερίχια coli, σακχαρομύκητας cerevisiae, διάφορα κύτταρα Ames, Σαλμονέλλα Typhimurium  </vt:lpstr>
      <vt:lpstr>ΤΕΧΝΙΚΟΣ ΦΑΚΕΛΛΟΣ</vt:lpstr>
      <vt:lpstr>PowerPoint Presentation</vt:lpstr>
      <vt:lpstr>ΕΙΔΙΚΕΣ ΜΕΘΟΔΟΙ ΕΛΕΓΧΟΥ</vt:lpstr>
      <vt:lpstr>Σαμπουάν – Αφρόλουτρα -Περιγραφή -ρΗ -Πυκνότητα -Ιξώδες -Στερεό υπόλειμμα -Φάσμα υπερύθρου -Αιθυλενοδιαμινοτετραοξεικό οξύ -Μη ιονικής φύσεως  (ιοντοανταλλακτική στήλη) -Επιφανειοδραστικές με χρωματογραφία -Επιφανειοδραστικές με τιτλοδότηση -Αντιπυτιριδικές (ψευδαργυρούχος πυριθειόνη, πιροκτωνολαμίνη) -Χλωριούχα -Συντηρητικά -Δραστικές Οδοντόκρεμες – Γέλες -Περιγραφή, πυκνότητα, ιξώδες, ρΗ, υγρασία, συντηρητικά, δραστικές -Ταυτοποίηση γλυκαντικών -Απορρυπαντικό -Υδατοδιαλυτό – μη υδατοδιαλυτό κλάσμα (λειαντικός παράγων) -Φθόριο -Πυροφωσφορικά (ρύθμιση ρΗ, προσθήκη Αg, προσδιορισμός Η +  με ΚΟΗ)  </vt:lpstr>
      <vt:lpstr>Κραγιόν -Περιγραφή, σημείο τήξεως, σημείο στο οποίο μαλακώνει, αντίσταση στη θέρμανση, κατανομή χρωστικών, συντηρητικά-αντιοξειδωτικά, δραστικές Χρωστικές για τα μαλλιά -Περιγραφή, ιξώδες, ρΗ, περιεκτικότητα σε αμμωνία (ΗCL 0,5N), οξειδωτικές ουσίες (ΚΙ), οξειδωτικές χρωστικές Αντιηλιακά (ελαια, κρέμες) -Φάσμα υπερύθρου, φίλτρα, δείκτης διαθλάσεως (για τα έλαια) Αλκοολική Λοσιόν -Αλκοόλη, ταυτοποίηση προωθητικού αερίου (για αερολύματα) Αντιϊδρωτικά-Αποσμητικά Φάσμα υπερύθρου, προσδιορισμός αργιλίου (αιθυλενοδιαμινοτετραοξεικό οξύ, Zn), χλώριο (AgNO3), αντισηπτικός παράγων Προϊόντα Βοστρυχώσεως – Ισιώματος Θειογλυκολικό οξύ (ιωδικό κάλιο), αμμωνία Βερνίκια νυχιών Φάσμα υπερύθρου, ξηρό υπόλειμμα Πούδρες ρΗ (διάλυμα 1/10), συντηρητικά, ταυτοποίηση χρωμάτων Ελαια Ειδικό βάρος, δείκτης διαθλάσεως, αντιοξειδωτικά </vt:lpstr>
      <vt:lpstr>PowerPoint Presentation</vt:lpstr>
      <vt:lpstr>PowerPoint Presentation</vt:lpstr>
      <vt:lpstr>Χρονοδιάγραμμα Δοκιμασίας Εκτίμηση του Χρόνου  Ζωής Πρακτικές Οδηγίες Γαλακτώματα – Υάλινη Συσκευασία – Δείγματα πριν την Προσθήκη Ολων των Συστατικών – Ποσοτικοποίηση Υποκειμενικών Κριτηρίων    </vt:lpstr>
      <vt:lpstr>PowerPoint Presentation</vt:lpstr>
      <vt:lpstr>ΣΤΟΙΧΕΙΑ ΤΟΞΙΚΟΤΗΤΑΣ</vt:lpstr>
      <vt:lpstr>PowerPoint Presentation</vt:lpstr>
      <vt:lpstr>PowerPoint Presentation</vt:lpstr>
      <vt:lpstr>PARABENS- ΣΥΝΤΗΡΗΤΙΚΑ ΥΠΟ ΑΜΦΙΣΒΗΤΙΣΗ</vt:lpstr>
      <vt:lpstr>PowerPoint Presentation</vt:lpstr>
      <vt:lpstr>Η περιπτωση των Βαφων</vt:lpstr>
      <vt:lpstr>PowerPoint Presentation</vt:lpstr>
      <vt:lpstr>PowerPoint Presentation</vt:lpstr>
      <vt:lpstr>PowerPoint Presentation</vt:lpstr>
      <vt:lpstr>PowerPoint Presentation</vt:lpstr>
      <vt:lpstr>PowerPoint Presentation</vt:lpstr>
      <vt:lpstr>ΑΠΟ ΤΟΥ ΔΕΡΜΑΤΟΣ AΠΟΡΡΟΦΗΣΗ </vt:lpstr>
      <vt:lpstr>PowerPoint Presentation</vt:lpstr>
      <vt:lpstr>PowerPoint Presentation</vt:lpstr>
      <vt:lpstr>PowerPoint Presentation</vt:lpstr>
      <vt:lpstr>ΣΤΟΙΧΕΙΑ ΤΟΞΙΚΟΤΗΤΑΣ ΚΑΛΛΥΝΤΙΚΩΝ ΠΡΟΙΟΝΤΩΝ</vt:lpstr>
      <vt:lpstr>PowerPoint Presentation</vt:lpstr>
      <vt:lpstr>ΙΑΤΡΟΤΕΧΝΟΛΟΓΙΚΑ ΙSO 10993</vt:lpstr>
      <vt:lpstr>Απαραίτητες Μελέτες Τοξικότητας Ιατροτεχνολογικών Προϊόντων </vt:lpstr>
      <vt:lpstr>PowerPoint Presentation</vt:lpstr>
      <vt:lpstr>ΠΑΡΑΜΕΤΡΟΙ ΤΟΞΙΚΟΤΗΤΑΣ ΟΥΣΙΩΝ ΚΑΙ  ΤΟΠΙΚΩΝ ΣΚΕΥΑΣΜΑΤΩΝ</vt:lpstr>
      <vt:lpstr>ΚΑΤΗΓΟΡΙΕΣ ΤΟΞΙΚΩΝ ΟΥΣΙΩΝ ΓΙΑ ΤΟ ΔΕΡΜΑ</vt:lpstr>
      <vt:lpstr>PowerPoint Presentation</vt:lpstr>
      <vt:lpstr>PowerPoint Presentation</vt:lpstr>
      <vt:lpstr>PowerPoint Presentation</vt:lpstr>
      <vt:lpstr> Φωτοτοξικότητα – Φωτοαλλεργία Κριτήρια : Προϊόντα εκτιθέμενα στο φως – Απορρόφηση φωτός -Φωτοτοξικότητα Ηλιακά εγκαύματα 5 ή 8 –μεθοξυψωραλένιο UVA – κουνέλι, χοίρος κ.ά. -Φωτοαλλεργία Ανατομικά μέρη που εμφανίζεται 48 ώρες συνήθως για την εμφάνιση Εκζεμα με κύστεις , κνησμός Χρωστικές, αντισηπτικά, αρώματα Harber, Shalita  Αλλεργιογόνα εξ επαφής μάλλον Ερεθιστικότητα σε Βλεννογόνους Προϊόντα, ορθόν κουνελιού (δύο εβδομάδες) Ακμή Ορυκτέλαια , αυτί κουνελιού (δύο εβδομάδες)  </vt:lpstr>
      <vt:lpstr>PowerPoint Presentation</vt:lpstr>
      <vt:lpstr>PowerPoint Presentation</vt:lpstr>
      <vt:lpstr>Σχέση καρκίνου-μεταλλάξεως Ποντίκια, επίμυες – μέγιστη ανεκτή δόση – χρόνια χορήγηση σε δύο δόσεις  Ιστολογική μελέτη, 99% πρόβλεψη Χρωστικές για τα μαλλιά : Μεταλλαξιογόνες : ορθο – μεταφαινυλοδιαμίνες, 2-νιτροπαραφαινυλοδιαμίνη, μετα-τολουενοδιαμίνη   Καρκινογόνες : Μετα-τολουενοδιαμίνη, 2-νιτροπαραφαινυλοδιαμίνη Ν-νιτροπαράγωγα, πολυκυκλικοί υδρογονάνθρακες (ορυκτέλαια)  ΔΟΚΙΜΑΣΙΕΣ ΣΤΟΝ ΑΝΘΡΩΠΟ -Ερεθιστικότητα Μία χορήγηση επί 24-48 ώρες (Draize) Αξιολόγηση μετά από 1,24 και 48 ώρες -Ευαισθητοποίηση  Επαναλαμβανόμενη χορήγηση επί τρεις εβδομάδες. Διακοπή επί δύο εβδομάδες Εφαρμογή του προϊόντος για 24 ώρες. Αξιολόγηση μετά από 24,48, 96 ώρες Άλλα Πρωτόκολλα: Kligman – Epstein : 25, χρήση λαουρικού θειϊκού νατρίου Marzulli – Maibach : 200 -Επιδερμιδικές Δοκιμασίες Πρώτων Υλών I.C.D.R.G. Εφαρμογή επί 48 ή 72 ώρες, εξέταση μετά από 48 και 96 ώρες. 20 πρότυπα, επιπλέον επάγγελμα ή υποψία για ομάδα προϊόντων -Φωτοτοξικότητα -Φωτοευαισθητοποίηση -Τοξικότητα σε Πραγματικές Συνθήκες Χρήσης  </vt:lpstr>
      <vt:lpstr>PowerPoint Presentation</vt:lpstr>
      <vt:lpstr>PowerPoint Presentation</vt:lpstr>
      <vt:lpstr>ΦΩΤΟΤΟΞΙΚΟΤΗΤΑ</vt:lpstr>
      <vt:lpstr>ΤΟΞΙΚΟΤΗΤΑ ΑΠΟ ΔΙΑΔΕΡΜΙΚΑ ΣΥΣΤΗΜΑΤΑ</vt:lpstr>
      <vt:lpstr>ΑΛΛΕΡΓΙΑ ΕΞ ΕΠΑΦΗΣ </vt:lpstr>
      <vt:lpstr>PowerPoint Presentation</vt:lpstr>
      <vt:lpstr>PowerPoint Presentation</vt:lpstr>
      <vt:lpstr>PowerPoint Presentation</vt:lpstr>
      <vt:lpstr>IN VITRO ΤΟΞΙΚΟΤΗΤΑ </vt:lpstr>
      <vt:lpstr>PowerPoint Presentation</vt:lpstr>
      <vt:lpstr>PowerPoint Presentation</vt:lpstr>
      <vt:lpstr>IN VITRO ΤΟΞΙΚΟΤΗΤΑ Α.ΔΕΡΜΑ 1.Φυσικοχημικές α.Skintex Δύο διαμερίσματα:  -Μεμβράνη με κερατίνη, κολλαγόνο και χρωστική -Ινες πρωτεϊνης με κολλαγόνο και αμινοξέα, γλυκοζαμινογλυκάνες, λιπαρά οξέα κ.ά. β.pH γ.Διάβρωση (Corrositex) δ.pKα 2.Κυτταρικέςκαλλιέργειες Αξιολόγηση φλεγμονής με MTT, ουδέτερο ερυθρό, μπλε του τρυπανίου, γαλακτική δεϋδρογενάση, προσταγλανδίνη, ιντερλευκίνες. Πλεονεκτήματα – Μειονεκτήματα -Ισοδύναμα Δέρματος – Επιδερμίδας Πλεονεκτήματα Β.ΜΑΤΙ 1.Φυσικοχημικές α.Eyetex 2.Κύτταρα α.Ινοβλάστες :LC50 β.Ισοδύναμο χορίου 3.Μικρόβια (Microtox) Αναπνοή – Φωταύγεια 4.Βόειος Κερατοειδής χιτώνας 5.Χοριοαλλαντοϊκή Μεμβράνη ΕΥΑΙΣΘΗΤΟΠΟΙΗΣΗ ΜΕΛΕΤΗ ΑΠΟΡΡΟΦΗΣΗΣ α.In vitro β.Ιn vivo Απώλεια ουσίας, Φυσιολογικές Αντιδράσεις, Ιστολογικές Μέθοδοι, Αίμα-Απεκκρίματα </vt:lpstr>
      <vt:lpstr>PowerPoint Presentation</vt:lpstr>
      <vt:lpstr>PowerPoint Presentation</vt:lpstr>
      <vt:lpstr>PowerPoint Presentation</vt:lpstr>
      <vt:lpstr>Ισοδύναμα Δέρματος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Συστήματα Εφαρμογής Ανοικτό , Ημιπερατό, Αδιάβροχο  Patch</vt:lpstr>
      <vt:lpstr>PowerPoint Presentation</vt:lpstr>
      <vt:lpstr>PowerPoint Presentation</vt:lpstr>
      <vt:lpstr>PowerPoint Presentation</vt:lpstr>
      <vt:lpstr>PowerPoint Presentation</vt:lpstr>
      <vt:lpstr>Ενδείξεις Καλλυντικών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ΆΛΛΕΣ ΒΛΑΒΕΣ </vt:lpstr>
      <vt:lpstr>ΆΛΛΕΣ ΒΛΑΒΕΣ </vt:lpstr>
      <vt:lpstr>PowerPoint Presentation</vt:lpstr>
      <vt:lpstr>PowerPoint Presentation</vt:lpstr>
      <vt:lpstr>ΆΛΛΕΣ ΒΛΑΒΕΣ </vt:lpstr>
      <vt:lpstr>ΆΛΛΕΣ ΒΛΑΒΕΣ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Ευαίσθητο Δέρμα</vt:lpstr>
      <vt:lpstr>PowerPoint Presentation</vt:lpstr>
      <vt:lpstr>PowerPoint Presentation</vt:lpstr>
      <vt:lpstr>PowerPoint Presentation</vt:lpstr>
      <vt:lpstr>ΚΛΙΝΙΚΕΣ ΜΕΛΕΤΕΣ ΦΑΡΜΑΚΩΝ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Rallis</dc:creator>
  <cp:lastModifiedBy>rallis@o365.uoa.gr</cp:lastModifiedBy>
  <cp:revision>78</cp:revision>
  <dcterms:created xsi:type="dcterms:W3CDTF">2020-02-03T19:50:52Z</dcterms:created>
  <dcterms:modified xsi:type="dcterms:W3CDTF">2023-01-13T13:06:15Z</dcterms:modified>
</cp:coreProperties>
</file>