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91606" autoAdjust="0"/>
  </p:normalViewPr>
  <p:slideViewPr>
    <p:cSldViewPr snapToGrid="0">
      <p:cViewPr varScale="1">
        <p:scale>
          <a:sx n="47" d="100"/>
          <a:sy n="47" d="100"/>
        </p:scale>
        <p:origin x="15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Τίτλος και υπότιτλος">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Παράθεση">
    <p:spTree>
      <p:nvGrpSpPr>
        <p:cNvPr id="1" name=""/>
        <p:cNvGrpSpPr/>
        <p:nvPr/>
      </p:nvGrpSpPr>
      <p:grpSpPr>
        <a:xfrm>
          <a:off x="0" y="0"/>
          <a:ext cx="0" cy="0"/>
          <a:chOff x="0" y="0"/>
          <a:chExt cx="0" cy="0"/>
        </a:xfrm>
      </p:grpSpPr>
      <p:sp>
        <p:nvSpPr>
          <p:cNvPr id="93" name="–Γιάννης Μηλοσπόρος"/>
          <p:cNvSpPr txBox="1">
            <a:spLocks noGrp="1"/>
          </p:cNvSpPr>
          <p:nvPr>
            <p:ph type="body" sz="quarter" idx="21"/>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–Γιάννης Μηλοσπόρος</a:t>
            </a:r>
          </a:p>
        </p:txBody>
      </p:sp>
      <p:sp>
        <p:nvSpPr>
          <p:cNvPr id="94" name="«Πληκτρολογήστε παράθεση εδώ.»"/>
          <p:cNvSpPr txBox="1">
            <a:spLocks noGrp="1"/>
          </p:cNvSpPr>
          <p:nvPr>
            <p:ph type="body" sz="quarter" idx="22"/>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«Πληκτρολογήστε παράθεση εδώ.»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Φωτογραφία">
    <p:spTree>
      <p:nvGrpSpPr>
        <p:cNvPr id="1" name=""/>
        <p:cNvGrpSpPr/>
        <p:nvPr/>
      </p:nvGrpSpPr>
      <p:grpSpPr>
        <a:xfrm>
          <a:off x="0" y="0"/>
          <a:ext cx="0" cy="0"/>
          <a:chOff x="0" y="0"/>
          <a:chExt cx="0" cy="0"/>
        </a:xfrm>
      </p:grpSpPr>
      <p:sp>
        <p:nvSpPr>
          <p:cNvPr id="102" name="Image"/>
          <p:cNvSpPr>
            <a:spLocks noGrp="1"/>
          </p:cNvSpPr>
          <p:nvPr>
            <p:ph type="pic" idx="21"/>
          </p:nvPr>
        </p:nvSpPr>
        <p:spPr>
          <a:xfrm>
            <a:off x="-949853" y="0"/>
            <a:ext cx="14904506" cy="99441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Κενό">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Φωτογραφία - Οριζόντια">
    <p:spTree>
      <p:nvGrpSpPr>
        <p:cNvPr id="1" name=""/>
        <p:cNvGrpSpPr/>
        <p:nvPr/>
      </p:nvGrpSpPr>
      <p:grpSpPr>
        <a:xfrm>
          <a:off x="0" y="0"/>
          <a:ext cx="0" cy="0"/>
          <a:chOff x="0" y="0"/>
          <a:chExt cx="0" cy="0"/>
        </a:xfrm>
      </p:grpSpPr>
      <p:sp>
        <p:nvSpPr>
          <p:cNvPr id="20" name="Image"/>
          <p:cNvSpPr>
            <a:spLocks noGrp="1"/>
          </p:cNvSpPr>
          <p:nvPr>
            <p:ph type="pic" idx="21"/>
          </p:nvPr>
        </p:nvSpPr>
        <p:spPr>
          <a:xfrm>
            <a:off x="1622088" y="289099"/>
            <a:ext cx="9753603" cy="650578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Τίτλος - Κέντρο">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Φωτογραφία - κατακόρυφη">
    <p:spTree>
      <p:nvGrpSpPr>
        <p:cNvPr id="1" name=""/>
        <p:cNvGrpSpPr/>
        <p:nvPr/>
      </p:nvGrpSpPr>
      <p:grpSpPr>
        <a:xfrm>
          <a:off x="0" y="0"/>
          <a:ext cx="0" cy="0"/>
          <a:chOff x="0" y="0"/>
          <a:chExt cx="0" cy="0"/>
        </a:xfrm>
      </p:grpSpPr>
      <p:sp>
        <p:nvSpPr>
          <p:cNvPr id="38" name="Image"/>
          <p:cNvSpPr>
            <a:spLocks noGrp="1"/>
          </p:cNvSpPr>
          <p:nvPr>
            <p:ph type="pic" idx="21"/>
          </p:nvPr>
        </p:nvSpPr>
        <p:spPr>
          <a:xfrm>
            <a:off x="2263775" y="613833"/>
            <a:ext cx="12401550" cy="82677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Τίτλος - Πάνω">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Τίτλος και κουκκίδες">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Τίτλος, κουκκίδες και φωτογραφίες">
    <p:spTree>
      <p:nvGrpSpPr>
        <p:cNvPr id="1" name=""/>
        <p:cNvGrpSpPr/>
        <p:nvPr/>
      </p:nvGrpSpPr>
      <p:grpSpPr>
        <a:xfrm>
          <a:off x="0" y="0"/>
          <a:ext cx="0" cy="0"/>
          <a:chOff x="0" y="0"/>
          <a:chExt cx="0" cy="0"/>
        </a:xfrm>
      </p:grpSpPr>
      <p:sp>
        <p:nvSpPr>
          <p:cNvPr id="65" name="Image"/>
          <p:cNvSpPr>
            <a:spLocks noGrp="1"/>
          </p:cNvSpPr>
          <p:nvPr>
            <p:ph type="pic" idx="21"/>
          </p:nvPr>
        </p:nvSpPr>
        <p:spPr>
          <a:xfrm>
            <a:off x="4086225" y="2586566"/>
            <a:ext cx="9429750" cy="62865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Κουκκίδες">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Φωτογραφία - 3 εικόνες">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6680200" y="5029200"/>
            <a:ext cx="6054748" cy="4038600"/>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6502400" y="889000"/>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2374900" y="889000"/>
            <a:ext cx="11982450" cy="79883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christoskarkos.gr/diavitiko-podi/therapeies-diavitikou-podiou/" TargetMode="External"/><Relationship Id="rId3" Type="http://schemas.openxmlformats.org/officeDocument/2006/relationships/hyperlink" Target="https://endokrinologia.gr/diavitis/diavitiko-podi/" TargetMode="External"/><Relationship Id="rId7" Type="http://schemas.openxmlformats.org/officeDocument/2006/relationships/hyperlink" Target="https://www.meodigotodiaviti.gr/diavitis-sakxarodis-diavitis/therapia-me-ypervariko-oxygono-sto-di/" TargetMode="External"/><Relationship Id="rId2" Type="http://schemas.openxmlformats.org/officeDocument/2006/relationships/hyperlink" Target="https://www.minotakis.gr/arthra/diavitiko-podi/i-antimetopisi-tou-diavitikoy-elkous" TargetMode="External"/><Relationship Id="rId1" Type="http://schemas.openxmlformats.org/officeDocument/2006/relationships/slideLayout" Target="../slideLayouts/slideLayout6.xml"/><Relationship Id="rId6" Type="http://schemas.openxmlformats.org/officeDocument/2006/relationships/hyperlink" Target="http://www.aggeia.eu/carboxytherapy/" TargetMode="External"/><Relationship Id="rId5" Type="http://schemas.openxmlformats.org/officeDocument/2006/relationships/hyperlink" Target="http://www.aggeia.eu/%CE%BB%CE%B5%CE%BC%CF%86%CE%B9%CE%BA%CE%AE-%CE%B1%CF%80%CE%BF%CF%83%CF%85%CE%BC%CF%86%CF%8C%CF%81%CE%B7%CF%83%CE%B7-lymphassist/" TargetMode="External"/><Relationship Id="rId4" Type="http://schemas.openxmlformats.org/officeDocument/2006/relationships/hyperlink" Target="https://www.metropolitan-hospital.gr/el/metropolitan-blo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 Id="rId5" Type="http://schemas.openxmlformats.org/officeDocument/2006/relationships/hyperlink" Target="https://www.vascularhealth"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hueOff val="-461056"/>
            <a:satOff val="4338"/>
            <a:lumOff val="-10225"/>
          </a:schemeClr>
        </a:solidFill>
        <a:effectLst/>
      </p:bgPr>
    </p:bg>
    <p:spTree>
      <p:nvGrpSpPr>
        <p:cNvPr id="1" name=""/>
        <p:cNvGrpSpPr/>
        <p:nvPr/>
      </p:nvGrpSpPr>
      <p:grpSpPr>
        <a:xfrm>
          <a:off x="0" y="0"/>
          <a:ext cx="0" cy="0"/>
          <a:chOff x="0" y="0"/>
          <a:chExt cx="0" cy="0"/>
        </a:xfrm>
      </p:grpSpPr>
      <p:sp>
        <p:nvSpPr>
          <p:cNvPr id="119" name="ΘΕΜΑ ΕΡΓΑΣΙΑΣ…"/>
          <p:cNvSpPr txBox="1">
            <a:spLocks noGrp="1"/>
          </p:cNvSpPr>
          <p:nvPr>
            <p:ph type="ctrTitle"/>
          </p:nvPr>
        </p:nvSpPr>
        <p:spPr>
          <a:xfrm>
            <a:off x="1137881" y="3209589"/>
            <a:ext cx="10464801" cy="4189392"/>
          </a:xfrm>
          <a:prstGeom prst="rect">
            <a:avLst/>
          </a:prstGeom>
          <a:solidFill>
            <a:schemeClr val="accent4">
              <a:hueOff val="-461056"/>
              <a:satOff val="4338"/>
              <a:lumOff val="-10225"/>
            </a:schemeClr>
          </a:solidFill>
          <a:ln w="9525">
            <a:round/>
          </a:ln>
          <a:effectLst>
            <a:outerShdw blurRad="190500" dist="12700" dir="5400000" rotWithShape="0">
              <a:srgbClr val="000000">
                <a:alpha val="75000"/>
              </a:srgbClr>
            </a:outerShdw>
          </a:effectLst>
        </p:spPr>
        <p:txBody>
          <a:bodyPr/>
          <a:lstStyle/>
          <a:p>
            <a:pPr defTabSz="438150">
              <a:defRPr sz="6000"/>
            </a:pPr>
            <a:r>
              <a:rPr dirty="0"/>
              <a:t>ΘΕΜΑ ΕΡΓΑΣΙΑΣ</a:t>
            </a:r>
          </a:p>
          <a:p>
            <a:pPr defTabSz="438150">
              <a:defRPr sz="6000"/>
            </a:pPr>
            <a:r>
              <a:rPr dirty="0"/>
              <a:t>ΔΙΑΒΗΤΙΚΟ ΠΟΔΙ ΘΕΡΑΠΕΙΑ     </a:t>
            </a:r>
          </a:p>
          <a:p>
            <a:pPr algn="l" defTabSz="438150">
              <a:spcBef>
                <a:spcPts val="3100"/>
              </a:spcBef>
              <a:defRPr sz="2400">
                <a:latin typeface="Helvetica Neue"/>
                <a:ea typeface="Helvetica Neue"/>
                <a:cs typeface="Helvetica Neue"/>
                <a:sym typeface="Helvetica Neue"/>
              </a:defRPr>
            </a:pPr>
            <a:r>
              <a:rPr dirty="0"/>
              <a:t>ΑΝΑΣΤΑΣΙΑ ΤΣΙΓΓΟΠΟΥΛΟΥ</a:t>
            </a:r>
          </a:p>
          <a:p>
            <a:pPr algn="l" defTabSz="438150">
              <a:spcBef>
                <a:spcPts val="3100"/>
              </a:spcBef>
              <a:defRPr sz="2400">
                <a:latin typeface="Helvetica Neue"/>
                <a:ea typeface="Helvetica Neue"/>
                <a:cs typeface="Helvetica Neue"/>
                <a:sym typeface="Helvetica Neue"/>
              </a:defRPr>
            </a:pPr>
            <a:r>
              <a:rPr dirty="0"/>
              <a:t>ΠΕΤΤΑ ΚΩΝΣΤΑΝΤΙΝΑ</a:t>
            </a:r>
          </a:p>
        </p:txBody>
      </p:sp>
      <p:sp>
        <p:nvSpPr>
          <p:cNvPr id="121" name="Slide Number"/>
          <p:cNvSpPr txBox="1">
            <a:spLocks noGrp="1"/>
          </p:cNvSpPr>
          <p:nvPr>
            <p:ph type="sldNum" sz="quarter" idx="4294967295"/>
          </p:nvPr>
        </p:nvSpPr>
        <p:spPr>
          <a:xfrm>
            <a:off x="6385373" y="9296400"/>
            <a:ext cx="227280" cy="324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Helvetica Neue Thin"/>
                <a:ea typeface="Helvetica Neue Thin"/>
                <a:cs typeface="Helvetica Neue Thin"/>
                <a:sym typeface="Helvetica Neue Thin"/>
              </a:defRPr>
            </a:lvl1pPr>
          </a:lstStyle>
          <a:p>
            <a:fld id="{86CB4B4D-7CA3-9044-876B-883B54F8677D}" type="slidenum">
              <a:t>1</a:t>
            </a:fld>
            <a:endParaRPr/>
          </a:p>
        </p:txBody>
      </p:sp>
      <p:sp>
        <p:nvSpPr>
          <p:cNvPr id="3" name="Θέση κειμένου 2">
            <a:extLst>
              <a:ext uri="{FF2B5EF4-FFF2-40B4-BE49-F238E27FC236}">
                <a16:creationId xmlns:a16="http://schemas.microsoft.com/office/drawing/2014/main" id="{4A821F07-2769-9537-1480-895F2E23BB28}"/>
              </a:ext>
            </a:extLst>
          </p:cNvPr>
          <p:cNvSpPr>
            <a:spLocks noGrp="1"/>
          </p:cNvSpPr>
          <p:nvPr>
            <p:ph type="body" sz="quarter" idx="1"/>
          </p:nvPr>
        </p:nvSpPr>
        <p:spPr/>
        <p:txBody>
          <a:bodyPr/>
          <a:lstStyle/>
          <a:p>
            <a:endParaRPr lang="el-GR"/>
          </a:p>
        </p:txBody>
      </p:sp>
      <p:sp>
        <p:nvSpPr>
          <p:cNvPr id="4" name="TextBox 3">
            <a:extLst>
              <a:ext uri="{FF2B5EF4-FFF2-40B4-BE49-F238E27FC236}">
                <a16:creationId xmlns:a16="http://schemas.microsoft.com/office/drawing/2014/main" id="{2B42ACC3-4A8F-9290-049D-073CDA6F11F1}"/>
              </a:ext>
            </a:extLst>
          </p:cNvPr>
          <p:cNvSpPr txBox="1"/>
          <p:nvPr/>
        </p:nvSpPr>
        <p:spPr>
          <a:xfrm>
            <a:off x="1828800" y="1510884"/>
            <a:ext cx="8818880" cy="471924"/>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l-GR" sz="2400" b="1" i="0" u="none" strike="noStrike" cap="none" spc="0" normalizeH="0" baseline="0" dirty="0">
                <a:ln>
                  <a:noFill/>
                </a:ln>
                <a:solidFill>
                  <a:schemeClr val="bg1"/>
                </a:solidFill>
                <a:effectLst/>
                <a:uFillTx/>
                <a:latin typeface="Helvetica Neue"/>
                <a:ea typeface="Helvetica Neue"/>
                <a:cs typeface="Helvetica Neue"/>
                <a:sym typeface="Helvetica Neue"/>
              </a:rPr>
              <a:t>ΕΛΕΓΧΟΣ ΚΑΙ ΑΞΙΟΛΟΓΗΣΗ ΚΑΛΛΥΝΤΙΚΩΝ ΠΡΟΙΟΝΤΩΝ</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ΘΕΡΑΠΕΙΑ ΜΕ ΥΠΕΡΒΑΡΙΚΟ ΟΞΥΓΟΝΟ"/>
          <p:cNvSpPr txBox="1">
            <a:spLocks noGrp="1"/>
          </p:cNvSpPr>
          <p:nvPr>
            <p:ph type="ctrTitle"/>
          </p:nvPr>
        </p:nvSpPr>
        <p:spPr>
          <a:xfrm>
            <a:off x="745814" y="549512"/>
            <a:ext cx="10464801" cy="746449"/>
          </a:xfrm>
          <a:prstGeom prst="rect">
            <a:avLst/>
          </a:prstGeom>
          <a:ln w="9525">
            <a:round/>
          </a:ln>
          <a:effectLst>
            <a:outerShdw blurRad="190500" dist="12700" dir="5400000" rotWithShape="0">
              <a:srgbClr val="000000">
                <a:alpha val="75000"/>
              </a:srgbClr>
            </a:outerShdw>
          </a:effectLst>
        </p:spPr>
        <p:txBody>
          <a:bodyPr/>
          <a:lstStyle>
            <a:lvl1pPr>
              <a:defRPr sz="3400" b="1">
                <a:solidFill>
                  <a:srgbClr val="C82506"/>
                </a:solidFill>
                <a:latin typeface="Helvetica Neue"/>
                <a:ea typeface="Helvetica Neue"/>
                <a:cs typeface="Helvetica Neue"/>
                <a:sym typeface="Helvetica Neue"/>
              </a:defRPr>
            </a:lvl1pPr>
          </a:lstStyle>
          <a:p>
            <a:r>
              <a:t>ΘΕΡΑΠΕΙΑ ΜΕ ΥΠΕΡΒΑΡΙΚΟ ΟΞΥΓΟΝΟ</a:t>
            </a:r>
          </a:p>
        </p:txBody>
      </p:sp>
      <p:sp>
        <p:nvSpPr>
          <p:cNvPr id="162" name="Θεραπεία με Υπερβαρικό Οξυγόνο (ΘΥΒΟ) είναι η αναπνοή 100% Οξυγόνου εντός ειδικού χώρου – θαλάμου αποσυμπίεσης, όπου η περιβάλλουσα πίεση αυξάνεται σε επίπεδο άνω της μίας (1) ατμόσφαιρας (πίεση στο επίπεδο της θάλασσας).…"/>
          <p:cNvSpPr txBox="1">
            <a:spLocks noGrp="1"/>
          </p:cNvSpPr>
          <p:nvPr>
            <p:ph type="subTitle" idx="1"/>
          </p:nvPr>
        </p:nvSpPr>
        <p:spPr>
          <a:xfrm>
            <a:off x="1270000" y="1502573"/>
            <a:ext cx="10464800" cy="7625315"/>
          </a:xfrm>
          <a:prstGeom prst="rect">
            <a:avLst/>
          </a:prstGeom>
        </p:spPr>
        <p:txBody>
          <a:bodyPr/>
          <a:lstStyle/>
          <a:p>
            <a:pPr algn="l">
              <a:spcBef>
                <a:spcPts val="3200"/>
              </a:spcBef>
              <a:defRPr sz="2800"/>
            </a:pPr>
            <a:r>
              <a:t>  Θεραπεία με Υπερβαρικό Οξυγόνο (ΘΥΒΟ) είναι η αναπνοή 100% Οξυγόνου εντός ειδικού χώρου – θαλάμου αποσυμπίεσης, όπου η περιβάλλουσα πίεση αυξάνεται σε επίπεδο άνω της μίας (1) ατμόσφαιρας (πίεση στο επίπεδο της θάλασσας).</a:t>
            </a:r>
          </a:p>
          <a:p>
            <a:pPr algn="l">
              <a:spcBef>
                <a:spcPts val="3200"/>
              </a:spcBef>
              <a:defRPr sz="2800"/>
            </a:pPr>
            <a:r>
              <a:t>Μελέτες έχουν δείξει πως η προσθήκη του Υπερβαρικού Οξυγόνου στην κλασική αντιμετώπιση του διαβητικού έλκους οδηγεί σε μεγάλο ποσοστό στην εξάλειψη των μικροβίων οδηγώντας σε αρνητικές καλλιέργειες, σε σχέση με την κλασική αντιμετώπιση μόνο. Σε ασθενείς με διαβητική γάγγραινα, η προσθήκη του Υπερβαρικού Οξυγόνου οδήγησε σε θεαματικά ποσοστά επούλωσης σε σχέση με όσους δεν έλαβαν πρόσθετα αυτή τη θεραπεία. </a:t>
            </a:r>
          </a:p>
        </p:txBody>
      </p:sp>
      <p:sp>
        <p:nvSpPr>
          <p:cNvPr id="163"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Helvetica Neue Thin"/>
                <a:ea typeface="Helvetica Neue Thin"/>
                <a:cs typeface="Helvetica Neue Thin"/>
                <a:sym typeface="Helvetica Neue Thin"/>
              </a:defRPr>
            </a:lvl1pPr>
          </a:lstStyle>
          <a:p>
            <a:fld id="{86CB4B4D-7CA3-9044-876B-883B54F8677D}" type="slidenum">
              <a:t>10</a:t>
            </a:fld>
            <a:endParaRPr/>
          </a:p>
        </p:txBody>
      </p:sp>
      <p:pic>
        <p:nvPicPr>
          <p:cNvPr id="164" name="IMG_8481.jpeg" descr="IMG_8481.jpeg"/>
          <p:cNvPicPr>
            <a:picLocks noChangeAspect="1"/>
          </p:cNvPicPr>
          <p:nvPr/>
        </p:nvPicPr>
        <p:blipFill>
          <a:blip r:embed="rId2"/>
          <a:stretch>
            <a:fillRect/>
          </a:stretch>
        </p:blipFill>
        <p:spPr>
          <a:xfrm>
            <a:off x="8188334" y="6925030"/>
            <a:ext cx="3069927" cy="2055866"/>
          </a:xfrm>
          <a:prstGeom prst="rect">
            <a:avLst/>
          </a:prstGeom>
          <a:ln w="12700">
            <a:miter lim="400000"/>
          </a:ln>
        </p:spPr>
      </p:pic>
      <p:pic>
        <p:nvPicPr>
          <p:cNvPr id="165" name="IMG_8478.jpeg" descr="IMG_8478.jpeg"/>
          <p:cNvPicPr>
            <a:picLocks noChangeAspect="1"/>
          </p:cNvPicPr>
          <p:nvPr/>
        </p:nvPicPr>
        <p:blipFill>
          <a:blip r:embed="rId3"/>
          <a:stretch>
            <a:fillRect/>
          </a:stretch>
        </p:blipFill>
        <p:spPr>
          <a:xfrm>
            <a:off x="4685137" y="6787529"/>
            <a:ext cx="2925574" cy="2330867"/>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VAC"/>
          <p:cNvSpPr txBox="1">
            <a:spLocks noGrp="1"/>
          </p:cNvSpPr>
          <p:nvPr>
            <p:ph type="ctrTitle"/>
          </p:nvPr>
        </p:nvSpPr>
        <p:spPr>
          <a:xfrm>
            <a:off x="1270000" y="103184"/>
            <a:ext cx="10464800" cy="1130301"/>
          </a:xfrm>
          <a:prstGeom prst="rect">
            <a:avLst/>
          </a:prstGeom>
          <a:ln w="9525">
            <a:round/>
          </a:ln>
          <a:effectLst>
            <a:outerShdw blurRad="190500" dist="12700" dir="5400000" rotWithShape="0">
              <a:srgbClr val="000000">
                <a:alpha val="75000"/>
              </a:srgbClr>
            </a:outerShdw>
          </a:effectLst>
        </p:spPr>
        <p:txBody>
          <a:bodyPr/>
          <a:lstStyle>
            <a:lvl1pPr>
              <a:defRPr sz="3400" b="1">
                <a:solidFill>
                  <a:srgbClr val="C82506"/>
                </a:solidFill>
                <a:latin typeface="Helvetica Neue"/>
                <a:ea typeface="Helvetica Neue"/>
                <a:cs typeface="Helvetica Neue"/>
                <a:sym typeface="Helvetica Neue"/>
              </a:defRPr>
            </a:lvl1pPr>
          </a:lstStyle>
          <a:p>
            <a:r>
              <a:t>VAC</a:t>
            </a:r>
          </a:p>
        </p:txBody>
      </p:sp>
      <p:sp>
        <p:nvSpPr>
          <p:cNvPr id="168" name="Eπούλωση τραυμάτων με τη βοήθεια κενού. Πρόκειται για μια εξαιρετική λύση σε προβλήματα διαβητικού ποδιού. Το τραύμα, στο οποίο υπάρχει, συνήθως, έλλειμμα ιστού, αντιμετωπίζεται με τη χρήση ενός σφουγγαριού, το οποίο κόβεται έτσι ώστε να καλύπτει ολόκληρ"/>
          <p:cNvSpPr txBox="1">
            <a:spLocks noGrp="1"/>
          </p:cNvSpPr>
          <p:nvPr>
            <p:ph type="subTitle" idx="1"/>
          </p:nvPr>
        </p:nvSpPr>
        <p:spPr>
          <a:xfrm>
            <a:off x="1270000" y="1712501"/>
            <a:ext cx="10464800" cy="8003829"/>
          </a:xfrm>
          <a:prstGeom prst="rect">
            <a:avLst/>
          </a:prstGeom>
        </p:spPr>
        <p:txBody>
          <a:bodyPr/>
          <a:lstStyle/>
          <a:p>
            <a:pPr algn="l">
              <a:spcBef>
                <a:spcPts val="3200"/>
              </a:spcBef>
              <a:defRPr sz="2800"/>
            </a:pPr>
            <a:r>
              <a:t>  </a:t>
            </a:r>
            <a:r>
              <a:rPr>
                <a:latin typeface="Arial"/>
                <a:ea typeface="Arial"/>
                <a:cs typeface="Arial"/>
                <a:sym typeface="Arial"/>
              </a:rPr>
              <a:t>Eπούλωση τραυμάτων με τη βοήθεια κενού. Πρόκειται για μια εξαιρετική λύση σε προβλήματα διαβητικού ποδιού. Το τραύμα, στο οποίο υπάρχει, συνήθως, έλλειμμα ιστού, αντιμετωπίζεται με τη χρήση ενός σφουγγαριού, το οποίο κόβεται έτσι ώστε να καλύπτει ολόκληρη την επιφάνεια του τραύματος. Το σφουγγάρι καλύπτεται με ένα αεροστεγές διαφανές αυτοκόλλητο και κάνοντας μια μικρή τρύπα στο αυτοκόλλητο, το σφουγγάρι συνδέεται με μια συσκευή συνεχούς αρνητικής πίεσης. Το τραύμα υφίσταται συνεχής αναρρόφηση, όλες οι εκκρίσεις παροχετεύονται στο μηχάνημα, ενώ η συσκευή και καθαρίζει ρυπαρά τραύματα και επιταχύνει την επούλωση (μειώνοντας την επιφάνεια και το βάθος του τραύματος). Δεν χρειάζεται αλλαγή τραύματος και γάζες, καθώς το VAC παραμένει στο τραύμα συνεχώς και αλλάζει κάθε 48-72 ώρες.</a:t>
            </a:r>
          </a:p>
        </p:txBody>
      </p:sp>
      <p:pic>
        <p:nvPicPr>
          <p:cNvPr id="169" name="Προβολή πρόσφατων φωτό.jpeg" descr="Προβολή πρόσφατων φωτό.jpeg"/>
          <p:cNvPicPr>
            <a:picLocks noChangeAspect="1"/>
          </p:cNvPicPr>
          <p:nvPr/>
        </p:nvPicPr>
        <p:blipFill>
          <a:blip r:embed="rId2"/>
          <a:stretch>
            <a:fillRect/>
          </a:stretch>
        </p:blipFill>
        <p:spPr>
          <a:xfrm>
            <a:off x="7612203" y="7036989"/>
            <a:ext cx="3506365" cy="2546876"/>
          </a:xfrm>
          <a:prstGeom prst="rect">
            <a:avLst/>
          </a:prstGeom>
          <a:ln w="12700">
            <a:miter lim="400000"/>
          </a:ln>
        </p:spPr>
      </p:pic>
      <p:sp>
        <p:nvSpPr>
          <p:cNvPr id="170"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Helvetica Neue Thin"/>
                <a:ea typeface="Helvetica Neue Thin"/>
                <a:cs typeface="Helvetica Neue Thin"/>
                <a:sym typeface="Helvetica Neue Thin"/>
              </a:defRPr>
            </a:lvl1p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Αυξητικοί παράγοντες"/>
          <p:cNvSpPr txBox="1">
            <a:spLocks noGrp="1"/>
          </p:cNvSpPr>
          <p:nvPr>
            <p:ph type="ctrTitle"/>
          </p:nvPr>
        </p:nvSpPr>
        <p:spPr>
          <a:xfrm>
            <a:off x="1382325" y="40781"/>
            <a:ext cx="10464801" cy="876618"/>
          </a:xfrm>
          <a:prstGeom prst="rect">
            <a:avLst/>
          </a:prstGeom>
          <a:ln w="9525">
            <a:round/>
          </a:ln>
          <a:effectLst>
            <a:outerShdw blurRad="190500" dist="12700" dir="5400000" rotWithShape="0">
              <a:srgbClr val="000000">
                <a:alpha val="75000"/>
              </a:srgbClr>
            </a:outerShdw>
          </a:effectLst>
        </p:spPr>
        <p:txBody>
          <a:bodyPr/>
          <a:lstStyle>
            <a:lvl1pPr>
              <a:defRPr sz="3400" b="1">
                <a:solidFill>
                  <a:srgbClr val="C82506"/>
                </a:solidFill>
                <a:latin typeface="Helvetica Neue"/>
                <a:ea typeface="Helvetica Neue"/>
                <a:cs typeface="Helvetica Neue"/>
                <a:sym typeface="Helvetica Neue"/>
              </a:defRPr>
            </a:lvl1pPr>
          </a:lstStyle>
          <a:p>
            <a:r>
              <a:t>Αυξητικοί παράγοντες</a:t>
            </a:r>
          </a:p>
        </p:txBody>
      </p:sp>
      <p:sp>
        <p:nvSpPr>
          <p:cNvPr id="173" name="Πρόκειται για επουλωτικούς παράγοντες που κυκλοφορούν στο αίμα του ίδιου του ασθενούς. Παίρνουμε λίγο αίμα από μια φλέβα στο χέρι του ασθενούς, το αίμα αυτό υποβάλλεται σε ειδική κατεργασία και το υλικό που παράγεται τοποθετείται σαν επίθεμα-gel στο έλκο"/>
          <p:cNvSpPr txBox="1">
            <a:spLocks noGrp="1"/>
          </p:cNvSpPr>
          <p:nvPr>
            <p:ph type="subTitle" sz="half" idx="1"/>
          </p:nvPr>
        </p:nvSpPr>
        <p:spPr>
          <a:xfrm>
            <a:off x="1270000" y="1467130"/>
            <a:ext cx="10464800" cy="4705070"/>
          </a:xfrm>
          <a:prstGeom prst="rect">
            <a:avLst/>
          </a:prstGeom>
        </p:spPr>
        <p:txBody>
          <a:bodyPr/>
          <a:lstStyle>
            <a:lvl1pPr algn="l">
              <a:spcBef>
                <a:spcPts val="4200"/>
              </a:spcBef>
              <a:defRPr sz="3200"/>
            </a:lvl1pPr>
          </a:lstStyle>
          <a:p>
            <a:r>
              <a:t>Πρόκειται για επουλωτικούς παράγοντες που κυκλοφορούν στο αίμα του ίδιου του ασθενούς. Παίρνουμε λίγο αίμα από μια φλέβα στο χέρι του ασθενούς, το αίμα αυτό υποβάλλεται σε ειδική κατεργασία και το υλικό που παράγεται τοποθετείται σαν επίθεμα-gel στο έλκος.</a:t>
            </a:r>
          </a:p>
        </p:txBody>
      </p:sp>
      <p:pic>
        <p:nvPicPr>
          <p:cNvPr id="174" name="IMG_8474.jpeg" descr="IMG_8474.jpeg"/>
          <p:cNvPicPr>
            <a:picLocks noChangeAspect="1"/>
          </p:cNvPicPr>
          <p:nvPr/>
        </p:nvPicPr>
        <p:blipFill>
          <a:blip r:embed="rId2"/>
          <a:stretch>
            <a:fillRect/>
          </a:stretch>
        </p:blipFill>
        <p:spPr>
          <a:xfrm>
            <a:off x="2803153" y="4769559"/>
            <a:ext cx="7398494" cy="4671557"/>
          </a:xfrm>
          <a:prstGeom prst="rect">
            <a:avLst/>
          </a:prstGeom>
          <a:ln w="12700">
            <a:miter lim="400000"/>
          </a:ln>
        </p:spPr>
      </p:pic>
      <p:sp>
        <p:nvSpPr>
          <p:cNvPr id="175"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Helvetica Neue Thin"/>
                <a:ea typeface="Helvetica Neue Thin"/>
                <a:cs typeface="Helvetica Neue Thin"/>
                <a:sym typeface="Helvetica Neue Thin"/>
              </a:defRPr>
            </a:lvl1pPr>
          </a:lstStyle>
          <a:p>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ΑΝΑΓΕΝΝΗΤΙΚΟΙ ΠΑΡΑΓΟΝΤΕΣ"/>
          <p:cNvSpPr txBox="1">
            <a:spLocks noGrp="1"/>
          </p:cNvSpPr>
          <p:nvPr>
            <p:ph type="ctrTitle"/>
          </p:nvPr>
        </p:nvSpPr>
        <p:spPr>
          <a:xfrm>
            <a:off x="1270000" y="406546"/>
            <a:ext cx="10464800" cy="1054101"/>
          </a:xfrm>
          <a:prstGeom prst="rect">
            <a:avLst/>
          </a:prstGeom>
          <a:ln w="9525">
            <a:round/>
          </a:ln>
          <a:effectLst>
            <a:outerShdw blurRad="190500" dist="12700" dir="5400000" rotWithShape="0">
              <a:srgbClr val="000000">
                <a:alpha val="75000"/>
              </a:srgbClr>
            </a:outerShdw>
          </a:effectLst>
        </p:spPr>
        <p:txBody>
          <a:bodyPr/>
          <a:lstStyle>
            <a:lvl1pPr>
              <a:defRPr sz="3400" b="1">
                <a:solidFill>
                  <a:srgbClr val="C82506"/>
                </a:solidFill>
                <a:latin typeface="Helvetica Neue"/>
                <a:ea typeface="Helvetica Neue"/>
                <a:cs typeface="Helvetica Neue"/>
                <a:sym typeface="Helvetica Neue"/>
              </a:defRPr>
            </a:lvl1pPr>
          </a:lstStyle>
          <a:p>
            <a:r>
              <a:t>ΑΝΑΓΕΝΝΗΤΙΚΟΙ ΠΑΡΑΓΟΝΤΕΣ</a:t>
            </a:r>
          </a:p>
        </p:txBody>
      </p:sp>
      <p:sp>
        <p:nvSpPr>
          <p:cNvPr id="178" name="Για να επιταχύνουμε την επούλωση, χρησιμοποιήσαμε τον παράγοντα Cacipliq 20 RGTA (ReGeneraTing Agent), που ανήκει στην κατηγορία των αναγεννητικών παραγόντων και είναι τεχνητά βιοδιασπώμενο πολυμερές γλυκόζης."/>
          <p:cNvSpPr txBox="1">
            <a:spLocks noGrp="1"/>
          </p:cNvSpPr>
          <p:nvPr>
            <p:ph type="subTitle" idx="1"/>
          </p:nvPr>
        </p:nvSpPr>
        <p:spPr>
          <a:xfrm>
            <a:off x="1087467" y="2253799"/>
            <a:ext cx="10464801" cy="7541436"/>
          </a:xfrm>
          <a:prstGeom prst="rect">
            <a:avLst/>
          </a:prstGeom>
        </p:spPr>
        <p:txBody>
          <a:bodyPr/>
          <a:lstStyle>
            <a:lvl1pPr algn="l">
              <a:spcBef>
                <a:spcPts val="4200"/>
              </a:spcBef>
              <a:defRPr sz="3200"/>
            </a:lvl1pPr>
          </a:lstStyle>
          <a:p>
            <a:r>
              <a:t>Για να επιταχύνουμε την επούλωση, χρησιμοποιήσαμε τον παράγοντα Cacipliq 20 RGTA (ReGeneraTing Agent), που ανήκει στην κατηγορία των αναγεννητικών παραγόντων και είναι τεχνητά βιοδιασπώμενο πολυμερές γλυκόζης.</a:t>
            </a:r>
          </a:p>
        </p:txBody>
      </p:sp>
      <p:sp>
        <p:nvSpPr>
          <p:cNvPr id="179"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Helvetica Neue Thin"/>
                <a:ea typeface="Helvetica Neue Thin"/>
                <a:cs typeface="Helvetica Neue Thin"/>
                <a:sym typeface="Helvetica Neue Thin"/>
              </a:defRPr>
            </a:lvl1pPr>
          </a:lstStyle>
          <a:p>
            <a:fld id="{86CB4B4D-7CA3-9044-876B-883B54F8677D}" type="slidenum">
              <a:t>13</a:t>
            </a:fld>
            <a:endParaRPr/>
          </a:p>
        </p:txBody>
      </p:sp>
      <p:pic>
        <p:nvPicPr>
          <p:cNvPr id="180" name="IMG_8476.jpeg" descr="IMG_8476.jpeg"/>
          <p:cNvPicPr>
            <a:picLocks noChangeAspect="1"/>
          </p:cNvPicPr>
          <p:nvPr/>
        </p:nvPicPr>
        <p:blipFill>
          <a:blip r:embed="rId2"/>
          <a:stretch>
            <a:fillRect/>
          </a:stretch>
        </p:blipFill>
        <p:spPr>
          <a:xfrm>
            <a:off x="3405003" y="4450856"/>
            <a:ext cx="5829730" cy="4416822"/>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ΒΙΒΛΙΟΓΡΑΦΙΑ"/>
          <p:cNvSpPr txBox="1">
            <a:spLocks noGrp="1"/>
          </p:cNvSpPr>
          <p:nvPr>
            <p:ph type="title"/>
          </p:nvPr>
        </p:nvSpPr>
        <p:spPr>
          <a:prstGeom prst="rect">
            <a:avLst/>
          </a:prstGeom>
        </p:spPr>
        <p:txBody>
          <a:bodyPr/>
          <a:lstStyle>
            <a:lvl1pPr>
              <a:defRPr>
                <a:solidFill>
                  <a:schemeClr val="accent6">
                    <a:hueOff val="-146070"/>
                    <a:satOff val="-10048"/>
                    <a:lumOff val="-30626"/>
                  </a:schemeClr>
                </a:solidFill>
              </a:defRPr>
            </a:lvl1pPr>
          </a:lstStyle>
          <a:p>
            <a:r>
              <a:t>ΒΙΒΛΙΟΓΡΑΦΙΑ</a:t>
            </a:r>
          </a:p>
        </p:txBody>
      </p:sp>
      <p:sp>
        <p:nvSpPr>
          <p:cNvPr id="183" name="https://www.minotakis.gr/arthra/diavitiko-podi/i-antimetopisi-tou-diavitikoy-elkous…"/>
          <p:cNvSpPr txBox="1">
            <a:spLocks noGrp="1"/>
          </p:cNvSpPr>
          <p:nvPr>
            <p:ph type="body" idx="1"/>
          </p:nvPr>
        </p:nvSpPr>
        <p:spPr>
          <a:prstGeom prst="rect">
            <a:avLst/>
          </a:prstGeom>
        </p:spPr>
        <p:txBody>
          <a:bodyPr/>
          <a:lstStyle/>
          <a:p>
            <a:pPr marL="315594" indent="-315594" defTabSz="414781">
              <a:spcBef>
                <a:spcPts val="2900"/>
              </a:spcBef>
              <a:defRPr sz="2272"/>
            </a:pPr>
            <a:r>
              <a:rPr u="sng">
                <a:hlinkClick r:id="rId2"/>
              </a:rPr>
              <a:t>https://www.minotakis.gr/arthra/diavitiko-podi/i-antimetopisi-tou-diavitikoy-elkous</a:t>
            </a:r>
          </a:p>
          <a:p>
            <a:pPr marL="315594" indent="-315594" defTabSz="414781">
              <a:spcBef>
                <a:spcPts val="2900"/>
              </a:spcBef>
              <a:defRPr sz="2272"/>
            </a:pPr>
            <a:r>
              <a:rPr u="sng">
                <a:hlinkClick r:id="rId3"/>
              </a:rPr>
              <a:t>https://endokrinologia.gr/diavitis/diavitiko-podi/</a:t>
            </a:r>
          </a:p>
          <a:p>
            <a:pPr marL="315594" indent="-315594" defTabSz="414781">
              <a:spcBef>
                <a:spcPts val="2900"/>
              </a:spcBef>
              <a:defRPr sz="2272"/>
            </a:pPr>
            <a:r>
              <a:rPr u="sng">
                <a:hlinkClick r:id="rId4"/>
              </a:rPr>
              <a:t>https://www.metropolitan-hospital.gr/el/metropolitan-blog/</a:t>
            </a:r>
          </a:p>
          <a:p>
            <a:pPr marL="315594" indent="-315594" defTabSz="414781">
              <a:spcBef>
                <a:spcPts val="2900"/>
              </a:spcBef>
              <a:defRPr sz="2272"/>
            </a:pPr>
            <a:r>
              <a:rPr u="sng">
                <a:hlinkClick r:id="rId5"/>
              </a:rPr>
              <a:t>http://www.aggeia.eu/λεμφική-αποσυμφόρηση-lymphassist/</a:t>
            </a:r>
          </a:p>
          <a:p>
            <a:pPr marL="315594" indent="-315594" defTabSz="414781">
              <a:spcBef>
                <a:spcPts val="2900"/>
              </a:spcBef>
              <a:defRPr sz="2272"/>
            </a:pPr>
            <a:r>
              <a:rPr u="sng">
                <a:hlinkClick r:id="rId6"/>
              </a:rPr>
              <a:t>http://www.aggeia.eu/carboxytherapy/</a:t>
            </a:r>
          </a:p>
          <a:p>
            <a:pPr marL="315594" indent="-315594" defTabSz="414781">
              <a:spcBef>
                <a:spcPts val="2900"/>
              </a:spcBef>
              <a:defRPr sz="2272"/>
            </a:pPr>
            <a:r>
              <a:rPr u="sng">
                <a:hlinkClick r:id="rId7"/>
              </a:rPr>
              <a:t>https://www.meodigotodiaviti.gr/diavitis-sakxarodis-diavitis/therapia-me-ypervariko-oxygono-sto-di/</a:t>
            </a:r>
          </a:p>
          <a:p>
            <a:pPr marL="315594" indent="-315594" defTabSz="414781">
              <a:spcBef>
                <a:spcPts val="2900"/>
              </a:spcBef>
              <a:defRPr sz="2272"/>
            </a:pPr>
            <a:r>
              <a:rPr u="sng">
                <a:hlinkClick r:id="rId8"/>
              </a:rPr>
              <a:t>https://christoskarkos.gr/diavitiko-podi/therapeies-diavitikou-podiou/</a:t>
            </a:r>
          </a:p>
        </p:txBody>
      </p:sp>
      <p:sp>
        <p:nvSpPr>
          <p:cNvPr id="184"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gs>
            <a:gs pos="100000">
              <a:schemeClr val="accent4">
                <a:hueOff val="-1081314"/>
                <a:satOff val="4338"/>
                <a:lumOff val="-8931"/>
              </a:schemeClr>
            </a:gs>
          </a:gsLst>
          <a:lin ang="5400000" scaled="0"/>
        </a:gradFill>
        <a:effectLst/>
      </p:bgPr>
    </p:bg>
    <p:spTree>
      <p:nvGrpSpPr>
        <p:cNvPr id="1" name=""/>
        <p:cNvGrpSpPr/>
        <p:nvPr/>
      </p:nvGrpSpPr>
      <p:grpSpPr>
        <a:xfrm>
          <a:off x="0" y="0"/>
          <a:ext cx="0" cy="0"/>
          <a:chOff x="0" y="0"/>
          <a:chExt cx="0" cy="0"/>
        </a:xfrm>
      </p:grpSpPr>
      <p:sp>
        <p:nvSpPr>
          <p:cNvPr id="186" name="ΣΑΣ ΕΥΧΑΡΙΣΤΟΥΜΕ ΠΟΛΥ ΓΙΑ ΤΟΝ ΧΡΟΝΟ ΣΑΣ!"/>
          <p:cNvSpPr txBox="1">
            <a:spLocks noGrp="1"/>
          </p:cNvSpPr>
          <p:nvPr>
            <p:ph type="title"/>
          </p:nvPr>
        </p:nvSpPr>
        <p:spPr>
          <a:prstGeom prst="rect">
            <a:avLst/>
          </a:prstGeom>
        </p:spPr>
        <p:txBody>
          <a:bodyPr/>
          <a:lstStyle>
            <a:lvl1pPr defTabSz="502412">
              <a:defRPr sz="6880"/>
            </a:lvl1pPr>
          </a:lstStyle>
          <a:p>
            <a:r>
              <a:t>ΣΑΣ ΕΥΧΑΡΙΣΤΟΥΜΕ ΠΟΛΥ ΓΙΑ ΤΟΝ ΧΡΟΝΟ ΣΑΣ!</a:t>
            </a:r>
          </a:p>
        </p:txBody>
      </p:sp>
      <p:sp>
        <p:nvSpPr>
          <p:cNvPr id="187"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Διαβητικό πόδι είναι μια πάθηση που οφείλεται στον σακχαρώδη διαβήτη και αφορά την αιμάτωση του εν λόγω άκρου. Κατ’ αυτήν επηρεάζεται η αρτηριακή αιμάτωση με αποτέλεσμα τη διαταραχή της αρχιτεκτονικής του άκρου ποδός και πιθανά συνεπακόλουθα τη φλεγμονή "/>
          <p:cNvSpPr txBox="1">
            <a:spLocks noGrp="1"/>
          </p:cNvSpPr>
          <p:nvPr>
            <p:ph type="body" idx="1"/>
          </p:nvPr>
        </p:nvSpPr>
        <p:spPr>
          <a:prstGeom prst="rect">
            <a:avLst/>
          </a:prstGeom>
          <a:solidFill>
            <a:schemeClr val="accent5">
              <a:lumOff val="-29866"/>
            </a:schemeClr>
          </a:solidFill>
        </p:spPr>
        <p:txBody>
          <a:bodyPr/>
          <a:lstStyle/>
          <a:p>
            <a:pPr marL="0" lvl="5" indent="0" algn="ctr">
              <a:spcBef>
                <a:spcPts val="0"/>
              </a:spcBef>
              <a:buSzTx/>
              <a:buNone/>
              <a:defRPr sz="2200">
                <a:solidFill>
                  <a:srgbClr val="FFFFFF"/>
                </a:solidFill>
                <a:latin typeface="+mn-lt"/>
                <a:ea typeface="+mn-ea"/>
                <a:cs typeface="+mn-cs"/>
                <a:sym typeface="Helvetica Neue Medium"/>
              </a:defRPr>
            </a:pPr>
            <a:r>
              <a:t>Διαβητικό πόδι είναι μια πάθηση που οφείλεται στον σακχαρώδη διαβήτη και αφορά την αιμάτωση του εν λόγω άκρου. Κατ’ αυτήν επηρεάζεται η αρτηριακή αιμάτωση με αποτέλεσμα τη διαταραχή της αρχιτεκτονικής του άκρου ποδός και πιθανά συνεπακόλουθα τη φλεγμονή και την αυξημένη πιθανότητα για γάγγραινα. Ο Παγκόσμιος Οργανισμό Υγείας ορίζει ως «διαβητικό πόδι» το πόδι ασθενούς με σακχαρώδη διαβήτη όταν παρουσιάζει επιπλοκές όπως: εξέλκωση, λοίμωξη των ιστών, ή περιφερειακή νευροπάθεια ή διαβητική αρτηριοπάθεια.</a:t>
            </a:r>
          </a:p>
        </p:txBody>
      </p:sp>
      <p:sp>
        <p:nvSpPr>
          <p:cNvPr id="124" name="ΤΙ ΕΙΝΑΙ ΤΟ ΔΙΑΒΗΤΙΚΟ ΠΟΔΙ ?"/>
          <p:cNvSpPr txBox="1">
            <a:spLocks noGrp="1"/>
          </p:cNvSpPr>
          <p:nvPr>
            <p:ph type="title"/>
          </p:nvPr>
        </p:nvSpPr>
        <p:spPr>
          <a:prstGeom prst="rect">
            <a:avLst/>
          </a:prstGeom>
        </p:spPr>
        <p:txBody>
          <a:bodyPr/>
          <a:lstStyle>
            <a:lvl1pPr defTabSz="484886">
              <a:defRPr sz="6640">
                <a:solidFill>
                  <a:schemeClr val="accent5">
                    <a:lumOff val="-29866"/>
                  </a:schemeClr>
                </a:solidFill>
              </a:defRPr>
            </a:lvl1pPr>
          </a:lstStyle>
          <a:p>
            <a:r>
              <a:t>ΤΙ ΕΙΝΑΙ ΤΟ ΔΙΑΒΗΤΙΚΟ ΠΟΔΙ ?</a:t>
            </a:r>
          </a:p>
        </p:txBody>
      </p:sp>
      <p:sp>
        <p:nvSpPr>
          <p:cNvPr id="125" name="Slide Number"/>
          <p:cNvSpPr txBox="1">
            <a:spLocks noGrp="1"/>
          </p:cNvSpPr>
          <p:nvPr>
            <p:ph type="sldNum" sz="quarter" idx="4294967295"/>
          </p:nvPr>
        </p:nvSpPr>
        <p:spPr>
          <a:xfrm>
            <a:off x="6385373" y="9296400"/>
            <a:ext cx="227280" cy="324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55AA68C5-AB29-42FF-9DF1-AC3C13CADB00.JPG" descr="55AA68C5-AB29-42FF-9DF1-AC3C13CADB00.JPG"/>
          <p:cNvPicPr>
            <a:picLocks noGrp="1" noChangeAspect="1"/>
          </p:cNvPicPr>
          <p:nvPr>
            <p:ph type="pic" idx="21"/>
          </p:nvPr>
        </p:nvPicPr>
        <p:blipFill>
          <a:blip r:embed="rId2"/>
          <a:srcRect t="30111" b="30111"/>
          <a:stretch>
            <a:fillRect/>
          </a:stretch>
        </p:blipFill>
        <p:spPr>
          <a:xfrm>
            <a:off x="6718300" y="5092700"/>
            <a:ext cx="5334000" cy="3771900"/>
          </a:xfrm>
          <a:prstGeom prst="rect">
            <a:avLst/>
          </a:prstGeom>
        </p:spPr>
      </p:pic>
      <p:pic>
        <p:nvPicPr>
          <p:cNvPr id="128" name="64DAA4C7-8ADC-4273-B321-AA4F7D62FB37.JPG" descr="64DAA4C7-8ADC-4273-B321-AA4F7D62FB37.JPG"/>
          <p:cNvPicPr>
            <a:picLocks noGrp="1" noChangeAspect="1"/>
          </p:cNvPicPr>
          <p:nvPr>
            <p:ph type="pic" idx="22"/>
          </p:nvPr>
        </p:nvPicPr>
        <p:blipFill>
          <a:blip r:embed="rId3"/>
          <a:srcRect t="30111" b="30111"/>
          <a:stretch>
            <a:fillRect/>
          </a:stretch>
        </p:blipFill>
        <p:spPr>
          <a:xfrm>
            <a:off x="6718300" y="889000"/>
            <a:ext cx="5334000" cy="3771900"/>
          </a:xfrm>
          <a:prstGeom prst="rect">
            <a:avLst/>
          </a:prstGeom>
        </p:spPr>
      </p:pic>
      <p:pic>
        <p:nvPicPr>
          <p:cNvPr id="129" name="CDA09B2B-FE2A-4055-B8D8-F6EB3343170E.JPG" descr="CDA09B2B-FE2A-4055-B8D8-F6EB3343170E.JPG"/>
          <p:cNvPicPr>
            <a:picLocks noGrp="1" noChangeAspect="1"/>
          </p:cNvPicPr>
          <p:nvPr>
            <p:ph type="pic" idx="23"/>
          </p:nvPr>
        </p:nvPicPr>
        <p:blipFill>
          <a:blip r:embed="rId4"/>
          <a:srcRect t="7946" b="7946"/>
          <a:stretch>
            <a:fillRect/>
          </a:stretch>
        </p:blipFill>
        <p:spPr>
          <a:xfrm>
            <a:off x="952500" y="889000"/>
            <a:ext cx="5334000" cy="7975600"/>
          </a:xfrm>
          <a:prstGeom prst="rect">
            <a:avLst/>
          </a:prstGeom>
        </p:spPr>
      </p:pic>
      <p:sp>
        <p:nvSpPr>
          <p:cNvPr id="130" name="https://www.kentropodiou.gr/index.php/services/diavitiko-podi…"/>
          <p:cNvSpPr txBox="1">
            <a:spLocks noGrp="1"/>
          </p:cNvSpPr>
          <p:nvPr>
            <p:ph type="body" sz="quarter" idx="4294967295"/>
          </p:nvPr>
        </p:nvSpPr>
        <p:spPr>
          <a:xfrm>
            <a:off x="952500" y="7067301"/>
            <a:ext cx="4913065" cy="1809999"/>
          </a:xfrm>
          <a:prstGeom prst="rect">
            <a:avLst/>
          </a:prstGeom>
          <a:solidFill>
            <a:schemeClr val="accent1">
              <a:hueOff val="114395"/>
              <a:lumOff val="-24975"/>
            </a:schemeClr>
          </a:solidFill>
        </p:spPr>
        <p:txBody>
          <a:bodyPr/>
          <a:lstStyle/>
          <a:p>
            <a:pPr marL="0" indent="0" algn="ctr" defTabSz="502412">
              <a:spcBef>
                <a:spcPts val="0"/>
              </a:spcBef>
              <a:buSzTx/>
              <a:buNone/>
              <a:defRPr sz="1892">
                <a:solidFill>
                  <a:srgbClr val="FFFFFF"/>
                </a:solidFill>
                <a:latin typeface="+mn-lt"/>
                <a:ea typeface="+mn-ea"/>
                <a:cs typeface="+mn-cs"/>
                <a:sym typeface="Helvetica Neue Medium"/>
              </a:defRPr>
            </a:pPr>
            <a:r>
              <a:t>https://www.kentropodiou.gr/index.php/services/diavitiko-podi</a:t>
            </a:r>
          </a:p>
          <a:p>
            <a:pPr marL="0" indent="0" algn="ctr" defTabSz="502412">
              <a:spcBef>
                <a:spcPts val="0"/>
              </a:spcBef>
              <a:buSzTx/>
              <a:buNone/>
              <a:defRPr sz="1892">
                <a:solidFill>
                  <a:srgbClr val="FFFFFF"/>
                </a:solidFill>
                <a:latin typeface="+mn-lt"/>
                <a:ea typeface="+mn-ea"/>
                <a:cs typeface="+mn-cs"/>
                <a:sym typeface="Helvetica Neue Medium"/>
              </a:defRPr>
            </a:pPr>
            <a:r>
              <a:rPr u="sng">
                <a:hlinkClick r:id="rId5"/>
              </a:rPr>
              <a:t>https://www.vascularhealth</a:t>
            </a:r>
            <a:r>
              <a:t> </a:t>
            </a:r>
          </a:p>
          <a:p>
            <a:pPr marL="0" indent="0" algn="ctr" defTabSz="502412">
              <a:spcBef>
                <a:spcPts val="0"/>
              </a:spcBef>
              <a:buSzTx/>
              <a:buNone/>
              <a:defRPr sz="1892">
                <a:solidFill>
                  <a:srgbClr val="FFFFFF"/>
                </a:solidFill>
                <a:latin typeface="+mn-lt"/>
                <a:ea typeface="+mn-ea"/>
                <a:cs typeface="+mn-cs"/>
                <a:sym typeface="Helvetica Neue Medium"/>
              </a:defRPr>
            </a:pPr>
            <a:r>
              <a:t>https://medical.gr/blog/h-mastiga-tou-diabhtikou-podiou-kai-h-therapeia-ths.html</a:t>
            </a:r>
          </a:p>
        </p:txBody>
      </p:sp>
      <p:sp>
        <p:nvSpPr>
          <p:cNvPr id="131" name="Slide Number"/>
          <p:cNvSpPr txBox="1">
            <a:spLocks noGrp="1"/>
          </p:cNvSpPr>
          <p:nvPr>
            <p:ph type="sldNum" sz="quarter" idx="4294967295"/>
          </p:nvPr>
        </p:nvSpPr>
        <p:spPr>
          <a:xfrm>
            <a:off x="6385373" y="9296400"/>
            <a:ext cx="227280" cy="324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ΠΟΙΑ ΕΙΝΑΙ Η ΑΙΤΙΑ?"/>
          <p:cNvSpPr txBox="1">
            <a:spLocks noGrp="1"/>
          </p:cNvSpPr>
          <p:nvPr>
            <p:ph type="ctrTitle"/>
          </p:nvPr>
        </p:nvSpPr>
        <p:spPr>
          <a:xfrm>
            <a:off x="2971800" y="1830337"/>
            <a:ext cx="6578700" cy="1090663"/>
          </a:xfrm>
          <a:prstGeom prst="rect">
            <a:avLst/>
          </a:prstGeom>
          <a:solidFill>
            <a:srgbClr val="FFFFFF"/>
          </a:solidFill>
          <a:ln w="9525">
            <a:round/>
          </a:ln>
          <a:effectLst>
            <a:outerShdw blurRad="381000" dist="119618" rotWithShape="0">
              <a:srgbClr val="000000">
                <a:alpha val="75000"/>
              </a:srgbClr>
            </a:outerShdw>
          </a:effectLst>
        </p:spPr>
        <p:txBody>
          <a:bodyPr anchor="ctr"/>
          <a:lstStyle>
            <a:lvl1pPr>
              <a:defRPr sz="3400" b="1">
                <a:solidFill>
                  <a:srgbClr val="C82506"/>
                </a:solidFill>
                <a:latin typeface="Helvetica Neue"/>
                <a:ea typeface="Helvetica Neue"/>
                <a:cs typeface="Helvetica Neue"/>
                <a:sym typeface="Helvetica Neue"/>
              </a:defRPr>
            </a:lvl1pPr>
          </a:lstStyle>
          <a:p>
            <a:r>
              <a:t>ΠΟΙΑ ΕΙΝΑΙ Η ΑΙΤΙΑ?</a:t>
            </a:r>
          </a:p>
        </p:txBody>
      </p:sp>
      <p:sp>
        <p:nvSpPr>
          <p:cNvPr id="134" name="Ελλειψη αισθητικότητας λόγω διαβητικής νευροπάθειας και η έλλειψη καλής αιματώσεως που οφείλεται σε περιφερική αρτηριακή νόσο. Η διαβητική νευροπάθεια είναι μια επιπλοκή του διαβήτη όταν δεν είναι καλά ρυθμισμένος, όπου τα νεύρα των ποδιών που κανονικά μ"/>
          <p:cNvSpPr txBox="1">
            <a:spLocks noGrp="1"/>
          </p:cNvSpPr>
          <p:nvPr>
            <p:ph type="subTitle" idx="1"/>
          </p:nvPr>
        </p:nvSpPr>
        <p:spPr>
          <a:xfrm>
            <a:off x="1270000" y="3607621"/>
            <a:ext cx="10464800" cy="5056039"/>
          </a:xfrm>
          <a:prstGeom prst="rect">
            <a:avLst/>
          </a:prstGeom>
          <a:solidFill>
            <a:schemeClr val="accent5">
              <a:hueOff val="-82419"/>
              <a:satOff val="-9513"/>
              <a:lumOff val="-16343"/>
            </a:schemeClr>
          </a:solidFill>
          <a:ln w="50800">
            <a:solidFill>
              <a:srgbClr val="000000"/>
            </a:solidFill>
          </a:ln>
        </p:spPr>
        <p:txBody>
          <a:bodyPr anchor="ctr"/>
          <a:lstStyle/>
          <a:p>
            <a:pPr algn="l" defTabSz="368045">
              <a:spcBef>
                <a:spcPts val="2600"/>
              </a:spcBef>
              <a:defRPr sz="2016">
                <a:solidFill>
                  <a:srgbClr val="FFFFFF"/>
                </a:solidFill>
              </a:defRPr>
            </a:pPr>
            <a:r>
              <a:t> Ελλειψη αισθητικότητας λόγω διαβητικής νευροπάθειας και η έλλειψη καλής αιματώσεως που οφείλεται σε περιφερική αρτηριακή νόσο. Η διαβητική νευροπάθεια είναι μια επιπλοκή του διαβήτη όταν δεν είναι καλά ρυθμισμένος, όπου τα νεύρα των ποδιών που κανονικά μεταφέρουν το αίσθημα του πόνου στον εγκέφαλο παύουν να λειτουργούν σωστά. Το αποτέλεσμα είναι να μην αντιλαμβανόμαστε τον πόνο.Η διαβητική νευροπάθεια οδηγεί επίσης σε ατροφίες των μυών του ποδιού που καταλήγουν σε παραμορφώσεις της φυσιολογικής δομής του κάτω άκρου. Αυτό καταλήγει σε αλλαγές στην κατανομή του βάρους στα πέλματα και αυξάνει σημαντικά την ανάπτυξη κάλων (τύλων) και πληγών (ελκών).  </a:t>
            </a:r>
          </a:p>
          <a:p>
            <a:pPr algn="l" defTabSz="368045">
              <a:spcBef>
                <a:spcPts val="2600"/>
              </a:spcBef>
              <a:defRPr sz="2016">
                <a:solidFill>
                  <a:srgbClr val="FFFFFF"/>
                </a:solidFill>
              </a:defRPr>
            </a:pPr>
            <a:r>
              <a:t>Η περιφερική αρτηριακή νόσος είναι αποτέλεσμα της αρτηριοσκλήρωσης των αρτηριών των άκρων, δηλαδή είναι μια στένωση που προκαλείται στα αγγεία που τροφοδοτούν τα πόδια με αίμα. Αυτό οδηγεί σε έλλειψη καλής αιματώσεως και συμβάλλει στην εμφάνιση έλκων ενώ κάνει την επούλωση υφιστάμενων πληγών πιο δύσκολη. Ο συνδυασμός νευροπάθειας και κακής κυκλοφορίας του αίματος διευκολύνουν την μόλυνση της πληγής που μπορεί να οδηγήσει σε καταστροφή του βαθιού ιστού του ποδιού.</a:t>
            </a:r>
          </a:p>
        </p:txBody>
      </p:sp>
      <p:sp>
        <p:nvSpPr>
          <p:cNvPr id="135" name="Slide Number"/>
          <p:cNvSpPr txBox="1">
            <a:spLocks noGrp="1"/>
          </p:cNvSpPr>
          <p:nvPr>
            <p:ph type="sldNum" sz="quarter" idx="4294967295"/>
          </p:nvPr>
        </p:nvSpPr>
        <p:spPr>
          <a:xfrm>
            <a:off x="6385373" y="9296400"/>
            <a:ext cx="227280" cy="324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Helvetica Neue Thin"/>
                <a:ea typeface="Helvetica Neue Thin"/>
                <a:cs typeface="Helvetica Neue Thin"/>
                <a:sym typeface="Helvetica Neue Thin"/>
              </a:defRPr>
            </a:lvl1pPr>
          </a:lstStyle>
          <a:p>
            <a:fld id="{86CB4B4D-7CA3-9044-876B-883B54F8677D}" type="slidenum">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ΤΑ ΣΥΜΠΤΩΜΑΤΑ ΤΟΥ ΔΙΑΒΗΤΙΚΟΥ ΠΟΔΙΟΥ"/>
          <p:cNvSpPr txBox="1">
            <a:spLocks noGrp="1"/>
          </p:cNvSpPr>
          <p:nvPr>
            <p:ph type="ctrTitle"/>
          </p:nvPr>
        </p:nvSpPr>
        <p:spPr>
          <a:xfrm>
            <a:off x="2207617" y="1955800"/>
            <a:ext cx="8589566" cy="562521"/>
          </a:xfrm>
          <a:prstGeom prst="rect">
            <a:avLst/>
          </a:prstGeom>
          <a:solidFill>
            <a:schemeClr val="accent5">
              <a:lumOff val="-29866"/>
            </a:schemeClr>
          </a:solidFill>
          <a:effectLst>
            <a:outerShdw blurRad="381000" dist="119618" rotWithShape="0">
              <a:srgbClr val="000000">
                <a:alpha val="75000"/>
              </a:srgbClr>
            </a:outerShdw>
          </a:effectLst>
        </p:spPr>
        <p:txBody>
          <a:bodyPr anchor="t"/>
          <a:lstStyle/>
          <a:p>
            <a:pPr lvl="1">
              <a:defRPr sz="2200" b="1" i="1">
                <a:solidFill>
                  <a:srgbClr val="FFFFFF"/>
                </a:solidFill>
                <a:latin typeface="Helvetica Neue"/>
                <a:ea typeface="Helvetica Neue"/>
                <a:cs typeface="Helvetica Neue"/>
                <a:sym typeface="Helvetica Neue"/>
              </a:defRPr>
            </a:pPr>
            <a:r>
              <a:t>ΤΑ ΣΥΜΠΤΩΜΑΤΑ ΤΟΥ ΔΙΑΒΗΤΙΚΟΥ ΠΟΔΙΟΥ</a:t>
            </a:r>
          </a:p>
        </p:txBody>
      </p:sp>
      <p:sp>
        <p:nvSpPr>
          <p:cNvPr id="138" name="Πολλές φορές τα πρώτα συμπτώματα του διαβητικού ποδιού περνάνε απαρατήρητα, καθώς η έλλειψη της αίσθησης του πόνου και η παραμόρφωση της δομής του ποδιού εμφανίζονται σταδιακά. Τα πρώτα συμπτώματα περιλαμβάνουν ξηροδερμία, υπερκεράτωση και κάλους (τύλους"/>
          <p:cNvSpPr txBox="1">
            <a:spLocks noGrp="1"/>
          </p:cNvSpPr>
          <p:nvPr>
            <p:ph type="subTitle" sz="half" idx="1"/>
          </p:nvPr>
        </p:nvSpPr>
        <p:spPr>
          <a:xfrm>
            <a:off x="1270000" y="2936676"/>
            <a:ext cx="10464800" cy="4388248"/>
          </a:xfrm>
          <a:prstGeom prst="rect">
            <a:avLst/>
          </a:prstGeom>
        </p:spPr>
        <p:txBody>
          <a:bodyPr/>
          <a:lstStyle/>
          <a:p>
            <a:pPr algn="l" defTabSz="321310">
              <a:spcBef>
                <a:spcPts val="2300"/>
              </a:spcBef>
              <a:defRPr sz="1760">
                <a:latin typeface="Arial Black"/>
                <a:ea typeface="Arial Black"/>
                <a:cs typeface="Arial Black"/>
                <a:sym typeface="Arial Black"/>
              </a:defRPr>
            </a:pPr>
            <a:r>
              <a:t>Πολλές φορές τα πρώτα συμπτώματα του διαβητικού ποδιού περνάνε απαρατήρητα, καθώς η έλλειψη της αίσθησης του πόνου και η παραμόρφωση της δομής του ποδιού εμφανίζονται σταδιακά. Τα πρώτα συμπτώματα περιλαμβάνουν ξηροδερμία, υπερκεράτωση και κάλους (τύλους) στα πόδια. Στην περίπτωση περιφερικής αρτηριοπάθειας μπορεί αν υπάρχει πόνος στις γάμπες κατά το περπάτημα. Οι πληγές του διαβητικού ποδιού συνήθως δεν πονάνε λόγω της νευροπάθειας και εμφανίζονται σε σημεία όπου υπάρχουν τριβές, π.χ. σε στενό παπούτσι, ή αυξημένες πιέσεις στο πέλμα.</a:t>
            </a:r>
          </a:p>
          <a:p>
            <a:pPr algn="l" defTabSz="321310">
              <a:spcBef>
                <a:spcPts val="2300"/>
              </a:spcBef>
              <a:defRPr sz="1760">
                <a:solidFill>
                  <a:schemeClr val="accent5">
                    <a:lumOff val="-29866"/>
                  </a:schemeClr>
                </a:solidFill>
                <a:latin typeface="Arial Black"/>
                <a:ea typeface="Arial Black"/>
                <a:cs typeface="Arial Black"/>
                <a:sym typeface="Arial Black"/>
              </a:defRPr>
            </a:pPr>
            <a:r>
              <a:t>Εάν δεν αντιμετωπιστούν εγκαίρως, οι πληγές μπορεί να επιμολυνθούν με αποτέλεσμα το δέρμα ή και ολόκληρο το πόδι να κοκκινίζει (ερύθημα), να γίνεται ζεστό και πολλές φορές να δημιουργείται δυσοσμία. Σε περίπτωση που δεν υπάρξει κατάλληλη θεραπεία ο συνδυασμός νευροπάθειας, κακής αιμάτωσης και λοίμωξης μπορεί να οδηγήσει σε εκτεταμένη νέκρωση, σήψη και γάγγραινα, με κατάληξη στον ακρωτηριασμό.</a:t>
            </a:r>
          </a:p>
        </p:txBody>
      </p:sp>
      <p:sp>
        <p:nvSpPr>
          <p:cNvPr id="139" name="Slide Number"/>
          <p:cNvSpPr txBox="1">
            <a:spLocks noGrp="1"/>
          </p:cNvSpPr>
          <p:nvPr>
            <p:ph type="sldNum" sz="quarter" idx="4294967295"/>
          </p:nvPr>
        </p:nvSpPr>
        <p:spPr>
          <a:xfrm>
            <a:off x="6385373" y="9296400"/>
            <a:ext cx="227280" cy="324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Helvetica Neue Thin"/>
                <a:ea typeface="Helvetica Neue Thin"/>
                <a:cs typeface="Helvetica Neue Thin"/>
                <a:sym typeface="Helvetica Neue Thin"/>
              </a:defRPr>
            </a:lvl1pPr>
          </a:lstStyle>
          <a:p>
            <a:fld id="{86CB4B4D-7CA3-9044-876B-883B54F8677D}" type="slidenum">
              <a:t>5</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ΠΡΟΛΗΨΗ"/>
          <p:cNvSpPr txBox="1">
            <a:spLocks noGrp="1"/>
          </p:cNvSpPr>
          <p:nvPr>
            <p:ph type="ctrTitle"/>
          </p:nvPr>
        </p:nvSpPr>
        <p:spPr>
          <a:xfrm>
            <a:off x="1453431" y="241129"/>
            <a:ext cx="11130685" cy="1297029"/>
          </a:xfrm>
          <a:prstGeom prst="rect">
            <a:avLst/>
          </a:prstGeom>
          <a:ln w="9525">
            <a:round/>
          </a:ln>
          <a:effectLst>
            <a:outerShdw blurRad="50800" dist="63500" dir="2700000" rotWithShape="0">
              <a:srgbClr val="000000">
                <a:alpha val="50000"/>
              </a:srgbClr>
            </a:outerShdw>
          </a:effectLst>
        </p:spPr>
        <p:txBody>
          <a:bodyPr anchor="ctr"/>
          <a:lstStyle>
            <a:lvl1pPr defTabSz="537463">
              <a:defRPr sz="7360">
                <a:solidFill>
                  <a:schemeClr val="accent1">
                    <a:hueOff val="114395"/>
                    <a:lumOff val="-24975"/>
                  </a:schemeClr>
                </a:solidFill>
              </a:defRPr>
            </a:lvl1pPr>
          </a:lstStyle>
          <a:p>
            <a:r>
              <a:t>ΠΡΟΛΗΨΗ</a:t>
            </a:r>
          </a:p>
        </p:txBody>
      </p:sp>
      <p:sp>
        <p:nvSpPr>
          <p:cNvPr id="142" name="Η καλύτερη θεραπεία του διαβητικού ποδιού είναι η πρόληψη!…"/>
          <p:cNvSpPr txBox="1">
            <a:spLocks noGrp="1"/>
          </p:cNvSpPr>
          <p:nvPr>
            <p:ph type="subTitle" idx="1"/>
          </p:nvPr>
        </p:nvSpPr>
        <p:spPr>
          <a:xfrm>
            <a:off x="1270000" y="1865900"/>
            <a:ext cx="10464800" cy="6429580"/>
          </a:xfrm>
          <a:prstGeom prst="rect">
            <a:avLst/>
          </a:prstGeom>
        </p:spPr>
        <p:txBody>
          <a:bodyPr/>
          <a:lstStyle/>
          <a:p>
            <a:pPr algn="l" defTabSz="514095">
              <a:spcBef>
                <a:spcPts val="2800"/>
              </a:spcBef>
              <a:defRPr sz="2464">
                <a:solidFill>
                  <a:schemeClr val="accent1">
                    <a:hueOff val="114395"/>
                    <a:lumOff val="-24975"/>
                  </a:schemeClr>
                </a:solidFill>
              </a:defRPr>
            </a:pPr>
            <a:r>
              <a:t>Η καλύτερη θεραπεία του διαβητικού ποδιού είναι η πρόληψη!</a:t>
            </a:r>
          </a:p>
          <a:p>
            <a:pPr marL="342265" indent="-342265" algn="l" defTabSz="514095">
              <a:spcBef>
                <a:spcPts val="2800"/>
              </a:spcBef>
              <a:buSzPct val="145000"/>
              <a:buChar char="•"/>
              <a:defRPr sz="2464">
                <a:solidFill>
                  <a:schemeClr val="accent1">
                    <a:hueOff val="114395"/>
                    <a:lumOff val="-24975"/>
                  </a:schemeClr>
                </a:solidFill>
              </a:defRPr>
            </a:pPr>
            <a:r>
              <a:t> Χρειάζεται καλή φροντίδα των ποδιών με περιποίηση της φυσικής κατάστασης του δέρματος χρησιμοποιώντας ενυδατική κρέμα καθημερινά. </a:t>
            </a:r>
          </a:p>
          <a:p>
            <a:pPr marL="342265" indent="-342265" algn="l" defTabSz="514095">
              <a:spcBef>
                <a:spcPts val="2800"/>
              </a:spcBef>
              <a:buSzPct val="145000"/>
              <a:buChar char="•"/>
              <a:defRPr sz="2464">
                <a:solidFill>
                  <a:schemeClr val="accent1">
                    <a:hueOff val="114395"/>
                    <a:lumOff val="-24975"/>
                  </a:schemeClr>
                </a:solidFill>
              </a:defRPr>
            </a:pPr>
            <a:r>
              <a:t> Θα πρέπει να γίνεται σωστή και τακτική φροντίδα των νυχιών και προσεκτική αφαίρεση υπερκερατώσεων και τύλων, κατά προτίμηση από ποδολόγο με εξειδίκευση στο διαβητικό πόδι. Χρειάζεται καθημερινός έλεγχος των ποδιών για τυχών πληγές από το άτομο με διαβήτη και τακτική εξέταση για τα συμπτώματα διαβητικής νευροπάθειας και περιφερικής αρτηριακής νόσου.</a:t>
            </a:r>
          </a:p>
          <a:p>
            <a:pPr marL="342265" indent="-342265" algn="l" defTabSz="514095">
              <a:spcBef>
                <a:spcPts val="2800"/>
              </a:spcBef>
              <a:buSzPct val="145000"/>
              <a:buChar char="•"/>
              <a:defRPr sz="2464">
                <a:solidFill>
                  <a:schemeClr val="accent1">
                    <a:hueOff val="114395"/>
                    <a:lumOff val="-24975"/>
                  </a:schemeClr>
                </a:solidFill>
              </a:defRPr>
            </a:pPr>
            <a:r>
              <a:t>Έλεγχος του σακχάρου του αίματος.Η διατήρηση του ζαχάρου στο αίμα σε αυστηρό έλεγχο θα βοηθήσει την επούλωση. Όταν αντιμετωπίζεται μια επιπλοκή όπως το διαβητικό έλκος ποδιού, η σωστή διαχείριση του διαβήτη είναι κρίσιμη.    </a:t>
            </a:r>
          </a:p>
        </p:txBody>
      </p:sp>
      <p:sp>
        <p:nvSpPr>
          <p:cNvPr id="143" name="Slide Number"/>
          <p:cNvSpPr txBox="1">
            <a:spLocks noGrp="1"/>
          </p:cNvSpPr>
          <p:nvPr>
            <p:ph type="sldNum" sz="quarter" idx="4294967295"/>
          </p:nvPr>
        </p:nvSpPr>
        <p:spPr>
          <a:xfrm>
            <a:off x="6385373" y="9296400"/>
            <a:ext cx="227280" cy="324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Helvetica Neue Thin"/>
                <a:ea typeface="Helvetica Neue Thin"/>
                <a:cs typeface="Helvetica Neue Thin"/>
                <a:sym typeface="Helvetica Neue Thin"/>
              </a:defRPr>
            </a:lvl1pPr>
          </a:lstStyle>
          <a:p>
            <a:fld id="{86CB4B4D-7CA3-9044-876B-883B54F8677D}" type="slidenum">
              <a:t>6</a:t>
            </a:fld>
            <a:endParaRPr/>
          </a:p>
        </p:txBody>
      </p:sp>
      <p:pic>
        <p:nvPicPr>
          <p:cNvPr id="144" name="IMG_5979.jpg" descr="IMG_5979.jpg"/>
          <p:cNvPicPr>
            <a:picLocks noChangeAspect="1"/>
          </p:cNvPicPr>
          <p:nvPr/>
        </p:nvPicPr>
        <p:blipFill>
          <a:blip r:embed="rId2"/>
          <a:stretch>
            <a:fillRect/>
          </a:stretch>
        </p:blipFill>
        <p:spPr>
          <a:xfrm>
            <a:off x="5160755" y="7887319"/>
            <a:ext cx="1932592" cy="1891789"/>
          </a:xfrm>
          <a:prstGeom prst="rect">
            <a:avLst/>
          </a:prstGeom>
          <a:ln w="12700">
            <a:miter lim="400000"/>
          </a:ln>
        </p:spPr>
      </p:pic>
      <p:pic>
        <p:nvPicPr>
          <p:cNvPr id="145" name="IMG_5977.jpg" descr="IMG_5977.jpg"/>
          <p:cNvPicPr>
            <a:picLocks noChangeAspect="1"/>
          </p:cNvPicPr>
          <p:nvPr/>
        </p:nvPicPr>
        <p:blipFill>
          <a:blip r:embed="rId3"/>
          <a:stretch>
            <a:fillRect/>
          </a:stretch>
        </p:blipFill>
        <p:spPr>
          <a:xfrm>
            <a:off x="7775706" y="7918704"/>
            <a:ext cx="3414171" cy="182902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7" name="ΜΕΘΟΔΟΙ ΘΕΡΑΠΕΙΑΣ ΔΙΑΒΗΤΙΚΟΥ ΠΟΔΙΟΥ"/>
          <p:cNvSpPr txBox="1">
            <a:spLocks noGrp="1"/>
          </p:cNvSpPr>
          <p:nvPr>
            <p:ph type="title"/>
          </p:nvPr>
        </p:nvSpPr>
        <p:spPr>
          <a:xfrm>
            <a:off x="1170155" y="-6680"/>
            <a:ext cx="10656085" cy="2892120"/>
          </a:xfrm>
          <a:prstGeom prst="rect">
            <a:avLst/>
          </a:prstGeom>
          <a:solidFill>
            <a:schemeClr val="accent4">
              <a:hueOff val="-1081314"/>
              <a:satOff val="4338"/>
              <a:lumOff val="-8931"/>
            </a:schemeClr>
          </a:solidFill>
        </p:spPr>
        <p:txBody>
          <a:bodyPr/>
          <a:lstStyle>
            <a:lvl1pPr defTabSz="554990">
              <a:defRPr sz="7600"/>
            </a:lvl1pPr>
          </a:lstStyle>
          <a:p>
            <a:r>
              <a:rPr dirty="0"/>
              <a:t>ΜΕΘΟΔΟΙ ΘΕΡΑΠΕΙΑΣ ΔΙΑΒΗΤΙΚΟΥ ΠΟΔΙΟΥ</a:t>
            </a:r>
          </a:p>
        </p:txBody>
      </p:sp>
      <p:sp>
        <p:nvSpPr>
          <p:cNvPr id="148" name="ΚΑΡΒΟΞΥΘΕΡΑΠΕΙΑ(CARBOXY THERAPY)…"/>
          <p:cNvSpPr txBox="1">
            <a:spLocks noGrp="1"/>
          </p:cNvSpPr>
          <p:nvPr>
            <p:ph type="body" idx="4294967295"/>
          </p:nvPr>
        </p:nvSpPr>
        <p:spPr>
          <a:xfrm>
            <a:off x="549244" y="3751155"/>
            <a:ext cx="11906312" cy="5002582"/>
          </a:xfrm>
          <a:prstGeom prst="rect">
            <a:avLst/>
          </a:prstGeom>
        </p:spPr>
        <p:txBody>
          <a:bodyPr anchor="t"/>
          <a:lstStyle/>
          <a:p>
            <a:pPr marL="386715" indent="-386715" defTabSz="508254">
              <a:spcBef>
                <a:spcPts val="3600"/>
              </a:spcBef>
              <a:defRPr sz="2784">
                <a:solidFill>
                  <a:srgbClr val="FFFFFF"/>
                </a:solidFill>
              </a:defRPr>
            </a:pPr>
            <a:r>
              <a:t>ΚΑΡΒΟΞΥΘΕΡΑΠΕΙΑ(CARBOXY THERAPY)</a:t>
            </a:r>
          </a:p>
          <a:p>
            <a:pPr marL="386715" indent="-386715" defTabSz="508254">
              <a:spcBef>
                <a:spcPts val="3600"/>
              </a:spcBef>
              <a:defRPr sz="2784">
                <a:solidFill>
                  <a:srgbClr val="FFFFFF"/>
                </a:solidFill>
              </a:defRPr>
            </a:pPr>
            <a:r>
              <a:t>ΠΡΕΣΟΘΕΡΑΠΕΙΑ(ΛΕΜΦΙΚΗ ΑΠΟΣΥΜΦΟΡΗΣΗ)</a:t>
            </a:r>
          </a:p>
          <a:p>
            <a:pPr marL="386715" indent="-386715" defTabSz="508254">
              <a:spcBef>
                <a:spcPts val="3600"/>
              </a:spcBef>
              <a:defRPr sz="2784">
                <a:solidFill>
                  <a:srgbClr val="FFFFFF"/>
                </a:solidFill>
              </a:defRPr>
            </a:pPr>
            <a:r>
              <a:t>ΘΕΡΑΠΕΙΑ ΜΕ ΥΠΕΡΒΑΡΙΚΟ ΟΞΥΓΟΝΟ</a:t>
            </a:r>
          </a:p>
          <a:p>
            <a:pPr marL="386715" indent="-386715" defTabSz="508254">
              <a:spcBef>
                <a:spcPts val="3600"/>
              </a:spcBef>
              <a:defRPr sz="2784">
                <a:solidFill>
                  <a:srgbClr val="FFFFFF"/>
                </a:solidFill>
              </a:defRPr>
            </a:pPr>
            <a:r>
              <a:t>VAC (VACUM-ASSISTED CLOSURE)</a:t>
            </a:r>
          </a:p>
          <a:p>
            <a:pPr marL="386715" indent="-386715" defTabSz="508254">
              <a:spcBef>
                <a:spcPts val="3600"/>
              </a:spcBef>
              <a:defRPr sz="2784">
                <a:solidFill>
                  <a:srgbClr val="FFFFFF"/>
                </a:solidFill>
              </a:defRPr>
            </a:pPr>
            <a:r>
              <a:t>ΑΥΞΗΤΙΚΟΙ ΠΑΡΑΓΟΝΤΕΣ</a:t>
            </a:r>
          </a:p>
          <a:p>
            <a:pPr marL="386715" indent="-386715" defTabSz="508254">
              <a:spcBef>
                <a:spcPts val="3600"/>
              </a:spcBef>
              <a:defRPr sz="2784">
                <a:solidFill>
                  <a:srgbClr val="FFFFFF"/>
                </a:solidFill>
              </a:defRPr>
            </a:pPr>
            <a:r>
              <a:t>ΑΝΑΓΕΝΝΗΤΙΚΟΙ ΠΑΡΑΓΟΝΤΕΣ</a:t>
            </a:r>
          </a:p>
        </p:txBody>
      </p:sp>
      <p:sp>
        <p:nvSpPr>
          <p:cNvPr id="149" name="Slide Number"/>
          <p:cNvSpPr txBox="1">
            <a:spLocks noGrp="1"/>
          </p:cNvSpPr>
          <p:nvPr>
            <p:ph type="sldNum" sz="quarter" idx="4294967295"/>
          </p:nvPr>
        </p:nvSpPr>
        <p:spPr>
          <a:xfrm>
            <a:off x="6385373" y="9296400"/>
            <a:ext cx="227280" cy="324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ΚΑΡΒΟΞΥΘΕΡΑΠΕΙΑ(CARBOXY THERAPY)"/>
          <p:cNvSpPr txBox="1">
            <a:spLocks noGrp="1"/>
          </p:cNvSpPr>
          <p:nvPr>
            <p:ph type="title"/>
          </p:nvPr>
        </p:nvSpPr>
        <p:spPr>
          <a:xfrm>
            <a:off x="1170155" y="230452"/>
            <a:ext cx="10464801" cy="1836114"/>
          </a:xfrm>
          <a:prstGeom prst="rect">
            <a:avLst/>
          </a:prstGeom>
          <a:ln w="9525">
            <a:round/>
          </a:ln>
          <a:effectLst>
            <a:outerShdw blurRad="190500" dist="12700" dir="5400000" rotWithShape="0">
              <a:srgbClr val="000000">
                <a:alpha val="75000"/>
              </a:srgbClr>
            </a:outerShdw>
          </a:effectLst>
        </p:spPr>
        <p:txBody>
          <a:bodyPr/>
          <a:lstStyle>
            <a:lvl1pPr>
              <a:defRPr sz="3400" b="1">
                <a:solidFill>
                  <a:srgbClr val="C82506"/>
                </a:solidFill>
                <a:latin typeface="Helvetica Neue"/>
                <a:ea typeface="Helvetica Neue"/>
                <a:cs typeface="Helvetica Neue"/>
                <a:sym typeface="Helvetica Neue"/>
              </a:defRPr>
            </a:lvl1pPr>
          </a:lstStyle>
          <a:p>
            <a:r>
              <a:t>ΚΑΡΒΟΞΥΘΕΡΑΠΕΙΑ(CARBOXY THERAPY)</a:t>
            </a:r>
          </a:p>
        </p:txBody>
      </p:sp>
      <p:sp>
        <p:nvSpPr>
          <p:cNvPr id="152" name="Είναι μια μη χειρουργική  μέθοδος. Από έναν κύλινδρο καθαρού CO2,ο οποίος   συνδέεται με έναν εξοπλισμό, ειδικά σχεδιασμένο για το σκοπό αυτό. Το CO2  εγχέεται στον υποδόριο ιστό, μέσω μιας μικροσκοπικής βελόνας μήκους 0,3 mm. Από τον τόπο της ένεσης, το"/>
          <p:cNvSpPr txBox="1">
            <a:spLocks noGrp="1"/>
          </p:cNvSpPr>
          <p:nvPr>
            <p:ph type="body" idx="4294967295"/>
          </p:nvPr>
        </p:nvSpPr>
        <p:spPr>
          <a:xfrm>
            <a:off x="1270000" y="2225206"/>
            <a:ext cx="10464800" cy="7131526"/>
          </a:xfrm>
          <a:prstGeom prst="rect">
            <a:avLst/>
          </a:prstGeom>
        </p:spPr>
        <p:txBody>
          <a:bodyPr anchor="t"/>
          <a:lstStyle/>
          <a:p>
            <a:pPr marL="0" indent="0" defTabSz="403097">
              <a:spcBef>
                <a:spcPts val="2800"/>
              </a:spcBef>
              <a:buSzTx/>
              <a:buNone/>
              <a:defRPr sz="2208"/>
            </a:pPr>
            <a:r>
              <a:t>   Είναι μια μη χειρουργική  μέθοδος. Από έναν κύλινδρο καθαρού CO</a:t>
            </a:r>
            <a:r>
              <a:rPr sz="828"/>
              <a:t>2,</a:t>
            </a:r>
            <a:r>
              <a:t>ο οποίος   συνδέεται με έναν εξοπλισμό, ειδικά σχεδιασμένο για το σκοπό αυτό. Το CO</a:t>
            </a:r>
            <a:r>
              <a:rPr sz="828"/>
              <a:t>2</a:t>
            </a:r>
            <a:r>
              <a:t>  εγχέεται στον υποδόριο ιστό, μέσω μιας μικροσκοπικής βελόνας μήκους 0,3 mm. Από τον τόπο της ένεσης, το CO</a:t>
            </a:r>
            <a:r>
              <a:rPr sz="828"/>
              <a:t>2</a:t>
            </a:r>
            <a:r>
              <a:t>  διαχέεται εύκολα και σε μεγάλο βαθμό προς τους παρακείμενους ιστούς που ασκούν τη λειτουργία του.</a:t>
            </a:r>
          </a:p>
          <a:p>
            <a:pPr marL="0" indent="0" defTabSz="403097">
              <a:spcBef>
                <a:spcPts val="2800"/>
              </a:spcBef>
              <a:buSzTx/>
              <a:buNone/>
              <a:defRPr sz="2208">
                <a:solidFill>
                  <a:schemeClr val="accent6">
                    <a:hueOff val="-146070"/>
                    <a:satOff val="-10048"/>
                    <a:lumOff val="-30626"/>
                  </a:schemeClr>
                </a:solidFill>
              </a:defRPr>
            </a:pPr>
            <a:r>
              <a:t>ΤΡΟΠΟΣ ΔΡΑΣΗΣ</a:t>
            </a:r>
          </a:p>
          <a:p>
            <a:pPr marL="534543" indent="-438150" defTabSz="403097">
              <a:spcBef>
                <a:spcPts val="2800"/>
              </a:spcBef>
              <a:buClr>
                <a:srgbClr val="5F727F"/>
              </a:buClr>
              <a:buFont typeface="Helvetica"/>
              <a:defRPr sz="2208"/>
            </a:pPr>
            <a:r>
              <a:t>	Bελτίωση μικροκυκλοφορίας, φλεβικά αρτηριακά και διαβητικά έλκη</a:t>
            </a:r>
          </a:p>
          <a:p>
            <a:pPr marL="534543" indent="-438150" defTabSz="403097">
              <a:spcBef>
                <a:spcPts val="2800"/>
              </a:spcBef>
              <a:buClr>
                <a:srgbClr val="5F727F"/>
              </a:buClr>
              <a:buFont typeface="Helvetica"/>
              <a:defRPr sz="2208"/>
            </a:pPr>
            <a:r>
              <a:t>	Μείωση του λιποιδήματος με ενεργοποίηση της λιπόλυσης (μείωση του μεγέθους των λιποκυττάρων και καταστροφή τους</a:t>
            </a:r>
          </a:p>
          <a:p>
            <a:pPr marL="534543" indent="-438150" defTabSz="403097">
              <a:spcBef>
                <a:spcPts val="2800"/>
              </a:spcBef>
              <a:buClr>
                <a:srgbClr val="5F727F"/>
              </a:buClr>
              <a:buFont typeface="Helvetica"/>
              <a:defRPr sz="2208"/>
            </a:pPr>
            <a:r>
              <a:t>	Ενεργή αγγειοδιαστολή</a:t>
            </a:r>
          </a:p>
          <a:p>
            <a:pPr marL="534543" indent="-438150" defTabSz="403097">
              <a:spcBef>
                <a:spcPts val="2800"/>
              </a:spcBef>
              <a:buClr>
                <a:srgbClr val="5F727F"/>
              </a:buClr>
              <a:buFont typeface="Helvetica"/>
              <a:defRPr sz="2208"/>
            </a:pPr>
            <a:r>
              <a:t>	Αύξηση ροής αρτηριολίων</a:t>
            </a:r>
          </a:p>
          <a:p>
            <a:pPr marL="534543" indent="-438150" defTabSz="403097">
              <a:spcBef>
                <a:spcPts val="2800"/>
              </a:spcBef>
              <a:buClr>
                <a:srgbClr val="5F727F"/>
              </a:buClr>
              <a:buFont typeface="Helvetica"/>
              <a:defRPr sz="2208"/>
            </a:pPr>
            <a:r>
              <a:t>	Αιμορεολογική δραστηριότητα</a:t>
            </a:r>
          </a:p>
          <a:p>
            <a:pPr marL="534543" indent="-438150" defTabSz="403097">
              <a:spcBef>
                <a:spcPts val="2800"/>
              </a:spcBef>
              <a:buClr>
                <a:srgbClr val="5F727F"/>
              </a:buClr>
              <a:buFont typeface="Helvetica"/>
              <a:defRPr sz="2208"/>
            </a:pPr>
            <a:r>
              <a:t>	Βελτίωση λειτουργικότητας ερυθρών κυττάρων</a:t>
            </a:r>
          </a:p>
        </p:txBody>
      </p:sp>
      <p:sp>
        <p:nvSpPr>
          <p:cNvPr id="153" name="Slide Number"/>
          <p:cNvSpPr txBox="1">
            <a:spLocks noGrp="1"/>
          </p:cNvSpPr>
          <p:nvPr>
            <p:ph type="sldNum" sz="quarter" idx="4294967295"/>
          </p:nvPr>
        </p:nvSpPr>
        <p:spPr>
          <a:xfrm>
            <a:off x="6385373" y="9296400"/>
            <a:ext cx="227280" cy="324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pic>
        <p:nvPicPr>
          <p:cNvPr id="154" name="IMG_8464.jpeg" descr="IMG_8464.jpeg"/>
          <p:cNvPicPr>
            <a:picLocks noChangeAspect="1"/>
          </p:cNvPicPr>
          <p:nvPr/>
        </p:nvPicPr>
        <p:blipFill>
          <a:blip r:embed="rId2"/>
          <a:stretch>
            <a:fillRect/>
          </a:stretch>
        </p:blipFill>
        <p:spPr>
          <a:xfrm>
            <a:off x="7771364" y="6435663"/>
            <a:ext cx="3703172" cy="310338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ΠΡΕΣΟΘΕΡΑΠΕΙΑ(ΛΕΜΦΙΚΗ ΑΠΟΣΥΜΦΟΡΗΣΗ)"/>
          <p:cNvSpPr txBox="1">
            <a:spLocks noGrp="1"/>
          </p:cNvSpPr>
          <p:nvPr>
            <p:ph type="title"/>
          </p:nvPr>
        </p:nvSpPr>
        <p:spPr>
          <a:xfrm>
            <a:off x="870620" y="30762"/>
            <a:ext cx="10464801" cy="1952437"/>
          </a:xfrm>
          <a:prstGeom prst="rect">
            <a:avLst/>
          </a:prstGeom>
          <a:ln w="9525">
            <a:round/>
          </a:ln>
          <a:effectLst>
            <a:outerShdw blurRad="190500" dist="12700" dir="5400000" rotWithShape="0">
              <a:srgbClr val="000000">
                <a:alpha val="75000"/>
              </a:srgbClr>
            </a:outerShdw>
          </a:effectLst>
        </p:spPr>
        <p:txBody>
          <a:bodyPr/>
          <a:lstStyle>
            <a:lvl1pPr>
              <a:defRPr sz="3400" b="1">
                <a:solidFill>
                  <a:srgbClr val="C82506"/>
                </a:solidFill>
                <a:latin typeface="Helvetica Neue"/>
                <a:ea typeface="Helvetica Neue"/>
                <a:cs typeface="Helvetica Neue"/>
                <a:sym typeface="Helvetica Neue"/>
              </a:defRPr>
            </a:lvl1pPr>
          </a:lstStyle>
          <a:p>
            <a:r>
              <a:t>ΠΡΕΣΟΘΕΡΑΠΕΙΑ(ΛΕΜΦΙΚΗ ΑΠΟΣΥΜΦΟΡΗΣΗ)</a:t>
            </a:r>
          </a:p>
        </p:txBody>
      </p:sp>
      <p:sp>
        <p:nvSpPr>
          <p:cNvPr id="157" name="Πρόκειται για ένα εξειδικευμένο πρόγραμμα διαλλείπουσσας συμπίεσης (IPC) που έχει σχεδιαστεί ώστε να προσφέρει σε κλινικούς και ασθενείς την καλύτερη θεραπευτική επιλογή αντιμετώπισης του λεμφοιδήματος.…"/>
          <p:cNvSpPr txBox="1">
            <a:spLocks noGrp="1"/>
          </p:cNvSpPr>
          <p:nvPr>
            <p:ph type="body" idx="4294967295"/>
          </p:nvPr>
        </p:nvSpPr>
        <p:spPr>
          <a:xfrm>
            <a:off x="1270000" y="2024345"/>
            <a:ext cx="10464800" cy="7371974"/>
          </a:xfrm>
          <a:prstGeom prst="rect">
            <a:avLst/>
          </a:prstGeom>
        </p:spPr>
        <p:txBody>
          <a:bodyPr anchor="t"/>
          <a:lstStyle/>
          <a:p>
            <a:pPr marL="0" indent="0">
              <a:buSzTx/>
              <a:buNone/>
            </a:pPr>
            <a:r>
              <a:t>  Πρόκειται για ένα εξειδικευμένο πρόγραμμα διαλλείπουσσας συμπίεσης (IPC) που έχει σχεδιαστεί ώστε να προσφέρει σε κλινικούς και ασθενείς την καλύτερη θεραπευτική επιλογή αντιμετώπισης του </a:t>
            </a:r>
            <a:r>
              <a:rPr>
                <a:solidFill>
                  <a:schemeClr val="accent5">
                    <a:lumOff val="-29866"/>
                  </a:schemeClr>
                </a:solidFill>
              </a:rPr>
              <a:t>λεμφοιδήματος</a:t>
            </a:r>
            <a:r>
              <a:t>.</a:t>
            </a:r>
          </a:p>
          <a:p>
            <a:pPr>
              <a:defRPr>
                <a:solidFill>
                  <a:schemeClr val="accent5">
                    <a:lumOff val="-29866"/>
                  </a:schemeClr>
                </a:solidFill>
              </a:defRPr>
            </a:pPr>
            <a:r>
              <a:t>  Λεμφοίδημα ονομάζουμε τη συσσώρευση λέμφου στα άκρα με αποτέλεσμα τη διόγκωση του σκέλους.</a:t>
            </a:r>
          </a:p>
        </p:txBody>
      </p:sp>
      <p:sp>
        <p:nvSpPr>
          <p:cNvPr id="158" name="Slide Number"/>
          <p:cNvSpPr txBox="1">
            <a:spLocks noGrp="1"/>
          </p:cNvSpPr>
          <p:nvPr>
            <p:ph type="sldNum" sz="quarter" idx="4294967295"/>
          </p:nvPr>
        </p:nvSpPr>
        <p:spPr>
          <a:xfrm>
            <a:off x="6385373" y="9296400"/>
            <a:ext cx="227280" cy="324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pic>
        <p:nvPicPr>
          <p:cNvPr id="159" name="IMG_8468.jpeg" descr="IMG_8468.jpeg"/>
          <p:cNvPicPr>
            <a:picLocks noChangeAspect="1"/>
          </p:cNvPicPr>
          <p:nvPr/>
        </p:nvPicPr>
        <p:blipFill>
          <a:blip r:embed="rId2"/>
          <a:stretch>
            <a:fillRect/>
          </a:stretch>
        </p:blipFill>
        <p:spPr>
          <a:xfrm>
            <a:off x="1925412" y="6277724"/>
            <a:ext cx="6732737" cy="3111588"/>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1204</Words>
  <Application>Microsoft Office PowerPoint</Application>
  <PresentationFormat>Προσαρμογή</PresentationFormat>
  <Paragraphs>73</Paragraphs>
  <Slides>15</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15</vt:i4>
      </vt:variant>
    </vt:vector>
  </HeadingPairs>
  <TitlesOfParts>
    <vt:vector size="23" baseType="lpstr">
      <vt:lpstr>Arial</vt:lpstr>
      <vt:lpstr>Helvetica</vt:lpstr>
      <vt:lpstr>Helvetica Light</vt:lpstr>
      <vt:lpstr>Helvetica Neue</vt:lpstr>
      <vt:lpstr>Helvetica Neue Light</vt:lpstr>
      <vt:lpstr>Helvetica Neue Medium</vt:lpstr>
      <vt:lpstr>Helvetica Neue Thin</vt:lpstr>
      <vt:lpstr>White</vt:lpstr>
      <vt:lpstr>ΘΕΜΑ ΕΡΓΑΣΙΑΣ ΔΙΑΒΗΤΙΚΟ ΠΟΔΙ ΘΕΡΑΠΕΙΑ      ΑΝΑΣΤΑΣΙΑ ΤΣΙΓΓΟΠΟΥΛΟΥ ΠΕΤΤΑ ΚΩΝΣΤΑΝΤΙΝΑ</vt:lpstr>
      <vt:lpstr>ΤΙ ΕΙΝΑΙ ΤΟ ΔΙΑΒΗΤΙΚΟ ΠΟΔΙ ?</vt:lpstr>
      <vt:lpstr>Παρουσίαση του PowerPoint</vt:lpstr>
      <vt:lpstr>ΠΟΙΑ ΕΙΝΑΙ Η ΑΙΤΙΑ?</vt:lpstr>
      <vt:lpstr>ΤΑ ΣΥΜΠΤΩΜΑΤΑ ΤΟΥ ΔΙΑΒΗΤΙΚΟΥ ΠΟΔΙΟΥ</vt:lpstr>
      <vt:lpstr>ΠΡΟΛΗΨΗ</vt:lpstr>
      <vt:lpstr>ΜΕΘΟΔΟΙ ΘΕΡΑΠΕΙΑΣ ΔΙΑΒΗΤΙΚΟΥ ΠΟΔΙΟΥ</vt:lpstr>
      <vt:lpstr>ΚΑΡΒΟΞΥΘΕΡΑΠΕΙΑ(CARBOXY THERAPY)</vt:lpstr>
      <vt:lpstr>ΠΡΕΣΟΘΕΡΑΠΕΙΑ(ΛΕΜΦΙΚΗ ΑΠΟΣΥΜΦΟΡΗΣΗ)</vt:lpstr>
      <vt:lpstr>ΘΕΡΑΠΕΙΑ ΜΕ ΥΠΕΡΒΑΡΙΚΟ ΟΞΥΓΟΝΟ</vt:lpstr>
      <vt:lpstr>VAC</vt:lpstr>
      <vt:lpstr>Αυξητικοί παράγοντες</vt:lpstr>
      <vt:lpstr>ΑΝΑΓΕΝΝΗΤΙΚΟΙ ΠΑΡΑΓΟΝΤΕΣ</vt:lpstr>
      <vt:lpstr>ΒΙΒΛΙΟΓΡΑΦΙΑ</vt:lpstr>
      <vt:lpstr>ΣΑΣ ΕΥΧΑΡΙΣΤΟΥΜΕ ΠΟΛΥ ΓΙΑ ΤΟΝ ΧΡΟΝΟ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ΘΕΜΑ ΕΡΓΑΣΙΑΣ ΔΙΑΒΗΤΙΚΟ ΠΟΔΙ ΘΕΡΑΠΕΙΑ      ΑΝΑΣΤΑΣΙΑ ΤΣΙΓΓΟΠΟΥΛΟΥ ΠΕΤΤΑ ΚΩΝΣΤΑΝΤΙΝΑ</dc:title>
  <cp:lastModifiedBy>Κατερίνα Χαραγκιώνη</cp:lastModifiedBy>
  <cp:revision>1</cp:revision>
  <dcterms:modified xsi:type="dcterms:W3CDTF">2024-01-19T13:45:44Z</dcterms:modified>
</cp:coreProperties>
</file>