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2"/>
    <p:sldMasterId id="2147483656" r:id="rId3"/>
  </p:sldMasterIdLst>
  <p:notesMasterIdLst>
    <p:notesMasterId r:id="rId96"/>
  </p:notesMasterIdLst>
  <p:sldIdLst>
    <p:sldId id="256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52" r:id="rId95"/>
  </p:sldIdLst>
  <p:sldSz cx="12192000" cy="6858000"/>
  <p:notesSz cx="6858000" cy="9144000"/>
  <p:defaultTextStyle>
    <a:defPPr>
      <a:buNone/>
    </a:defPPr>
    <a:lvl1pPr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5" Type="http://schemas.openxmlformats.org/officeDocument/2006/relationships/slide" Target="slides/slide2.xml"/><Relationship Id="rId90" Type="http://schemas.openxmlformats.org/officeDocument/2006/relationships/slide" Target="slides/slide87.xml"/><Relationship Id="rId95" Type="http://schemas.openxmlformats.org/officeDocument/2006/relationships/slide" Target="slides/slide92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91" Type="http://schemas.openxmlformats.org/officeDocument/2006/relationships/slide" Target="slides/slide88.xml"/><Relationship Id="rId9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slide" Target="slides/slide91.xml"/><Relationship Id="rId9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presProps" Target="presProps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100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slide" Target="slides/slide90.xml"/><Relationship Id="rId9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Φυσιολογία Ι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>
            <a:extLst>
              <a:ext uri="{FF2B5EF4-FFF2-40B4-BE49-F238E27FC236}">
                <a16:creationId xmlns:a16="http://schemas.microsoft.com/office/drawing/2014/main" id="{43B1A8FE-DE3D-9C17-B55C-4B55DC8E55F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12800"/>
          </a:xfrm>
          <a:prstGeom prst="rect">
            <a:avLst/>
          </a:prstGeom>
          <a:solidFill>
            <a:srgbClr val="ECF4F9"/>
          </a:solidFill>
          <a:ln w="28575">
            <a:solidFill>
              <a:srgbClr val="4A8CC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15" name="Picture 9">
            <a:extLst>
              <a:ext uri="{FF2B5EF4-FFF2-40B4-BE49-F238E27FC236}">
                <a16:creationId xmlns:a16="http://schemas.microsoft.com/office/drawing/2014/main" id="{55158392-1BE3-49D2-8E8F-0022F69859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5429"/>
          <a:stretch>
            <a:fillRect/>
          </a:stretch>
        </p:blipFill>
        <p:spPr>
          <a:xfrm>
            <a:off x="9304419" y="47625"/>
            <a:ext cx="1111250" cy="717550"/>
          </a:xfrm>
          <a:prstGeom prst="rect">
            <a:avLst/>
          </a:prstGeom>
        </p:spPr>
      </p:pic>
      <p:sp>
        <p:nvSpPr>
          <p:cNvPr id="10" name="Straight Connector 10">
            <a:extLst>
              <a:ext uri="{FF2B5EF4-FFF2-40B4-BE49-F238E27FC236}">
                <a16:creationId xmlns:a16="http://schemas.microsoft.com/office/drawing/2014/main" id="{FB5691A3-332F-4BEB-962B-6E2E7BDA7A86}"/>
              </a:ext>
            </a:extLst>
          </p:cNvPr>
          <p:cNvSpPr>
            <a:spLocks noGrp="1"/>
          </p:cNvSpPr>
          <p:nvPr/>
        </p:nvSpPr>
        <p:spPr>
          <a:xfrm>
            <a:off x="10353324" y="101428"/>
            <a:ext cx="0" cy="609944"/>
          </a:xfrm>
          <a:prstGeom prst="line">
            <a:avLst/>
          </a:prstGeom>
          <a:solidFill>
            <a:srgbClr val="ECF4F9"/>
          </a:solidFill>
          <a:ln>
            <a:solidFill>
              <a:srgbClr val="4A8CC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12" name="Rectangle 13">
            <a:extLst>
              <a:ext uri="{FF2B5EF4-FFF2-40B4-BE49-F238E27FC236}">
                <a16:creationId xmlns:a16="http://schemas.microsoft.com/office/drawing/2014/main" id="{985B1823-2484-051D-2FF1-457B721DEEDD}"/>
              </a:ext>
            </a:extLst>
          </p:cNvPr>
          <p:cNvSpPr>
            <a:spLocks noGrp="1"/>
          </p:cNvSpPr>
          <p:nvPr/>
        </p:nvSpPr>
        <p:spPr>
          <a:xfrm>
            <a:off x="0" y="6810375"/>
            <a:ext cx="12192000" cy="47624"/>
          </a:xfrm>
          <a:prstGeom prst="rect">
            <a:avLst/>
          </a:prstGeom>
          <a:solidFill>
            <a:srgbClr val="4A8CCA"/>
          </a:solidFill>
          <a:ln>
            <a:solidFill>
              <a:srgbClr val="4A8C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white"/>
              </a:solidFill>
              <a:latin typeface="Aptos"/>
              <a:ea typeface="Aptos"/>
              <a:cs typeface="Apto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64D21CA-11D8-F37C-9577-286CA43FFC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buNone/>
              <a:defRPr sz="6000"/>
            </a:lvl1pPr>
          </a:lstStyle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9AC33D65-336D-2081-7414-881D3AD9DF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7F6EC68-59B3-7619-BC79-27203809C63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A2E63C1-FA27-49DB-A789-515F1A3EACCE}" type="datetimeFigureOut">
              <a:t>15/10/2026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ACF1ED4-501C-6A00-2C54-7367EF8531E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F36F7CE-1C4B-125F-6F1C-AA503FF62FE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9727069-54D0-4F44-A22B-DE091D001F3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1A284DE-FD2B-79AD-5D0E-E329FAC9E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2187"/>
            <a:ext cx="10515600" cy="698501"/>
          </a:xfrm>
        </p:spPr>
        <p:txBody>
          <a:bodyPr/>
          <a:lstStyle>
            <a:lvl1pPr algn="ctr">
              <a:buNone/>
              <a:defRPr b="1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6AC3A44-0A3B-0047-DA21-B8F834048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50000"/>
              </a:lnSpc>
              <a:buNone/>
              <a:defRPr/>
            </a:lvl1pPr>
            <a:lvl2pPr>
              <a:lnSpc>
                <a:spcPct val="150000"/>
              </a:lnSpc>
              <a:buNone/>
              <a:defRPr/>
            </a:lvl2pPr>
            <a:lvl3pPr>
              <a:lnSpc>
                <a:spcPct val="150000"/>
              </a:lnSpc>
              <a:buNone/>
              <a:defRPr/>
            </a:lvl3pPr>
            <a:lvl4pPr>
              <a:lnSpc>
                <a:spcPct val="150000"/>
              </a:lnSpc>
              <a:buNone/>
              <a:defRPr/>
            </a:lvl4pPr>
            <a:lvl5pPr>
              <a:lnSpc>
                <a:spcPct val="150000"/>
              </a:lnSpc>
              <a:buNone/>
              <a:defRPr/>
            </a:lvl5pPr>
          </a:lstStyle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11399A3-C3A4-F453-7FD2-F5FBAC14076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15/10/2026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BDE34E6-D7E4-71C8-ED50-4BFACF7EE52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353C0EC-CA19-299E-0016-3C2448CF27B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43B1A8FE-DE3D-9C17-B55C-4B55DC8E55F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12800"/>
          </a:xfrm>
          <a:prstGeom prst="rect">
            <a:avLst/>
          </a:prstGeom>
          <a:solidFill>
            <a:srgbClr val="ECF4F9"/>
          </a:solidFill>
          <a:ln w="28575">
            <a:solidFill>
              <a:srgbClr val="4A8CC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strike="noStrike" kern="1200" cap="none" spc="0" baseline="0">
              <a:ln>
                <a:noFill/>
              </a:ln>
              <a:solidFill>
                <a:prstClr val="black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10683ED8-1C91-41B1-9881-D5ED06D717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5429"/>
          <a:stretch>
            <a:fillRect/>
          </a:stretch>
        </p:blipFill>
        <p:spPr>
          <a:xfrm>
            <a:off x="9304419" y="47625"/>
            <a:ext cx="1111250" cy="717550"/>
          </a:xfrm>
          <a:prstGeom prst="rect">
            <a:avLst/>
          </a:prstGeom>
        </p:spPr>
      </p:pic>
      <p:sp>
        <p:nvSpPr>
          <p:cNvPr id="10" name="Straight Connector 10">
            <a:extLst>
              <a:ext uri="{FF2B5EF4-FFF2-40B4-BE49-F238E27FC236}">
                <a16:creationId xmlns:a16="http://schemas.microsoft.com/office/drawing/2014/main" id="{7EFB2188-3C90-4BD0-BA7B-D22E7F0DDB6D}"/>
              </a:ext>
            </a:extLst>
          </p:cNvPr>
          <p:cNvSpPr>
            <a:spLocks noGrp="1"/>
          </p:cNvSpPr>
          <p:nvPr/>
        </p:nvSpPr>
        <p:spPr>
          <a:xfrm>
            <a:off x="10353324" y="101428"/>
            <a:ext cx="0" cy="609944"/>
          </a:xfrm>
          <a:prstGeom prst="line">
            <a:avLst/>
          </a:prstGeom>
          <a:solidFill>
            <a:srgbClr val="ECF4F9"/>
          </a:solidFill>
          <a:ln>
            <a:solidFill>
              <a:srgbClr val="4A8CC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pic>
        <p:nvPicPr>
          <p:cNvPr id="11" name="Picture 11">
            <a:extLst>
              <a:ext uri="{FF2B5EF4-FFF2-40B4-BE49-F238E27FC236}">
                <a16:creationId xmlns:a16="http://schemas.microsoft.com/office/drawing/2014/main" id="{EDD20C80-3333-42C2-A884-B4CC920BB7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897"/>
          <a:stretch>
            <a:fillRect/>
          </a:stretch>
        </p:blipFill>
        <p:spPr>
          <a:xfrm>
            <a:off x="10415668" y="101428"/>
            <a:ext cx="1695019" cy="609945"/>
          </a:xfrm>
          <a:prstGeom prst="rect">
            <a:avLst/>
          </a:prstGeom>
        </p:spPr>
      </p:pic>
      <p:sp>
        <p:nvSpPr>
          <p:cNvPr id="12" name="Rectangle 13">
            <a:extLst>
              <a:ext uri="{FF2B5EF4-FFF2-40B4-BE49-F238E27FC236}">
                <a16:creationId xmlns:a16="http://schemas.microsoft.com/office/drawing/2014/main" id="{985B1823-2484-051D-2FF1-457B721DEEDD}"/>
              </a:ext>
            </a:extLst>
          </p:cNvPr>
          <p:cNvSpPr>
            <a:spLocks noGrp="1"/>
          </p:cNvSpPr>
          <p:nvPr/>
        </p:nvSpPr>
        <p:spPr>
          <a:xfrm>
            <a:off x="0" y="6810375"/>
            <a:ext cx="12192000" cy="47624"/>
          </a:xfrm>
          <a:prstGeom prst="rect">
            <a:avLst/>
          </a:prstGeom>
          <a:solidFill>
            <a:srgbClr val="4A8CCA"/>
          </a:solidFill>
          <a:ln>
            <a:solidFill>
              <a:srgbClr val="4A8C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strike="noStrike" kern="1200" cap="none" spc="0" baseline="0">
              <a:ln>
                <a:noFill/>
              </a:ln>
              <a:solidFill>
                <a:prstClr val="white"/>
              </a:solidFill>
              <a:latin typeface="Aptos"/>
              <a:ea typeface="Aptos"/>
              <a:cs typeface="Apto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Φυσιολογία Ι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2">
            <a:extLst>
              <a:ext uri="{FF2B5EF4-FFF2-40B4-BE49-F238E27FC236}">
                <a16:creationId xmlns:a16="http://schemas.microsoft.com/office/drawing/2014/main" id="{43B1A8FE-DE3D-9C17-B55C-4B55DC8E55F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12800"/>
          </a:xfrm>
          <a:prstGeom prst="rect">
            <a:avLst/>
          </a:prstGeom>
          <a:solidFill>
            <a:srgbClr val="ECF4F9"/>
          </a:solidFill>
          <a:ln w="28575">
            <a:solidFill>
              <a:srgbClr val="4A8CC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black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15" name="Picture 9">
            <a:extLst>
              <a:ext uri="{FF2B5EF4-FFF2-40B4-BE49-F238E27FC236}">
                <a16:creationId xmlns:a16="http://schemas.microsoft.com/office/drawing/2014/main" id="{CC93501C-1345-4AA9-93F2-3753D350BD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5429"/>
          <a:stretch>
            <a:fillRect/>
          </a:stretch>
        </p:blipFill>
        <p:spPr>
          <a:xfrm>
            <a:off x="9304419" y="47625"/>
            <a:ext cx="1111250" cy="717550"/>
          </a:xfrm>
          <a:prstGeom prst="rect">
            <a:avLst/>
          </a:prstGeom>
        </p:spPr>
      </p:pic>
      <p:sp>
        <p:nvSpPr>
          <p:cNvPr id="10" name="Straight Connector 10">
            <a:extLst>
              <a:ext uri="{FF2B5EF4-FFF2-40B4-BE49-F238E27FC236}">
                <a16:creationId xmlns:a16="http://schemas.microsoft.com/office/drawing/2014/main" id="{FB5691A3-332F-4BEB-962B-6E2E7BDA7A86}"/>
              </a:ext>
            </a:extLst>
          </p:cNvPr>
          <p:cNvSpPr>
            <a:spLocks noGrp="1"/>
          </p:cNvSpPr>
          <p:nvPr/>
        </p:nvSpPr>
        <p:spPr>
          <a:xfrm>
            <a:off x="10353324" y="101428"/>
            <a:ext cx="0" cy="609944"/>
          </a:xfrm>
          <a:prstGeom prst="line">
            <a:avLst/>
          </a:prstGeom>
          <a:solidFill>
            <a:srgbClr val="ECF4F9"/>
          </a:solidFill>
          <a:ln>
            <a:solidFill>
              <a:srgbClr val="4A8CC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12" name="Rectangle 13">
            <a:extLst>
              <a:ext uri="{FF2B5EF4-FFF2-40B4-BE49-F238E27FC236}">
                <a16:creationId xmlns:a16="http://schemas.microsoft.com/office/drawing/2014/main" id="{985B1823-2484-051D-2FF1-457B721DEEDD}"/>
              </a:ext>
            </a:extLst>
          </p:cNvPr>
          <p:cNvSpPr>
            <a:spLocks noGrp="1"/>
          </p:cNvSpPr>
          <p:nvPr/>
        </p:nvSpPr>
        <p:spPr>
          <a:xfrm>
            <a:off x="0" y="6810375"/>
            <a:ext cx="12192000" cy="47624"/>
          </a:xfrm>
          <a:prstGeom prst="rect">
            <a:avLst/>
          </a:prstGeom>
          <a:solidFill>
            <a:srgbClr val="4A8CCA"/>
          </a:solidFill>
          <a:ln>
            <a:solidFill>
              <a:srgbClr val="4A8C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kern="1200" cap="none" spc="0" baseline="0">
              <a:ln>
                <a:noFill/>
              </a:ln>
              <a:solidFill>
                <a:prstClr val="white"/>
              </a:solidFill>
              <a:latin typeface="Aptos"/>
              <a:ea typeface="Aptos"/>
              <a:cs typeface="Apto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1A284DE-FD2B-79AD-5D0E-E329FAC9E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2187"/>
            <a:ext cx="10515600" cy="698501"/>
          </a:xfrm>
        </p:spPr>
        <p:txBody>
          <a:bodyPr/>
          <a:lstStyle>
            <a:lvl1pPr algn="ctr">
              <a:buNone/>
              <a:defRPr b="1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6AC3A44-0A3B-0047-DA21-B8F834048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50000"/>
              </a:lnSpc>
              <a:buNone/>
              <a:defRPr/>
            </a:lvl1pPr>
            <a:lvl2pPr>
              <a:lnSpc>
                <a:spcPct val="150000"/>
              </a:lnSpc>
              <a:buNone/>
              <a:defRPr/>
            </a:lvl2pPr>
            <a:lvl3pPr>
              <a:lnSpc>
                <a:spcPct val="150000"/>
              </a:lnSpc>
              <a:buNone/>
              <a:defRPr/>
            </a:lvl3pPr>
            <a:lvl4pPr>
              <a:lnSpc>
                <a:spcPct val="150000"/>
              </a:lnSpc>
              <a:buNone/>
              <a:defRPr/>
            </a:lvl4pPr>
            <a:lvl5pPr>
              <a:lnSpc>
                <a:spcPct val="150000"/>
              </a:lnSpc>
              <a:buNone/>
              <a:defRPr/>
            </a:lvl5pPr>
          </a:lstStyle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11399A3-C3A4-F453-7FD2-F5FBAC14076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15/10/2026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BDE34E6-D7E4-71C8-ED50-4BFACF7EE52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353C0EC-CA19-299E-0016-3C2448CF27B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43B1A8FE-DE3D-9C17-B55C-4B55DC8E55F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12800"/>
          </a:xfrm>
          <a:prstGeom prst="rect">
            <a:avLst/>
          </a:prstGeom>
          <a:solidFill>
            <a:srgbClr val="ECF4F9"/>
          </a:solidFill>
          <a:ln w="28575">
            <a:solidFill>
              <a:srgbClr val="4A8CC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strike="noStrike" kern="1200" cap="none" spc="0" baseline="0">
              <a:ln>
                <a:noFill/>
              </a:ln>
              <a:solidFill>
                <a:prstClr val="black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AA8CCCF1-751E-4357-A090-924EFE17D7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5429"/>
          <a:stretch>
            <a:fillRect/>
          </a:stretch>
        </p:blipFill>
        <p:spPr>
          <a:xfrm>
            <a:off x="9304419" y="47625"/>
            <a:ext cx="1111250" cy="717550"/>
          </a:xfrm>
          <a:prstGeom prst="rect">
            <a:avLst/>
          </a:prstGeom>
        </p:spPr>
      </p:pic>
      <p:sp>
        <p:nvSpPr>
          <p:cNvPr id="10" name="Straight Connector 10">
            <a:extLst>
              <a:ext uri="{FF2B5EF4-FFF2-40B4-BE49-F238E27FC236}">
                <a16:creationId xmlns:a16="http://schemas.microsoft.com/office/drawing/2014/main" id="{9CFDFFAD-F5D2-4CCB-878F-192E73DBF411}"/>
              </a:ext>
            </a:extLst>
          </p:cNvPr>
          <p:cNvSpPr>
            <a:spLocks noGrp="1"/>
          </p:cNvSpPr>
          <p:nvPr/>
        </p:nvSpPr>
        <p:spPr>
          <a:xfrm>
            <a:off x="10353324" y="101428"/>
            <a:ext cx="0" cy="609944"/>
          </a:xfrm>
          <a:prstGeom prst="line">
            <a:avLst/>
          </a:prstGeom>
          <a:solidFill>
            <a:srgbClr val="ECF4F9"/>
          </a:solidFill>
          <a:ln>
            <a:solidFill>
              <a:srgbClr val="4A8CC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pic>
        <p:nvPicPr>
          <p:cNvPr id="11" name="Picture 11">
            <a:extLst>
              <a:ext uri="{FF2B5EF4-FFF2-40B4-BE49-F238E27FC236}">
                <a16:creationId xmlns:a16="http://schemas.microsoft.com/office/drawing/2014/main" id="{80E1E793-2E06-4C9D-92D9-CD12550B9A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897"/>
          <a:stretch>
            <a:fillRect/>
          </a:stretch>
        </p:blipFill>
        <p:spPr>
          <a:xfrm>
            <a:off x="10415668" y="101428"/>
            <a:ext cx="1695019" cy="609945"/>
          </a:xfrm>
          <a:prstGeom prst="rect">
            <a:avLst/>
          </a:prstGeom>
        </p:spPr>
      </p:pic>
      <p:sp>
        <p:nvSpPr>
          <p:cNvPr id="12" name="Rectangle 13">
            <a:extLst>
              <a:ext uri="{FF2B5EF4-FFF2-40B4-BE49-F238E27FC236}">
                <a16:creationId xmlns:a16="http://schemas.microsoft.com/office/drawing/2014/main" id="{985B1823-2484-051D-2FF1-457B721DEEDD}"/>
              </a:ext>
            </a:extLst>
          </p:cNvPr>
          <p:cNvSpPr>
            <a:spLocks noGrp="1"/>
          </p:cNvSpPr>
          <p:nvPr/>
        </p:nvSpPr>
        <p:spPr>
          <a:xfrm>
            <a:off x="0" y="6810375"/>
            <a:ext cx="12192000" cy="47624"/>
          </a:xfrm>
          <a:prstGeom prst="rect">
            <a:avLst/>
          </a:prstGeom>
          <a:solidFill>
            <a:srgbClr val="4A8CCA"/>
          </a:solidFill>
          <a:ln>
            <a:solidFill>
              <a:srgbClr val="4A8C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strike="noStrike" kern="1200" cap="none" spc="0" baseline="0">
              <a:ln>
                <a:noFill/>
              </a:ln>
              <a:solidFill>
                <a:prstClr val="white"/>
              </a:solidFill>
              <a:latin typeface="Aptos"/>
              <a:ea typeface="Aptos"/>
              <a:cs typeface="Apto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64D21CA-11D8-F37C-9577-286CA43FFC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buNone/>
              <a:defRPr sz="6000"/>
            </a:lvl1pPr>
          </a:lstStyle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9AC33D65-336D-2081-7414-881D3AD9DF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7F6EC68-59B3-7619-BC79-27203809C63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A2E63C1-FA27-49DB-A789-515F1A3EACCE}" type="datetimeFigureOut">
              <a:t>15/10/2026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ACF1ED4-501C-6A00-2C54-7367EF8531E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F36F7CE-1C4B-125F-6F1C-AA503FF62FE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9727069-54D0-4F44-A22B-DE091D001F3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E6F7A55-3D18-1E14-C44C-D1796C3C14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buNone/>
              <a:defRPr sz="6000"/>
            </a:lvl1pPr>
          </a:lstStyle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E2A12975-0D2A-DDDB-7261-77FBA92EDF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D6FFF2F-AF49-81B3-55B8-CC4AA7C802A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15/10/2026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C88D119-AAD5-15A0-CE56-6D652F6C6D3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A641F09-772C-3D20-5263-5DF702640CE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1A284DE-FD2B-79AD-5D0E-E329FAC9E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2187"/>
            <a:ext cx="10515600" cy="698501"/>
          </a:xfrm>
        </p:spPr>
        <p:txBody>
          <a:bodyPr/>
          <a:lstStyle>
            <a:lvl1pPr algn="ctr">
              <a:buNone/>
              <a:defRPr b="1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6AC3A44-0A3B-0047-DA21-B8F834048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50000"/>
              </a:lnSpc>
              <a:buNone/>
              <a:defRPr/>
            </a:lvl1pPr>
            <a:lvl2pPr>
              <a:lnSpc>
                <a:spcPct val="150000"/>
              </a:lnSpc>
              <a:buNone/>
              <a:defRPr/>
            </a:lvl2pPr>
            <a:lvl3pPr>
              <a:lnSpc>
                <a:spcPct val="150000"/>
              </a:lnSpc>
              <a:buNone/>
              <a:defRPr/>
            </a:lvl3pPr>
            <a:lvl4pPr>
              <a:lnSpc>
                <a:spcPct val="150000"/>
              </a:lnSpc>
              <a:buNone/>
              <a:defRPr/>
            </a:lvl4pPr>
            <a:lvl5pPr>
              <a:lnSpc>
                <a:spcPct val="150000"/>
              </a:lnSpc>
              <a:buNone/>
              <a:defRPr/>
            </a:lvl5pPr>
          </a:lstStyle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11399A3-C3A4-F453-7FD2-F5FBAC14076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15/10/2026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BDE34E6-D7E4-71C8-ED50-4BFACF7EE52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353C0EC-CA19-299E-0016-3C2448CF27B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43B1A8FE-DE3D-9C17-B55C-4B55DC8E55F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12800"/>
          </a:xfrm>
          <a:prstGeom prst="rect">
            <a:avLst/>
          </a:prstGeom>
          <a:solidFill>
            <a:srgbClr val="ECF4F9"/>
          </a:solidFill>
          <a:ln w="28575">
            <a:solidFill>
              <a:srgbClr val="4A8CC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strike="noStrike" kern="1200" cap="none" spc="0" baseline="0">
              <a:ln>
                <a:noFill/>
              </a:ln>
              <a:solidFill>
                <a:prstClr val="black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E28D8677-028A-4C75-AFF6-F49D2E4123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5429"/>
          <a:stretch>
            <a:fillRect/>
          </a:stretch>
        </p:blipFill>
        <p:spPr>
          <a:xfrm>
            <a:off x="9304419" y="47625"/>
            <a:ext cx="1111250" cy="717550"/>
          </a:xfrm>
          <a:prstGeom prst="rect">
            <a:avLst/>
          </a:prstGeom>
        </p:spPr>
      </p:pic>
      <p:sp>
        <p:nvSpPr>
          <p:cNvPr id="10" name="Straight Connector 10">
            <a:extLst>
              <a:ext uri="{FF2B5EF4-FFF2-40B4-BE49-F238E27FC236}">
                <a16:creationId xmlns:a16="http://schemas.microsoft.com/office/drawing/2014/main" id="{6C38AB1B-82DD-4A3B-AADE-35F138B1F1C1}"/>
              </a:ext>
            </a:extLst>
          </p:cNvPr>
          <p:cNvSpPr>
            <a:spLocks noGrp="1"/>
          </p:cNvSpPr>
          <p:nvPr/>
        </p:nvSpPr>
        <p:spPr>
          <a:xfrm>
            <a:off x="10353324" y="101428"/>
            <a:ext cx="0" cy="609944"/>
          </a:xfrm>
          <a:prstGeom prst="line">
            <a:avLst/>
          </a:prstGeom>
          <a:solidFill>
            <a:srgbClr val="ECF4F9"/>
          </a:solidFill>
          <a:ln>
            <a:solidFill>
              <a:srgbClr val="4A8CC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pic>
        <p:nvPicPr>
          <p:cNvPr id="11" name="Picture 11">
            <a:extLst>
              <a:ext uri="{FF2B5EF4-FFF2-40B4-BE49-F238E27FC236}">
                <a16:creationId xmlns:a16="http://schemas.microsoft.com/office/drawing/2014/main" id="{17251F1A-64C9-4F31-9143-B1321A1A5B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897"/>
          <a:stretch>
            <a:fillRect/>
          </a:stretch>
        </p:blipFill>
        <p:spPr>
          <a:xfrm>
            <a:off x="10415668" y="101428"/>
            <a:ext cx="1695019" cy="609945"/>
          </a:xfrm>
          <a:prstGeom prst="rect">
            <a:avLst/>
          </a:prstGeom>
        </p:spPr>
      </p:pic>
      <p:sp>
        <p:nvSpPr>
          <p:cNvPr id="12" name="Rectangle 13">
            <a:extLst>
              <a:ext uri="{FF2B5EF4-FFF2-40B4-BE49-F238E27FC236}">
                <a16:creationId xmlns:a16="http://schemas.microsoft.com/office/drawing/2014/main" id="{985B1823-2484-051D-2FF1-457B721DEEDD}"/>
              </a:ext>
            </a:extLst>
          </p:cNvPr>
          <p:cNvSpPr>
            <a:spLocks noGrp="1"/>
          </p:cNvSpPr>
          <p:nvPr/>
        </p:nvSpPr>
        <p:spPr>
          <a:xfrm>
            <a:off x="0" y="6810375"/>
            <a:ext cx="12192000" cy="47624"/>
          </a:xfrm>
          <a:prstGeom prst="rect">
            <a:avLst/>
          </a:prstGeom>
          <a:solidFill>
            <a:srgbClr val="4A8CCA"/>
          </a:solidFill>
          <a:ln>
            <a:solidFill>
              <a:srgbClr val="4A8C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strike="noStrike" kern="1200" cap="none" spc="0" baseline="0">
              <a:ln>
                <a:noFill/>
              </a:ln>
              <a:solidFill>
                <a:prstClr val="white"/>
              </a:solidFill>
              <a:latin typeface="Aptos"/>
              <a:ea typeface="Aptos"/>
              <a:cs typeface="Apto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2689D2F-D422-89DB-CF00-E5C8581C6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buNone/>
              <a:defRPr sz="6000"/>
            </a:lvl1pPr>
          </a:lstStyle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9769831-89FF-1B80-0E47-4CC2A6E69A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>
              <a:buNone/>
            </a:pPr>
            <a:r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51AB7C5-F3C4-076B-B1FD-A94356ADADC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15/10/2026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6342CFE-B1CF-C227-4EA3-C3850B48118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CE9FCC2-13F3-6135-9B68-C5C257BA3ED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4E63E53-F7CE-A3F8-62C9-4AF8A85E3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3E49F4E-7F4B-430C-5447-04CDF0ED2E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4C2EBDDD-4C2B-4BE9-3C84-CAFF659D42C9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2F310DEF-1F88-73B2-9D44-EBC14F7174B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15/10/2026</a:t>
            </a:fld>
            <a:endParaRPr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BA162212-7222-4290-89C2-0DC41EF0F92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3ABB004E-66A8-8315-449E-3DEE1CF9CB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9F9FC3C-5982-454A-959D-23AE23CC4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56D6535-1232-225E-9951-54952AE53B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B908838-082A-9B6B-4882-E437C8A09639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82476E72-C67A-B89D-A5EA-11F47E7C41F8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CD87BD42-AAFB-4E12-747A-F696D3BF6F94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7673BFE8-E44E-B36D-2CD9-EC2E44B2792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15/10/2026</a:t>
            </a:fld>
            <a:endParaRPr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2263650D-356A-D49A-33F8-D700546BB32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53BA353C-89A7-8BFF-B695-99D1CF3F31C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C1DD05E-6CE0-155F-3721-99795D70C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C71CAF4-E343-026D-54DB-60781EFE127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15/10/2026</a:t>
            </a:fld>
            <a:endParaRPr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69C45B5D-9F6E-DE3F-1F02-268FA70FF4C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B79ECC4B-B247-BED7-5308-0D400DBAA1C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287F8F0F-3892-1113-7A60-5818A50E51E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15/10/2026</a:t>
            </a:fld>
            <a:endParaRPr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76BA8CE8-5B09-DFEF-5128-CD692C8C7B8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75FA5706-75FF-0770-901A-D08CB3EB8AE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ED6C518-081C-84EF-0832-2FB0B13EE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4CB248E-9D0D-1185-CE9B-F611D8AAF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7F3A09A7-8501-543A-235E-1821D62917C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6F462E34-6809-30A9-1954-7B0AC623C39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15/10/2026</a:t>
            </a:fld>
            <a:endParaRPr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23F84B5A-D1C9-96D8-6DE4-59A38847CD6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B5CACB3-80EF-82D5-E92B-40F3C2AFE97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B8C2946-35CA-4D98-339C-38B327F1B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8C768ADD-123B-A07A-B4F9-8736A246C2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831A9211-6348-B88C-543A-B75668E1AE2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FB7395FC-B884-1F41-8D76-C5917FB760A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15/10/2026</a:t>
            </a:fld>
            <a:endParaRPr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51145221-BFB9-8F9C-878A-1C991DC3DC1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C85279EF-48B0-BA9F-4F27-06AAFB00B1E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9367440-92FE-AEBF-4A6C-75E4C2E37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145B5C7E-2E16-B4AC-BA18-D5FAC594F9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F0C9499-58AE-E9C3-32D2-CC447FA653C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15/10/2026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0ADCC72-B6D0-45C3-113D-80DB0D1C8CA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598E114-9AB3-E336-8D9E-994D94A7274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A66E2042-064D-79F8-CECF-AEE8435DE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7727E4B6-2B0F-DA27-2EF6-9D1764C284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293CFAC-E345-2C81-2FB7-1FE2DF3D35F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71593DD-9E93-4E1A-ADC1-D134093077A0}" type="datetimeFigureOut">
              <a:t>15/10/2026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B505109-7337-E4E7-2F39-E18E193EDFF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1E03381-4C05-0252-E102-EC26A10EF6E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3938158-3DF5-41AD-A867-089D0309D63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D6C4BBA1-B92D-57EA-681A-08BE89677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D3DBEC0-A80D-DC23-5EE2-AB5E4C4C40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Στυλ κειμένου υποδείγματος</a:t>
            </a:r>
          </a:p>
          <a:p>
            <a:pPr lvl="1">
              <a:buNone/>
            </a:pPr>
            <a:r>
              <a:t>Δεύτερο επίπεδο</a:t>
            </a:r>
          </a:p>
          <a:p>
            <a:pPr lvl="2">
              <a:buNone/>
            </a:pPr>
            <a:r>
              <a:t>Τρίτο επίπεδο</a:t>
            </a:r>
          </a:p>
          <a:p>
            <a:pPr lvl="3">
              <a:buNone/>
            </a:pPr>
            <a:r>
              <a:t>Τέταρτο επίπεδο</a:t>
            </a:r>
          </a:p>
          <a:p>
            <a:pPr lvl="4">
              <a:buNone/>
            </a:pPr>
            <a:r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7905BA9-1EE5-6A77-3D42-67B96C11AB1C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1593DD-9E93-4E1A-ADC1-D134093077A0}" type="datetimeFigureOut">
              <a:t>15/10/2026</a:t>
            </a:fld>
            <a:endParaRPr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FE74C21-D4C6-D95B-9C74-79DA41B8F10E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6851CF5-F3B2-2EA6-4AF5-04B6951388F1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938158-3DF5-41AD-A867-089D0309D63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3A72248-EE59-A54F-6962-7045BA3EF4F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5257799"/>
          </a:xfrm>
          <a:prstGeom prst="rect">
            <a:avLst/>
          </a:prstGeom>
          <a:solidFill>
            <a:srgbClr val="1A60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solidFill>
                <a:srgbClr val="4A8CCA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6F59F5-0C27-4EA5-8A48-F12EA00209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962" t="47" r="32064" b="-1"/>
          <a:stretch>
            <a:fillRect/>
          </a:stretch>
        </p:blipFill>
        <p:spPr>
          <a:xfrm rot="5400000">
            <a:off x="3089412" y="-3089414"/>
            <a:ext cx="6013173" cy="12192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33B190F-B3EE-813C-91AB-0406B545E9BF}"/>
              </a:ext>
            </a:extLst>
          </p:cNvPr>
          <p:cNvSpPr>
            <a:spLocks noGrp="1"/>
          </p:cNvSpPr>
          <p:nvPr/>
        </p:nvSpPr>
        <p:spPr>
          <a:xfrm>
            <a:off x="0" y="-1"/>
            <a:ext cx="12192000" cy="6013173"/>
          </a:xfrm>
          <a:prstGeom prst="rect">
            <a:avLst/>
          </a:prstGeom>
          <a:solidFill>
            <a:srgbClr val="1A60A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>
              <a:latin typeface="Aptos"/>
              <a:ea typeface="Aptos"/>
              <a:cs typeface="Apto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C637D-6AC2-D994-D1BB-ABBEFC4832E0}"/>
              </a:ext>
            </a:extLst>
          </p:cNvPr>
          <p:cNvSpPr>
            <a:spLocks noGrp="1"/>
          </p:cNvSpPr>
          <p:nvPr/>
        </p:nvSpPr>
        <p:spPr>
          <a:xfrm>
            <a:off x="925285" y="1050954"/>
            <a:ext cx="10134599" cy="2270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>
            <a:defPPr algn="ctr">
              <a:defRPr sz="4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spcAft>
                <a:spcPts val="1500"/>
              </a:spcAft>
              <a:defRPr sz="4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4200" b="1"/>
              <a:t>Φυσιολογία αναπνευστικού Ι</a:t>
            </a:r>
          </a:p>
          <a:p>
            <a:pPr algn="ctr">
              <a:defRPr sz="4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600" b="1"/>
              <a:t>Αναπνευστική αντλία, μηχανική</a:t>
            </a:r>
          </a:p>
          <a:p>
            <a:pPr algn="ctr">
              <a:defRPr sz="42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600" b="1"/>
              <a:t>και έλεγχος της αναπνοής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45031C5-D35F-434D-8F42-1B57B7E4DC5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35429"/>
          <a:stretch>
            <a:fillRect/>
          </a:stretch>
        </p:blipFill>
        <p:spPr>
          <a:xfrm>
            <a:off x="9249363" y="6089481"/>
            <a:ext cx="1079911" cy="697314"/>
          </a:xfrm>
          <a:prstGeom prst="rect">
            <a:avLst/>
          </a:prstGeom>
        </p:spPr>
      </p:pic>
      <p:sp>
        <p:nvSpPr>
          <p:cNvPr id="11" name="Straight Connector 10">
            <a:extLst>
              <a:ext uri="{FF2B5EF4-FFF2-40B4-BE49-F238E27FC236}">
                <a16:creationId xmlns:a16="http://schemas.microsoft.com/office/drawing/2014/main" id="{BAC461B5-6A43-4DF5-BA4C-EC322FAA96C0}"/>
              </a:ext>
            </a:extLst>
          </p:cNvPr>
          <p:cNvSpPr>
            <a:spLocks noGrp="1"/>
          </p:cNvSpPr>
          <p:nvPr/>
        </p:nvSpPr>
        <p:spPr>
          <a:xfrm>
            <a:off x="10329274" y="6133166"/>
            <a:ext cx="0" cy="609944"/>
          </a:xfrm>
          <a:prstGeom prst="line">
            <a:avLst/>
          </a:prstGeom>
          <a:solidFill>
            <a:srgbClr val="ECF4F9"/>
          </a:solidFill>
          <a:ln>
            <a:solidFill>
              <a:srgbClr val="4A8CC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l-GR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51FCC94-CD1E-4514-9547-B84B9A1964D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897"/>
          <a:stretch>
            <a:fillRect/>
          </a:stretch>
        </p:blipFill>
        <p:spPr>
          <a:xfrm>
            <a:off x="10391618" y="6133166"/>
            <a:ext cx="1695019" cy="60994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41248" y="4736592"/>
            <a:ext cx="5166360" cy="1036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1600" b="1" dirty="0">
                <a:solidFill>
                  <a:srgbClr val="FFFFFF"/>
                </a:solidFill>
                <a:latin typeface="Aptos"/>
              </a:rPr>
              <a:t>Θεόδωρος Μαριόλης-Σαψάκο</a:t>
            </a:r>
            <a:r>
              <a:rPr lang="el-GR" sz="1600" b="1" dirty="0">
                <a:solidFill>
                  <a:srgbClr val="FFFFFF"/>
                </a:solidFill>
                <a:latin typeface="Aptos"/>
              </a:rPr>
              <a:t>ς</a:t>
            </a:r>
          </a:p>
          <a:p>
            <a:pPr algn="l">
              <a:spcAft>
                <a:spcPts val="800"/>
              </a:spcAft>
            </a:pPr>
            <a:r>
              <a:rPr lang="el-GR" sz="1600" b="1" dirty="0">
                <a:solidFill>
                  <a:srgbClr val="FFFFFF"/>
                </a:solidFill>
                <a:latin typeface="Aptos"/>
              </a:rPr>
              <a:t>Καθηγητής</a:t>
            </a:r>
            <a:endParaRPr sz="1600" b="1" dirty="0">
              <a:solidFill>
                <a:srgbClr val="FFFFFF"/>
              </a:solidFill>
              <a:latin typeface="Aptos"/>
            </a:endParaRPr>
          </a:p>
          <a:p>
            <a:pPr algn="l">
              <a:spcAft>
                <a:spcPts val="800"/>
              </a:spcAft>
            </a:pPr>
            <a:r>
              <a:rPr sz="1600" dirty="0">
                <a:solidFill>
                  <a:srgbClr val="FFFFFF"/>
                </a:solidFill>
                <a:latin typeface="Aptos"/>
              </a:rPr>
              <a:t>Email: </a:t>
            </a:r>
            <a:r>
              <a:rPr sz="1600" dirty="0" err="1">
                <a:solidFill>
                  <a:srgbClr val="FFFFFF"/>
                </a:solidFill>
                <a:latin typeface="Aptos"/>
              </a:rPr>
              <a:t>tmariolis@nurs.uoa.gr</a:t>
            </a:r>
            <a:endParaRPr sz="160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531280" y="4816016"/>
            <a:ext cx="3555357" cy="1036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1600" b="1" dirty="0">
                <a:solidFill>
                  <a:srgbClr val="FFFFFF"/>
                </a:solidFill>
                <a:latin typeface="Aptos"/>
              </a:rPr>
              <a:t>Ιωάννης Παπαπαναγιώτο</a:t>
            </a:r>
            <a:r>
              <a:rPr lang="el-GR" sz="1600" b="1" dirty="0">
                <a:solidFill>
                  <a:srgbClr val="FFFFFF"/>
                </a:solidFill>
                <a:latin typeface="Aptos"/>
              </a:rPr>
              <a:t>υ</a:t>
            </a:r>
          </a:p>
          <a:p>
            <a:pPr algn="l">
              <a:spcAft>
                <a:spcPts val="800"/>
              </a:spcAft>
            </a:pPr>
            <a:r>
              <a:rPr lang="el-GR" sz="1600" b="1" dirty="0">
                <a:solidFill>
                  <a:srgbClr val="FFFFFF"/>
                </a:solidFill>
                <a:latin typeface="Aptos"/>
              </a:rPr>
              <a:t>Επίκουρος καθηγητής</a:t>
            </a:r>
            <a:endParaRPr sz="1600" b="1" dirty="0">
              <a:solidFill>
                <a:srgbClr val="FFFFFF"/>
              </a:solidFill>
              <a:latin typeface="Aptos"/>
            </a:endParaRPr>
          </a:p>
          <a:p>
            <a:pPr algn="l">
              <a:spcAft>
                <a:spcPts val="800"/>
              </a:spcAft>
            </a:pPr>
            <a:r>
              <a:rPr sz="1600" dirty="0">
                <a:solidFill>
                  <a:srgbClr val="FFFFFF"/>
                </a:solidFill>
                <a:latin typeface="Aptos"/>
              </a:rPr>
              <a:t>Email: </a:t>
            </a:r>
            <a:r>
              <a:rPr sz="1600" dirty="0" err="1">
                <a:solidFill>
                  <a:srgbClr val="FFFFFF"/>
                </a:solidFill>
                <a:latin typeface="Aptos"/>
              </a:rPr>
              <a:t>papapan@med.uoa.gr</a:t>
            </a:r>
            <a:endParaRPr sz="1600" dirty="0">
              <a:solidFill>
                <a:srgbClr val="FFFFFF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420041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Μαθησιακοί στόχοι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Να συνδέετε τη λειτουργία των αναπνευστικών μυών με τις μεταβολές πιέσεων και όγκου.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Να διακρίνετε τον κατά λεπτόν από τον κυψελιδικό αερισμό.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Να ερμηνεύετε την ενδοτικότητα, τις αντιστάσεις και το έργο της αναπνοής.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Να εξηγείτε τον νευρικό και χημικό έλεγχο της αναπνοής.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Να συνδέετε τους μηχανισμούς με βασικά ευρήματα της νοσηλευτικής εκτίμησης.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Λειτουργική οργάνωση</a:t>
            </a:r>
          </a:p>
        </p:txBody>
      </p:sp>
      <p:sp>
        <p:nvSpPr>
          <p:cNvPr id="5" name="section-subtitle">
            <a:extLst>
              <a:ext uri="{FF2B5EF4-FFF2-40B4-BE49-F238E27FC236}">
                <a16:creationId xmlns:a16="http://schemas.microsoft.com/office/drawing/2014/main" id="{E7CA18AD-1AB9-4296-BC4E-17F6C01640FE}"/>
              </a:ext>
            </a:extLst>
          </p:cNvPr>
          <p:cNvSpPr>
            <a:spLocks noGrp="1"/>
          </p:cNvSpPr>
          <p:nvPr/>
        </p:nvSpPr>
        <p:spPr>
          <a:xfrm>
            <a:off x="1238250" y="2914650"/>
            <a:ext cx="9715500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31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31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31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Πνεύμονες και αναπνευστική αντλία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Λειτουργίες του αναπνευστικού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Πρόσληψη Ο₂ από το περιβάλλον και αποβολή του CO₂ που παράγει ο μεταβολισμός.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Συμμετοχή στην οξεοβασική ισορροπία μέσω της αποβολής CO₂.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Προετοιμασία του εισπνεόμενου αέρα και προστασία των αεραγωγών.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Συνεργασία με την κυκλοφορία για την παροχή Ο₂ στους ιστούς.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Αερισμός, διάχυση και αιμάτωση</a:t>
            </a:r>
          </a:p>
        </p:txBody>
      </p:sp>
      <p:sp>
        <p:nvSpPr>
          <p:cNvPr id="5" name="flow-step-0">
            <a:extLst>
              <a:ext uri="{FF2B5EF4-FFF2-40B4-BE49-F238E27FC236}">
                <a16:creationId xmlns:a16="http://schemas.microsoft.com/office/drawing/2014/main" id="{7D401C4A-DEA4-4E59-8DF1-852B7C628589}"/>
              </a:ext>
            </a:extLst>
          </p:cNvPr>
          <p:cNvSpPr>
            <a:spLocks noGrp="1"/>
          </p:cNvSpPr>
          <p:nvPr/>
        </p:nvSpPr>
        <p:spPr>
          <a:xfrm>
            <a:off x="809625" y="2609850"/>
            <a:ext cx="2952750" cy="2857500"/>
          </a:xfrm>
          <a:prstGeom prst="rect">
            <a:avLst/>
          </a:prstGeom>
          <a:solidFill>
            <a:srgbClr val="FFFFFF"/>
          </a:solidFill>
          <a:ln w="9525">
            <a:solidFill>
              <a:srgbClr val="A7B6C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step-label-0">
            <a:extLst>
              <a:ext uri="{FF2B5EF4-FFF2-40B4-BE49-F238E27FC236}">
                <a16:creationId xmlns:a16="http://schemas.microsoft.com/office/drawing/2014/main" id="{8011A016-1778-4436-9F68-9B2E2FD6F373}"/>
              </a:ext>
            </a:extLst>
          </p:cNvPr>
          <p:cNvSpPr>
            <a:spLocks noGrp="1"/>
          </p:cNvSpPr>
          <p:nvPr/>
        </p:nvSpPr>
        <p:spPr>
          <a:xfrm>
            <a:off x="962025" y="2857500"/>
            <a:ext cx="26479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4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24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Αερισμός</a:t>
            </a:r>
          </a:p>
        </p:txBody>
      </p:sp>
      <p:sp>
        <p:nvSpPr>
          <p:cNvPr id="7" name="step-description-0">
            <a:extLst>
              <a:ext uri="{FF2B5EF4-FFF2-40B4-BE49-F238E27FC236}">
                <a16:creationId xmlns:a16="http://schemas.microsoft.com/office/drawing/2014/main" id="{3F0D1C26-CEF1-4610-9178-B92E3C7466F4}"/>
              </a:ext>
            </a:extLst>
          </p:cNvPr>
          <p:cNvSpPr>
            <a:spLocks noGrp="1"/>
          </p:cNvSpPr>
          <p:nvPr/>
        </p:nvSpPr>
        <p:spPr>
          <a:xfrm>
            <a:off x="1019175" y="3509962"/>
            <a:ext cx="2571750" cy="154488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17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lnSpc>
                <a:spcPct val="150000"/>
              </a:lnSpc>
              <a:defRPr sz="217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Κίνηση αέρα μεταξύ ατμόσφαιρας και κυψελίδων</a:t>
            </a:r>
          </a:p>
        </p:txBody>
      </p:sp>
      <p:sp>
        <p:nvSpPr>
          <p:cNvPr id="8" name="flow-arrow-0">
            <a:extLst>
              <a:ext uri="{FF2B5EF4-FFF2-40B4-BE49-F238E27FC236}">
                <a16:creationId xmlns:a16="http://schemas.microsoft.com/office/drawing/2014/main" id="{FE1722CC-B225-43CC-A109-228E0D15CFD1}"/>
              </a:ext>
            </a:extLst>
          </p:cNvPr>
          <p:cNvSpPr>
            <a:spLocks noGrp="1"/>
          </p:cNvSpPr>
          <p:nvPr/>
        </p:nvSpPr>
        <p:spPr>
          <a:xfrm>
            <a:off x="3924300" y="3857625"/>
            <a:ext cx="523875" cy="361950"/>
          </a:xfrm>
          <a:prstGeom prst="rightArrow">
            <a:avLst/>
          </a:prstGeom>
          <a:solidFill>
            <a:srgbClr val="527CC1"/>
          </a:solidFill>
          <a:ln w="0">
            <a:noFill/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flow-step-1">
            <a:extLst>
              <a:ext uri="{FF2B5EF4-FFF2-40B4-BE49-F238E27FC236}">
                <a16:creationId xmlns:a16="http://schemas.microsoft.com/office/drawing/2014/main" id="{74AAADA9-B7E4-42E0-BA35-2D9E9DC021A8}"/>
              </a:ext>
            </a:extLst>
          </p:cNvPr>
          <p:cNvSpPr>
            <a:spLocks noGrp="1"/>
          </p:cNvSpPr>
          <p:nvPr/>
        </p:nvSpPr>
        <p:spPr>
          <a:xfrm>
            <a:off x="4619625" y="2609850"/>
            <a:ext cx="2952750" cy="2857500"/>
          </a:xfrm>
          <a:prstGeom prst="rect">
            <a:avLst/>
          </a:prstGeom>
          <a:solidFill>
            <a:srgbClr val="E2E9F5"/>
          </a:solidFill>
          <a:ln w="9525">
            <a:solidFill>
              <a:srgbClr val="A7B6C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step-label-1">
            <a:extLst>
              <a:ext uri="{FF2B5EF4-FFF2-40B4-BE49-F238E27FC236}">
                <a16:creationId xmlns:a16="http://schemas.microsoft.com/office/drawing/2014/main" id="{6D68A37B-08BB-4F0D-B072-DD1F3073BEF5}"/>
              </a:ext>
            </a:extLst>
          </p:cNvPr>
          <p:cNvSpPr>
            <a:spLocks noGrp="1"/>
          </p:cNvSpPr>
          <p:nvPr/>
        </p:nvSpPr>
        <p:spPr>
          <a:xfrm>
            <a:off x="4772025" y="2857500"/>
            <a:ext cx="26479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4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24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Διάχυση</a:t>
            </a:r>
          </a:p>
        </p:txBody>
      </p:sp>
      <p:sp>
        <p:nvSpPr>
          <p:cNvPr id="11" name="step-description-1">
            <a:extLst>
              <a:ext uri="{FF2B5EF4-FFF2-40B4-BE49-F238E27FC236}">
                <a16:creationId xmlns:a16="http://schemas.microsoft.com/office/drawing/2014/main" id="{88660A4B-2BEE-4687-8F1F-FFB055E4BAE7}"/>
              </a:ext>
            </a:extLst>
          </p:cNvPr>
          <p:cNvSpPr>
            <a:spLocks noGrp="1"/>
          </p:cNvSpPr>
          <p:nvPr/>
        </p:nvSpPr>
        <p:spPr>
          <a:xfrm>
            <a:off x="4772025" y="3262312"/>
            <a:ext cx="2771775" cy="2143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17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lnSpc>
                <a:spcPct val="150000"/>
              </a:lnSpc>
              <a:defRPr sz="217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Μετακίνηση αερίων διαμέσου της κυψελιδοτριχοειδικής μεμβράνης</a:t>
            </a:r>
          </a:p>
        </p:txBody>
      </p:sp>
      <p:sp>
        <p:nvSpPr>
          <p:cNvPr id="12" name="flow-arrow-1">
            <a:extLst>
              <a:ext uri="{FF2B5EF4-FFF2-40B4-BE49-F238E27FC236}">
                <a16:creationId xmlns:a16="http://schemas.microsoft.com/office/drawing/2014/main" id="{9F05BBCB-07CA-46AC-B60A-1EF08749BE86}"/>
              </a:ext>
            </a:extLst>
          </p:cNvPr>
          <p:cNvSpPr>
            <a:spLocks noGrp="1"/>
          </p:cNvSpPr>
          <p:nvPr/>
        </p:nvSpPr>
        <p:spPr>
          <a:xfrm>
            <a:off x="7734300" y="3857625"/>
            <a:ext cx="523875" cy="361950"/>
          </a:xfrm>
          <a:prstGeom prst="rightArrow">
            <a:avLst/>
          </a:prstGeom>
          <a:solidFill>
            <a:srgbClr val="527CC1"/>
          </a:solidFill>
          <a:ln w="0">
            <a:noFill/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3" name="flow-step-2">
            <a:extLst>
              <a:ext uri="{FF2B5EF4-FFF2-40B4-BE49-F238E27FC236}">
                <a16:creationId xmlns:a16="http://schemas.microsoft.com/office/drawing/2014/main" id="{13E9E073-DF5E-4BD2-89B0-2047B979D5EE}"/>
              </a:ext>
            </a:extLst>
          </p:cNvPr>
          <p:cNvSpPr>
            <a:spLocks noGrp="1"/>
          </p:cNvSpPr>
          <p:nvPr/>
        </p:nvSpPr>
        <p:spPr>
          <a:xfrm>
            <a:off x="8429625" y="2609850"/>
            <a:ext cx="2952750" cy="2857500"/>
          </a:xfrm>
          <a:prstGeom prst="rect">
            <a:avLst/>
          </a:prstGeom>
          <a:solidFill>
            <a:srgbClr val="FFFFFF"/>
          </a:solidFill>
          <a:ln w="9525">
            <a:solidFill>
              <a:srgbClr val="A7B6C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4" name="step-label-2">
            <a:extLst>
              <a:ext uri="{FF2B5EF4-FFF2-40B4-BE49-F238E27FC236}">
                <a16:creationId xmlns:a16="http://schemas.microsoft.com/office/drawing/2014/main" id="{09C86DBA-1DA8-451C-B3AC-82A7B36BEBDA}"/>
              </a:ext>
            </a:extLst>
          </p:cNvPr>
          <p:cNvSpPr>
            <a:spLocks noGrp="1"/>
          </p:cNvSpPr>
          <p:nvPr/>
        </p:nvSpPr>
        <p:spPr>
          <a:xfrm>
            <a:off x="8582025" y="2857500"/>
            <a:ext cx="26479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4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24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Αιμάτωση</a:t>
            </a:r>
          </a:p>
        </p:txBody>
      </p:sp>
      <p:sp>
        <p:nvSpPr>
          <p:cNvPr id="15" name="step-description-2">
            <a:extLst>
              <a:ext uri="{FF2B5EF4-FFF2-40B4-BE49-F238E27FC236}">
                <a16:creationId xmlns:a16="http://schemas.microsoft.com/office/drawing/2014/main" id="{A228FE7E-6258-4BB4-8CF8-16831C1B13A6}"/>
              </a:ext>
            </a:extLst>
          </p:cNvPr>
          <p:cNvSpPr>
            <a:spLocks noGrp="1"/>
          </p:cNvSpPr>
          <p:nvPr/>
        </p:nvSpPr>
        <p:spPr>
          <a:xfrm>
            <a:off x="8620125" y="3429000"/>
            <a:ext cx="2571750" cy="162585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17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lnSpc>
                <a:spcPct val="150000"/>
              </a:lnSpc>
              <a:defRPr sz="217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Ροή αίματος στα πνευμονικά τριχοειδή</a:t>
            </a:r>
          </a:p>
        </p:txBody>
      </p:sp>
      <p:sp>
        <p:nvSpPr>
          <p:cNvPr id="16" name="flow-caption">
            <a:extLst>
              <a:ext uri="{FF2B5EF4-FFF2-40B4-BE49-F238E27FC236}">
                <a16:creationId xmlns:a16="http://schemas.microsoft.com/office/drawing/2014/main" id="{A5E4BE0D-5739-4E0F-98DA-503DB5D0F221}"/>
              </a:ext>
            </a:extLst>
          </p:cNvPr>
          <p:cNvSpPr>
            <a:spLocks noGrp="1"/>
          </p:cNvSpPr>
          <p:nvPr/>
        </p:nvSpPr>
        <p:spPr>
          <a:xfrm>
            <a:off x="809625" y="6000750"/>
            <a:ext cx="10572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αποτελεσματική ανταλλαγή αερίων απαιτεί συνεργασία και των τριών λειτουργιών.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Η διαδρομή του εισπνεόμενου αέρα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465248" y="2352675"/>
            <a:ext cx="6059380" cy="423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Ρινική κοιλότητα, φάρυγγας, λάρυγγας και τραχεία.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Βρόγχοι και βρογχιόλια διανέμουν τον αέρα μέσα στους πνεύμονες.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αναπνευστική ζώνη καταλήγει στις κυψελίδες.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00B88A55-7A2B-407C-ADD5-A580C6DF38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524627" y="2000250"/>
            <a:ext cx="5381625" cy="3833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870735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 dirty="0">
                <a:solidFill>
                  <a:srgbClr val="527CC1"/>
                </a:solidFill>
                <a:latin typeface="Aptos"/>
                <a:ea typeface="Aptos"/>
                <a:cs typeface="Aptos"/>
              </a:rPr>
              <a:t>Αγώγιμη και αναπνευστική ζώνη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619125" y="1996478"/>
            <a:ext cx="6055920" cy="423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αγώγιμη ζώνη μεταφέρει τον αέρα έως τα τελικά βρογχιόλια.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αναπνευστική ζώνη περιλαμβάνει αναπνευστικά βρογχιόλια, πόρους και κυψελίδες.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διακλάδωση αυξάνει σημαντικά τη συνολική διατομή προς την περιφέρεια.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EB7CF197-90F2-4CAD-8841-3D6C6DD299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059284" y="2000250"/>
            <a:ext cx="4063964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Η κυψελιδοτριχοειδική μονάδα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09625" y="2352675"/>
            <a:ext cx="4857750" cy="423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κυψελίδες βρίσκονται σε στενή σχέση με πυκνό δίκτυο τριχοειδών.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Λεπτός φραγμός χωρίζει τον κυψελιδικό αέρα από το αίμα.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μεγάλη συνολική επιφάνεια υποστηρίζει την ανταλλαγή αερίων.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44805B65-4493-4A56-B912-4201CA262E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389469" y="2238375"/>
            <a:ext cx="4699437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Πνεύμονες και αναπνευστική αντλία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09625" y="2352675"/>
            <a:ext cx="5238750" cy="423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πνεύμονες περιέχουν την επιφάνεια ανταλλαγής αερίων.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αντλία περιλαμβάνει νευρικό έλεγχο, νεύρα, μύες και θωρακικό τοίχωμα.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λειτουργία της αντλίας δημιουργεί τις πιέσεις που κινούν τον αέρα.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86EB463D-E1B1-4106-8930-84DFA94F72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48375" y="2747724"/>
            <a:ext cx="5381625" cy="326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Αναπνευστικοί μύες</a:t>
            </a:r>
          </a:p>
        </p:txBody>
      </p:sp>
      <p:sp>
        <p:nvSpPr>
          <p:cNvPr id="5" name="section-subtitle">
            <a:extLst>
              <a:ext uri="{FF2B5EF4-FFF2-40B4-BE49-F238E27FC236}">
                <a16:creationId xmlns:a16="http://schemas.microsoft.com/office/drawing/2014/main" id="{C7DFBD1F-7D44-4A83-B83A-EE2C3ED638CC}"/>
              </a:ext>
            </a:extLst>
          </p:cNvPr>
          <p:cNvSpPr>
            <a:spLocks noGrp="1"/>
          </p:cNvSpPr>
          <p:nvPr/>
        </p:nvSpPr>
        <p:spPr>
          <a:xfrm>
            <a:off x="1238250" y="2914650"/>
            <a:ext cx="9715500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31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31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31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μυϊκή σύσπαση δημιουργεί την εισπνευστική κίνηση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Μύες της εισπνοής και της εκπνοής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09625" y="2352675"/>
            <a:ext cx="5691266" cy="423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διάφραγμα αποτελεί τον κύριο εισπνευστικό μυ.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μεσοπλεύριοι και άλλοι θωρακικοί μύες συμβάλλουν στην κίνηση των πλευρών.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ενεργητική εκπνοή επιστρατεύει κυρίως κοιλιακούς και εκπνευστικούς μεσοπλεύριους.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77BB6CF8-A966-461E-B825-2B68C74B3A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777470" y="2000250"/>
            <a:ext cx="4979674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Το διάφραγμα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714376" y="2277229"/>
            <a:ext cx="5381624" cy="423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Μυοτενόντιο πέταλο που χωρίζει τη θωρακική από την κοιλιακή κοιλότητα.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σύσπαση μετακινεί τον κεντρικό τένοντα προς τα κάτω.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θόλος επιπεδώνεται και αυξάνεται η κατακόρυφη διάσταση του θώρακα.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CB414197-24F3-4652-B386-5BE77306BA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438177" y="2000250"/>
            <a:ext cx="5381625" cy="4185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Η δράση του διαφράγματος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568101" y="2286000"/>
            <a:ext cx="6030771" cy="423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κάθοδος του διαφράγματος αυξάνει τον θωρακικό όγκο.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υπεζωκοτική πίεση μειώνεται και η κοιλιακή πίεση αυξάνεται.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ζώνη επαφής με το θωρακικό τοίχωμα συμβάλλει στη διάταση των κατώτερων πλευρών.</a:t>
            </a:r>
          </a:p>
        </p:txBody>
      </p:sp>
      <p:pic>
        <p:nvPicPr>
          <p:cNvPr id="6" name="trim.5D0C396F-E817-4A3F-93E9-55015575F7EB.MOV">
            <a:hlinkClick r:id="" action="ppaction://media"/>
            <a:extLst>
              <a:ext uri="{FF2B5EF4-FFF2-40B4-BE49-F238E27FC236}">
                <a16:creationId xmlns:a16="http://schemas.microsoft.com/office/drawing/2014/main" id="{8F378C9C-3EB1-5AB4-FAC3-B1A6D722964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901743" y="2000250"/>
            <a:ext cx="2384227" cy="4238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Κινήσεις των πλευρών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619126" y="2352675"/>
            <a:ext cx="5476874" cy="423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ανύψωση των πλευρών αυξάνει τις διαστάσεις του θώρακα.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κίνηση του στέρνου αυξάνει την προσθιοπίσθια διάμετρο.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πλάγια ανύψωση των πλευρών αυξάνει την εγκάρσια διάμετρο.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6600BC3C-0D3C-471F-8B43-58247FE361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191250" y="2352675"/>
            <a:ext cx="5381625" cy="3843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Μεσοπλεύριοι μύες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09624" y="2352675"/>
            <a:ext cx="5930177" cy="423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κατεύθυνση των ινών και η θέση τους καθορίζουν τη μηχανική δράση.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έξω μεσοπλεύριοι και οι παραστερνικοί έσω μεσοπλεύριοι συμβάλλουν στην εισπνοή.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μεσόστεη μοίρα των έσω μεσοπλεύριων συμβάλλει κυρίως στην ενεργητική εκπνοή.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E9178B58-99AB-4A62-A3AE-8A7A7EB62F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423379" y="2238375"/>
            <a:ext cx="2631616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Επικουρικοί εισπνευστικοί μύες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452674" y="2352675"/>
            <a:ext cx="6248194" cy="423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σκαληνοί και ο στερνοκλειδομαστοειδής μπορούν να ενισχύσουν την εισπνοή.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επιστράτευσή τους αυξάνει όταν μεγαλώνει το απαιτούμενο αναπνευστικό έργο.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έντονη χρήση τους αποτελεί χρήσιμο στοιχείο της κλινικής παρατήρησης.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B79D6CB6-4367-4684-A166-9FBED40464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700868" y="2188078"/>
            <a:ext cx="4872007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 dirty="0">
                <a:solidFill>
                  <a:srgbClr val="527CC1"/>
                </a:solidFill>
                <a:latin typeface="Aptos"/>
                <a:ea typeface="Aptos"/>
                <a:cs typeface="Aptos"/>
              </a:rPr>
              <a:t>Παθητική και ενεργητική εκπνοή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09625" y="2352675"/>
            <a:ext cx="6885822" cy="423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Στην ήρεμη εκπνοή χαλαρώνουν οι εισπνευστικοί μύες και δρα η ελαστική επαναφορά.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Σε αυξημένες απαιτήσεις ενεργοποιούνται εκπνευστικοί μύες.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κοιλιακοί αυξάνουν την ενδοκοιλιακή πίεση και ωθούν το διάφραγμα προς τα πάνω.</a:t>
            </a:r>
          </a:p>
        </p:txBody>
      </p:sp>
      <p:pic>
        <p:nvPicPr>
          <p:cNvPr id="7" name="trim.FECD816E-AD7F-4ABE-AFEB-89458755DE72.MOV">
            <a:hlinkClick r:id="" action="ppaction://media"/>
            <a:extLst>
              <a:ext uri="{FF2B5EF4-FFF2-40B4-BE49-F238E27FC236}">
                <a16:creationId xmlns:a16="http://schemas.microsoft.com/office/drawing/2014/main" id="{3C9BE101-92C7-5D3E-8F0B-580E20B7EDA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67983" y="2140895"/>
            <a:ext cx="2361892" cy="419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Νεύρωση των αναπνευστικών μυών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590236" y="2066583"/>
            <a:ext cx="6143939" cy="423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φρενικό νεύρο προέρχεται κυρίως από τα αυχενικά νευροτόμια Α3–Α5.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θωρακικά νεύρα νευρώνουν τους μεσοπλεύριους και συμμετέχουν στη νεύρωση των κοιλιακών.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Βλάβη σε διαφορετικό επίπεδο της κινητικής οδού επηρεάζει διαφορετικά την αναπνοή.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272EC651-D0F4-4FA5-8244-9A1EA29C27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734175" y="2352675"/>
            <a:ext cx="5381625" cy="3952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Παράδοξη αναπνευστική κίνηση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619125" y="4541131"/>
            <a:ext cx="11476411" cy="2019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Στη φυσιολογική εισπνοή συντονίζονται η έκπτυξη του θώρακα και η κίνηση της κοιλιάς.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αδυναμία του διαφράγματος μπορεί να διαταράξει αυτόν τον συντονισμό.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παράδοξη κίνηση χρειάζεται ερμηνεία μαζί με τη θέση και τη συνολική αναπνευστική λειτουργία.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8E588888-62E2-406A-A19C-7DEA693C3A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3095178" y="2151503"/>
            <a:ext cx="6001643" cy="223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Σαρκομέριο και παραγωγή δύναμης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470119" y="2392380"/>
            <a:ext cx="5842157" cy="423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αναπνευστικοί μύες έχουν την οργάνωση του σκελετικού μυός.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αλληλεπίδραση ακτίνης και μυοσίνης προκαλεί βράχυνση των σαρκομεριδίων.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δύναμη που αναπτύσσεται εξαρτάται και από το αρχικό μήκος των μυϊκών ινών.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44AD3867-ED6F-4AF1-8336-DABF138511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651781" y="2392380"/>
            <a:ext cx="5381625" cy="362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Σχέση αρχικού μήκους και τάσης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721606" y="2286000"/>
            <a:ext cx="6181662" cy="423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επικάλυψη ακτίνης και μυοσίνης επηρεάζει την ενεργό τάση.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παραγωγή δύναμης μειώνεται όταν το αρχικό μήκος απομακρύνεται από την ευνοϊκή περιοχή.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σχέση αυτή βοηθά να εξηγήσουμε τη δυσλειτουργία του διαφράγματος στην υπερδιάταση.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814CFC98-980A-4616-BB1C-92F0DE5DBA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439705" y="2238375"/>
            <a:ext cx="413317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Πνευμονικός όγκος και μυϊκή ισχύς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09624" y="2352675"/>
            <a:ext cx="5808207" cy="423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μεταβολή του πνευμονικού όγκου αλλάζει τη γεωμετρία και το μήκος των μυών.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Στην υπερδιάταση το διάφραγμα επιπεδώνεται και βραχύνεται.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παραγωγή εισπνευστικής πίεσης γίνεται δυσκολότερη όταν μειώνεται το μηχανικό πλεονέκτημα.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E04BB1B6-EDEB-4CD7-9755-465EBC98DF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617832" y="2238375"/>
            <a:ext cx="424271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Πνευμονικοί όγκοι και αερισμός</a:t>
            </a:r>
          </a:p>
        </p:txBody>
      </p:sp>
      <p:sp>
        <p:nvSpPr>
          <p:cNvPr id="5" name="section-subtitle">
            <a:extLst>
              <a:ext uri="{FF2B5EF4-FFF2-40B4-BE49-F238E27FC236}">
                <a16:creationId xmlns:a16="http://schemas.microsoft.com/office/drawing/2014/main" id="{7B728CED-6895-4DD1-B222-752A281FFCEF}"/>
              </a:ext>
            </a:extLst>
          </p:cNvPr>
          <p:cNvSpPr>
            <a:spLocks noGrp="1"/>
          </p:cNvSpPr>
          <p:nvPr/>
        </p:nvSpPr>
        <p:spPr>
          <a:xfrm>
            <a:off x="1238250" y="2914650"/>
            <a:ext cx="9715500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31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31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31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ποσότητα αέρα ανά αναπνοή και ανά λεπτό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Βασικοί πνευμονικοί όγκοι</a:t>
            </a:r>
          </a:p>
        </p:txBody>
      </p:sp>
      <p:graphicFrame>
        <p:nvGraphicFramePr>
          <p:cNvPr id="5" name="Πίνακας 4">
            <a:extLst>
              <a:ext uri="{FF2B5EF4-FFF2-40B4-BE49-F238E27FC236}">
                <a16:creationId xmlns:a16="http://schemas.microsoft.com/office/drawing/2014/main" id="{BB8BAA63-D562-47E2-9484-BC171BF704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06152"/>
              </p:ext>
            </p:extLst>
          </p:nvPr>
        </p:nvGraphicFramePr>
        <p:xfrm>
          <a:off x="809625" y="2362200"/>
          <a:ext cx="10572750" cy="3905250"/>
        </p:xfrm>
        <a:graphic>
          <a:graphicData uri="http://schemas.openxmlformats.org/drawingml/2006/table">
            <a:tbl>
              <a:tblPr firstRow="1"/>
              <a:tblGrid>
                <a:gridCol w="2714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3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14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81050">
                <a:tc>
                  <a:txBody>
                    <a:bodyPr/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Σύμβολο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>
                      <a:solidFill>
                        <a:srgbClr val="A7B6CA"/>
                      </a:solidFill>
                      <a:prstDash val="soli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Όγκος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>
                      <a:solidFill>
                        <a:srgbClr val="A7B6CA"/>
                      </a:solidFill>
                      <a:prstDash val="soli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Περιγραφή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>
                      <a:solidFill>
                        <a:srgbClr val="A7B6CA"/>
                      </a:solidFill>
                      <a:prstDash val="soli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VT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Αναπνεόμενος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Αέρας μιας ήρεμης αναπνοής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IRV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Εισπνευστικός εφεδρικός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Επιπλέον αέρας μετά από ήρεμη εισπνοή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ERV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Εκπνευστικός εφεδρικός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Επιπλέον αέρας μετά από ήρεμη εκπνοή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RV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Υπολειπόμενος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 dirty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Αέρας που παραμένει μετά από μέγιστη εκπνοή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Πνευμονικές χωρητικότητες</a:t>
            </a:r>
          </a:p>
        </p:txBody>
      </p:sp>
      <p:graphicFrame>
        <p:nvGraphicFramePr>
          <p:cNvPr id="5" name="Πίνακας 4">
            <a:extLst>
              <a:ext uri="{FF2B5EF4-FFF2-40B4-BE49-F238E27FC236}">
                <a16:creationId xmlns:a16="http://schemas.microsoft.com/office/drawing/2014/main" id="{B49F97B6-1452-4D27-98AD-ECD47AA878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3979491"/>
              </p:ext>
            </p:extLst>
          </p:nvPr>
        </p:nvGraphicFramePr>
        <p:xfrm>
          <a:off x="809625" y="2362200"/>
          <a:ext cx="10572750" cy="3905250"/>
        </p:xfrm>
        <a:graphic>
          <a:graphicData uri="http://schemas.openxmlformats.org/drawingml/2006/table">
            <a:tbl>
              <a:tblPr firstRow="1"/>
              <a:tblGrid>
                <a:gridCol w="2714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3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14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81050">
                <a:tc>
                  <a:txBody>
                    <a:bodyPr/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Χωρητικότητα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>
                      <a:solidFill>
                        <a:srgbClr val="A7B6CA"/>
                      </a:solidFill>
                      <a:prstDash val="soli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Σχέση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>
                      <a:solidFill>
                        <a:srgbClr val="A7B6CA"/>
                      </a:solidFill>
                      <a:prstDash val="soli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Περιεχόμενο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>
                      <a:solidFill>
                        <a:srgbClr val="A7B6CA"/>
                      </a:solidFill>
                      <a:prstDash val="soli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Εισπνευστική, IC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VT + IRV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Αέρας που εισπνέεται από το τέλος ήρεμης εκπνοής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Λειτουργική υπολειπόμενη, FRC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ERV + RV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Όγκος στο τέλος της ήρεμης εκπνοής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Ζωτική, VC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IRV + VT + ERV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Μέγιστος κινητοποιήσιμος όγκος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Ολική πνευμονική, TLC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VC + RV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 dirty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Συνολικός όγκος μετά από μέγιστη εισπνοή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Ανάγνωση ενός σπιρογραφήματος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09625" y="2352675"/>
            <a:ext cx="5502652" cy="423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μικρές ταλαντώσεις αντιστοιχούν στον αναπνεόμενο όγκο.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Μέγιστη εισπνοή και εκπνοή αναδεικνύουν τη ζωτική χωρητικότητα.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μυϊκή αδυναμία μπορεί να μεταβάλει τους πνευμονικούς όγκους.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EC88E3CB-BB51-4E9D-8CD2-506EC27C3E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524627" y="2352675"/>
            <a:ext cx="5381625" cy="3842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Τι μετρά η απλή σπιρομέτρηση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Καταγράφει όγκους αέρα που μετακινούνται από και προς το στόμα.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VC και οι επιμέρους κινητοποιήσιμοι όγκοι μπορούν να εκτιμηθούν με σπιρομέτρηση.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RV παραμένει μέσα στους πνεύμονες. Οι RV, FRC και TLC απαιτούν άλλη μέθοδο μέτρησης.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Κατά λεπτόν αερισμός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3381375"/>
            <a:ext cx="10458450" cy="2524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VT: αναπνεόμενος όγκος ανά αναπνοή.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f: αναπνευστική συχνότητα ανά λεπτό.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Παράδειγμα: 0,5 L × 12/min = 6 L/min.</a:t>
            </a:r>
          </a:p>
        </p:txBody>
      </p:sp>
      <p:sp>
        <p:nvSpPr>
          <p:cNvPr id="5" name="formula">
            <a:extLst>
              <a:ext uri="{FF2B5EF4-FFF2-40B4-BE49-F238E27FC236}">
                <a16:creationId xmlns:a16="http://schemas.microsoft.com/office/drawing/2014/main" id="{B82A19DB-EEB8-40F8-BDBF-FD0B68E306A8}"/>
              </a:ext>
            </a:extLst>
          </p:cNvPr>
          <p:cNvSpPr>
            <a:spLocks noGrp="1"/>
          </p:cNvSpPr>
          <p:nvPr/>
        </p:nvSpPr>
        <p:spPr>
          <a:xfrm>
            <a:off x="809625" y="2295525"/>
            <a:ext cx="105727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36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36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V̇E = VT × f</a:t>
            </a:r>
          </a:p>
        </p:txBody>
      </p:sp>
      <p:sp>
        <p:nvSpPr>
          <p:cNvPr id="6" name="formula-caption">
            <a:extLst>
              <a:ext uri="{FF2B5EF4-FFF2-40B4-BE49-F238E27FC236}">
                <a16:creationId xmlns:a16="http://schemas.microsoft.com/office/drawing/2014/main" id="{A65D8BBC-08E3-417F-965D-F7F403F7D2F9}"/>
              </a:ext>
            </a:extLst>
          </p:cNvPr>
          <p:cNvSpPr>
            <a:spLocks noGrp="1"/>
          </p:cNvSpPr>
          <p:nvPr/>
        </p:nvSpPr>
        <p:spPr>
          <a:xfrm>
            <a:off x="809625" y="6096000"/>
            <a:ext cx="10572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9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19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συνολικός όγκος που μετακινείται ανά λεπτό περιλαμβάνει και τον αερισμό του νεκρού χώρου.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Νεκρός χώρος</a:t>
            </a:r>
          </a:p>
        </p:txBody>
      </p:sp>
      <p:graphicFrame>
        <p:nvGraphicFramePr>
          <p:cNvPr id="5" name="Πίνακας 4">
            <a:extLst>
              <a:ext uri="{FF2B5EF4-FFF2-40B4-BE49-F238E27FC236}">
                <a16:creationId xmlns:a16="http://schemas.microsoft.com/office/drawing/2014/main" id="{9E09A253-7F62-453C-85CC-2099E1AEC2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9048033"/>
              </p:ext>
            </p:extLst>
          </p:nvPr>
        </p:nvGraphicFramePr>
        <p:xfrm>
          <a:off x="809625" y="2362200"/>
          <a:ext cx="10572750" cy="3429000"/>
        </p:xfrm>
        <a:graphic>
          <a:graphicData uri="http://schemas.openxmlformats.org/drawingml/2006/table">
            <a:tbl>
              <a:tblPr firstRow="1"/>
              <a:tblGrid>
                <a:gridCol w="3238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34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57250">
                <a:tc>
                  <a:txBody>
                    <a:bodyPr/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Είδος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>
                      <a:solidFill>
                        <a:srgbClr val="A7B6CA"/>
                      </a:solidFill>
                      <a:prstDash val="soli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Τι περιλαμβάνει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>
                      <a:solidFill>
                        <a:srgbClr val="A7B6CA"/>
                      </a:solidFill>
                      <a:prstDash val="soli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Ανατομικός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Αγωγοί που μεταφέρουν αέρα χωρίς ανταλλαγή αερίων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Κυψελιδικός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Αεριζόμενες κυψελίδες με ανεπαρκή ή μηδενική αιμάτωση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Φυσιολογικός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 dirty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Άθροισμα ανατομικού και κυψελιδικού νεκρού χώρου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able-caption">
            <a:extLst>
              <a:ext uri="{FF2B5EF4-FFF2-40B4-BE49-F238E27FC236}">
                <a16:creationId xmlns:a16="http://schemas.microsoft.com/office/drawing/2014/main" id="{B1F57F39-018F-4938-9B06-F457CC2470AB}"/>
              </a:ext>
            </a:extLst>
          </p:cNvPr>
          <p:cNvSpPr>
            <a:spLocks noGrp="1"/>
          </p:cNvSpPr>
          <p:nvPr/>
        </p:nvSpPr>
        <p:spPr>
          <a:xfrm>
            <a:off x="809625" y="5991225"/>
            <a:ext cx="10572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9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19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Στον υγιή πνεύμονα ο κυψελιδικός νεκρός χώρος είναι μικρός.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Κυψελιδικός αερισμός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3381375"/>
            <a:ext cx="10458450" cy="2524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VD: όγκος νεκρού χώρου ανά αναπνοή.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αέρας του νεκρού χώρου αφαιρείται από κάθε αναπνεόμενο όγκο.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Ισοδύναμα: V̇A = V̇E − V̇D.</a:t>
            </a:r>
          </a:p>
        </p:txBody>
      </p:sp>
      <p:sp>
        <p:nvSpPr>
          <p:cNvPr id="5" name="formula">
            <a:extLst>
              <a:ext uri="{FF2B5EF4-FFF2-40B4-BE49-F238E27FC236}">
                <a16:creationId xmlns:a16="http://schemas.microsoft.com/office/drawing/2014/main" id="{DB8BD439-4FB6-474D-921C-6FEF0E183292}"/>
              </a:ext>
            </a:extLst>
          </p:cNvPr>
          <p:cNvSpPr>
            <a:spLocks noGrp="1"/>
          </p:cNvSpPr>
          <p:nvPr/>
        </p:nvSpPr>
        <p:spPr>
          <a:xfrm>
            <a:off x="809625" y="2295525"/>
            <a:ext cx="105727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36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36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V̇A = (VT − VD) × f</a:t>
            </a:r>
          </a:p>
        </p:txBody>
      </p:sp>
      <p:sp>
        <p:nvSpPr>
          <p:cNvPr id="6" name="formula-caption">
            <a:extLst>
              <a:ext uri="{FF2B5EF4-FFF2-40B4-BE49-F238E27FC236}">
                <a16:creationId xmlns:a16="http://schemas.microsoft.com/office/drawing/2014/main" id="{D6BF6EBF-590F-47A9-A5AA-FBFE06C64D1C}"/>
              </a:ext>
            </a:extLst>
          </p:cNvPr>
          <p:cNvSpPr>
            <a:spLocks noGrp="1"/>
          </p:cNvSpPr>
          <p:nvPr/>
        </p:nvSpPr>
        <p:spPr>
          <a:xfrm>
            <a:off x="809625" y="6096000"/>
            <a:ext cx="10572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9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19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κυψελιδικός αερισμός συνδέεται άμεσα με την απομάκρυνση του CO₂.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Ίδιος συνολικός, διαφορετικός αερισμός</a:t>
            </a:r>
          </a:p>
        </p:txBody>
      </p:sp>
      <p:graphicFrame>
        <p:nvGraphicFramePr>
          <p:cNvPr id="5" name="Πίνακας 4">
            <a:extLst>
              <a:ext uri="{FF2B5EF4-FFF2-40B4-BE49-F238E27FC236}">
                <a16:creationId xmlns:a16="http://schemas.microsoft.com/office/drawing/2014/main" id="{79F688F7-A67F-455C-908B-EC31408D12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01672316"/>
              </p:ext>
            </p:extLst>
          </p:nvPr>
        </p:nvGraphicFramePr>
        <p:xfrm>
          <a:off x="809625" y="2362200"/>
          <a:ext cx="10572750" cy="3429000"/>
        </p:xfrm>
        <a:graphic>
          <a:graphicData uri="http://schemas.openxmlformats.org/drawingml/2006/table">
            <a:tbl>
              <a:tblPr firstRow="1"/>
              <a:tblGrid>
                <a:gridCol w="3667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6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Παράμετρος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>
                      <a:solidFill>
                        <a:srgbClr val="A7B6CA"/>
                      </a:solidFill>
                      <a:prstDash val="soli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Αναπνοή Α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>
                      <a:solidFill>
                        <a:srgbClr val="A7B6CA"/>
                      </a:solidFill>
                      <a:prstDash val="soli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Αναπνοή Β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>
                      <a:solidFill>
                        <a:srgbClr val="A7B6CA"/>
                      </a:solidFill>
                      <a:prstDash val="soli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VT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500 mL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250 mL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Συχνότητα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12/min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24/min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VD ανά αναπνοή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150 mL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150 mL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Κατά λεπτόν αερισμός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6.000 mL/min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6.000 mL/min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Κυψελιδικός αερισμός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4.200 mL/min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 dirty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2.400 mL/min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able-caption">
            <a:extLst>
              <a:ext uri="{FF2B5EF4-FFF2-40B4-BE49-F238E27FC236}">
                <a16:creationId xmlns:a16="http://schemas.microsoft.com/office/drawing/2014/main" id="{1D773242-7CB8-4D70-8002-F9F7545C1C7D}"/>
              </a:ext>
            </a:extLst>
          </p:cNvPr>
          <p:cNvSpPr>
            <a:spLocks noGrp="1"/>
          </p:cNvSpPr>
          <p:nvPr/>
        </p:nvSpPr>
        <p:spPr>
          <a:xfrm>
            <a:off x="809625" y="5991225"/>
            <a:ext cx="10572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9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19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Διδακτικό παράδειγμα με σταθερό VD. Η γρήγορη, ρηχή αναπνοή αερίζει λιγότερο τις κυψελίδες.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Μικρή άσκηση αερισμού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VT = 400 mL, VD = 150 mL και f = 20/min.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Πόσος είναι ο κατά λεπτόν αερισμός;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Πόσος είναι ο κυψελιδικός αερισμός;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Πόσος όγκος αερίζει τον νεκρό χώρο ανά λεπτό;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Λύση της άσκησης αερισμού</a:t>
            </a:r>
          </a:p>
        </p:txBody>
      </p:sp>
      <p:graphicFrame>
        <p:nvGraphicFramePr>
          <p:cNvPr id="5" name="Πίνακας 4">
            <a:extLst>
              <a:ext uri="{FF2B5EF4-FFF2-40B4-BE49-F238E27FC236}">
                <a16:creationId xmlns:a16="http://schemas.microsoft.com/office/drawing/2014/main" id="{51D4F27F-725A-442E-BCB9-64D7A13AF3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879996"/>
              </p:ext>
            </p:extLst>
          </p:nvPr>
        </p:nvGraphicFramePr>
        <p:xfrm>
          <a:off x="809625" y="2362200"/>
          <a:ext cx="10572750" cy="3429000"/>
        </p:xfrm>
        <a:graphic>
          <a:graphicData uri="http://schemas.openxmlformats.org/drawingml/2006/table">
            <a:tbl>
              <a:tblPr firstRow="1"/>
              <a:tblGrid>
                <a:gridCol w="2714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3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14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7250">
                <a:tc>
                  <a:txBody>
                    <a:bodyPr/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Μέγεθος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>
                      <a:solidFill>
                        <a:srgbClr val="A7B6CA"/>
                      </a:solidFill>
                      <a:prstDash val="soli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Υπολογισμός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>
                      <a:solidFill>
                        <a:srgbClr val="A7B6CA"/>
                      </a:solidFill>
                      <a:prstDash val="soli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Αποτέλεσμα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>
                      <a:solidFill>
                        <a:srgbClr val="A7B6CA"/>
                      </a:solidFill>
                      <a:prstDash val="soli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V̇E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400 × 20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8.000 mL/min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V̇A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(400 − 150) × 20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5.000 mL/min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V̇D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150 × 20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 dirty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3.000 mL/min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able-caption">
            <a:extLst>
              <a:ext uri="{FF2B5EF4-FFF2-40B4-BE49-F238E27FC236}">
                <a16:creationId xmlns:a16="http://schemas.microsoft.com/office/drawing/2014/main" id="{08BB7CA9-D3F8-4CEA-9B89-15399F740BF4}"/>
              </a:ext>
            </a:extLst>
          </p:cNvPr>
          <p:cNvSpPr>
            <a:spLocks noGrp="1"/>
          </p:cNvSpPr>
          <p:nvPr/>
        </p:nvSpPr>
        <p:spPr>
          <a:xfrm>
            <a:off x="809625" y="5991225"/>
            <a:ext cx="10572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9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19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έλεγχος δίνει V̇E = V̇A + V̇D = 8 L/min.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Κυψελιδικός αερισμός και CO₂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3381375"/>
            <a:ext cx="10458450" cy="2524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V̇CO₂: παραγωγή CO₂ από τον μεταβολισμό.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Για σταθερή παραγωγή CO₂, η μείωση του V̇A αυξάνει την PaCO₂.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αύξηση του V̇A μειώνει την PaCO₂, εφόσον η παραγωγή CO₂ παραμένει σταθερή.</a:t>
            </a:r>
          </a:p>
        </p:txBody>
      </p:sp>
      <p:sp>
        <p:nvSpPr>
          <p:cNvPr id="5" name="formula">
            <a:extLst>
              <a:ext uri="{FF2B5EF4-FFF2-40B4-BE49-F238E27FC236}">
                <a16:creationId xmlns:a16="http://schemas.microsoft.com/office/drawing/2014/main" id="{07EDE6F2-D6E1-4152-8E9D-FEA3DBAB27C8}"/>
              </a:ext>
            </a:extLst>
          </p:cNvPr>
          <p:cNvSpPr>
            <a:spLocks noGrp="1"/>
          </p:cNvSpPr>
          <p:nvPr/>
        </p:nvSpPr>
        <p:spPr>
          <a:xfrm>
            <a:off x="809625" y="2295525"/>
            <a:ext cx="105727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36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36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PaCO₂ = k × V̇CO₂ / V̇A</a:t>
            </a:r>
          </a:p>
        </p:txBody>
      </p:sp>
      <p:sp>
        <p:nvSpPr>
          <p:cNvPr id="6" name="formula-caption">
            <a:extLst>
              <a:ext uri="{FF2B5EF4-FFF2-40B4-BE49-F238E27FC236}">
                <a16:creationId xmlns:a16="http://schemas.microsoft.com/office/drawing/2014/main" id="{8257CDE3-3AF4-438C-8DD7-144F52BF1718}"/>
              </a:ext>
            </a:extLst>
          </p:cNvPr>
          <p:cNvSpPr>
            <a:spLocks noGrp="1"/>
          </p:cNvSpPr>
          <p:nvPr/>
        </p:nvSpPr>
        <p:spPr>
          <a:xfrm>
            <a:off x="809625" y="6096000"/>
            <a:ext cx="10572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9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19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σταθερά k εξαρτάται από τις μονάδες. Η σχέση χρησιμοποιείται εδώ ποιοτικά.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Στατική της αναπνοής</a:t>
            </a:r>
          </a:p>
        </p:txBody>
      </p:sp>
      <p:sp>
        <p:nvSpPr>
          <p:cNvPr id="5" name="section-subtitle">
            <a:extLst>
              <a:ext uri="{FF2B5EF4-FFF2-40B4-BE49-F238E27FC236}">
                <a16:creationId xmlns:a16="http://schemas.microsoft.com/office/drawing/2014/main" id="{4A10BB15-A9A9-49E3-ADEA-F9D2CF315F87}"/>
              </a:ext>
            </a:extLst>
          </p:cNvPr>
          <p:cNvSpPr>
            <a:spLocks noGrp="1"/>
          </p:cNvSpPr>
          <p:nvPr/>
        </p:nvSpPr>
        <p:spPr>
          <a:xfrm>
            <a:off x="1238250" y="2914650"/>
            <a:ext cx="9715500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31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31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31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Πιέσεις, ελαστική επαναφορά και επιφανειακή τάση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Οι βασικές πιέσεις</a:t>
            </a:r>
          </a:p>
        </p:txBody>
      </p:sp>
      <p:graphicFrame>
        <p:nvGraphicFramePr>
          <p:cNvPr id="5" name="Πίνακας 4">
            <a:extLst>
              <a:ext uri="{FF2B5EF4-FFF2-40B4-BE49-F238E27FC236}">
                <a16:creationId xmlns:a16="http://schemas.microsoft.com/office/drawing/2014/main" id="{D13EE927-83F9-4A5D-A1F0-DA2D852694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2331643"/>
              </p:ext>
            </p:extLst>
          </p:nvPr>
        </p:nvGraphicFramePr>
        <p:xfrm>
          <a:off x="809625" y="2362200"/>
          <a:ext cx="10572750" cy="3451860"/>
        </p:xfrm>
        <a:graphic>
          <a:graphicData uri="http://schemas.openxmlformats.org/drawingml/2006/table">
            <a:tbl>
              <a:tblPr firstRow="1"/>
              <a:tblGrid>
                <a:gridCol w="2714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3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14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Πίεση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>
                      <a:solidFill>
                        <a:srgbClr val="A7B6CA"/>
                      </a:solidFill>
                      <a:prstDash val="soli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Σύμβολο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>
                      <a:solidFill>
                        <a:srgbClr val="A7B6CA"/>
                      </a:solidFill>
                      <a:prstDash val="soli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Περιγραφή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>
                      <a:solidFill>
                        <a:srgbClr val="A7B6CA"/>
                      </a:solidFill>
                      <a:prstDash val="soli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Ατμοσφαιρική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Patm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Πίεση του περιβάλλοντος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Κυψελιδική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Palv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Πίεση μέσα στις κυψελίδες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Υπεζωκοτική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Ppl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Πίεση στον υπεζωκοτικό χώρο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Διαπνευμονική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Ptp = Palv − Ppl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 dirty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Διαφορά πίεσης που διατείνει τον πνεύμονα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able-caption">
            <a:extLst>
              <a:ext uri="{FF2B5EF4-FFF2-40B4-BE49-F238E27FC236}">
                <a16:creationId xmlns:a16="http://schemas.microsoft.com/office/drawing/2014/main" id="{3FF266C3-0811-431E-AA6C-6607FB88102E}"/>
              </a:ext>
            </a:extLst>
          </p:cNvPr>
          <p:cNvSpPr>
            <a:spLocks noGrp="1"/>
          </p:cNvSpPr>
          <p:nvPr/>
        </p:nvSpPr>
        <p:spPr>
          <a:xfrm>
            <a:off x="809625" y="5991225"/>
            <a:ext cx="10572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19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19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Στη μηχανική της αναπνοής συχνά ορίζουμε Patm = 0 ως σημείο αναφοράς.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Διαπνευμονική πίεση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3381375"/>
            <a:ext cx="10458450" cy="2524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διαπνευμονική πίεση εκφράζει τη διατατική πίεση του πνεύμονα.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Αν 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Palv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= 0 και Ppl = −5 cmH₂O, τότε 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Ptp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= +5 cmH₂O.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αρνητικό πρόσημο της Ppl δηλώνει πίεση χαμηλότερη από την ατμοσφαιρική.</a:t>
            </a:r>
          </a:p>
        </p:txBody>
      </p:sp>
      <p:sp>
        <p:nvSpPr>
          <p:cNvPr id="5" name="formula">
            <a:extLst>
              <a:ext uri="{FF2B5EF4-FFF2-40B4-BE49-F238E27FC236}">
                <a16:creationId xmlns:a16="http://schemas.microsoft.com/office/drawing/2014/main" id="{87D81A8A-F997-4FA1-904B-4DFE5BAA0AFF}"/>
              </a:ext>
            </a:extLst>
          </p:cNvPr>
          <p:cNvSpPr>
            <a:spLocks noGrp="1"/>
          </p:cNvSpPr>
          <p:nvPr/>
        </p:nvSpPr>
        <p:spPr>
          <a:xfrm>
            <a:off x="809625" y="2295525"/>
            <a:ext cx="105727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36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36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Ptp = Palv − Ppl</a:t>
            </a:r>
          </a:p>
        </p:txBody>
      </p:sp>
      <p:sp>
        <p:nvSpPr>
          <p:cNvPr id="6" name="formula-caption">
            <a:extLst>
              <a:ext uri="{FF2B5EF4-FFF2-40B4-BE49-F238E27FC236}">
                <a16:creationId xmlns:a16="http://schemas.microsoft.com/office/drawing/2014/main" id="{37FCD1F0-4824-4CD9-B95F-50CF91832645}"/>
              </a:ext>
            </a:extLst>
          </p:cNvPr>
          <p:cNvSpPr>
            <a:spLocks noGrp="1"/>
          </p:cNvSpPr>
          <p:nvPr/>
        </p:nvSpPr>
        <p:spPr>
          <a:xfrm>
            <a:off x="809625" y="6096000"/>
            <a:ext cx="10572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9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19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αριθμοί αποτελούν απλουστευμένο παράδειγμα της ήρεμης αναπνοής.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Υπεζωκοτική πίεση και έκπτυξη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619125" y="2202574"/>
            <a:ext cx="5715002" cy="423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πνεύμονας τείνει να συμπτυχθεί λόγω της ελαστικής επαναφοράς του.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θωρακικό τοίχωμα τείνει προς τα έξω κοντά στον όγκο ήρεμης εκπνοής.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αντίθετες τάσεις και η υπεζωκοτική σύζευξη διατηρούν θετική διαπνευμονική πίεση.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F7AE40C8-12A5-44F3-8435-ACD87549A3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524627" y="2852575"/>
            <a:ext cx="5381625" cy="293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Μεταβολές κατά την εισπνοή</a:t>
            </a:r>
          </a:p>
        </p:txBody>
      </p:sp>
      <p:sp>
        <p:nvSpPr>
          <p:cNvPr id="5" name="flow-step-0">
            <a:extLst>
              <a:ext uri="{FF2B5EF4-FFF2-40B4-BE49-F238E27FC236}">
                <a16:creationId xmlns:a16="http://schemas.microsoft.com/office/drawing/2014/main" id="{7BB4CCD9-83FA-41B3-81DD-BC86AE0E779F}"/>
              </a:ext>
            </a:extLst>
          </p:cNvPr>
          <p:cNvSpPr>
            <a:spLocks noGrp="1"/>
          </p:cNvSpPr>
          <p:nvPr/>
        </p:nvSpPr>
        <p:spPr>
          <a:xfrm>
            <a:off x="809625" y="2609850"/>
            <a:ext cx="2952750" cy="2857500"/>
          </a:xfrm>
          <a:prstGeom prst="rect">
            <a:avLst/>
          </a:prstGeom>
          <a:solidFill>
            <a:srgbClr val="FFFFFF"/>
          </a:solidFill>
          <a:ln w="9525">
            <a:solidFill>
              <a:srgbClr val="A7B6CA"/>
            </a:solidFill>
            <a:prstDash val="solid"/>
          </a:ln>
        </p:spPr>
        <p:txBody>
          <a:bodyPr/>
          <a:lstStyle/>
          <a:p>
            <a:endParaRPr lang="el-GR" dirty="0"/>
          </a:p>
        </p:txBody>
      </p:sp>
      <p:sp>
        <p:nvSpPr>
          <p:cNvPr id="6" name="step-label-0">
            <a:extLst>
              <a:ext uri="{FF2B5EF4-FFF2-40B4-BE49-F238E27FC236}">
                <a16:creationId xmlns:a16="http://schemas.microsoft.com/office/drawing/2014/main" id="{169CF241-5DB7-4666-87CA-834195684453}"/>
              </a:ext>
            </a:extLst>
          </p:cNvPr>
          <p:cNvSpPr>
            <a:spLocks noGrp="1"/>
          </p:cNvSpPr>
          <p:nvPr/>
        </p:nvSpPr>
        <p:spPr>
          <a:xfrm>
            <a:off x="962025" y="2857500"/>
            <a:ext cx="26479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4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24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Σύσπαση μυών</a:t>
            </a:r>
          </a:p>
        </p:txBody>
      </p:sp>
      <p:sp>
        <p:nvSpPr>
          <p:cNvPr id="7" name="step-description-0">
            <a:extLst>
              <a:ext uri="{FF2B5EF4-FFF2-40B4-BE49-F238E27FC236}">
                <a16:creationId xmlns:a16="http://schemas.microsoft.com/office/drawing/2014/main" id="{72068300-02F4-4997-B4BB-C877FC704DE4}"/>
              </a:ext>
            </a:extLst>
          </p:cNvPr>
          <p:cNvSpPr>
            <a:spLocks noGrp="1"/>
          </p:cNvSpPr>
          <p:nvPr/>
        </p:nvSpPr>
        <p:spPr>
          <a:xfrm>
            <a:off x="1000125" y="3857625"/>
            <a:ext cx="2571750" cy="1381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17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lnSpc>
                <a:spcPct val="150000"/>
              </a:lnSpc>
              <a:defRPr sz="217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5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Αυξάνεται ο θωρακικός όγκος</a:t>
            </a:r>
          </a:p>
        </p:txBody>
      </p:sp>
      <p:sp>
        <p:nvSpPr>
          <p:cNvPr id="8" name="flow-arrow-0">
            <a:extLst>
              <a:ext uri="{FF2B5EF4-FFF2-40B4-BE49-F238E27FC236}">
                <a16:creationId xmlns:a16="http://schemas.microsoft.com/office/drawing/2014/main" id="{20D58CE2-B747-45B8-87CE-FD6A050DAAA3}"/>
              </a:ext>
            </a:extLst>
          </p:cNvPr>
          <p:cNvSpPr>
            <a:spLocks noGrp="1"/>
          </p:cNvSpPr>
          <p:nvPr/>
        </p:nvSpPr>
        <p:spPr>
          <a:xfrm>
            <a:off x="3924300" y="3857625"/>
            <a:ext cx="523875" cy="361950"/>
          </a:xfrm>
          <a:prstGeom prst="rightArrow">
            <a:avLst/>
          </a:prstGeom>
          <a:solidFill>
            <a:srgbClr val="527CC1"/>
          </a:solidFill>
          <a:ln w="0">
            <a:noFill/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flow-step-1">
            <a:extLst>
              <a:ext uri="{FF2B5EF4-FFF2-40B4-BE49-F238E27FC236}">
                <a16:creationId xmlns:a16="http://schemas.microsoft.com/office/drawing/2014/main" id="{8CA070F8-E720-4F23-9FAD-C65B41D222E3}"/>
              </a:ext>
            </a:extLst>
          </p:cNvPr>
          <p:cNvSpPr>
            <a:spLocks noGrp="1"/>
          </p:cNvSpPr>
          <p:nvPr/>
        </p:nvSpPr>
        <p:spPr>
          <a:xfrm>
            <a:off x="4619625" y="2609850"/>
            <a:ext cx="2952750" cy="2857500"/>
          </a:xfrm>
          <a:prstGeom prst="rect">
            <a:avLst/>
          </a:prstGeom>
          <a:solidFill>
            <a:srgbClr val="E2E9F5"/>
          </a:solidFill>
          <a:ln w="9525">
            <a:solidFill>
              <a:srgbClr val="A7B6C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step-label-1">
            <a:extLst>
              <a:ext uri="{FF2B5EF4-FFF2-40B4-BE49-F238E27FC236}">
                <a16:creationId xmlns:a16="http://schemas.microsoft.com/office/drawing/2014/main" id="{45C03576-8BD2-40C7-8705-3DE67E2EE3B1}"/>
              </a:ext>
            </a:extLst>
          </p:cNvPr>
          <p:cNvSpPr>
            <a:spLocks noGrp="1"/>
          </p:cNvSpPr>
          <p:nvPr/>
        </p:nvSpPr>
        <p:spPr>
          <a:xfrm>
            <a:off x="4772025" y="2652712"/>
            <a:ext cx="26479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4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24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Μείωση πιέσεων</a:t>
            </a:r>
          </a:p>
        </p:txBody>
      </p:sp>
      <p:sp>
        <p:nvSpPr>
          <p:cNvPr id="11" name="step-description-1">
            <a:extLst>
              <a:ext uri="{FF2B5EF4-FFF2-40B4-BE49-F238E27FC236}">
                <a16:creationId xmlns:a16="http://schemas.microsoft.com/office/drawing/2014/main" id="{DB496C11-7D27-4F7A-8D78-9FC3647DCE33}"/>
              </a:ext>
            </a:extLst>
          </p:cNvPr>
          <p:cNvSpPr>
            <a:spLocks noGrp="1"/>
          </p:cNvSpPr>
          <p:nvPr/>
        </p:nvSpPr>
        <p:spPr>
          <a:xfrm>
            <a:off x="4810125" y="3590925"/>
            <a:ext cx="2571750" cy="1857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17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lnSpc>
                <a:spcPct val="150000"/>
              </a:lnSpc>
              <a:defRPr sz="217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0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Ppl γίνεται πιο αρνητική και η Palv πέφτει κάτω από την Patm</a:t>
            </a:r>
          </a:p>
        </p:txBody>
      </p:sp>
      <p:sp>
        <p:nvSpPr>
          <p:cNvPr id="12" name="flow-arrow-1">
            <a:extLst>
              <a:ext uri="{FF2B5EF4-FFF2-40B4-BE49-F238E27FC236}">
                <a16:creationId xmlns:a16="http://schemas.microsoft.com/office/drawing/2014/main" id="{AEFA9373-A725-4580-AE19-7AD9C17A3158}"/>
              </a:ext>
            </a:extLst>
          </p:cNvPr>
          <p:cNvSpPr>
            <a:spLocks noGrp="1"/>
          </p:cNvSpPr>
          <p:nvPr/>
        </p:nvSpPr>
        <p:spPr>
          <a:xfrm>
            <a:off x="7734300" y="3857625"/>
            <a:ext cx="523875" cy="361950"/>
          </a:xfrm>
          <a:prstGeom prst="rightArrow">
            <a:avLst/>
          </a:prstGeom>
          <a:solidFill>
            <a:srgbClr val="527CC1"/>
          </a:solidFill>
          <a:ln w="0">
            <a:noFill/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3" name="flow-step-2">
            <a:extLst>
              <a:ext uri="{FF2B5EF4-FFF2-40B4-BE49-F238E27FC236}">
                <a16:creationId xmlns:a16="http://schemas.microsoft.com/office/drawing/2014/main" id="{B111D7A7-8239-4854-BE10-268E5D49B005}"/>
              </a:ext>
            </a:extLst>
          </p:cNvPr>
          <p:cNvSpPr>
            <a:spLocks noGrp="1"/>
          </p:cNvSpPr>
          <p:nvPr/>
        </p:nvSpPr>
        <p:spPr>
          <a:xfrm>
            <a:off x="8429625" y="2609850"/>
            <a:ext cx="2952750" cy="2857500"/>
          </a:xfrm>
          <a:prstGeom prst="rect">
            <a:avLst/>
          </a:prstGeom>
          <a:solidFill>
            <a:srgbClr val="FFFFFF"/>
          </a:solidFill>
          <a:ln w="9525">
            <a:solidFill>
              <a:srgbClr val="A7B6C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4" name="step-label-2">
            <a:extLst>
              <a:ext uri="{FF2B5EF4-FFF2-40B4-BE49-F238E27FC236}">
                <a16:creationId xmlns:a16="http://schemas.microsoft.com/office/drawing/2014/main" id="{06F6ECFB-D4DE-49B3-9FDE-57C984C775A4}"/>
              </a:ext>
            </a:extLst>
          </p:cNvPr>
          <p:cNvSpPr>
            <a:spLocks noGrp="1"/>
          </p:cNvSpPr>
          <p:nvPr/>
        </p:nvSpPr>
        <p:spPr>
          <a:xfrm>
            <a:off x="8582025" y="3057524"/>
            <a:ext cx="26479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4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24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Είσοδος αέρα</a:t>
            </a:r>
          </a:p>
        </p:txBody>
      </p:sp>
      <p:sp>
        <p:nvSpPr>
          <p:cNvPr id="15" name="step-description-2">
            <a:extLst>
              <a:ext uri="{FF2B5EF4-FFF2-40B4-BE49-F238E27FC236}">
                <a16:creationId xmlns:a16="http://schemas.microsoft.com/office/drawing/2014/main" id="{866E4A7F-7B5B-46B8-909F-D68B3C2B684C}"/>
              </a:ext>
            </a:extLst>
          </p:cNvPr>
          <p:cNvSpPr>
            <a:spLocks noGrp="1"/>
          </p:cNvSpPr>
          <p:nvPr/>
        </p:nvSpPr>
        <p:spPr>
          <a:xfrm>
            <a:off x="8620125" y="3857625"/>
            <a:ext cx="2571750" cy="1381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17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lnSpc>
                <a:spcPct val="150000"/>
              </a:lnSpc>
              <a:defRPr sz="217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αέρας κινείται προς τις κυψελίδες</a:t>
            </a:r>
          </a:p>
        </p:txBody>
      </p:sp>
      <p:sp>
        <p:nvSpPr>
          <p:cNvPr id="16" name="flow-caption">
            <a:extLst>
              <a:ext uri="{FF2B5EF4-FFF2-40B4-BE49-F238E27FC236}">
                <a16:creationId xmlns:a16="http://schemas.microsoft.com/office/drawing/2014/main" id="{79640B39-CCEE-42A3-A7CE-86AB064D52F8}"/>
              </a:ext>
            </a:extLst>
          </p:cNvPr>
          <p:cNvSpPr>
            <a:spLocks noGrp="1"/>
          </p:cNvSpPr>
          <p:nvPr/>
        </p:nvSpPr>
        <p:spPr>
          <a:xfrm>
            <a:off x="809625" y="6000750"/>
            <a:ext cx="10572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Στο τέλος της εισπνοής η ροή μηδενίζεται όταν η Palv εξισωθεί με την Patm.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Μεταβολές κατά την ήρεμη εκπνοή</a:t>
            </a:r>
          </a:p>
        </p:txBody>
      </p:sp>
      <p:sp>
        <p:nvSpPr>
          <p:cNvPr id="5" name="flow-step-0">
            <a:extLst>
              <a:ext uri="{FF2B5EF4-FFF2-40B4-BE49-F238E27FC236}">
                <a16:creationId xmlns:a16="http://schemas.microsoft.com/office/drawing/2014/main" id="{7070A71F-B37E-4B8B-B906-3F8A20590F64}"/>
              </a:ext>
            </a:extLst>
          </p:cNvPr>
          <p:cNvSpPr>
            <a:spLocks noGrp="1"/>
          </p:cNvSpPr>
          <p:nvPr/>
        </p:nvSpPr>
        <p:spPr>
          <a:xfrm>
            <a:off x="809625" y="2609850"/>
            <a:ext cx="2952750" cy="2857500"/>
          </a:xfrm>
          <a:prstGeom prst="rect">
            <a:avLst/>
          </a:prstGeom>
          <a:solidFill>
            <a:srgbClr val="FFFFFF"/>
          </a:solidFill>
          <a:ln w="9525">
            <a:solidFill>
              <a:srgbClr val="A7B6C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step-label-0">
            <a:extLst>
              <a:ext uri="{FF2B5EF4-FFF2-40B4-BE49-F238E27FC236}">
                <a16:creationId xmlns:a16="http://schemas.microsoft.com/office/drawing/2014/main" id="{82921519-F9B5-49BE-A530-C2FCE57CD108}"/>
              </a:ext>
            </a:extLst>
          </p:cNvPr>
          <p:cNvSpPr>
            <a:spLocks noGrp="1"/>
          </p:cNvSpPr>
          <p:nvPr/>
        </p:nvSpPr>
        <p:spPr>
          <a:xfrm>
            <a:off x="1019175" y="3080269"/>
            <a:ext cx="26479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4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24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Χάλαση μυών</a:t>
            </a:r>
          </a:p>
        </p:txBody>
      </p:sp>
      <p:sp>
        <p:nvSpPr>
          <p:cNvPr id="7" name="step-description-0">
            <a:extLst>
              <a:ext uri="{FF2B5EF4-FFF2-40B4-BE49-F238E27FC236}">
                <a16:creationId xmlns:a16="http://schemas.microsoft.com/office/drawing/2014/main" id="{82F8DAB2-45CA-46DB-BDDB-9DEA21CED642}"/>
              </a:ext>
            </a:extLst>
          </p:cNvPr>
          <p:cNvSpPr>
            <a:spLocks noGrp="1"/>
          </p:cNvSpPr>
          <p:nvPr/>
        </p:nvSpPr>
        <p:spPr>
          <a:xfrm>
            <a:off x="1000125" y="3857625"/>
            <a:ext cx="2571750" cy="1381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17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lnSpc>
                <a:spcPct val="150000"/>
              </a:lnSpc>
              <a:defRPr sz="217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Μειώνεται η εισπνευστική μυϊκή δράση</a:t>
            </a:r>
          </a:p>
        </p:txBody>
      </p:sp>
      <p:sp>
        <p:nvSpPr>
          <p:cNvPr id="8" name="flow-arrow-0">
            <a:extLst>
              <a:ext uri="{FF2B5EF4-FFF2-40B4-BE49-F238E27FC236}">
                <a16:creationId xmlns:a16="http://schemas.microsoft.com/office/drawing/2014/main" id="{52D1EA7A-F36F-4D23-B485-952CFF04D763}"/>
              </a:ext>
            </a:extLst>
          </p:cNvPr>
          <p:cNvSpPr>
            <a:spLocks noGrp="1"/>
          </p:cNvSpPr>
          <p:nvPr/>
        </p:nvSpPr>
        <p:spPr>
          <a:xfrm>
            <a:off x="3924300" y="3857625"/>
            <a:ext cx="523875" cy="361950"/>
          </a:xfrm>
          <a:prstGeom prst="rightArrow">
            <a:avLst/>
          </a:prstGeom>
          <a:solidFill>
            <a:srgbClr val="527CC1"/>
          </a:solidFill>
          <a:ln w="0">
            <a:noFill/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flow-step-1">
            <a:extLst>
              <a:ext uri="{FF2B5EF4-FFF2-40B4-BE49-F238E27FC236}">
                <a16:creationId xmlns:a16="http://schemas.microsoft.com/office/drawing/2014/main" id="{D56C6971-34D8-4942-A250-7C59098FCD38}"/>
              </a:ext>
            </a:extLst>
          </p:cNvPr>
          <p:cNvSpPr>
            <a:spLocks noGrp="1"/>
          </p:cNvSpPr>
          <p:nvPr/>
        </p:nvSpPr>
        <p:spPr>
          <a:xfrm>
            <a:off x="4619625" y="2609850"/>
            <a:ext cx="2952750" cy="2857500"/>
          </a:xfrm>
          <a:prstGeom prst="rect">
            <a:avLst/>
          </a:prstGeom>
          <a:solidFill>
            <a:srgbClr val="E2E9F5"/>
          </a:solidFill>
          <a:ln w="9525">
            <a:solidFill>
              <a:srgbClr val="A7B6C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step-label-1">
            <a:extLst>
              <a:ext uri="{FF2B5EF4-FFF2-40B4-BE49-F238E27FC236}">
                <a16:creationId xmlns:a16="http://schemas.microsoft.com/office/drawing/2014/main" id="{84B84AAD-5098-462F-B824-6B187C039A0C}"/>
              </a:ext>
            </a:extLst>
          </p:cNvPr>
          <p:cNvSpPr>
            <a:spLocks noGrp="1"/>
          </p:cNvSpPr>
          <p:nvPr/>
        </p:nvSpPr>
        <p:spPr>
          <a:xfrm>
            <a:off x="4772025" y="2857500"/>
            <a:ext cx="26479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4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24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28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Ελαστική επαναφορά</a:t>
            </a:r>
          </a:p>
        </p:txBody>
      </p:sp>
      <p:sp>
        <p:nvSpPr>
          <p:cNvPr id="11" name="step-description-1">
            <a:extLst>
              <a:ext uri="{FF2B5EF4-FFF2-40B4-BE49-F238E27FC236}">
                <a16:creationId xmlns:a16="http://schemas.microsoft.com/office/drawing/2014/main" id="{2CE86187-DF5D-433F-B162-722308792C21}"/>
              </a:ext>
            </a:extLst>
          </p:cNvPr>
          <p:cNvSpPr>
            <a:spLocks noGrp="1"/>
          </p:cNvSpPr>
          <p:nvPr/>
        </p:nvSpPr>
        <p:spPr>
          <a:xfrm>
            <a:off x="4810125" y="3857625"/>
            <a:ext cx="2571750" cy="1381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17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lnSpc>
                <a:spcPct val="150000"/>
              </a:lnSpc>
              <a:defRPr sz="217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75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Μειώνεται ο πνευμονικός όγκος και αυξάνεται η Palv</a:t>
            </a:r>
          </a:p>
        </p:txBody>
      </p:sp>
      <p:sp>
        <p:nvSpPr>
          <p:cNvPr id="12" name="flow-arrow-1">
            <a:extLst>
              <a:ext uri="{FF2B5EF4-FFF2-40B4-BE49-F238E27FC236}">
                <a16:creationId xmlns:a16="http://schemas.microsoft.com/office/drawing/2014/main" id="{06E90A74-25BE-4224-B1B8-1DDD70FD9568}"/>
              </a:ext>
            </a:extLst>
          </p:cNvPr>
          <p:cNvSpPr>
            <a:spLocks noGrp="1"/>
          </p:cNvSpPr>
          <p:nvPr/>
        </p:nvSpPr>
        <p:spPr>
          <a:xfrm>
            <a:off x="7734300" y="3857625"/>
            <a:ext cx="523875" cy="361950"/>
          </a:xfrm>
          <a:prstGeom prst="rightArrow">
            <a:avLst/>
          </a:prstGeom>
          <a:solidFill>
            <a:srgbClr val="527CC1"/>
          </a:solidFill>
          <a:ln w="0">
            <a:noFill/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3" name="flow-step-2">
            <a:extLst>
              <a:ext uri="{FF2B5EF4-FFF2-40B4-BE49-F238E27FC236}">
                <a16:creationId xmlns:a16="http://schemas.microsoft.com/office/drawing/2014/main" id="{E8D90390-AE91-4CC0-963C-76BE8163C712}"/>
              </a:ext>
            </a:extLst>
          </p:cNvPr>
          <p:cNvSpPr>
            <a:spLocks noGrp="1"/>
          </p:cNvSpPr>
          <p:nvPr/>
        </p:nvSpPr>
        <p:spPr>
          <a:xfrm>
            <a:off x="8429625" y="2609850"/>
            <a:ext cx="2952750" cy="2857500"/>
          </a:xfrm>
          <a:prstGeom prst="rect">
            <a:avLst/>
          </a:prstGeom>
          <a:solidFill>
            <a:srgbClr val="FFFFFF"/>
          </a:solidFill>
          <a:ln w="9525">
            <a:solidFill>
              <a:srgbClr val="A7B6C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4" name="step-label-2">
            <a:extLst>
              <a:ext uri="{FF2B5EF4-FFF2-40B4-BE49-F238E27FC236}">
                <a16:creationId xmlns:a16="http://schemas.microsoft.com/office/drawing/2014/main" id="{731872A0-CFA6-4AFA-9F4A-43DBCCBF9C19}"/>
              </a:ext>
            </a:extLst>
          </p:cNvPr>
          <p:cNvSpPr>
            <a:spLocks noGrp="1"/>
          </p:cNvSpPr>
          <p:nvPr/>
        </p:nvSpPr>
        <p:spPr>
          <a:xfrm>
            <a:off x="8582025" y="2857500"/>
            <a:ext cx="26479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4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24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Έξοδος αέρα</a:t>
            </a:r>
          </a:p>
        </p:txBody>
      </p:sp>
      <p:sp>
        <p:nvSpPr>
          <p:cNvPr id="15" name="step-description-2">
            <a:extLst>
              <a:ext uri="{FF2B5EF4-FFF2-40B4-BE49-F238E27FC236}">
                <a16:creationId xmlns:a16="http://schemas.microsoft.com/office/drawing/2014/main" id="{DACF0CDA-F9D0-469F-A3F7-B9114814511B}"/>
              </a:ext>
            </a:extLst>
          </p:cNvPr>
          <p:cNvSpPr>
            <a:spLocks noGrp="1"/>
          </p:cNvSpPr>
          <p:nvPr/>
        </p:nvSpPr>
        <p:spPr>
          <a:xfrm>
            <a:off x="8620125" y="3857625"/>
            <a:ext cx="2571750" cy="1381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17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lnSpc>
                <a:spcPct val="150000"/>
              </a:lnSpc>
              <a:defRPr sz="217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αέρας κινείται προς την ατμόσφαιρα</a:t>
            </a:r>
          </a:p>
        </p:txBody>
      </p:sp>
      <p:sp>
        <p:nvSpPr>
          <p:cNvPr id="16" name="flow-caption">
            <a:extLst>
              <a:ext uri="{FF2B5EF4-FFF2-40B4-BE49-F238E27FC236}">
                <a16:creationId xmlns:a16="http://schemas.microsoft.com/office/drawing/2014/main" id="{9DF4283F-D5D1-4AB3-BEAA-D3752C7AEB4A}"/>
              </a:ext>
            </a:extLst>
          </p:cNvPr>
          <p:cNvSpPr>
            <a:spLocks noGrp="1"/>
          </p:cNvSpPr>
          <p:nvPr/>
        </p:nvSpPr>
        <p:spPr>
          <a:xfrm>
            <a:off x="809625" y="6000750"/>
            <a:ext cx="10572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Στο τέλος της ήρεμης εκπνοής η Palv εξισώνεται ξανά με την Patm.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Πιέσεις σε έναν αναπνευστικό κύκλο</a:t>
            </a:r>
          </a:p>
        </p:txBody>
      </p:sp>
      <p:graphicFrame>
        <p:nvGraphicFramePr>
          <p:cNvPr id="5" name="Πίνακας 4">
            <a:extLst>
              <a:ext uri="{FF2B5EF4-FFF2-40B4-BE49-F238E27FC236}">
                <a16:creationId xmlns:a16="http://schemas.microsoft.com/office/drawing/2014/main" id="{70DFF774-5E37-40D8-84B9-2EE333258D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6706418"/>
              </p:ext>
            </p:extLst>
          </p:nvPr>
        </p:nvGraphicFramePr>
        <p:xfrm>
          <a:off x="809625" y="2362200"/>
          <a:ext cx="10572750" cy="3429000"/>
        </p:xfrm>
        <a:graphic>
          <a:graphicData uri="http://schemas.openxmlformats.org/drawingml/2006/table">
            <a:tbl>
              <a:tblPr firstRow="1"/>
              <a:tblGrid>
                <a:gridCol w="3238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24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/>
                      <a:r>
                        <a:rPr sz="22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Φάση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>
                      <a:solidFill>
                        <a:srgbClr val="A7B6CA"/>
                      </a:solidFill>
                      <a:prstDash val="soli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Κυψελιδική πίεση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>
                      <a:solidFill>
                        <a:srgbClr val="A7B6CA"/>
                      </a:solidFill>
                      <a:prstDash val="soli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00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Ροή αέρα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>
                      <a:solidFill>
                        <a:srgbClr val="A7B6CA"/>
                      </a:solidFill>
                      <a:prstDash val="soli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Τέλος ήρεμης εκπνοής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Ίση με την ατμοσφαιρική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Μηδενική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Κατά την εισπνοή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Ελαφρά χαμηλότερη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Προς τις κυψελίδες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Τέλος εισπνοής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Ίση με την ατμοσφαιρική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Μηδενική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Κατά την εκπνοή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00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Ελαφρά υψηλότερη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200" b="0" dirty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Προς την ατμόσφαιρα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able-caption">
            <a:extLst>
              <a:ext uri="{FF2B5EF4-FFF2-40B4-BE49-F238E27FC236}">
                <a16:creationId xmlns:a16="http://schemas.microsoft.com/office/drawing/2014/main" id="{658ACAD8-D4D4-4FEF-B988-E3553AF12EFA}"/>
              </a:ext>
            </a:extLst>
          </p:cNvPr>
          <p:cNvSpPr>
            <a:spLocks noGrp="1"/>
          </p:cNvSpPr>
          <p:nvPr/>
        </p:nvSpPr>
        <p:spPr>
          <a:xfrm>
            <a:off x="809625" y="5991225"/>
            <a:ext cx="10572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9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19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υπεζωκοτική πίεση γίνεται πιο αρνητική κατά την ήρεμη εισπνοή.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Λειτουργική υπολειπόμενη χωρητικότητα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09624" y="2352675"/>
            <a:ext cx="5527801" cy="423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FRC είναι ο όγκος στο τέλος της παθητικής, ήρεμης εκπνοής.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τάσεις πνεύμονα και θωρακικού τοιχώματος εξισορροπούνται.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πνεύμονας παραμένει διατεταμένος και περιέχει αέρα μεταξύ δύο αναπνοών.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D8A5C943-45C5-4F74-8FCE-BB0D271EA2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651310" y="2238375"/>
            <a:ext cx="4175756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Απώλεια της υπεζωκοτικής σύζευξης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4" y="2904652"/>
            <a:ext cx="10953749" cy="341994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Είσοδος αέρα στον υπεζωκοτικό χώρο διαταράσσει τη φυσιολογική μηχανική σύζευξη.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μείωση της διαπνευμονικής πίεσης επιτρέπει στον πνεύμονα να συμπτυχθεί.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μηχανισμός βοηθά στην κατανόηση του πνευμοθώρακα.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Ενδοτικότητα του πνεύμονα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09625" y="3267075"/>
            <a:ext cx="10458450" cy="2524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ενδοτικότητα εκφράζει τη μεταβολή όγκου ανά μονάδα μεταβολής της διατατικής πίεσης.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Για τον πνεύμονα χρησιμοποιούμε τη διαπνευμονική πίεση.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Μεγάλη κλίση στην καμπύλη όγκου–πίεσης σημαίνει μεγαλύτερη ενδοτικότητα.</a:t>
            </a:r>
          </a:p>
        </p:txBody>
      </p:sp>
      <p:sp>
        <p:nvSpPr>
          <p:cNvPr id="5" name="formula">
            <a:extLst>
              <a:ext uri="{FF2B5EF4-FFF2-40B4-BE49-F238E27FC236}">
                <a16:creationId xmlns:a16="http://schemas.microsoft.com/office/drawing/2014/main" id="{C684692A-4CF6-4032-808F-FD95B13CF3DF}"/>
              </a:ext>
            </a:extLst>
          </p:cNvPr>
          <p:cNvSpPr>
            <a:spLocks noGrp="1"/>
          </p:cNvSpPr>
          <p:nvPr/>
        </p:nvSpPr>
        <p:spPr>
          <a:xfrm>
            <a:off x="809625" y="2295525"/>
            <a:ext cx="105727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36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36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C = ΔV / ΔP</a:t>
            </a:r>
          </a:p>
        </p:txBody>
      </p:sp>
      <p:sp>
        <p:nvSpPr>
          <p:cNvPr id="6" name="formula-caption">
            <a:extLst>
              <a:ext uri="{FF2B5EF4-FFF2-40B4-BE49-F238E27FC236}">
                <a16:creationId xmlns:a16="http://schemas.microsoft.com/office/drawing/2014/main" id="{E27FCC56-E93E-4618-A2B8-AC80D7C278C3}"/>
              </a:ext>
            </a:extLst>
          </p:cNvPr>
          <p:cNvSpPr>
            <a:spLocks noGrp="1"/>
          </p:cNvSpPr>
          <p:nvPr/>
        </p:nvSpPr>
        <p:spPr>
          <a:xfrm>
            <a:off x="809625" y="6096000"/>
            <a:ext cx="10572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9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19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Μονάδες: L/cmH₂O ή mL/cmH₂O.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Ανάγνωση καμπύλης πίεσης–όγκου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09624" y="2352675"/>
            <a:ext cx="5817009" cy="423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οριζόντιος άξονας δείχνει τη διατατική πίεση.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κατακόρυφος άξονας δείχνει τον πνευμονικό όγκο.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κλίση ΔV/ΔP μεταβάλλεται σε διαφορετικές περιοχές της καμπύλης.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D9744862-D40F-4AD4-88CA-3FE099B72A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792121" y="2238375"/>
            <a:ext cx="3894132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Παράδειγμα υπολογισμού ενδοτικότητας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3381375"/>
            <a:ext cx="10458450" cy="2524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διατατική πίεση αυξάνεται κατά 4 cmH₂O.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όγκος αυξάνεται κατά 400 mL.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Για την ίδια μεταβολή πίεσης, μικρότερη αύξηση όγκου σημαίνει χαμηλότερη ενδοτικότητα.</a:t>
            </a:r>
          </a:p>
        </p:txBody>
      </p:sp>
      <p:sp>
        <p:nvSpPr>
          <p:cNvPr id="5" name="formula">
            <a:extLst>
              <a:ext uri="{FF2B5EF4-FFF2-40B4-BE49-F238E27FC236}">
                <a16:creationId xmlns:a16="http://schemas.microsoft.com/office/drawing/2014/main" id="{58EC4B30-FB2F-4FD8-BC9C-79C2A2FC26AC}"/>
              </a:ext>
            </a:extLst>
          </p:cNvPr>
          <p:cNvSpPr>
            <a:spLocks noGrp="1"/>
          </p:cNvSpPr>
          <p:nvPr/>
        </p:nvSpPr>
        <p:spPr>
          <a:xfrm>
            <a:off x="809625" y="2295525"/>
            <a:ext cx="105727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36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36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C = 400 mL / 4 cmH₂O = 100 mL/cmH₂O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Ενδοτικότητα και ελαστική επαναφορά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442457" y="2392380"/>
            <a:ext cx="5653543" cy="423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Στην ίνωση ο πνεύμονας διατείνεται δυσκολότερα και η ενδοτικότητα μειώνεται.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Στο εμφύσημα μειώνεται η ελαστική επαναφορά και η ενδοτικότητα αυξάνεται.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εύκολη διάταση δεν εξασφαλίζει αποτελεσματική εκπνοή.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A8972459-6177-4917-9462-1E7E5BAA06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360531" y="2238375"/>
            <a:ext cx="4757313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Πνεύμονας και θωρακικό τοίχωμα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3381375"/>
            <a:ext cx="10458450" cy="2524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Crs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: ενδοτικότητα ολόκληρου του αναπνευστικού συστήματος.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CL: ενδοτικότητα πνεύμονα. 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Ccw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: ενδοτικότητα θωρακικού τοιχώματος.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δυσκαμψία οποιουδήποτε από τα δύο μέρη μειώνει τη συνολική ενδοτικότητα.</a:t>
            </a:r>
          </a:p>
        </p:txBody>
      </p:sp>
      <p:sp>
        <p:nvSpPr>
          <p:cNvPr id="5" name="formula">
            <a:extLst>
              <a:ext uri="{FF2B5EF4-FFF2-40B4-BE49-F238E27FC236}">
                <a16:creationId xmlns:a16="http://schemas.microsoft.com/office/drawing/2014/main" id="{3ED5D5EB-B540-4E8D-BC3B-A2EF8D9A67F7}"/>
              </a:ext>
            </a:extLst>
          </p:cNvPr>
          <p:cNvSpPr>
            <a:spLocks noGrp="1"/>
          </p:cNvSpPr>
          <p:nvPr/>
        </p:nvSpPr>
        <p:spPr>
          <a:xfrm>
            <a:off x="809625" y="2295525"/>
            <a:ext cx="105727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36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36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1/Crs = 1/CL + 1/Ccw</a:t>
            </a:r>
          </a:p>
        </p:txBody>
      </p:sp>
      <p:sp>
        <p:nvSpPr>
          <p:cNvPr id="6" name="formula-caption">
            <a:extLst>
              <a:ext uri="{FF2B5EF4-FFF2-40B4-BE49-F238E27FC236}">
                <a16:creationId xmlns:a16="http://schemas.microsoft.com/office/drawing/2014/main" id="{BED92421-C647-4127-B493-8D31872AEC51}"/>
              </a:ext>
            </a:extLst>
          </p:cNvPr>
          <p:cNvSpPr>
            <a:spLocks noGrp="1"/>
          </p:cNvSpPr>
          <p:nvPr/>
        </p:nvSpPr>
        <p:spPr>
          <a:xfrm>
            <a:off x="809625" y="6096000"/>
            <a:ext cx="10572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9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19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ελαστικές ιδιότητες πνεύμονα και θωρακικού τοιχώματος δρουν μαζί.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Επιφανειακή τάση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208890" y="2203767"/>
            <a:ext cx="6269682" cy="423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υγρή επιφάνεια των κυψελίδων δημιουργεί δυνάμεις που τείνουν να μειώσουν την επιφάνειά της.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επιφανειακή τάση συμβάλλει στην τάση σύμπτυξης των κυψελίδων.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υπέρβασή της αυξάνει το έργο που απαιτεί η έκπτυξη.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D91528A5-E461-474D-A780-38144FD074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601485" y="2672098"/>
            <a:ext cx="5381625" cy="2917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Νόμος Laplace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3381375"/>
            <a:ext cx="10458450" cy="2524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P: διαφορά πίεσης. T: επιφανειακή τάση. r: ακτίνα.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Σε ιδανική σφαιρική επιφάνεια, ίδια Τ και μικρότερη r απαιτούν μεγαλύτερη P.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πραγματικές κυψελίδες έχουν σύνθετη γεωμετρία και αλληλοϋποστηρίζονται.</a:t>
            </a:r>
          </a:p>
        </p:txBody>
      </p:sp>
      <p:sp>
        <p:nvSpPr>
          <p:cNvPr id="5" name="formula">
            <a:extLst>
              <a:ext uri="{FF2B5EF4-FFF2-40B4-BE49-F238E27FC236}">
                <a16:creationId xmlns:a16="http://schemas.microsoft.com/office/drawing/2014/main" id="{7275E06A-A856-472A-8B07-6FB7F17872B8}"/>
              </a:ext>
            </a:extLst>
          </p:cNvPr>
          <p:cNvSpPr>
            <a:spLocks noGrp="1"/>
          </p:cNvSpPr>
          <p:nvPr/>
        </p:nvSpPr>
        <p:spPr>
          <a:xfrm>
            <a:off x="809625" y="2295525"/>
            <a:ext cx="105727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36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36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P = 2T / r</a:t>
            </a:r>
          </a:p>
        </p:txBody>
      </p:sp>
      <p:sp>
        <p:nvSpPr>
          <p:cNvPr id="6" name="formula-caption">
            <a:extLst>
              <a:ext uri="{FF2B5EF4-FFF2-40B4-BE49-F238E27FC236}">
                <a16:creationId xmlns:a16="http://schemas.microsoft.com/office/drawing/2014/main" id="{C7A58369-E90D-4D8B-B394-967FED8E75B0}"/>
              </a:ext>
            </a:extLst>
          </p:cNvPr>
          <p:cNvSpPr>
            <a:spLocks noGrp="1"/>
          </p:cNvSpPr>
          <p:nvPr/>
        </p:nvSpPr>
        <p:spPr>
          <a:xfrm>
            <a:off x="809625" y="6096000"/>
            <a:ext cx="10572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9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19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απλουστευμένο μοντέλο εξηγεί γιατί η ρύθμιση της επιφανειακής τάσης έχει σημασία.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Επιφανειοδραστικός παράγοντας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168495" y="2490992"/>
            <a:ext cx="5879880" cy="423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surfactant σχηματίζει στιβάδα στην αεροϋγρή διεπιφάνεια.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Μειώνει την επιφανειακή τάση και διευκολύνει την έκπτυξη.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δράση του υποστηρίζει τη σταθερότητα των κυψελίδων κατά τον αναπνευστικό κύκλο.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866E912C-EFF4-4125-9B28-AE5C135110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312435" y="2490992"/>
            <a:ext cx="5381625" cy="3438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Κυψελιδικά κύτταρα τύπου ΙΙ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619125" y="1993334"/>
            <a:ext cx="5381624" cy="444468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κύτταρα τύπου ΙΙ συνθέτουν και εκκρίνουν τον επιφανειοδραστικό παράγοντα.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πεταλιώδη σωμάτια συμμετέχουν στην αποθήκευση και έκκρισή του.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λιπίδια και οι πρωτεΐνες του surfactant οργανώνονται στην κυψελιδική επιφάνεια.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D72D1CC4-88C3-4F28-A5C6-F7B324F8F8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325008" y="2000250"/>
            <a:ext cx="5381625" cy="4256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18631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 dirty="0">
                <a:solidFill>
                  <a:srgbClr val="527CC1"/>
                </a:solidFill>
                <a:latin typeface="Aptos"/>
                <a:ea typeface="Aptos"/>
                <a:cs typeface="Aptos"/>
              </a:rPr>
              <a:t>Σταθεροποίηση των κυψελίδων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971203" y="2175347"/>
            <a:ext cx="6007510" cy="399475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επιφανειακή τάση μεταβάλλεται καθώς αλλάζει η έκταση της κυψελιδικής επιφάνειας.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μείωση της τάσης σε μικρότερους όγκους περιορίζει την τάση σύμπτυξης.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10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μηχανική αλληλεξάρτηση των γειτονικών κυψελίδων ενισχύει τη σταθερότητα.</a:t>
            </a:r>
          </a:p>
        </p:txBody>
      </p:sp>
      <p:pic>
        <p:nvPicPr>
          <p:cNvPr id="6" name="trim.77DC205D-4C33-4D62-AADC-3ABFFA859519.MOV">
            <a:hlinkClick r:id="" action="ppaction://media"/>
            <a:extLst>
              <a:ext uri="{FF2B5EF4-FFF2-40B4-BE49-F238E27FC236}">
                <a16:creationId xmlns:a16="http://schemas.microsoft.com/office/drawing/2014/main" id="{40A354E1-ECB8-0963-2BAB-B37EB09FAA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85876" y="2089169"/>
            <a:ext cx="2343999" cy="4167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1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Υστέρηση της καμπύλης πίεσης–όγκου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09624" y="2352675"/>
            <a:ext cx="5728989" cy="423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πορεία κατά την εισπνοή διαφέρει από την πορεία κατά την εκπνοή.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Στην ίδια διαπνευμονική πίεση μπορεί να αντιστοιχεί διαφορετικός όγκος.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Συμβάλλουν η συμπεριφορά του surfactant και η διάνοιξη ή σύγκλειση πνευμονικών μονάδων.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3B436E7D-E3D1-4C35-9E1A-5657CF2913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013583" y="2238375"/>
            <a:ext cx="3451209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Έλεγχος κατανόησης της στατικής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Τι συμβαίνει στην 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Ptp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όταν η Ppl γίνεται πιο αρνητική και η 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Palv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μένει σταθερή;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Ποια καμπύλη έχει μεγαλύτερη ενδοτικότητα: η πιο απότομη ή η πιο επίπεδη;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Πώς επηρεάζει η μείωση της επιφανειακής τάσης την έκπτυξη;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Απαντήσεις για τη στατική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Ptp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αυξάνεται, επειδή αφαιρούμε μια περισσότερο αρνητική Ppl.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Σε διάγραμμα όγκου ως προς πίεση, μεγαλύτερη κλίση σημαίνει μεγαλύτερη ενδοτικότητα.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μείωση της επιφανειακής τάσης διευκολύνει την έκπτυξη και περιορίζει την τάση σύμπτυξης.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Δυναμική της αναπνοής</a:t>
            </a:r>
          </a:p>
        </p:txBody>
      </p:sp>
      <p:sp>
        <p:nvSpPr>
          <p:cNvPr id="5" name="section-subtitle">
            <a:extLst>
              <a:ext uri="{FF2B5EF4-FFF2-40B4-BE49-F238E27FC236}">
                <a16:creationId xmlns:a16="http://schemas.microsoft.com/office/drawing/2014/main" id="{83CF93AD-4245-47B7-AE2D-5CF6724F6689}"/>
              </a:ext>
            </a:extLst>
          </p:cNvPr>
          <p:cNvSpPr>
            <a:spLocks noGrp="1"/>
          </p:cNvSpPr>
          <p:nvPr/>
        </p:nvSpPr>
        <p:spPr>
          <a:xfrm>
            <a:off x="1238250" y="2914650"/>
            <a:ext cx="9715500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31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31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31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Ροή αέρα, αντιστάσεις και έργο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Ροή αέρα και διαφορά πίεσης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3381375"/>
            <a:ext cx="10458450" cy="2524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ΔP: διαφορά πίεσης κατά μήκος του αεραγωγού.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R: αντίσταση στη ροή.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Για την ίδια αντίσταση, μεγαλύτερη διαφορά πίεσης προκαλεί μεγαλύτερη ροή.</a:t>
            </a:r>
          </a:p>
        </p:txBody>
      </p:sp>
      <p:sp>
        <p:nvSpPr>
          <p:cNvPr id="5" name="formula">
            <a:extLst>
              <a:ext uri="{FF2B5EF4-FFF2-40B4-BE49-F238E27FC236}">
                <a16:creationId xmlns:a16="http://schemas.microsoft.com/office/drawing/2014/main" id="{F31AFF5D-3402-4F1C-8654-45F676486AED}"/>
              </a:ext>
            </a:extLst>
          </p:cNvPr>
          <p:cNvSpPr>
            <a:spLocks noGrp="1"/>
          </p:cNvSpPr>
          <p:nvPr/>
        </p:nvSpPr>
        <p:spPr>
          <a:xfrm>
            <a:off x="809625" y="2295525"/>
            <a:ext cx="105727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36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36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Ροή = ΔP / R</a:t>
            </a:r>
          </a:p>
        </p:txBody>
      </p:sp>
      <p:sp>
        <p:nvSpPr>
          <p:cNvPr id="6" name="formula-caption">
            <a:extLst>
              <a:ext uri="{FF2B5EF4-FFF2-40B4-BE49-F238E27FC236}">
                <a16:creationId xmlns:a16="http://schemas.microsoft.com/office/drawing/2014/main" id="{CF4145C7-6DC7-4711-8D7A-79A8990B7DE7}"/>
              </a:ext>
            </a:extLst>
          </p:cNvPr>
          <p:cNvSpPr>
            <a:spLocks noGrp="1"/>
          </p:cNvSpPr>
          <p:nvPr/>
        </p:nvSpPr>
        <p:spPr>
          <a:xfrm>
            <a:off x="809625" y="6096000"/>
            <a:ext cx="10572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9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19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Για ίδια ροή, η αύξηση της αντίστασης απαιτεί μεγαλύτερη διαφορά πίεσης.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Η διάμετρος των αεραγωγών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3381375"/>
            <a:ext cx="10458450" cy="2524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σχέση αφορά ιδανική στρωτή ροή σε άκαμπτο σωλήνα.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Στο μοντέλο, υποδιπλασιασμός της ακτίνας αυξάνει την αντίσταση 16 φορές.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Στους πραγματικούς αεραγωγούς η γεωμετρία και το είδος της ροής κάνουν τη σχέση πιο σύνθετη.</a:t>
            </a:r>
          </a:p>
        </p:txBody>
      </p:sp>
      <p:sp>
        <p:nvSpPr>
          <p:cNvPr id="5" name="formula">
            <a:extLst>
              <a:ext uri="{FF2B5EF4-FFF2-40B4-BE49-F238E27FC236}">
                <a16:creationId xmlns:a16="http://schemas.microsoft.com/office/drawing/2014/main" id="{8F6A6A06-60D0-4813-A5ED-97EF41759B1E}"/>
              </a:ext>
            </a:extLst>
          </p:cNvPr>
          <p:cNvSpPr>
            <a:spLocks noGrp="1"/>
          </p:cNvSpPr>
          <p:nvPr/>
        </p:nvSpPr>
        <p:spPr>
          <a:xfrm>
            <a:off x="809625" y="2295525"/>
            <a:ext cx="105727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36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36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R ∝ 1/r⁴</a:t>
            </a:r>
          </a:p>
        </p:txBody>
      </p:sp>
      <p:sp>
        <p:nvSpPr>
          <p:cNvPr id="6" name="formula-caption">
            <a:extLst>
              <a:ext uri="{FF2B5EF4-FFF2-40B4-BE49-F238E27FC236}">
                <a16:creationId xmlns:a16="http://schemas.microsoft.com/office/drawing/2014/main" id="{1C9B23E9-748E-4189-93F7-382C9C5AC315}"/>
              </a:ext>
            </a:extLst>
          </p:cNvPr>
          <p:cNvSpPr>
            <a:spLocks noGrp="1"/>
          </p:cNvSpPr>
          <p:nvPr/>
        </p:nvSpPr>
        <p:spPr>
          <a:xfrm>
            <a:off x="809625" y="6096000"/>
            <a:ext cx="10572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9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19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στένωση των αεραγωγών αυξάνει το απαιτούμενο αναπνευστικό έργο.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Στρωτή και στροβιλώδης ροή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285748" y="2392380"/>
            <a:ext cx="5854731" cy="423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Στη στρωτή ροή τα στρώματα αέρα κινούνται με πιο οργανωμένο τρόπο.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Σε υψηλότερες ταχύτητες και σε διακλαδώσεις αναπτύσσονται στροβιλισμοί.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αυξημένη ροή μπορεί να απαιτεί δυσανάλογη αύξηση της πίεσης.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21FA45C4-1663-4E93-9B93-ECA8BB5C98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524627" y="2627607"/>
            <a:ext cx="5381625" cy="335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Διακλαδώσεις και συνολική αντίσταση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440100" y="2352675"/>
            <a:ext cx="5655900" cy="423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Κάθε μικρός αεραγωγός έχει μικρή διάμετρο.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περιφερικοί αεραγωγοί είναι πολυάριθμοι και συνδέονται παράλληλα.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μεγάλη συνολική διατομή μειώνει τη συνολική αντίστασή τους στον υγιή πνεύμονα.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EF366857-044C-46FE-AAFE-3BDDA01915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524627" y="2352675"/>
            <a:ext cx="5381625" cy="3717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Έργο της αναπνοής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3381375"/>
            <a:ext cx="10458450" cy="2524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έργο αντιστοιχεί στην ενέργεια που απαιτεί η μεταβολή του όγκου.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Περιλαμβάνει την υπέρβαση ελαστικών δυνάμεων και αντιστάσεων.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Στο διάγραμμα πίεσης–όγκου αποδίδεται με επιφάνειες.</a:t>
            </a:r>
          </a:p>
        </p:txBody>
      </p:sp>
      <p:sp>
        <p:nvSpPr>
          <p:cNvPr id="5" name="formula">
            <a:extLst>
              <a:ext uri="{FF2B5EF4-FFF2-40B4-BE49-F238E27FC236}">
                <a16:creationId xmlns:a16="http://schemas.microsoft.com/office/drawing/2014/main" id="{27A77CFE-260F-4A7A-ADE4-F60777177A6B}"/>
              </a:ext>
            </a:extLst>
          </p:cNvPr>
          <p:cNvSpPr>
            <a:spLocks noGrp="1"/>
          </p:cNvSpPr>
          <p:nvPr/>
        </p:nvSpPr>
        <p:spPr>
          <a:xfrm>
            <a:off x="809625" y="2295525"/>
            <a:ext cx="105727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36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36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W = ∫ P dV</a:t>
            </a:r>
          </a:p>
        </p:txBody>
      </p:sp>
      <p:sp>
        <p:nvSpPr>
          <p:cNvPr id="6" name="formula-caption">
            <a:extLst>
              <a:ext uri="{FF2B5EF4-FFF2-40B4-BE49-F238E27FC236}">
                <a16:creationId xmlns:a16="http://schemas.microsoft.com/office/drawing/2014/main" id="{0A2D7958-11FC-4FC4-AE2D-4AE8212E21C6}"/>
              </a:ext>
            </a:extLst>
          </p:cNvPr>
          <p:cNvSpPr>
            <a:spLocks noGrp="1"/>
          </p:cNvSpPr>
          <p:nvPr/>
        </p:nvSpPr>
        <p:spPr>
          <a:xfrm>
            <a:off x="809625" y="6096000"/>
            <a:ext cx="10572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l">
              <a:defRPr sz="19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19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γινόμενο πίεσης × μεταβολής όγκου αποτελεί απλουστευμένη προσέγγιση.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Ελαστικό έργο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344378" y="2262186"/>
            <a:ext cx="5515226" cy="423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Απαιτείται για τη διάταση πνεύμονα και θωρακικού τοιχώματος.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Αυξάνεται όταν μειώνεται η ενδοτικότητα.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Μέρος της ενέργειας αποθηκεύεται και συμβάλλει στην παθητική εκπνοή.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F7E75910-B1B2-4404-BF00-E1CB703203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332398" y="2141974"/>
            <a:ext cx="5381625" cy="390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Έργο αντιστάσεων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356951" y="2164061"/>
            <a:ext cx="5381624" cy="423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Απαιτείται για να κινηθεί ο αέρας μέσα από τους αεραγωγούς.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Αυξάνεται όταν αυξάνονται οι αντιστάσεις ή η απαιτούμενη ροή.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βρογχική στένωση αυξάνει την πίεση που πρέπει να παράγουν οι αναπνευστικοί μύες.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16503FF3-7BD4-4653-9ED7-91273AE784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48375" y="2552121"/>
            <a:ext cx="5381625" cy="3658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Το διάγραμμα Campbell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291566" y="2392380"/>
            <a:ext cx="5804434" cy="423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Συνδέει τη μεταβολή όγκου με την υπεζωκοτική ή οισοφάγεια πίεση.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καμπύλες πνεύμονα και θωρακικού τοιχώματος βοηθούν να διακρίνουμε τις συνιστώσες του έργου.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επιφάνεια του βρόχου αναδεικνύει τη συμβολή των αντιστάσεων.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0319C84F-6975-4BED-B353-3BDCC67047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48375" y="2624997"/>
            <a:ext cx="5381625" cy="3513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Αυξημένες αντιστάσεις ή δυσκαμψία</a:t>
            </a:r>
          </a:p>
        </p:txBody>
      </p:sp>
      <p:graphicFrame>
        <p:nvGraphicFramePr>
          <p:cNvPr id="5" name="Πίνακας 4">
            <a:extLst>
              <a:ext uri="{FF2B5EF4-FFF2-40B4-BE49-F238E27FC236}">
                <a16:creationId xmlns:a16="http://schemas.microsoft.com/office/drawing/2014/main" id="{4CB7FCE7-7730-4D8F-854A-427BE6472B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95585644"/>
              </p:ext>
            </p:extLst>
          </p:nvPr>
        </p:nvGraphicFramePr>
        <p:xfrm>
          <a:off x="809625" y="2362200"/>
          <a:ext cx="10572750" cy="3905250"/>
        </p:xfrm>
        <a:graphic>
          <a:graphicData uri="http://schemas.openxmlformats.org/drawingml/2006/table">
            <a:tbl>
              <a:tblPr firstRow="1"/>
              <a:tblGrid>
                <a:gridCol w="3238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34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81050">
                <a:tc>
                  <a:txBody>
                    <a:bodyPr/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Μεταβολή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>
                      <a:solidFill>
                        <a:srgbClr val="A7B6CA"/>
                      </a:solidFill>
                      <a:prstDash val="soli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Κύρια μηχανική συνέπεια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>
                      <a:solidFill>
                        <a:srgbClr val="A7B6CA"/>
                      </a:solidFill>
                      <a:prstDash val="soli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Αυξημένη αντίσταση αεραγωγών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Περισσότερο έργο για μετακίνηση του αέρα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Μειωμένη ενδοτικότητα πνεύμονα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Περισσότερο ελαστικό έργο για τον ίδιο όγκο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Μειωμένη ενδοτικότητα θωρακικού τοιχώματος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Μεγαλύτερη απαιτούμενη μυϊκή πίεση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Συνδυασμένες διαταραχές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 dirty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Άθροιση των επιβαρύνσεων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Μειωμένη ενδοτικότητα του πνεύμονα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285750" y="2352675"/>
            <a:ext cx="5381625" cy="423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Για ίδιο αναπνεόμενο όγκο απαιτείται μεγαλύτερη μεταβολή πίεσης.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ελαστικό έργο αυξάνεται.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σύγκριση γίνεται με ίδιο VT, ώστε να απομονώσουμε την επίδραση της ενδοτικότητας.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2AC87198-3EB0-40EB-8DDF-35740A8721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48375" y="2675450"/>
            <a:ext cx="5381625" cy="341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Παγίδευση αέρα και υπερδιάταση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389802" y="2352675"/>
            <a:ext cx="5277573" cy="423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Όταν η εκπνοή δεν ολοκληρώνεται, παραμένει επιπλέον αέρας πριν από την επόμενη εισπνοή.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τελοεκπνευστικός όγκος αυξάνεται πάνω από τον όγκο χαλάρωσης.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δυναμική υπερδιάταση επιβαρύνει τη μηχανική λειτουργία της εισπνοής.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94C9A3C7-4F5D-4377-BDB8-D3BE881797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48375" y="2587625"/>
            <a:ext cx="5381625" cy="358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Ενδογενής PEEP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619125" y="2511985"/>
            <a:ext cx="5810250" cy="423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Θετική κυψελιδική πίεση μπορεί να παραμένει στο τέλος της εκπνοής.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Πριν αρχίσει η επόμενη εισπνευστική ροή, οι μύες πρέπει να υπερβούν αυτό το φορτίο.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ενδογενής PEEP συνδέεται με αυξημένο εισπνευστικό έργο.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84737FFB-54D7-44BD-B34C-8900424DA8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400454" y="2511985"/>
            <a:ext cx="5381625" cy="341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Φορτίο και νευρομυϊκή επάρκεια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326931" y="2352675"/>
            <a:ext cx="5482376" cy="423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φορτίο περιλαμβάνει ελαστικές δυνάμεις και αντιστάσεις.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ικανότητα της αντλίας εξαρτάται από τη νευρική ενεργοποίηση και τη μυϊκή ισχύ.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Αυξημένο φορτίο ή μειωμένη επάρκεια μπορεί να οδηγήσει σε ανεπαρκή αερισμό.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0D0F39AC-D78D-4F67-8B1E-25B51981A7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183482" y="2238375"/>
            <a:ext cx="511141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Ενεργειακές ανάγκες και κόπωση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619125" y="2235703"/>
            <a:ext cx="5907386" cy="423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αναπνευστικοί μύες χρειάζονται επαρκή αιμάτωση, Ο₂ και ενεργειακά υποστρώματα.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Αυξημένη ζήτηση και μειωμένη προσφορά ενέργειας περιορίζουν την αντοχή.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Παρατεταμένο υψηλό φορτίο μπορεί να συνοδεύεται από κόπωση και μυϊκή βλάβη.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4B573426-4FC4-4FCC-AD21-4C56A27567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932740" y="2188078"/>
            <a:ext cx="4493093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Σύνδεση με τη νοσηλευτική εκτίμηση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Παρατηρούμε συχνότητα, βάθος, ρυθμό και συγχρονισμό θώρακα–κοιλιάς.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Εκτιμούμε χρήση επικουρικών μυών, εισολκές και μεταβολές της αναπνευστικής προσπάθειας.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Συσχετίζουμε την εικόνα με συνείδηση, οξυγόνωση και διαθέσιμα δεδομένα αερισμού.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μεταβολή της προσπάθειας ερμηνεύεται μαζί με την πορεία του ασθενούς.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Έλεγχος της αναπνοής</a:t>
            </a:r>
          </a:p>
        </p:txBody>
      </p:sp>
      <p:sp>
        <p:nvSpPr>
          <p:cNvPr id="5" name="section-subtitle">
            <a:extLst>
              <a:ext uri="{FF2B5EF4-FFF2-40B4-BE49-F238E27FC236}">
                <a16:creationId xmlns:a16="http://schemas.microsoft.com/office/drawing/2014/main" id="{04BCAE26-1FB0-4332-8B2B-16922A82DB9B}"/>
              </a:ext>
            </a:extLst>
          </p:cNvPr>
          <p:cNvSpPr>
            <a:spLocks noGrp="1"/>
          </p:cNvSpPr>
          <p:nvPr/>
        </p:nvSpPr>
        <p:spPr>
          <a:xfrm>
            <a:off x="1238250" y="2914650"/>
            <a:ext cx="9715500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31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lnSpc>
                <a:spcPct val="150000"/>
              </a:lnSpc>
              <a:defRPr sz="315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315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Αισθητήρες, κεντρική επεξεργασία και κινητική απάντηση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Το σύστημα ελέγχου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09624" y="2352675"/>
            <a:ext cx="5286375" cy="423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υποδοχείς μεταφέρουν πληροφορίες για χημικές και μηχανικές μεταβολές.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κεντρικά νευρωνικά δίκτυα οργανώνουν τον ρυθμό και το πρότυπο.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απαγωγές οδοί ενεργοποιούν τους αναπνευστικούς μύες.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092BDF7F-E255-4A3F-AC54-9072799D48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362998" y="2238375"/>
            <a:ext cx="475238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Αναπνευστικά νευρωνικά δίκτυα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465248" y="2000250"/>
            <a:ext cx="6164413" cy="423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προμήκης περιλαμβάνει δίκτυα που συμμετέχουν στη γένεση του αναπνευστικού ρυθμού.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σύμπλεγμα 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pre-Bötzinger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έχει σημαντικό ρόλο στη ρυθμογένεση.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περιοχές της γέφυρας τροποποιούν τη διάρκεια και τη μετάβαση των αναπνευστικών φάσεων.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4057B0AD-8D0F-4DF3-A7E5-3D1954D29F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991742" y="2000250"/>
            <a:ext cx="4219052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Προμήκης και γέφυρα</a:t>
            </a:r>
          </a:p>
        </p:txBody>
      </p:sp>
      <p:graphicFrame>
        <p:nvGraphicFramePr>
          <p:cNvPr id="5" name="Πίνακας 4">
            <a:extLst>
              <a:ext uri="{FF2B5EF4-FFF2-40B4-BE49-F238E27FC236}">
                <a16:creationId xmlns:a16="http://schemas.microsoft.com/office/drawing/2014/main" id="{F66652A7-2163-4FC6-A042-CEFD45A2A0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31393697"/>
              </p:ext>
            </p:extLst>
          </p:nvPr>
        </p:nvGraphicFramePr>
        <p:xfrm>
          <a:off x="809625" y="2362200"/>
          <a:ext cx="10572750" cy="3905250"/>
        </p:xfrm>
        <a:graphic>
          <a:graphicData uri="http://schemas.openxmlformats.org/drawingml/2006/table">
            <a:tbl>
              <a:tblPr firstRow="1"/>
              <a:tblGrid>
                <a:gridCol w="3238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34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81050">
                <a:tc>
                  <a:txBody>
                    <a:bodyPr/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Νευρωνική περιοχή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>
                      <a:solidFill>
                        <a:srgbClr val="A7B6CA"/>
                      </a:solidFill>
                      <a:prstDash val="soli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Λειτουργική συμβολή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>
                      <a:solidFill>
                        <a:srgbClr val="A7B6CA"/>
                      </a:solidFill>
                      <a:prstDash val="soli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Ραχιαία αναπνευστική ομάδα, DRG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Επεξεργασία αισθητικών σημάτων και εισπνευστική δραστηριότητα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Κοιλιακή αναπνευστική στήλη, VRG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Εισπνευστικοί και εκπνευστικοί νευρώνες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Σύμπλεγμα pre-Bötzinger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Σημαντική συμμετοχή στη γένεση του εισπνευστικού ρυθμού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Γεφυρικά δίκτυα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 dirty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Τροποποίηση διάρκειας και μετάβασης των αναπνευστικών φάσεων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Αυτόματος και εκούσιος έλεγχος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αυτόματος έλεγχος διατηρεί την αναπνοή χωρίς συνεχή συνειδητή προσπάθεια.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εγκεφαλικός φλοιός επιτρέπει προσωρινή εκούσια μεταβολή της αναπνοής.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Ομιλία, κατάποση και βήχας απαιτούν συντονισμό με την αναπνευστική λειτουργία.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Υποθάλαμος και μεταιχμιακό σύστημα συνδέουν την αναπνοή με θερμοκρασία και συναίσθημα.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Κεντρικοί χημειοϋποδοχείς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09625" y="2352675"/>
            <a:ext cx="4857750" cy="423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CO₂ διαχέεται εύκολα από το αίμα προς το εγκεφαλικό εξωκυττάριο υγρό και το ΕΝΥ.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αύξησή του προκαλεί αύξηση των H⁺ και πτώση του τοπικού pH.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χημική αυτή μεταβολή ενισχύει την αναπνευστική διέγερση.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10A3E4CC-0713-450B-BE82-87A157F7C2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48375" y="2728109"/>
            <a:ext cx="5381625" cy="330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Περιφερικοί χημειοϋποδοχείς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465248" y="2016912"/>
            <a:ext cx="5859604" cy="423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Εντοπίζονται στα καρωτιδικά και στα αορτικά σωμάτια.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Απαντούν στη μείωση της PaO₂, στην αύξηση της PaCO₂ και στην πτώση του αρτηριακού pH.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καρωτιδικά σωμάτια έχουν ιδιαίτερα σημαντικό ρόλο στην υποξική αναπνευστική απάντηση.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4A73FBC8-69E1-45AB-B2BD-BD91F55E6B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682594" y="2188078"/>
            <a:ext cx="5244871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Το καρωτιδικό σωμάτιο ως αισθητήρας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09624" y="2352675"/>
            <a:ext cx="5854731" cy="423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κύτταρα τύπου Ι ανιχνεύουν μεταβολές του χημικού περιβάλλοντος.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υποξία μεταβάλλει τη λειτουργία διαύλων Κ⁺, προκαλεί εκπόλωση και είσοδο Ca²⁺.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απελευθέρωση νευροδιαβιβαστών ενεργοποιεί προσαγωγές ίνες προς το στέλεχος.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6B744EA9-1828-424D-9936-88D3CD3DE3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081459" y="2238375"/>
            <a:ext cx="3315457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Κεντρικοί και περιφερικοί αισθητήρες</a:t>
            </a:r>
          </a:p>
        </p:txBody>
      </p:sp>
      <p:graphicFrame>
        <p:nvGraphicFramePr>
          <p:cNvPr id="5" name="Πίνακας 4">
            <a:extLst>
              <a:ext uri="{FF2B5EF4-FFF2-40B4-BE49-F238E27FC236}">
                <a16:creationId xmlns:a16="http://schemas.microsoft.com/office/drawing/2014/main" id="{71CCA495-AB73-4844-8B92-8DAEC2CE09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7208895"/>
              </p:ext>
            </p:extLst>
          </p:nvPr>
        </p:nvGraphicFramePr>
        <p:xfrm>
          <a:off x="809625" y="2362200"/>
          <a:ext cx="10572750" cy="3905250"/>
        </p:xfrm>
        <a:graphic>
          <a:graphicData uri="http://schemas.openxmlformats.org/drawingml/2006/table">
            <a:tbl>
              <a:tblPr firstRow="1"/>
              <a:tblGrid>
                <a:gridCol w="2714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3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14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81050">
                <a:tc>
                  <a:txBody>
                    <a:bodyPr/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Χαρακτηριστικό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>
                      <a:solidFill>
                        <a:srgbClr val="A7B6CA"/>
                      </a:solidFill>
                      <a:prstDash val="soli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Κεντρικοί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>
                      <a:solidFill>
                        <a:srgbClr val="A7B6CA"/>
                      </a:solidFill>
                      <a:prstDash val="soli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Περιφερικοί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>
                      <a:solidFill>
                        <a:srgbClr val="A7B6CA"/>
                      </a:solidFill>
                      <a:prstDash val="soli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Θέση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Εγκέφαλος και εγκεφαλικό στέλεχος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Καρωτιδικά και αορτικά σωμάτια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Κύριο χημικό σήμα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Τοπική μεταβολή H⁺ που σχετίζεται με CO₂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PaO₂, PaCO₂ και αρτηριακό pH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Υποξαιμική διέγερση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Δεν αποτελεί τον κύριο μηχανισμό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Κύρια αισθητήρια οδός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Μεταβολική οξέωση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Περιορισμένη άμεση πρόσβαση των H⁺ στο ΕΝΥ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 dirty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Άμεση συμβολή στην αύξηση αερισμού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Η απάντηση στην αύξηση CO₂</a:t>
            </a:r>
          </a:p>
        </p:txBody>
      </p:sp>
      <p:sp>
        <p:nvSpPr>
          <p:cNvPr id="5" name="flow-step-0">
            <a:extLst>
              <a:ext uri="{FF2B5EF4-FFF2-40B4-BE49-F238E27FC236}">
                <a16:creationId xmlns:a16="http://schemas.microsoft.com/office/drawing/2014/main" id="{F15131BA-3414-4898-8DFF-D3C31453E035}"/>
              </a:ext>
            </a:extLst>
          </p:cNvPr>
          <p:cNvSpPr>
            <a:spLocks noGrp="1"/>
          </p:cNvSpPr>
          <p:nvPr/>
        </p:nvSpPr>
        <p:spPr>
          <a:xfrm>
            <a:off x="809625" y="2609850"/>
            <a:ext cx="2952750" cy="2857500"/>
          </a:xfrm>
          <a:prstGeom prst="rect">
            <a:avLst/>
          </a:prstGeom>
          <a:solidFill>
            <a:srgbClr val="FFFFFF"/>
          </a:solidFill>
          <a:ln w="9525">
            <a:solidFill>
              <a:srgbClr val="A7B6C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step-label-0">
            <a:extLst>
              <a:ext uri="{FF2B5EF4-FFF2-40B4-BE49-F238E27FC236}">
                <a16:creationId xmlns:a16="http://schemas.microsoft.com/office/drawing/2014/main" id="{1184D104-7896-4AA6-93BE-200383A2BCC6}"/>
              </a:ext>
            </a:extLst>
          </p:cNvPr>
          <p:cNvSpPr>
            <a:spLocks noGrp="1"/>
          </p:cNvSpPr>
          <p:nvPr/>
        </p:nvSpPr>
        <p:spPr>
          <a:xfrm>
            <a:off x="962025" y="2857500"/>
            <a:ext cx="26479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4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24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28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Αύξηση PaCO₂</a:t>
            </a:r>
          </a:p>
        </p:txBody>
      </p:sp>
      <p:sp>
        <p:nvSpPr>
          <p:cNvPr id="7" name="step-description-0">
            <a:extLst>
              <a:ext uri="{FF2B5EF4-FFF2-40B4-BE49-F238E27FC236}">
                <a16:creationId xmlns:a16="http://schemas.microsoft.com/office/drawing/2014/main" id="{4B131E39-E018-4B09-92E7-1F7B6D436E10}"/>
              </a:ext>
            </a:extLst>
          </p:cNvPr>
          <p:cNvSpPr>
            <a:spLocks noGrp="1"/>
          </p:cNvSpPr>
          <p:nvPr/>
        </p:nvSpPr>
        <p:spPr>
          <a:xfrm>
            <a:off x="1000125" y="3857625"/>
            <a:ext cx="2571750" cy="1381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17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lnSpc>
                <a:spcPct val="150000"/>
              </a:lnSpc>
              <a:defRPr sz="217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Μεταβάλλεται το χημικό περιβάλλον των αισθητήρων</a:t>
            </a:r>
          </a:p>
        </p:txBody>
      </p:sp>
      <p:sp>
        <p:nvSpPr>
          <p:cNvPr id="8" name="flow-arrow-0">
            <a:extLst>
              <a:ext uri="{FF2B5EF4-FFF2-40B4-BE49-F238E27FC236}">
                <a16:creationId xmlns:a16="http://schemas.microsoft.com/office/drawing/2014/main" id="{9E8CA757-E86B-4B26-AE1F-13E195C4CDCC}"/>
              </a:ext>
            </a:extLst>
          </p:cNvPr>
          <p:cNvSpPr>
            <a:spLocks noGrp="1"/>
          </p:cNvSpPr>
          <p:nvPr/>
        </p:nvSpPr>
        <p:spPr>
          <a:xfrm>
            <a:off x="3924300" y="3857625"/>
            <a:ext cx="523875" cy="361950"/>
          </a:xfrm>
          <a:prstGeom prst="rightArrow">
            <a:avLst/>
          </a:prstGeom>
          <a:solidFill>
            <a:srgbClr val="527CC1"/>
          </a:solidFill>
          <a:ln w="0">
            <a:noFill/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flow-step-1">
            <a:extLst>
              <a:ext uri="{FF2B5EF4-FFF2-40B4-BE49-F238E27FC236}">
                <a16:creationId xmlns:a16="http://schemas.microsoft.com/office/drawing/2014/main" id="{B27F4EB7-5FFA-46E4-BD13-948862568BBD}"/>
              </a:ext>
            </a:extLst>
          </p:cNvPr>
          <p:cNvSpPr>
            <a:spLocks noGrp="1"/>
          </p:cNvSpPr>
          <p:nvPr/>
        </p:nvSpPr>
        <p:spPr>
          <a:xfrm>
            <a:off x="4619625" y="2609850"/>
            <a:ext cx="2952750" cy="2857500"/>
          </a:xfrm>
          <a:prstGeom prst="rect">
            <a:avLst/>
          </a:prstGeom>
          <a:solidFill>
            <a:srgbClr val="E2E9F5"/>
          </a:solidFill>
          <a:ln w="9525">
            <a:solidFill>
              <a:srgbClr val="A7B6C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step-label-1">
            <a:extLst>
              <a:ext uri="{FF2B5EF4-FFF2-40B4-BE49-F238E27FC236}">
                <a16:creationId xmlns:a16="http://schemas.microsoft.com/office/drawing/2014/main" id="{86794878-E8BD-4186-8B8D-4905B031D999}"/>
              </a:ext>
            </a:extLst>
          </p:cNvPr>
          <p:cNvSpPr>
            <a:spLocks noGrp="1"/>
          </p:cNvSpPr>
          <p:nvPr/>
        </p:nvSpPr>
        <p:spPr>
          <a:xfrm>
            <a:off x="4772025" y="2857500"/>
            <a:ext cx="26479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4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24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28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Ενίσχυση διέγερσης</a:t>
            </a:r>
          </a:p>
        </p:txBody>
      </p:sp>
      <p:sp>
        <p:nvSpPr>
          <p:cNvPr id="11" name="step-description-1">
            <a:extLst>
              <a:ext uri="{FF2B5EF4-FFF2-40B4-BE49-F238E27FC236}">
                <a16:creationId xmlns:a16="http://schemas.microsoft.com/office/drawing/2014/main" id="{FC0E64BF-3A5D-4BFE-A644-F1474597C517}"/>
              </a:ext>
            </a:extLst>
          </p:cNvPr>
          <p:cNvSpPr>
            <a:spLocks noGrp="1"/>
          </p:cNvSpPr>
          <p:nvPr/>
        </p:nvSpPr>
        <p:spPr>
          <a:xfrm>
            <a:off x="4810125" y="3857625"/>
            <a:ext cx="2571750" cy="1381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17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lnSpc>
                <a:spcPct val="150000"/>
              </a:lnSpc>
              <a:defRPr sz="217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αναπνευστικά δίκτυα αυξάνουν την κινητική έξοδο</a:t>
            </a:r>
          </a:p>
        </p:txBody>
      </p:sp>
      <p:sp>
        <p:nvSpPr>
          <p:cNvPr id="12" name="flow-arrow-1">
            <a:extLst>
              <a:ext uri="{FF2B5EF4-FFF2-40B4-BE49-F238E27FC236}">
                <a16:creationId xmlns:a16="http://schemas.microsoft.com/office/drawing/2014/main" id="{3FD28D1E-5E18-4863-98DE-A3E59A914601}"/>
              </a:ext>
            </a:extLst>
          </p:cNvPr>
          <p:cNvSpPr>
            <a:spLocks noGrp="1"/>
          </p:cNvSpPr>
          <p:nvPr/>
        </p:nvSpPr>
        <p:spPr>
          <a:xfrm>
            <a:off x="7734300" y="3857625"/>
            <a:ext cx="523875" cy="361950"/>
          </a:xfrm>
          <a:prstGeom prst="rightArrow">
            <a:avLst/>
          </a:prstGeom>
          <a:solidFill>
            <a:srgbClr val="527CC1"/>
          </a:solidFill>
          <a:ln w="0">
            <a:noFill/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3" name="flow-step-2">
            <a:extLst>
              <a:ext uri="{FF2B5EF4-FFF2-40B4-BE49-F238E27FC236}">
                <a16:creationId xmlns:a16="http://schemas.microsoft.com/office/drawing/2014/main" id="{5F1B861E-9FBA-4B0C-9A71-8DAAD5E7E6C1}"/>
              </a:ext>
            </a:extLst>
          </p:cNvPr>
          <p:cNvSpPr>
            <a:spLocks noGrp="1"/>
          </p:cNvSpPr>
          <p:nvPr/>
        </p:nvSpPr>
        <p:spPr>
          <a:xfrm>
            <a:off x="8429625" y="2609850"/>
            <a:ext cx="2952750" cy="2857500"/>
          </a:xfrm>
          <a:prstGeom prst="rect">
            <a:avLst/>
          </a:prstGeom>
          <a:solidFill>
            <a:srgbClr val="FFFFFF"/>
          </a:solidFill>
          <a:ln w="9525">
            <a:solidFill>
              <a:srgbClr val="A7B6C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4" name="step-label-2">
            <a:extLst>
              <a:ext uri="{FF2B5EF4-FFF2-40B4-BE49-F238E27FC236}">
                <a16:creationId xmlns:a16="http://schemas.microsoft.com/office/drawing/2014/main" id="{D2B886C2-7709-4801-BB20-A275081EAFBB}"/>
              </a:ext>
            </a:extLst>
          </p:cNvPr>
          <p:cNvSpPr>
            <a:spLocks noGrp="1"/>
          </p:cNvSpPr>
          <p:nvPr/>
        </p:nvSpPr>
        <p:spPr>
          <a:xfrm>
            <a:off x="8582025" y="2857500"/>
            <a:ext cx="26479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4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24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28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Αύξηση αερισμού</a:t>
            </a:r>
          </a:p>
        </p:txBody>
      </p:sp>
      <p:sp>
        <p:nvSpPr>
          <p:cNvPr id="15" name="step-description-2">
            <a:extLst>
              <a:ext uri="{FF2B5EF4-FFF2-40B4-BE49-F238E27FC236}">
                <a16:creationId xmlns:a16="http://schemas.microsoft.com/office/drawing/2014/main" id="{C2899929-D1C1-41D7-BB68-1D360D564E30}"/>
              </a:ext>
            </a:extLst>
          </p:cNvPr>
          <p:cNvSpPr>
            <a:spLocks noGrp="1"/>
          </p:cNvSpPr>
          <p:nvPr/>
        </p:nvSpPr>
        <p:spPr>
          <a:xfrm>
            <a:off x="8620125" y="3857625"/>
            <a:ext cx="2571750" cy="1381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17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lnSpc>
                <a:spcPct val="150000"/>
              </a:lnSpc>
              <a:defRPr sz="2175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00" b="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αποβολή CO₂ ενισχύεται</a:t>
            </a:r>
          </a:p>
        </p:txBody>
      </p:sp>
      <p:sp>
        <p:nvSpPr>
          <p:cNvPr id="16" name="flow-caption">
            <a:extLst>
              <a:ext uri="{FF2B5EF4-FFF2-40B4-BE49-F238E27FC236}">
                <a16:creationId xmlns:a16="http://schemas.microsoft.com/office/drawing/2014/main" id="{F01374A3-1447-4A46-987C-FA24DB7AF019}"/>
              </a:ext>
            </a:extLst>
          </p:cNvPr>
          <p:cNvSpPr>
            <a:spLocks noGrp="1"/>
          </p:cNvSpPr>
          <p:nvPr/>
        </p:nvSpPr>
        <p:spPr>
          <a:xfrm>
            <a:off x="809625" y="6000750"/>
            <a:ext cx="10572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2100" b="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Πρόκειται για αρνητική ανάδραση: η απάντηση περιορίζει την αρχική διαταραχή.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Σύνδεση με την οξεοβασική ισορροπία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3381375"/>
            <a:ext cx="10458450" cy="2905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μεταβολική οξέωση μπορεί να διεγείρει τον αερισμό μέσω περιφερικών χημειοϋποδοχέων.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αυξημένη αποβολή CO₂ συμβάλλει στην αναπνευστική αντιρρόπηση.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αποτελεσματικότητα της απάντησης εξαρτάται και από την ικανότητα της αναπνευστικής αντλίας.</a:t>
            </a:r>
          </a:p>
        </p:txBody>
      </p:sp>
      <p:sp>
        <p:nvSpPr>
          <p:cNvPr id="5" name="formula">
            <a:extLst>
              <a:ext uri="{FF2B5EF4-FFF2-40B4-BE49-F238E27FC236}">
                <a16:creationId xmlns:a16="http://schemas.microsoft.com/office/drawing/2014/main" id="{921C2C12-3668-4B8E-BAE8-BB37BBB02553}"/>
              </a:ext>
            </a:extLst>
          </p:cNvPr>
          <p:cNvSpPr>
            <a:spLocks noGrp="1"/>
          </p:cNvSpPr>
          <p:nvPr/>
        </p:nvSpPr>
        <p:spPr>
          <a:xfrm>
            <a:off x="809625" y="2295525"/>
            <a:ext cx="105727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36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defRPr sz="36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CO₂ + H₂O ⇄ H₂CO₃ ⇄ H⁺ + HCO₃⁻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Υποδοχείς διάτασης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09625" y="2352675"/>
            <a:ext cx="5381624" cy="423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πνευμονικοί υποδοχείς διάτασης απαντούν στη διάταση των αεραγωγών.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Μεταφέρουν σήματα κυρίως μέσω του πνευμονογαστρικού.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Το αντανακλαστικό </a:t>
            </a:r>
            <a:r>
              <a:rPr sz="225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Hering</a:t>
            </a: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–Breuer περιορίζει την εισπνοή, ιδιαίτερα σε μεγάλους αναπνεόμενους όγκους.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B650AD90-B069-4944-B01C-3670EC1DDD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524627" y="2205552"/>
            <a:ext cx="5381625" cy="420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Ερεθιστικοί υποδοχείς και ίνες C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472792" y="2000250"/>
            <a:ext cx="5623207" cy="423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ερεθιστικοί υποδοχείς ανταποκρίνονται σε μηχανικά και χημικά ερεθίσματα.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απαντήσεις μπορεί να περιλαμβάνουν βήχα, βρογχοσύσπαση και αλλαγή του προτύπου αναπνοής.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πνευμονικές προσαγωγές ίνες συμμετέχουν στην προστασία των αεραγωγών.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D67E79AA-5A2C-41EE-A061-69F77B1327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337583" y="2569179"/>
            <a:ext cx="5381625" cy="352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Υποδοχείς J και άλλα ερεθίσματα</a:t>
            </a:r>
          </a:p>
        </p:txBody>
      </p:sp>
      <p:graphicFrame>
        <p:nvGraphicFramePr>
          <p:cNvPr id="5" name="Πίνακας 4">
            <a:extLst>
              <a:ext uri="{FF2B5EF4-FFF2-40B4-BE49-F238E27FC236}">
                <a16:creationId xmlns:a16="http://schemas.microsoft.com/office/drawing/2014/main" id="{3A98B604-AD62-4021-BBF5-842A36F633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1387589"/>
              </p:ext>
            </p:extLst>
          </p:nvPr>
        </p:nvGraphicFramePr>
        <p:xfrm>
          <a:off x="809625" y="2362200"/>
          <a:ext cx="10572750" cy="3905250"/>
        </p:xfrm>
        <a:graphic>
          <a:graphicData uri="http://schemas.openxmlformats.org/drawingml/2006/table">
            <a:tbl>
              <a:tblPr firstRow="1"/>
              <a:tblGrid>
                <a:gridCol w="3238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34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81050">
                <a:tc>
                  <a:txBody>
                    <a:bodyPr/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Ερέθισμα ή υποδοχέας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>
                      <a:solidFill>
                        <a:srgbClr val="A7B6CA"/>
                      </a:solidFill>
                      <a:prstDash val="soli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Σύνδεση με την αναπνοή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>
                      <a:solidFill>
                        <a:srgbClr val="A7B6CA"/>
                      </a:solidFill>
                      <a:prstDash val="soli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Υποδοχείς J / πνευμονικές ίνες C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Διέγερση σε διάμεση συμφόρηση ή οίδημα και μεταβολή αναπνευστικού προτύπου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Υποδοχείς μυών και αρθρώσεων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Συμβολή στην προσαρμογή της αναπνοής κατά την κίνηση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Θερμοκρασία και πόνος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Τροποποίηση της κεντρικής αναπνευστικής δραστηριότητας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Συναίσθημα και εκούσιες πράξεις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 dirty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Επίδραση από ανώτερα εγκεφαλικά κέντρα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Βήχας, πταρμός και λόξυγγας</a:t>
            </a:r>
          </a:p>
        </p:txBody>
      </p:sp>
      <p:graphicFrame>
        <p:nvGraphicFramePr>
          <p:cNvPr id="5" name="Πίνακας 4">
            <a:extLst>
              <a:ext uri="{FF2B5EF4-FFF2-40B4-BE49-F238E27FC236}">
                <a16:creationId xmlns:a16="http://schemas.microsoft.com/office/drawing/2014/main" id="{8BB4FB5B-C882-47D3-A1BC-721C1F6E02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56025178"/>
              </p:ext>
            </p:extLst>
          </p:nvPr>
        </p:nvGraphicFramePr>
        <p:xfrm>
          <a:off x="809625" y="2362200"/>
          <a:ext cx="10572750" cy="3905250"/>
        </p:xfrm>
        <a:graphic>
          <a:graphicData uri="http://schemas.openxmlformats.org/drawingml/2006/table">
            <a:tbl>
              <a:tblPr firstRow="1"/>
              <a:tblGrid>
                <a:gridCol w="3238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34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81050">
                <a:tc>
                  <a:txBody>
                    <a:bodyPr/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Ενέργεια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>
                      <a:solidFill>
                        <a:srgbClr val="A7B6CA"/>
                      </a:solidFill>
                      <a:prstDash val="soli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Aptos"/>
                          <a:ea typeface="Aptos"/>
                          <a:cs typeface="Aptos"/>
                        </a:rPr>
                        <a:t>Βασικός μηχανισμός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>
                      <a:solidFill>
                        <a:srgbClr val="A7B6CA"/>
                      </a:solidFill>
                      <a:prstDash val="soli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527C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Βήχας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Εισπνοή, συμπίεση με παροδικό κλείσιμο της γλωττίδας και απότομη εκπνευστική ροή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Πταρμός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Αντανακλαστική απομάκρυνση ερεθιστικών παραγόντων από το ανώτερο αναπνευστικό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Λόξυγγας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Ακούσια σύσπαση εισπνευστικών μυών με απότομο κλείσιμο της γλωττίδας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Χασμουρητό</a:t>
                      </a:r>
                    </a:p>
                  </a:txBody>
                  <a:tcPr anchor="ctr">
                    <a:lnL w="6668">
                      <a:solidFill>
                        <a:srgbClr val="A7B6CA"/>
                      </a:solidFill>
                      <a:prstDash val="soli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 dirty="0">
                          <a:solidFill>
                            <a:srgbClr val="182438"/>
                          </a:solidFill>
                          <a:latin typeface="Aptos"/>
                          <a:ea typeface="Aptos"/>
                          <a:cs typeface="Aptos"/>
                        </a:rPr>
                        <a:t>Σύνθετη αναπνευστική και συμπεριφορική ενέργεια με μη πλήρως διευκρινισμένη λειτουργία</a:t>
                      </a:r>
                    </a:p>
                  </a:txBody>
                  <a:tcPr anchor="ctr">
                    <a:lnL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668">
                      <a:solidFill>
                        <a:srgbClr val="A7B6CA"/>
                      </a:solidFill>
                      <a:prstDash val="solid"/>
                    </a:lnR>
                    <a:lnT w="6668" cap="flat" cmpd="sng" algn="ctr">
                      <a:solidFill>
                        <a:srgbClr val="A7B6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668">
                      <a:solidFill>
                        <a:srgbClr val="A7B6CA"/>
                      </a:solidFill>
                      <a:prstDash val="solid"/>
                    </a:lnB>
                    <a:solidFill>
                      <a:srgbClr val="E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Εφαρμογή: μειωμένη αναπνευστική ώση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Ένας υποθετικός ασθενής εμφανίζει μειωμένο βάθος και συχνότητα αναπνοής μετά από καταστολή.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Πώς αναμένεται να μεταβληθεί ο κυψελιδικός αερισμός;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Ποια τάση αναμένουμε στην PaCO₂, αν η παραγωγή CO₂ παραμένει σταθερή;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Ποια στοιχεία θα συσχετίζαμε στη νοσηλευτική παρατήρηση;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Ανάλυση της εφαρμογής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μείωση βάθους και συχνότητας τείνει να μειώσει τον κυψελιδικό αερισμό.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 σταθερή παραγωγή CO₂, η PaCO₂ τείνει να αυξηθεί.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παρατήρηση συνδυάζει συχνότητα, βάθος, προσπάθεια και επίπεδο συνείδησης.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Η οξυγόνωση και ο αερισμός αξιολογούνται ως διακριτές, αλληλοσυνδεόμενες λειτουργίες.</a:t>
            </a: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Συνολική λειτουργία της αντλίας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197728" y="1974652"/>
            <a:ext cx="6127123" cy="423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νευρικός έλεγχος παρέχει το κατάλληλο σήμα στους μύες.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μύες δημιουργούν πίεση και μεταβάλλουν τον θωρακικό όγκο.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Οι ελαστικές ιδιότητες και οι αντιστάσεις καθορίζουν το απαιτούμενο έργο.</a:t>
            </a:r>
          </a:p>
          <a:p>
            <a:pPr marL="228600" indent="-114300" algn="l">
              <a:lnSpc>
                <a:spcPct val="150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5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Ο αποτελεσματικός κυψελιδικός αερισμός υποστηρίζει την αποβολή CO₂.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5B88C70E-D788-4556-B019-67DE611182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524627" y="2097048"/>
            <a:ext cx="5381625" cy="4116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888057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 dirty="0">
                <a:solidFill>
                  <a:srgbClr val="527CC1"/>
                </a:solidFill>
                <a:latin typeface="Aptos"/>
                <a:ea typeface="Aptos"/>
                <a:cs typeface="Aptos"/>
              </a:rPr>
              <a:t>Βα</a:t>
            </a:r>
            <a:r>
              <a:rPr sz="3900" b="1" dirty="0" err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σικές</a:t>
            </a:r>
            <a:r>
              <a:rPr sz="3900" b="1" dirty="0">
                <a:solidFill>
                  <a:srgbClr val="527CC1"/>
                </a:solidFill>
                <a:latin typeface="Aptos"/>
                <a:ea typeface="Aptos"/>
                <a:cs typeface="Aptos"/>
              </a:rPr>
              <a:t> </a:t>
            </a:r>
            <a:r>
              <a:rPr sz="3900" b="1" dirty="0" err="1">
                <a:solidFill>
                  <a:srgbClr val="527CC1"/>
                </a:solidFill>
                <a:latin typeface="Aptos"/>
                <a:ea typeface="Aptos"/>
                <a:cs typeface="Aptos"/>
              </a:rPr>
              <a:t>ερωτήσεις</a:t>
            </a:r>
            <a:endParaRPr sz="3900" b="1" dirty="0">
              <a:solidFill>
                <a:srgbClr val="527CC1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14387" y="1474423"/>
            <a:ext cx="10458450" cy="526767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228600" indent="-114300" algn="l">
              <a:lnSpc>
                <a:spcPct val="114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0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Ποιος</a:t>
            </a:r>
            <a:r>
              <a:rPr sz="22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0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είν</a:t>
            </a:r>
            <a:r>
              <a:rPr sz="22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αι ο κύριος εισπνευστικός μυς και πώς δρα;</a:t>
            </a:r>
          </a:p>
          <a:p>
            <a:pPr marL="228600" indent="-114300" algn="l">
              <a:lnSpc>
                <a:spcPct val="114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0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Γι</a:t>
            </a:r>
            <a:r>
              <a:rPr sz="22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ατί η ήρεμη εκπνοή θεωρείται κυρίως παθητική;</a:t>
            </a:r>
          </a:p>
          <a:p>
            <a:pPr marL="228600" indent="-114300" algn="l">
              <a:lnSpc>
                <a:spcPct val="114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0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Ποι</a:t>
            </a:r>
            <a:r>
              <a:rPr sz="22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 είναι η διαφορά V̇E και V̇A;</a:t>
            </a:r>
          </a:p>
          <a:p>
            <a:pPr marL="228600" indent="-114300" algn="l">
              <a:lnSpc>
                <a:spcPct val="114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sz="220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Πώς</a:t>
            </a:r>
            <a:r>
              <a:rPr sz="22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</a:t>
            </a:r>
            <a:r>
              <a:rPr sz="220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μετ</a:t>
            </a:r>
            <a:r>
              <a:rPr sz="22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αβάλλεται η Ptp όταν η Ppl γίνεται πιο αρνητική;</a:t>
            </a:r>
            <a:endParaRPr lang="el-GR" sz="2200" dirty="0">
              <a:solidFill>
                <a:srgbClr val="182438"/>
              </a:solidFill>
              <a:latin typeface="Aptos"/>
              <a:ea typeface="Aptos"/>
              <a:cs typeface="Aptos"/>
            </a:endParaRPr>
          </a:p>
          <a:p>
            <a:pPr marL="228600" indent="-114300">
              <a:lnSpc>
                <a:spcPct val="114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lang="el-GR" sz="22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Τι σημαίνει μειωμένη ενδοτικότητα;</a:t>
            </a:r>
          </a:p>
          <a:p>
            <a:pPr marL="228600" indent="-114300">
              <a:lnSpc>
                <a:spcPct val="114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lang="el-GR" sz="22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Πώς βοηθά ο </a:t>
            </a:r>
            <a:r>
              <a:rPr lang="el-GR" sz="220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επιφανειοδραστικός</a:t>
            </a:r>
            <a:r>
              <a:rPr lang="el-GR" sz="22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παράγοντας;</a:t>
            </a:r>
          </a:p>
          <a:p>
            <a:pPr marL="228600" indent="-114300">
              <a:lnSpc>
                <a:spcPct val="114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lang="el-GR" sz="22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Γιατί η </a:t>
            </a:r>
            <a:r>
              <a:rPr lang="el-GR" sz="220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υπερδιάταση</a:t>
            </a:r>
            <a:r>
              <a:rPr lang="el-GR" sz="22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αυξάνει το εισπνευστικό φορτίο;</a:t>
            </a:r>
          </a:p>
          <a:p>
            <a:pPr marL="228600" indent="-114300">
              <a:lnSpc>
                <a:spcPct val="114000"/>
              </a:lnSpc>
              <a:spcAft>
                <a:spcPts val="1200"/>
              </a:spcAft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lang="el-GR" sz="22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Πώς ανιχνεύουν οι κεντρικοί </a:t>
            </a:r>
            <a:r>
              <a:rPr lang="el-GR" sz="220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χημειοϋποδοχείς</a:t>
            </a:r>
            <a:r>
              <a:rPr lang="el-GR" sz="22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την αύξηση CO₂;</a:t>
            </a:r>
            <a:endParaRPr sz="2200" dirty="0">
              <a:solidFill>
                <a:srgbClr val="182438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3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0A3B8C-04B6-49A6-A501-383DC960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429875" y="115906"/>
            <a:ext cx="1685925" cy="558764"/>
          </a:xfrm>
          <a:prstGeom prst="rect">
            <a:avLst/>
          </a:prstGeom>
        </p:spPr>
      </p:pic>
      <p:sp>
        <p:nvSpPr>
          <p:cNvPr id="2" name="Τίτλος διαφάνειας">
            <a:extLst>
              <a:ext uri="{FF2B5EF4-FFF2-40B4-BE49-F238E27FC236}">
                <a16:creationId xmlns:a16="http://schemas.microsoft.com/office/drawing/2014/main" id="{881DD844-4AB3-4294-A596-F6F034D44256}"/>
              </a:ext>
            </a:extLst>
          </p:cNvPr>
          <p:cNvSpPr>
            <a:spLocks noGrp="1"/>
          </p:cNvSpPr>
          <p:nvPr/>
        </p:nvSpPr>
        <p:spPr>
          <a:xfrm>
            <a:off x="619125" y="1066800"/>
            <a:ext cx="1095375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>
            <a:defPPr algn="ctr"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defPPr>
          </a:lstStyle>
          <a:p>
            <a:pPr algn="ctr">
              <a:buNone/>
              <a:defRPr sz="3900" b="1">
                <a:solidFill>
                  <a:srgbClr val="527CC1"/>
                </a:solidFill>
                <a:latin typeface="Aptos"/>
                <a:ea typeface="Aptos"/>
                <a:cs typeface="Aptos"/>
              </a:defRPr>
            </a:pPr>
            <a:r>
              <a:rPr sz="3900" b="1">
                <a:solidFill>
                  <a:srgbClr val="527CC1"/>
                </a:solidFill>
                <a:latin typeface="Aptos"/>
                <a:ea typeface="Aptos"/>
                <a:cs typeface="Aptos"/>
              </a:rPr>
              <a:t>Πηγές και εκπαιδευτικές σημειώσεις</a:t>
            </a:r>
          </a:p>
        </p:txBody>
      </p:sp>
      <p:sp>
        <p:nvSpPr>
          <p:cNvPr id="3" name="Κύριο περιεχόμενο">
            <a:extLst>
              <a:ext uri="{FF2B5EF4-FFF2-40B4-BE49-F238E27FC236}">
                <a16:creationId xmlns:a16="http://schemas.microsoft.com/office/drawing/2014/main" id="{7102060D-8C3F-44B8-BA86-4FEBBF1B2421}"/>
              </a:ext>
            </a:extLst>
          </p:cNvPr>
          <p:cNvSpPr>
            <a:spLocks noGrp="1"/>
          </p:cNvSpPr>
          <p:nvPr/>
        </p:nvSpPr>
        <p:spPr>
          <a:xfrm>
            <a:off x="866775" y="2324100"/>
            <a:ext cx="104584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def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/>
              <a:t>Εκπαιδευτικές σημειώσεις των Θ. </a:t>
            </a:r>
            <a:r>
              <a:rPr lang="el-GR" sz="2400" dirty="0" err="1"/>
              <a:t>Βασιλακόπουλου</a:t>
            </a:r>
            <a:r>
              <a:rPr lang="el-GR" sz="2400" dirty="0"/>
              <a:t> («Φυσιολογία Αναπνευστικού – Αναπνευστικοί Μύες», «Στατική της Αναπνοής», «Δυναμική της Αναπνοής»), Φ. </a:t>
            </a:r>
            <a:r>
              <a:rPr lang="el-GR" sz="2400" dirty="0" err="1"/>
              <a:t>Περλικού</a:t>
            </a:r>
            <a:r>
              <a:rPr lang="el-GR" sz="2400" dirty="0"/>
              <a:t> («Έλεγχος της Αναπνοής») και Δ. </a:t>
            </a:r>
            <a:r>
              <a:rPr lang="el-GR" sz="2400" dirty="0" err="1"/>
              <a:t>Τουμπανάκη</a:t>
            </a:r>
            <a:r>
              <a:rPr lang="el-GR" sz="2400" dirty="0"/>
              <a:t> («Ανταλλαγή Αερίων», Ιατρική Σχολή ΕΚΠΑ, 2026).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OpenStax</a:t>
            </a:r>
            <a:r>
              <a:rPr lang="el-GR" sz="24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. </a:t>
            </a:r>
            <a:r>
              <a:rPr lang="el-GR" sz="240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Anatomy</a:t>
            </a:r>
            <a:r>
              <a:rPr lang="el-GR" sz="24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and </a:t>
            </a:r>
            <a:r>
              <a:rPr lang="el-GR" sz="240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Physiology</a:t>
            </a:r>
            <a:r>
              <a:rPr lang="el-GR" sz="24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2e, ενότητα 22.3, The </a:t>
            </a:r>
            <a:r>
              <a:rPr lang="el-GR" sz="240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Process</a:t>
            </a:r>
            <a:r>
              <a:rPr lang="el-GR" sz="24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 of </a:t>
            </a:r>
            <a:r>
              <a:rPr lang="el-GR" sz="2400" dirty="0" err="1">
                <a:solidFill>
                  <a:srgbClr val="182438"/>
                </a:solidFill>
                <a:latin typeface="Aptos"/>
                <a:ea typeface="Aptos"/>
                <a:cs typeface="Aptos"/>
              </a:rPr>
              <a:t>Breathing</a:t>
            </a:r>
            <a:r>
              <a:rPr lang="el-GR" sz="24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 sz="2250">
                <a:solidFill>
                  <a:srgbClr val="182438"/>
                </a:solidFill>
                <a:latin typeface="Aptos"/>
                <a:ea typeface="Aptos"/>
                <a:cs typeface="Aptos"/>
              </a:defRPr>
            </a:pPr>
            <a:r>
              <a:rPr lang="el-GR" sz="2400" dirty="0">
                <a:solidFill>
                  <a:srgbClr val="182438"/>
                </a:solidFill>
                <a:latin typeface="Aptos"/>
                <a:ea typeface="Aptos"/>
                <a:cs typeface="Aptos"/>
              </a:rPr>
              <a:t>Τα αριθμητικά παραδείγματα και οι εφαρμογές χρησιμοποιούν απλουστευμένες διδακτικές παραδοχές.</a:t>
            </a:r>
          </a:p>
          <a:p>
            <a:endParaRPr lang="el-GR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969482862"/>
      </p:ext>
    </p:extLst>
  </p:cSld>
  <p:clrMapOvr>
    <a:masterClrMapping/>
  </p:clrMapOvr>
</p:sld>
</file>

<file path=ppt/theme/theme1.xml><?xml version="1.0" encoding="utf-8"?>
<a:theme xmlns:a="http://schemas.openxmlformats.org/drawingml/2006/main" name="1_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3847</Words>
  <Application>Microsoft Office PowerPoint</Application>
  <DocSecurity>0</DocSecurity>
  <PresentationFormat>Ευρεία οθόνη</PresentationFormat>
  <Paragraphs>535</Paragraphs>
  <Slides>92</Slides>
  <Notes>92</Notes>
  <HiddenSlides>0</HiddenSlides>
  <MMClips>3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3</vt:i4>
      </vt:variant>
      <vt:variant>
        <vt:lpstr>Τίτλοι διαφανειών</vt:lpstr>
      </vt:variant>
      <vt:variant>
        <vt:i4>92</vt:i4>
      </vt:variant>
    </vt:vector>
  </HeadingPairs>
  <TitlesOfParts>
    <vt:vector size="98" baseType="lpstr">
      <vt:lpstr>Aptos</vt:lpstr>
      <vt:lpstr>Aptos Display</vt:lpstr>
      <vt:lpstr>Arial</vt:lpstr>
      <vt:lpstr>1_Θέμα του Office</vt:lpstr>
      <vt:lpstr>2_Θέμα του Office</vt:lpstr>
      <vt:lpstr>3_Θέμα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Marilia Kaplani</cp:lastModifiedBy>
  <cp:revision>6</cp:revision>
  <dcterms:created xsi:type="dcterms:W3CDTF">2026-10-15T06:45:54Z</dcterms:created>
  <dcterms:modified xsi:type="dcterms:W3CDTF">2026-10-15T09:31:25Z</dcterms:modified>
</cp:coreProperties>
</file>