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</p:sldMasterIdLst>
  <p:sldIdLst>
    <p:sldId id="256" r:id="rId4"/>
    <p:sldId id="257" r:id="rId5"/>
    <p:sldId id="259" r:id="rId6"/>
    <p:sldId id="260" r:id="rId7"/>
    <p:sldId id="261" r:id="rId8"/>
    <p:sldId id="262" r:id="rId9"/>
    <p:sldId id="1116" r:id="rId10"/>
    <p:sldId id="111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111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5" r:id="rId90"/>
    <p:sldId id="346" r:id="rId91"/>
    <p:sldId id="1119" r:id="rId92"/>
    <p:sldId id="347" r:id="rId93"/>
    <p:sldId id="1138" r:id="rId94"/>
    <p:sldId id="1120" r:id="rId95"/>
    <p:sldId id="1121" r:id="rId96"/>
    <p:sldId id="1122" r:id="rId97"/>
    <p:sldId id="1123" r:id="rId98"/>
    <p:sldId id="1124" r:id="rId99"/>
    <p:sldId id="1125" r:id="rId100"/>
    <p:sldId id="1126" r:id="rId101"/>
    <p:sldId id="1127" r:id="rId102"/>
    <p:sldId id="1128" r:id="rId103"/>
    <p:sldId id="1129" r:id="rId104"/>
    <p:sldId id="1130" r:id="rId105"/>
    <p:sldId id="1131" r:id="rId106"/>
    <p:sldId id="1132" r:id="rId107"/>
    <p:sldId id="1133" r:id="rId108"/>
    <p:sldId id="1134" r:id="rId109"/>
    <p:sldId id="1135" r:id="rId110"/>
    <p:sldId id="1136" r:id="rId111"/>
    <p:sldId id="1137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5" d="100"/>
          <a:sy n="45" d="100"/>
        </p:scale>
        <p:origin x="147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theme" Target="theme/theme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tableStyles" Target="tableStyle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AB4A7B49-E7B3-4858-9D42-C9CD21DB7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332255E-B2C1-47E1-8226-85EA4990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7EFB2188-3C90-4BD0-BA7B-D22E7F0DDB6D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99AAE61A-81BD-4175-88A4-6C47FAD965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8B0FD288-0B61-4893-86E4-6A6C2C5A5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CFE96C70-E70E-4341-B3EA-DFDC6AFF87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9CFDFFAD-F5D2-4CCB-878F-192E73DBF411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31042AE7-A616-4A33-B3E4-AC14A2FD7B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349657CD-6CFC-4B71-8133-5B9D9D5A09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6C38AB1B-82DD-4A3B-AADE-35F138B1F1C1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0667F65D-3B05-420E-AE97-18798F59C5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t>14/10/26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gpapamd@hotmail.com" TargetMode="External"/><Relationship Id="rId5" Type="http://schemas.openxmlformats.org/officeDocument/2006/relationships/hyperlink" Target="mailto:theodorosmariolis@yahoo.gr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2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467077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mc.ncbi.nlm.nih.gov/articles/PMC5967442/" TargetMode="External"/><Relationship Id="rId5" Type="http://schemas.openxmlformats.org/officeDocument/2006/relationships/hyperlink" Target="https://doi.org/10.2337/dci24-0032" TargetMode="External"/><Relationship Id="rId4" Type="http://schemas.openxmlformats.org/officeDocument/2006/relationships/hyperlink" Target="https://medschool.cuanschutz.edu/docs/librariesprovider60/education-docs/heartbeat-im-res/suggested-read/evaluation-of-acid-base-disorders.pdf?sfvrsn=7d5f31b9_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4A8CC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0C1164-A7AD-4877-8DB7-04C04A380E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>
            <a:spLocks noGrp="1"/>
          </p:cNvSpPr>
          <p:nvPr/>
        </p:nvSpPr>
        <p:spPr>
          <a:xfrm>
            <a:off x="925285" y="1050954"/>
            <a:ext cx="10134599" cy="2270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ctr">
              <a:defRPr>
                <a:latin typeface="Aptos"/>
                <a:ea typeface="Aptos"/>
                <a:cs typeface="Aptos"/>
              </a:defRPr>
            </a:defPPr>
          </a:lstStyle>
          <a:p>
            <a:pPr algn="ctr">
              <a:spcAft>
                <a:spcPts val="1800"/>
              </a:spcAft>
              <a:buNone/>
              <a:defRPr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Οξεοβασική ισορροπία</a:t>
            </a:r>
          </a:p>
          <a:p>
            <a:pPr algn="ctr">
              <a:buNone/>
              <a:defRPr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Φυσιολογία και ερμηνεία</a:t>
            </a:r>
            <a:b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</a:b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αερίων αίματος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C8991D-E313-44B6-84BA-3AF19B1C0C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429"/>
          <a:stretch>
            <a:fillRect/>
          </a:stretch>
        </p:blipFill>
        <p:spPr>
          <a:xfrm>
            <a:off x="9249363" y="6089481"/>
            <a:ext cx="1079911" cy="697314"/>
          </a:xfrm>
          <a:prstGeom prst="rect">
            <a:avLst/>
          </a:prstGeom>
        </p:spPr>
      </p:pic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BAC461B5-6A43-4DF5-BA4C-EC322FAA96C0}"/>
              </a:ext>
            </a:extLst>
          </p:cNvPr>
          <p:cNvSpPr>
            <a:spLocks noGrp="1"/>
          </p:cNvSpPr>
          <p:nvPr/>
        </p:nvSpPr>
        <p:spPr>
          <a:xfrm>
            <a:off x="10329274" y="6133166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4881AF6-2637-4ECD-9564-1CEC28DB16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97"/>
          <a:stretch>
            <a:fillRect/>
          </a:stretch>
        </p:blipFill>
        <p:spPr>
          <a:xfrm>
            <a:off x="10391618" y="6133166"/>
            <a:ext cx="1695019" cy="609945"/>
          </a:xfrm>
          <a:prstGeom prst="rect">
            <a:avLst/>
          </a:prstGeom>
        </p:spPr>
      </p:pic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873771BF-89A3-B336-214B-EB7CEE0346CA}"/>
              </a:ext>
            </a:extLst>
          </p:cNvPr>
          <p:cNvGrpSpPr/>
          <p:nvPr/>
        </p:nvGrpSpPr>
        <p:grpSpPr>
          <a:xfrm>
            <a:off x="837601" y="3970565"/>
            <a:ext cx="10997734" cy="1743235"/>
            <a:chOff x="848487" y="4286250"/>
            <a:chExt cx="10997734" cy="17432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011E57-FC69-44AB-B909-BD43D3E1807E}"/>
                </a:ext>
              </a:extLst>
            </p:cNvPr>
            <p:cNvSpPr txBox="1"/>
            <p:nvPr/>
          </p:nvSpPr>
          <p:spPr>
            <a:xfrm>
              <a:off x="848487" y="4286250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Θεόδωρος Μαριόλης </a:t>
              </a:r>
              <a:r>
                <a:rPr lang="el-GR" sz="1875" b="1" dirty="0" err="1">
                  <a:solidFill>
                    <a:srgbClr val="ECF4F9"/>
                  </a:solidFill>
                </a:rPr>
                <a:t>Σαψάκος</a:t>
              </a:r>
              <a:endParaRPr lang="el-GR" sz="1875" b="1" dirty="0">
                <a:solidFill>
                  <a:srgbClr val="ECF4F9"/>
                </a:solidFill>
              </a:endParaRP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sz="1875" dirty="0">
                  <a:solidFill>
                    <a:schemeClr val="bg1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theodorosmariolis@yahoo.gr</a:t>
              </a:r>
              <a:r>
                <a:rPr lang="el-GR" sz="1875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01CF16-D2E4-71C0-9785-BF0DD0F699B6}"/>
                </a:ext>
              </a:extLst>
            </p:cNvPr>
            <p:cNvSpPr txBox="1"/>
            <p:nvPr/>
          </p:nvSpPr>
          <p:spPr>
            <a:xfrm>
              <a:off x="7732415" y="4295935"/>
              <a:ext cx="4113806" cy="1733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50000"/>
                </a:lnSpc>
                <a:defRPr sz="1875"/>
              </a:pPr>
              <a:r>
                <a:rPr lang="el-GR" sz="1875" b="1" dirty="0">
                  <a:solidFill>
                    <a:srgbClr val="ECF4F9"/>
                  </a:solidFill>
                </a:rPr>
                <a:t>Παπαπαναγιώτου Ιωάννης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rgbClr val="ECF4F9"/>
                  </a:solidFill>
                </a:rPr>
                <a:t>Επίκουρος Καθηγητής </a:t>
              </a:r>
            </a:p>
            <a:p>
              <a:pPr>
                <a:lnSpc>
                  <a:spcPct val="150000"/>
                </a:lnSpc>
                <a:defRPr sz="1875"/>
              </a:pPr>
              <a:r>
                <a:rPr lang="el-GR" sz="1875" dirty="0">
                  <a:solidFill>
                    <a:schemeClr val="bg1"/>
                  </a:solidFill>
                </a:rPr>
                <a:t>Email: </a:t>
              </a:r>
              <a:r>
                <a:rPr lang="el-GR" dirty="0">
                  <a:solidFill>
                    <a:schemeClr val="bg1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gpapamd@hotmail.com</a:t>
              </a:r>
              <a:r>
                <a:rPr lang="el-GR" dirty="0">
                  <a:solidFill>
                    <a:schemeClr val="bg1"/>
                  </a:solidFill>
                </a:rPr>
                <a:t>  </a:t>
              </a:r>
              <a:endParaRPr lang="el-GR" sz="1875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D16DDE7-7393-4E53-9893-1F7ED274C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εξηγείτε τη σχέση pH και συγκέντρωσης H⁺.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συνδέετε τα ρυθμιστικά συστήματα με τη λειτουργία πνευμόνων και νεφρών.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διακρίνετε τις τέσσερις βασικές οξεοβασικές διαταραχές.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υπολογίζετε την αναμενόμενη αντιρρόπηση και το χάσμα ανιόντων.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ερμηνεύετε αέρια αίματος μαζί με ηλεκτρολύτες και κλινική εικόνα.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697D255-7963-422F-8849-34D0160D0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Γιατί έχει σημασία το pH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H⁺ επηρεάζει το ηλεκτρικό φορτίο των πρωτεϊνών.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Μεταβολές του φορτίου μπορούν να αλλάξουν τη δομή και τη λειτουργία τους.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Ένζυμα, υποδοχείς και μεταφορείς λειτουργούν σε συγκεκριμένο χημικό περιβάλλον.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οξεοβασική ισορροπία συνδέεται με τον μεταβολισμό και τη λειτουργία των οργάνων.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963F6E1-1024-4B53-B894-156FFC06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25355" y="2238375"/>
            <a:ext cx="232309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pH και τα υδρογονοκατιόντα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pH = −log₁₀[H⁺], με τη συγκέντρωση H⁺ σε mol/L.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Όσο αυξάνεται η συγκέντρωση H⁺, τόσο μειώνεται το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Όσο μειώνεται η συγκέντρωση H⁺, τόσο αυξάνεται το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pH 7,40, η συγκέντρωση H⁺ είναι περίπου 40 nmol/L, δηλαδή 40 nEq/L.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52782C79-DAA5-494D-BE34-58D270F7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Σχέση pH και συγκέντρωσης H⁺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B8C4058F-DF47-4F53-BBCD-4B201E32C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33912" y="2190750"/>
            <a:ext cx="432417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6BD567F6-0575-45B1-A33C-6BC678871741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σχέση είναι λογαριθμική: μικρές μεταβολές pH αντιστοιχούν σε σημαντικές μεταβολές H⁺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FECA6B0-9CCD-4F92-935C-3ECD91468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Ένα λογαριθμικό μέγεθος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E8BA15A9-DD2F-4C95-91EE-5E8AF7A3BD91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Συγκέντρωση H⁺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Ερμηνεία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7,10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Περίπου 80 nmol/L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Διπλάσια από το pH 7,40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7,40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Περίπου 40 nmol/L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Τιμή αναφοράς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7,70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Περίπου 20 nmol/L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Μισή από το pH 7,40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1017422D-B136-4E7F-B1AE-D5EFE3C9CE9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Φυσιολογικές τιμές</a:t>
            </a:r>
          </a:p>
        </p:txBody>
      </p:sp>
      <p:sp>
        <p:nvSpPr>
          <p:cNvPr id="4" name="author-normal-caption">
            <a:extLst>
              <a:ext uri="{FF2B5EF4-FFF2-40B4-BE49-F238E27FC236}">
                <a16:creationId xmlns:a16="http://schemas.microsoft.com/office/drawing/2014/main" id="{D64245EA-C4FF-400F-A304-B9B445CBBC9F}"/>
              </a:ext>
            </a:extLst>
          </p:cNvPr>
          <p:cNvSpPr>
            <a:spLocks noGrp="1"/>
          </p:cNvSpPr>
          <p:nvPr/>
        </p:nvSpPr>
        <p:spPr>
          <a:xfrm>
            <a:off x="904875" y="6343650"/>
            <a:ext cx="1047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15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15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Ενδεικτικές τιμές αναφοράς. Η οξυγόνωση εξαρτάται από το δείγμα, την ηλικία και τη χορήγηση O₂.</a:t>
            </a:r>
          </a:p>
        </p:txBody>
      </p:sp>
      <p:graphicFrame>
        <p:nvGraphicFramePr>
          <p:cNvPr id="5" name="Group 37">
            <a:extLst>
              <a:ext uri="{FF2B5EF4-FFF2-40B4-BE49-F238E27FC236}">
                <a16:creationId xmlns:a16="http://schemas.microsoft.com/office/drawing/2014/main" id="{6B178B7C-8A36-94FE-FB12-641A70266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416252"/>
              </p:ext>
            </p:extLst>
          </p:nvPr>
        </p:nvGraphicFramePr>
        <p:xfrm>
          <a:off x="1097280" y="2121408"/>
          <a:ext cx="10012680" cy="3977640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337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Αίμα</a:t>
                      </a:r>
                      <a:endParaRPr kumimoji="0" lang="el-G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Αρτηριακό</a:t>
                      </a:r>
                      <a:endParaRPr kumimoji="0" lang="el-G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Φλεβικό</a:t>
                      </a:r>
                      <a:endParaRPr kumimoji="0" lang="el-G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pH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7,40 ± 0,05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7,36 ± 0,04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[H</a:t>
                      </a:r>
                      <a:r>
                        <a:rPr kumimoji="0" lang="en-US" sz="2800" b="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+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 </a:t>
                      </a:r>
                      <a:r>
                        <a:rPr kumimoji="0" lang="el-GR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b="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nEq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/L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 ± 5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46 ± 4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PCO</a:t>
                      </a:r>
                      <a:r>
                        <a:rPr kumimoji="0" lang="en-US" sz="2800" b="0" u="none" strike="noStrike" cap="none" normalizeH="0" baseline="-2500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l-GR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mm Hg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40 ± 5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46 ± 4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[HCO</a:t>
                      </a:r>
                      <a:r>
                        <a:rPr kumimoji="0" lang="en-US" sz="2800" b="0" u="none" strike="noStrike" cap="none" normalizeH="0" baseline="-2500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 </a:t>
                      </a:r>
                      <a:r>
                        <a:rPr kumimoji="0" lang="el-GR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b="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mEq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/L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24 ± 2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26 ± 2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PaO</a:t>
                      </a:r>
                      <a:r>
                        <a:rPr kumimoji="0" lang="en-US" sz="2800" b="0" u="none" strike="noStrike" cap="none" normalizeH="0" baseline="-2500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l-GR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mm Hg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&gt;80 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35 - 40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2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SaO</a:t>
                      </a:r>
                      <a:r>
                        <a:rPr kumimoji="0" lang="en-US" sz="2800" b="0" u="none" strike="noStrike" cap="none" normalizeH="0" baseline="-2500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&gt;97%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75%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71DE2E24-8DBD-4406-A1DB-E23B5E80944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Ανάλυση αερίων αίματος</a:t>
            </a:r>
          </a:p>
        </p:txBody>
      </p:sp>
      <p:sp>
        <p:nvSpPr>
          <p:cNvPr id="4" name="author-photo-1">
            <a:extLst>
              <a:ext uri="{FF2B5EF4-FFF2-40B4-BE49-F238E27FC236}">
                <a16:creationId xmlns:a16="http://schemas.microsoft.com/office/drawing/2014/main" id="{B931B025-6E86-4A54-A5C0-3A0A3F71CF17}"/>
              </a:ext>
            </a:extLst>
          </p:cNvPr>
          <p:cNvSpPr>
            <a:spLocks noGrp="1"/>
          </p:cNvSpPr>
          <p:nvPr/>
        </p:nvSpPr>
        <p:spPr>
          <a:xfrm>
            <a:off x="5762625" y="241935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pH 7,428</a:t>
            </a:r>
          </a:p>
        </p:txBody>
      </p:sp>
      <p:sp>
        <p:nvSpPr>
          <p:cNvPr id="5" name="author-photo-2">
            <a:extLst>
              <a:ext uri="{FF2B5EF4-FFF2-40B4-BE49-F238E27FC236}">
                <a16:creationId xmlns:a16="http://schemas.microsoft.com/office/drawing/2014/main" id="{6153D77C-048D-4060-B1C9-B5B40F78A3FF}"/>
              </a:ext>
            </a:extLst>
          </p:cNvPr>
          <p:cNvSpPr>
            <a:spLocks noGrp="1"/>
          </p:cNvSpPr>
          <p:nvPr/>
        </p:nvSpPr>
        <p:spPr>
          <a:xfrm>
            <a:off x="5762625" y="2905125"/>
            <a:ext cx="5334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Οξεοβασική κατάσταση</a:t>
            </a:r>
          </a:p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Τιμές αναφοράς: 7,35–7,45</a:t>
            </a:r>
          </a:p>
        </p:txBody>
      </p:sp>
      <p:sp>
        <p:nvSpPr>
          <p:cNvPr id="6" name="author-photo-3">
            <a:extLst>
              <a:ext uri="{FF2B5EF4-FFF2-40B4-BE49-F238E27FC236}">
                <a16:creationId xmlns:a16="http://schemas.microsoft.com/office/drawing/2014/main" id="{D1099AD7-7D00-4A32-9406-F4B1092867F5}"/>
              </a:ext>
            </a:extLst>
          </p:cNvPr>
          <p:cNvSpPr>
            <a:spLocks noGrp="1"/>
          </p:cNvSpPr>
          <p:nvPr/>
        </p:nvSpPr>
        <p:spPr>
          <a:xfrm>
            <a:off x="5762625" y="379095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PaCO₂ 37,5 mmHg</a:t>
            </a:r>
          </a:p>
        </p:txBody>
      </p:sp>
      <p:sp>
        <p:nvSpPr>
          <p:cNvPr id="7" name="author-photo-4">
            <a:extLst>
              <a:ext uri="{FF2B5EF4-FFF2-40B4-BE49-F238E27FC236}">
                <a16:creationId xmlns:a16="http://schemas.microsoft.com/office/drawing/2014/main" id="{6FB67A48-F393-4CFD-B84B-FFB7204B21F4}"/>
              </a:ext>
            </a:extLst>
          </p:cNvPr>
          <p:cNvSpPr>
            <a:spLocks noGrp="1"/>
          </p:cNvSpPr>
          <p:nvPr/>
        </p:nvSpPr>
        <p:spPr>
          <a:xfrm>
            <a:off x="5762625" y="4276725"/>
            <a:ext cx="5334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Αερισμός</a:t>
            </a:r>
          </a:p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Τιμές αναφοράς: 35–45 mmHg</a:t>
            </a:r>
          </a:p>
        </p:txBody>
      </p:sp>
      <p:sp>
        <p:nvSpPr>
          <p:cNvPr id="8" name="author-photo-5">
            <a:extLst>
              <a:ext uri="{FF2B5EF4-FFF2-40B4-BE49-F238E27FC236}">
                <a16:creationId xmlns:a16="http://schemas.microsoft.com/office/drawing/2014/main" id="{84A18913-C029-4B68-8E34-A7D56F0057FF}"/>
              </a:ext>
            </a:extLst>
          </p:cNvPr>
          <p:cNvSpPr>
            <a:spLocks noGrp="1"/>
          </p:cNvSpPr>
          <p:nvPr/>
        </p:nvSpPr>
        <p:spPr>
          <a:xfrm>
            <a:off x="5762625" y="5172075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55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HCO₃⁻ 25,0 mmol/L</a:t>
            </a:r>
          </a:p>
        </p:txBody>
      </p:sp>
      <p:sp>
        <p:nvSpPr>
          <p:cNvPr id="9" name="author-photo-6">
            <a:extLst>
              <a:ext uri="{FF2B5EF4-FFF2-40B4-BE49-F238E27FC236}">
                <a16:creationId xmlns:a16="http://schemas.microsoft.com/office/drawing/2014/main" id="{31E30EE6-19C7-4E83-8B22-BC9AEE5BD3D1}"/>
              </a:ext>
            </a:extLst>
          </p:cNvPr>
          <p:cNvSpPr>
            <a:spLocks noGrp="1"/>
          </p:cNvSpPr>
          <p:nvPr/>
        </p:nvSpPr>
        <p:spPr>
          <a:xfrm>
            <a:off x="5762625" y="5657850"/>
            <a:ext cx="5334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Μεταβολική συνιστώσα</a:t>
            </a:r>
          </a:p>
          <a:p>
            <a:pPr algn="l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Τιμές αναφοράς: 22–26 mmol/L</a:t>
            </a:r>
          </a:p>
        </p:txBody>
      </p:sp>
      <p:grpSp>
        <p:nvGrpSpPr>
          <p:cNvPr id="10" name="Ομάδα 13">
            <a:extLst>
              <a:ext uri="{FF2B5EF4-FFF2-40B4-BE49-F238E27FC236}">
                <a16:creationId xmlns:a16="http://schemas.microsoft.com/office/drawing/2014/main" id="{CB061B21-022F-8A8D-7433-FB071005E3A6}"/>
              </a:ext>
            </a:extLst>
          </p:cNvPr>
          <p:cNvGrpSpPr/>
          <p:nvPr/>
        </p:nvGrpSpPr>
        <p:grpSpPr>
          <a:xfrm>
            <a:off x="1371600" y="2029968"/>
            <a:ext cx="3236976" cy="4480560"/>
            <a:chOff x="1103797" y="1578669"/>
            <a:chExt cx="3404407" cy="4712403"/>
          </a:xfrm>
        </p:grpSpPr>
        <p:pic>
          <p:nvPicPr>
            <p:cNvPr id="11" name="Εικόνα 5">
              <a:extLst>
                <a:ext uri="{FF2B5EF4-FFF2-40B4-BE49-F238E27FC236}">
                  <a16:creationId xmlns:a16="http://schemas.microsoft.com/office/drawing/2014/main" id="{AA4BFB56-E86B-3F9D-E9DE-D0EF13F5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3940" b="24031"/>
            <a:stretch/>
          </p:blipFill>
          <p:spPr>
            <a:xfrm>
              <a:off x="1103797" y="1578669"/>
              <a:ext cx="3404407" cy="4712403"/>
            </a:xfrm>
            <a:prstGeom prst="rect">
              <a:avLst/>
            </a:prstGeom>
          </p:spPr>
        </p:pic>
        <p:sp>
          <p:nvSpPr>
            <p:cNvPr id="12" name="Βέλος: Δεξιό 9">
              <a:extLst>
                <a:ext uri="{FF2B5EF4-FFF2-40B4-BE49-F238E27FC236}">
                  <a16:creationId xmlns:a16="http://schemas.microsoft.com/office/drawing/2014/main" id="{D0AB9FFA-1DA4-26C9-2E26-AACB51B297B1}"/>
                </a:ext>
              </a:extLst>
            </p:cNvPr>
            <p:cNvSpPr/>
            <p:nvPr/>
          </p:nvSpPr>
          <p:spPr>
            <a:xfrm>
              <a:off x="1443941" y="2606559"/>
              <a:ext cx="196770" cy="83916"/>
            </a:xfrm>
            <a:prstGeom prst="rightArrow">
              <a:avLst/>
            </a:prstGeom>
            <a:solidFill>
              <a:srgbClr val="84ACB6">
                <a:lumMod val="75000"/>
              </a:srgbClr>
            </a:solidFill>
            <a:ln>
              <a:solidFill>
                <a:srgbClr val="84ACB6">
                  <a:lumMod val="75000"/>
                </a:srgbClr>
              </a:solidFill>
            </a:ln>
          </p:spPr>
          <p:style>
            <a:lnRef idx="1">
              <a:srgbClr val="7A8C8E"/>
            </a:lnRef>
            <a:fillRef idx="3">
              <a:srgbClr val="7A8C8E"/>
            </a:fillRef>
            <a:effectRef idx="2">
              <a:srgbClr val="7A8C8E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3" name="Βέλος: Δεξιό 10">
              <a:extLst>
                <a:ext uri="{FF2B5EF4-FFF2-40B4-BE49-F238E27FC236}">
                  <a16:creationId xmlns:a16="http://schemas.microsoft.com/office/drawing/2014/main" id="{22CA17CC-12BB-EFF9-11BE-7A2BB04DE763}"/>
                </a:ext>
              </a:extLst>
            </p:cNvPr>
            <p:cNvSpPr/>
            <p:nvPr/>
          </p:nvSpPr>
          <p:spPr>
            <a:xfrm>
              <a:off x="1443941" y="2753172"/>
              <a:ext cx="196770" cy="83916"/>
            </a:xfrm>
            <a:prstGeom prst="rightArrow">
              <a:avLst/>
            </a:prstGeom>
            <a:solidFill>
              <a:srgbClr val="84ACB6">
                <a:lumMod val="75000"/>
              </a:srgbClr>
            </a:solidFill>
            <a:ln>
              <a:solidFill>
                <a:srgbClr val="84ACB6">
                  <a:lumMod val="75000"/>
                </a:srgbClr>
              </a:solidFill>
            </a:ln>
          </p:spPr>
          <p:style>
            <a:lnRef idx="1">
              <a:srgbClr val="7A8C8E"/>
            </a:lnRef>
            <a:fillRef idx="3">
              <a:srgbClr val="7A8C8E"/>
            </a:fillRef>
            <a:effectRef idx="2">
              <a:srgbClr val="7A8C8E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4" name="Βέλος: Δεξιό 11">
              <a:extLst>
                <a:ext uri="{FF2B5EF4-FFF2-40B4-BE49-F238E27FC236}">
                  <a16:creationId xmlns:a16="http://schemas.microsoft.com/office/drawing/2014/main" id="{7E6DA426-5702-52E3-7BB2-E59BF04FB45E}"/>
                </a:ext>
              </a:extLst>
            </p:cNvPr>
            <p:cNvSpPr/>
            <p:nvPr/>
          </p:nvSpPr>
          <p:spPr>
            <a:xfrm>
              <a:off x="1443941" y="2904451"/>
              <a:ext cx="196770" cy="83916"/>
            </a:xfrm>
            <a:prstGeom prst="rightArrow">
              <a:avLst/>
            </a:prstGeom>
            <a:solidFill>
              <a:srgbClr val="84ACB6">
                <a:lumMod val="75000"/>
              </a:srgbClr>
            </a:solidFill>
            <a:ln>
              <a:solidFill>
                <a:srgbClr val="84ACB6">
                  <a:lumMod val="75000"/>
                </a:srgbClr>
              </a:solidFill>
            </a:ln>
          </p:spPr>
          <p:style>
            <a:lnRef idx="1">
              <a:srgbClr val="7A8C8E"/>
            </a:lnRef>
            <a:fillRef idx="3">
              <a:srgbClr val="7A8C8E"/>
            </a:fillRef>
            <a:effectRef idx="2">
              <a:srgbClr val="7A8C8E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5" name="Βέλος: Δεξιό 12">
              <a:extLst>
                <a:ext uri="{FF2B5EF4-FFF2-40B4-BE49-F238E27FC236}">
                  <a16:creationId xmlns:a16="http://schemas.microsoft.com/office/drawing/2014/main" id="{0813A40D-C88F-F539-A10A-A525C5BD08C3}"/>
                </a:ext>
              </a:extLst>
            </p:cNvPr>
            <p:cNvSpPr/>
            <p:nvPr/>
          </p:nvSpPr>
          <p:spPr>
            <a:xfrm>
              <a:off x="1443941" y="3767415"/>
              <a:ext cx="196770" cy="83916"/>
            </a:xfrm>
            <a:prstGeom prst="rightArrow">
              <a:avLst/>
            </a:prstGeom>
            <a:solidFill>
              <a:srgbClr val="84ACB6">
                <a:lumMod val="75000"/>
              </a:srgbClr>
            </a:solidFill>
            <a:ln>
              <a:solidFill>
                <a:srgbClr val="84ACB6">
                  <a:lumMod val="75000"/>
                </a:srgbClr>
              </a:solidFill>
            </a:ln>
          </p:spPr>
          <p:style>
            <a:lnRef idx="1">
              <a:srgbClr val="7A8C8E"/>
            </a:lnRef>
            <a:fillRef idx="3">
              <a:srgbClr val="7A8C8E"/>
            </a:fillRef>
            <a:effectRef idx="2">
              <a:srgbClr val="7A8C8E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3949A3E-44E7-4120-B14C-D3408B395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Οξυαιμία και αλκαλαιμία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1" y="2854356"/>
            <a:ext cx="2042814" cy="965606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Οξυαιμία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pH &lt; 7,35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809005" y="3200400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057237" y="2854356"/>
            <a:ext cx="2403695" cy="965606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Φυσιολογικό εύρος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7,35–7,45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541322" y="3200400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22880" y="2886512"/>
            <a:ext cx="2442700" cy="93345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Αλκαλαιμία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pH &gt; 7,45</a:t>
            </a:r>
          </a:p>
        </p:txBody>
      </p:sp>
      <p:pic>
        <p:nvPicPr>
          <p:cNvPr id="10" name="trim.24607964-4AD3-48AB-BD93-160C0D002D29.MOV">
            <a:hlinkClick r:id="" action="ppaction://media"/>
            <a:extLst>
              <a:ext uri="{FF2B5EF4-FFF2-40B4-BE49-F238E27FC236}">
                <a16:creationId xmlns:a16="http://schemas.microsoft.com/office/drawing/2014/main" id="{642E0BB4-C1AC-9EE2-2A0C-606E3D11EC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81942" y="2000250"/>
            <a:ext cx="225028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CC5928B-764A-467A-B8A2-3201CF72C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Οξέωση και αλκάλωση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Οξέωση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Διεργασία που μειώνει το pH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Τελικό pH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Δεν ταυτίζεται με τη διεργασία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Αλκάλωση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Διεργασία που αυξάνει το pH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FD7EFC2-CE6B-4059-9671-D274D5EDC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Πτητικά και μη πτητικά οξέα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μεταβολισμός παράγει CO₂, το οποίο απομακρύνεται με τον κυψελιδικό αερισμό.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CO₂ συμμετέχει στον σχηματισμό ανθρακικού οξέος όταν διαλύεται στο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μη πτητικά οξέα απαιτούν νεφρική αποβολή του καθαρού φορτίου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Προσθήκη οξέος ή απώλεια διττανθρακικών μπορούν να προκαλέσουν μεταβολική οξέωση.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FFC1A84F-9FCA-486B-BEA9-9E537A46F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καθημερινό φορτίο οξέος</a:t>
            </a:r>
          </a:p>
        </p:txBody>
      </p:sp>
      <p:graphicFrame>
        <p:nvGraphicFramePr>
          <p:cNvPr id="104" name="Πίνακας 103">
            <a:extLst>
              <a:ext uri="{FF2B5EF4-FFF2-40B4-BE49-F238E27FC236}">
                <a16:creationId xmlns:a16="http://schemas.microsoft.com/office/drawing/2014/main" id="{B5E1ABB3-30A8-412C-B851-7070BC4B36FC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Πηγή φορτίου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Απομάκρυνση / ρύθμιση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Παραγωγή CO₂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Πτητική όξινη συνιστώσα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Αποβολή από τους πνεύμονες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Μεταβολισμός και διατροφή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Μη πτητικό φορτίο οξέος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Καθαρή νεφρική απέκκριση οξέος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Απώλεια HCO₃⁻ στα κόπρανα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Απώλεια βάσης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Νεφρική αναπλήρωση διττανθρακικών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BB13D95-C73E-49C5-AC50-101C9DA45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Χημικά ρυθμιστικά συστήματα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 ρυθμιστικό σύστημα περιλαμβάνει ένα ασθενές οξύ και τη συζυγή βάση του.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Δεσμεύει ή απελευθερώνει H⁺ και περιορίζει την απότομη μεταβολή του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Διττανθρακικά, πρωτεΐνες και φωσφορικά αποτελούν βασικά συστήματα του οργανισμού.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χημική δέσμευση H⁺ προσφέρει χρόνο για την απομάκρυνση του φορτίου από πνεύμονες και νεφρούς.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E488803A-7138-4AEE-8A32-4E5EC38B5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Νερό και ρυθμιστικό διάλυμα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6A2CAA4-B157-452E-9298-9CEDAFCA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65703" y="2190750"/>
            <a:ext cx="3660595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069103A9-9A7C-4577-A024-64E0921CC999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ίδια προσθήκη οξέος προκαλεί μικρότερη μεταβολή pH όταν υπάρχει ρυθμιστικό σύστημα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0BF3A8D-1266-44C0-8785-043F71F8E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Μηχανισμοί άμυνας του οργανισμού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DC31F3E7-A1A4-4E90-8CC2-5B29DE674C99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Μηχανισμός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Δράση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Χρονική πορεία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Χημικά ρυθμιστικά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Δέσμευση ή απελευθέρωση H⁺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Άμεσα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Πνεύμονες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Προσαρμογή αποβολής CO₂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Λεπτά έως ώρες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Νεφροί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Διαχείριση HCO₃⁻ και καθαρή αποβολή οξέος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Ώρες έως ημέρες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BDC25D3-78EB-40B2-8033-61046A1E1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χρονική πορεία της απόκρισης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F1474ADC-D42C-463F-B4C2-24890CBB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72143" y="2190750"/>
            <a:ext cx="6047714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4E27FAE8-5BF4-4F5F-9167-DCD859751FFB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πρώιμη χημική προστασία ακολουθείται από αναπνευστική και νεφρική προσαρμογή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B442687-0A40-451A-A0F6-96D4A2816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σύστημα CO₂ και HCO₃⁻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CO₂ + H₂O ⇌ H₂CO₃ ⇌ H⁺ +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καρβονική ανυδράση επιταχύνει την ενυδάτωση του CO₂ και την αντίστροφη αντίδραση.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HCO₃⁻ δεσμεύει H⁺. Το CO₂ που σχηματίζεται μπορεί να αποβληθεί από τους πνεύμονες.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αποτελεσματικότητα του συστήματος εξαρτάται από τη συνεργασία αερισμού και νεφρικής λειτουργίας.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CBF7513-9636-49EC-BFC0-EB9CDD703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Ένα ανοικτό ρυθμιστικό σύστημα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κλειστό σύστημα, το CO₂ που σχηματίζεται παραμένει στο διάλυμα.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οργανισμό, οι πνεύμονες επιτρέπουν την απομάκρυνση του CO₂.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απομάκρυνση περιορίζει τη συσσώρευση της όξινης συνιστώσας.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ανακτούν και αναπληρώνουν τα διττανθρακικά.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5958F92-D015-4E9F-8429-7E434C5A0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306383"/>
            <a:ext cx="4972050" cy="381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3C72836B-BA1B-4FB3-BE14-BA922210C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Πνεύμονες και νεφροί στο ίδιο σύστημα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4DC2ABD-2F42-46BA-A05B-53585BD2A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99382" y="2190750"/>
            <a:ext cx="8793236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5EB389E4-93F2-4044-B0CF-D2C925E77BDB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πνεύμονες ρυθμίζουν κυρίως το CO₂ και οι νεφροί κυρίως τα διττανθρακικά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50547F-5538-4FE7-B90F-023BFF58C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Εξίσωση Henderson–Hasselbalch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pH = 6,1 + log₁₀ {HCO₃⁻ / (0,03 × PaCO₂)}.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HCO₃⁻ εκφράζεται σε mEq/L και η PaCO₂ σε mmHg.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όρος 0,03 × PaCO₂ εκτιμά το διαλυμένο CO₂ σε mmol/L.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pH εξαρτάται από τον λόγο της μεταβολικής προς την αναπνευστική συνιστώσα.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B7357F0-F557-4727-9FAE-2E3080CD9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λόγος 20 προς 1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HCO₃⁻ = 24 mEq/L και PaCO₂ = 40 mmHg, διαλυμένο CO₂ = 0,03 × 40 = 1,2 mmol/L.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λόγος HCO₃⁻ / διαλυμένο CO₂ είναι 24 / 1,2 = 20.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pH = 6,1 + log₁₀(20) ≈ 7,40.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παρονομαστή χρησιμοποιούμε το διαλυμένο CO₂, όχι την PaCO₂ χωρίς μετατροπή.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1B7EF34-1CDE-48CA-AE1B-6E5140220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Μεταβολές του λόγου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274404A1-73C0-4606-AD85-369A307F9CC7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40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Λόγος HCO₃⁻ / CO₂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Τάση του pH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οξέωση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αλκάλωση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PaCO₂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οξέωση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PaCO₂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αλκάλωση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E5E5CE5-EF3F-4ABE-B395-3FFE84E5F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Πρωτεΐνες και φωσφορικά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πρωτεΐνες διαθέτουν ομάδες που μπορούν να δεσμεύουν και να αποδίδουν H⁺.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αιμοσφαιρίνη συμβάλλει στη ρύθμιση μέσα στα ερυθροκύτταρα.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λευκωματίνη συμμετέχει στη ρύθμιση του πλάσματος.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φωσφορικά έχουν ιδιαίτερη σημασία στον ενδοκυττάριο χώρο και στα ούρα.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C13BCCCE-9F75-4DC7-B25B-35C8ABBFA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Συνεργασία ρυθμιστικών συστημάτων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B2963CBA-F863-4DA2-AAFE-93BCBC8D6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77821" y="2190750"/>
            <a:ext cx="623635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BA4EBC59-466D-47B4-9F4F-A26C01BA83F0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 διττανθρακικά συνεργάζονται με πρωτεϊνικά και άλλα μη διττανθρακικά ρυθμιστικά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0979086-5DC0-40EB-BBD3-C129A67C6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Αναπνευστική ρύθμιση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552574"/>
            <a:ext cx="6941839" cy="37720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αποβολή CO₂ εξαρτάται από τον αποτελεσματικό κυψελιδικό αερισμό.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αερισμού σε σχέση με την παραγωγή CO₂ μειώνει την PaCO₂.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Μείωση αερισμού σε σχέση με την παραγωγή CO₂ αυξάνει την PaCO₂.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μεταβολές της PaCO₂ μεταβάλλουν την όξινη συνιστώσα του ρυθμιστικού συστήματος.</a:t>
            </a:r>
          </a:p>
        </p:txBody>
      </p:sp>
      <p:pic>
        <p:nvPicPr>
          <p:cNvPr id="5" name="trim.42815F10-1368-4E6C-B77B-DFEB46635DA1.MOV">
            <a:hlinkClick r:id="" action="ppaction://media"/>
            <a:extLst>
              <a:ext uri="{FF2B5EF4-FFF2-40B4-BE49-F238E27FC236}">
                <a16:creationId xmlns:a16="http://schemas.microsoft.com/office/drawing/2014/main" id="{FEC25502-F577-C676-3D10-1B86931D8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1247" y="2090598"/>
            <a:ext cx="2511911" cy="446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3B8A84-8DDC-4106-8F88-54E250155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Χημειοϋποδοχείς και αναπνευστικό κέντρο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χημειοϋποδοχείς μεταφέρουν πληροφορίες που επηρεάζουν την αναπνευστική ώση.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Μεταβολές CO₂, pH και οξυγόνωσης συνδέονται με προσαρμογή του αερισμού.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εντολή φτάνει στους αναπνευστικούς μυς μέσω νευρικών οδών.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τελική απόκριση εξαρτάται και από τη λειτουργία του αναπνευστικού συστήματος.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1C552D1-9358-4979-968C-664D84C08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42880" y="2238375"/>
            <a:ext cx="348804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595BB29-0351-4793-B85A-BC0F1F421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Αερισμός και PaCO₂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Αύξηση αερισμού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Μείωση PaCO₂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CO₂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Ρύθμιση μέσω κυψελιδικού αερισμού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Μείωση αερισμού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Αύξηση PaCO₂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1DDE8F9-1BAA-4EB2-8A12-F7D5EFEB3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Νεφρική ρύθμιση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ανακτούν σχεδόν όλα τα διττανθρακικά που διηθούνται.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Αποβάλλουν οξύ κυρίως δεσμευμένο σε ρυθμιστικά των ούρων και ως NH₄⁺.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καθαρή αποβολή οξέος συνδέεται με προσθήκη νέων HCO₃⁻ στο αίμα.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απόκριση απαιτεί περισσότερο χρόνο από τη χημική και την αναπνευστική προσαρμογή.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50F96D5-AFF6-4D6D-BF1F-50390E29D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Ανάκτηση διηθούμενων HCO₃⁻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εγγύς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σωληνάριο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εκκρίνοντ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H⁺ στον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H⁺ α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ντιδρούν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τα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διηθούμεν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HCO₃⁻ και σχηματίζεται CO₂ και νερό.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CO₂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εισέρχετ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στο κύτταρο και συμμετέχει στον σχηματισμό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HCO₃⁻ επ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ιστρέφουν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ρος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ίμ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α. 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αδικασία ανακτά βάση που είχε ήδη διηθηθεί.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C0D8803-5259-45C9-83F8-2B659135B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Μηχανισμός επαναρρόφησης HCO₃⁻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F8F15693-92D1-4F3F-AACF-57E566A2C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63664" y="2190750"/>
            <a:ext cx="6264672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2BD8F61F-3A2A-4D30-80B9-8AC292FE8D6C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ανάκτηση HCO₃⁻ δεν αποβάλλει καθαρό οξύ και διαφέρει από την παραγωγή νέας βάσης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AC4193-FD12-4AF2-9A4A-566316ACC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Έκκριση και καθαρή αποβολή H⁺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Έκκριση H⁺: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μεταφορά πρωτονίων από το σωληναριακό κύτταρο προς τον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τα H⁺ αντιδρούν με διηθούμενα HCO₃⁻, κυρίως ανακτάται η διηθούμενη βάση.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αποβάλλονται δεσμευμένα σε φωσφορικά ή ως NH₄⁺, προκύπτει καθαρή αποβολή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διάκριση εξηγεί γιατί η έκκριση H⁺ δεν ισοδυναμεί πάντα με παραγωγή νέων HCO₃⁻.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13A5036-09FC-4ECC-ACF8-67F0796A3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Γιατί χρειάζονται ρυθμιστικά στα ούρα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ελεύθερων H⁺ που μπορούν να αποβληθούν παραμένει μικρή.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Ακόμη και σε pH ούρων περίπου 4,5, η αποβολή μόνο ως ελεύθερα H⁺ είναι ανεπαρκής.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φωσφορικά και το σύστημα NH₃/NH₄⁺ επιτρέπουν πολύ μεγαλύτερη απομάκρυνση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χαμηλό pH ούρων από μόνο του δεν ποσοτικοποιεί τη συνολική απέκκριση οξέος.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95ED97E-2CAE-407A-8FCD-245925082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Τιτλοποιούμενο οξύ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H⁺ δεσμεύονται από ρυθμιστικά που υπάρχουν στον σωληναριακό αυλό.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Χαρακτηριστικό παράδειγμα: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H⁺ + HPO₄²⁻ σχηματίζουν H₂PO₄⁻.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H₂PO₄⁻ αποβάλλεται στα ούρα μαζί με το δεσμευμένο πρωτόνιο.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διαδικασία συμβάλλει στην καθαρή αποβολή οξέος και στην αναπλήρωση HCO₃⁻.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764BF8D8-09F9-4932-9388-73D33E9C2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Έκκριση H⁺ στο αθροιστικό σύστημα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4CF16E52-06D3-4D0B-8299-951AFA8D8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22144" y="2190750"/>
            <a:ext cx="6947712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82BFA7BC-7F79-4313-8769-9AC48B3267FA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 εμβόλιμα κύτταρα τύπου α εκκρίνουν H⁺ και μεταφέρουν HCO₃⁻ προς το αίμα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F48C5FD-1D08-4D14-AE6E-03300DF4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Αμμωνιογένεση και NH₄⁺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Γλουταμίνη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Νεφρικός μεταβολισμός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NH₃ + H⁺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Σχηματισμός NH₄⁺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Ούρα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Αποβολή NH₄⁺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47E3C16-C431-40B6-86E7-582E57C0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παγίδευση οξέος ως NH₄⁺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5BD7B7B6-FE8D-4554-B55B-D63B6A6F6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622" y="2190750"/>
            <a:ext cx="7980756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90506DBF-A610-4CF9-8049-1DC64C97D626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NH₃ + H⁺ σχηματίζουν NH₄⁺ και υποστηρίζουν την αποβολή οξέος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7BC815A-0B1C-4F3D-92A8-489C15AAA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Καθαρή νεφρική απέκκριση οξέος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Καθαρή απέκκριση οξέος = NH₄⁺ + τιτλοποιούμενο οξύ − HCO₃⁻ ούρων.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Όλοι οι όροι εκφράζονται ως ποσότητα ανά χρόνο, π.χ. mEq/ημέρα.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αποβολή HCO₃⁻ στα ούρα αφαιρεί βάση από τον οργανισμό.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καθαρή απέκκριση οξέος αντιστοιχεί στην καθαρή παραγωγή νέων διττανθρακικών.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3353009-B962-4522-AE7A-C471C8C50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Δύο νεφρικές λειτουργίες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7B89FD70-1968-481B-A7C7-D3AC6B15E3CF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8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Λειτουργία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Τι συμβαίνει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Ανάκτηση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Τα H⁺ αντιδρούν με διηθούμενα HCO₃⁻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Διατήρηση της υπάρχουσας βάσης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Καθαρή απέκκριση οξέος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Αποβολή H⁺ ως NH₄⁺ και τιτλοποιούμενο οξύ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Προσθήκη νέων HCO₃⁻ στο αίμα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5BD41F8-CFAD-4975-8A1B-F415AC9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Κάλιο και οξεοβασική ισορροπία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ρύθμιση του K⁺ συνδέεται με την κυτταρική κατανομή και τη νεφρική μεταφορά.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υποκαλιαιμία μπορεί να ενισχύσει μηχανισμούς που διατηρούν μεταβολική αλκάλωση.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κετοξέωση, η τιμή K⁺ του αίματος δεν περιγράφει πάντα τα συνολικά αποθέματα.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K⁺ αξιολογείται μαζί με νεφρική λειτουργία, απώλειες υγρών και χρονική πορεία.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9D4BEF6-359D-4AFF-920A-C6992C7EC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Χλώριο και εξωκυττάριος όγκος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Απώλεια γαστρικού HCl συνδέεται με απώλεια H⁺ και Cl⁻.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του εξωκυττάριου όγκου επηρεάζει τη νεφρική διαχείριση διττανθρακικών.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σχετική αύξηση Cl⁻ μπορεί να συνοδεύει μεταβολική οξέωση με φυσιολογικό χάσμα ανιόντων.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συνδέει το οξεοβασικό πρόβλημα με το ισοζύγιο υγρών και ηλεκτρολυτών.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46C1C1A1-25CD-4CB8-8295-49F73A4CD953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Οξέωση και αλκάλωση: τύποι και αιτίες</a:t>
            </a:r>
          </a:p>
        </p:txBody>
      </p:sp>
      <p:grpSp>
        <p:nvGrpSpPr>
          <p:cNvPr id="4" name="Αρχικό διάγραμμα"/>
          <p:cNvGrpSpPr/>
          <p:nvPr/>
        </p:nvGrpSpPr>
        <p:grpSpPr>
          <a:xfrm>
            <a:off x="585216" y="2075688"/>
            <a:ext cx="11018520" cy="4297680"/>
            <a:chOff x="0" y="0"/>
            <a:chExt cx="11515290" cy="4546600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5" name="Ορθογώνιο 4"/>
            <p:cNvSpPr/>
            <p:nvPr/>
          </p:nvSpPr>
          <p:spPr>
            <a:xfrm>
              <a:off x="1405" y="276986"/>
              <a:ext cx="5482132" cy="3992626"/>
            </a:xfrm>
            <a:prstGeom prst="rect">
              <a:avLst/>
            </a:prstGeom>
            <a:grpFill/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37160" tIns="137160" rIns="137160" bIns="137160" numCol="1" spcCol="1270" anchor="t" anchorCtr="0">
              <a:noAutofit/>
            </a:bodyPr>
            <a:lstStyle/>
            <a:p>
              <a:pPr marL="0" lvl="0" indent="0" algn="ctr" defTabSz="1066800">
                <a:buNone/>
              </a:pPr>
              <a:r>
                <a:rPr lang="el-GR" sz="2000" kern="1200" dirty="0">
                  <a:solidFill>
                    <a:schemeClr val="tx1"/>
                  </a:solidFill>
                </a:rPr>
                <a:t> </a:t>
              </a:r>
              <a:r>
                <a:rPr lang="el-GR" sz="2000" b="1" kern="1200" dirty="0">
                  <a:solidFill>
                    <a:schemeClr val="tx1"/>
                  </a:solidFill>
                </a:rPr>
                <a:t>Αναπνευστικές Διαταραχές</a:t>
              </a:r>
              <a:r>
                <a:rPr lang="el-GR" sz="2000" kern="1200" dirty="0">
                  <a:solidFill>
                    <a:schemeClr val="tx1"/>
                  </a:solidFill>
                </a:rPr>
                <a:t> </a:t>
              </a:r>
            </a:p>
            <a:p>
              <a:pPr marL="0" lvl="0" indent="0" algn="ctr" defTabSz="1066800">
                <a:buNone/>
              </a:pPr>
              <a:r>
                <a:rPr lang="el-GR" sz="2000" kern="1200" dirty="0">
                  <a:solidFill>
                    <a:schemeClr val="tx1"/>
                  </a:solidFill>
                </a:rPr>
                <a:t>(μεταβολές στο CO₂)</a:t>
              </a:r>
            </a:p>
            <a:p>
              <a:pPr marL="0" lvl="0" indent="0" algn="ctr" defTabSz="1066800">
                <a:buNone/>
              </a:pPr>
              <a:endParaRPr lang="el-GR" sz="2000" kern="1200" dirty="0">
                <a:solidFill>
                  <a:schemeClr val="tx1"/>
                </a:solidFill>
              </a:endParaRPr>
            </a:p>
            <a:p>
              <a:pPr marL="0" lvl="0" indent="0" algn="l" defTabSz="1066800">
                <a:buNone/>
              </a:pPr>
              <a:r>
                <a:rPr lang="el-GR" sz="2000" b="1" kern="1200" dirty="0">
                  <a:solidFill>
                    <a:schemeClr val="tx1"/>
                  </a:solidFill>
                </a:rPr>
                <a:t>Αναπνευστική Οξέωση (↑CO₂, ↓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pH</a:t>
              </a:r>
              <a:r>
                <a:rPr lang="el-GR" sz="2000" b="1" kern="1200" dirty="0">
                  <a:solidFill>
                    <a:schemeClr val="tx1"/>
                  </a:solidFill>
                </a:rPr>
                <a:t>)</a:t>
              </a: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kern="1200" dirty="0">
                  <a:solidFill>
                    <a:schemeClr val="tx1"/>
                  </a:solidFill>
                </a:rPr>
                <a:t>✔ Αιτίες: </a:t>
              </a:r>
              <a:r>
                <a:rPr lang="el-GR" sz="2000" kern="1200" dirty="0" err="1">
                  <a:solidFill>
                    <a:schemeClr val="tx1"/>
                  </a:solidFill>
                </a:rPr>
                <a:t>Υποαερισμός</a:t>
              </a:r>
              <a:r>
                <a:rPr lang="el-GR" sz="2000" kern="1200" dirty="0">
                  <a:solidFill>
                    <a:schemeClr val="tx1"/>
                  </a:solidFill>
                </a:rPr>
                <a:t>, ΧΑΠ, ναρκωτικά, πνευμονία</a:t>
              </a:r>
            </a:p>
            <a:p>
              <a:pPr marL="0" lvl="0" indent="0" algn="l" defTabSz="1066800">
                <a:buNone/>
              </a:pP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b="1" kern="1200" dirty="0">
                  <a:solidFill>
                    <a:schemeClr val="tx1"/>
                  </a:solidFill>
                </a:rPr>
                <a:t>Αναπνευστική 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Αλκάλωση</a:t>
              </a:r>
              <a:r>
                <a:rPr lang="el-GR" sz="2000" b="1" kern="1200" dirty="0">
                  <a:solidFill>
                    <a:schemeClr val="tx1"/>
                  </a:solidFill>
                </a:rPr>
                <a:t> (↓CO₂, ↑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pH</a:t>
              </a:r>
              <a:r>
                <a:rPr lang="el-GR" sz="2000" b="1" kern="1200" dirty="0">
                  <a:solidFill>
                    <a:schemeClr val="tx1"/>
                  </a:solidFill>
                </a:rPr>
                <a:t>)</a:t>
              </a: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kern="1200" dirty="0">
                  <a:solidFill>
                    <a:schemeClr val="tx1"/>
                  </a:solidFill>
                </a:rPr>
                <a:t>✔ Αιτίες: Υπεραερισμός, άγχος, πυρετός, </a:t>
              </a:r>
              <a:r>
                <a:rPr lang="el-GR" sz="2000" kern="1200" dirty="0" err="1">
                  <a:solidFill>
                    <a:schemeClr val="tx1"/>
                  </a:solidFill>
                </a:rPr>
                <a:t>υποξία</a:t>
              </a:r>
              <a:endParaRPr lang="el-GR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6" name="Ορθογώνιο 5"/>
            <p:cNvSpPr/>
            <p:nvPr/>
          </p:nvSpPr>
          <p:spPr>
            <a:xfrm>
              <a:off x="6031751" y="276986"/>
              <a:ext cx="5482132" cy="3992626"/>
            </a:xfrm>
            <a:prstGeom prst="rect">
              <a:avLst/>
            </a:prstGeom>
            <a:grpFill/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37160" tIns="137160" rIns="137160" bIns="137160" numCol="1" spcCol="1270" anchor="t" anchorCtr="0">
              <a:noAutofit/>
            </a:bodyPr>
            <a:lstStyle/>
            <a:p>
              <a:pPr marL="0" lvl="0" indent="0" algn="ctr" defTabSz="1066800">
                <a:buNone/>
              </a:pPr>
              <a:r>
                <a:rPr lang="el-GR" sz="2000" b="1" kern="1200" dirty="0">
                  <a:solidFill>
                    <a:schemeClr val="tx1"/>
                  </a:solidFill>
                </a:rPr>
                <a:t>Μεταβολικές Διαταραχές</a:t>
              </a:r>
              <a:r>
                <a:rPr lang="el-GR" sz="2000" kern="1200" dirty="0">
                  <a:solidFill>
                    <a:schemeClr val="tx1"/>
                  </a:solidFill>
                </a:rPr>
                <a:t> </a:t>
              </a:r>
            </a:p>
            <a:p>
              <a:pPr marL="0" lvl="0" indent="0" algn="ctr" defTabSz="1066800">
                <a:buNone/>
              </a:pPr>
              <a:r>
                <a:rPr lang="el-GR" sz="2000" kern="1200" dirty="0">
                  <a:solidFill>
                    <a:schemeClr val="tx1"/>
                  </a:solidFill>
                </a:rPr>
                <a:t>(μεταβολές στο HCO₃⁻)</a:t>
              </a:r>
            </a:p>
            <a:p>
              <a:pPr marL="0" lvl="0" indent="0" algn="ctr" defTabSz="1066800">
                <a:buNone/>
              </a:pPr>
              <a:endParaRPr lang="el-GR" sz="2000" kern="1200" dirty="0">
                <a:solidFill>
                  <a:schemeClr val="tx1"/>
                </a:solidFill>
              </a:endParaRPr>
            </a:p>
            <a:p>
              <a:pPr marL="0" lvl="0" indent="0" algn="l" defTabSz="1066800">
                <a:buNone/>
              </a:pPr>
              <a:r>
                <a:rPr lang="el-GR" sz="2000" b="1" kern="1200" dirty="0">
                  <a:solidFill>
                    <a:schemeClr val="tx1"/>
                  </a:solidFill>
                </a:rPr>
                <a:t>Μεταβολική Οξέωση (↓HCO₃⁻, ↓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pH</a:t>
              </a:r>
              <a:r>
                <a:rPr lang="el-GR" sz="2000" b="1" kern="1200" dirty="0">
                  <a:solidFill>
                    <a:schemeClr val="tx1"/>
                  </a:solidFill>
                </a:rPr>
                <a:t>)</a:t>
              </a: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kern="1200" dirty="0">
                  <a:solidFill>
                    <a:schemeClr val="tx1"/>
                  </a:solidFill>
                </a:rPr>
                <a:t>✔ Αιτίες: ΔΚΟ, γαλακτική οξέωση, νεφρική ανεπάρκεια</a:t>
              </a:r>
            </a:p>
            <a:p>
              <a:pPr marL="0" lvl="0" indent="0" algn="l" defTabSz="1066800">
                <a:buNone/>
              </a:pP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b="1" kern="1200" dirty="0">
                  <a:solidFill>
                    <a:schemeClr val="tx1"/>
                  </a:solidFill>
                </a:rPr>
                <a:t>Μεταβολική 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Αλκάλωση</a:t>
              </a:r>
              <a:r>
                <a:rPr lang="el-GR" sz="2000" b="1" kern="1200" dirty="0">
                  <a:solidFill>
                    <a:schemeClr val="tx1"/>
                  </a:solidFill>
                </a:rPr>
                <a:t> (↑HCO₃⁻, ↑</a:t>
              </a:r>
              <a:r>
                <a:rPr lang="el-GR" sz="2000" b="1" kern="1200" dirty="0" err="1">
                  <a:solidFill>
                    <a:schemeClr val="tx1"/>
                  </a:solidFill>
                </a:rPr>
                <a:t>pH</a:t>
              </a:r>
              <a:r>
                <a:rPr lang="el-GR" sz="2000" b="1" kern="1200" dirty="0">
                  <a:solidFill>
                    <a:schemeClr val="tx1"/>
                  </a:solidFill>
                </a:rPr>
                <a:t>)</a:t>
              </a:r>
              <a:br>
                <a:rPr lang="el-GR" sz="2000" kern="1200" dirty="0">
                  <a:solidFill>
                    <a:schemeClr val="tx1"/>
                  </a:solidFill>
                </a:rPr>
              </a:br>
              <a:r>
                <a:rPr lang="el-GR" sz="2000" kern="1200" dirty="0">
                  <a:solidFill>
                    <a:schemeClr val="tx1"/>
                  </a:solidFill>
                </a:rPr>
                <a:t>✔ Αιτίες: Έμετοι, διουρητικά, </a:t>
              </a:r>
              <a:r>
                <a:rPr lang="el-GR" sz="2000" kern="1200" dirty="0" err="1">
                  <a:solidFill>
                    <a:schemeClr val="tx1"/>
                  </a:solidFill>
                </a:rPr>
                <a:t>υπερκορτικοειδισμός</a:t>
              </a:r>
              <a:endParaRPr lang="el-GR" sz="2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360C34B-C309-4A5C-BA87-866C82D9B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Πρωτογενής μεταβολή και αντιρρόπηση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πρωτογενής μεταβολή προκαλεί την αρχική οξεοβασική διαταραχή.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αντιρρόπηση μεταβάλλει την άλλη συνιστώσα και περιορίζει τη μεταβολή του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μεταβολική διαταραχή, εξετάζουμε την αναπνευστική απόκριση.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αναπνευστική διαταραχή, εξετάζουμε τη μεταβολή HCO₃⁻ και τη διάρκεια της διαταραχής.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DE05695-CF5B-4501-95AF-41C4FAFD1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Αντιρρόπηση και μικτή διαταραχή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Πρωτογενής διαταραχή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Μεταβολή PaCO₂ ή HCO₃⁻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Αντιρρόπηση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Απόκριση της άλλης συνιστώσας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Έλεγχος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Αναμενόμενη τιμή / μικτή διαταραχή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D430832-AA64-4C58-9077-3D9A28047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Μεταβολική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Πρωτογενές χαρακτηριστικό: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μείωση των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Εμφανίζεται όταν προστίθεται οξύ, χάνεται βάση ή μειώνεται η νεφρική απέκκριση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Εάν επικρατεί η διαταραχή, το pH μειώνεται και μπορεί να προκύψει οξυαιμία.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αναπνευστική απόκριση αυξάνει τον αερισμό και μειώνει την PaCO₂.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7AED09E-481F-4CB7-B9B9-BA2B80CDB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Αίτια μεταβολικής οξέωσης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020AF035-C340-4004-ABF6-74862D75EC83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Μηχανισμός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Παραδείγματα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Χάσμα ανιόντων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Συσσώρευση οργανικών ανιόντων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Γαλακτική οξέωση, κετοξέωση, ορισμένες τοξίνες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Συνήθως αυξημένο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Απώλεια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Διάρροια, νεφρική απώλεια βάσης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Συνήθως φυσιολογικό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Μειωμένη νεφρική αποβολή οξέος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Σωληναριακή διαταραχή ή νεφρική δυσλειτουργία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Εξαρτάται από τον μηχανισμό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8946C02-52FD-451F-A0A0-214033FC6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Αρχή ηλεκτρικής ουδετερότητας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άθροισμα των θετικών φορτίων ισούται με το άθροισμα των αρνητικών φορτίων.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συνήθεις εξετάσεις δεν μετρούν κάθε κατιόν και ανιόν του πλάσματος.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χάσμα ανιόντων εκτιμά τη διαφορά μη μετρούμενων ανιόντων και κατιόντων.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όρος «χάσμα» αναφέρεται στη μέτρηση και στον υπολογισμό, όχι σε απώλεια ηλεκτρικής ουδετερότητας.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2C1AEC0-B9C5-45C3-9093-F91C88003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Μετρούμενα και μη μετρούμενα ιόντα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E0D8A51-B19C-4FD1-B9A5-5F42BCA85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5261" y="2190750"/>
            <a:ext cx="3061477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4CE1B964-8DB6-4C46-BF6F-6467AF1A067D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λευκωματίνη αποτελεί σημαντικό μέρος των μη μετρούμενων ανιόντων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D8C0241-818C-44DF-9145-34FCD0CCC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Υπολογισμός χάσματος ανιόντων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AG = Na⁺ − (Cl⁻ + HCO₃⁻), χωρίς προσθήκη του K⁺.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συγκεντρώσεις εκφράζονται στην ίδια βάση, συνήθως σε mEq/L.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Παράδειγμα: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Na⁺ 140, Cl⁻ 104 και HCO₃⁻ 24 δίνουν AG = 12 mEq/L.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τιμή 12 είναι διδακτική αναφορά. Στην πράξη χρησιμοποιούνται τα όρια του εργαστηρίου και η προηγούμενη τιμή του ασθενούς.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CD63DC0-8CE9-413A-A3A1-B2AFDCCD3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Αυξημένο χάσμα ανιόντων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Συσσώρευση οξέος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Δέσμευση H⁺ από HCO₃⁻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Μείωση HCO₃⁻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Παραμονή συνοδού ανιόντος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Αύξηση AG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Μη μετρούμενα ανιόντα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0387A558-1046-462F-97C5-AAA72282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Προσθήκη οξέος και αύξηση AG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FAD42616-772B-4D1D-94C5-EFD09D9DC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66002" y="2190750"/>
            <a:ext cx="6059995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64DC24D9-D525-4339-8F8E-A000CD95EF23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Κατανάλωση HCO₃⁻ και συσσώρευση μη μετρούμενου ανιόντος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354064B-A1FA-4287-BCC2-6594E6A4A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Φυσιολογικό χάσμα ανιόντων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Απώλεια HCO₃⁻ μπορεί να συνοδεύεται από σχετική αύξηση Cl⁻.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μεταβολική οξέωση χαρακτηρίζεται τότε ως υπερχλωραιμική, με φυσιολογικό AG.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Συχνά παραδείγματα: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γαστρεντερική απώλεια βάσης και νεφρικές σωληναριακές διαταραχές.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Ορισμένες μεταβολές μετά από χορήγηση υγρών συνδέονται επίσης με το φορτίο χλωρίου.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BDD8A905-6CC8-4DDE-8763-B390506D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Μείωση HCO₃⁻ και σχετική αύξηση Cl⁻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6B50D072-8EE6-46F3-85E1-03A5A3F14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7049" y="2190750"/>
            <a:ext cx="5717902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8F718F16-AC08-44AE-9016-E9B8AC404875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ηλεκτρική ουδετερότητα διατηρείται, ενώ το AG μπορεί να παραμένει φυσιολογικό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1D38D2C-8501-48D0-A896-AF3CD62B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Λευκωματίνη και χάσμα ανιόντων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λευκωματίνη συμβάλλει στα μη μετρούμενα ανιόντα του πλάσματος.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υπολευκωματιναιμία μειώνει την αναμενόμενη τιμή AG.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Διορθωμένο AG = μετρούμενο AG + 2,5 × (4 − λευκωματίνη).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λευκωματίνη εκφράζεται σε g/dL. Η διόρθωση ερμηνεύεται μαζί με τα όρια του εργαστηρίου.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E8B168E-F40F-43B4-91FD-CD26177D4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Παράδειγμα διόρθωσης AG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Δεδομένα: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Na⁺ 140, Cl⁻ 110, HCO₃⁻ 18 mEq/L και λευκωματίνη 2 g/dL.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Μετρούμενο AG = 140 − (110 + 18) = 12 mEq/L.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Διορθωμένο AG = 12 + 2,5 × (4 − 2) = 17 mEq/L.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χαμηλή λευκωματίνη μπορεί να αποκρύψει μία αύξηση των μη μετρούμενων ανιόντων.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DEBB521-7D9A-4504-AC1F-0224D8A50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Αναπνευστική αντιρρόπηση στην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μεταβολική οξέωση αναμένεται πτώση της PaCO₂.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Τύπος Winter: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αναμενόμενη PaCO₂ = 1,5 × HCO₃⁻ + 8 ± 2 mmHg.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Υψηλότερη PaCO₂ από το αναμενόμενο εύρος υποδηλώνει πιθανή πρόσθετη αναπνευστική οξέωση.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Χαμηλότερη PaCO₂ υποδηλώνει πιθανή πρόσθετη αναπνευστική αλκάλωση.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69EBB35-6CF8-49D0-8060-E927A8920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Παράδειγμα ελέγχου αντιρρόπησης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HCO₃⁻ 12 mEq/L, αναμενόμενη PaCO₂ = 1,5 × 12 + 8 = 26 mmHg.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αναμενόμενο εύρος είναι 24–28 mmHg.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PaCO₂ 26 mmHg: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συμβατή αναπνευστική απόκριση.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PaCO₂ 40 ή 18 mmHg: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απόκλιση από το εύρος και έλεγχος για δεύτερη διαταραχή.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C8E43FA-AAC2-427C-9152-5CB893BA0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Γαλακτική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συσσώρευση γαλακτικών μπορεί να συνδέεται με αυξημένο χάσμα ανιόντων και μεταβολική οξέωση.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εξαρτάται τόσο από την παραγωγή όσο και από την απομάκρυνση.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μειωμένη ιστική παροχή οξυγόνου αποτελεί σημαντικό μηχανισμό, αλλά δεν εξηγεί κάθε αύξηση γαλακτικών.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αξιολόγηση συνδέει τα γαλακτικά με αιμάτωση, μεταβολισμό και συνολική κλινική εικόνα.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3549A04-14C0-470E-ABC3-4246A753F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597588"/>
            <a:ext cx="4972050" cy="32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23048C8-0091-497B-BB2A-5254112F7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προσφορά οξυγόνου στους ιστούς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C3031D29-580C-4070-9E92-EF328CFE8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563357" y="2190750"/>
            <a:ext cx="5065285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EDCD9299-F135-4A23-9E24-B80C896DA220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παροχή οξυγόνου εξαρτάται από την καρδιακή παροχή, την αιμοσφαιρίνη και τον κορεσμό της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E59D0AD-445C-4D35-B65C-CEAC682F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Γαλακτικά και αντιμετώπιση της αιτίας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μεταβολική οξέωση αποτελεί εύρημα που χρειάζεται ερμηνεία της υποκείμενης αιτίας.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αποκατάσταση της αιμάτωσης ή άλλου αιτιολογικού μηχανισμού έχει κεντρική σημασία.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χορήγηση διττανθρακικών μεταβάλλει τη χημική ισορροπία και μπορεί να αυξήσει το φορτίο 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απόφαση για θεραπεία βασίζεται σε κλινική εκτίμηση και κατάλληλα πρωτόκολλα.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31393C2-EC8C-4D50-B9F5-E4D58F4A8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Διαβητική κετοξέωση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ανεπάρκεια ινσουλίνης ευνοεί τη λιπόλυση και την παραγωγή κετοσωμάτων.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συσσώρευση κετοξέων προκαλεί μεταβολική οξέωση, συχνά με αυξημένο AG.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Συνεκτιμώνται ιστορικό διαβήτη, γλυκόζη, κετόνες και οξεοβασική κατάσταση.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να εμφανιστεί κετοξέωση και χωρίς μεγάλη αύξηση γλυκόζης. Η μέτρηση β-υδροξυβουτυρικού στο αίμα έχει ιδιαίτερη αξία.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EE712718-B180-477D-96FE-262E3E21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 βασικά κετοσώματα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CF9FEE03-D1CA-4CF2-A13B-537FD8E36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41124" y="2190750"/>
            <a:ext cx="8109753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40EA111B-44AA-4447-AC48-AB1EDA751C5C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Β-υδροξυβουτυρικό, ακετοξικό και ακετόνη στο πλαίσιο του μεταβολισμού κετονών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82B487-AFA9-4F77-9079-A1FC31B61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Κετοξέωση και συνολικά αποθέματα K⁺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ωσμωτική διούρηση και άλλες απώλειες μπορούν να μειώσουν τα συνολικά αποθέματα K⁺.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στο αίμα μπορεί αρχικά να είναι φυσιολογική ή αυξημένη.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Κατά την αποκατάσταση του μεταβολισμού, το K⁺ μπορεί να μετακινηθεί προς τα κύτταρα.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επαναλαμβανόμενη παρακολούθηση K⁺, νεφρικής λειτουργίας και γλυκόζης είναι ουσιώδης.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1C5D8D4-4E15-4434-88D5-A1F6C8393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Τοξικές αλκοόλες και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μεθανόλη και η αιθυλενογλυκόλη μεταβολίζονται σε ουσίες που μπορούν να προκαλέσουν σοβαρή οξέωση.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AG συνδέεται με τη συσσώρευση των όξινων μεταβολιτών.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ωσμωτικό χάσμα μπορεί να προσφέρει πρόσθετη πληροφορία σε κατάλληλο κλινικό πλαίσιο.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διερεύνηση περιλαμβάνει ιστορικό έκθεσης, χρονική πορεία και εξειδικευμένες εξετάσεις.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30EBAD6D-0325-47AA-99E6-F2373A318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Μεταβολίτες και όργανα στόχοι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4468E43F-B840-4C41-8F43-90A2F056A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45511" y="2190750"/>
            <a:ext cx="4100979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71FC009D-2798-4004-AEB4-0CD4D0D26D74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Αιθυλενογλυκόλη και μεθανόλη: διαφορετικές μεταβολικές οδοί και όργανα στόχοι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465F814-0959-4014-BB3F-154CF129D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Ωσμωτικό χάσμα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Ωσμωτικό χάσμα = μετρούμενη − υπολογιζόμενη ωσμωτικότητα.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Διδακτικός τύπος: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2 × Na⁺ + γλυκόζη/18 + ουρία/6.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Na⁺ σε mEq/L, γλυκόζη και ολική ουρία σε mg/dL. Το αποτέλεσμα προσεγγίζει mOsm/kg.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ουρία διαφέρει από το BUN. Η χρήση διαφορετικού αναλύτη απαιτεί διαφορετικό συντελεστή.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αποτέλεσμα υποστηρίζει τη διερεύνηση και δεν αρκεί από μόνο του για αποκλεισμό δηλητηρίασης.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48F87A83-641E-42AA-A031-5864B0FB9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Κρύσταλλοι στα ούρα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E8FC9F6F-C30E-4509-869A-EF4CE7086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08849" y="2190750"/>
            <a:ext cx="3974302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1542620C-AA98-4452-A8D2-3A4E4C7481F0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Κρύσταλλοι οξαλικού ασβεστίου: πιθανό εύρημα που χρειάζεται ερμηνεία στο κατάλληλο ιστορικό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CE0A627-4AF3-448A-B8BE-1D0653A23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Γαστρεντερική απώλεια HCO₃⁻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εντερικές εκκρίσεις περιέχουν διττανθρακικά.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Μεγάλη απώλεια από το γαστρεντερικό μπορεί να αφαιρέσει βάση από τον οργανισμό.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να προκύψει μεταβολική οξέωση με φυσιολογικό AG.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νεφρική απάντηση, όταν είναι επαρκής, ενισχύει την απέκκριση οξέος.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4C2E0E4-CB56-4BB5-80DA-6ECC62B87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49945" y="2238375"/>
            <a:ext cx="3273911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02799DA-5775-4C08-AF95-4785CE5C0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Νεφρικές σωληναριακές οξεώσεις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δυσλειτουργία σωληναριακής μεταφοράς μπορεί να επηρεάσει την ανάκτηση HCO₃⁻ ή την αποβολή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εγγύς διαταραχή συνδέεται με ανεπαρκή ανάκτηση διττανθρακικών.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άπω διαταραχή συνδέεται με ανεπαρκή οξίνιση των ούρων.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Διαταραχές της δράσης αλδοστερόνης μπορούν επίσης να συνδέονται με μειωμένη απέκκριση οξέος και αυξημένο K⁺.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6B7890C-7AFB-4827-AD7A-FFD4A8CB9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Χάσμα ανιόντων ούρων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UAG = Na⁺ ούρων + K⁺ ούρων − Cl⁻ ούρων.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οξέωση με φυσιολογικό AG, έχει χρησιμοποιηθεί ως έμμεση ένδειξη της απέκκρισης NH₄⁺.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Αρνητικό UAG μπορεί να υποστηρίζει αυξημένη απέκκριση NH₄⁺ με Cl⁻.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Θετικό UAG μπορεί να υποστηρίζει ανεπαρκή νεφρική απόκριση, αλλά χρειάζεται έλεγχο των προϋποθέσεων.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F71B940-1343-4A71-9420-7777CE54E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Πότε χρειάζεται προσοχή στο UAG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με το NH₄⁺ προϋποθέτει ότι το αμμώνιο αποβάλλεται κυρίως με χλώριο.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υπάρχουν άλλα συνοδά ανιόντα, το UAG μπορεί να παραπλανήσει.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Δεν το ερμηνεύουμε ως αυτόνομο τεστ σε κετοξέωση ή πιθανή έκθεση σε τοξικές ουσίες.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κλινική εικόνα και, όπου είναι διαθέσιμη, η άμεση μέτρηση NH₄⁺ βοηθούν την εκτίμηση.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47D763A-4989-4B55-9FD8-9CF9FD7A4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Νεφρική δυσλειτουργία και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νεφρικής λειτουργίας περιορίζει την απομάκρυνση του φορτίου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μειωμένη απέκκριση NH₄⁺ μπορεί να προκαλέσει οξέωση με φυσιολογικό AG.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συσσώρευση μη μετρούμενων ανιόντων μπορεί να αυξήσει το AG σε πιο προχωρημένη δυσλειτουργία.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συνεκτιμά νεφρική λειτουργία, ηλεκτρολύτες και χρονική πορεία.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3D1BB0A-8C08-4E21-B02D-F9881AF89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Μεταβολική αλκάλωση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Απώλεια HCl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Έμετοι / γαστρική αναρρόφηση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Απώλεια H⁺ και Cl⁻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Μείωση όγκου και K⁺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Μεταβολική αλκάλωση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Διατήρηση της διαταραχής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6BC4264-B3D6-443C-96B7-5F3DBE2FB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Έμετοι και γαστρική αναρρόφηση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στόμαχος εκκρίνει HCl στον αυλό.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εξωτερική απώλεια γαστρικού υγρού αφαιρεί H⁺ και Cl⁻ από τον οργανισμό.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οξέος ευνοεί μεταβολική αλκάλωση.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συνοδός απώλεια όγκου και K⁺ μπορεί να διατηρήσει τη διαταραχή.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09C9D14-81B3-443A-9F46-EADF2CFC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644263"/>
            <a:ext cx="4972050" cy="314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92ABFC6-9A20-42FD-A6CD-FDFDB478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Συγκέντρωση HCO₃⁻ και όγκος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συγκέντρωση εξαρτάται από την ποσότητα μιας ουσίας και από τον όγκο κατανομής της.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εξωκυττάριου όγκου μπορεί να αυξήσει τη συγκέντρωση των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Παράλληλα, ενεργοποιούνται νεφρικοί μηχανισμοί διατήρησης Na⁺ και όγκου.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μηχανισμοί αυτοί μπορεί να ευνοούν την ανάκτηση HCO₃⁻ και την αποβολή H⁺.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Εικόνα 101">
            <a:extLst>
              <a:ext uri="{FF2B5EF4-FFF2-40B4-BE49-F238E27FC236}">
                <a16:creationId xmlns:a16="http://schemas.microsoft.com/office/drawing/2014/main" id="{29989A84-D739-4825-B941-B9E858887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3" name="Τίτλος διαφάνειας">
            <a:extLst>
              <a:ext uri="{FF2B5EF4-FFF2-40B4-BE49-F238E27FC236}">
                <a16:creationId xmlns:a16="http://schemas.microsoft.com/office/drawing/2014/main" id="{79D9A8F6-C6CE-457B-8C82-F7C8B5FC10F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Απώλεια όγκου και συγκέντρωση βάσης</a:t>
            </a:r>
          </a:p>
        </p:txBody>
      </p:sp>
      <p:pic>
        <p:nvPicPr>
          <p:cNvPr id="104" name="Εικόνα 103">
            <a:extLst>
              <a:ext uri="{FF2B5EF4-FFF2-40B4-BE49-F238E27FC236}">
                <a16:creationId xmlns:a16="http://schemas.microsoft.com/office/drawing/2014/main" id="{515AF05B-B61F-44C5-BD28-1C5152497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21093" y="2190750"/>
            <a:ext cx="6749815" cy="3905250"/>
          </a:xfrm>
          <a:prstGeom prst="rect">
            <a:avLst/>
          </a:prstGeom>
        </p:spPr>
      </p:pic>
      <p:sp>
        <p:nvSpPr>
          <p:cNvPr id="105" name="Ορθογώνιο 104">
            <a:extLst>
              <a:ext uri="{FF2B5EF4-FFF2-40B4-BE49-F238E27FC236}">
                <a16:creationId xmlns:a16="http://schemas.microsoft.com/office/drawing/2014/main" id="{824DC4F2-48F3-4321-B9A4-F482215CAFB4}"/>
              </a:ext>
            </a:extLst>
          </p:cNvPr>
          <p:cNvSpPr>
            <a:spLocks noGrp="1"/>
          </p:cNvSpPr>
          <p:nvPr/>
        </p:nvSpPr>
        <p:spPr>
          <a:xfrm>
            <a:off x="809625" y="6134100"/>
            <a:ext cx="10572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1800" b="0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Διδακτικό μοντέλο: μικρότερος όγκος μπορεί να αυξήσει τη συγκέντρωση για την ίδια ποσότητα</a:t>
            </a:r>
          </a:p>
        </p:txBody>
      </p:sp>
    </p:spTree>
    <p:extLst>
      <p:ext uri="{BB962C8B-B14F-4D97-AF65-F5344CB8AC3E}">
        <p14:creationId xmlns:p14="http://schemas.microsoft.com/office/powerpoint/2010/main" val="5467972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EF8DB5B-4345-4A81-AA78-B9F8F2864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Παράγοντες διατήρησης αλκάλωσης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Μείωση του αποτελεσματικού εξωκυττάριου όγκου.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Έλλειμμα χλωρίου που επηρεάζει τη νεφρική αποβολή διττανθρακικών.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Υποκαλιαιμία και αυξημένη νεφρική έκκριση H⁺.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Συνεχιζόμενες γαστρεντερικές ή νεφρικές απώλειες.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διαταραχή επιμένει όταν η νεφρική αποβολή βάσης δεν επαρκεί.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88A5378-12A6-4DBB-A3C1-5169A7D9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Διουρητικά και οξεοβασική εικόνα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διουρητικά αγκύλης και οι θειαζίδες μεταβάλλουν τη σωληναριακή μεταφορά NaCl.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όγκου, Cl⁻ και K⁺ μπορεί να συνδεθεί με μεταβολική αλκάλωση.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Διαφορετικές κατηγορίες διουρητικών έχουν διαφορετικές οξεοβασικές επιδράσεις.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περιλαμβάνει το φάρμακο, τον χρόνο χορήγησης και τις εργαστηριακές μεταβολές.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B2063BD-8E2B-4BE2-A546-255AA7913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07860" y="2238375"/>
            <a:ext cx="3558081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28C0BC5-3A62-44A2-8CE4-72FCD728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Αντιρρόπηση στη μεταβολική αλκάλωση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Αναμένεται αύξηση PaCO₂ λόγω μείωσης του αερισμού.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Διδακτική προσέγγιση: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PaCO₂ ≈ 40 + 0,7 × (HCO₃⁻ − 24).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δίνει κατά προσέγγιση τιμή και δεν αποτελεί ακριβή πρόβλεψη για κάθε ασθενή.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υποξαιμία και η συνυπάρχουσα αναπνευστική νόσος μπορούν να περιορίσουν την απόκριση.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91010B46-E7CB-4A01-8632-545B9AC54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Αναπνευστική οξέωση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Πρωτογενές χαρακτηριστικό: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αύξηση της PaCO₂.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παραγωγή CO₂ υπερβαίνει την αποτελεσματική αποβολή του από τους πνεύμονες.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CO₂ τείνει να μειώσει το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εξετάζει αν η διαταραχή είναι οξεία, χρόνια ή οξεία επί χρόνιας.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B0C5116-38F1-4395-A55E-DD6C28CDF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αναπνευστική αντλία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αποτελεσματικός αερισμός απαιτεί λειτουργία κέντρου, νευρικών οδών και μυών.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βατότητα αεραγωγών και η μηχανική πνευμόνων και θώρακα επηρεάζουν την απόκριση.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δυσλειτουργία οποιουδήποτε σταδίου μπορεί να μειώσει τον αερισμό.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υψηλή PaCO₂ κατευθύνει την αναζήτηση αιτιών υποαερισμού.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06809B03-13F1-411B-8CC5-DE80772BE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658290"/>
            <a:ext cx="4972050" cy="311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DFFD92F-98E8-4B68-9317-D4896FC0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Φορτίο και νευρομυϊκή επάρκεια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αναπνευστικό φορτίο περιλαμβάνει ελαστικές δυνάμεις και αντιστάσεις.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επάρκεια εξαρτάται από αναπνευστική ώση, νευρική μετάδοση και μυϊκή ισχύ.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το φορτίο υπερβαίνει την ικανότητα της αντλίας, ο αερισμός μπορεί να μειωθεί.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συνδέει την αναπνευστική μηχανική με την κατακράτηση CO₂.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50F1EA2-3037-41C9-92D9-44DA458C1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0875" y="2617176"/>
            <a:ext cx="4972050" cy="319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301E2B5-E4E5-4644-89B9-3590B936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Οξεία και χρόνια αναπνευστική οξέωση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2BF23725-3246-4AB1-A1DB-2CF7BA38F44F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276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Απόκριση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Ανά αύξηση PaCO₂ κατά 10 mmHg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Ερμηνεία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Οξεία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περίπου 1 mEq/L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Πρώιμη ρυθμιστική απόκριση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Χρόνια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περίπου 3,5 mEq/L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Νεφρική προσαρμογή σε διάρκεια ημερών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Σημαντική απόκλιση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Πέρα από την αναμενόμενη μεταβολή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Έλεγχος για πρόσθετη μεταβολική διαταραχή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C2B6F3E-52E0-41BF-AEAF-2FB7E78C4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Αναπνευστική αλκάλωση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Πρωτογενές χαρακτηριστικό: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μείωση της PaCO₂.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κυψελιδικός αερισμός αυξάνεται σε σχέση με την παραγωγή CO₂.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CO₂ τείνει να αυξήσει το pH.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αναπνευστική ώση μπορεί να επηρεάζεται από υποξαιμία, κεντρικά ερεθίσματα, πόνο ή άλλες καταστάσεις.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DBB5AFE-70F2-40F3-AF1E-3C981407F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1D647C4-07F3-4F44-A29E-CAD5607E8EF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Έλεγχος της αναπνευστικής ώσης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3DDE51B-0882-4C94-B036-A26ACD58D9A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5886450" cy="435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εγκεφαλικό στέλεχος οργανώνει τον αναπνευστικό ρυθμό.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Ανώτερα κέντρα και περιφερικά ερεθίσματα τροποποιούν την απόκριση.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υπερβολική αύξηση αερισμού μπορεί να μειώσει την PaCO₂.</a:t>
            </a:r>
          </a:p>
          <a:p>
            <a:pPr marL="254000" indent="-152400" algn="l">
              <a:spcAft>
                <a:spcPts val="9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εύρημα χρειάζεται σύνδεση με την αιτία του υπεραερισμού.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6E5942C-5CB3-417A-BEF4-09D875574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79023" y="2238375"/>
            <a:ext cx="3415754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37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E665D4-89BA-431A-8D1B-BBF48696C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Οξεία και χρόνια αναπνευστική αλκάλωση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F7B3E750-897D-4E9E-8B09-DC67936E09CB}"/>
              </a:ext>
            </a:extLst>
          </p:cNvPr>
          <p:cNvGraphicFramePr/>
          <p:nvPr/>
        </p:nvGraphicFramePr>
        <p:xfrm>
          <a:off x="809625" y="2524125"/>
          <a:ext cx="10572750" cy="3476624"/>
        </p:xfrm>
        <a:graphic>
          <a:graphicData uri="http://schemas.openxmlformats.org/drawingml/2006/table">
            <a:tbl>
              <a:tblPr/>
              <a:tblGrid>
                <a:gridCol w="276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Απόκριση HCO₃⁻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Ανά πτώση PaCO₂ κατά 10 mmHg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Ερμηνεία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Οξεία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περίπου 2 mEq/L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Πρώιμη ρυθμιστική απόκριση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Χρόνια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περίπου 4 mEq/L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Νεφρική προσαρμογή σε διάρκεια ημερών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1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Σημαντική απόκλιση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Πέρα από την αναμενόμενη μεταβολή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Έλεγχος για πρόσθετη μεταβολική διαταραχή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E1B90A5-7FF0-46F5-A1B2-55DE8B7B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996DD58-694A-4561-AFCF-A7CF7051C7D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Σύνοψη αναμενόμενης απόκρισης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85586E1E-24E0-41AC-814E-CEB3AAB517A8}"/>
              </a:ext>
            </a:extLst>
          </p:cNvPr>
          <p:cNvGraphicFramePr/>
          <p:nvPr/>
        </p:nvGraphicFramePr>
        <p:xfrm>
          <a:off x="809625" y="2524125"/>
          <a:ext cx="10572750" cy="3476625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Πρωτογενής διαταραχή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 αντιρρόπησης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>
                      <a:solidFill>
                        <a:srgbClr val="A7B6CA"/>
                      </a:solidFill>
                      <a:prstDash val="soli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Μεταβολική οξέωση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PaCO₂, έλεγχος με Winter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Μεταβολική αλκάλωση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PaCO₂, κατά προσέγγιση εκτίμηση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Αναπνευστική οξέωση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HCO₃⁻, μεγαλύτερη στη χρόνια μορφή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Αναπνευστική αλκάλωση</a:t>
                      </a:r>
                    </a:p>
                  </a:txBody>
                  <a:tcPr anchor="ctr">
                    <a:lnL w="9525">
                      <a:solidFill>
                        <a:srgbClr val="A7B6CA"/>
                      </a:solidFill>
                      <a:prstDash val="soli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Μείωση HCO₃⁻, μεγαλύτερη στη χρόνια μορφή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7B6CA"/>
                      </a:solidFill>
                      <a:prstDash val="solid"/>
                    </a:lnR>
                    <a:lnT w="9525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0217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0E5BE13-B890-44F0-A7B8-6CA9C8AB6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Διάλειμμα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Μέχρι εδώ: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τέσσερις βασικές διαταραχές, χάσμα ανιόντων και αναμενόμενη απόκριση.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Ερώτημα για την επιστροφή: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μπορεί pH 7,40 να συνυπάρχει με δύο σημαντικές διαταραχές;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συνέχεια: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συστηματική ερμηνεία αερίων και λυμένα παραδείγματα.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3B3D697-C836-4CCF-BFF5-DC9660761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Βήματα ερμηνείας αερίων αίματος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1. Ελέγχουμε δείγμα, κλινική εικόνα και χρόνο λήψης.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2. Διαβάζουμε το pH και την κατεύθυνση της μεταβολής.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3. Εξετάζουμε PaCO₂ και HCO₃⁻ για την πρωτογενή διαταραχή.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4. Συγκρίνουμε την άλλη συνιστώσα με την αναμενόμενη απόκριση.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5. Σε μεταβολική οξέωση, υπολογίζουμε AG και συνεκτιμούμε λευκωματίνη.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BD0AFEE2-CB17-4489-80E6-3DC3C6DF4230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Αναπνευστική ή μεταβολική διαταραχή</a:t>
            </a:r>
          </a:p>
        </p:txBody>
      </p:sp>
      <p:sp>
        <p:nvSpPr>
          <p:cNvPr id="4" name="author-flow-caption">
            <a:extLst>
              <a:ext uri="{FF2B5EF4-FFF2-40B4-BE49-F238E27FC236}">
                <a16:creationId xmlns:a16="http://schemas.microsoft.com/office/drawing/2014/main" id="{DD828BEF-5E4D-4EE0-B561-FD5D75C5B0C4}"/>
              </a:ext>
            </a:extLst>
          </p:cNvPr>
          <p:cNvSpPr>
            <a:spLocks noGrp="1"/>
          </p:cNvSpPr>
          <p:nvPr/>
        </p:nvSpPr>
        <p:spPr>
          <a:xfrm>
            <a:off x="904875" y="636270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Αρχική αναγνώριση. Ακολουθούν έλεγχος αντιρρόπησης και κλινική συνεκτίμηση.</a:t>
            </a:r>
          </a:p>
        </p:txBody>
      </p:sp>
      <p:grpSp>
        <p:nvGrpSpPr>
          <p:cNvPr id="5" name="Αρχικό διάγραμμα"/>
          <p:cNvGrpSpPr/>
          <p:nvPr/>
        </p:nvGrpSpPr>
        <p:grpSpPr>
          <a:xfrm>
            <a:off x="585216" y="2075688"/>
            <a:ext cx="11018520" cy="4096512"/>
            <a:chOff x="0" y="0"/>
            <a:chExt cx="11795125" cy="4381500"/>
          </a:xfrm>
        </p:grpSpPr>
        <p:sp>
          <p:nvSpPr>
            <p:cNvPr id="6" name="Ελεύθερη σχεδίαση: Σχήμα 5"/>
            <p:cNvSpPr/>
            <p:nvPr/>
          </p:nvSpPr>
          <p:spPr>
            <a:xfrm>
              <a:off x="8156367" y="3916512"/>
              <a:ext cx="549296" cy="91440"/>
            </a:xfrm>
            <a:custGeom>
              <a:avLst/>
              <a:gdLst/>
              <a:ahLst/>
              <a:cxnLst/>
              <a:rect l="0" t="0" r="0" b="0"/>
              <a:pathLst>
                <a:path w="549296" h="91440">
                  <a:moveTo>
                    <a:pt x="0" y="45720"/>
                  </a:moveTo>
                  <a:lnTo>
                    <a:pt x="549296" y="4572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7" name="Ελεύθερη σχεδίαση: Σχήμα 6"/>
            <p:cNvSpPr/>
            <p:nvPr/>
          </p:nvSpPr>
          <p:spPr>
            <a:xfrm>
              <a:off x="5351849" y="3371738"/>
              <a:ext cx="549296" cy="590494"/>
            </a:xfrm>
            <a:custGeom>
              <a:avLst/>
              <a:gdLst/>
              <a:ahLst/>
              <a:cxnLst/>
              <a:rect l="0" t="0" r="0" b="0"/>
              <a:pathLst>
                <a:path w="549296" h="590494">
                  <a:moveTo>
                    <a:pt x="0" y="0"/>
                  </a:moveTo>
                  <a:lnTo>
                    <a:pt x="274648" y="0"/>
                  </a:lnTo>
                  <a:lnTo>
                    <a:pt x="274648" y="590494"/>
                  </a:lnTo>
                  <a:lnTo>
                    <a:pt x="549296" y="590494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8" name="Ελεύθερη σχεδίαση: Σχήμα 7"/>
            <p:cNvSpPr/>
            <p:nvPr/>
          </p:nvSpPr>
          <p:spPr>
            <a:xfrm>
              <a:off x="8156367" y="2735524"/>
              <a:ext cx="549296" cy="91440"/>
            </a:xfrm>
            <a:custGeom>
              <a:avLst/>
              <a:gdLst/>
              <a:ahLst/>
              <a:cxnLst/>
              <a:rect l="0" t="0" r="0" b="0"/>
              <a:pathLst>
                <a:path w="549296" h="91440">
                  <a:moveTo>
                    <a:pt x="0" y="45720"/>
                  </a:moveTo>
                  <a:lnTo>
                    <a:pt x="549296" y="4572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9" name="Ελεύθερη σχεδίαση: Σχήμα 8"/>
            <p:cNvSpPr/>
            <p:nvPr/>
          </p:nvSpPr>
          <p:spPr>
            <a:xfrm>
              <a:off x="5351849" y="2781244"/>
              <a:ext cx="549296" cy="590494"/>
            </a:xfrm>
            <a:custGeom>
              <a:avLst/>
              <a:gdLst/>
              <a:ahLst/>
              <a:cxnLst/>
              <a:rect l="0" t="0" r="0" b="0"/>
              <a:pathLst>
                <a:path w="549296" h="590494">
                  <a:moveTo>
                    <a:pt x="0" y="590494"/>
                  </a:moveTo>
                  <a:lnTo>
                    <a:pt x="274648" y="590494"/>
                  </a:lnTo>
                  <a:lnTo>
                    <a:pt x="274648" y="0"/>
                  </a:lnTo>
                  <a:lnTo>
                    <a:pt x="549296" y="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0" name="Ελεύθερη σχεδίαση: Σχήμα 9"/>
            <p:cNvSpPr/>
            <p:nvPr/>
          </p:nvSpPr>
          <p:spPr>
            <a:xfrm>
              <a:off x="2549529" y="2190749"/>
              <a:ext cx="549296" cy="1180988"/>
            </a:xfrm>
            <a:custGeom>
              <a:avLst/>
              <a:gdLst/>
              <a:ahLst/>
              <a:cxnLst/>
              <a:rect l="0" t="0" r="0" b="0"/>
              <a:pathLst>
                <a:path w="549296" h="1180988">
                  <a:moveTo>
                    <a:pt x="0" y="0"/>
                  </a:moveTo>
                  <a:lnTo>
                    <a:pt x="274648" y="0"/>
                  </a:lnTo>
                  <a:lnTo>
                    <a:pt x="274648" y="1180988"/>
                  </a:lnTo>
                  <a:lnTo>
                    <a:pt x="549296" y="1180988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6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Ελεύθερη σχεδίαση: Σχήμα 10"/>
            <p:cNvSpPr/>
            <p:nvPr/>
          </p:nvSpPr>
          <p:spPr>
            <a:xfrm>
              <a:off x="8156367" y="1554535"/>
              <a:ext cx="549296" cy="91440"/>
            </a:xfrm>
            <a:custGeom>
              <a:avLst/>
              <a:gdLst/>
              <a:ahLst/>
              <a:cxnLst/>
              <a:rect l="0" t="0" r="0" b="0"/>
              <a:pathLst>
                <a:path w="549296" h="91440">
                  <a:moveTo>
                    <a:pt x="0" y="45720"/>
                  </a:moveTo>
                  <a:lnTo>
                    <a:pt x="549296" y="4572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Ελεύθερη σχεδίαση: Σχήμα 11"/>
            <p:cNvSpPr/>
            <p:nvPr/>
          </p:nvSpPr>
          <p:spPr>
            <a:xfrm>
              <a:off x="5351849" y="1009761"/>
              <a:ext cx="549296" cy="590494"/>
            </a:xfrm>
            <a:custGeom>
              <a:avLst/>
              <a:gdLst/>
              <a:ahLst/>
              <a:cxnLst/>
              <a:rect l="0" t="0" r="0" b="0"/>
              <a:pathLst>
                <a:path w="549296" h="590494">
                  <a:moveTo>
                    <a:pt x="0" y="0"/>
                  </a:moveTo>
                  <a:lnTo>
                    <a:pt x="274648" y="0"/>
                  </a:lnTo>
                  <a:lnTo>
                    <a:pt x="274648" y="590494"/>
                  </a:lnTo>
                  <a:lnTo>
                    <a:pt x="549296" y="590494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3" name="Ελεύθερη σχεδίαση: Σχήμα 12"/>
            <p:cNvSpPr/>
            <p:nvPr/>
          </p:nvSpPr>
          <p:spPr>
            <a:xfrm>
              <a:off x="8156367" y="373547"/>
              <a:ext cx="549296" cy="91440"/>
            </a:xfrm>
            <a:custGeom>
              <a:avLst/>
              <a:gdLst/>
              <a:ahLst/>
              <a:cxnLst/>
              <a:rect l="0" t="0" r="0" b="0"/>
              <a:pathLst>
                <a:path w="549296" h="91440">
                  <a:moveTo>
                    <a:pt x="0" y="45720"/>
                  </a:moveTo>
                  <a:lnTo>
                    <a:pt x="549296" y="4572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Ελεύθερη σχεδίαση: Σχήμα 13"/>
            <p:cNvSpPr/>
            <p:nvPr/>
          </p:nvSpPr>
          <p:spPr>
            <a:xfrm>
              <a:off x="5351849" y="419267"/>
              <a:ext cx="549296" cy="590494"/>
            </a:xfrm>
            <a:custGeom>
              <a:avLst/>
              <a:gdLst/>
              <a:ahLst/>
              <a:cxnLst/>
              <a:rect l="0" t="0" r="0" b="0"/>
              <a:pathLst>
                <a:path w="549296" h="590494">
                  <a:moveTo>
                    <a:pt x="0" y="590494"/>
                  </a:moveTo>
                  <a:lnTo>
                    <a:pt x="274648" y="590494"/>
                  </a:lnTo>
                  <a:lnTo>
                    <a:pt x="274648" y="0"/>
                  </a:lnTo>
                  <a:lnTo>
                    <a:pt x="549296" y="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8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5" name="Ελεύθερη σχεδίαση: Σχήμα 14"/>
            <p:cNvSpPr/>
            <p:nvPr/>
          </p:nvSpPr>
          <p:spPr>
            <a:xfrm>
              <a:off x="2549529" y="1009761"/>
              <a:ext cx="549296" cy="1180988"/>
            </a:xfrm>
            <a:custGeom>
              <a:avLst/>
              <a:gdLst/>
              <a:ahLst/>
              <a:cxnLst/>
              <a:rect l="0" t="0" r="0" b="0"/>
              <a:pathLst>
                <a:path w="549296" h="1180988">
                  <a:moveTo>
                    <a:pt x="0" y="1180988"/>
                  </a:moveTo>
                  <a:lnTo>
                    <a:pt x="274648" y="1180988"/>
                  </a:lnTo>
                  <a:lnTo>
                    <a:pt x="274648" y="0"/>
                  </a:lnTo>
                  <a:lnTo>
                    <a:pt x="549296" y="0"/>
                  </a:lnTo>
                </a:path>
              </a:pathLst>
            </a:custGeom>
            <a:noFill/>
            <a:ln w="12700" cap="flat" cmpd="sng" algn="ctr">
              <a:solidFill>
                <a:srgbClr val="3494BA">
                  <a:shade val="6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l-GR"/>
            </a:p>
          </p:txBody>
        </p:sp>
        <p:sp>
          <p:nvSpPr>
            <p:cNvPr id="16" name="Ορθογώνιο 15"/>
            <p:cNvSpPr/>
            <p:nvPr/>
          </p:nvSpPr>
          <p:spPr>
            <a:xfrm>
              <a:off x="342976" y="1771911"/>
              <a:ext cx="2206553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Εξετάζουμε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 err="1"/>
                <a:t>pH</a:t>
              </a:r>
              <a:r>
                <a:rPr lang="el-GR" sz="1800" kern="1200" dirty="0"/>
                <a:t>:</a:t>
              </a:r>
            </a:p>
          </p:txBody>
        </p:sp>
        <p:sp>
          <p:nvSpPr>
            <p:cNvPr id="17" name="Ορθογώνιο 16"/>
            <p:cNvSpPr/>
            <p:nvPr/>
          </p:nvSpPr>
          <p:spPr>
            <a:xfrm>
              <a:off x="3098826" y="590922"/>
              <a:ext cx="2253023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/>
                <a:t>&lt;7.35,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/>
                <a:t>οξέωση</a:t>
              </a:r>
              <a:endParaRPr lang="el-GR" sz="1800" kern="1200" dirty="0"/>
            </a:p>
          </p:txBody>
        </p:sp>
        <p:sp>
          <p:nvSpPr>
            <p:cNvPr id="18" name="Ορθογώνιο 17"/>
            <p:cNvSpPr/>
            <p:nvPr/>
          </p:nvSpPr>
          <p:spPr>
            <a:xfrm>
              <a:off x="5901146" y="428"/>
              <a:ext cx="2255220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 err="1"/>
                <a:t>PaCO</a:t>
              </a:r>
              <a:r>
                <a:rPr lang="el-GR" sz="1800" b="1" kern="1200" dirty="0"/>
                <a:t>₂  </a:t>
              </a:r>
              <a:r>
                <a:rPr lang="el-GR" sz="1800" b="1" kern="1200" dirty="0">
                  <a:latin typeface="Aptos" panose="02020603050405020304" pitchFamily="18" charset="0"/>
                  <a:cs typeface="Aptos" panose="02020603050405020304" pitchFamily="18" charset="0"/>
                </a:rPr>
                <a:t>↑</a:t>
              </a:r>
              <a:endParaRPr lang="el-GR" sz="1800" b="1" kern="1200" dirty="0"/>
            </a:p>
          </p:txBody>
        </p:sp>
        <p:sp>
          <p:nvSpPr>
            <p:cNvPr id="19" name="Ορθογώνιο 18"/>
            <p:cNvSpPr/>
            <p:nvPr/>
          </p:nvSpPr>
          <p:spPr>
            <a:xfrm>
              <a:off x="8705664" y="428"/>
              <a:ext cx="2746484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/>
                <a:t>Αναπνευστική Οξέωση</a:t>
              </a:r>
              <a:endParaRPr lang="el-GR" sz="1800" kern="1200" dirty="0"/>
            </a:p>
          </p:txBody>
        </p:sp>
        <p:sp>
          <p:nvSpPr>
            <p:cNvPr id="20" name="Ορθογώνιο 19"/>
            <p:cNvSpPr/>
            <p:nvPr/>
          </p:nvSpPr>
          <p:spPr>
            <a:xfrm>
              <a:off x="5901146" y="1181416"/>
              <a:ext cx="2255220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/>
                <a:t>HCO₃⁻  </a:t>
              </a:r>
              <a:r>
                <a:rPr lang="el-GR" sz="1800" b="1" kern="1200" dirty="0">
                  <a:sym typeface="Symbol" panose="05050102010706020507" pitchFamily="18" charset="2"/>
                </a:rPr>
                <a:t>↓</a:t>
              </a:r>
            </a:p>
          </p:txBody>
        </p:sp>
        <p:sp>
          <p:nvSpPr>
            <p:cNvPr id="21" name="Ορθογώνιο 20"/>
            <p:cNvSpPr/>
            <p:nvPr/>
          </p:nvSpPr>
          <p:spPr>
            <a:xfrm>
              <a:off x="8705664" y="1181416"/>
              <a:ext cx="2746484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/>
                <a:t>Μεταβολική Οξέωση</a:t>
              </a:r>
              <a:endParaRPr lang="el-GR" sz="1800" kern="1200" dirty="0"/>
            </a:p>
          </p:txBody>
        </p:sp>
        <p:sp>
          <p:nvSpPr>
            <p:cNvPr id="22" name="Ορθογώνιο 21"/>
            <p:cNvSpPr/>
            <p:nvPr/>
          </p:nvSpPr>
          <p:spPr>
            <a:xfrm>
              <a:off x="3098826" y="2952899"/>
              <a:ext cx="2253023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/>
                <a:t>&gt;7.45</a:t>
              </a:r>
              <a:r>
                <a:rPr lang="el-GR" sz="1800" kern="1200" dirty="0"/>
                <a:t>,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 err="1"/>
                <a:t>αλκάλωση</a:t>
              </a:r>
              <a:endParaRPr lang="el-GR" sz="1800" kern="1200" dirty="0"/>
            </a:p>
          </p:txBody>
        </p:sp>
        <p:sp>
          <p:nvSpPr>
            <p:cNvPr id="23" name="Ορθογώνιο 22"/>
            <p:cNvSpPr/>
            <p:nvPr/>
          </p:nvSpPr>
          <p:spPr>
            <a:xfrm>
              <a:off x="5901146" y="2362405"/>
              <a:ext cx="2255220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 err="1"/>
                <a:t>PaCO</a:t>
              </a:r>
              <a:r>
                <a:rPr lang="el-GR" sz="1800" b="1" kern="1200" dirty="0"/>
                <a:t>₂ </a:t>
              </a:r>
              <a:r>
                <a:rPr lang="el-GR" sz="1800" b="1" kern="1200" dirty="0">
                  <a:sym typeface="Symbol" panose="05050102010706020507" pitchFamily="18" charset="2"/>
                </a:rPr>
                <a:t>↓ </a:t>
              </a:r>
            </a:p>
          </p:txBody>
        </p:sp>
        <p:sp>
          <p:nvSpPr>
            <p:cNvPr id="24" name="Ορθογώνιο 23"/>
            <p:cNvSpPr/>
            <p:nvPr/>
          </p:nvSpPr>
          <p:spPr>
            <a:xfrm>
              <a:off x="8705664" y="2362405"/>
              <a:ext cx="2746484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/>
                <a:t>Αναπνευστική </a:t>
              </a:r>
              <a:r>
                <a:rPr lang="el-GR" sz="1800" b="1" kern="1200" dirty="0" err="1"/>
                <a:t>Αλκάλωση</a:t>
              </a:r>
              <a:endParaRPr lang="el-GR" sz="1800" kern="1200" dirty="0"/>
            </a:p>
          </p:txBody>
        </p:sp>
        <p:sp>
          <p:nvSpPr>
            <p:cNvPr id="25" name="Ορθογώνιο 24"/>
            <p:cNvSpPr/>
            <p:nvPr/>
          </p:nvSpPr>
          <p:spPr>
            <a:xfrm>
              <a:off x="5901146" y="3543393"/>
              <a:ext cx="2255220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kern="1200" dirty="0"/>
                <a:t>Αν </a:t>
              </a:r>
              <a:r>
                <a:rPr lang="el-GR" sz="1800" b="1" kern="1200" dirty="0"/>
                <a:t>HCO₃⁻  </a:t>
              </a:r>
              <a:r>
                <a:rPr lang="el-GR" sz="1800" b="1" kern="1200" dirty="0">
                  <a:latin typeface="Aptos" panose="02020603050405020304" pitchFamily="18" charset="0"/>
                  <a:cs typeface="Aptos" panose="02020603050405020304" pitchFamily="18" charset="0"/>
                </a:rPr>
                <a:t>↑ </a:t>
              </a:r>
            </a:p>
          </p:txBody>
        </p:sp>
        <p:sp>
          <p:nvSpPr>
            <p:cNvPr id="26" name="Ορθογώνιο 25"/>
            <p:cNvSpPr/>
            <p:nvPr/>
          </p:nvSpPr>
          <p:spPr>
            <a:xfrm>
              <a:off x="8705664" y="3543393"/>
              <a:ext cx="2746484" cy="837677"/>
            </a:xfrm>
            <a:prstGeom prst="rect">
              <a:avLst/>
            </a:prstGeom>
            <a:solidFill>
              <a:srgbClr val="3494BA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rgbClr val="FFFFFF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800" b="1" kern="1200" dirty="0"/>
                <a:t>Μεταβολική </a:t>
              </a:r>
              <a:r>
                <a:rPr lang="el-GR" sz="1800" b="1" kern="1200" dirty="0" err="1"/>
                <a:t>Αλκάλωση</a:t>
              </a:r>
              <a:endParaRPr lang="el-GR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60316A-120A-435D-A95F-77D0E03DD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Αερισμός και οξυγόνωση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Έλεγχος δείγματος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Κλινική εικόνα και χρόνος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153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68800" y="2606040"/>
            <a:ext cx="3454400" cy="2194560"/>
          </a:xfrm>
          <a:prstGeom prst="roundRect">
            <a:avLst/>
          </a:prstGeom>
          <a:solidFill>
            <a:srgbClr val="D7E9F0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pH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Κατεύθυνση οξυαιμίας / αλκαλαιμίας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36916" y="3571646"/>
            <a:ext cx="201168" cy="228600"/>
          </a:xfrm>
          <a:prstGeom prst="rightArrow">
            <a:avLst/>
          </a:prstGeom>
          <a:solidFill>
            <a:srgbClr val="4176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51800" y="2606040"/>
            <a:ext cx="3454400" cy="2194560"/>
          </a:xfrm>
          <a:prstGeom prst="roundRect">
            <a:avLst/>
          </a:prstGeom>
          <a:solidFill>
            <a:srgbClr val="E7F0F6"/>
          </a:solidFill>
          <a:ln>
            <a:solidFill>
              <a:srgbClr val="5387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rIns="128016" rtlCol="0" anchor="ctr"/>
          <a:lstStyle/>
          <a:p>
            <a:pPr algn="ctr">
              <a:spcAft>
                <a:spcPts val="900"/>
              </a:spcAft>
            </a:pPr>
            <a:r>
              <a:rPr sz="1900" b="1">
                <a:solidFill>
                  <a:srgbClr val="193E53"/>
                </a:solidFill>
                <a:latin typeface="Aptos"/>
              </a:rPr>
              <a:t>PaCO₂ και HCO₃⁻</a:t>
            </a:r>
          </a:p>
          <a:p>
            <a:pPr algn="ctr">
              <a:spcAft>
                <a:spcPts val="900"/>
              </a:spcAft>
            </a:pPr>
            <a:r>
              <a:rPr sz="1300" b="0">
                <a:solidFill>
                  <a:srgbClr val="193E53"/>
                </a:solidFill>
                <a:latin typeface="Aptos"/>
              </a:rPr>
              <a:t>Πρωτογενής διαταραχή και αντιρρόπηση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3B5AF2-7807-3B0A-FDBF-99FAF488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trim.45C4F2EE-8932-42DD-B188-0369CFDF21AE.MOV">
            <a:hlinkClick r:id="" action="ppaction://media"/>
            <a:extLst>
              <a:ext uri="{FF2B5EF4-FFF2-40B4-BE49-F238E27FC236}">
                <a16:creationId xmlns:a16="http://schemas.microsoft.com/office/drawing/2014/main" id="{72E01DA2-261C-5357-A2FB-673D4211923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5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414819A9-A566-4922-90B4-22B3E93BB48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1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24DC8C5E-6AD1-47E7-9F51-9A342CE99845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πιο πιθανή διάγνωση σε έναν ασθενή με τις παρακάτω τιμές;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609BC949-44EC-40F0-A265-5017AB0B2A9C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7,30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option-0">
            <a:extLst>
              <a:ext uri="{FF2B5EF4-FFF2-40B4-BE49-F238E27FC236}">
                <a16:creationId xmlns:a16="http://schemas.microsoft.com/office/drawing/2014/main" id="{2BD2B898-4FED-41A3-B684-9DA5BA91B6E3}"/>
              </a:ext>
            </a:extLst>
          </p:cNvPr>
          <p:cNvSpPr>
            <a:spLocks noGrp="1"/>
          </p:cNvSpPr>
          <p:nvPr/>
        </p:nvSpPr>
        <p:spPr>
          <a:xfrm>
            <a:off x="1095375" y="450532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Αναπνευστική οξέωση</a:t>
            </a:r>
          </a:p>
        </p:txBody>
      </p:sp>
      <p:sp>
        <p:nvSpPr>
          <p:cNvPr id="7" name="author-option-1">
            <a:extLst>
              <a:ext uri="{FF2B5EF4-FFF2-40B4-BE49-F238E27FC236}">
                <a16:creationId xmlns:a16="http://schemas.microsoft.com/office/drawing/2014/main" id="{129333D1-BC8B-4E4D-93DB-D304CA131308}"/>
              </a:ext>
            </a:extLst>
          </p:cNvPr>
          <p:cNvSpPr>
            <a:spLocks noGrp="1"/>
          </p:cNvSpPr>
          <p:nvPr/>
        </p:nvSpPr>
        <p:spPr>
          <a:xfrm>
            <a:off x="1095375" y="493395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Μεταβολική οξέωση</a:t>
            </a:r>
          </a:p>
        </p:txBody>
      </p:sp>
      <p:sp>
        <p:nvSpPr>
          <p:cNvPr id="8" name="author-option-2">
            <a:extLst>
              <a:ext uri="{FF2B5EF4-FFF2-40B4-BE49-F238E27FC236}">
                <a16:creationId xmlns:a16="http://schemas.microsoft.com/office/drawing/2014/main" id="{CE069375-9C72-4080-AD58-7628DC8FE0E5}"/>
              </a:ext>
            </a:extLst>
          </p:cNvPr>
          <p:cNvSpPr>
            <a:spLocks noGrp="1"/>
          </p:cNvSpPr>
          <p:nvPr/>
        </p:nvSpPr>
        <p:spPr>
          <a:xfrm>
            <a:off x="1095375" y="536257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Αναπνευστική αλκάλωση</a:t>
            </a:r>
          </a:p>
        </p:txBody>
      </p:sp>
      <p:sp>
        <p:nvSpPr>
          <p:cNvPr id="9" name="author-option-3">
            <a:extLst>
              <a:ext uri="{FF2B5EF4-FFF2-40B4-BE49-F238E27FC236}">
                <a16:creationId xmlns:a16="http://schemas.microsoft.com/office/drawing/2014/main" id="{8416DA01-479C-4F8C-8FF3-B2FBE203BA74}"/>
              </a:ext>
            </a:extLst>
          </p:cNvPr>
          <p:cNvSpPr>
            <a:spLocks noGrp="1"/>
          </p:cNvSpPr>
          <p:nvPr/>
        </p:nvSpPr>
        <p:spPr>
          <a:xfrm>
            <a:off x="1095375" y="579120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Μεταβολική αλκάλωση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FA7DEE54-9C6F-41FA-9279-8998748A160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1: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CE784727-300B-437D-9FD6-3BF263BBC36A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πιο πιθανή διάγνωση σε έναν ασθενή με τις παρακάτω τιμές;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8B42A8D3-89D8-444B-B685-CA6A52EA5BBF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7,30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correct">
            <a:extLst>
              <a:ext uri="{FF2B5EF4-FFF2-40B4-BE49-F238E27FC236}">
                <a16:creationId xmlns:a16="http://schemas.microsoft.com/office/drawing/2014/main" id="{E7315E70-2657-4B06-B6E3-71D04D13EE07}"/>
              </a:ext>
            </a:extLst>
          </p:cNvPr>
          <p:cNvSpPr>
            <a:spLocks noGrp="1"/>
          </p:cNvSpPr>
          <p:nvPr/>
        </p:nvSpPr>
        <p:spPr>
          <a:xfrm>
            <a:off x="1047750" y="45053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a) Αναπνευστική οξέωση</a:t>
            </a:r>
          </a:p>
        </p:txBody>
      </p:sp>
      <p:sp>
        <p:nvSpPr>
          <p:cNvPr id="7" name="author-explanation">
            <a:extLst>
              <a:ext uri="{FF2B5EF4-FFF2-40B4-BE49-F238E27FC236}">
                <a16:creationId xmlns:a16="http://schemas.microsoft.com/office/drawing/2014/main" id="{0526F894-C177-4CC2-91C0-1CB49825C64D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pH είναι χαμηλό και η PaCO₂ αυξημένη. Η κατακράτηση CO₂ εξηγεί την οξυαιμία.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163C6097-7A26-43DC-BACF-5292AD0F618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2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3AFC4761-2053-4461-B73B-0C111C607559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από τις παρακάτω καταστάσεις είναι πιο πιθανή η μεταβολική αλκάλωση;</a:t>
            </a:r>
          </a:p>
        </p:txBody>
      </p:sp>
      <p:sp>
        <p:nvSpPr>
          <p:cNvPr id="5" name="author-option-0">
            <a:extLst>
              <a:ext uri="{FF2B5EF4-FFF2-40B4-BE49-F238E27FC236}">
                <a16:creationId xmlns:a16="http://schemas.microsoft.com/office/drawing/2014/main" id="{EFF33C27-A105-4B88-8CCD-AC3865FFBE4F}"/>
              </a:ext>
            </a:extLst>
          </p:cNvPr>
          <p:cNvSpPr>
            <a:spLocks noGrp="1"/>
          </p:cNvSpPr>
          <p:nvPr/>
        </p:nvSpPr>
        <p:spPr>
          <a:xfrm>
            <a:off x="1095375" y="3590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Διαβητική κετοξέωση</a:t>
            </a:r>
          </a:p>
        </p:txBody>
      </p:sp>
      <p:sp>
        <p:nvSpPr>
          <p:cNvPr id="6" name="author-option-1">
            <a:extLst>
              <a:ext uri="{FF2B5EF4-FFF2-40B4-BE49-F238E27FC236}">
                <a16:creationId xmlns:a16="http://schemas.microsoft.com/office/drawing/2014/main" id="{8DAE8819-DCAB-4820-849A-20597F4A2D26}"/>
              </a:ext>
            </a:extLst>
          </p:cNvPr>
          <p:cNvSpPr>
            <a:spLocks noGrp="1"/>
          </p:cNvSpPr>
          <p:nvPr/>
        </p:nvSpPr>
        <p:spPr>
          <a:xfrm>
            <a:off x="1095375" y="4162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Παρατεταμένοι έμετοι</a:t>
            </a:r>
          </a:p>
        </p:txBody>
      </p:sp>
      <p:sp>
        <p:nvSpPr>
          <p:cNvPr id="7" name="author-option-2">
            <a:extLst>
              <a:ext uri="{FF2B5EF4-FFF2-40B4-BE49-F238E27FC236}">
                <a16:creationId xmlns:a16="http://schemas.microsoft.com/office/drawing/2014/main" id="{8CEBB846-40E6-47C6-8206-EF1793FCDA80}"/>
              </a:ext>
            </a:extLst>
          </p:cNvPr>
          <p:cNvSpPr>
            <a:spLocks noGrp="1"/>
          </p:cNvSpPr>
          <p:nvPr/>
        </p:nvSpPr>
        <p:spPr>
          <a:xfrm>
            <a:off x="1095375" y="4733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Υποαερισμός</a:t>
            </a:r>
          </a:p>
        </p:txBody>
      </p:sp>
      <p:sp>
        <p:nvSpPr>
          <p:cNvPr id="8" name="author-option-3">
            <a:extLst>
              <a:ext uri="{FF2B5EF4-FFF2-40B4-BE49-F238E27FC236}">
                <a16:creationId xmlns:a16="http://schemas.microsoft.com/office/drawing/2014/main" id="{A75CABEA-AE79-4F6E-B83C-78B52F5C92A9}"/>
              </a:ext>
            </a:extLst>
          </p:cNvPr>
          <p:cNvSpPr>
            <a:spLocks noGrp="1"/>
          </p:cNvSpPr>
          <p:nvPr/>
        </p:nvSpPr>
        <p:spPr>
          <a:xfrm>
            <a:off x="1095375" y="5305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Σήψη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EFADE172-64A5-44E0-956B-BFE7453B703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2: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3D1789D4-6329-46A3-A7B2-8478BA6056E8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από τις παρακάτω καταστάσεις είναι πιο πιθανή η μεταβολική αλκάλωση;</a:t>
            </a:r>
          </a:p>
        </p:txBody>
      </p:sp>
      <p:sp>
        <p:nvSpPr>
          <p:cNvPr id="5" name="author-correct">
            <a:extLst>
              <a:ext uri="{FF2B5EF4-FFF2-40B4-BE49-F238E27FC236}">
                <a16:creationId xmlns:a16="http://schemas.microsoft.com/office/drawing/2014/main" id="{5FAA049E-8071-4FF8-9D7A-5CDB20582E86}"/>
              </a:ext>
            </a:extLst>
          </p:cNvPr>
          <p:cNvSpPr>
            <a:spLocks noGrp="1"/>
          </p:cNvSpPr>
          <p:nvPr/>
        </p:nvSpPr>
        <p:spPr>
          <a:xfrm>
            <a:off x="1047750" y="35909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b) Παρατεταμένοι έμετοι</a:t>
            </a:r>
          </a:p>
        </p:txBody>
      </p:sp>
      <p:sp>
        <p:nvSpPr>
          <p:cNvPr id="6" name="author-explanation">
            <a:extLst>
              <a:ext uri="{FF2B5EF4-FFF2-40B4-BE49-F238E27FC236}">
                <a16:creationId xmlns:a16="http://schemas.microsoft.com/office/drawing/2014/main" id="{36F231F9-D8AF-49CB-A429-59641089BB42}"/>
              </a:ext>
            </a:extLst>
          </p:cNvPr>
          <p:cNvSpPr>
            <a:spLocks noGrp="1"/>
          </p:cNvSpPr>
          <p:nvPr/>
        </p:nvSpPr>
        <p:spPr>
          <a:xfrm>
            <a:off x="1047750" y="44672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απώλεια γαστρικού HCl αφαιρεί H⁺ και Cl⁻ από τον οργανισμό. Τα HCO₃⁻ αυξάνονται και το pH τείνει να αυξηθεί.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D2D7A871-F2DC-4F1E-9EF4-CEC4FBFE4D3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3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2BDE2286-A034-486C-88B2-FBB8DC7D53ED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Ποιο από τα παρακάτω ευρήματα υποδηλώνει νεφρική αντιρρόπηση σε χρόνια αναπνευστική οξέωση;</a:t>
            </a:r>
          </a:p>
        </p:txBody>
      </p:sp>
      <p:sp>
        <p:nvSpPr>
          <p:cNvPr id="5" name="author-option-0">
            <a:extLst>
              <a:ext uri="{FF2B5EF4-FFF2-40B4-BE49-F238E27FC236}">
                <a16:creationId xmlns:a16="http://schemas.microsoft.com/office/drawing/2014/main" id="{E3C09CCF-209D-4F8B-9CCF-9F5F34114DC2}"/>
              </a:ext>
            </a:extLst>
          </p:cNvPr>
          <p:cNvSpPr>
            <a:spLocks noGrp="1"/>
          </p:cNvSpPr>
          <p:nvPr/>
        </p:nvSpPr>
        <p:spPr>
          <a:xfrm>
            <a:off x="1095375" y="3590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Αυξημένο HCO₃⁻</a:t>
            </a:r>
          </a:p>
        </p:txBody>
      </p:sp>
      <p:sp>
        <p:nvSpPr>
          <p:cNvPr id="6" name="author-option-1">
            <a:extLst>
              <a:ext uri="{FF2B5EF4-FFF2-40B4-BE49-F238E27FC236}">
                <a16:creationId xmlns:a16="http://schemas.microsoft.com/office/drawing/2014/main" id="{7ACD9D6B-2826-4710-B470-EF986214148A}"/>
              </a:ext>
            </a:extLst>
          </p:cNvPr>
          <p:cNvSpPr>
            <a:spLocks noGrp="1"/>
          </p:cNvSpPr>
          <p:nvPr/>
        </p:nvSpPr>
        <p:spPr>
          <a:xfrm>
            <a:off x="1095375" y="4162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Χαμηλό HCO₃⁻</a:t>
            </a:r>
          </a:p>
        </p:txBody>
      </p:sp>
      <p:sp>
        <p:nvSpPr>
          <p:cNvPr id="7" name="author-option-2">
            <a:extLst>
              <a:ext uri="{FF2B5EF4-FFF2-40B4-BE49-F238E27FC236}">
                <a16:creationId xmlns:a16="http://schemas.microsoft.com/office/drawing/2014/main" id="{2D4C9AA4-65A3-4690-B1DA-86F3C2673AD0}"/>
              </a:ext>
            </a:extLst>
          </p:cNvPr>
          <p:cNvSpPr>
            <a:spLocks noGrp="1"/>
          </p:cNvSpPr>
          <p:nvPr/>
        </p:nvSpPr>
        <p:spPr>
          <a:xfrm>
            <a:off x="1095375" y="4733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Αυξημένη PaO₂</a:t>
            </a:r>
          </a:p>
        </p:txBody>
      </p:sp>
      <p:sp>
        <p:nvSpPr>
          <p:cNvPr id="8" name="author-option-3">
            <a:extLst>
              <a:ext uri="{FF2B5EF4-FFF2-40B4-BE49-F238E27FC236}">
                <a16:creationId xmlns:a16="http://schemas.microsoft.com/office/drawing/2014/main" id="{C2D2B04A-C73E-426D-8EA0-185C5CAF6589}"/>
              </a:ext>
            </a:extLst>
          </p:cNvPr>
          <p:cNvSpPr>
            <a:spLocks noGrp="1"/>
          </p:cNvSpPr>
          <p:nvPr/>
        </p:nvSpPr>
        <p:spPr>
          <a:xfrm>
            <a:off x="1095375" y="5305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Μειωμένη PaCO₂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6A603742-7A6B-43CA-8D02-C4A041D5953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3: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50A49C09-326B-4863-8D64-1438D1417DF5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Ποιο από τα παρακάτω ευρήματα υποδηλώνει νεφρική αντιρρόπηση σε χρόνια αναπνευστική οξέωση;</a:t>
            </a:r>
          </a:p>
        </p:txBody>
      </p:sp>
      <p:sp>
        <p:nvSpPr>
          <p:cNvPr id="5" name="author-correct">
            <a:extLst>
              <a:ext uri="{FF2B5EF4-FFF2-40B4-BE49-F238E27FC236}">
                <a16:creationId xmlns:a16="http://schemas.microsoft.com/office/drawing/2014/main" id="{677AE7BF-0A00-476A-A873-0C84DCF325C3}"/>
              </a:ext>
            </a:extLst>
          </p:cNvPr>
          <p:cNvSpPr>
            <a:spLocks noGrp="1"/>
          </p:cNvSpPr>
          <p:nvPr/>
        </p:nvSpPr>
        <p:spPr>
          <a:xfrm>
            <a:off x="1047750" y="35909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a) Αυξημένο HCO₃⁻</a:t>
            </a:r>
          </a:p>
        </p:txBody>
      </p:sp>
      <p:sp>
        <p:nvSpPr>
          <p:cNvPr id="6" name="author-explanation">
            <a:extLst>
              <a:ext uri="{FF2B5EF4-FFF2-40B4-BE49-F238E27FC236}">
                <a16:creationId xmlns:a16="http://schemas.microsoft.com/office/drawing/2014/main" id="{CDE6A3DC-F076-4527-B413-75A8FC1DC735}"/>
              </a:ext>
            </a:extLst>
          </p:cNvPr>
          <p:cNvSpPr>
            <a:spLocks noGrp="1"/>
          </p:cNvSpPr>
          <p:nvPr/>
        </p:nvSpPr>
        <p:spPr>
          <a:xfrm>
            <a:off x="1047750" y="44672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νεφροί αυξάνουν τα HCO₃⁻ και περιορίζουν την πτώση του pH. Η αύξηση των HCO₃⁻ από μόνη της δεν αποδεικνύει πλήρη αποκατάσταση του pH.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12F568A6-2334-41BB-91FC-52C30B39874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4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ED5B6E56-3A3C-4611-A647-088AF2A219F7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ασθενής με σήψη εμφανίζει τις παρακάτω τιμές. Τι είδους οξεοβασική διαταραχή έχει;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1113074E-5C0C-4FB1-99B2-BDB7E1800393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7,28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option-0">
            <a:extLst>
              <a:ext uri="{FF2B5EF4-FFF2-40B4-BE49-F238E27FC236}">
                <a16:creationId xmlns:a16="http://schemas.microsoft.com/office/drawing/2014/main" id="{5991E2F8-B01B-4316-8BBF-7C155534FF9F}"/>
              </a:ext>
            </a:extLst>
          </p:cNvPr>
          <p:cNvSpPr>
            <a:spLocks noGrp="1"/>
          </p:cNvSpPr>
          <p:nvPr/>
        </p:nvSpPr>
        <p:spPr>
          <a:xfrm>
            <a:off x="1095375" y="450532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Αναπνευστική οξέωση</a:t>
            </a:r>
          </a:p>
        </p:txBody>
      </p:sp>
      <p:sp>
        <p:nvSpPr>
          <p:cNvPr id="7" name="author-option-1">
            <a:extLst>
              <a:ext uri="{FF2B5EF4-FFF2-40B4-BE49-F238E27FC236}">
                <a16:creationId xmlns:a16="http://schemas.microsoft.com/office/drawing/2014/main" id="{8B13EDA5-3692-4827-B190-6A7D437A5276}"/>
              </a:ext>
            </a:extLst>
          </p:cNvPr>
          <p:cNvSpPr>
            <a:spLocks noGrp="1"/>
          </p:cNvSpPr>
          <p:nvPr/>
        </p:nvSpPr>
        <p:spPr>
          <a:xfrm>
            <a:off x="1095375" y="493395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Αναπνευστική αλκάλωση</a:t>
            </a:r>
          </a:p>
        </p:txBody>
      </p:sp>
      <p:sp>
        <p:nvSpPr>
          <p:cNvPr id="8" name="author-option-2">
            <a:extLst>
              <a:ext uri="{FF2B5EF4-FFF2-40B4-BE49-F238E27FC236}">
                <a16:creationId xmlns:a16="http://schemas.microsoft.com/office/drawing/2014/main" id="{41E8AF87-FE4E-46D0-8B21-47BC6513CDAB}"/>
              </a:ext>
            </a:extLst>
          </p:cNvPr>
          <p:cNvSpPr>
            <a:spLocks noGrp="1"/>
          </p:cNvSpPr>
          <p:nvPr/>
        </p:nvSpPr>
        <p:spPr>
          <a:xfrm>
            <a:off x="1095375" y="536257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Μεταβολική οξέωση</a:t>
            </a:r>
          </a:p>
        </p:txBody>
      </p:sp>
      <p:sp>
        <p:nvSpPr>
          <p:cNvPr id="9" name="author-option-3">
            <a:extLst>
              <a:ext uri="{FF2B5EF4-FFF2-40B4-BE49-F238E27FC236}">
                <a16:creationId xmlns:a16="http://schemas.microsoft.com/office/drawing/2014/main" id="{F9F023D6-FC58-4D91-8D25-53BFCAFB523B}"/>
              </a:ext>
            </a:extLst>
          </p:cNvPr>
          <p:cNvSpPr>
            <a:spLocks noGrp="1"/>
          </p:cNvSpPr>
          <p:nvPr/>
        </p:nvSpPr>
        <p:spPr>
          <a:xfrm>
            <a:off x="1095375" y="579120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Μεταβολική αλκάλωση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3D1959A3-4DE3-40CB-AF97-450249F2A674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4: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6111718C-84CD-4FAE-96D8-5AA34394836E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ασθενής με σήψη εμφανίζει τις παρακάτω τιμές. Τι είδους οξεοβασική διαταραχή έχει;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A4E2C090-E6B5-4B2F-BD61-822CE65B3111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7,28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correct">
            <a:extLst>
              <a:ext uri="{FF2B5EF4-FFF2-40B4-BE49-F238E27FC236}">
                <a16:creationId xmlns:a16="http://schemas.microsoft.com/office/drawing/2014/main" id="{FB93ECBC-487E-444D-A5EE-3CD565B28E17}"/>
              </a:ext>
            </a:extLst>
          </p:cNvPr>
          <p:cNvSpPr>
            <a:spLocks noGrp="1"/>
          </p:cNvSpPr>
          <p:nvPr/>
        </p:nvSpPr>
        <p:spPr>
          <a:xfrm>
            <a:off x="1047750" y="45053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c) Μεταβολική οξέωση</a:t>
            </a:r>
          </a:p>
        </p:txBody>
      </p:sp>
      <p:sp>
        <p:nvSpPr>
          <p:cNvPr id="7" name="author-explanation">
            <a:extLst>
              <a:ext uri="{FF2B5EF4-FFF2-40B4-BE49-F238E27FC236}">
                <a16:creationId xmlns:a16="http://schemas.microsoft.com/office/drawing/2014/main" id="{445C187D-6936-43F1-86A3-730FF9110E0E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pH και τα HCO₃⁻ είναι χαμηλά. Η PaCO₂ έχει μειωθεί μέσω υπεραερισμού. Με Winter: αναμενόμενη PaCO₂ = 29 ± 2 mmHg, συμβατή με την τιμή 30.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90A851A9-EDB0-42B1-ADDF-09ED6C9B70E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5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9A6ED79A-18B2-439F-9483-D22AA1CEDFA3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Μια 30χρονη γυναίκα έρχεται στα επείγοντα με ζάλη και μυϊκές συσπάσεις μετά από εμέτους λόγω γαστρεντερίτιδας. Ποια διαταραχή υποστηρίζουν οι τιμές;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BADD01EB-EE12-4B2A-90A4-6AB770BB9F63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7,48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instruction">
            <a:extLst>
              <a:ext uri="{FF2B5EF4-FFF2-40B4-BE49-F238E27FC236}">
                <a16:creationId xmlns:a16="http://schemas.microsoft.com/office/drawing/2014/main" id="{11C08096-E073-4989-8F13-2E46344868C1}"/>
              </a:ext>
            </a:extLst>
          </p:cNvPr>
          <p:cNvSpPr>
            <a:spLocks noGrp="1"/>
          </p:cNvSpPr>
          <p:nvPr/>
        </p:nvSpPr>
        <p:spPr>
          <a:xfrm>
            <a:off x="1095375" y="4667250"/>
            <a:ext cx="10096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Ποια τιμή εξηγεί τη μεταβολή του pH;</a:t>
            </a:r>
          </a:p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Αιτιολογήστε την απάντησή σας.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6B4AAC34-DF91-417F-B06D-18958FA65E1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5: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D31078D4-68E9-4FCC-A476-5BB4D982DDC3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Μια 30χρονη γυναίκα έρχεται στα επείγοντα με ζάλη και μυϊκές συσπάσεις μετά από εμέτους λόγω γαστρεντερίτιδας. Ποια διαταραχή υποστηρίζουν οι τιμές;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F0F12B96-7F3D-4F4D-A885-2D96000CD27B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7,48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correct">
            <a:extLst>
              <a:ext uri="{FF2B5EF4-FFF2-40B4-BE49-F238E27FC236}">
                <a16:creationId xmlns:a16="http://schemas.microsoft.com/office/drawing/2014/main" id="{EA3EA8E4-43BF-4147-AE40-595326C26260}"/>
              </a:ext>
            </a:extLst>
          </p:cNvPr>
          <p:cNvSpPr>
            <a:spLocks noGrp="1"/>
          </p:cNvSpPr>
          <p:nvPr/>
        </p:nvSpPr>
        <p:spPr>
          <a:xfrm>
            <a:off x="1047750" y="45053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Μεταβολική αλκάλωση</a:t>
            </a:r>
          </a:p>
        </p:txBody>
      </p:sp>
      <p:sp>
        <p:nvSpPr>
          <p:cNvPr id="7" name="author-explanation">
            <a:extLst>
              <a:ext uri="{FF2B5EF4-FFF2-40B4-BE49-F238E27FC236}">
                <a16:creationId xmlns:a16="http://schemas.microsoft.com/office/drawing/2014/main" id="{B6D4DC80-6AD9-4FCB-80CC-E0AEC9DC9475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pH και τα HCO₃⁻ είναι αυξημένα. Το ιστορικό εμέτων συνδέει τη διαταραχή με απώλεια γαστρικού οξέος. Συνεκτιμούμε όγκο, Cl⁻ και K⁺.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C4DC6E11-0E11-4B1C-A5A1-27C762EF021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6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3D4CF772-CA4B-4D14-9673-74F4C31A6CED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50χρονος άνδρας εισάγεται στη ΜΕΘ λόγω αναπνευστικής δυσχέρειας και υπεραερισμού. Ποια είναι η πρωτοπαθής διαταραχή;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80532669-AE32-4F35-9FFD-085EA6293B2E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7,49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instruction">
            <a:extLst>
              <a:ext uri="{FF2B5EF4-FFF2-40B4-BE49-F238E27FC236}">
                <a16:creationId xmlns:a16="http://schemas.microsoft.com/office/drawing/2014/main" id="{CBF348E5-82E6-4997-BB7E-82C8089745A8}"/>
              </a:ext>
            </a:extLst>
          </p:cNvPr>
          <p:cNvSpPr>
            <a:spLocks noGrp="1"/>
          </p:cNvSpPr>
          <p:nvPr/>
        </p:nvSpPr>
        <p:spPr>
          <a:xfrm>
            <a:off x="1095375" y="4667250"/>
            <a:ext cx="10096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Ποια τιμή εξηγεί τη μεταβολή του pH;</a:t>
            </a:r>
          </a:p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Αιτιολογήστε την απάντησή σας.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4342C430-4A47-4CD9-BD58-E2EF25AA823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6: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25BE76C4-2837-4AEE-A59D-977C4EFA911A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50χρονος άνδρας εισάγεται στη ΜΕΘ λόγω αναπνευστικής δυσχέρειας και υπεραερισμού. Ποια είναι η πρωτοπαθής διαταραχή;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1B5B2DBD-A5AB-4F62-8974-963B6330CE42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7,49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correct">
            <a:extLst>
              <a:ext uri="{FF2B5EF4-FFF2-40B4-BE49-F238E27FC236}">
                <a16:creationId xmlns:a16="http://schemas.microsoft.com/office/drawing/2014/main" id="{6DCB17EC-6D34-442D-A0EF-FF8EAFC9E17F}"/>
              </a:ext>
            </a:extLst>
          </p:cNvPr>
          <p:cNvSpPr>
            <a:spLocks noGrp="1"/>
          </p:cNvSpPr>
          <p:nvPr/>
        </p:nvSpPr>
        <p:spPr>
          <a:xfrm>
            <a:off x="1047750" y="45053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Αναπνευστική αλκάλωση</a:t>
            </a:r>
          </a:p>
        </p:txBody>
      </p:sp>
      <p:sp>
        <p:nvSpPr>
          <p:cNvPr id="7" name="author-explanation">
            <a:extLst>
              <a:ext uri="{FF2B5EF4-FFF2-40B4-BE49-F238E27FC236}">
                <a16:creationId xmlns:a16="http://schemas.microsoft.com/office/drawing/2014/main" id="{583F84F8-4677-44F6-95E5-F9C4A5CCC57B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χαμηλή PaCO₂ εξηγεί το αυξημένο pH. Τα HCO₃⁻ είναι συμβατά με την οξεία απόκριση. Η αιτία του υπεραερισμού απαιτεί συνεκτίμηση της οξυγόνωσης και του ιστορικού.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E8036442-2177-4D68-8835-B12F8291F0C0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7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9E977F30-061F-41A3-8BD2-0A4FB38FA2E2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από τις παρακάτω καταστάσεις μπορεί να παρατηρηθεί ταυτόχρονα αναπνευστική και μεταβολική αλκάλωση;</a:t>
            </a:r>
          </a:p>
        </p:txBody>
      </p:sp>
      <p:sp>
        <p:nvSpPr>
          <p:cNvPr id="5" name="author-option-0">
            <a:extLst>
              <a:ext uri="{FF2B5EF4-FFF2-40B4-BE49-F238E27FC236}">
                <a16:creationId xmlns:a16="http://schemas.microsoft.com/office/drawing/2014/main" id="{D41D8880-5BF7-4968-B908-9E828AA55812}"/>
              </a:ext>
            </a:extLst>
          </p:cNvPr>
          <p:cNvSpPr>
            <a:spLocks noGrp="1"/>
          </p:cNvSpPr>
          <p:nvPr/>
        </p:nvSpPr>
        <p:spPr>
          <a:xfrm>
            <a:off x="1095375" y="3590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Σοβαρή σήψη</a:t>
            </a:r>
          </a:p>
        </p:txBody>
      </p:sp>
      <p:sp>
        <p:nvSpPr>
          <p:cNvPr id="6" name="author-option-1">
            <a:extLst>
              <a:ext uri="{FF2B5EF4-FFF2-40B4-BE49-F238E27FC236}">
                <a16:creationId xmlns:a16="http://schemas.microsoft.com/office/drawing/2014/main" id="{08BC4A20-BAD3-4680-AB43-A639EDB7B636}"/>
              </a:ext>
            </a:extLst>
          </p:cNvPr>
          <p:cNvSpPr>
            <a:spLocks noGrp="1"/>
          </p:cNvSpPr>
          <p:nvPr/>
        </p:nvSpPr>
        <p:spPr>
          <a:xfrm>
            <a:off x="1095375" y="4162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Παρατεταμένοι έμετοι και υπεραερισμός λόγω άγχους</a:t>
            </a:r>
          </a:p>
        </p:txBody>
      </p:sp>
      <p:sp>
        <p:nvSpPr>
          <p:cNvPr id="7" name="author-option-2">
            <a:extLst>
              <a:ext uri="{FF2B5EF4-FFF2-40B4-BE49-F238E27FC236}">
                <a16:creationId xmlns:a16="http://schemas.microsoft.com/office/drawing/2014/main" id="{80B3EE57-DA1C-4663-BA4C-2FBDDD46D32B}"/>
              </a:ext>
            </a:extLst>
          </p:cNvPr>
          <p:cNvSpPr>
            <a:spLocks noGrp="1"/>
          </p:cNvSpPr>
          <p:nvPr/>
        </p:nvSpPr>
        <p:spPr>
          <a:xfrm>
            <a:off x="1095375" y="4733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Καρδιογενές shock</a:t>
            </a:r>
          </a:p>
        </p:txBody>
      </p:sp>
      <p:sp>
        <p:nvSpPr>
          <p:cNvPr id="8" name="author-option-3">
            <a:extLst>
              <a:ext uri="{FF2B5EF4-FFF2-40B4-BE49-F238E27FC236}">
                <a16:creationId xmlns:a16="http://schemas.microsoft.com/office/drawing/2014/main" id="{15FD65A4-0036-438F-82EE-C6A322E4860F}"/>
              </a:ext>
            </a:extLst>
          </p:cNvPr>
          <p:cNvSpPr>
            <a:spLocks noGrp="1"/>
          </p:cNvSpPr>
          <p:nvPr/>
        </p:nvSpPr>
        <p:spPr>
          <a:xfrm>
            <a:off x="1095375" y="5305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Χρόνια νεφρική ανεπάρκεια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917CB79E-45BB-4C89-BF83-B3AD8A7985C3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7: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785F3EAE-6911-487F-98D5-53C051D3D4E3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ποια από τις παρακάτω καταστάσεις μπορεί να παρατηρηθεί ταυτόχρονα αναπνευστική και μεταβολική αλκάλωση;</a:t>
            </a:r>
          </a:p>
        </p:txBody>
      </p:sp>
      <p:sp>
        <p:nvSpPr>
          <p:cNvPr id="5" name="author-correct">
            <a:extLst>
              <a:ext uri="{FF2B5EF4-FFF2-40B4-BE49-F238E27FC236}">
                <a16:creationId xmlns:a16="http://schemas.microsoft.com/office/drawing/2014/main" id="{1052A07B-6A1F-4697-839C-31328688FAE7}"/>
              </a:ext>
            </a:extLst>
          </p:cNvPr>
          <p:cNvSpPr>
            <a:spLocks noGrp="1"/>
          </p:cNvSpPr>
          <p:nvPr/>
        </p:nvSpPr>
        <p:spPr>
          <a:xfrm>
            <a:off x="1047750" y="35909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b) Παρατεταμένοι έμετοι και υπεραερισμός λόγω άγχους</a:t>
            </a:r>
          </a:p>
        </p:txBody>
      </p:sp>
      <p:sp>
        <p:nvSpPr>
          <p:cNvPr id="6" name="author-explanation">
            <a:extLst>
              <a:ext uri="{FF2B5EF4-FFF2-40B4-BE49-F238E27FC236}">
                <a16:creationId xmlns:a16="http://schemas.microsoft.com/office/drawing/2014/main" id="{13471646-A98B-4EEA-AFB1-4ED5CF54260D}"/>
              </a:ext>
            </a:extLst>
          </p:cNvPr>
          <p:cNvSpPr>
            <a:spLocks noGrp="1"/>
          </p:cNvSpPr>
          <p:nvPr/>
        </p:nvSpPr>
        <p:spPr>
          <a:xfrm>
            <a:off x="1047750" y="44672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έμετοι προκαλούν απώλεια γαστρικού οξέος. Ο υπεραερισμός μειώνει την PaCO₂. Οι δύο διεργασίες αυξάνουν το pH.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7A04F3C0-7B3B-419E-BF5E-BFD31CB6D602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8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09CB0D36-9E08-4CEB-92BF-14FC357D50E9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Ασθενής με ΧΑΠ και εμέτους εμφανίζει τις παρακάτω τιμές. Ποια είναι η πιθανότερη διάγνωση;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C978BFDB-FDB2-4CFC-83A2-1C381C432674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7,39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option-0">
            <a:extLst>
              <a:ext uri="{FF2B5EF4-FFF2-40B4-BE49-F238E27FC236}">
                <a16:creationId xmlns:a16="http://schemas.microsoft.com/office/drawing/2014/main" id="{13164E5E-0F74-43FB-ADAA-56161CA67E3B}"/>
              </a:ext>
            </a:extLst>
          </p:cNvPr>
          <p:cNvSpPr>
            <a:spLocks noGrp="1"/>
          </p:cNvSpPr>
          <p:nvPr/>
        </p:nvSpPr>
        <p:spPr>
          <a:xfrm>
            <a:off x="1095375" y="450532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Χρόνια αναπνευστική οξέωση με μεταβολική αλκάλωση</a:t>
            </a:r>
          </a:p>
        </p:txBody>
      </p:sp>
      <p:sp>
        <p:nvSpPr>
          <p:cNvPr id="7" name="author-option-1">
            <a:extLst>
              <a:ext uri="{FF2B5EF4-FFF2-40B4-BE49-F238E27FC236}">
                <a16:creationId xmlns:a16="http://schemas.microsoft.com/office/drawing/2014/main" id="{0658E066-D1AF-406C-9D50-9D862DE22913}"/>
              </a:ext>
            </a:extLst>
          </p:cNvPr>
          <p:cNvSpPr>
            <a:spLocks noGrp="1"/>
          </p:cNvSpPr>
          <p:nvPr/>
        </p:nvSpPr>
        <p:spPr>
          <a:xfrm>
            <a:off x="1095375" y="493395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Μεταβολική οξέωση</a:t>
            </a:r>
          </a:p>
        </p:txBody>
      </p:sp>
      <p:sp>
        <p:nvSpPr>
          <p:cNvPr id="8" name="author-option-2">
            <a:extLst>
              <a:ext uri="{FF2B5EF4-FFF2-40B4-BE49-F238E27FC236}">
                <a16:creationId xmlns:a16="http://schemas.microsoft.com/office/drawing/2014/main" id="{5CA33161-63F9-45A4-8B2D-7953FB4F59DE}"/>
              </a:ext>
            </a:extLst>
          </p:cNvPr>
          <p:cNvSpPr>
            <a:spLocks noGrp="1"/>
          </p:cNvSpPr>
          <p:nvPr/>
        </p:nvSpPr>
        <p:spPr>
          <a:xfrm>
            <a:off x="1095375" y="5362575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Αναπνευστική αλκάλωση</a:t>
            </a:r>
          </a:p>
        </p:txBody>
      </p:sp>
      <p:sp>
        <p:nvSpPr>
          <p:cNvPr id="9" name="author-option-3">
            <a:extLst>
              <a:ext uri="{FF2B5EF4-FFF2-40B4-BE49-F238E27FC236}">
                <a16:creationId xmlns:a16="http://schemas.microsoft.com/office/drawing/2014/main" id="{D24673B5-B019-4147-82CC-B62DDA468843}"/>
              </a:ext>
            </a:extLst>
          </p:cNvPr>
          <p:cNvSpPr>
            <a:spLocks noGrp="1"/>
          </p:cNvSpPr>
          <p:nvPr/>
        </p:nvSpPr>
        <p:spPr>
          <a:xfrm>
            <a:off x="1095375" y="5791200"/>
            <a:ext cx="10191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Οξεία αναπνευστική οξέωση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60BCC448-24C1-45C6-89CE-EF02075FDD6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8: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E62EB074-A5DE-42EB-99AE-3D1E75E5DF40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Ασθενής με ΧΑΠ και εμέτους εμφανίζει τις παρακάτω τιμές. Ποια είναι η πιθανότερη διάγνωση;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B9DD0332-4737-4033-B0DC-16FECB36E1B3}"/>
              </a:ext>
            </a:extLst>
          </p:cNvPr>
          <p:cNvGraphicFramePr/>
          <p:nvPr/>
        </p:nvGraphicFramePr>
        <p:xfrm>
          <a:off x="1524000" y="3209925"/>
          <a:ext cx="9144000" cy="1047750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pH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PaCO₂ (mmHg)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HCO₃⁻ (mEq/L)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7,39</a:t>
                      </a:r>
                    </a:p>
                  </a:txBody>
                  <a:tcPr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C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author-correct">
            <a:extLst>
              <a:ext uri="{FF2B5EF4-FFF2-40B4-BE49-F238E27FC236}">
                <a16:creationId xmlns:a16="http://schemas.microsoft.com/office/drawing/2014/main" id="{933141F0-8FAD-490D-8E95-CB4E4DBDAF76}"/>
              </a:ext>
            </a:extLst>
          </p:cNvPr>
          <p:cNvSpPr>
            <a:spLocks noGrp="1"/>
          </p:cNvSpPr>
          <p:nvPr/>
        </p:nvSpPr>
        <p:spPr>
          <a:xfrm>
            <a:off x="1047750" y="45053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a) Χρόνια αναπνευστική οξέωση με μεταβολική αλκάλωση</a:t>
            </a:r>
          </a:p>
        </p:txBody>
      </p:sp>
      <p:sp>
        <p:nvSpPr>
          <p:cNvPr id="7" name="author-explanation">
            <a:extLst>
              <a:ext uri="{FF2B5EF4-FFF2-40B4-BE49-F238E27FC236}">
                <a16:creationId xmlns:a16="http://schemas.microsoft.com/office/drawing/2014/main" id="{417FC84A-52F3-42E3-8241-1B150891EC17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αυξημένη PaCO₂ δείχνει κατακράτηση CO₂. Τα HCO₃⁻ είναι υψηλότερα από την κατά προσέγγιση χρόνια απόκριση (~29 mEq/L). Με το ιστορικό εμέτων, εξετάζουμε πρόσθετη μεταβολική αλκάλωση.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29BBBB0E-F550-4A41-8178-FE82694FED4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9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630310D5-1372-4DEF-B0BE-0433A8B9C963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από τις παρακάτω διαταραχές μπορεί να παρατηρηθεί σε σοβαρή ηπατική ανεπάρκεια;</a:t>
            </a:r>
          </a:p>
        </p:txBody>
      </p:sp>
      <p:sp>
        <p:nvSpPr>
          <p:cNvPr id="5" name="author-option-0">
            <a:extLst>
              <a:ext uri="{FF2B5EF4-FFF2-40B4-BE49-F238E27FC236}">
                <a16:creationId xmlns:a16="http://schemas.microsoft.com/office/drawing/2014/main" id="{6B117772-8259-4428-8D6F-25FD484C1C6C}"/>
              </a:ext>
            </a:extLst>
          </p:cNvPr>
          <p:cNvSpPr>
            <a:spLocks noGrp="1"/>
          </p:cNvSpPr>
          <p:nvPr/>
        </p:nvSpPr>
        <p:spPr>
          <a:xfrm>
            <a:off x="1095375" y="3590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a) Αναπνευστική οξέωση</a:t>
            </a:r>
          </a:p>
        </p:txBody>
      </p:sp>
      <p:sp>
        <p:nvSpPr>
          <p:cNvPr id="6" name="author-option-1">
            <a:extLst>
              <a:ext uri="{FF2B5EF4-FFF2-40B4-BE49-F238E27FC236}">
                <a16:creationId xmlns:a16="http://schemas.microsoft.com/office/drawing/2014/main" id="{D46349FF-2621-4182-8959-975C20CB79AF}"/>
              </a:ext>
            </a:extLst>
          </p:cNvPr>
          <p:cNvSpPr>
            <a:spLocks noGrp="1"/>
          </p:cNvSpPr>
          <p:nvPr/>
        </p:nvSpPr>
        <p:spPr>
          <a:xfrm>
            <a:off x="1095375" y="4162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b) Μεταβολική αλκάλωση</a:t>
            </a:r>
          </a:p>
        </p:txBody>
      </p:sp>
      <p:sp>
        <p:nvSpPr>
          <p:cNvPr id="7" name="author-option-2">
            <a:extLst>
              <a:ext uri="{FF2B5EF4-FFF2-40B4-BE49-F238E27FC236}">
                <a16:creationId xmlns:a16="http://schemas.microsoft.com/office/drawing/2014/main" id="{8208DB93-3635-4E24-888A-692CFA751D42}"/>
              </a:ext>
            </a:extLst>
          </p:cNvPr>
          <p:cNvSpPr>
            <a:spLocks noGrp="1"/>
          </p:cNvSpPr>
          <p:nvPr/>
        </p:nvSpPr>
        <p:spPr>
          <a:xfrm>
            <a:off x="1095375" y="47339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c) Συνδυασμένη μεταβολική οξέωση και αναπνευστική αλκάλωση</a:t>
            </a:r>
          </a:p>
        </p:txBody>
      </p:sp>
      <p:sp>
        <p:nvSpPr>
          <p:cNvPr id="8" name="author-option-3">
            <a:extLst>
              <a:ext uri="{FF2B5EF4-FFF2-40B4-BE49-F238E27FC236}">
                <a16:creationId xmlns:a16="http://schemas.microsoft.com/office/drawing/2014/main" id="{6AF1D163-E3F6-4F94-ACCC-F36C241DB19E}"/>
              </a:ext>
            </a:extLst>
          </p:cNvPr>
          <p:cNvSpPr>
            <a:spLocks noGrp="1"/>
          </p:cNvSpPr>
          <p:nvPr/>
        </p:nvSpPr>
        <p:spPr>
          <a:xfrm>
            <a:off x="1095375" y="5305425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d) Μεταβολική οξέωση μόνο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23BE762D-1A27-450B-B209-7A4994033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3" name="author-title">
            <a:extLst>
              <a:ext uri="{FF2B5EF4-FFF2-40B4-BE49-F238E27FC236}">
                <a16:creationId xmlns:a16="http://schemas.microsoft.com/office/drawing/2014/main" id="{D9DE2D73-13FB-405B-8A0D-416CBF87A1C4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Ερώτηση 9: απάντηση</a:t>
            </a:r>
          </a:p>
        </p:txBody>
      </p:sp>
      <p:sp>
        <p:nvSpPr>
          <p:cNvPr id="4" name="author-prompt">
            <a:extLst>
              <a:ext uri="{FF2B5EF4-FFF2-40B4-BE49-F238E27FC236}">
                <a16:creationId xmlns:a16="http://schemas.microsoft.com/office/drawing/2014/main" id="{94AE54AF-3953-42B9-8826-431CA70E87AE}"/>
              </a:ext>
            </a:extLst>
          </p:cNvPr>
          <p:cNvSpPr>
            <a:spLocks noGrp="1"/>
          </p:cNvSpPr>
          <p:nvPr/>
        </p:nvSpPr>
        <p:spPr>
          <a:xfrm>
            <a:off x="876300" y="2286000"/>
            <a:ext cx="10439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από τις παρακάτω διαταραχές μπορεί να παρατηρηθεί σε σοβαρή ηπατική ανεπάρκεια;</a:t>
            </a:r>
          </a:p>
        </p:txBody>
      </p:sp>
      <p:sp>
        <p:nvSpPr>
          <p:cNvPr id="5" name="author-correct">
            <a:extLst>
              <a:ext uri="{FF2B5EF4-FFF2-40B4-BE49-F238E27FC236}">
                <a16:creationId xmlns:a16="http://schemas.microsoft.com/office/drawing/2014/main" id="{E46E009F-7E46-40D2-9831-12FD700177DE}"/>
              </a:ext>
            </a:extLst>
          </p:cNvPr>
          <p:cNvSpPr>
            <a:spLocks noGrp="1"/>
          </p:cNvSpPr>
          <p:nvPr/>
        </p:nvSpPr>
        <p:spPr>
          <a:xfrm>
            <a:off x="1047750" y="3590925"/>
            <a:ext cx="10191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400" b="1">
                <a:solidFill>
                  <a:srgbClr val="3494B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494BA"/>
                </a:solidFill>
                <a:latin typeface="Aptos"/>
                <a:ea typeface="Aptos"/>
                <a:cs typeface="Aptos"/>
              </a:rPr>
              <a:t>Σωστή απάντηση: c) Συνδυασμένη μεταβολική οξέωση και αναπνευστική αλκάλωση</a:t>
            </a:r>
          </a:p>
        </p:txBody>
      </p:sp>
      <p:sp>
        <p:nvSpPr>
          <p:cNvPr id="6" name="author-explanation">
            <a:extLst>
              <a:ext uri="{FF2B5EF4-FFF2-40B4-BE49-F238E27FC236}">
                <a16:creationId xmlns:a16="http://schemas.microsoft.com/office/drawing/2014/main" id="{FA945364-C1A8-4CCF-9EAF-F7DEC150753B}"/>
              </a:ext>
            </a:extLst>
          </p:cNvPr>
          <p:cNvSpPr>
            <a:spLocks noGrp="1"/>
          </p:cNvSpPr>
          <p:nvPr/>
        </p:nvSpPr>
        <p:spPr>
          <a:xfrm>
            <a:off x="1047750" y="4467225"/>
            <a:ext cx="1019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να συνυπάρχουν γαλακτική οξέωση και πρωτοπαθής υπεραερισμός. Για μικτή διαταραχή, η PaCO₂ είναι χαμηλότερη από την αναμενόμενη αντιρρόπηση της μεταβολικής οξέωσης.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D8406DA-203E-4012-9F08-D432FF74A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λήψη και η ποιότητα του δείγματος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Επιβεβαιώνουμε αν το δείγμα είναι αρτηριακό ή φλεβικό.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Καταγράφουμε ώρα λήψης, χορήγηση O₂ και τυχόν ρυθμίσεις αναπνευστικής υποστήριξης.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Αποφεύγουμε φυσαλίδες αέρα και καθυστέρηση στην ανάλυση, σύμφωνα με το πρωτόκολλο.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Συσχετίζουμε αέρια και ηλεκτρολύτες που αντιστοιχούν στην ίδια κλινική χρονική στιγμή.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3580913F-3D11-4DC3-A125-3E1147ED5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Νοσηλευτική παρακολούθηση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Αναπνευστικό πρότυπο, έργο αναπνοής, επίπεδο συνείδησης και ζωτικά σημεία.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Οξυγόνωση, παρεχόμενη υποστήριξη και χρονική πορεία των αερίων.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Ισοζύγιο υγρών, διούρηση και γαστρεντερικές απώλειες.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Ηλεκτρολύτες, ιδιαίτερα K⁺ και Cl⁻, μαζί με νεφρική λειτουργία και γλυκόζη.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Άμεση ενημέρωση της ομάδας όταν υπάρχουν κλινική επιδείνωση ή κρίσιμα εργαστηριακά ευρήματα.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75C30B9-65A3-485A-BF7C-46CF01E49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Συχνά σφάλματα ερμηνείας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Ταύτιση οξέωσης με οξυαιμία, χωρίς έλεγχο της πρωτογενούς διεργασίας.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Θεώρηση κάθε δεύτερης παθολογικής τιμής ως αντιρρόπησης, χωρίς υπολογισμό.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Παράβλεψη μικτής διαταραχής επειδή το pH είναι μέσα στο φυσιολογικό εύρος.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Σύγχυση PaCO₂ με PaO₂ ή ουρίας με BUN στους υπολογισμούς.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Ερμηνεία AG χωρίς συνεκτίμηση λευκωματίνης και εργαστηριακών ορίων.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84A9C64-1F6D-4876-B2C8-00125F90F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Κεντρικά σημεία της διάλεξης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pH εκφράζει λογαριθμικά τη συγκέντρωση H⁺.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Πνεύμονες και νεφροί ρυθμίζουν διαφορετικές συνιστώσες του ίδιου συστήματος.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καθαρή απέκκριση οξέος διαφέρει από την ανάκτηση διηθούμενων HCO₃⁻.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αναμενόμενη απόκριση βοηθά να αναγνωρίσουμε μικτές διαταραχές.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ερμηνεία συνδυάζει pH, PaCO₂, HCO₃⁻, ηλεκτρολύτες και κλινική εικόνα.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632709F-5726-43CD-A287-2763B07B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Βασικές ερωτήσεις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πτώση του pH σημαίνει αύξηση των H⁺;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συνεργάζονται CO₂, HCO₃⁻, πνεύμονες και νεφροί;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Πότε η έκκριση H⁺ οδηγεί σε νέα HCO₃⁻;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χρειάζονται φωσφορικά και NH₄⁺ στα ούρα;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διακρίνουμε αντιρρόπηση από δεύτερη πρωτογενή διαταραχή;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D32EEE6-BE13-489D-98D1-01DB7DEE8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Ερωτήσεις εφαρμογής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υπολογίζεται το χάσμα ανιόντων και πώς το επηρεάζει η λευκωματίνη;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απώλεια προκαλεί οξέωση στη διάρροια και αλκάλωση στους εμέτους;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το K⁺ του αίματος δεν περιγράφει πάντα τα συνολικά αποθέματα στην κετοξέωση;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Μπορεί φυσιολογικό pH να αποκρύπτει δύο πρωτογενείς διαταραχές;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στοιχεία καταγράφουμε μαζί με ένα δείγμα αερίων αίματος;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CF558B7-0304-4DE3-AA72-036B5AB4C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Ενδεικτικές απαντήσεις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pH και H⁺: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αντίστροφη λογαριθμική σχέση.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Πνεύμονες: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κυρίως CO₂. Νεφροί: ανάκτηση HCO₃⁻ και καθαρή απέκκριση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AG: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Na⁺ − (Cl⁻ + HCO₃⁻). Η χαμηλή λευκωματίνη μειώνει την αναμενόμενη τιμή.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Διάρροια: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απώλεια βάσης. Έμετοι: απώλεια γαστρικού οξέος.</a:t>
            </a:r>
          </a:p>
          <a:p>
            <a:pPr marL="254000" indent="-152400" algn="l"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Μικτές διαταραχές:</a:t>
            </a:r>
            <a:r>
              <a:rPr sz="2250">
                <a:solidFill>
                  <a:srgbClr val="182438"/>
                </a:solidFill>
                <a:latin typeface="Aptos"/>
                <a:ea typeface="Aptos"/>
                <a:cs typeface="Aptos"/>
              </a:rPr>
              <a:t> έλεγχος αναμενόμενης απόκρισης, ακόμη και όταν το pH είναι φυσιολογικό.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2DC937E-6C4E-40D1-9FC9-3BEE86F53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Διδακτικές σημειώσεις και βιβλιογραφία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Διδακτικές σημειώσεις του κ. Θεόδωρου </a:t>
            </a:r>
            <a:r>
              <a:rPr lang="el-GR" sz="2400" dirty="0" err="1"/>
              <a:t>Βασιλακόπουλου</a:t>
            </a:r>
            <a:r>
              <a:rPr lang="el-GR" sz="2400" dirty="0"/>
              <a:t> με θέμα «</a:t>
            </a:r>
            <a:r>
              <a:rPr lang="el-GR" sz="2400" dirty="0" err="1"/>
              <a:t>Οξεοβασική</a:t>
            </a:r>
            <a:r>
              <a:rPr lang="el-GR" sz="2400" dirty="0"/>
              <a:t> ισορροπία», Εθνικό και Καποδιστριακό Πανεπιστήμιο Αθηνών.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Hamm LL, Nakhoul N, Hering-Smith KS. </a:t>
            </a:r>
            <a:r>
              <a:rPr lang="en-US" sz="2400" dirty="0">
                <a:solidFill>
                  <a:srgbClr val="527CC1"/>
                </a:solidFill>
                <a:latin typeface="Aptos"/>
                <a:ea typeface="Aptos"/>
                <a:cs typeface="Aptos"/>
                <a:hlinkClick r:id="rId3"/>
              </a:rPr>
              <a:t>Acid-Base Homeostasis</a:t>
            </a: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 Clin J Am Soc Nephrol. 2015;10:2232–2242.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University of Colorado. </a:t>
            </a:r>
            <a:r>
              <a:rPr lang="en-US" sz="2400" dirty="0">
                <a:solidFill>
                  <a:srgbClr val="527CC1"/>
                </a:solidFill>
                <a:latin typeface="Aptos"/>
                <a:ea typeface="Aptos"/>
                <a:cs typeface="Aptos"/>
                <a:hlinkClick r:id="rId4"/>
              </a:rPr>
              <a:t>Evaluation of Acid-Base Disorders</a:t>
            </a: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 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Εκπαιδευτικό υλικό: ερμηνεία και τύπος </a:t>
            </a: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Winter.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Umpierrez GE 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και συν. </a:t>
            </a:r>
            <a:r>
              <a:rPr lang="en-US" sz="2400" dirty="0">
                <a:solidFill>
                  <a:srgbClr val="527CC1"/>
                </a:solidFill>
                <a:latin typeface="Aptos"/>
                <a:ea typeface="Aptos"/>
                <a:cs typeface="Aptos"/>
                <a:hlinkClick r:id="rId5"/>
              </a:rPr>
              <a:t>Hyperglycemic Crises in Adults With Diabetes: A Consensus Report</a:t>
            </a: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 Diabetes Care. 2024;47:1257–1275.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Batlle D, Ba Aqeel SH, Marquez A. </a:t>
            </a:r>
            <a:r>
              <a:rPr lang="en-US" sz="2400" dirty="0">
                <a:solidFill>
                  <a:srgbClr val="527CC1"/>
                </a:solidFill>
                <a:latin typeface="Aptos"/>
                <a:ea typeface="Aptos"/>
                <a:cs typeface="Aptos"/>
                <a:hlinkClick r:id="rId6"/>
              </a:rPr>
              <a:t>The Urine Anion Gap in Context</a:t>
            </a:r>
            <a:r>
              <a:rPr lang="en-US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 Clin J Am Soc Nephrol. 2018;13:195–197.</a:t>
            </a:r>
            <a:endParaRPr lang="el-G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5897</Words>
  <Application>Microsoft Office PowerPoint</Application>
  <DocSecurity>0</DocSecurity>
  <PresentationFormat>Ευρεία οθόνη</PresentationFormat>
  <Paragraphs>721</Paragraphs>
  <Slides>117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117</vt:i4>
      </vt:variant>
    </vt:vector>
  </HeadingPairs>
  <TitlesOfParts>
    <vt:vector size="120" baseType="lpstr">
      <vt:lpstr>1_Θέμα του Office</vt:lpstr>
      <vt:lpstr>2_Θέμα του Office</vt:lpstr>
      <vt:lpstr>3_Θέμα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Lydia Theodorakou</cp:lastModifiedBy>
  <cp:revision>5</cp:revision>
  <dcterms:created xsi:type="dcterms:W3CDTF">2026-10-14T13:39:53Z</dcterms:created>
  <dcterms:modified xsi:type="dcterms:W3CDTF">2026-10-14T14:43:30Z</dcterms:modified>
</cp:coreProperties>
</file>