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6" r:id="rId3"/>
  </p:sldMasterIdLst>
  <p:notesMasterIdLst>
    <p:notesMasterId r:id="rId112"/>
  </p:notesMasterIdLst>
  <p:sldIdLst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5" r:id="rId98"/>
    <p:sldId id="356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9" r:id="rId111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presProps" Target="presProps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D2F47-D3F7-904C-9AF9-EB0A5E6CAAA9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F5B91-F8B7-2F43-8298-C8600F79E6B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427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7F5B91-F8B7-2F43-8298-C8600F79E6B5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4064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A3E4444E-E32F-44C8-94BA-5047EAC2BB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AB14DFA5-29B9-4A6D-9BB8-D0379CA48F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8D8CC06E-4737-48E5-A4D8-4B8073BB2DD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67B0AA51-FB6A-4524-B4E7-70A8CBD0CF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8503653D-D28F-4B3E-BED8-E03223115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F5CB8F21-5A13-4FB6-A9C5-2055DC678C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5E0D4DC9-5FEF-4919-9272-668123034AC2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06286587-A82E-41B5-A23D-E3F2AC10E2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8A05C8EF-CEE5-4C95-AC8F-94C7DE04FF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6BDFA163-3641-4CA2-A668-D1083DCE8EEA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EC0053D5-8434-4759-9BA2-A353CD377D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t>14/10/2026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gpapamd@hotmail.com" TargetMode="External"/><Relationship Id="rId5" Type="http://schemas.openxmlformats.org/officeDocument/2006/relationships/hyperlink" Target="mailto:theodorosmariolis@yahoo.gr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4A8CCA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76229A-FF46-4D59-BD2D-1A08D49C54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Aptos"/>
              <a:ea typeface="Aptos"/>
              <a:cs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>
            <a:spLocks noGrp="1"/>
          </p:cNvSpPr>
          <p:nvPr/>
        </p:nvSpPr>
        <p:spPr>
          <a:xfrm>
            <a:off x="925285" y="1050954"/>
            <a:ext cx="10134599" cy="2270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ctr">
              <a:defRPr>
                <a:latin typeface="Aptos"/>
                <a:ea typeface="Aptos"/>
                <a:cs typeface="Aptos"/>
              </a:defRPr>
            </a:defPPr>
          </a:lstStyle>
          <a:p>
            <a:pPr algn="ctr">
              <a:spcAft>
                <a:spcPts val="1800"/>
              </a:spcAft>
              <a:buNone/>
              <a:defRPr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Νεφροί και ουροποιητικό</a:t>
            </a:r>
          </a:p>
          <a:p>
            <a:pPr algn="ctr">
              <a:buNone/>
              <a:defRPr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Φυσιολογία της νεφρικής</a:t>
            </a:r>
            <a:b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</a:b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λειτουργίας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F2E2FE-CC32-4E5E-950B-3D7EA13CDC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429"/>
          <a:stretch>
            <a:fillRect/>
          </a:stretch>
        </p:blipFill>
        <p:spPr>
          <a:xfrm>
            <a:off x="9249363" y="6089481"/>
            <a:ext cx="1079911" cy="697314"/>
          </a:xfrm>
          <a:prstGeom prst="rect">
            <a:avLst/>
          </a:prstGeom>
        </p:spPr>
      </p:pic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006FEB19-A554-4FB6-8CFA-3F6FBE185376}"/>
              </a:ext>
            </a:extLst>
          </p:cNvPr>
          <p:cNvSpPr>
            <a:spLocks noGrp="1"/>
          </p:cNvSpPr>
          <p:nvPr/>
        </p:nvSpPr>
        <p:spPr>
          <a:xfrm>
            <a:off x="10329274" y="6133166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l-G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3B9152-0142-4DF8-A6A7-F77C6CAFEA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97"/>
          <a:stretch>
            <a:fillRect/>
          </a:stretch>
        </p:blipFill>
        <p:spPr>
          <a:xfrm>
            <a:off x="10391618" y="6133166"/>
            <a:ext cx="1695019" cy="609945"/>
          </a:xfrm>
          <a:prstGeom prst="rect">
            <a:avLst/>
          </a:prstGeom>
        </p:spPr>
      </p:pic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77449189-3DE4-491E-7554-D8C550EDAB92}"/>
              </a:ext>
            </a:extLst>
          </p:cNvPr>
          <p:cNvGrpSpPr/>
          <p:nvPr/>
        </p:nvGrpSpPr>
        <p:grpSpPr>
          <a:xfrm>
            <a:off x="837601" y="3970565"/>
            <a:ext cx="10997734" cy="1743235"/>
            <a:chOff x="848487" y="4286250"/>
            <a:chExt cx="10997734" cy="174323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2B095F-3922-D231-638C-F34106501630}"/>
                </a:ext>
              </a:extLst>
            </p:cNvPr>
            <p:cNvSpPr txBox="1"/>
            <p:nvPr/>
          </p:nvSpPr>
          <p:spPr>
            <a:xfrm>
              <a:off x="848487" y="4286250"/>
              <a:ext cx="4113806" cy="1733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  <a:defRPr sz="1875"/>
              </a:pPr>
              <a:r>
                <a:rPr lang="el-GR" sz="1875" b="1" dirty="0">
                  <a:solidFill>
                    <a:srgbClr val="ECF4F9"/>
                  </a:solidFill>
                </a:rPr>
                <a:t>Θεόδωρος Μαριόλης </a:t>
              </a:r>
              <a:r>
                <a:rPr lang="el-GR" sz="1875" b="1" dirty="0" err="1">
                  <a:solidFill>
                    <a:srgbClr val="ECF4F9"/>
                  </a:solidFill>
                </a:rPr>
                <a:t>Σαψάκος</a:t>
              </a:r>
              <a:endParaRPr lang="el-GR" sz="1875" b="1" dirty="0">
                <a:solidFill>
                  <a:srgbClr val="ECF4F9"/>
                </a:solidFill>
              </a:endParaRP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rgbClr val="ECF4F9"/>
                  </a:solidFill>
                </a:rPr>
                <a:t>Καθηγητής 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chemeClr val="bg1"/>
                  </a:solidFill>
                </a:rPr>
                <a:t>Email: </a:t>
              </a:r>
              <a:r>
                <a:rPr lang="el-GR" sz="1875" dirty="0">
                  <a:solidFill>
                    <a:schemeClr val="bg1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theodorosmariolis@yahoo.gr</a:t>
              </a:r>
              <a:r>
                <a:rPr lang="el-GR" sz="1875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47956B-5A40-198B-93F0-E677EF47BE79}"/>
                </a:ext>
              </a:extLst>
            </p:cNvPr>
            <p:cNvSpPr txBox="1"/>
            <p:nvPr/>
          </p:nvSpPr>
          <p:spPr>
            <a:xfrm>
              <a:off x="7732415" y="4295935"/>
              <a:ext cx="4113806" cy="1733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  <a:defRPr sz="1875"/>
              </a:pPr>
              <a:r>
                <a:rPr lang="el-GR" sz="1875" b="1" dirty="0">
                  <a:solidFill>
                    <a:srgbClr val="ECF4F9"/>
                  </a:solidFill>
                </a:rPr>
                <a:t>Παπαπαναγιώτου Ιωάννης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rgbClr val="ECF4F9"/>
                  </a:solidFill>
                </a:rPr>
                <a:t>Επίκουρος Καθηγητής 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chemeClr val="bg1"/>
                  </a:solidFill>
                </a:rPr>
                <a:t>Email: </a:t>
              </a:r>
              <a:r>
                <a:rPr lang="el-GR" dirty="0">
                  <a:solidFill>
                    <a:schemeClr val="bg1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gpapamd@hotmail.com</a:t>
              </a:r>
              <a:r>
                <a:rPr lang="el-GR" dirty="0">
                  <a:solidFill>
                    <a:schemeClr val="bg1"/>
                  </a:solidFill>
                </a:rPr>
                <a:t>  </a:t>
              </a:r>
              <a:endParaRPr lang="el-GR" sz="1875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2D34851-B6DD-4989-BCFC-76DF810BC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Μαθησιακοί στόχοι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συνδέετε τη δομή του νεφρώνα και τη νεφρική κυκλοφορία με τη λειτουργία τους.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περιγράφετε τη σπειραματική διήθηση, την επαναρρόφηση, την έκκριση και την απέκκριση.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εξηγείτε πώς οι νεφροί ρυθμίζουν τον όγκο, την ωσμωτικότητα και τη σύσταση των υγρών.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συγκρίνετε τις δράσεις ADH, αλδοστερόνης, αγγειοτενσίνης ΙΙ, ANP και PTH.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ερμηνεύετε τη νεφρική κάθαρση και βασικά ευρήματα από ούρα και αίμα.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86B78C1-995B-4F19-9188-287AB2AAD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 νεφροί στην ομοιόσταση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Απομακρύνουν μεταβολικά προϊόντα και ουσίες που βρίσκονται σε περίσσεια.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Ρυθμίζουν τον όγκο και τη σύσταση των υγρών του σώματος.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Συμμετέχουν στην οξεοβασική ισορροπία και στον έλεγχο της αρτηριακής πίεσης.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Παράγουν ορμονικά σήματα και συμβάλλουν στην ερυθροποίηση και στον μεταβολισμό της βιταμίνης D.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18097CD1-D2C1-41EB-B5F6-AF32C3DC2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Όργανα του ουροποιητικού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Νεφροί: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σχηματίζουν τα ούρα και ρυθμίζουν το εσωτερικό περιβάλλον.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Ουρητήρες: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μεταφέρουν τα ούρα προς την ουροδόχο κύστη.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Ουροδόχος κύστη: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αποθηκεύει τα ούρα μέχρι την ούρηση.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Ουρήθρα: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παρέχει την οδό αποβολής προς το εξωτερικό περιβάλλον.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6B039F4-5569-463A-B034-435A1AF31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66734" y="2238375"/>
            <a:ext cx="4640332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9FF80250-E7DC-4191-B8E0-9AC7B68D2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Αδρή οργάνωση του νεφρού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νεφροί βρίσκονται οπισθοπεριτοναϊκά και περιβάλλονται από κάψα.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φλοιός περιέχει τα νεφρικά σωμάτια και μεγάλο μέρος των εσπειραμένων σωληναρίων.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μυελός οργανώνεται σε πυραμίδες και περιλαμβάνει αγκύλες και αθροιστικούς πόρους.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θηλές εκβάλλουν στους κάλυκες. Η πύελος συγκεντρώνει τα ούρα προς τον ουρητήρα.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660B51A-B50B-4880-97F3-665CD102F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981730"/>
            <a:ext cx="4972050" cy="246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AAC89D5-40B0-4388-8C5E-E5394B5B4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 νεφρώνας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νεφρώνας αποτελεί τη βασική λειτουργική μονάδα του νεφρού.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νεφρικό σωμάτιο περιλαμβάνει το σπείραμα και την κάψα του Bowman.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σωληναριακό τμήμα περιλαμβάνει εγγύς σωληνάριο, αγκύλη Henle και άπω σωληνάριο.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υγρό οδηγείται στη συνέχεια στο αθροιστικό σύστημα, όπου ολοκληρώνεται η ρύθμιση της σύστασης των ούρων.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DDF5B8C7-1345-4E2D-ABB6-839EAE192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Τμήματα του νεφρώνα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3F3D47F9-5325-4235-B753-45373C9C5168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Νεφρικό σωμάτιο, εγγύς σωληνάριο, αγκύλη Henle και άπω τμήμα</a:t>
            </a:r>
          </a:p>
        </p:txBody>
      </p:sp>
      <p:pic>
        <p:nvPicPr>
          <p:cNvPr id="106" name="Εικόνα 105">
            <a:extLst>
              <a:ext uri="{FF2B5EF4-FFF2-40B4-BE49-F238E27FC236}">
                <a16:creationId xmlns:a16="http://schemas.microsoft.com/office/drawing/2014/main" id="{6187C168-1BFC-46C2-A4BC-3A0659B00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6942" y="2190750"/>
            <a:ext cx="3124865" cy="3952875"/>
          </a:xfrm>
          <a:prstGeom prst="rect">
            <a:avLst/>
          </a:prstGeom>
        </p:spPr>
      </p:pic>
      <p:sp>
        <p:nvSpPr>
          <p:cNvPr id="107" name="Ορθογώνιο 106">
            <a:extLst>
              <a:ext uri="{FF2B5EF4-FFF2-40B4-BE49-F238E27FC236}">
                <a16:creationId xmlns:a16="http://schemas.microsoft.com/office/drawing/2014/main" id="{B3152B92-3240-497A-BB0A-79ACC2F8FE76}"/>
              </a:ext>
            </a:extLst>
          </p:cNvPr>
          <p:cNvSpPr>
            <a:spLocks noGrp="1"/>
          </p:cNvSpPr>
          <p:nvPr/>
        </p:nvSpPr>
        <p:spPr>
          <a:xfrm>
            <a:off x="4905375" y="225742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1. Σπείραμα και χώρος Bowman</a:t>
            </a:r>
          </a:p>
        </p:txBody>
      </p:sp>
      <p:sp>
        <p:nvSpPr>
          <p:cNvPr id="108" name="Ορθογώνιο 107">
            <a:extLst>
              <a:ext uri="{FF2B5EF4-FFF2-40B4-BE49-F238E27FC236}">
                <a16:creationId xmlns:a16="http://schemas.microsoft.com/office/drawing/2014/main" id="{87A97C29-6B5B-49DE-9C9D-DACE8C081CFF}"/>
              </a:ext>
            </a:extLst>
          </p:cNvPr>
          <p:cNvSpPr>
            <a:spLocks noGrp="1"/>
          </p:cNvSpPr>
          <p:nvPr/>
        </p:nvSpPr>
        <p:spPr>
          <a:xfrm>
            <a:off x="4905375" y="288607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2. Εγγύς εσπειραμένο σωληνάριο</a:t>
            </a:r>
          </a:p>
        </p:txBody>
      </p:sp>
      <p:sp>
        <p:nvSpPr>
          <p:cNvPr id="109" name="Ορθογώνιο 108">
            <a:extLst>
              <a:ext uri="{FF2B5EF4-FFF2-40B4-BE49-F238E27FC236}">
                <a16:creationId xmlns:a16="http://schemas.microsoft.com/office/drawing/2014/main" id="{D7703188-2F22-40BD-B593-3A30D39C5B82}"/>
              </a:ext>
            </a:extLst>
          </p:cNvPr>
          <p:cNvSpPr>
            <a:spLocks noGrp="1"/>
          </p:cNvSpPr>
          <p:nvPr/>
        </p:nvSpPr>
        <p:spPr>
          <a:xfrm>
            <a:off x="4905375" y="351472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3. Εγγύς ευθύ σωληνάριο</a:t>
            </a:r>
          </a:p>
        </p:txBody>
      </p:sp>
      <p:sp>
        <p:nvSpPr>
          <p:cNvPr id="110" name="Ορθογώνιο 109">
            <a:extLst>
              <a:ext uri="{FF2B5EF4-FFF2-40B4-BE49-F238E27FC236}">
                <a16:creationId xmlns:a16="http://schemas.microsoft.com/office/drawing/2014/main" id="{F74F6ED4-056E-41AF-83B7-C00F7E1B4720}"/>
              </a:ext>
            </a:extLst>
          </p:cNvPr>
          <p:cNvSpPr>
            <a:spLocks noGrp="1"/>
          </p:cNvSpPr>
          <p:nvPr/>
        </p:nvSpPr>
        <p:spPr>
          <a:xfrm>
            <a:off x="4905375" y="414337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4. Λεπτό κατιόν σκέλος</a:t>
            </a:r>
          </a:p>
        </p:txBody>
      </p:sp>
      <p:sp>
        <p:nvSpPr>
          <p:cNvPr id="111" name="Ορθογώνιο 110">
            <a:extLst>
              <a:ext uri="{FF2B5EF4-FFF2-40B4-BE49-F238E27FC236}">
                <a16:creationId xmlns:a16="http://schemas.microsoft.com/office/drawing/2014/main" id="{EBB887C7-CE21-4918-B97C-431FA27D49DA}"/>
              </a:ext>
            </a:extLst>
          </p:cNvPr>
          <p:cNvSpPr>
            <a:spLocks noGrp="1"/>
          </p:cNvSpPr>
          <p:nvPr/>
        </p:nvSpPr>
        <p:spPr>
          <a:xfrm>
            <a:off x="4905375" y="477202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5. Λεπτό ανιόν σκέλος</a:t>
            </a:r>
          </a:p>
        </p:txBody>
      </p:sp>
      <p:sp>
        <p:nvSpPr>
          <p:cNvPr id="112" name="Ορθογώνιο 111">
            <a:extLst>
              <a:ext uri="{FF2B5EF4-FFF2-40B4-BE49-F238E27FC236}">
                <a16:creationId xmlns:a16="http://schemas.microsoft.com/office/drawing/2014/main" id="{BE11F53E-8E89-4FFA-8E7C-AFF769EBDADC}"/>
              </a:ext>
            </a:extLst>
          </p:cNvPr>
          <p:cNvSpPr>
            <a:spLocks noGrp="1"/>
          </p:cNvSpPr>
          <p:nvPr/>
        </p:nvSpPr>
        <p:spPr>
          <a:xfrm>
            <a:off x="4905375" y="540067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6. Παχύ ανιόν σκέλος</a:t>
            </a:r>
          </a:p>
        </p:txBody>
      </p:sp>
      <p:sp>
        <p:nvSpPr>
          <p:cNvPr id="113" name="Ορθογώνιο 112">
            <a:extLst>
              <a:ext uri="{FF2B5EF4-FFF2-40B4-BE49-F238E27FC236}">
                <a16:creationId xmlns:a16="http://schemas.microsoft.com/office/drawing/2014/main" id="{F00A86BA-B448-43BE-8FC5-3AA0B664D82B}"/>
              </a:ext>
            </a:extLst>
          </p:cNvPr>
          <p:cNvSpPr>
            <a:spLocks noGrp="1"/>
          </p:cNvSpPr>
          <p:nvPr/>
        </p:nvSpPr>
        <p:spPr>
          <a:xfrm>
            <a:off x="8334375" y="225742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7. Πυκνή κηλίδα</a:t>
            </a:r>
          </a:p>
        </p:txBody>
      </p:sp>
      <p:sp>
        <p:nvSpPr>
          <p:cNvPr id="114" name="Ορθογώνιο 113">
            <a:extLst>
              <a:ext uri="{FF2B5EF4-FFF2-40B4-BE49-F238E27FC236}">
                <a16:creationId xmlns:a16="http://schemas.microsoft.com/office/drawing/2014/main" id="{FBC5C4D6-39EA-4C2E-B80C-A5C0F3CB199C}"/>
              </a:ext>
            </a:extLst>
          </p:cNvPr>
          <p:cNvSpPr>
            <a:spLocks noGrp="1"/>
          </p:cNvSpPr>
          <p:nvPr/>
        </p:nvSpPr>
        <p:spPr>
          <a:xfrm>
            <a:off x="8334375" y="288607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8. Άπω εσπειραμένο σωληνάριο</a:t>
            </a:r>
          </a:p>
        </p:txBody>
      </p:sp>
      <p:sp>
        <p:nvSpPr>
          <p:cNvPr id="115" name="Ορθογώνιο 114">
            <a:extLst>
              <a:ext uri="{FF2B5EF4-FFF2-40B4-BE49-F238E27FC236}">
                <a16:creationId xmlns:a16="http://schemas.microsoft.com/office/drawing/2014/main" id="{78056899-AB81-4E70-B081-01E5FF4D4980}"/>
              </a:ext>
            </a:extLst>
          </p:cNvPr>
          <p:cNvSpPr>
            <a:spLocks noGrp="1"/>
          </p:cNvSpPr>
          <p:nvPr/>
        </p:nvSpPr>
        <p:spPr>
          <a:xfrm>
            <a:off x="8334375" y="351472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9. Αθροιστικό σωληνάριο</a:t>
            </a:r>
          </a:p>
        </p:txBody>
      </p:sp>
      <p:sp>
        <p:nvSpPr>
          <p:cNvPr id="116" name="Ορθογώνιο 115">
            <a:extLst>
              <a:ext uri="{FF2B5EF4-FFF2-40B4-BE49-F238E27FC236}">
                <a16:creationId xmlns:a16="http://schemas.microsoft.com/office/drawing/2014/main" id="{9DACE63A-7F26-4F39-9285-9F1F6400A869}"/>
              </a:ext>
            </a:extLst>
          </p:cNvPr>
          <p:cNvSpPr>
            <a:spLocks noGrp="1"/>
          </p:cNvSpPr>
          <p:nvPr/>
        </p:nvSpPr>
        <p:spPr>
          <a:xfrm>
            <a:off x="8334375" y="414337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10. Φλοιώδης αθροιστικός πόρος</a:t>
            </a:r>
          </a:p>
        </p:txBody>
      </p:sp>
      <p:sp>
        <p:nvSpPr>
          <p:cNvPr id="117" name="Ορθογώνιο 116">
            <a:extLst>
              <a:ext uri="{FF2B5EF4-FFF2-40B4-BE49-F238E27FC236}">
                <a16:creationId xmlns:a16="http://schemas.microsoft.com/office/drawing/2014/main" id="{24107F42-3090-4BD0-B67E-01D35AF26323}"/>
              </a:ext>
            </a:extLst>
          </p:cNvPr>
          <p:cNvSpPr>
            <a:spLocks noGrp="1"/>
          </p:cNvSpPr>
          <p:nvPr/>
        </p:nvSpPr>
        <p:spPr>
          <a:xfrm>
            <a:off x="8334375" y="477202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11. Έξω μυελώδης αθροιστικός πόρος</a:t>
            </a:r>
          </a:p>
        </p:txBody>
      </p:sp>
      <p:sp>
        <p:nvSpPr>
          <p:cNvPr id="118" name="Ορθογώνιο 117">
            <a:extLst>
              <a:ext uri="{FF2B5EF4-FFF2-40B4-BE49-F238E27FC236}">
                <a16:creationId xmlns:a16="http://schemas.microsoft.com/office/drawing/2014/main" id="{8D31F1C3-67BD-4946-8DFA-3000E6E3C23F}"/>
              </a:ext>
            </a:extLst>
          </p:cNvPr>
          <p:cNvSpPr>
            <a:spLocks noGrp="1"/>
          </p:cNvSpPr>
          <p:nvPr/>
        </p:nvSpPr>
        <p:spPr>
          <a:xfrm>
            <a:off x="8334375" y="5400675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>
                <a:solidFill>
                  <a:srgbClr val="182438"/>
                </a:solidFill>
                <a:latin typeface="Aptos"/>
                <a:ea typeface="Aptos"/>
                <a:cs typeface="Aptos"/>
              </a:rPr>
              <a:t>12. Έσω μυελώδης αθροιστικός πόρος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F00B75F-5206-4D35-8264-1F2694504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Φλοιώδεις και παραμυελικοί νεφρώνες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επιφανειακοί φλοιώδεις νεφρώνες έχουν βραχύτερες αγκύλες.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παραμυελικοί νεφρώνες έχουν μακριές αγκύλες που εκτείνονται βαθύτερα στον μυελό.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μακριές αγκύλες και τα ευθέα αγγεία έχουν ιδιαίτερη σημασία για τη συμπύκνωση των ούρων.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036E8A8-5357-4A61-9D1A-F1CD49D4A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504386"/>
            <a:ext cx="4972050" cy="342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305C8AD-9866-4498-9D35-2E8AB18D0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Νεφρική κυκλοφορία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αίμα φθάνει στους νεφρούς μέσω των νεφρικών αρτηριών και των διακλαδώσεών τους.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προσαγωγό αρτηρίδιο μεταφέρει αίμα στο σπείραμα και το απαγωγό το απομακρύνει.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Ακολουθεί δεύτερο τριχοειδικό δίκτυο: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περισωληναριακά τριχοειδή ή ευθέα αγγεία.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διάταξη αυτή συνδέει τη διήθηση στο σπείραμα με την ανταλλαγή ουσιών γύρω από τα σωληνάρια.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3763111B-3FEA-4B27-B9A3-EA9786929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Αγγεία και σωληναριακό σύστημα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A6C28140-5E04-48A9-8085-D06199B0F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11917" y="2190750"/>
            <a:ext cx="3568165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A591ABE3-19E4-4732-8087-2200F8487590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Δύο τριχοειδικά δίκτυα στη σειρά, με ενδιάμεσο απαγωγό αρτηρίδιο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A4E642C-371D-4236-A2BD-67A95A8FA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μεγάλη νεφρική αιμάτωση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νεφροί δέχονται περίπου το ένα πέμπτο έως ένα τέταρτο της καρδιακής παροχής.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μεγάλη αιμάτωση εξυπηρετεί τη συνεχή διήθηση και τη ρύθμιση του πλάσματος.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Νεφρική αιματική ροή, RBF: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ο όγκος αίματος που διέρχεται από τους νεφρούς ανά λεπτό.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Νεφρική ροή πλάσματος, RPF: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μόνο το πλασματικό μέρος αυτής της ροής. Δεν ταυτίζεται με τον GFR.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C9C4BE1-2678-485B-88F3-97BD2E578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Παρασπειραματική συσκευή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πυκνή κηλίδα βρίσκεται στο σωληναριακό τμήμα που εφάπτεται στον αγγειακό πόλο του σπειράματος.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κοκκιώδη παρασπειραματικά κύτταρα του αρτηριδίου εκκρίνουν ρενίνη.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συσκευή συνδέει πληροφορίες από το σωληναριακό υγρό με την αιμάτωση και τον ορμονικό έλεγχο.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EBE0DE4-8A56-43A2-A890-EA92C591C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932752"/>
            <a:ext cx="4972050" cy="25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E310F9E-2082-4DF2-B8CD-B7BF6B9CF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πορεία των ούρων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το αθροιστικό σύστημα, τα ούρα περνούν στους κάλυκες και στη νεφρική πύελο.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μυϊκές συστολές των ουρητήρων τα προωθούν προς την κύστη.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κύστη λειτουργεί ως δεξαμενή χαμηλής πίεσης κατά την πλήρωση.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παραγωγή ούρων στον νεφρό και η κένωση της κύστης είναι διαφορετικές λειτουργίες.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3FE9D32-33DD-4AB8-A8CC-E3C1D9214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Πλήρωση κύστης και ούρηση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Κατά την πλήρωση το μυϊκό τοίχωμα της κύστης παραμένει χαλαρό και οι σφιγκτήρες συμβάλλουν στην εγκράτεια.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διάταση στέλνει πληροφορίες προς το νευρικό σύστημα και δημιουργεί την ανάγκη για ούρηση.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Κατά την κένωση συντονίζονται η σύσπαση του τοιχώματος και η χάλαση των σφιγκτήρων.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εξωτερικός σφιγκτήρας και οι μύες του πυελικού εδάφους επιτρέπουν εκούσιο έλεγχο.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CD51834-5C74-41F3-9573-D91F77E42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Ενδοκρινείς λειτουργίες του νεφρού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Ρενίνη: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έναυσμα του συστήματος που συμβάλλει στον έλεγχο όγκου και πίεσης.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Ερυθροποιητίνη: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υποστηρίζει την παραγωγή ερυθρών αιμοσφαιρίων όταν μειώνεται η επάρκεια οξυγόνου.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Ενεργοποίηση βιταμίνης D: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συμβολή στην ομοιόσταση ασβεστίου και φωσφόρου.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νεφρική δυσλειτουργία επηρεάζει επομένως και λειτουργίες πέρα από την αποβολή ούρων.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4440BD3-2DCC-423D-A1EF-E4254B890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Νερό και υγρά σώματος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ολικό νερό αποτελεί περίπου το 50–70% του σωματικού βάρους, με σημαντικές διαφορές ανάλογα με την ηλικία και τη σύσταση σώματος.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μεγαλύτερο μέρος βρίσκεται μέσα στα 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εξωκυττάριο υγρό περιλαμβάνει κυρίως διάμεσο υγρό και πλάσμα.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ρύθμιση των υγρών απαιτεί έλεγχο τόσο της ποσότητας νερού όσο και των διαλυμένων ουσιών.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D4FB9B39-7946-446F-8B65-544562970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Υδατικά διαμερίσματα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99312AF6-89F3-4A4E-A0ED-29EE86FC1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459069" y="2190750"/>
            <a:ext cx="3273862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267FB976-817B-47FB-8D1C-B5D91CAB509D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Ενδοκυττάριο και εξωκυττάριο υγρό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F8DDF7E-1A05-45D5-8784-30A34C563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Κύρια ιόντα στα διαμερίσματα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72726540-E8A5-4163-AE28-CB9B397EB110}"/>
              </a:ext>
            </a:extLst>
          </p:cNvPr>
          <p:cNvGraphicFramePr/>
          <p:nvPr/>
        </p:nvGraphicFramePr>
        <p:xfrm>
          <a:off x="809625" y="2524125"/>
          <a:ext cx="10572750" cy="3476624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Διαμέρισμα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Κύρια κατιόντα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Κύρια ανιόντα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Ενδοκυττάριο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K⁺, Mg²⁺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Πρωτεΐνες και οργανικά φωσφορικά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Εξωκυττάριο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Na⁺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Cl⁻, HCO₃⁻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Πλάσμα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Παρόμοια ιόντα με το διάμεσο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Περισσότερες πρωτεΐνες από το διάμεσο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4E26F3C-85F4-43B4-8076-9918D106F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Παράδειγμα κατανομής νερού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Διδακτική υπόθεση: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ενήλικας 70 kg με ολικό νερό ίσο με το 60% του βάρους.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Ολικό νερό: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70 × 0,60 = 42 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Ενδοκυττάριο υγρό: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περίπου τα 2/3, δηλαδή 28 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Εξωκυττάριο υγρό: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περίπου το 1/3, δηλαδή 14 L. Από αυτά περίπου 3,5 L αντιστοιχούν σε πλάσμα και 10,5 L σε διάμεσο υγρό.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αριθμοί αποτελούν μοντέλο υπολογισμού και δεν περιγράφουν κάθε άτομο.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873433D-6FE4-4F7D-BF6E-A3751884C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Μέτρηση όγκων με δείκτες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κατάλληλος δείκτης κατανέμεται στο διαμέρισμα που θέλουμε να μετρήσουμε.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Μετά την εξισορρόπηση, ο όγκος προκύπτει από την ποσότητα του δείκτη που παραμένει προς τη συγκέντρωσή του.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Βαρύ ύδωρ: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συνολικό νερό. Μαννιτόλη ή ινουλίνη: εξωκυττάριο υγρό. Δεσμευμένος στην αλβουμίνη δείκτης: πλάσμα.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όγκοι ενδοκυττάριου και διάμεσου υγρού μπορούν να υπολογιστούν με αφαίρεση.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2CD225C-30A8-465A-BD9A-92512D190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Ωσμωτικότητα και μετακίνηση νερού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ωσμωτικότητα εκφράζει τη συγκέντρωση των ωσμωτικά ενεργών σωματιδίων.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κυτταρική μεμβράνη επιτρέπει εύκολα τη μετακίνηση νερού, ενώ η διαπερατότητα διαφέρει για κάθε ουσία.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το εξωκυττάριο υγρό γίνει υπέρτονο, νερό μετακινείται προς αυτό και τα κύτταρα συρρικνώνονται.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γίνει υπότονο, νερό εισέρχεται στα κύτταρα και αυτά διογκώνονται. Η τονικότητα εξαρτάται από τις αποτελεσματικές διαλυμένες ουσίες.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1A823130-A1BA-4AFC-8DB3-FAA9B9F1C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Ισότονη απώλεια υγρού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Διδακτικό παράδειγμα: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απώλεια νερού και διαλυτών σε παρόμοια αναλογία.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του εξωκυττάριου υγρού μειώνεται.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τονικότητα παραμένει περίπου σταθερή, οπότε δεν εμφανίζεται μεγάλη καθαρή μετακίνηση νερού μεταξύ κυττάρων και εξωκυττάριου χώρου.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ED6EB56-0C3D-4752-AD20-363756202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3329956"/>
            <a:ext cx="4972050" cy="176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6F6DB7C-94F1-44E6-A02F-3319D068D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Απώλεια κυρίως νερού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χάνεται περισσότερο νερό από διαλυμένες ουσίες, το εξωκυττάριο υγρό γίνεται περισσότερο συμπυκνωμένο.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Νερό μετακινείται από τα κύτταρα προς τον εξωκυττάριο χώρο.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Τελικά μειώνονται και ο εξωκυττάριος και ο ενδοκυττάριος όγκος.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552B5C6-F064-4AC7-A6FD-844BAC783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735946"/>
            <a:ext cx="4972050" cy="295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76EEB37-B93D-4B8E-93B0-978E7C48E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Προσθήκη ισότονου υγρού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μοντέλο χορήγησης ισότονου NaCl, ο εξωκυττάριος όγκος αυξάνεται.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τονικότητα μεταβάλλεται λίγο, οπότε το μεγαλύτερο μέρος του προστιθέμενου υγρού παραμένει εξωκυττάρια.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διάμεσο υγρό και το πλάσμα συμμετέχουν στην αύξηση. Η κατανομή δεν περιορίζεται μόνο στα αγγεία.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804245B-2A16-48A2-89E7-84752EB80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3324338"/>
            <a:ext cx="4972050" cy="178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FB831C7-A094-4E85-8ECC-073A84F9A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Μεταβολές υγρών: βασικές κατευθύνσεις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3BDBC8E9-D84B-4AAB-9603-AB5E24587D65}"/>
              </a:ext>
            </a:extLst>
          </p:cNvPr>
          <p:cNvGraphicFramePr/>
          <p:nvPr/>
        </p:nvGraphicFramePr>
        <p:xfrm>
          <a:off x="809625" y="2524125"/>
          <a:ext cx="10572750" cy="3476625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Μεταβολή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Εξωκυττάριο υγρό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Κύτταρα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Ισότονη απώλεια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Μικρότερος όγκος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Μικρή μεταβολή όγκου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Απώλεια κυρίως νερού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τονικότητας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Απώλεια νερού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Προσθήκη ισότονου NaCl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Μεγαλύτερος όγκος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Μικρή μεταβολή όγκου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Κατακράτηση περίσσειας νερού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Μείωση τονικότητας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Είσοδος νερού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FE9D48E-37B2-49DE-B7A3-08B017697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νεφρική απόκριση στις ανάγκες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7166358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νεφροί δέχονται πληροφορίες για τον κυκλοφορούντα όγκο και για την ωσμωτικότητα.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απέκκριση νατρίου επηρεάζει κυρίως το εξωκυττάριο περιεχόμενο και τον όγκο.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απέκκριση νερού επηρεάζει τη συγκέντρωση των διαλυτών και την ωσμωτικότητα.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δύο διαδικασίες συνδέονται, αλλά χρειάζεται να τις διακρίνουμε για να κατανοήσουμε τις ορμονικές δράσεις.</a:t>
            </a:r>
          </a:p>
        </p:txBody>
      </p:sp>
      <p:pic>
        <p:nvPicPr>
          <p:cNvPr id="5" name="trim.B00A8845-E3CC-4272-953B-1B279DA4EB26.MOV">
            <a:hlinkClick r:id="" action="ppaction://media"/>
            <a:extLst>
              <a:ext uri="{FF2B5EF4-FFF2-40B4-BE49-F238E27FC236}">
                <a16:creationId xmlns:a16="http://schemas.microsoft.com/office/drawing/2014/main" id="{FEEDDE47-FE33-4BB6-5A09-BA0DEC6AB5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48081" y="2000250"/>
            <a:ext cx="2524756" cy="448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1CD4679-0956-4267-8728-D8252F7E8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Σπειραματική διήθηση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σπείραμα, μέρος του νερού και των μικρών διαλυμένων ουσιών του πλάσματος περνά στον χώρο του Bowman.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υπερδιήθημα περιέχει μικρά μόρια σε συγκεντρώσεις παρόμοιες με το πλάσμα.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έμμορφα στοιχεία και το μεγαλύτερο μέρος των πρωτεϊνών παραμένουν στην κυκλοφορία.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διήθηση αποτελεί το πρώτο στάδιο σχηματισμού ούρων.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83FEF7F-4437-4ABC-AA6E-E2D44A64F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789004"/>
            <a:ext cx="4972050" cy="285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EF333B1-23FC-44D0-B1C7-5D293C539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 φραγμός της διήθησης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Ενδοθήλιο με θυρίδες: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διευκολύνει τη διέλευση υγρού και μικρών μορίων.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Σπειραματική βασική μεμβράνη: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ενδιάμεσο τμήμα του φραγμού.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Ποδοκύτταρα και διαφράγματα των σχισμών: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τελικό επιλεκτικό όριο πριν από τον χώρο του Bowman.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ακεραιότητα όλων των στοιχείων περιορίζει την απώλεια πρωτεϊνών. Η βλάβη του φραγμού μπορεί να προκαλέσει πρωτεϊνουρία.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9EEE0A89-C5ED-40D0-802F-566F7FF61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Ιστολογία του σπειραματικού φραγμού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74F3CFCC-859D-48E0-8632-420651CCA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85123" y="2190750"/>
            <a:ext cx="7821754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698C20FA-00CB-4F76-A78A-BA15BFC4103A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Ενδοθήλιο, βασική μεμβράνη και ποδοειδείς προσεκβολές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BD8B3C3-86C0-40FF-AFDB-B90A77D06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Ρυθμός σπειραματικής διήθησης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GFR είναι ο όγκος διηθήματος που σχηματίζουν συνολικά οι δύο νεφροί στη μονάδα του χρόνου.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διδακτικό παράδειγμα ενός υγιούς ενήλικα είναι περίπου 125 mL/min, δηλαδή 180 L/ημέρα.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τελικός ημερήσιος όγκος ούρων είναι πολύ μικρότερος, επειδή το σωληναριακό σύστημα επαναρροφά το μεγαλύτερο μέρος του νερού.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GFR εκφράζει τη διήθηση. Δεν είναι η ποσότητα ούρων που αποβάλλεται.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5EF18A3-12A8-49D7-8F8A-606BF59DB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Δυνάμεις Starling στο σπείραμα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υδροστατική πίεση των σπειραματικών τριχοειδών ωθεί υγρό προς τον χώρο του Bowman.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υδροστατική πίεση του Bowman αντιστέκεται στη διήθηση.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κολλοειδοωσμωτική πίεση των πρωτεϊνών του πλάσματος συγκρατεί νερό μέσα στα τριχοειδή.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συντελεστής Kf συνδυάζει τη διαπερατότητα και τη διαθέσιμη επιφάνεια διήθησης.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5BFC2BB5-291C-42D6-A61F-6AA690EA9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Πιέσεις εκατέρωθεν του σπειράματος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DB878678-455B-458C-B2DF-182D22BD8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44259" y="2190750"/>
            <a:ext cx="7303481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30C1FC8F-0893-4F38-8C71-5F1C3B4C28CE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καθαρή πίεση διήθησης προκύπτει από δυνάμεις με αντίθετη κατεύθυνση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98F9E2D-DBBE-4512-AB79-60F33D7F9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Εξίσωση της διήθησης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GFR = Kf × [(Pgc − Pbs) − (πgc − πbs)].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Pgc και Pbs: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υδροστατική πίεση στα σπειραματικά τριχοειδή και στον χώρο του Bowman αντίστοιχα.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πgc και πbs: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αντίστοιχες κολλοειδοωσμωτικές πιέσεις. Η πbs είναι συνήθως πολύ μικρή.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Pbs, όπως σε απόφραξη, ή μείωση Kf μπορεί να μειώσει τη διήθηση.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92DDFBE-0D04-493D-8D16-D1534856A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Επίδραση των αρτηριδίων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54DB6D3C-E269-41DF-8F6A-3A0BC62AAEA1}"/>
              </a:ext>
            </a:extLst>
          </p:cNvPr>
          <p:cNvGraphicFramePr/>
          <p:nvPr/>
        </p:nvGraphicFramePr>
        <p:xfrm>
          <a:off x="809625" y="2524125"/>
          <a:ext cx="10572750" cy="3476625"/>
        </p:xfrm>
        <a:graphic>
          <a:graphicData uri="http://schemas.openxmlformats.org/drawingml/2006/table">
            <a:tbl>
              <a:tblPr/>
              <a:tblGrid>
                <a:gridCol w="428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Μεταβολή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Νεφρική ροή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Τάση μεταβολής GFR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Σύσπαση προσαγωγού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Διαστολή προσαγωγού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Μέτρια σύσπαση απαγωγού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Μπορεί να διατηρηθεί ή να αυξηθεί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Έντονη σύσπαση απαγωγού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 πολύ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Μπορεί τελικά να μειωθεί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72B5DF-5A66-49F7-983F-81700E02E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Αυτορύθμιση νεφρικής ροής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ένα εύρος αρτηριακών πιέσεων, οι νεφροί περιορίζουν τις μεταβολές της αιματικής ροής και του GFR.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αυτορύθμιση επιτυγχάνεται κυρίως με μεταβολές της αντίστασης του προσαγωγού αρτηριδίου.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Δύο βασικοί μηχανισμοί είναι η μυογενής απόκριση και η σωληναριοσπειραματική ανάδραση.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μεγάλη πτώση της πίεσης, η δυνατότητα διατήρησης της διήθησης περιορίζεται.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F2A395E-3245-4A93-BF9A-D3E58BC2E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Μυογενής μηχανισμός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της πίεσης διατείνει το τοίχωμα του προσαγωγού αρτηριδίου.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λεία μυϊκά κύτταρα αντιδρούν με σύσπαση και αύξηση αντίστασης.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Έτσι περιορίζεται η μεταφορά της αυξημένης πίεσης προς τα σπειραματικά τριχοειδή.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5A6436A-1495-4759-98B4-D3EEDC0DA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774456"/>
            <a:ext cx="4972050" cy="288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621641B-DA66-4F17-B6AC-A71857F86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Σωληναριοσπειραματική ανάδραση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πυκνή κηλίδα ανιχνεύει την παράδοση NaCl στο σωληναριακό τμήμα που έρχεται σε επαφή με το σπείραμα.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Υψηλότερη παράδοση NaCl μπορεί να προκαλέσει σήματα που συσπούν το προσαγωγό αρτηρίδιο.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της διήθησης περιορίζει την επιπλέον παράδοση NaCl.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μειωμένη παράδοση NaCl συνδέεται επίσης με σήματα για έκκριση ρενίνης.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A2B082C-EBC2-4B05-A7C1-3D5450908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431671"/>
            <a:ext cx="4972050" cy="356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96810D9-B615-41ED-9011-FE378AE43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Συμπαθητικό και νεφρική λειτουργία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έντονη συμπαθητική διέγερση, η νεφρική αγγειοσύσπαση περιορίζει την αιματική ροή.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οργανισμός δίνει προτεραιότητα στη διατήρηση της κυκλοφορίας όταν ο αποτελεσματικός όγκος μειώνεται σημαντικά.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διέγερση β₁ υποδοχέων στα παρασπειραματικά κύτταρα αυξάνει την έκκριση ρενίνης.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νευρική ρύθμιση συντονίζεται με τα ορμονικά σήματα.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505AB69-A795-498D-BB92-B53BDEEFD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Προσταγλανδίνες και νεφρική αιμάτωση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τοπικές προσταγλανδίνες συμβάλλουν στη διατήρηση της νεφρικής αγγειοδιαστολής όταν δρουν αγγειοσυσπαστικά σήματα.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αναστολή τους από ΜΣΑΦ μπορεί να περιορίσει αυτόν τον προστατευτικό μηχανισμό.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επίδραση έχει ιδιαίτερη σημασία όταν η νεφρική αιμάτωση είναι ήδη μειωμένη.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Κλινική σύνδεση: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νεφρική λειτουργία εξαρτάται και από τις μεταβολές της αιμοδυναμικής.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2B110F0-4996-4733-A6BA-A1C5AC737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Κλάσμα διήθησης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Κλάσμα διήθησης, FF = GFR / RPF.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GFR 120 mL/min και RPF 600 mL/min, FF = 0,20 ή 20%.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ποσοστό αφορά το πλάσμα που διέρχεται από τη νεφρική κυκλοφορία, όχι όλο το αίμα.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μεγαλύτερο μέρος του πλάσματος συνεχίζει στην απαγωγό κυκλοφορία και στα περισωληναριακά αγγεία.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2BF70CA-17FE-4AC1-8969-B38CE92BF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Διήθηση, επαναρρόφηση και έκκριση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Διήθηση: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μεταφορά από τα σπειραματικά τριχοειδή στον χώρο του Bowman.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Επαναρρόφηση: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επιστροφή ουσιών και νερού από τον αυλό προς το διάμεσο υγρό και το αίμα.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Έκκριση: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μεταφορά ουσιών από το αίμα και τα σωληναριακά κύτταρα προς τον αυλό.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Απέκκριση: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τελική ποσότητα που απομακρύνεται από τον οργανισμό στα ούρα.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B6B53F35-C7B5-4D8C-8E76-AE6EB9848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Κατευθύνσεις μεταφοράς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279A7746-EB8C-4EC4-8D39-2679463FF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96714" y="2190750"/>
            <a:ext cx="9198573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D0B5DC8E-7BBB-4F57-A228-90F791B5D8A2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επαναρρόφηση και η έκκριση ακολουθούν αντίθετες κατευθύνσεις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A80DFAE-7F86-4752-8074-B515EF5CE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ισοζύγιο μιας ουσίας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Ρυθμός απέκκρισης = διηθούμενο φορτίο − επαναρρόφηση + έκκριση.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Διηθούμενο φορτίο: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GFR × συγκέντρωση της ελεύθερα διηθούμενης ουσίας στο πλάσμα.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Ρυθμός απέκκρισης: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ροή ούρων × συγκέντρωση της ουσίας στα ούρα.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μονάδες πρέπει να είναι συμβατές. Εάν ζητούμε mg/min, οι όγκοι και οι συγκεντρώσεις μετατρέπονται στην ίδια βάση.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D5308D2-11B4-44D5-8B5B-C0AF6D600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Διακυτταρική και παρακυτταρική οδός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Διακυτταρική οδός: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ουσία διασχίζει την κορυφαία και την πλαγιοβασική μεμβράνη του κυττάρου.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Παρακυτταρική οδός:</a:t>
            </a: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ουσία περνά ανάμεσα στα γειτονικά κύτταρα.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διαπερατότητα των συνδέσεων και η κατανομή των μεταφορέων διαφέρουν κατά μήκος του νεφρώνα.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6B4BBAA-BBAD-4877-9BCA-0338FC8F3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272215"/>
            <a:ext cx="4972050" cy="388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317CA37-8D1F-4A5A-B994-B24D2C25B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α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ντλί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α Na⁺/K⁺-</a:t>
            </a:r>
            <a:r>
              <a:rPr lang="el-GR"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 </a:t>
            </a: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ATPάση</a:t>
            </a:r>
            <a:endParaRPr sz="3900" b="1" dirty="0">
              <a:solidFill>
                <a:srgbClr val="527CC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Βρίσκεται στην πλαγιοβασική μεμβράνη των σωληναριακών κυττάρων.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Χρησιμοποιεί ATP για να απομακρύνει Na⁺ από το κύτταρο και να εισάγει K⁺.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χαμηλή ενδοκυττάρια συγκέντρωση Na⁺ ευνοεί την είσοδό του από τον σωληναριακό αυλό.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Αυτή η βαθμίδα υποστηρίζει τη δευτερογενή ενεργό μεταφορά ουσιών όπως η γλυκόζη και τα αμινοξέα.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B62CC8F-C5EF-4881-9497-7A4848B1A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Συμμεταφορείς και αντιμεταφορείς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Συμμεταφορέας: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δύο ή περισσότερες ουσίες μετακινούνται προς την ίδια κατεύθυνση.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Παράδειγμα: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συμμεταφορά Na⁺ και γλυκόζης στο εγγύς σωληνάριο.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Αντιμεταφορέας: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οι ουσίες μετακινούνται σε αντίθετες κατευθύνσεις.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Παράδειγμα: είσοδος Na⁺ και έκκριση H⁺ μέσω του αντιμεταφορέα Na⁺/H⁺.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73E9F66-AFAC-4B8D-BE93-6D78FC239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Εγγύς σωληνάριο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Διαθέτει ψηκτροειδή παρυφή με μικρολάχνες και μεγάλη επιφάνεια μεταφοράς.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Επαναρροφά το μεγαλύτερο μέρος του διηθούμενου νερού και Na⁺, περίπου 65%.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Επαναρροφά συνήθως σχεδόν όλη τη γλυκόζη και τα αμινοξέα και μεγάλο μέρος των διττανθρακικών.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νερό ακολουθεί τις διαλυμένες ουσίες, με αποτέλεσμα το υγρό να παραμένει περίπου ισοωσμωτικό.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150C85C9-49A5-4824-9436-75C0B52E4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Επαναρρόφηση γλυκόζης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κορυφαία μεμβράνη, οι μεταφορείς SGLT εισάγουν γλυκόζη μαζί με Na⁺.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πλαγιοβασική μεμβράνη, οι GLUT επιτρέπουν τη μεταφορά γλυκόζης προς το διάμεσο και το αίμα.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Na⁺/K⁺-ATPάση διατηρεί τη βαθμίδα που επιτρέπει τη συμμεταφορά.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ικανότητα μεταφοράς είναι πεπερασμένη.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44C12BD-CA5D-475D-8DF0-B6C596B13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2027" y="2238375"/>
            <a:ext cx="4529746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B207FCA-2809-42C8-9D13-83D864F23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Tm και νεφρικός ουδός γλυκόζης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Tm: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μέγιστη ποσότητα γλυκόζης που μπορεί να επαναρροφηθεί στη μονάδα του χρόνου.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Καθώς αυξάνεται η γλυκόζη πλάσματος, αυξάνεται το διηθούμενο φορτίο.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Όταν η επαναρρόφηση δεν επαρκεί, γλυκόζη παραμένει στον αυλό και εμφανίζεται γλυκοζουρία.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νεφρικός ουδός περιγράφει την εμφάνιση γλυκόζης στα ούρα. Η μετάβαση δεν είναι απόλυτα απότομη σε όλους τους νεφρώνες.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42B56B44-387B-41B3-BD34-216224CB7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Διήθηση και απέκκριση γλυκόζης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804314AB-5202-4B5E-849E-35642C4D4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37746" y="2190750"/>
            <a:ext cx="4116508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3F398D88-4609-432F-83C5-5EA645B92426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απέκκριση αυξάνεται όταν το διηθούμενο φορτίο υπερβαίνει την επαναρρόφηση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136E4BC-4DC4-4E4C-8CC7-04719BB14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Άσκηση επαναρρόφησης γλυκόζης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Δεδομένα: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GFR 120 mL/min, γλυκόζη πλάσματος 400 mg/dL.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Γλυκόζη ούρων 2.500 mg/dL και ροή ούρων 4 mL/min.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 τον υπολογισμό, 120 mL/min = 1,2 dL/min και 4 mL/min = 0,04 dL/min.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Ποιο είναι το διηθούμενο φορτίο, ο ρυθμός απέκκρισης και ο ρυθμός επαναρρόφησης;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997EE63-626B-484A-8A5E-A4B3593D4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Λύση της άσκησης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Διηθούμενο φορτίο: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1,2 dL/min × 400 mg/dL = 480 mg/min.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Απέκκριση: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0,04 dL/min × 2.500 mg/dL = 100 mg/min.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την υπόθεση ότι η γλυκόζη δεν εκκρίνεται, επαναρρόφηση = 480 − 100 = 380 mg/min.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γλυκοζουρία δείχνει ότι μέρος του διηθούμενου φορτίου δεν επιστρέφει στο αίμα.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4E69005-C392-4E55-B75F-B5D05D1E8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Συγκέντρωση και ποσότητα στον αυλό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λόγος TF/P συγκρίνει τη συγκέντρωση μιας ουσίας στο σωληναριακό υγρό με εκείνη στο πλάσμα.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TF/P μεγαλύτερο από 1 μπορεί να προκύψει επειδή επαναρροφάται νερό, ακόμη και χωρίς έκκριση της ουσίας.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TF/P μικρότερο από 1 σημαίνει ότι η ουσία απομακρύνεται από τον αυλό ταχύτερα από το νερό.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συγκέντρωση μόνη της δεν αποδίδει την ποσότητα που παραμένει στο σωληνάριο.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831A0C8-CE35-411A-9ECC-47AE5F74C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Έκκριση στο εγγύς σωληνάριο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μεταφορείς οργανικών ανιόντων και κατιόντων συμβάλλουν στην απομάκρυνση μεταβολιτών και φαρμάκων.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PAH αποτελεί χαρακτηριστικό διδακτικό παράδειγμα ουσίας που διηθείται και εκκρίνεται.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έκκριση αυξάνει την ποσότητα που αποβάλλεται πέρα από το διηθούμενο φορτίο.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Και αυτή η μεταφορά έχει μέγιστη ικανότητα.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994023E-A132-4B2A-8C9D-0BF02DF80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Διττανθρακικά και έκκριση H⁺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εγγύς σωληνάριο ανακτά μεγάλο μέρος των διηθούμενων HCO₃⁻.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έκκριση H⁺ στον αυλό επιτρέπει μετατροπές που διευκολύνουν την επαναρρόφηση διττανθρακικών.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καρβονική ανυδράση συμμετέχει στη διαδικασία.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ανάκτηση HCO₃⁻ και η καθαρή απέκκριση οξέος είναι συνδεδεμένες αλλά διαφορετικές λειτουργίες.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8E58644-ECA4-40D6-9603-4B912251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Αγκύλη Henle: διαφορετική διαπερατότητα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κατιόν σκέλος επιτρέπει σημαντική έξοδο νερού προς τον υπερωσμωτικό μυελό.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ανιόν σκέλος επαναρροφά NaCl και έχει πολύ χαμηλή διαπερατότητα στο νερό.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Έτσι το νερό και οι διαλυμένες ουσίες μπορούν να απομακρύνονται σε διαφορετικά τμήματα.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Αυτή η διαφοροποίηση επιτρέπει τη δημιουργία της μυελώδους ωσμωτικής βαθμίδας.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A786AB6-6111-476A-96BA-B6495C9A7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Κατιόν σκέλος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νερό μετακινείται από τον αυλό προς το διάμεσο υγρό με ώσμωση.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Καθώς το υγρό κατέρχεται βαθύτερα στον μυελό, συναντά υψηλότερη ωσμωτικότητα.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απώλεια νερού αυξάνει τη συγκέντρωση των ουσιών που παραμένουν μέσα στο σωληνάριο.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F4F1347-873D-4BFF-A755-EFA77DD60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21271" y="2238375"/>
            <a:ext cx="2731258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05A8F5-F0B6-4C99-B836-0DE436C10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Παχύ ανιόν σκέλος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συμμεταφορέας NKCC2 μεταφέρει Na⁺, K⁺ και δύο Cl⁻ από τον αυλό στο κύτταρο.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Μέρος του K⁺ επιστρέφει στον αυλό, υποστηρίζοντας τη λειτουργία του μεταφορέα και την παρακυτταρική επαναρρόφηση κατιόντων.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τμήμα είναι ουσιαστικά αδιαπέραστο στο νερό.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έξοδος NaCl χωρίς νερό αραιώνει το σωληναριακό υγρό.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5D434912-83FE-4801-AD9D-E81E4F023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Μεταφορά στην αγκύλη Henle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ECA88EDF-2C43-4B79-A887-123F8AD9D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24667" y="2190750"/>
            <a:ext cx="6942667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2B8A7B5C-BA63-44A2-B266-6C1FBA584D56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Έξοδος νερού στο κατιόν και επαναρρόφηση αλάτων στο ανιόν σκέλος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C8B6216-B01F-4981-999B-783F978F4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Αρχικό άπω σωληνάριο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συμμεταφορέας NCC επαναρροφά Na⁺ και Cl⁻.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χαμηλή διαπερατότητα στο νερό συνεχίζει την αραίωση του σωληναριακού υγρού.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επαναρρόφηση Ca²⁺ ρυθμίζεται και από την PTH.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μικρότερες ποσότητες μεταφοράς εδώ έχουν μεγάλη σημασία για την τελική ρύθμιση.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8673345-BE91-49B4-BDBF-733A07B75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Κύρια κύτταρα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τελικό άπω τμήμα και στο αθροιστικό σύστημα, τα κύρια κύτταρα επαναρροφούν Na⁺ και εκκρίνουν K⁺.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αλδοστερόνη ενισχύει τις μεταφορές που υποστηρίζουν αυτή τη λειτουργία.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ADH ρυθμίζει τη διαπερατότητα στο νερό.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τελική σύσταση των ούρων αλλάζει ανάλογα με τις ανάγκες του οργανισμού.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0D87B0F-254E-47DF-9335-B3CDA4238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Εμβόλιμα κύτταρα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εμβόλιμα κύτταρα συμμετέχουν κυρίως στην οξεοβασική ρύθμιση.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κύτταρα τύπου α εκκρίνουν H⁺ και μεταφέρουν HCO₃⁻ προς το αίμα.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κύτταρα τύπου β μπορούν να εκκρίνουν HCO₃⁻ προς τον αυλό.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απέκκριση H⁺ με ρυθμιστικά συστήματα των ούρων επιτρέπει την απομάκρυνση οξέος.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63B3E6C3-EA85-4370-A056-30F674681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Συνοπτικός χάρτης σωληναριακής λειτουργίας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1BF7AE0B-6A3B-424E-B86C-033E8C378173}"/>
              </a:ext>
            </a:extLst>
          </p:cNvPr>
          <p:cNvGraphicFramePr/>
          <p:nvPr/>
        </p:nvGraphicFramePr>
        <p:xfrm>
          <a:off x="809625" y="2524125"/>
          <a:ext cx="10572750" cy="3488055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Τμήμα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Κύρια μεταφορά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Λειτουργικό αποτέλεσμα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Εγγύς σωληνάριο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Νερό, Na⁺, γλυκόζη, αμινοξέα, HCO₃⁻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Μαζική επαναρρόφηση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Κατιόν σκέλος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Έξοδος νερού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Συμπύκνωση αυλικού υγρού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Παχύ ανιόν σκέλος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Na⁺, K⁺, Cl⁻ χωρίς νερό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Αραίωση και μυελώδης βαθμίδα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Άπω και αθροιστικό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Ρυθμιζόμενη μεταφορά Na⁺, K⁺, νερού και H⁺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Τελική προσαρμογή ούρων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05C50AC3-A3C3-4084-B9AD-653C7DDC4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Βίντεο: σωληναριακή μεταφορά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0AA1EC87-76DD-4883-B160-7F1C4816E02E}"/>
              </a:ext>
            </a:extLst>
          </p:cNvPr>
          <p:cNvSpPr>
            <a:spLocks noGrp="1"/>
          </p:cNvSpPr>
          <p:nvPr/>
        </p:nvSpPr>
        <p:spPr>
          <a:xfrm>
            <a:off x="666750" y="6134100"/>
            <a:ext cx="10858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ποια τμήματα ακολουθεί το νερό τις διαλυμένες ουσίες;  Πού χρειάζεται ορμονική ρύθμιση;</a:t>
            </a:r>
          </a:p>
        </p:txBody>
      </p:sp>
      <p:pic>
        <p:nvPicPr>
          <p:cNvPr id="2" name="trim.6F0D7DEE-0C8D-4B16-AC7B-B83A8A6DA6F7.MOV">
            <a:hlinkClick r:id="" action="ppaction://media"/>
            <a:extLst>
              <a:ext uri="{FF2B5EF4-FFF2-40B4-BE49-F238E27FC236}">
                <a16:creationId xmlns:a16="http://schemas.microsoft.com/office/drawing/2014/main" id="{85838A93-F280-AC6D-A838-820DC55DA2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28342" y="2115085"/>
            <a:ext cx="6535315" cy="36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9126C3D-E8F8-424A-AE07-0EAC04268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Ορμονικός έλεγχος των νεφρών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Αγγειοτενσίνη ΙΙ και αλδοστερόνη: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υποστήριξη κατακράτησης Na⁺ και κυκλοφορούντος όγκου.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ADH: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προσαρμογή της διαπερατότητας του αθροιστικού συστήματος στο νερό.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ANP: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ενίσχυση της αποβολής Na⁺ όταν ο κυκλοφορών όγκος αυξάνεται.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PTH: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ρύθμιση της νεφρικής μεταφοράς ασβεστίου και φωσφορικών.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37F26E2-7B17-44E1-8511-A2BED8F1C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Έναυσμα έκκρισης ρενίνης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Μειωμένη πίεση στο προσαγωγό αρτηρίδιο διεγείρει τα παρασπειραματικά 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Μειωμένη παράδοση NaCl στην πυκνή κηλίδα ενισχύει σχετικά σήματα.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συμπαθητική διέγερση μέσω β₁ υποδοχέων αυξάνει επίσης την έκκριση.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ερεθίσματα συνδέονται με μειωμένο αποτελεσματικό κυκλοφορούντα όγκο.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66C0A0B-DB66-41C7-9808-6758FD432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Σύστημα ρενίνης και αγγειοτενσίνης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ρενίνη διασπά το αγγειοτενσινογόνο και σχηματίζει αγγειοτενσίνη 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μετατρεπτικό ένζυμο, ACE, παράγει αγγειοτενσίνη ΙΙ.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αγγειοτενσίνη ΙΙ προκαλεί αγγειοσύσπαση και ενισχύει σήματα για κατακράτηση Na⁺ και νερού.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σύστημα δρα στο νεφρό και στην υπόλοιπη κυκλοφορία.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63A66598-0217-4BE7-AC76-A73777D77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RAAS και 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κυκλοφορούντ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ας όγκος</a:t>
            </a:r>
          </a:p>
        </p:txBody>
      </p:sp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D76A0E07-80B1-41ED-9F40-D52CB4A071A9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νεφρική ανίχνευση μειωμένης άρδευσης κινητοποιεί ορμονική απόκριση</a:t>
            </a:r>
          </a:p>
        </p:txBody>
      </p:sp>
      <p:pic>
        <p:nvPicPr>
          <p:cNvPr id="106" name="Εικόνα 105">
            <a:extLst>
              <a:ext uri="{FF2B5EF4-FFF2-40B4-BE49-F238E27FC236}">
                <a16:creationId xmlns:a16="http://schemas.microsoft.com/office/drawing/2014/main" id="{48690909-3A49-40C0-8FEE-C1C30E428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55507" y="2190750"/>
            <a:ext cx="6880986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202DD4B-64A9-4EA3-97A3-A3725CE59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Κύριες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 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δράσεις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 α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γγειοτενσίνης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 ΙΙ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νεφρική κυκλοφορία προκαλεί ισχυρή σύσπαση του απαγωγού αρτηριδίου.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εγγύς σωληνάριο ενισχύει την επαναρρόφηση Na⁺.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Διεγείρει την έκκριση αλδοστερόνης και ενισχύει δίψα και έκκριση ADH.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Συνδυάζει αγγειακή απόκριση με μεταβολές στη σωληναριακή μεταφορά.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B4E889F-7245-4905-A239-0CE51EA48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Αλδοστερόνη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Παράγεται στον φλοιό των επινεφριδίων και δρα ιδιαίτερα στα κύρια 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Αυξάνει την επαναρρόφηση Na⁺ και υποστηρίζει την έκκριση K⁺.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μεταφορά Na⁺ σχετίζεται με ρύθμιση του εξωκυττάριου όγκου.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αλδοστερόνη δεν έχει την ίδια άμεση δράση στη διαπερατότητα του νερού με την ADH.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8F73586-5F79-48D6-849C-4F8C74E89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ANP και αποβολή νατρίου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διάταση των κόλπων της καρδιάς σε αυξημένο όγκο διεγείρει την έκκριση ANP.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ANP ευνοεί τη νατριούρηση και περιορίζει σήματα κατακράτησης.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Αντιτίθεται λειτουργικά στο σύστημα ρενίνης, αγγειοτενσίνης και αλδοστερόνης.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Αποτελεί σύνδεση της καρδιακής πλήρωσης με τη νεφρική ρύθμιση του όγκου.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DC7926B-D2AE-4601-9915-AC8CCE1AF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PTH: ασβέστιο και φωσφορικά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του Ca²⁺ στο αίμα διεγείρει την έκκριση PTH.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PTH αυξάνει την επαναρρόφηση Ca²⁺ στο άπω σωληνάριο.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Μειώνει την επαναρρόφηση φωσφορικών στο εγγύς σωληνάριο και αυξάνει την απέκκρισή τους.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δράση στο νεφρό συνεργάζεται με δράσεις σε άλλους ιστούς για την ομοιόσταση του ασβεστίου.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E861330-B395-4509-82F8-211845EDD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ADH ή βαζοπρεσσίνη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ADH συντίθεται στον υποθάλαμο και αποθηκεύεται και απελευθερώνεται από την οπίσθια υπόφυση.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Δρα στα κύρια κύτταρα του αθροιστικού συστήματος.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Αυξάνει την παρουσία υδατοπορινών AQP2 στην κορυφαία μεμβράνη και τη διαπερατότητα στο νερό.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έξοδος νερού απαιτεί και ωσμωτική βαθμίδα στο διάμεσο υγρό του μυελού.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2ACA8736-8D0C-4DFB-BA1E-7078D3A3A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ADH και υδατοπορίνες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FA757439-63F1-49B2-A9C6-6C2383DCD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669008" y="2190750"/>
            <a:ext cx="4853983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9550B9E0-2DBC-4C92-B96E-41200D5293BD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AQP2 επιτρέπει την είσοδο νερού από τον αυλό στο κύριο κύτταρο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F7A8327-4FBD-4C93-B661-BF2D83C1A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Ερεθίσματα για ADH και δίψα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της ωσμωτικότητας διεγείρει ωσμοϋποδοχείς και ενισχύει ADH και δίψα.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Σημαντική μείωση του κυκλοφορούντος όγκου διεγείρει επίσης την έκκριση ADH.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νερό που επαναρροφάται επιστρέφει στην κυκλοφορία.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του ερεθίσματος περιορίζει τη διαπερατότητα του αθροιστικού συστήματος.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AD80485-430A-4FD5-90C8-A5A84ECB2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Αλδοστερόνη και ADH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C0DCC2FF-F6E9-417E-884C-14E52026A1C1}"/>
              </a:ext>
            </a:extLst>
          </p:cNvPr>
          <p:cNvGraphicFramePr/>
          <p:nvPr/>
        </p:nvGraphicFramePr>
        <p:xfrm>
          <a:off x="809625" y="2524125"/>
          <a:ext cx="10572750" cy="3488055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Σύγκριση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Αλδοστερόνη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ADH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Κύρια ρύθμιση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Μεταφορά Na⁺ και K⁺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Διαπερατότητα στο νερό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Κύτταρα στόχος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Κύρια κύτταρα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Κύρια κύτταρα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Βασικό αποτέλεσμα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Επαναρρόφηση Na⁺, έκκριση K⁺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Επαναρρόφηση νερού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Έννοια που συνδέεται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Εξωκυττάριο περιεχόμενο και όγκος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Ισοζύγιο νερού και ωσμωτικότητα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B05D7A3-9CC7-474A-BCB6-8EA9EBB78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Χαμηλή ADH και αραιά ούρα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παχύ ανιόν σκέλος και το αρχικό άπω σωληνάριο αφαιρούν άλατα χωρίς ανάλογη έξοδο νερού.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υγρό που φθάνει στο αθροιστικό σύστημα είναι σχετικά αραιό.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χαμηλή ADH η διαπερατότητα του αθροιστικού στο νερό παραμένει μικρή.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Έτσι μπορεί να αποβληθεί μεγαλύτερος όγκος αραιών ούρων.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52160E3-590D-4237-9079-C824E7519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Υψηλή ADH και συμπυκνωμένα ούρα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αυξημένη ADH επιτρέπει έξοδο νερού από το αθροιστικό σύστημα.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υπερωσμωτικό διάμεσο υγρό του μυελού δημιουργεί την απαιτούμενη βαθμίδα.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ούρων μειώνεται και η συγκέντρωση διαλυτών στα τελικά ούρα αυξάνεται.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αποτελεσματική συμπύκνωση απαιτεί τόσο ADH όσο και διατηρημένη μυελώδη βαθμίδα.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9DBE010-6DBF-431D-A03F-998D7E2B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μυελώδης ωσμωτική βαθμίδα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ωσμωτικότητα του διάμεσου υγρού αυξάνεται από τον φλοιό προς τον βαθύτερο μυελό.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NaCl και ουρία αποτελούν κύριες ουσίες που συμβάλλουν σε αυτή τη βαθμίδα.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διάταξη των μακριών αγκυλών και η διαφορετική διαπερατότητα των σκελών υποστηρίζουν τη δημιουργία της.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7578D231-3786-492C-9B0A-F5E604563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76138" y="2238375"/>
            <a:ext cx="262152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4176B00-6B39-46C4-A9A8-19A521BBD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Πολλαπλασιασμός αντίθετης ροής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υγρό κινείται προς αντίθετες κατευθύνσεις στα δύο σκέλη της αγκύλης.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έξοδος NaCl από το ανιόν σκέλος αυξάνει τη συγκέντρωση του γειτονικού διάμεσου υγρού.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κατιόν σκέλος χάνει νερό μέχρι να προσεγγίσει την τοπική ωσμωτικότητα.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συνεχής ροή επαναλαμβάνει το αποτέλεσμα κατά μήκος της αγκύλης και δημιουργεί βαθμίδα σε όλο τον μυελό.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8E86525C-78D3-4BD8-839C-C6BB03503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Διαδοχικά βήματα αντίθετης ροής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E3C185A2-8F41-4BBB-88B8-9160EE9C1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86131" y="2190750"/>
            <a:ext cx="5419737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78093C02-8DE8-4EDD-9BE5-CA58BD231C13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Διδακτικό μοντέλο δημιουργίας της μυελώδους βαθμίδας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307949F-C9C3-45CB-AF96-CA60C445B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Ευθέα αγγεία: ανταλλαγή αντίθετης ροής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Κατά την κάθοδο στον μυελό, το αίμα χάνει νερό και προσλαμβάνει διαλυτές ουσίες.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Κατά την άνοδο, οι αντίστροφες ανταλλαγές επαναφέρουν μεγάλο μέρος του νερού και περιορίζουν την απομάκρυνση διαλυτών.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αγγεία παραλαμβάνουν το επαναρροφημένο νερό και διατηρούν την αιμάτωση χωρίς να καταργούν τη βαθμίδα.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FE6DC7B-8F9E-4D73-971E-6A75FC007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30929" y="2238375"/>
            <a:ext cx="4711942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7E71D4E-5BBA-4CF3-8FFF-F826E54A3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Ανακύκλωση ουρίας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1291346" y="2392380"/>
            <a:ext cx="669202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επαναρρόφηση νερού αυξάνει τη συγκέντρωση της ουρίας μέσα στο αθροιστικό σύστημα.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Στον εσωτερικό μυελό μέρος της ουρίας περνά στο διάμεσο υγρό και ξαναεισέρχεται σε τμήματα της αγκύλης.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ανακύκλωση συμβάλλει στην υψηλή μυελώδη ωσμωτικότητα.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ουρία είναι επομένως τόσο προϊόν προς αποβολή όσο και μέρος του μηχανισμού συμπύκνωσης.</a:t>
            </a:r>
          </a:p>
        </p:txBody>
      </p:sp>
      <p:pic>
        <p:nvPicPr>
          <p:cNvPr id="5" name="trim.FB507780-AF92-4824-99EE-1D526A4A5954.MOV">
            <a:hlinkClick r:id="" action="ppaction://media"/>
            <a:extLst>
              <a:ext uri="{FF2B5EF4-FFF2-40B4-BE49-F238E27FC236}">
                <a16:creationId xmlns:a16="http://schemas.microsoft.com/office/drawing/2014/main" id="{9DE6A46B-251C-64C7-CFE9-27DE072E5F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13455" y="2000250"/>
            <a:ext cx="2529577" cy="449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EA5818-1928-4B9A-AD86-CA5786B8F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Κάθαρση ελεύθερου νερού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Αποτελεί τρόπο περιγραφής του νερού που αποβάλλεται πέρα από εκείνο που θα χρειαζόταν για ισοωσμωτικά ούρα.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Θετική τιμή: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αποβολή ούρων αραιότερων από το πλάσμα.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Αρνητική τιμή: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αποβολή ούρων πιο συμπυκνωμένων από το πλάσμα.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έννοια διακρίνει την απέκκριση νερού από την απέκκριση διαλυμένων ουσιών.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2AC8DA5-A728-4061-AE66-AD0971D35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Άποιος διαβήτης και SIADH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Κεντρικός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άπ</a:t>
            </a: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οιος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αβήτης: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ανεπαρκής έκκριση ADH.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Νεφρογενής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άπ</a:t>
            </a: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οιος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αβήτης: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μειωμένη νεφρική ανταπόκριση στην ADH.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Και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στις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δύο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ερι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πτώσεις μπορεί να αποβάλλεται μεγάλος όγκος αραιών ούρων.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SIADH: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δράση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ADH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είν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απρόσφορη για την κατάσταση του οργανισμού και ευνοεί κατακράτηση νερού και μείωση Na⁺ πλάσματος.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D84DD55-4638-4229-84D0-4ED370CD0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Διουρητικά και σωληναριακή λειτουργία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διουρητικά δρουν σε συγκεκριμένες θέσεις μεταφοράς του νεφρώνα.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μειωμένη επαναρρόφηση Na⁺ συχνά αυξάνει την αποβολή νερού.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αναστολείς της μεταφοράς στην αγκύλη επηρεάζουν επίσης τη μυελώδη βαθμίδα.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επιδράσεις στους ηλεκτρολύτες εξαρτώνται από τη θέση και τον μηχανισμό δράσης.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AF58308-C614-464C-BB96-393652019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Θέσεις δράσης βασικών διουρητικών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38CE4F55-467D-499D-BC8A-56165260FAFB}"/>
              </a:ext>
            </a:extLst>
          </p:cNvPr>
          <p:cNvGraphicFramePr/>
          <p:nvPr/>
        </p:nvGraphicFramePr>
        <p:xfrm>
          <a:off x="809625" y="2524125"/>
          <a:ext cx="10572750" cy="3493770"/>
        </p:xfrm>
        <a:graphic>
          <a:graphicData uri="http://schemas.openxmlformats.org/drawingml/2006/table">
            <a:tbl>
              <a:tblPr/>
              <a:tblGrid>
                <a:gridCol w="342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Ομάδα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Κύρια θέση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Βασικός μηχανισμός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Αναστολείς καρβονικής ανυδράσης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Εγγύς σωληνάριο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Περιορισμός ανάκτησης HCO₃⁻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Διουρητικά αγκύλης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Παχύ ανιόν σκέλος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Αναστολή NKCC2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Θειαζιδικά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Αρχικό άπω σωληνάριο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Αναστολή NCC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Καλιοσυντηρητικά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Τελικό άπω / αθροιστικό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Αναστολή ENaC ή δράσης αλδοστερόνης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9644D60-40CA-47E2-A951-065465124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Κλινικό παράδειγμα: απώλεια υγρών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ασθενής έχει σημαντικές απώλειες υγρών και μειωμένη νεφρική άρδευση.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Ποιες ορμονικές αποκρίσεις αναμένεται να ενισχυθούν;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Αναμένεται ενεργοποίηση του συμπαθητικού και του RAAS, μαζί με σήματα για ADH και δίψα.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διούρηση μπορεί να μειωθεί. Η ποσότητα ούρων ερμηνεύεται μαζί με πίεση, ισοζύγιο και κλινική εικόνα.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046408C-49FC-4C26-94BB-30FE3B1BA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Εκτίμηση της νεφρικής λειτουργίας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Γενική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ούρων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: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φυσικά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χαρα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κτηριστικά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,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χημικός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έλεγχος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και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ίζημ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Αίμ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α: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ουρία, κρεατινίνη και εκτίμηση του GFR.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Κάθ</a:t>
            </a:r>
            <a:r>
              <a:rPr sz="2250" b="1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αρση: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σχέση απέκκρισης μιας ουσίας με τη συγκέντρωσή της στο πλάσμα.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εξετάσεις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οδίδουν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αφορετικές πλευρές της λειτουργίας και της πιθανής βλάβης.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0FDB89C-122A-4F05-B0A7-6C99D89C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Γενική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 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ούρων</a:t>
            </a:r>
            <a:endParaRPr sz="3900" b="1" dirty="0">
              <a:solidFill>
                <a:srgbClr val="527CC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345792" y="2392380"/>
            <a:ext cx="5499208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ξιολόγηση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εριλ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αμβάνει όψη, ειδικό βάρος, pH και παρουσία ουσιών όπως πρωτεΐνη και γλυκόζη.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μικροσκο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πική εξέταση αναζητά κύτταρα, κυλίνδρους, κρυστάλλους και άλλες δομές.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οτέλεσμ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εξαρτάται και από την ορθή συλλογή και διαχείριση του δείγματος.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γενική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ούρων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πα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ρέχει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στοιχεί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για λειτουργία και βλάβη.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Δεν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οτελεί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από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μόνη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της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0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μέτρηση</a:t>
            </a:r>
            <a:r>
              <a:rPr sz="20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GFR.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162F64C-32AA-E972-0AA6-EE1D8862A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629" y="2324100"/>
            <a:ext cx="5978808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13C586FC-2BA6-4C3E-9B10-405BE34B1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Ευρήματα στο ίζημα ούρων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ADEAB5B4-0783-47E4-9551-AE1DA0739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77461" y="2190750"/>
            <a:ext cx="6637077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D7459492-01FB-4F97-A0F7-5F9FA489E056}"/>
              </a:ext>
            </a:extLst>
          </p:cNvPr>
          <p:cNvSpPr>
            <a:spLocks noGrp="1"/>
          </p:cNvSpPr>
          <p:nvPr/>
        </p:nvSpPr>
        <p:spPr>
          <a:xfrm>
            <a:off x="809625" y="6191250"/>
            <a:ext cx="1057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Κύτταρα, κύλινδροι, κρύσταλλοι και μικροοργανισμοί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18E96C5-1FA8-4341-A366-B3F50E5DE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Πρωτεΐνη και γλυκόζη στα ούρα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πρωτεϊνουρία μπορεί να σχετίζεται με βλάβη του σπειραματικού φραγμού ή με διαταραχή της σωληναριακής επαναρρόφησης.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γλυκοζουρία εμφανίζεται όταν η διηθούμενη γλυκόζη υπερβαίνει την ικανότητα επαναρρόφησης ή όταν η μεταφορά της μεταβάλλεται.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ευρήματα ερμηνεύονται μαζί με τις συγκεντρώσεις στο αίμα και το κλινικό πλαίσιο.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B591642-E92C-487E-9D09-A122EDCAF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Ουρία και κρεατινίνη πλάσματος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ουρία προέρχεται από τον μεταβολισμό των αζωτούχων ουσιών και επηρεάζεται από νεφρικούς και εξωνεφρικούς παράγοντες.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κρεατινίνη προέρχεται κυρίως από τον μυϊκό μεταβολισμό και απομακρύνεται κυρίως με διήθηση.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κρεατινίνης μπορεί να υποδηλώνει μείωση της νεφρικής λειτουργίας.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ίδια τιμή δεν αποδίδει την ίδια λειτουργία σε κάθε άτομο. Απαιτούνται εκτίμηση και παρακολούθηση της μεταβολής.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4C18C62-DCE9-453F-AA95-9679DB509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Τι εκφράζει η νεφρική κάθαρση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κάθαρση είναι ο θεωρητικός όγκος πλάσματος που καθαρίζεται πλήρως από μια ουσία στη μονάδα του χρόνου.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Cₓ = Uₓ × V / Pₓ.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Uₓ: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συγκέντρωση στα ούρα. Pₓ: συγκέντρωση στο πλάσμα. V: ροή ούρων σε mL/min.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κάθαρση έχει μονάδες όγκου ανά χρόνο και δεν ταυτίζεται με τη ροή ούρων.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B8BF30F-F1C4-431D-8992-A6D021E6B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Άσκηση κάθαρσης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Συγκέντρωση ουσίας στα ούρα: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100 mg/mL.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Συγκέντρωση στο πλάσμα: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1 mg/mL. Ροή ούρων: 1 mL/min.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Cₓ = (100 × 1) / 1 = 100 mL/min.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απέκκριση είναι 100 mg/min, ενώ η κάθαρση είναι 100 mL/min. Οι δύο αριθμοί περιγράφουν διαφορετικά μεγέθη.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81F25AF4-B820-414A-82A8-11FD6E748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Κάθαρση σε σχέση με τον GFR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40AA0B5F-1F93-4FF5-995A-49F376823594}"/>
              </a:ext>
            </a:extLst>
          </p:cNvPr>
          <p:cNvGraphicFramePr/>
          <p:nvPr/>
        </p:nvGraphicFramePr>
        <p:xfrm>
          <a:off x="809625" y="2524125"/>
          <a:ext cx="10572750" cy="3476625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Για ελεύθερα διηθούμενη ουσία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Σχέση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Ερμηνεία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Χωρίς επαναρρόφηση ή έκκριση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Cₓ = GFR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Αποβάλλεται το διηθούμενο φορτίο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 καθαρή επαναρρόφηση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Cₓ &lt; GFR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Μέρος επιστρέφει στο αίμα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 καθαρή έκκριση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Cₓ &gt; GFR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Προστίθεται ουσία στον αυλό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Σχεδόν πλήρης επαναρρόφηση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Cₓ ≈ 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Πολύ μικρή απέκκριση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0F6B8E2-E9EC-46CD-AD50-596A4915F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Ινουλίνη και μέτρηση GFR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ιδανικός σπειραματικός δείκτης διηθείται ελεύθερα.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Δεν επαναρροφάται και δεν εκκρίνεται από τα σωληνάρια.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κάθαρσή του ισούται με τον GFR.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ινουλίνη αποτελεί το κλασικό παράδειγμα, αλλά απαιτεί εξωγενή χορήγηση και ειδική διαδικασία μέτρησης.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F33FDD9-DBD0-4009-91AA-25F92225E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Κρεατινίνη και εκτιμώμενος GFR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κάθαρση κρεατινίνης χρησιμοποιείται επειδή η ουσία παράγεται ενδογενώς.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μικρή σωληναριακή έκκρισή της μπορεί να προκαλεί υπερεκτίμηση της πραγματικής διήθησης.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eGFR προκύπτει από εξισώσεις και διαφέρει από την άμεση μέτρηση κάθαρσης.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ερμηνεία λαμβάνει υπόψη τη μυϊκή μάζα, τη χρονική πορεία και το κλινικό πλαίσιο.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6837235-269E-4948-B2AC-3F03E700E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Λευκωματουρία και νεφρική βλάβη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eGFR και η λευκωματουρία δίνουν συμπληρωματικές πληροφορίες.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λόγος λευκωματίνης προς κρεατινίνη ούρων, ACR, βοηθά στην αξιολόγηση της απώλειας λευκωματίνης.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χρόνια νεφρική νόσος απαιτεί επιμονή διαταραχής δομής ή λειτουργίας για τουλάχιστον τρεις μήνες.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Μία μεμονωμένη παθολογική μέτρηση δεν αποδεικνύει από μόνη της χρονιότητα.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FB98367-2422-4383-8223-B409CC70A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Ροή πλάσματος και PAH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PAH διηθείται και εκκρίνεται έντονα από το εγγύς σωληνάριο.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κατάλληλες χαμηλές συγκεντρώσεις, μεγάλο μέρος του PAH αφαιρείται από το πλάσμα σε μία νεφρική διέλευση.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κάθαρσή του εκτιμά τη δραστική νεφρική ροή πλάσματος.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τιμή είναι προσέγγιση της πραγματικής RPF, επειδή η απομάκρυνση δεν είναι απόλυτα πλήρης.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EBF450B-EF65-4C7A-A68F-D58DE3E9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RBF, RPF και αιματοκρίτης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RBF = RPF / (1 − Hct), με τον αιματοκρίτη ως κλάσμα.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Διδακτικό παράδειγμα: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RPF 600 mL/min και Hct 0,45.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RBF = 600 / 0,55 ≈ 1.091 mL/min, δηλαδή περίπου 1,09 L/min.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ροή αίματος είναι μεγαλύτερη από τη ροή πλάσματος επειδή περιλαμβάνει και τα έμμορφα στοιχεία.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917F843-669B-442F-BD9E-8C70E7DDB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Συνέπειες νεφρικής δυσλειτουργίας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Κατακράτηση νερού και Na⁺ μπορεί να συμβάλει σε οιδήματα και αύξηση πίεσης.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Μειωμένη αποβολή οξέος και ηλεκτρολυτών μπορεί να διαταράξει την οξεοβασική και ηλεκτρολυτική ισορροπία.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Συσσωρεύονται μεταβολικά προϊόντα όπως η ουρία.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διαταραχή των ενδοκρινών λειτουργιών μπορεί να συνδεθεί με αναιμία και μεταβολές οστών και μετάλλων.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40299C7-7481-44C4-AC0B-DFE3E844E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Νοσηλευτική παρακολούθηση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Καταγραφή προσλαμβανόμενων και αποβαλλόμενων υγρών και της χρονικής πορείας της διούρησης.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Συσχέτιση με βάρος, αρτηριακή πίεση, οιδήματα και συνολική κλινική εικόνα.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Ορθή συλλογή ούρων και παρακολούθηση των εργαστηριακών μεταβολών.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μικρή διούρηση μπορεί να σχετίζεται με μειωμένη παραγωγή ή με δυσκολία αποβολής. Η διάκριση συνδέει τη νεφρική λειτουργία με το υπόλοιπο ουροποιητικό.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F4A82EC-3068-4B37-9317-4E10296A3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Κλινικό παράδειγμα: μικρή διούρηση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ασθενής αποβάλλει πολύ μικρή ποσότητα ούρων σε σχέση με τη συνήθη.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Ποιες πληροφορίες χρειάζονται για να ξεχωρίσουμε μειωμένη νεφρική παραγωγή από κατακράτηση ούρων στην κύστη;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Συζήτηση: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ισοζύγιο, αιμοδυναμική, εργαστηριακή πορεία και στοιχεία δυσκολίας κένωσης.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ούρων μόνος του δεν ταυτίζεται με τον GFR και δεν αρκεί για προσδιορισμό της αιτίας.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398E97A-2096-47B2-AF95-4BFDA5267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Συνολική διαδρομή σχηματισμού ούρων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σπείραμα σχηματίζεται μεγάλο ποσό υπερδιηθήματος.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εγγύς σωληνάριο επιστρέφει στην κυκλοφορία το μεγαλύτερο μέρος των χρήσιμων ουσιών και νερού.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αγκύλη διαχωρίζει τη μεταφορά νερού από τη μεταφορά αλάτων και δημιουργεί μυελώδη βαθμίδα.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άπω και το αθροιστικό σύστημα προσαρμόζουν την τελική απέκκριση μέσω ορμονικών και τοπικών σημάτων.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AC498BB-5C53-4BAC-A052-AA99B841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Βασικές ερωτήσεις για μελέτη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διακρίνονται η αιματική ροή, η ροή πλάσματος, ο GFR και η ροή ούρων;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Ποιες δυνάμεις ευνοούν ή αντιστέκονται στη διήθηση;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είναι η διαφορά επαναρρόφησης, έκκρισης και απέκκρισης;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το παχύ ανιόν σκέλος αραιώνει το σωληναριακό υγρό;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συνεργάζονται η μυελώδης βαθμίδα και η ADH;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9D9F5EB-4F3E-46E9-81E8-8B8C51956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Ερωτήσεις ορμονών και κάθαρσης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ερεθίσματα ενεργοποιούν τη ρενίνη και ποιες είναι οι δράσεις της αγγειοτενσίνης ΙΙ;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διαφέρουν η αλδοστερόνη και η ADH;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σχέση κάθαρσης με τον GFR δείχνει καθαρή επαναρρόφηση ή καθαρή έκκριση;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η ινουλίνη εκτιμά τον GFR και το PAH τη δραστική RPF;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χρειάζονται τόσο στοιχεία διήθησης όσο και δείκτες βλάβης στην εκτίμηση των νεφρών;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758FD2E-1E4A-435B-8CE5-92D124FF8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Διδακτικό υλικό: κύριες πηγές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Μαυραγάνη, Κλειώ Π. Διδακτικές σημειώσεις για τη φυσιολογία της νεφρικής λειτουργίας, μέρη Ι, ΙΙ και ΙΙΙ. Ιατρική Σχολή, Εθνικό και Καποδιστριακό Πανεπιστήμιο Αθηνών, ακαδημαϊκό έτος 2024–2025.</a:t>
            </a:r>
          </a:p>
          <a:p>
            <a:pPr marL="254000" indent="-152400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Συμπληρωματικό εκπαιδευτικό υλικό του </a:t>
            </a:r>
            <a:r>
              <a:rPr lang="el-GR"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National</a:t>
            </a: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lang="el-GR"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Institute</a:t>
            </a: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of </a:t>
            </a:r>
            <a:r>
              <a:rPr lang="el-GR"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Diabetes</a:t>
            </a: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and </a:t>
            </a:r>
            <a:r>
              <a:rPr lang="el-GR"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Digestive</a:t>
            </a: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and </a:t>
            </a:r>
            <a:r>
              <a:rPr lang="el-GR"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Kidney</a:t>
            </a: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lang="el-GR"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Diseases</a:t>
            </a: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(NIDDK/NIH) για τη νεφρική λειτουργία, το ουροποιητικό σύστημα και τον </a:t>
            </a:r>
            <a:r>
              <a:rPr lang="el-GR"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άποιο</a:t>
            </a: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διαβήτη.</a:t>
            </a:r>
          </a:p>
          <a:p>
            <a:pPr marL="254000" indent="-152400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KDIGO. Κατευθυντήριες οδηγίες για την αξιολόγηση και διαχείριση της χρόνιας νεφρικής νόσου, 2024.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5484</Words>
  <Application>Microsoft Office PowerPoint</Application>
  <DocSecurity>0</DocSecurity>
  <PresentationFormat>Ευρεία οθόνη</PresentationFormat>
  <Paragraphs>583</Paragraphs>
  <Slides>108</Slides>
  <Notes>1</Notes>
  <HiddenSlides>0</HiddenSlides>
  <MMClips>3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108</vt:i4>
      </vt:variant>
    </vt:vector>
  </HeadingPairs>
  <TitlesOfParts>
    <vt:vector size="114" baseType="lpstr">
      <vt:lpstr>Aptos</vt:lpstr>
      <vt:lpstr>Aptos Display</vt:lpstr>
      <vt:lpstr>Arial</vt:lpstr>
      <vt:lpstr>1_Θέμα του Office</vt:lpstr>
      <vt:lpstr>2_Θέμα του Office</vt:lpstr>
      <vt:lpstr>3_Θέμα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Marilia Kaplani</cp:lastModifiedBy>
  <cp:revision>3</cp:revision>
  <dcterms:created xsi:type="dcterms:W3CDTF">2026-10-13T10:28:43Z</dcterms:created>
  <dcterms:modified xsi:type="dcterms:W3CDTF">2026-10-14T12:57:26Z</dcterms:modified>
</cp:coreProperties>
</file>