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6" r:id="rId3"/>
  </p:sldMasterIdLst>
  <p:sldIdLst>
    <p:sldId id="256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9" r:id="rId79"/>
    <p:sldId id="340" r:id="rId80"/>
    <p:sldId id="341" r:id="rId81"/>
    <p:sldId id="342" r:id="rId82"/>
    <p:sldId id="344" r:id="rId83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presProps" Target="pres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ableStyles" Target="tableStyles.xml"/><Relationship Id="rId61" Type="http://schemas.openxmlformats.org/officeDocument/2006/relationships/slide" Target="slides/slide58.xml"/><Relationship Id="rId82" Type="http://schemas.openxmlformats.org/officeDocument/2006/relationships/slide" Target="slides/slide7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827DF9F3-E896-4A1E-8000-64ECC55FFC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1302DC8F-96DD-4FAE-BF8F-9824BB3A80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9E3B40C6-8BE7-4D3D-9F0E-307DFAB540A4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543FDB7D-7F7F-4001-ACD7-13E580E598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FEE618C5-C30E-4095-B2D9-20AD8EE532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3838F8CA-E376-478F-84B8-08E6567E7A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0345F87F-3111-49C4-81CD-100629DC1575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9A805197-37C0-4A68-A9E6-9B44D245C6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B66874A0-4674-43D2-8005-0AC00DD395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902BBE03-600D-448C-A8B6-72D91BB443D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7F02D79D-D0E9-44A5-A3D7-1A460945C4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4A8CC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B7CE5B-4BAE-4EE6-A968-BD4C7FE3AF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None/>
            </a:pPr>
            <a:endParaRPr dirty="0">
              <a:latin typeface="Aptos"/>
              <a:ea typeface="Aptos"/>
              <a:cs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>
            <a:spLocks noGrp="1"/>
          </p:cNvSpPr>
          <p:nvPr/>
        </p:nvSpPr>
        <p:spPr>
          <a:xfrm>
            <a:off x="925285" y="1050954"/>
            <a:ext cx="10134599" cy="2270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ctr">
              <a:defRPr>
                <a:latin typeface="Aptos"/>
                <a:ea typeface="Aptos"/>
                <a:cs typeface="Aptos"/>
              </a:defRPr>
            </a:defPPr>
          </a:lstStyle>
          <a:p>
            <a:pPr algn="ctr">
              <a:spcAft>
                <a:spcPts val="1800"/>
              </a:spcAft>
              <a:buNone/>
              <a:defRPr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Φυσιολογία Αναπαραγωγής ΙΙ</a:t>
            </a:r>
          </a:p>
          <a:p>
            <a:pPr algn="ctr">
              <a:buNone/>
              <a:defRPr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Γυναικείο αναπαραγωγικό</a:t>
            </a:r>
            <a:b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</a:b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σύστημα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>
            <a:spLocks noGrp="1"/>
          </p:cNvSpPr>
          <p:nvPr/>
        </p:nvSpPr>
        <p:spPr>
          <a:xfrm>
            <a:off x="848495" y="3978692"/>
            <a:ext cx="5997146" cy="14630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 algn="l"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lnSpc>
                <a:spcPct val="150000"/>
              </a:lnSpc>
              <a:buNone/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dirty="0" err="1">
                <a:solidFill>
                  <a:srgbClr val="FFFFFF"/>
                </a:solidFill>
                <a:latin typeface="Aptos"/>
              </a:rPr>
              <a:t>Θεόδωρος</a:t>
            </a:r>
            <a:r>
              <a:rPr sz="1600" dirty="0">
                <a:solidFill>
                  <a:srgbClr val="FFFFFF"/>
                </a:solidFill>
                <a:latin typeface="Aptos"/>
              </a:rPr>
              <a:t> Μα</a:t>
            </a:r>
            <a:r>
              <a:rPr sz="1600" dirty="0" err="1">
                <a:solidFill>
                  <a:srgbClr val="FFFFFF"/>
                </a:solidFill>
                <a:latin typeface="Aptos"/>
              </a:rPr>
              <a:t>ριόλης</a:t>
            </a:r>
            <a:r>
              <a:rPr sz="1600" dirty="0">
                <a:solidFill>
                  <a:srgbClr val="FFFFFF"/>
                </a:solidFill>
                <a:latin typeface="Aptos"/>
              </a:rPr>
              <a:t>-Σα</a:t>
            </a:r>
            <a:r>
              <a:rPr sz="1600" dirty="0" err="1">
                <a:solidFill>
                  <a:srgbClr val="FFFFFF"/>
                </a:solidFill>
                <a:latin typeface="Aptos"/>
              </a:rPr>
              <a:t>ψάκος</a:t>
            </a:r>
            <a:endParaRPr sz="2000" b="1" dirty="0">
              <a:solidFill>
                <a:srgbClr val="ECF4F9"/>
              </a:solidFill>
              <a:latin typeface="Aptos"/>
              <a:ea typeface="Aptos"/>
              <a:cs typeface="Aptos"/>
            </a:endParaRPr>
          </a:p>
          <a:p>
            <a:pPr>
              <a:lnSpc>
                <a:spcPct val="150000"/>
              </a:lnSpc>
            </a:pPr>
            <a:r>
              <a:rPr sz="1600" dirty="0" err="1">
                <a:solidFill>
                  <a:srgbClr val="FFFFFF"/>
                </a:solidFill>
                <a:latin typeface="Aptos"/>
              </a:rPr>
              <a:t>Τμήμ</a:t>
            </a:r>
            <a:r>
              <a:rPr sz="1600" dirty="0">
                <a:solidFill>
                  <a:srgbClr val="FFFFFF"/>
                </a:solidFill>
                <a:latin typeface="Aptos"/>
              </a:rPr>
              <a:t>α Νοσηλευτικής, ΕΚΠΑ</a:t>
            </a:r>
          </a:p>
          <a:p>
            <a:pPr>
              <a:lnSpc>
                <a:spcPct val="150000"/>
              </a:lnSpc>
            </a:pPr>
            <a:r>
              <a:rPr sz="1600" dirty="0">
                <a:solidFill>
                  <a:srgbClr val="FFFFFF"/>
                </a:solidFill>
                <a:latin typeface="Aptos"/>
              </a:rPr>
              <a:t>tmariolis@nurs.uoa.gr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5CAB3-89B6-4E18-80EB-B57BFBD388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429"/>
          <a:stretch>
            <a:fillRect/>
          </a:stretch>
        </p:blipFill>
        <p:spPr>
          <a:xfrm>
            <a:off x="9249363" y="6089481"/>
            <a:ext cx="1079911" cy="697314"/>
          </a:xfrm>
          <a:prstGeom prst="rect">
            <a:avLst/>
          </a:prstGeom>
        </p:spPr>
      </p:pic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79026338-0983-4C2C-8366-73844882E864}"/>
              </a:ext>
            </a:extLst>
          </p:cNvPr>
          <p:cNvSpPr>
            <a:spLocks noGrp="1"/>
          </p:cNvSpPr>
          <p:nvPr/>
        </p:nvSpPr>
        <p:spPr>
          <a:xfrm>
            <a:off x="10329274" y="6133166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F3D6ED-3657-4AF7-977C-FBCAE6158B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97"/>
          <a:stretch>
            <a:fillRect/>
          </a:stretch>
        </p:blipFill>
        <p:spPr>
          <a:xfrm>
            <a:off x="10391618" y="6133166"/>
            <a:ext cx="1695019" cy="609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AA0D93-DCB0-81B1-5AE8-4939AC25B97B}"/>
              </a:ext>
            </a:extLst>
          </p:cNvPr>
          <p:cNvSpPr>
            <a:spLocks noGrp="1"/>
          </p:cNvSpPr>
          <p:nvPr/>
        </p:nvSpPr>
        <p:spPr>
          <a:xfrm>
            <a:off x="7694136" y="3978692"/>
            <a:ext cx="4113806" cy="173355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 algn="l"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lnSpc>
                <a:spcPct val="150000"/>
              </a:lnSpc>
              <a:buNone/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dirty="0" err="1">
                <a:solidFill>
                  <a:srgbClr val="FFFFFF"/>
                </a:solidFill>
                <a:latin typeface="Aptos"/>
              </a:rPr>
              <a:t>Ιωάννης</a:t>
            </a:r>
            <a:r>
              <a:rPr sz="1600" dirty="0">
                <a:solidFill>
                  <a:srgbClr val="FFFFFF"/>
                </a:solidFill>
                <a:latin typeface="Aptos"/>
              </a:rPr>
              <a:t> Παπαπανα</a:t>
            </a:r>
            <a:r>
              <a:rPr sz="1600" dirty="0" err="1">
                <a:solidFill>
                  <a:srgbClr val="FFFFFF"/>
                </a:solidFill>
                <a:latin typeface="Aptos"/>
              </a:rPr>
              <a:t>γιώτου</a:t>
            </a:r>
            <a:endParaRPr sz="1600" dirty="0">
              <a:solidFill>
                <a:srgbClr val="FFFFFF"/>
              </a:solidFill>
              <a:latin typeface="Aptos"/>
            </a:endParaRPr>
          </a:p>
          <a:p>
            <a:pPr>
              <a:lnSpc>
                <a:spcPct val="150000"/>
              </a:lnSpc>
            </a:pPr>
            <a:r>
              <a:rPr sz="1600" dirty="0" err="1">
                <a:solidFill>
                  <a:srgbClr val="FFFFFF"/>
                </a:solidFill>
                <a:latin typeface="Aptos"/>
              </a:rPr>
              <a:t>Τμήμ</a:t>
            </a:r>
            <a:r>
              <a:rPr sz="1600" dirty="0">
                <a:solidFill>
                  <a:srgbClr val="FFFFFF"/>
                </a:solidFill>
                <a:latin typeface="Aptos"/>
              </a:rPr>
              <a:t>α Νοσηλευτικής, ΕΚΠΑ</a:t>
            </a:r>
          </a:p>
          <a:p>
            <a:pPr>
              <a:lnSpc>
                <a:spcPct val="150000"/>
              </a:lnSpc>
            </a:pPr>
            <a:r>
              <a:rPr sz="1600" dirty="0">
                <a:solidFill>
                  <a:srgbClr val="FFFFFF"/>
                </a:solidFill>
                <a:latin typeface="Aptos"/>
              </a:rPr>
              <a:t>papapan@med.uoa.gr</a:t>
            </a:r>
          </a:p>
        </p:txBody>
      </p: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146C525-ACF2-47BD-AFFE-5700FA0DE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Μαθησιακοί στόχοι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συνδέετε τη δομή των ωοθηκών και της μήτρας με τη λειτουργία τους.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περιγράφετε την ωογένεση, την ανάπτυξη των ωοθυλακίων και τον σχηματισμό του ωχρού σωματίου.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εξηγείτε τη συνεργασία FSH και LH και τη μετάβαση από αρνητική σε θετική ανατροφοδότηση.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συσχετίζετε τις ορμονικές μεταβολές με το ενδομήτριο, την τραχηλική βλέννη και τη βασική θερμοκρασία.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ερμηνεύετε βασικά παραδείγματα ανωοθυλακιορρηξίας και διαταραχών της αιμορραγίας.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01724EA-D551-4045-8046-66C07CA2C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Ωοθήκη και μήτρα στον ίδιο κύκλο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ωοθήκη αναπτύσσεται ένα ωοθυλάκιο, απελευθερώνεται το ωοκύτταρο και σχηματίζεται το ωχρό σωμάτιο.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μήτρα το ενδομήτριο αναγεννάται, αποκτά εκκριτική λειτουργία και, εάν δεν υπάρξει κύηση, αποβάλλει τη λειτουργική του στιβάδα.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ορμόνες της ωοθήκης συντονίζουν τις αλλαγές του ενδομητρίου.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Κεντρικό ερώτημα: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ποια ωοθηκική δομή παράγει την ορμόνη που δρα στο ενδομήτριο σε κάθε φάση;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A329E282-F6F7-4492-AC59-B9491EC04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Γυναικείο αναπαραγωγικό σύστημα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19E2CB36-7E0B-4821-95E8-68CAFF54E361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Ωοθήκες, σάλπιγγες, μήτρα και κόλπος σε ανατομική σχέση</a:t>
            </a:r>
          </a:p>
        </p:txBody>
      </p:sp>
      <p:pic>
        <p:nvPicPr>
          <p:cNvPr id="106" name="Εικόνα 105">
            <a:extLst>
              <a:ext uri="{FF2B5EF4-FFF2-40B4-BE49-F238E27FC236}">
                <a16:creationId xmlns:a16="http://schemas.microsoft.com/office/drawing/2014/main" id="{80F8A1A0-D0EF-4173-969D-C673CA6D6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51501" y="2190750"/>
            <a:ext cx="7888997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23560F3-86BC-44EA-8204-5C2192B3A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Ωοθήκες: φλοιός και μυελός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Φλοιός: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περιέχει ωοθυλάκια σε διαφορετικά στάδια ανάπτυξης και ωχρά σωμάτια μέσα στο ωοθηκικό στρώμα.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Μυελός: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περιλαμβάνει μεγαλύτερα αγγεία, λεμφαγγεία και νεύρα.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μορφολογικές μεταβολές της ωοθήκης αντανακλούν τη μεταβαλλόμενη ενδοκρινική λειτουργία της.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1832648-6638-443C-AA2D-BF95E9962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59279" y="2238375"/>
            <a:ext cx="265524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E6711F2-C130-4F53-BF43-70349DEB1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 δύο λειτουργίες της ωοθήκης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Γαμετογόνος λειτουργία: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υποστήριξη της ανάπτυξης, ωρίμανσης και απελευθέρωσης του ωοκυττάρου.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Ενδοκρινής λειτουργία: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παραγωγή οιστρογόνων, προγεστερόνης και ανδρογόνων.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ανασταλτίνες, οι ακτιβίνες και άλλοι τοπικοί παράγοντες συμβάλλουν στη ρύθμιση της ωοθηκικής λειτουργίας.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έκκριση ορμονών αλλάζει καθώς το ωοθυλάκιο εξελίσσεται και μετατρέπεται σε ωχρό σωμάτιο.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C709AF-9614-4A0D-8C77-C115F39CF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Σάλπιγγες και μεταφορά του ωοκυττάρου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κροσσοί προσεγγίζουν το απελευθερωμένο σύμπλεγμα ωοκυττάρου και κοκκιωδών κυττάρων.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κίνηση των επιθηλιακών κροσσών και οι συστολές του τοιχώματος υποστηρίζουν τη μεταφορά προς τη μήτρα.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εκκριτικό επιθήλιο παρέχει υγρό και θρεπτικά συστατικά. Η γονιμοποίηση συμβαίνει συνήθως στη λήκυθο.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9854FFD-9B7E-4AEE-8B1C-9CA96716F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618539"/>
            <a:ext cx="4972050" cy="31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5DFF7D7-D7B9-43DF-A3E6-C42E2FCB7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Μήτρα: τοίχωμα και λειτουργία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Ενδομήτριο: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βλεννογόνος με αδένες και στρώμα, που ανταποκρίνεται στις ωοθηκικές ορμόνες.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Μυομήτριο: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παχύ στρώμα λείου μυός με συσταλτική λειτουργία.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Ορογόνος: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καλύπτει εξωτερικά μεγάλο μέρος της μήτρας.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τραχηλικός αυλός συνδέει την κοιλότητα της μήτρας με τον κόλπο.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5185D0D-D0C1-4922-ACAA-4944166FB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813637"/>
            <a:ext cx="4972050" cy="280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356DB68-13EE-4FB6-9F45-2664D581A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Τράχηλος και τραχηλική βλέννη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τράχηλος αποτελείται κυρίως από πυκνό συνδετικό ιστό και διαθέτει αδένες στον ενδοτραχηλικό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αδένες παράγουν βλέννη, της οποίας η ποσότητα και η σύσταση εξαρτώνται από την οιστραδιόλη και την προγεστερόνη.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Κοντά στην ωορρηξία η βλέννη γίνεται περισσότερο υδαρής και εκτατή.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την ωορρηξία η προγεστερόνη ευνοεί πυκνότερη βλέννη με μικρότερη διαπερατότητα για τα σπερματοζωάρια.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F21BBCE-440B-4DA4-B5E8-0F11069AC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Κόλπος και έξω γεννητικά όργανα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κόλπος είναι εκτατός μυϊκός σωλήνας που επενδύεται από πολύστιβο πλακώδες επιθήλιο.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αιδοίο περιλαμβάνει τα μεγάλα και μικρά χείλη, την κλειτορίδα και τον πρόδομο.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ουρήθρα εκβάλλει με ξεχωριστό στόμιο στον πρόδομο. Οι Βαρθολίνειοι αδένες εκβάλλουν κοντά στο κολπικό στόμιο.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874BD89-27A8-4A34-93D1-18EAAA0F0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350294"/>
            <a:ext cx="4972050" cy="372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AD9ABC7-65CC-40E1-BB28-A2E8CA825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Μαστός και ωοθηκικές ορμόνες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μαστός περιλαμβάνει αδενικό, συνδετικό και λιπώδη ιστό.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εκκριτικές αδενοκυψελίδες οργανώνονται σε λοβίδια. Οι πόροι μεταφέρουν το γάλα προς τη θηλή.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οιστρογόνα και η προγεστερόνη συμβάλλουν στην ανάπτυξη και στις κυκλικές μεταβολές του μαστού.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γαλουχία αποτελεί ξεχωριστό νευροενδοκρινικό κεφάλαιο.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27B8619-5E5E-4E5E-B0A6-AA8569D1C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558498"/>
            <a:ext cx="4972050" cy="331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3F8D8B2-28C5-4D3D-8988-540135A92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ωοθυλάκιο ως λειτουργική μονάδα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Κάθε ωοθυλάκιο περιλαμβάνει ένα ωοκύτταρο και υποστηρικτικά κύτταρα γύρω του.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κοκκιώδη κύτταρα υποστηρίζουν τον γαμέτη και συμμετέχουν στη σύνθεση ορμονών.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κύτταρα της θήκης εμφανίζονται καθώς το ωοθυλάκιο αναπτύσσεται και παρέχουν πρόδρομα στεροειδή.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επικοινωνία ανάμεσα στους κυτταρικούς τύπους επιτρέπει να συντονίζονται η ωρίμανση του ωοκυττάρου και η ενδοκρινική δραστηριότητα.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154DDEF-64DE-4CFB-8347-2F50E14A8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Κοκκιώδη κύτταρα και κύτταρα θήκης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EB1FDF07-5DF2-4A7C-8961-FEC4E970CA16}"/>
              </a:ext>
            </a:extLst>
          </p:cNvPr>
          <p:cNvGraphicFramePr/>
          <p:nvPr/>
        </p:nvGraphicFramePr>
        <p:xfrm>
          <a:off x="809625" y="2524125"/>
          <a:ext cx="10572750" cy="349377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Χαρακτηριστικό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Κοκκιώδη κύτταρα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Έσω θήκη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Θέση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Εσωτερικά της βασικής μεμβράνης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Εξωτερικά της βασικής μεμβράνης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γοναδοτροπίνη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FSH στην ανάπτυξη του ωοθυλακίου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LH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Στεροειδογένεση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Αρωματοποίηση ανδρογόνων σε οιστρογόνα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Σύνθεση ανδρογόνων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Λειτουργική συνεργασία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Χρήση ανδρογόνων από τη θήκη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Παροχή πρόδρομων στεροειδών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E5D1FB3-B90C-4888-B1BD-013FBA567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Λειτουργική και βασική στιβάδα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Λειτουργική στιβάδα: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μεταβάλλεται έντονα μέσα στον κύκλο και αποβάλλεται κατά την έμμηνο ρύση.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Βασική στιβάδα: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παραμένει μετά την αιμορραγία και παρέχει τη βάση για την αναγέννηση του ενδομητρίου.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αδένες, το στρώμα και τα αγγεία ανταποκρίνονται διαδοχικά στην οιστραδιόλη και στην προγεστερόνη.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διάκριση αυτή εξηγεί πώς το ενδομήτριο μπορεί να ανανεώνεται σε κάθε κύκλο.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13247CCE-2520-4FAE-9083-5ED0AFD5A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Ωοθυλάκια και ενδομήτριο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5EACA708-86DC-4A66-B341-F4560F13D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038031" y="2190750"/>
            <a:ext cx="6115939" cy="3952875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10AA227D-4E24-45D0-B43F-33EAE00B7BFF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Παράδειγμα 28 ημερών: ωοθηκικές δομές και μεταβολές του ενδομητρίου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B6A4BC6-E375-4E17-A4B5-DC7ED93F2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Ωογένεση και μειωτική παύση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εμβρυϊκή ζωή, τα ωογόνια πολλαπλασιάζονται και εισέρχονται στη μείωση Ι ως πρωτογενή ωοκύτταρα.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πρωτογενή ωοκύτταρα παραμένουν στην πρόφαση της μείωσης Ι για πολλά χρόνια.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Πριν από την ωορρηξία, η αιχμή της LH επιτρέπει την επανέναρξη της μείωσης στο ωοκύτταρο του ώριμου ωοθυλακίου.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ολοκλήρωση της μείωσης Ι δίνει δευτερογενές ωοκύτταρο και πρώτο πολικό σωμάτιο.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1510650-2ACE-46AB-9026-3FF2926DF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ωοκύτταρο κατά την ωορρηξία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ωοκύτταρο που απελευθερώνεται έχει συνήθως ολοκληρώσει τη μείωση Ι και βρίσκεται σε μετάφαση της μείωσης ΙΙ.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πρώτο πολικό σωμάτιο αποτελεί ένδειξη ολοκλήρωσης της πρώτης μειωτικής διαίρεσης.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γονιμοποίηση ενεργοποιεί την ολοκλήρωση της μείωσης ΙΙ και την αποβολή του δεύτερου πολικού σωματίου.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Ωοκύτταρο και ωοθυλάκιο έχουν διαφορετική ονοματολογία. Ένα δευτερογενές ωοθυλάκιο περιέχει ακόμη πρωτογενές ωοκύτταρο.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082CB290-4C48-49B6-8B00-C9C8E80DA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Στάδια ωρίμανσης του ωοκυττάρου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4F6848FC-ECF2-4EAB-813D-E60E4CEC1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7250" y="3226160"/>
            <a:ext cx="10477500" cy="173918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7DD07E09-5112-4C03-96D5-5BC3C4FE19B0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Βλαστικό κυστίδιο, μείωση Ι, μετάφαση ΙΙ και ζυγώτης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0FF355A-E8A8-4D6C-A51D-5685EF607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Αρχέγονο ωοθυλάκιο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Περιλαμβάνει πρωτογενές ωοκύτταρο σε μειωτική παύση.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ωοκύτταρο περιβάλλεται από μία στιβάδα πεπλατυσμένων προκοκκιωδών κυττάρων και βασική μεμβράνη.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αρχέγονα ωοθυλάκια αποτελούν την ωοθηκική εφεδρεία.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 μέρος τους ενεργοποιείται και εισέρχεται στα επόμενα στάδια ανάπτυξης, ενώ πολλά χάνονται με ατρησία.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36E7BF51-BDCC-4F6D-A5EE-D531646F5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Στάδια ωοθυλακικής ανάπτυξης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4E31CF69-F137-4592-B954-62EEB58EF851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Αρχέγονο, πρωτογενές, δευτερογενές, ωοθυλάκιο με άντρο και γρααφιανό</a:t>
            </a:r>
          </a:p>
        </p:txBody>
      </p:sp>
      <p:pic>
        <p:nvPicPr>
          <p:cNvPr id="106" name="Εικόνα 105">
            <a:extLst>
              <a:ext uri="{FF2B5EF4-FFF2-40B4-BE49-F238E27FC236}">
                <a16:creationId xmlns:a16="http://schemas.microsoft.com/office/drawing/2014/main" id="{43F41282-1883-457C-80BF-2F909E723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28750" y="2400472"/>
            <a:ext cx="4286250" cy="3485806"/>
          </a:xfrm>
          <a:prstGeom prst="rect">
            <a:avLst/>
          </a:prstGeom>
        </p:spPr>
      </p:pic>
      <p:pic>
        <p:nvPicPr>
          <p:cNvPr id="107" name="Εικόνα 106">
            <a:extLst>
              <a:ext uri="{FF2B5EF4-FFF2-40B4-BE49-F238E27FC236}">
                <a16:creationId xmlns:a16="http://schemas.microsoft.com/office/drawing/2014/main" id="{260F10E0-BB55-4549-9623-9C4B24C35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5588" y="2190750"/>
            <a:ext cx="371857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6C5EC8-4CEB-4658-A4E1-FDCA33F78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Πρωτογενές και δευτερογενές ωοθυλάκιο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πρωτογενές ωοθυλάκιο τα υποστηρικτικά κύτταρα γίνονται κυβοειδή και το ωοκύτταρο μεγαλώνει.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Εμφανίζεται η διάφανη ζώνη, ένα γλυκοπρωτεϊνικό περίβλημα γύρω από το ωοκύτταρο.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δευτερογενές ωοθυλάκιο πολλαπλασιάζονται οι στιβάδες των κοκκιωδών κυττάρων και διαφοροποιείται η θήκη.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χασματοσυνδέσεις υποστηρίζουν την ανταλλαγή σημάτων και μικρών μορίων ανάμεσα στο ωοκύτταρο και στα κοκκιώδη κύτταρα.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0631649-8A07-4570-9F19-DF9D1CD29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Ωοθυλάκιο με άντρο και γρααφιανό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κοκκιώδη κύτταρα εκκρίνουν υγρό και σχηματίζεται το άντρο.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ωοκύτταρο περιβάλλεται από τον ακτινωτό στέφανο και στηρίζεται στον ωοφόρο δίσκο.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κυρίαρχο ωοθυλάκιο αυξάνεται έντονα σε μέγεθος και αποκτά την ώριμη προωορρηκτική μορφή του.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τελική ανάπτυξη συνδέεται με τη δράση των γοναδοτροπινών και με αυξημένη παραγωγή οιστραδιόλης.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E3FCD7C-6504-4495-BC17-02E4968A0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Στρατολόγηση και επιλογή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αρχική ενεργοποίηση αρχέγονων ωοθυλακίων εξελίσσεται για μεγάλο χρονικό διάστημα και δεν αρχίζει κάθε φορά την 1η ημέρα του κύκλου.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Στον κύκλο, η FSH υποστηρίζει μία ομάδα μικρών ωοθυλακίων με άντρο.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Καθώς αυξάνονται η οιστραδιόλη και η ανασταλτίνη, η FSH μειώνεται.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πιο ευαίσθητο ωοθυλάκιο συνεχίζει ως κυρίαρχο, ενώ τα περισσότερα υπόλοιπα οδηγούνται σε ατρησία.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1B03354-9529-41B1-9F17-7CAF58248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Ατρησία των ωοθυλακίων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Ατρησία: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εκφύλιση του ωοθυλακίου με απώλεια του ωοκυττάρου και των υποστηρικτικών κυττάρων.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να συμβεί σε διαφορετικά στάδια της ανάπτυξης.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μεγάλη πλειονότητα των ωοθυλακίων χάνεται με ατρησία. Μόνο ένα μικρό μέρος φθάνει στην ωορρηξία.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AE7261C-D0C6-4C19-9398-73CE8B284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79309" y="2238375"/>
            <a:ext cx="481518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C9DFA36E-AD6D-4D3C-B44E-9E5A3B2B1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lang="el-GR"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Ω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οθυλακιογένεση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85B951A0-F6D2-4A2D-B13C-C2456267E043}"/>
              </a:ext>
            </a:extLst>
          </p:cNvPr>
          <p:cNvSpPr>
            <a:spLocks noGrp="1"/>
          </p:cNvSpPr>
          <p:nvPr/>
        </p:nvSpPr>
        <p:spPr>
          <a:xfrm>
            <a:off x="666750" y="613410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Πότε εμφανίζονται η θήκη και το άντρο;  Ποιο ωοκύτταρο περιέχει το ωοθυλάκιο πριν από την αιχμή της LH;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9A2D9766-CE6C-6495-7EF6-C783EB0BE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950" y="1981200"/>
            <a:ext cx="41021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DA003E6-B7F7-46B8-848C-906821F30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Ωοθυλακιορρηξία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αιχμή της LH προκαλεί επανέναρξη της μείωσης, μεταβολές στο τοίχωμα του ωοθυλακίου και ωχρινοποίηση.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ώριμο ωοθυλάκιο ρήγνυται και απελευθερώνει το σύμπλεγμα ωοκυττάρου και κοκκιωδών κυττάρων.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δευτερογενές ωοκύτταρο περιβάλλεται ακόμη από τη διάφανη ζώνη και τον ακτινωτό στέφανο.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AC26C56-A13D-4540-92F0-5F982ADD4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509440"/>
            <a:ext cx="4972050" cy="341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01985F3E-6396-4B43-BC60-3A8986F4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απελευθέρωση του ωοκυττάρου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2F9EA545-79C7-4D0E-8FFC-FDA45C714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51957" y="2190750"/>
            <a:ext cx="4888086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5698A059-A4BB-4A05-A969-E3AFADB599FE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Διαδοχικές εικόνες της ρήξης του ωοθυλακίου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21AB5A3-D314-4E59-A839-A038D8579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Σχηματισμός του ωχρού σωματίου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 ρήξη, τα κοκκιώδη κύτταρα και τα κύτταρα της θήκης υφίστανται ωχρινοποίηση.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ωχρό σωμάτιο αναπτύσσει πλούσια αγγείωση και λειτουργεί ως παροδικός ενδοκρινής αδένας.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Παράγει κυρίως προγεστερόνη, αλλά και οιστραδιόλη και ανασταλτίνη 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LH υποστηρίζει τη στεροειδογόνο λειτουργία του.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A63AC441-BEEA-441F-9D8B-CB86B170C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Ωοθυλάκιο και ωχρό σωμάτιο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69621375-31AE-4E26-AC63-B240F22DE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14793" y="2190750"/>
            <a:ext cx="5762413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AB62CDB5-B65D-4AD0-9D8F-4FC7C8557DC5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ωοθήκη περιέχει δομές σε διαφορετικά στάδια ανάπτυξης και υποστροφής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D48ABF4-44FE-4D80-A82B-92DE31AF9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Ωοθηκικό απόθεμα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απόθεμα αναφέρεται στο σύνολο των διαθέσιμων ωοθυλακίων και μειώνεται από την εμβρυϊκή ζωή.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Ενδεικτικοί αριθμοί: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περίπου 1 εκατομμύριο στη γέννηση και περίπου 300.000 στην εφηβεία.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Μόνο περίπου 400–500 ωοκύτταρα ωορρηκτούν συνολικά κατά την αναπαραγωγική ζωή.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τιμές είναι προσεγγιστικές. Η ατρησία εξηγεί το μεγαλύτερο μέρος της απώλειας.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D22BCCE-3EB3-4846-9A89-C81449935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Αναπαραγωγική γήρανση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την ηλικία μειώνεται η ωοθηκική εφεδρεία και μεταβάλλεται η λειτουργία των ωοθυλακίων.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γονιμότητα επηρεάζεται τόσο από την ποσότητα όσο και από την ποιότητα των ωοκυττάρων.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περιεμμηνόπαυση συνοδεύεται από μεταβολές στην κυκλικότητα και στην ορμονική παραγωγή.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ωοθηκικής ανατροφοδότησης συνδέεται με αύξηση της FSH.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9F79785-9449-4439-A6DE-6E7F6CDA4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5405" y="2238375"/>
            <a:ext cx="4962989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69BDE25-2D08-4909-918D-14301E062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Εκτίμηση της ωοθηκικής εφεδρείας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AMH και η υπερηχογραφική καταμέτρηση ωοθυλακίων με άντρο χρησιμοποιούνται στην εκτίμηση της εφεδρείας.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βασική FSH ερμηνεύεται σε συνδυασμό με την οιστραδιόλη και το κλινικό πλαίσιο.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δείκτες βοηθούν κυρίως στην πρόβλεψη της ανταπόκρισης σε ωοθηκική διέγερση.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μεμονωμένος δείκτης δεν αποδίδει ολόκληρη τη γονιμότητα ούτε προβλέπει με βεβαιότητα τη φυσική σύλληψη.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7CAAD37-94EF-46E0-857F-E9B12273D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Παλμική GnRH και γοναδοτροπίνες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παλμική έκκριση της GnRH διεγείρει τα γοναδοτρόφα κύτταρα της πρόσθιας υπόφυσης.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FSH και LH είναι γλυκοπρωτεϊνικές ορμόνες με κοινή α υπομονάδα και διαφορετική β υπομονάδα.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συχνότητα και η ένταση των ώσεων, μαζί με τα ωοθηκικά σήματα, μεταβάλλουν την έκκριση των γοναδοτροπινών.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συνεχής και η παλμική διέγερση έχουν διαφορετικά αποτελέσματα στη λειτουργία της υπόφυσης.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65156F3-6CE1-4F72-8422-7E6DE9E2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FSH και LH στην ωοθήκη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3A3F9EDF-67E5-4F88-A4D7-1AAE8874DC99}"/>
              </a:ext>
            </a:extLst>
          </p:cNvPr>
          <p:cNvGraphicFramePr/>
          <p:nvPr/>
        </p:nvGraphicFramePr>
        <p:xfrm>
          <a:off x="809625" y="2524125"/>
          <a:ext cx="10572750" cy="3792855"/>
        </p:xfrm>
        <a:graphic>
          <a:graphicData uri="http://schemas.openxmlformats.org/drawingml/2006/table">
            <a:tbl>
              <a:tblPr/>
              <a:tblGrid>
                <a:gridCol w="142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Ορμόνη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Κύριος στόχος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Αποτέλεσμα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FSH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Κοκκιώδη κύτταρα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Ανάπτυξη ωοθυλακίου, αρωματάση και ανασταλτίνη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LH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Κύτταρα έσω θήκης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Σύνθεση ανδρογόνων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Αιχμή LH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Ώριμο ωοθυλάκιο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Ωρίμανση ωοκυττάρου, ωορρηξία και ωχρινοποίηση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LH μετά την ωορρηξία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Ωχρινικά κύτταρα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Υποστήριξη παραγωγής προγεστερόνης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58032D6-341A-4332-9470-B5ABBD0B6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Δύο κύτταρα και δύο γοναδοτροπίνες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LH διεγείρει τα κύτταρα της έσω θήκης να συνθέσουν ανδρογόνα από χοληστερόλη.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ανδρογόνα μεταφέρονται στα κοκκιώδη 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FSH αυξάνει τη δραστηριότητα της αρωματάσης στα κοκκιώδη 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αρωματάση επιτρέπει τη μετατροπή ανδρογόνων σε οιστρογόνα. Η παραγωγή οιστραδιόλης απαιτεί λειτουργική συνεργασία των δύο κυτταρικών πληθυσμών.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E6995BA7-ABB3-4B66-ABD3-7497112BF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Σύνθεση οιστρογόνων στο ωοθυλάκιο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21F88D3D-39D8-48BC-8C55-6002C031D0F6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LH στη θήκη και FSH στα κοκκιώδη κύτταρα</a:t>
            </a:r>
          </a:p>
        </p:txBody>
      </p:sp>
      <p:pic>
        <p:nvPicPr>
          <p:cNvPr id="106" name="Εικόνα 105">
            <a:extLst>
              <a:ext uri="{FF2B5EF4-FFF2-40B4-BE49-F238E27FC236}">
                <a16:creationId xmlns:a16="http://schemas.microsoft.com/office/drawing/2014/main" id="{F4FCB8E0-2962-401E-89F3-AB134E509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97162" y="2190750"/>
            <a:ext cx="7197676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2CF5DCB-3DC6-4647-B2CE-6855BE1F0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Οιστρογόνα: παραγωγή και δράση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οιστραδιόλη αποτελεί το κύριο οιστρογόνο της ωοθήκης στην αναπαραγωγική ηλικία.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αναπτυσσόμενο ωοθυλάκιο και το ωχρό σωμάτιο αποτελούν πηγές οιστρογόνων.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κυκλοφορία, μεγάλο μέρος της οιστραδιόλης συνδέεται με πρωτεΐνες, όπως η SHBG και η λευκωματίνη.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δράση σε έναν ιστό εξαρτάται από την παρουσία υποδοχέων οιστρογόνων. Οι ορμόνες αυτές έχουν γενωμικές και ταχύτερες μη γενωμικές δράσεις.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D2D53B-1782-4CE0-924B-320E6A68C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Οιστραδιόλη και γεννητικά όργανα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ενδομήτριο αυξάνει τον πολλαπλασιασμό του αδενικού επιθηλίου και του στρώματος.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Επάγει υποδοχείς προγεστερόνης και προετοιμάζει το ενδομήτριο για την επόμενη φάση.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Στον τράχηλο ευνοεί πιο υδαρή και εκτατή βλέννη.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Συμβάλλει στην ανάπτυξη και στη διατήρηση των αναπαραγωγικών οργάνων και των δευτερογενών χαρακτηριστικών.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0A2A55C-4D22-43FE-80B1-8021850F6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Δράσεις οιστρογόνων σε άλλους ιστούς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Στα οστά συμβάλλουν στη διατήρηση της οστικής μάζας και στον περιορισμό της οστικής απορρόφησης.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Επηρεάζουν ιστούς όπως ο μαστός, το δέρμα, τα αγγεία και το κεντρικό νευρικό σύστημα.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απώλεια ωοθηκικής παραγωγής στην εμμηνόπαυση έχει επιδράσεις πέρα από την παύση των κύκλων.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9064F9B-20B9-4854-9BA1-2212C2582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82353" y="2238375"/>
            <a:ext cx="4009094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77C2774-1B41-4D6D-A6F1-C430F7D46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Προγεστερόνη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την ωορρηξία, το ωχρό σωμάτιο αποτελεί την κύρια πηγή προγεστερόνης.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ενδομήτριο προάγει εκκριτική διαφοροποίηση μετά την προηγούμενη επίδραση των οιστρογόνων.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Πυκνώνει την τραχηλική βλέννη και συμβάλλει σε μικρή αύξηση της βασικής θερμοκρασίας.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ωχρινική φάση συμμετέχει, μαζί με την οιστραδιόλη, στην αρνητική ανατροφοδότηση του άξονα.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5596750-E52C-4C61-8710-D5769D207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Οιστραδιόλη και προγεστερόνη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BFA7BB8A-D9DD-4E5F-97C5-59F4B29281D8}"/>
              </a:ext>
            </a:extLst>
          </p:cNvPr>
          <p:cNvGraphicFramePr/>
          <p:nvPr/>
        </p:nvGraphicFramePr>
        <p:xfrm>
          <a:off x="809625" y="2524125"/>
          <a:ext cx="10572750" cy="349948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Σημείο σύγκρισης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Οιστραδιόλη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Προγεστερόνη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δομή παραγωγής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Αναπτυσσόμενο ωοθυλάκιο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Ωχρό σωμάτιο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Ενδομήτριο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Πολλαπλασιασμός και προετοιμασία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Εκκριτική διαφοροποίηση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Τραχηλική βλέννη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Υδαρής και εκτατή κοντά στην ωορρηξία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Πυκνή μετά την ωορρηξία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Βασική θερμοκρασία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Χαμηλότερη στην ωοθυλακική φάση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Μικρή άνοδος στην ωχρινική φάση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3F6EF27-0DE8-409E-BDA4-39191FC1A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Ανασταλτίνες, ακτιβίνη και φολλιστατίνη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ανασταλτίνη Β συνδέεται κυρίως με τα κοκκιώδη κύτταρα των αναπτυσσόμενων ωοθυλακίων.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ανασταλτίνη Α συνδέεται περισσότερο με το ωχρό σωμάτιο.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ανασταλτίνες περιορίζουν κυρίως την έκκριση FSH από την υπόφυση.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ακτιβίνη ενισχύει τη σύνθεση και την έκκριση FSH. Η φολλιστατίνη δεσμεύει την ακτιβίνη και περιορίζει τη δράση της.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7B09867-E692-4FEE-A2C6-08E3AA695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Αρνητική ανατροφοδότηση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μεγαλύτερο μέρος του κύκλου η οιστραδιόλη περιορίζει την κεντρική γοναδοτροπική διέγερση.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ωχρινική φάση η προγεστερόνη και η οιστραδιόλη ενισχύουν αυτή την ανασταλτική επίδραση.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ανασταλτίνη μειώνει κυρίως την FSH στο επίπεδο της υπόφυσης.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FSH συμβάλλει στην επιλογή ενός κυρίαρχου ωοθυλακίου και περιορίζει τη συνεχή ανάπτυξη νέων ομάδων.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9B107E9-9C63-4E39-B5D9-D32C08C60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Θετική ανατροφοδότηση και αιχμή LH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όψιμη ωοθυλακική φάση, η παρατεταμένη υψηλή οιστραδιόλη από το ώριμο ωοθυλάκιο αλλάζει την απόκριση του άξονα.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υπόφυση γίνεται περισσότερο ευαίσθητη στη GnRH και εμφανίζεται έντονη εκκριτική αιχμή της LH.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αιχμή της LH συνοδεύεται από μικρότερη αύξηση της FSH.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αποτέλεσμα είναι τελική ωρίμανση του ωοκυττάρου, ωορρηξία και σχηματισμός του ωχρού σωματίου.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0DF92DC-AD21-4736-9DC8-B001D31B4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Κισπεπτίνη και έλεγχος της GnRH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νευρώνες κισπεπτίνης συμμετέχουν στη μεταβίβαση των στεροειδικών σημάτων προς τους νευρώνες GnRH.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κισπεπτίνη δρα μέσω του υποδοχέα της στους νευρώνες GnRH.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νευρωνική αυτή οργάνωση συνδέει την ορμονική ανατροφοδότηση με την παραγωγή παλμών και την προωορρηκτική αιχμή.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ωοθήκη ρυθμίζει ενεργά την κεντρική διέγερση που δέχεται.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07CFD1-08E3-4359-AEEC-AEDD728B7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Ημέρα 1 και διάρκεια του κύκλου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Ημέρα 1 ορίζεται η πρώτη ημέρα της εμμήνου ρύσεως.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διάρκεια μετριέται από την αρχή μιας περιόδου έως την αρχή της επόμενης.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κύκλος 28 ημερών αποτελεί διδακτικό παράδειγμα. Η διάρκεια διαφέρει μεταξύ γυναικών και μεταξύ κύκλων.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ωορρηξία δεν συμβαίνει υποχρεωτικά την 14η ημέρα. Μεγάλο μέρος της μεταβλητότητας αφορά την ωοθυλακική φάση.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AA7C0933-191A-44EA-9421-558121696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Ωοθηκικές και ενδομητρικές φάσεις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F9B2B54D-6A3E-438A-9A9A-BA097BF6D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0950" y="2857500"/>
            <a:ext cx="9990100" cy="266700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24F68F4E-71E3-4FBA-B70D-F2DF8EFC3C7E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έμμηνος ρύση αρχίζει μέσα στην πρώιμη ωοθυλακική φάση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DA1D856-E708-4A83-927E-87C58996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Συνολικό διάγραμμα του κύκλου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Κοινός χρόνος: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οι ορμονικές μεταβολές προηγούνται των μεταβολών στα όργανα.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οιστραδιόλη αυξάνεται πριν από την αιχμή της LH και την ωορρηξία.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την ωορρηξία, η προγεστερόνη από το ωχρό σωμάτιο υποστηρίζει το εκκριτικό ενδομήτριο.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σχήμα, οι 28 ημέρες αποτελούν διδακτικό παράδειγμα.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0EA4F0E-AA14-4004-A555-19A432A1B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60335" y="2238375"/>
            <a:ext cx="385313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3780989-B985-4217-86E5-5BA2CBC78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Αιχμή LH και ωοθηκικές δομές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95590029-CACD-4B9F-A2B9-EC5AF558F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33500" y="2340725"/>
            <a:ext cx="9525000" cy="3652924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32DB8371-C7E1-43AC-B839-819BA5AA3CC2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Ανάπτυξη ωοθυλακίου, ωορρηξία και σχηματισμός ωχρού σωματίου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5706779-9CF6-4A63-8035-0DA63A206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Ωοθηκικά στεροειδή και ενδομήτριο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9EB6433F-B432-455A-AB31-ADB8C48FA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10945" y="2190750"/>
            <a:ext cx="9370111" cy="3952875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0C500828-16E7-4F5E-8799-C7292F03063F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Οιστραδιόλη στην παραγωγική φάση και προγεστερόνη στην εκκριτική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9BB40DA-CB43-4C60-8DDA-548134B1C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Πρώιμη ωοθυλακική φάση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υποστροφή του ωχρού σωματίου μειώνει την προγεστερόνη, την οιστραδιόλη και την ανασταλτίνη 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ελάττωση της αρνητικής ανατροφοδότησης επιτρέπει αύξηση της FSH.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FSH υποστηρίζει την ανάπτυξη μιας ομάδας μικρών ωοθυλακίων με άντρο.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Ταυτόχρονα, η απόσυρση της ορμονικής στήριξης προκαλεί έμμηνο ρύση. Η ωοθήκη έχει ήδη εισέλθει στον νέο κύκλο.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202FE0E-2A5F-4895-83BB-72B017A6E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Όψιμη ωοθυλακική φάση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κυρίαρχο ωοθυλάκιο συνεχίζει την ανάπτυξή του και αυξάνει την παραγωγή οιστραδιόλης.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FSH μειώνεται καθώς ενισχύονται τα ωοθηκικά ανασταλτικά σήματα.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ενδομήτριο βρίσκεται σε παραγωγική φάση και αυξάνει το αδενικό επιθήλιο και το στρώμα του.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παρατεταμένη υψηλή οιστραδιόλη προηγείται της θετικής ανατροφοδότησης και της αιχμής της LH.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1338EF9-2EC5-4D30-A8F0-6A18D6B2A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Ωορρηξία: το σημείο μετάβασης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6110968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ιχμή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LH 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ροηγείτ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της ρήξης του ώριμου ωοθυλακίου.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ωορρηξί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χωρίζει την ωοθυλακική από την ωχρινική φάση του ωοθηκικού κύκλου.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κύττ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αρα του ωοθυλακίου αλλάζουν λειτουργία μέσω ωχρινοποίησης.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ύξηση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ρογεστερόνης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την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ωορρηξί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σηματοδοτεί τη μετάβαση του ενδομητρίου προς εκκριτική λειτουργία.</a:t>
            </a:r>
          </a:p>
        </p:txBody>
      </p:sp>
      <p:pic>
        <p:nvPicPr>
          <p:cNvPr id="5" name="trim.55A6C653-A616-44F0-BE44-0080B7569081.MOV">
            <a:hlinkClick r:id="" action="ppaction://media"/>
            <a:extLst>
              <a:ext uri="{FF2B5EF4-FFF2-40B4-BE49-F238E27FC236}">
                <a16:creationId xmlns:a16="http://schemas.microsoft.com/office/drawing/2014/main" id="{13FC93B8-012B-7F76-4CE2-FB85C8936F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47850" y="2053722"/>
            <a:ext cx="2402369" cy="427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D701070-7936-4124-8372-A2213B677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Ωχρινική φάση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ωχρό σωμάτιο παράγει υψηλά επίπεδα προγεστερόνης και επίσης οιστραδιόλη.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ορμόνες αυτές υποστηρίζουν το εκκριτικό ενδομήτριο και ασκούν αρνητική ανατροφοδότηση.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FSH και η LH παραμένουν σχετικά χαμηλές, ενώ η LH εξακολουθεί να υποστηρίζει το ωχρό σωμάτιο.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Χωρίς ορμονικό σήμα κύησης, το ωχρό σωμάτιο υποστρέφεται και οι στεροειδείς ορμόνες μειώνονται.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19921F2-9134-4896-BBAA-853D005D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Παραγωγική φάση του ενδομητρίου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οιστραδιόλη από τα αναπτυσσόμενα ωοθυλάκια διεγείρει τον πολλαπλασιασμό του ενδομητρίου.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βασική στιβάδα συμμετέχει στην αποκατάσταση του επιθηλίου και του στρώματος μετά την αιμορραγία.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αδένες είναι αρχικά σχετικά ευθείς και η μιτωτική δραστηριότητα είναι αυξημένη.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επαγωγή υποδοχέων προγεστερόνης προετοιμάζει την απόκριση της επόμενης φάσης.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863B121-60EB-4AA4-80A0-F94248873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Εκκριτική φάση του ενδομητρίου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προγεστερόνη δρα σε ενδομήτριο που έχει προηγουμένως δεχθεί την επίδραση των οιστρογόνων.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αδένες αποκτούν μεγαλύτερη ελίκωση και αυξημένη εκκριτική δραστηριότητα.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στρώμα γίνεται οιδηματώδες και αναπτύσσονται μεταβολές που υποστηρίζουν πιθανή εμφύτευση.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κύρια μεταβολή αφορά τη λειτουργική διαφοροποίηση του ιστού και όχι μόνο την αύξηση του πάχους.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DFB0A28-9327-4224-B3C0-E24A4481F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Έμμηνος ρύση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υποστροφή του ωχρού σωματίου προκαλεί απόσυρση προγεστερόνης και οιστραδιόλης.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Τοπικές αγγειακές, φλεγμονώδεις και ενζυμικές μεταβολές οδηγούν στη διάσπαση της λειτουργικής στιβάδας.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ενδομητρικός ιστός αποβάλλεται μαζί με αίμα και υγρά.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βασική στιβάδα παραμένει και υποστηρίζει την αναγέννηση στον επόμενο κύκλο.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14A4E50-995C-43F4-ADFE-97BBB26BC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Ωοθήκη, ορμόνη και ενδομήτριο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B3B35A66-03DB-47CD-9DE7-9939DC48F003}"/>
              </a:ext>
            </a:extLst>
          </p:cNvPr>
          <p:cNvGraphicFramePr/>
          <p:nvPr/>
        </p:nvGraphicFramePr>
        <p:xfrm>
          <a:off x="809625" y="2524125"/>
          <a:ext cx="10572750" cy="3499485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Φάση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Κύρια ωοθηκική δομή / ορμόνη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Ενδομήτριο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Πρώιμη ωοθυλακική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Νέα αναπτυσσόμενα ωοθυλάκια, χαμηλά στεροειδή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Έμμηνος ρύση και έναρξη αναγέννησης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Όψιμη ωοθυλακική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Κυρίαρχο ωοθυλάκιο, αυξημένη οιστραδιόλη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Παραγωγική φάση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Μετά την ωορρηξία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Ωχρό σωμάτιο, αυξημένη προγεστερόνη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Εκκριτική φάση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Τέλος χωρίς κύηση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Υποστροφή ωχρού σωματίου, πτώση στεροειδών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Έναρξη επόμενης εμμήνου ρύσεως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65D07C8C-57AC-44ED-A29B-B7F138599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571500" y="766762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lang="el-GR"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Σ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υγχρονισμός του κύκλου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AE65293B-461C-49A2-910B-68067D02D112}"/>
              </a:ext>
            </a:extLst>
          </p:cNvPr>
          <p:cNvSpPr>
            <a:spLocks noGrp="1"/>
          </p:cNvSpPr>
          <p:nvPr/>
        </p:nvSpPr>
        <p:spPr>
          <a:xfrm>
            <a:off x="666750" y="613410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Πότε κορυφώνεται η οιστραδιόλη σε σχέση με την LH;  Πότε αυξάνεται η προγεστερόνη και αλλάζουν οι ενδομητρικοί αδένες;</a:t>
            </a:r>
          </a:p>
        </p:txBody>
      </p:sp>
      <p:pic>
        <p:nvPicPr>
          <p:cNvPr id="2" name="trim.73BC74C7-6165-41DA-B0CA-DF6AE8BCDBA9.MOV">
            <a:hlinkClick r:id="" action="ppaction://media"/>
            <a:extLst>
              <a:ext uri="{FF2B5EF4-FFF2-40B4-BE49-F238E27FC236}">
                <a16:creationId xmlns:a16="http://schemas.microsoft.com/office/drawing/2014/main" id="{02ECDA1D-0463-0CB1-4D67-EC877445B7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83795" y="1700212"/>
            <a:ext cx="2424410" cy="431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EB623C9-3C38-4954-B8E3-355191A7C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Τραχηλική βλέννη μέσα στον κύκλο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της οιστραδιόλης κοντά στην ωορρηξία ευνοεί διαυγή, υδαρή και εκτατή βλέννη.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την ωορρηξία, η προγεστερόνη ευνοεί πυκνότερη και κολλώδη βλέννη.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χαρακτηριστικά διαφέρουν μεταξύ ατόμων και επηρεάζονται από φάρμακα και άλλους παράγοντες.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ημέρες της εικόνας αποτελούν ενδεικτικό παράδειγμα και όχι σταθερό ημερολόγιο για κάθε κύκλο.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4E77DED-C121-4917-BC06-361F7C5CF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04343" y="2238375"/>
            <a:ext cx="3765113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1DA3551-B6F1-42A3-821D-FDE63D43C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Βασική θερμοκρασία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την ωορρηξία, η θερμογόνος δράση της προγεστερόνης μπορεί να προκαλέσει μικρή, παρατεταμένη άνοδο.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Έτσι μπορεί να εμφανιστεί διφασικό θερμοκρασιακό προφίλ.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άνοδος παρέχει κυρίως αναδρομική ένδειξη και δεν προσδιορίζει αξιόπιστα την ακριβή ημέρα της ωορρηξίας.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Πυρετός, αλλαγές ύπνου και συνθήκες μέτρησης επηρεάζουν την καταγραφή.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296A46B-8275-4FF5-A14B-8050BAA0F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674177"/>
            <a:ext cx="4972050" cy="308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C52FA45C-F9A0-40FE-8670-898FBC494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LH ούρων και υπερηχογράφημα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τεστ LH ούρων ανιχνεύουν την εκκριτική αιχμή που συνήθως προηγείται της ωορρηξίας κατά 1–2 ημέρες.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θετικό τεστ αποτελεί έμμεση ένδειξη. Μπορούν να υπάρξουν ψευδώς θετικά ή αρνητικά αποτελέσματα.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υπερηχογράφημα παρακολουθεί την ανάπτυξη του ωοθυλακίου και παρέχει ενδείξεις ρήξης και ωχρινοποίησης.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067B6CC-05CE-4406-96D7-A4CA8EF8D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348405"/>
            <a:ext cx="4972050" cy="373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DBEE190-7663-4D8F-B556-353E33BF4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Παράθυρο γονιμότητας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πιθανότητα σύλληψης σχετίζεται με τις ημέρες πριν από την ωορρηξία και με την ημέρα της ωορρηξίας.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επιβίωση των σπερματοζωαρίων στο γεννητικό σύστημα εξηγεί γιατί προηγούμενη επαφή μπορεί να οδηγήσει σε γονιμοποίηση.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χρονική θέση του παραθύρου μεταβάλλεται μαζί με τον χρόνο της ωορρηξίας.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ημερολογιακή εκτίμηση και οι εφαρμογές δεν προσδιορίζουν με βεβαιότητα τις γόνιμες ημέρες ενός συγκεκριμένου κύκλου.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CA98432-CB1B-4768-9D51-7055FC2B2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Άσκηση: κύκλος 32 ημερών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Διδακτική υπόθεση: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ωχρινική φάση διαρκεί περίπου 14 ημέρες.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ο συνολικός κύκλος διαρκεί 32 ημέρες, ποια ημέρα εκτιμάται η ωορρηξία;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την παραπάνω υπόθεση: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32 − 14 = 18, δηλαδή περίπου την 18η ημέρα.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ωοθυλακική φάση είναι μεγαλύτερη από εκείνη του παραδείγματος 28 ημερών. Ο υπολογισμός αποτελεί προσέγγιση, επειδή και η ωχρινική διάρκεια μεταβάλλεται.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979F17F-CEBF-42B5-A8F5-D46158BF2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Ωχρινόλυση χωρίς κύηση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δεν υπάρξει εμφύτευση και έκκριση hCG, το ωχρό σωμάτιο χάνει σταδιακά τη λειτουργική του δραστηριότητα.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προγεστερόνη και η οιστραδιόλη μειώνονται.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ενδομήτριο χάνει την ορμονική στήριξη και αρχίζει νέα έμμηνος ρύση.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μειωμένη ανατροφοδότηση επιτρέπει την επόμενη αύξηση της FSH και την έναρξη νέου ωοθηκικού κύκλου.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E606534-5E53-4AD6-8CEF-41102FCA4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Εμφύτευση και hCG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6361339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γονιμο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ποίηση, το πρώιμο έμβρυο μεταφέρεται προς τη μήτρα και η βλαστοκύστη εμφυτεύεται στο ενδομήτριο.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συγκυτιοτροφο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βλάστη εκκρίνει ανθρώπινη χοριακή γοναδοτροπίνη, hCG.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hCG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υπ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οστηρίζει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ωχρό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σωμάτιο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και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συνέχιση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έκκρισης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ρογεστερόνης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Αργότερ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α, ο πλακούντας αναλαμβάνει σημαντικό μέρος της στεροειδικής υποστήριξης της κύησης.</a:t>
            </a:r>
          </a:p>
        </p:txBody>
      </p:sp>
      <p:pic>
        <p:nvPicPr>
          <p:cNvPr id="5" name="trim.23BB2752-6F7A-4504-82DE-203F6F61BE79.MOV">
            <a:hlinkClick r:id="" action="ppaction://media"/>
            <a:extLst>
              <a:ext uri="{FF2B5EF4-FFF2-40B4-BE49-F238E27FC236}">
                <a16:creationId xmlns:a16="http://schemas.microsoft.com/office/drawing/2014/main" id="{3CF9D872-0751-9B03-21EB-B3FD6657BC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4934" y="2202785"/>
            <a:ext cx="2207960" cy="392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63C3894-750F-49BE-A3B6-887AEA7EC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Ορμονική στήριξη της πρώιμης κύησης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διατήρηση του ωχρού σωματίου αποτρέπει την απότομη πτώση της προγεστερόνης.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εκκριτικό ενδομήτριο διατηρείται και υποστηρίζει την εμφύτευση και την πρώιμη κύηση.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απουσία εμμήνου ρύσεως αποτελεί συνέπεια της διατήρησης της ορμονικής στήριξης.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011D06E-4628-4E9D-8812-AA7754DD1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350294"/>
            <a:ext cx="4972050" cy="372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ED7E447-B1E1-4353-8622-3ECA91F5A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Ανωοθυλακιορρηξία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Χωρίς ωορρηξία δεν σχηματίζεται το φυσιολογικό λειτουργικό ωχρό σωμάτιο.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Απουσιάζει η αναμενόμενη κυκλική αύξηση προγεστερόνης και η οργανωμένη εκκριτική μετατροπή του ενδομητρίου.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αιμορραγία μπορεί να είναι ακανόνιστη, παρατεταμένη ή να ακολουθεί μεγάλο διάστημα χωρίς περίοδο.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παρουσία αιμορραγίας από μόνη της δεν αποδεικνύει ότι προηγήθηκε ωορρηξία.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1D59200-7DE8-43F8-9EDB-46827E51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Ανώμαλη αιμορραγία της μήτρας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ανώμαλη αιμορραγία της μήτρας, AUB, αφορά μεταβολές στη συχνότητα, στην κανονικότητα, στη διάρκεια ή στην ποσότητα της αιμορραγίας.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αιμορραγία ανάμεσα σε περιόδους καταγράφεται ξεχωριστά.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επίδραση στην καθημερινότητα και συμπτώματα όπως κόπωση και ζάλη αποτελούν σημαντικά στοιχεία του ιστορικού.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ωοθυλακιορρηκτική δυσλειτουργία είναι μία από τις πιθανές αιτίες και πρέπει να εξετάζεται μαζί με άλλους μηχανισμούς.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DE0EBE6-DF93-4DDF-9A61-04C8EA52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Αίτια AUB: PALM–COEIN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2E7BD684-A759-4F15-A0F4-FF9726A2B95A}"/>
              </a:ext>
            </a:extLst>
          </p:cNvPr>
          <p:cNvGraphicFramePr/>
          <p:nvPr/>
        </p:nvGraphicFramePr>
        <p:xfrm>
          <a:off x="809625" y="2524125"/>
          <a:ext cx="10572750" cy="3476628"/>
        </p:xfrm>
        <a:graphic>
          <a:graphicData uri="http://schemas.openxmlformats.org/drawingml/2006/table">
            <a:tbl>
              <a:tblPr/>
              <a:tblGrid>
                <a:gridCol w="528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4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Δομικά αίτια: PALM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Μη δομικά αίτια: COEIN</a:t>
                      </a:r>
                    </a:p>
                  </a:txBody>
                  <a:tcPr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P: πολύποδας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C: διαταραχή πήξης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A: αδενομύωση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O: ωοθυλακιορρηκτική δυσλειτουργία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L: λειομύωμα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E: ενδομητρική δυσλειτουργία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M: κακοήθεια και υπερπλασία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I: ιατρογενής αιτία</a:t>
                      </a:r>
                    </a:p>
                  </a:txBody>
                  <a:tcPr anchor="ctr"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N: άλλες μη ταξινομημένες αιτίες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7D35249-B1C3-46DA-A28C-29E9A1A02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Ιστορικό εμμηνορρυσιακού κύκλου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Ηλικία εμμηναρχής και χρόνος από την πρώτη περίοδο.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Πρώτη ημέρα τελευταίας περιόδου, συνήθης διάρκεια κύκλου και διακύμανση μεταξύ κύκλων.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Διάρκεια αιμορραγίας, αλλαγές σερβιετών ή άλλων προϊόντων, θρόμβοι και αιμορραγία μεταξύ περιόδων.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Δυσμηνόρροια, συμπτώματα αναιμίας και επίδραση στη σχολική, επαγγελματική ή καθημερινή δραστηριότητα.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Πρόσφατη μεταβολή σε σχέση με το συνηθισμένο πρότυπο του ατόμου.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93ECB70-DBC5-4663-8260-D2AB001E7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Συμπληρωματικό αναπαραγωγικό ιστορικό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Κυήσεις, εκβάσεις, τοκετοί και επιθυμία για μελλοντική γονιμότητα.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Τρέχουσα αντισύλληψη, ορμονικά σκευάσματα και άλλα φάρμακα.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Ιστορικό λοιμώξεων, επεμβάσεων και σχετικών προηγούμενων εξετάσεων.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Μεταβολές βάρους, διατροφής, άσκησης ή stress και συμπτώματα ενδοκρινικών διαταραχών.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Λήψη ιστορικού με ιδιωτικότητα, σαφείς ερωτήσεις και σεβασμό στο άτομο.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C4830B2-EDF0-4AC6-AB60-426A1AC76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Σύνδρομο πολυκυστικών ωοθηκών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σύνδρομο πολυκυστικών ωοθηκών (PCOS) συνδέει ωοθυλακιορρηκτική δυσλειτουργία με υπερανδρογονισμό και συχνά μεταβολικές διαταραχές.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να εμφανίζεται με αραιούς ή ακανόνιστους κύκλους, ακμή και αυξημένη τριχοφυΐα.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αντίσταση στην ινσουλίνη μπορεί να ενισχύει την ωοθηκική παραγωγή ανδρογόνων.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εικόνα πολλών μικρών ωοθυλακίων δεν αρκεί από μόνη της για να χαρακτηρίσει το σύνδρομο.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B86202C-F360-4225-8A6F-DA45DBF62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PCOS: σύνδεση με τη φυσιολογία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αυξημένη δράση ανδρογόνων και η διαταραχή της ωοθυλακικής ωρίμανσης δυσχεραίνουν τη φυσιολογική επιλογή κυρίαρχου ωοθυλακίου.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απουσία ωορρηξίας μειώνει την κυκλική επίδραση προγεστερόνης στο ενδομήτριο.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υπερηχογραφική εικόνα αφορά πολλά μικρά ωοθυλάκια και δεν ισοδυναμεί με παθολογικές κύστεις.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A9FAFBC-B08B-44F8-9FFF-A4794B3F2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10207" y="2238375"/>
            <a:ext cx="4353387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9F70651-5EFD-44A5-B546-E63754EF3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Νοσηλευτική συμβολή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Ακριβής καταγραφή του κύκλου, της αιμορραγίας και των συνοδών συμπτωμάτων.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Αναγνώριση σημαντικής μεταβολής από το προηγούμενο πρότυπο και ενημέρωση της κλινικής ομάδας.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Εξήγηση της βασικής φυσιολογίας χωρίς απόλυτες προβλέψεις για ημέρα ωορρηξίας ή γονιμότητα.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Υποστήριξη της παρακολούθησης και της εξατομικευμένης αντιμετώπισης. Στο PCOS ο τρόπος ζωής αποτελεί μέρος της φροντίδας, μαζί με άλλες παρεμβάσεις ανάλογα με τις ανάγκες.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24E95D4-8DF4-491F-B6DA-96721D489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Ανακεφαλαίωση στον κοινό άξονα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ωοθηκική δομή κυριαρχεί πριν και μετά την ωορρηξία;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ορμόνη συνδέει κάθε δομή με τις μεταβολές του ενδομητρίου;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πτώση της προγεστερόνης οδηγεί στην έναρξη νέας αιμορραγίας;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μεταβάλλεται αυτή η αλληλουχία εάν εμφανιστεί hCG;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B09FE56-AD0E-443F-A1AB-656671069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60335" y="2238375"/>
            <a:ext cx="385313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D4E902E-772E-43BC-A029-62AB89D34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Βασικά σημεία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ωοθυλάκιο συνδυάζει την υποστήριξη του ωοκυττάρου με την παραγωγή ορμονών.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LH στη θήκη και η FSH στα κοκκιώδη κύτταρα συνεργάζονται στην παραγωγή οιστρογόνων.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παρατεταμένη υψηλή οιστραδιόλη οδηγεί σε θετική ανατροφοδότηση και αιχμή LH.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ωχρό σωμάτιο παράγει προγεστερόνη και υποστηρίζει το εκκριτικό ενδομήτριο.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Χωρίς κύηση, η υποστροφή του ωχρού σωματίου συνδέει το τέλος ενός κύκλου με την έναρξη του επόμενου.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931B4CF-DE15-4AC2-97CC-671BFA326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Ερωτήσεις για μελέτη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ποια φάση της μείωσης βρίσκεται το πρωτογενές ωοκύτταρο και σε ποια το ωοκύτταρο κατά την ωορρηξία;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διαφορά αρχικής ενεργοποίησης ωοθυλακίων και κυκλικής επιλογής κυρίαρχου;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συνεργάζονται η θήκη και τα κοκκιώδη κύτταρα στην παραγωγή οιστραδιόλης;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ίδια ορμόνη, η οιστραδιόλη, μπορεί να συνδέεται με αρνητική και με θετική ανατροφοδότηση;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376E308-B9D8-499D-9556-64A4605DA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Ερωτήσεις για μελέτη του κύκλου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συνδέονται η ωοθυλακική και η ωχρινική φάση με τις φάσεις του ενδομητρίου;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ημέρα 1 της περιόδου ανήκει ήδη στον νέο ωοθηκικό κύκλο;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αύξηση της βασικής θερμοκρασίας παρέχει κυρίως αναδρομική ένδειξη;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η hCG διατηρεί την ορμονική στήριξη της πρώιμης κύησης;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μπορεί να εμφανίζεται αιμορραγία χωρίς να έχει προηγηθεί ωορρηξία;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055798A-1539-406A-BB2F-C6B3E53CA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Πηγές διδακτικού υλικού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Μάρ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Σιμοπούλου.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Φυσιολογί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Αναπαραγωγής: Αναπαραγωγικό Σύστημα Θήλεος, 2025. </a:t>
            </a:r>
            <a:endParaRPr lang="en-US" sz="2000" dirty="0">
              <a:solidFill>
                <a:srgbClr val="182438"/>
              </a:solidFill>
              <a:latin typeface="Aptos"/>
              <a:ea typeface="Aptos"/>
              <a:cs typeface="Aptos"/>
            </a:endParaRP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ιλεγμέν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σχήματα και εικόνες από το ίδιο PDF.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ρχικές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βιβ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λιογρ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αφικές αναφορές περιλαμβάνουν το Medical Physiology των Boron και Boulpaep.</a:t>
            </a:r>
            <a:endParaRPr lang="en-US" sz="2000" dirty="0">
              <a:solidFill>
                <a:srgbClr val="182438"/>
              </a:solidFill>
              <a:latin typeface="Aptos"/>
              <a:ea typeface="Aptos"/>
              <a:cs typeface="Aptos"/>
            </a:endParaRPr>
          </a:p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Reed BG, Carr BR. The Normal Menstrual Cycle and the Control of Ovulation. </a:t>
            </a:r>
            <a:r>
              <a:rPr lang="en-US"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Endotext</a:t>
            </a:r>
            <a:r>
              <a:rPr lang="en-US"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ASRM Practice Committee. Fertility evaluation of infertile women: a committee opinion, 2021.</a:t>
            </a:r>
          </a:p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International Evidence-based Guideline for the Assessment and Management of Polycystic Ovary Syndrome, 2023.</a:t>
            </a:r>
          </a:p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συμπληρωματικές επεξηγήσεις αφορούν τη χρονική πορεία της ωογένεσης, τη μεταβλητότητα του κύκλου και τα όρια των μεθόδων εκτίμησης.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4089</Words>
  <Application>Microsoft Office PowerPoint</Application>
  <DocSecurity>0</DocSecurity>
  <PresentationFormat>Ευρεία οθόνη</PresentationFormat>
  <Paragraphs>416</Paragraphs>
  <Slides>80</Slides>
  <Notes>0</Notes>
  <HiddenSlides>0</HiddenSlides>
  <MMClips>3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80</vt:i4>
      </vt:variant>
    </vt:vector>
  </HeadingPairs>
  <TitlesOfParts>
    <vt:vector size="86" baseType="lpstr">
      <vt:lpstr>Aptos</vt:lpstr>
      <vt:lpstr>Aptos Display</vt:lpstr>
      <vt:lpstr>Arial</vt:lpstr>
      <vt:lpstr>1_Θέμα του Office</vt:lpstr>
      <vt:lpstr>2_Θέμα του Office</vt:lpstr>
      <vt:lpstr>3_Θέμα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Marilia Kaplani</cp:lastModifiedBy>
  <cp:revision>5</cp:revision>
  <dcterms:created xsi:type="dcterms:W3CDTF">2026-10-12T12:31:01Z</dcterms:created>
  <dcterms:modified xsi:type="dcterms:W3CDTF">2026-10-14T11:56:28Z</dcterms:modified>
</cp:coreProperties>
</file>