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56" r:id="rId3"/>
  </p:sldMasterIdLst>
  <p:notesMasterIdLst>
    <p:notesMasterId r:id="rId5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9" r:id="rId36"/>
    <p:sldId id="290" r:id="rId37"/>
    <p:sldId id="31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9" r:id="rId56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373" autoAdjust="0"/>
  </p:normalViewPr>
  <p:slideViewPr>
    <p:cSldViewPr snapToGrid="0">
      <p:cViewPr varScale="1">
        <p:scale>
          <a:sx n="44" d="100"/>
          <a:sy n="44" d="100"/>
        </p:scale>
        <p:origin x="150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10B37544-120E-44C7-9983-85A184A577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FF865B7F-ACB0-4214-B664-9BA6B9FDFB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331B6BA-879A-4D8E-8343-2E1B497DA20B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251C4288-EA1E-455F-B504-B8459D276B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D18DF3BB-4D03-44A2-8C9C-5219D28A07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30836503-5BBD-448C-9B17-4513402BD2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3B683C71-DC56-4037-81A6-BD82A1FC61D9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777276AF-C58C-45B5-B7B6-AE54D346F4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7C4552AC-36EB-4EE4-8990-52B9210340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936A886B-9F33-47CD-9A1E-954F8CA6D0F2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96C436AC-0555-438E-937C-DFBA5E8F04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t>12/10/2026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hyperlink" Target="mailto:gpapamd@hot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theodorosmariolis@yahoo.gr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\\ppt\media\lecture-video-1.mp4" TargetMode="External"/><Relationship Id="rId6" Type="http://schemas.openxmlformats.org/officeDocument/2006/relationships/image" Target="../media/image10.png"/><Relationship Id="rId5" Type="http://schemas.microsoft.com/office/2007/relationships/media" Target="../media/lecture-video-1.mp4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media" Target="../media/media3.MOV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3.MO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\\ppt\media\lecture-video-2.mp4" TargetMode="External"/><Relationship Id="rId6" Type="http://schemas.openxmlformats.org/officeDocument/2006/relationships/image" Target="../media/image16.png"/><Relationship Id="rId5" Type="http://schemas.microsoft.com/office/2007/relationships/media" Target="../media/lecture-video-2.mp4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4A8CCA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B9FF35-7F62-4BC6-B258-4B90B79A15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Aptos"/>
              <a:ea typeface="Aptos"/>
              <a:cs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>
            <a:spLocks noGrp="1"/>
          </p:cNvSpPr>
          <p:nvPr/>
        </p:nvSpPr>
        <p:spPr>
          <a:xfrm>
            <a:off x="925285" y="1050954"/>
            <a:ext cx="10134599" cy="2270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ctr">
              <a:defRPr>
                <a:latin typeface="Aptos"/>
                <a:ea typeface="Aptos"/>
                <a:cs typeface="Aptos"/>
              </a:defRPr>
            </a:defPPr>
          </a:lstStyle>
          <a:p>
            <a:pPr algn="ctr">
              <a:spcAft>
                <a:spcPts val="1800"/>
              </a:spcAft>
              <a:buNone/>
              <a:defRPr>
                <a:latin typeface="Aptos"/>
                <a:ea typeface="Aptos"/>
                <a:cs typeface="Aptos"/>
              </a:defRPr>
            </a:pPr>
            <a:r>
              <a:rPr sz="48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Φυσιολογί</a:t>
            </a:r>
            <a:r>
              <a:rPr sz="48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α Αναπαραγωγής Ι</a:t>
            </a:r>
          </a:p>
          <a:p>
            <a:pPr algn="ctr">
              <a:buNone/>
              <a:defRPr>
                <a:latin typeface="Aptos"/>
                <a:ea typeface="Aptos"/>
                <a:cs typeface="Aptos"/>
              </a:defRPr>
            </a:pPr>
            <a:r>
              <a:rPr sz="40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Εισ</a:t>
            </a:r>
            <a:r>
              <a:rPr sz="40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αγωγή και διαφοροποίηση</a:t>
            </a:r>
            <a:br>
              <a:rPr sz="40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</a:br>
            <a:r>
              <a:rPr sz="40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του φύλου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F0F0E-B723-D281-8F54-5FF43F190117}"/>
              </a:ext>
            </a:extLst>
          </p:cNvPr>
          <p:cNvSpPr>
            <a:spLocks noGrp="1"/>
          </p:cNvSpPr>
          <p:nvPr/>
        </p:nvSpPr>
        <p:spPr>
          <a:xfrm>
            <a:off x="848495" y="3978692"/>
            <a:ext cx="5997146" cy="146304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 algn="l"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lnSpc>
                <a:spcPct val="150000"/>
              </a:lnSpc>
              <a:buNone/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200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8A315F-5E52-487A-B0F5-4015C5099E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5429"/>
          <a:stretch>
            <a:fillRect/>
          </a:stretch>
        </p:blipFill>
        <p:spPr>
          <a:xfrm>
            <a:off x="9249363" y="6089481"/>
            <a:ext cx="1079911" cy="697314"/>
          </a:xfrm>
          <a:prstGeom prst="rect">
            <a:avLst/>
          </a:prstGeom>
        </p:spPr>
      </p:pic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A0EE2E43-7622-4B49-B100-F14D168A492C}"/>
              </a:ext>
            </a:extLst>
          </p:cNvPr>
          <p:cNvSpPr>
            <a:spLocks noGrp="1"/>
          </p:cNvSpPr>
          <p:nvPr/>
        </p:nvSpPr>
        <p:spPr>
          <a:xfrm>
            <a:off x="10329274" y="6133166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l-G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345552-5F82-4E33-A44C-6DFBC04156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97"/>
          <a:stretch>
            <a:fillRect/>
          </a:stretch>
        </p:blipFill>
        <p:spPr>
          <a:xfrm>
            <a:off x="10391618" y="6133166"/>
            <a:ext cx="1695019" cy="6099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AA0D93-DCB0-81B1-5AE8-4939AC25B97B}"/>
              </a:ext>
            </a:extLst>
          </p:cNvPr>
          <p:cNvSpPr>
            <a:spLocks noGrp="1"/>
          </p:cNvSpPr>
          <p:nvPr/>
        </p:nvSpPr>
        <p:spPr>
          <a:xfrm>
            <a:off x="7694136" y="3978692"/>
            <a:ext cx="4113806" cy="173355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 algn="l"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lnSpc>
                <a:spcPct val="150000"/>
              </a:lnSpc>
              <a:buNone/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200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287B5D6D-494E-C745-7FB1-5BC9483AEC8E}"/>
              </a:ext>
            </a:extLst>
          </p:cNvPr>
          <p:cNvGrpSpPr/>
          <p:nvPr/>
        </p:nvGrpSpPr>
        <p:grpSpPr>
          <a:xfrm>
            <a:off x="848487" y="4286250"/>
            <a:ext cx="10997734" cy="1743235"/>
            <a:chOff x="848487" y="4286250"/>
            <a:chExt cx="10997734" cy="174323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DDE87E0-E0CB-E86C-C7FF-FF5D05009F4F}"/>
                </a:ext>
              </a:extLst>
            </p:cNvPr>
            <p:cNvSpPr txBox="1"/>
            <p:nvPr/>
          </p:nvSpPr>
          <p:spPr>
            <a:xfrm>
              <a:off x="848487" y="4286250"/>
              <a:ext cx="4113806" cy="1733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  <a:defRPr sz="1875"/>
              </a:pPr>
              <a:r>
                <a:rPr lang="el-GR" sz="1875" b="1" dirty="0">
                  <a:solidFill>
                    <a:srgbClr val="ECF4F9"/>
                  </a:solidFill>
                </a:rPr>
                <a:t>Θεόδωρος Μαριόλης </a:t>
              </a:r>
              <a:r>
                <a:rPr lang="el-GR" sz="1875" b="1" dirty="0" err="1">
                  <a:solidFill>
                    <a:srgbClr val="ECF4F9"/>
                  </a:solidFill>
                </a:rPr>
                <a:t>Σαψάκος</a:t>
              </a:r>
              <a:endParaRPr lang="el-GR" sz="1875" b="1" dirty="0">
                <a:solidFill>
                  <a:srgbClr val="ECF4F9"/>
                </a:solidFill>
              </a:endParaRP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rgbClr val="ECF4F9"/>
                  </a:solidFill>
                </a:rPr>
                <a:t>Καθηγητής </a:t>
              </a: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chemeClr val="bg1"/>
                  </a:solidFill>
                </a:rPr>
                <a:t>Email: </a:t>
              </a:r>
              <a:r>
                <a:rPr lang="el-GR" sz="1875" dirty="0">
                  <a:solidFill>
                    <a:schemeClr val="bg1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theodorosmariolis@yahoo.gr</a:t>
              </a:r>
              <a:r>
                <a:rPr lang="el-GR" sz="1875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3EBBDE2-FFDF-B197-B0BA-5DE50FAF1C60}"/>
                </a:ext>
              </a:extLst>
            </p:cNvPr>
            <p:cNvSpPr txBox="1"/>
            <p:nvPr/>
          </p:nvSpPr>
          <p:spPr>
            <a:xfrm>
              <a:off x="7732415" y="4295935"/>
              <a:ext cx="4113806" cy="1733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  <a:defRPr sz="1875"/>
              </a:pPr>
              <a:r>
                <a:rPr lang="el-GR" sz="1875" b="1" dirty="0">
                  <a:solidFill>
                    <a:srgbClr val="ECF4F9"/>
                  </a:solidFill>
                </a:rPr>
                <a:t>Παπαπαναγιώτου Ιωάννης</a:t>
              </a: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rgbClr val="ECF4F9"/>
                  </a:solidFill>
                </a:rPr>
                <a:t>Επίκουρος Καθηγητής </a:t>
              </a: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chemeClr val="bg1"/>
                  </a:solidFill>
                </a:rPr>
                <a:t>Email: </a:t>
              </a:r>
              <a:r>
                <a:rPr lang="el-GR" dirty="0">
                  <a:solidFill>
                    <a:schemeClr val="bg1"/>
                  </a:solidFill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gpapamd@hotmail.com</a:t>
              </a:r>
              <a:r>
                <a:rPr lang="el-GR" dirty="0">
                  <a:solidFill>
                    <a:schemeClr val="bg1"/>
                  </a:solidFill>
                </a:rPr>
                <a:t>  </a:t>
              </a:r>
              <a:endParaRPr lang="el-GR" sz="1875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DDA7EEB-0100-4C7E-B0A5-DE00A56B1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Μαθησιακοί στόχοι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περιγράφετε τις κύριες λειτουργίες των γονάδων και τη γενική οργάνωση του αναπαραγωγικού συστήματος.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διακρίνετε το χρωμοσωμικό, το γοναδικό και το φαινοτυπικό επίπεδο του φύλου.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εξηγείτε τη συμβολή του SRY, της AMH, της τεστοστερόνης και της DHT στη διαφοροποίηση.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συγκρίνετε τη βασική χρονική πορεία ωογένεσης και σπερματογένεσης.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περιγράφετε τον άξονα υποθάλαμος–υπόφυση–γονάδες και την αρνητική ανατροφοδότηση.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4EE89DD-10D2-4C9F-A8C4-70C4406C4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Ένα αρχικό ερώτημα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Μπορεί ένα άτομο με καρυότυπο 46,XX να εμφανίζει ανδρική διαφοροποίηση;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Μπορεί ένα άτομο με καρυότυπο 46,XY να εμφανίζει γυναικείο φαινότυπο;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απάντηση απαιτεί να συνδέσουμε τα χρωμοσώματα με τα γονίδια, τη γονάδα και τη δράση των ορμονών.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μετατόπιση ή η απουσία της περιοχής SRY/TDF μπορεί να εξηγήσει διαφορές μεταξύ χρωμοσωμικής σύστασης και φαινοτύπου.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D18668A-328C-43CA-9F8F-510A15113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Λειτουργίες του αναπαραγωγικού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γονάδες επιτελούν δύο κύριες λειτουργίες: παραγωγή γαμετών και παραγωγή ορμονών.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Στους όρχεις παράγονται σπερματοζωάρια και ανδρογόνα, με κύρια ορμόνη την τεστοστερόνη.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Στις ωοθήκες ωριμάζουν ωοκύτταρα και παράγονται οιστρογόνα και προγεστερόνη.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ορμόνες των γονάδων ρυθμίζουν την ανάπτυξη και τη λειτουργία των αναπαραγωγικών οργάνων.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αναπαραγωγική λειτουργία συνδέεται με τον κεντρικό ορμονικό έλεγχο από τον υποθάλαμο και την υπόφυση.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104CB46-6370-4326-A4C1-2DFC56737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Γενική οργάνωση του συστήματος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Γονάδες: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όρχεις και ωοθήκες. Αποτελούν την πηγή των γαμετών και των ορμονών του φύλου.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Γεννητικοί πόροι: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συμμετέχουν στη μεταφορά και στην υποστήριξη των γαμετών.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Επικουρικά όργανα: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συμβάλλουν στην αναπαραγωγική λειτουργία και στη δημιουργία κατάλληλων συνθηκών για τους γαμέτες.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Έσω και έξω γεννητικά όργανα: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ανάπτυξή τους ακολουθεί τη διαφοροποίηση των γονάδων.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λειτουργία των επιμέρους οργάνων συντονίζεται από νευροενδοκρινικές αλληλεπιδράσεις.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B3C00B8-BBF4-4FC8-BC67-CE433119C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γυναικείο σύστημα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γυναικείο αναπαραγωγικό περιλαμβάνει τις ωοθήκες, τις σάλπιγγες, τη μήτρα και τον τράχηλο, τον κόλπο και τα έξω γεννητικά όργανα.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ωοθήκες παράγουν τους θηλυκούς γαμέτες και τις κύριες στεροειδείς ορμόνες του φύλου.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υποθάλαμος, η υπόφυση και οι ωοθήκες συγκροτούν τον ορμονικό άξονα που ρυθμίζει τη λειτουργία του συστήματος.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αναλυτική μελέτη των οργάνων και του κύκλου ακολουθεί στη δεύτερη διάλεξη.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EA2398D-34EE-4B3E-A9A0-3226DB012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00875" y="2618539"/>
            <a:ext cx="4972050" cy="319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225EB7A7-D533-4BD0-B52E-6709AA40C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ωοθήκη ως γονάδα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δύο ωοθήκες αποτελούνται από εξωτερικό φλοιό και εσωτερικό μυελό.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φλοιός περιέχει ωοθυλάκια και ωχρά σωμάτια σε διαφορετικά στάδια ανάπτυξης.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μυελός περιλαμβάνει μεγαλύτερα αιμοφόρα αγγεία, λεμφαγγεία και νεύρα.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Εξωκρινής λειτουργία: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ωρίμανση και απελευθέρωση θηλυκού γαμέτη.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Ενδοκρινής λειτουργία: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παραγωγή οιστρογόνων, προγεστερόνης και άλλων ορμονικών παραγόντων.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CC8B8DD-06FA-4742-95CD-04FA3CA1A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159279" y="2238375"/>
            <a:ext cx="2655242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5CCE8608-46BD-41CA-BECD-50832BB11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Σύντομη αναφορά στο ανδρικό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όρχεις παράγουν σπερματοζωάρια και ορμόνες, κυρίως τεστοστερόνη.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επιδιδυμίδα και οι γεννητικοί πόροι συμμετέχουν στην ωρίμανση, αποθήκευση και μεταφορά των σπερματοζωαρίων.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επικουρικοί αδένες συμβάλλουν στη σύσταση του σπέρματος.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προστάτης και η ουρήθρα συνδέονται ανατομικά με την ουροδόχο κύστη και το ουρογεννητικό σύστημα.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D4B3963-7F5C-479C-A842-0FFA5A777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00875" y="2595104"/>
            <a:ext cx="4972050" cy="323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3FBBB19-F427-406C-8AD2-9AA549573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Φύλο και ταυτότητα φύλου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βιολογικό φύλο αναφέρεται σε χαρακτηριστικά όπως η χρωμοσωμική σύσταση, ο τύπος των γονάδων, ο φαινότυπος και το ορμονικό προφίλ.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ταυτότητα φύλου αφορά την εσωτερική αντίληψη του ατόμου για το φύλο του.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ταυτότητα φύλου συνδέεται με προσωπικά, ψυχολογικά και κοινωνικά στοιχεία.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διάλεξη εστιάζουμε στους βιολογικούς μηχανισμούς ανάπτυξης και ορμονικής ρύθμισης.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ED9869-4880-4628-8269-D886C9833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Επίπεδα διαφοροποίησης του φύλου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Χρωμοσωμικό ή γονοτυπικό φύλο: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χρωμοσωμική σύσταση που διαμορφώνεται κατά τη γονιμοποίηση.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Γοναδικό φύλο: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διαφοροποίηση της αρχικής γονάδας σε όρχι ή ωοθήκη.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Φαινοτυπικό φύλο: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ανάπτυξη των γεννητικών οργάνων και των δευτερογενών χαρακτηριστικών.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ορμονική δραστηριότητα των διαφοροποιημένων γονάδων συνδέει το γοναδικό με το φαινοτυπικό επίπεδο.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F808942-CDC3-4899-BD83-A11D3A8C4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Χρωμοσωμικός καθορισμός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θηλυκός γαμέτης φέρει ένα χρωμόσωμα X.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αρσενικός γαμέτης μπορεί να φέρει ένα χρωμόσωμα X ή Y.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γονιμοποίηση με σπερματοζωάριο που φέρει X οδηγεί συνήθως σε ζυγώτη 46,XX.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γονιμοποίηση με σπερματοζωάριο που φέρει Y οδηγεί συνήθως σε ζυγώτη 46,XY.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χρωμοσωμική σύσταση επηρεάζει την ενεργοποίηση των γονιδίων που κατευθύνουν τη γοναδική διαφοροποίηση.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B4B70866-D9EB-4410-862B-C456E8B5D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Γαμέτες και χρωμοσωμικό φύλο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345C787B-7715-4109-A1B7-AA51813DBD51}"/>
              </a:ext>
            </a:extLst>
          </p:cNvPr>
          <p:cNvGraphicFramePr/>
          <p:nvPr/>
        </p:nvGraphicFramePr>
        <p:xfrm>
          <a:off x="809625" y="2524125"/>
          <a:ext cx="10572750" cy="3286125"/>
        </p:xfrm>
        <a:graphic>
          <a:graphicData uri="http://schemas.openxmlformats.org/drawingml/2006/table">
            <a:tbl>
              <a:tblPr/>
              <a:tblGrid>
                <a:gridCol w="352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53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Θηλυκός γαμέτης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Αρσενικός γαμέτης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Ζυγώτης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22 αυτοσωμικά + 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22 αυτοσωμικά + 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Συνήθως 46,XX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22 αυτοσωμικά + X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22 αυτοσωμικά + Y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Συνήθως 46,XY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E37A343-24FA-492E-AA9A-39FC76A48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αδιαφοροποίητη γονάδα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γονάδες εμφανίζονται ως αμφοτερόπλευρες γοναδικές ακρολοφίες κοντά στους αναπτυσσόμενους νεφρούς.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αρχική φάση της ανάπτυξης παρουσιάζουν κοινή μορφολογική οργάνωση στα δύο φύλα.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αδιαφοροποίητη γονάδα περιλαμβάνει εξωτερικό φλοιό και εσωτερικό μυελό.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επακόλουθη διαφοροποίηση οδηγεί στην ανάπτυξη ωοθήκης ή όρχεως.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3FB8E17-56BD-49CB-B104-E1E5896B8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525275" y="2238375"/>
            <a:ext cx="392325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1E16C95-C5D6-416A-AC8E-597FD88A6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Αρχέγονα γεννητικά κύτταρα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αρχέγονα γεννητικά κύτταρα ονομάζονται Primordial Germ Cells, PGCs.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Αποτελούν την κυτταρική σειρά από την οποία προκύπτουν οι γαμέτες.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Δεν δημιουργούνται αρχικά μέσα στη γονάδα. Μεταναστεύουν προς τις γοναδικές ακρολοφίες από την περιοχή του λεκιθικού ασκού.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παρουσία και η εξέλιξή τους συνδέονται με την ανάπτυξη και τη διαφοροποίηση της γονάδας.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αναπτυσσόμενη γονάδα εξελίσσονται σε ωογόνια ή σπερματογόνια.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365FDCB-9CE4-40EC-9CD5-DD682D010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Ανάπτυξη του αρχέγονου όρχεως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ορχική ανάπτυξη συνδέεται με τις αρχέγονες γεννητικές χορδές του μυελού της γονάδας.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αρχέγονα γεννητικά κύτταρα δίνουν γένεση στα σπερματογόνια.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σπερματογόνια πολλαπλασιάζονται με μίτωση και ένας πληθυσμός τους διατηρείται ως κυτταρική εφεδρεία.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Από την εφηβεία, ένα υποσύνολο εισέρχεται στη μειωτική διαδικασία για την παραγωγή σπερματοζωαρίων.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41AE818-C403-45EF-93CA-85C74C97C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Ανάπτυξη της αρχέγονης ωοθήκης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ωοθηκική ανάπτυξη συνδέεται με τον φλοιό της αρχικής γονάδας.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γεννητικά κύτταρα παραμένουν στον φλοιό και δίνουν γένεση στα ωογόνια.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ωογόνια πολλαπλασιάζονται κατά την εμβρυϊκή ζωή. Ένα μέρος τους χάνεται με απόπτωση.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Όσα εισέρχονται στη μείωση εξελίσσονται σε πρωτογενή ωοκύτταρα.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ωοκύτταρα περιβάλλονται από υποστηρικτικά κύτταρα και σχηματίζουν τα αρχέγονα ωοθυλάκια.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6156C35-1494-44CA-99AF-EF4BFCCDB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SRY και ορχεοκαθορισμός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χρωμόσωμα Y περιλαμβάνει την περιοχή SRY, Sex-determining Region Y.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SRY κωδικοποιεί έναν μεταγραφικό παράγοντα που σχετίζεται με τον ορχεοκαθοριστικό παράγοντα TDF.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γονίδιο ενεργοποιεί το πρόγραμμα που προάγει τη διαφοροποίηση της γονάδας προς όρχι.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λειτουργία του εξηγεί γιατί η χρωμοσωμική σύσταση πρέπει να συνδέεται με το γονιδιακό πρόγραμμα και τη γοναδική ανάπτυξη.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C88BE6E-4302-47E3-9B88-6A70FD911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SRY, SOX9 και γονιδιακή ρύθμιση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SRY ελέγχει την έκφραση γονιδίων που απαιτούνται για τη διαφοροποίηση του όρχεως, όπως το SOX9.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SRY και SOX9 συμμετέχουν στη ρύθμιση κοινών γονιδιακών στόχων στα αναπτυσσόμενα κύτταρα Sertoli.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Μεταγραφικός παράγοντας: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πρωτεΐνη που επηρεάζει την έκφραση άλλων γονιδίων.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διαφοροποίηση της γονάδας αποτελεί αποτέλεσμα συντονισμένης γονιδιακής δραστηριότητας.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F5E8181B-630F-437A-9E77-1DB859F3F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Παραδείγματα χρωμοσωμικής σύστασης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9F51FDA3-1EC1-44A7-8D0D-4E0AF7525AED}"/>
              </a:ext>
            </a:extLst>
          </p:cNvPr>
          <p:cNvGraphicFramePr/>
          <p:nvPr/>
        </p:nvGraphicFramePr>
        <p:xfrm>
          <a:off x="809625" y="2524125"/>
          <a:ext cx="10572750" cy="3286124"/>
        </p:xfrm>
        <a:graphic>
          <a:graphicData uri="http://schemas.openxmlformats.org/drawingml/2006/table">
            <a:tbl>
              <a:tblPr/>
              <a:tblGrid>
                <a:gridCol w="352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Παράδειγμα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Καρυότυπος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Βασικό μορφολογικό στοιχείο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Σύνδρομο Turner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45,X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Γυναικείος φαινότυπος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Σύνδρομο Klinefelter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47,XXY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Ανδρικός φαινότυπος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Κοινή διδακτική αρχή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Παρουσία Y / SRY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Σχέση με ορχική διαφοροποίηση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0F18B2A-67B0-4EB5-8C2F-B0293978C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Χρωμοσώματα και γοναδικό πρόγραμμα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περιοχή SRY/TDF μπορεί να μετατοπιστεί από το Y σε ένα χρωμόσωμα X.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Έτσι, ένα άτομο με καρυότυπο 46,XX μπορεί να διαθέτει το γονιδιακό σήμα που προάγει ορχική ανάπτυξη.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Αντίστροφα, η απουσία της κατάλληλης περιοχής από ένα Y μπορεί να διαταράξει την αναμενόμενη ορχική διαφοροποίηση σε άτομο 46,XY.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χρωμοσωμική σύσταση, ο τύπος της γονάδας και ο φαινότυπος αποτελούν συνδεδεμένα αλλά διαφορετικά επίπεδα.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92B7DAF5-2544-47EA-B491-E8B9A2C85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Τα δύο συστήματα γεννητικών πόρων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πρώιμη εμβρυϊκή ανάπτυξη συνυπάρχουν δύο συστήματα γεννητικών πόρων.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μεσονεφρικοί πόροι ονομάζονται πόροι Wolff.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παραμεσονεφρικοί πόροι ονομάζονται πόροι Müller.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 τη γοναδική διαφοροποίηση, η δράση των ορμονών καθορίζει τη διατήρηση ή την υποστροφή των πόρων.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8ADFE30-A2C4-446C-8B77-F68FE2C70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00875" y="2846232"/>
            <a:ext cx="4972050" cy="273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5F581CA-0BF5-49BE-BBA5-5C29A4EA0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Διαφοροποίηση των πόρων Wolff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αναπτυσσόμενο άρρεν έμβρυο, η τεστοστερόνη υποστηρίζει τη διατήρηση και τη διαφοροποίηση των μεσονεφρικών πόρων.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πόροι Wolff συμμετέχουν στον σχηματισμό της επιδιδυμίδας και του σπερματικού πόρου.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Συμμετέχουν επίσης στην ανάπτυξη των σπερματοδόχων κύστεων και των εκσπερματικών πόρων.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προστάτης αναπτύσσεται από επιθηλιακές εκβλαστήσεις της ουρήθρας.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2A8FA44-6ED3-4309-8D37-F719F0290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Διαφοροποίηση των πόρων Müller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αναπτυσσόμενο θήλυ έμβρυο, οι μεσονεφρικοί πόροι υποστρέφονται και οι πόροι Müller διατηρούνται.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κρανιακά τμήματα των πόρων Müller παραμένουν χωριστά και δίνουν γένεση στις σάλπιγγες.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ουραία τμήματα συνενώνονται και συμβάλλουν στον σχηματισμό της μήτρας, του τραχήλου και του κόλπου.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ουρογεννητικός κόλπος συμβάλλει επίσης στην ανάπτυξη του κόλπου και του προδόμου.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89A597E-B4FE-4274-AB2B-3E526CB21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Καταβολές των έξω γεννητικών οργάνων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αρχικές εμβρυϊκές καταβολές των έξω γεννητικών οργάνων είναι κοινές.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γεννητικό φύμα συμμετέχει στην ανάπτυξη του πέους ή της κλειτορίδας.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ουρογεννητικές πτυχές και τα χειλεοοσχεϊκά επάρματα εξελίσσονται διαφορετικά ανάλογα με την ανδρογονική δράση.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χειλεοοσχεϊκά επάρματα σχηματίζουν το όσχεο ή τα μεγάλα χείλη.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663C03A-95BB-4778-8BFB-DDD4C7570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698384" y="2238375"/>
            <a:ext cx="1577032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6ECC401-D2FC-4861-B6B4-71841E041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Αντιμυλλέριος ορμόνη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AMH, Anti-Müllerian Hormone, εκκρίνεται από τα κύτταρα Sertoli του αναπτυσσόμενου όρχεως.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Ονομάζεται επίσης ουσία υποστροφής των πόρων Müller, Müllerian-inhibiting Substance, MIS.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Είναι γλυκοπρωτεΐνη της υπεροικογένειας TGF-β και αποτελεί πρώιμο σήμα φυλετικής διαφοροποίησης.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δράση της στο αναπτυσσόμενο έμβρυο προκαλεί υποστροφή των παραμεσονεφρικών πόρων.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AMH και η τεστοστερόνη έχουν διαφορετικούς ιστούς στόχους και διαφορετικές λειτουργίες.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F2F8438-CA3A-4796-A6D2-220BBD009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Τεστοστερόνη στην εμβρυϊκή ανάπτυξη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τεστοστερόνη παράγεται από τα κύτταρα Leydig του εμβρυϊκού όρχεως.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Αποτελεί το βασικό σήμα για τη διατήρηση και τη διαφοροποίηση των πόρων Wolff.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ορμόνη δρα στους ιστούς στόχους μέσω των κατάλληλων υποδοχέων.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παρουσία της στηρίζει την ανάπτυξη των ανδρικών εσωτερικών γεννητικών πόρων.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δράση της διακρίνεται από την υποστροφή των πόρων Müller, η οποία εξαρτάται από την AMH.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103A005-3955-40CF-8EA4-427A89B8A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Διυδροτεστοστερόνη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Στους ιστούς στόχους, το ένζυμο 5α-αναγωγάση μετατρέπει την τεστοστερόνη σε διυδροτεστοστερόνη, DHT.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DHT έχει ισχυρή ανδρογονική δράση.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Συμμετέχει στην ανάπτυξη των έξω γεννητικών οργάνων του άρρενος και του προστάτη.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εμβρυϊκή διαφοροποίηση απαιτεί να διακρίνουμε τη δράση AMH, τεστοστερόνης και DHT.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όρος τοπική μετατροπή σημαίνει ότι η δραστική ορμόνη μπορεί να σχηματίζεται στον ίδιο τον ιστό στόχο.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7B7DA64-B61B-4A75-9BBE-5FF8AC697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Τα πειράματα του Alfred Jost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πειράματα του Jost διερεύνησαν τον ορμονικό έλεγχο της φυλετικής διαφοροποίησης σε έμβρυα κονίκλων.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πρώιμη αφαίρεση των εμβρυϊκών γονάδων επέτρεπε τη διατήρηση των πόρων Müller και την υποστροφή των πόρων Wolff.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προσθήκη ορχικού ιστού επηρέαζε την ανάπτυξη των γειτονικών γεννητικών πόρων.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ευρήματα έδειξαν ότι οι εμβρυϊκοί όρχεις παράγουν παράγοντες που καθοδηγούν τη διαφοροποίηση των επικουρικών και έξω γεννητικών οργάνων.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957E2385-6A36-41BA-B8AB-22B840768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Σύνοψη των πειραμάτων Jost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3E5F530D-5DAE-42DF-8173-9768AEDF983C}"/>
              </a:ext>
            </a:extLst>
          </p:cNvPr>
          <p:cNvGraphicFramePr/>
          <p:nvPr/>
        </p:nvGraphicFramePr>
        <p:xfrm>
          <a:off x="809625" y="2524125"/>
          <a:ext cx="10572750" cy="3286124"/>
        </p:xfrm>
        <a:graphic>
          <a:graphicData uri="http://schemas.openxmlformats.org/drawingml/2006/table">
            <a:tbl>
              <a:tblPr/>
              <a:tblGrid>
                <a:gridCol w="528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Πειραματική συνθήκη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Αποτέλεσμα στους πόρους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Αφαίρεση εμβρυϊκών γονάδων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Διατήρηση Müller και υποστροφή Wolff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Τεστοστερόνη χωρίς ορχική AMH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Διατήρηση Wolff χωρίς υποστροφή Müller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Λειτουργικός ορχικός ιστός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Ανδρογονική δράση και υποστροφή Müller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63E8E8FD-61BB-4AD6-9351-13B27A453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Ορμόνες και ιστοί στόχοι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F0C2EF21-1861-41C8-8D8C-A821B3FD04C0}"/>
              </a:ext>
            </a:extLst>
          </p:cNvPr>
          <p:cNvGraphicFramePr/>
          <p:nvPr/>
        </p:nvGraphicFramePr>
        <p:xfrm>
          <a:off x="809625" y="2524125"/>
          <a:ext cx="10572750" cy="3286124"/>
        </p:xfrm>
        <a:graphic>
          <a:graphicData uri="http://schemas.openxmlformats.org/drawingml/2006/table">
            <a:tbl>
              <a:tblPr/>
              <a:tblGrid>
                <a:gridCol w="352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Ορμόνη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Πηγή / μηχανισμός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Εμβρυϊκή δράση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AMH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Κύτταρα Sertoli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Υποστροφή Müller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Τεστοστερόνη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Κύτταρα Leydig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Διατήρηση Wolff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DHT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Μετατροπή τεστοστερόνης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Έξω όργανα και προστάτης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652EF83E-FD7A-44AF-AC16-807B4E894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Ορμονική διαφοροποίηση</a:t>
            </a:r>
          </a:p>
        </p:txBody>
      </p:sp>
      <p:pic>
        <p:nvPicPr>
          <p:cNvPr id="104" name="Εκπαιδευτικό βίντεο 1 (18 δευτερόλεπτα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D9FA-4A7D-8E18-05E6A4CDBDB3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67000" y="2219325"/>
            <a:ext cx="6858000" cy="3857625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C2207BC7-0401-4486-AC04-DB9E2EB98A00}"/>
              </a:ext>
            </a:extLst>
          </p:cNvPr>
          <p:cNvSpPr>
            <a:spLocks noGrp="1"/>
          </p:cNvSpPr>
          <p:nvPr/>
        </p:nvSpPr>
        <p:spPr>
          <a:xfrm>
            <a:off x="2667000" y="6191250"/>
            <a:ext cx="685800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65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65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650" b="0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Κλικ στην εικόνα για αναπαραγωγή · 18″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DDB7398-786B-44E4-A394-BBD0AFD50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Συζήτηση της διαφοροποίησης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υπάρχει AMH χωρίς επαρκή τεστοστερόνη, η AMH μπορεί να προκαλέσει υποστροφή Müller, ενώ οι πόροι Wolff δεν λαμβάνουν την απαιτούμενη ανδρογονική υποστήριξη.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υπάρχει τεστοστερόνη χωρίς AMH, μπορεί να διατηρηθούν οι πόροι Wolff χωρίς την αναμενόμενη υποστροφή Müller.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ανάπτυξη των έξω γεννητικών οργάνων συνδέεται με τη δράση της DHT στους ιστούς στόχους.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ορμονική παραγωγή και η απόκριση του ιστού πρέπει να εξετάζονται μαζί.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1653E74-8889-4559-A995-273BE14DF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Γαμετογένεση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313502" y="2097762"/>
            <a:ext cx="8224413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γαμετογένεση περιλαμβάνει την ανάπτυξη των γεννητικών κυττάρων σε γαμέτες.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ανδρικό σύστημα η διαδικασία ονομάζεται σπερματογένεση. Στο γυναικείο σύστημα ονομάζεται ωογένεση.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μίτωση επιτρέπει τον πολλαπλασιασμό γεννητικών κυττάρων σε συγκεκριμένα στάδια.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δημιουργεί απλοειδή κύτταρα που διαθέτουν ένα σύνολο χρωμοσωμάτων.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έναρξη και η χρονική εξέλιξη της μειωτικής διαδικασίας διαφέρουν στα δύο φύλα.</a:t>
            </a:r>
          </a:p>
        </p:txBody>
      </p:sp>
      <p:pic>
        <p:nvPicPr>
          <p:cNvPr id="5" name="trim.C93D8979-B786-46E8-9E1A-2FB5A883F93F.MOV">
            <a:hlinkClick r:id="" action="ppaction://media"/>
            <a:extLst>
              <a:ext uri="{FF2B5EF4-FFF2-40B4-BE49-F238E27FC236}">
                <a16:creationId xmlns:a16="http://schemas.microsoft.com/office/drawing/2014/main" id="{96DDC6D9-0452-2FC2-3230-BE8C635D34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16748" y="1533525"/>
            <a:ext cx="2797682" cy="497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2D01613-EADB-49DC-8718-755A255DE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Μίτωση και μείωση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D3761230-2353-446E-8ACA-0D6006639DB1}"/>
              </a:ext>
            </a:extLst>
          </p:cNvPr>
          <p:cNvGraphicFramePr/>
          <p:nvPr/>
        </p:nvGraphicFramePr>
        <p:xfrm>
          <a:off x="809625" y="2524125"/>
          <a:ext cx="10572750" cy="3286124"/>
        </p:xfrm>
        <a:graphic>
          <a:graphicData uri="http://schemas.openxmlformats.org/drawingml/2006/table">
            <a:tbl>
              <a:tblPr/>
              <a:tblGrid>
                <a:gridCol w="352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Στοιχείο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Μίτωση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Μείωση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Κύρια συμβολή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Πολλαπλασιασμός κυττάρων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Παραγωγή απλοειδών γαμετών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Αριθμός διαιρέσεων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Μία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Δύο μετά από μία αντιγραφή DNA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Χρωμοσωμικά σύνολα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Διατήρηση της πλοειδίας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Μείωση από δύο σύνολα σε ένα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F68314-51E5-2BD6-A361-18A8F55EC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Μείωση </a:t>
            </a:r>
            <a:r>
              <a:rPr lang="en-US" dirty="0"/>
              <a:t>VS </a:t>
            </a:r>
            <a:r>
              <a:rPr lang="el-GR" dirty="0"/>
              <a:t>Μίτωση </a:t>
            </a:r>
          </a:p>
        </p:txBody>
      </p:sp>
      <p:pic>
        <p:nvPicPr>
          <p:cNvPr id="4" name="trim.1869EF9A-CCA5-4DF4-B1F2-8E932DD30FB2.MOV">
            <a:hlinkClick r:id="" action="ppaction://media"/>
            <a:extLst>
              <a:ext uri="{FF2B5EF4-FFF2-40B4-BE49-F238E27FC236}">
                <a16:creationId xmlns:a16="http://schemas.microsoft.com/office/drawing/2014/main" id="{CB6798C9-04CD-06A3-708D-022B2D0D3F7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06293" y="1825625"/>
            <a:ext cx="2447925" cy="4351338"/>
          </a:xfrm>
          <a:prstGeom prst="rect">
            <a:avLst/>
          </a:prstGeom>
        </p:spPr>
      </p:pic>
      <p:pic>
        <p:nvPicPr>
          <p:cNvPr id="5" name="trim.44E7EC48-A3C6-4CE1-87E8-A8D108EC8D57.MOV">
            <a:hlinkClick r:id="" action="ppaction://media"/>
            <a:extLst>
              <a:ext uri="{FF2B5EF4-FFF2-40B4-BE49-F238E27FC236}">
                <a16:creationId xmlns:a16="http://schemas.microsoft.com/office/drawing/2014/main" id="{A432BD82-C249-6550-8187-7018860CDE9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66315" y="1928245"/>
            <a:ext cx="244762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B5DC0BF-98A9-40E0-BCA2-E024F7459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Σπερματογένεση: βασική πορεία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σπερματογόνια αποτελούν τον αρχικό πληθυσμό γεννητικών κυττάρων στα σπερματικά σωληνάρια.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πληθυσμός διατηρείται με μίτωση, ενώ άλλα κύτταρα προχωρούν στη διαφοροποίηση.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πρώτη μειωτική διαίρεση δημιουργεί δευτερογενή σπερματοκύτταρα από τα πρωτογενή.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 τη δεύτερη μειωτική διαίρεση σχηματίζονται σπερματίδες, οι οποίες εξελίσσονται σε σπερματοζωάρια.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7C949D9-5012-4D04-9B88-7DAB7178C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00875" y="2550730"/>
            <a:ext cx="4972050" cy="33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93E5BA7-1FEB-4C6C-BD2F-875E5E036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Ωογόνια και πρωτογενή ωοκύτταρα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ωογόνια πολλαπλασιάζονται με μίτωση κατά την εμβρυϊκή ζωή.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Όταν εισέρχονται στην πρόφαση της πρώτης μειωτικής διαίρεσης, ονομάζονται πρωτογενή ωοκύτταρα.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ανάπτυξη του πληθυσμού των γεννητικών κυττάρων επηρεάζεται από μίτωση, μείωση και απόπτωση.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πρωτογενή ωοκύτταρα παραμένουν σε αναστολή στην πρόφαση Ι για μεγάλο χρονικό διάστημα.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κυκλική ωρίμανσή τους αρχίζει κατά την αναπαραγωγική ηλικία.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3DF7F2D-BE31-4D30-A8AA-FA10CF251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 αναστολές της ωογένεσης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Πρώτη αναστολή: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πρόφαση της μείωσης Ι. Το ωοκύτταρο παραμένει σε αυτό το στάδιο από την εμβρυϊκή ζωή.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Πριν από την ωοθυλακιορρηξία, το επιλεγμένο πρωτογενές ωοκύτταρο ολοκληρώνει τη μείωση 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δευτερογενές ωοκύτταρο εισέρχεται στη μείωση ΙΙ και αναστέλλεται στη μετάφαση ΙΙ.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ολοκλήρωση της μείωσης ΙΙ συνδέεται με τη γονιμοποίηση.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στάδιο του ωοκυττάρου διαφέρει από το στάδιο ανάπτυξης του ωοθυλακίου που το περιβάλλει.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99046DF-1C79-4100-B8DB-448C92F5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αρχέγονο ωοθυλάκιο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Κάθε αρχέγονο ωοθυλάκιο περιλαμβάνει ένα πρωτογενές ωοκύτταρο.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ωοκύτταρο περιβάλλεται από μία στιβάδα προ-κοκκιωδών κυττάρων.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Μία βασική μεμβράνη οριοθετεί τη μονάδα του ωοθυλακίου.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πληθυσμός των αρχέγονων ωοθυλακίων διαμορφώνεται κατά την εμβρυϊκή ζωή.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περισσότερα ωοθυλάκια δεν φτάνουν στην ωοθυλακιορρηξία.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718895BD-741C-4930-9AFB-ED3BDE4D1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426269" y="2238375"/>
            <a:ext cx="2121263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F08060E-5CE8-443E-9759-7DA361B89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Ωοθηκικό απόθεμα και ατρησία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ωοθηκικό απόθεμα αφορά τον διαθέσιμο πληθυσμό ωοκυττάρων και ωοθυλακίων.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εφεδρεία διαμορφώνεται πριν από τη γέννηση και μειώνεται κατά την πορεία της ζωής.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ατρησία περιγράφει την απώλεια ωοθυλακίων που δεν ολοκληρώνουν την ανάπτυξή τους.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Μόνο ένα μικρό μέρος των ωοθυλακίων φτάνει τελικά στην ωοθυλακιορρηξία.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ωοθηκικό απόθεμα θα αναπτυχθεί στη δεύτερη διάλεξη.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6F652D3-0FB5-45BF-B0E9-9C593A055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01587" y="2238375"/>
            <a:ext cx="4970627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9C18B4E-4870-4699-8A35-DB5D1F2C0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Ωογένεση και σπερματογένεση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FD1A0B34-4C44-46DE-B6C1-1E4630622032}"/>
              </a:ext>
            </a:extLst>
          </p:cNvPr>
          <p:cNvGraphicFramePr/>
          <p:nvPr/>
        </p:nvGraphicFramePr>
        <p:xfrm>
          <a:off x="809625" y="2524125"/>
          <a:ext cx="10572750" cy="3373755"/>
        </p:xfrm>
        <a:graphic>
          <a:graphicData uri="http://schemas.openxmlformats.org/drawingml/2006/table">
            <a:tbl>
              <a:tblPr/>
              <a:tblGrid>
                <a:gridCol w="352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Χαρακτηριστικό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Ωογένεση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Σπερματογένεση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Έναρξη μείωσης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Εμβρυϊκή ζωή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Από την εφηβεία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Χρονική εξέλιξη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Αναστολές και κυκλική ωρίμανση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Συνεχιζόμενη παραγωγή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Κυτταρική εφεδρεία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Πεπερασμένο απόθεμα ωοκυττάρων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Πληθυσμός σπερματογονίων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Τελική μειωτική παραγωγή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Ένας λειτουργικός γαμέτης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Τέσσερις σπερματίδες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95A707E-4D17-4692-B21C-64146C38C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Κεντρικός έλεγχος της αναπαραγωγής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άξονας υποθάλαμος–υπόφυση–γονάδες ελέγχει την παραγωγή γαμετών και τη βιοσύνθεση των ορμονών του φύλου.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υποθάλαμος εκκρίνει την εκλυτική ορμόνη των γοναδοτροπινών, GnRH.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GnRH διεγείρει τα γοναδοτρόπα κύτταρα της πρόσθιας υπόφυσης.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υπόφυση απελευθερώνει FSH και LH, οι οποίες δρουν στις γονάδες.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γοναδικές ορμόνες συμμετέχουν στην ανατροφοδότηση του άξονα.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CB71795E-6D37-4813-B057-2DCEDBEB4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420049" y="2238375"/>
            <a:ext cx="2133702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E76BD01-373F-4B8B-AD79-40541F3B7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εκλυτική ορμόνη GnRH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GnRH παράγεται από πεπτιδεργικούς νευρώνες του υποθαλάμου.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Είναι πεπτιδική ορμόνη και δρα σε μεμβρανικούς υποδοχείς των γοναδοτρόπων κυττάρων.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Διεγείρει τη σύνθεση, την αποθήκευση και την έκκριση των γοναδοτροπινών.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υποθαλαμικό δίκτυο συνδέει περιβαλλοντικά και φυσιολογικά ερεθίσματα με την αναπαραγωγική λειτουργία.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δράση της GnRH αποτελεί το αρχικό κεντρικό σήμα του ορμονικού άξονα.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C27FB6E-5161-4195-8624-3551D5490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Έκκριση ορμονών κατά ώσεις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GnRH εκκρίνεται κατά ώσεις στο πυλαίο αγγειακό σύστημα.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έκκριση της LH και της FSH παρουσιάζει επίσης παλμικό χαρακτήρα.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παλμοί της FSH είναι λιγότερο έντονοι από εκείνους της LH, λόγω μικρότερου εύρους και μεγαλύτερης ημίσειας ζωής.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Παλμική έκκριση: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σύντομα διαδοχικά επεισόδια απελευθέρωσης μιας ορμόνης.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χρονισμός της ορμονικής απελευθέρωσης αποτελεί μέρος της φυσιολογικής ρύθμισης.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386DC6A-F7B4-4711-870B-0367A3CCE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 γοναδοτροπίνες FSH και LH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97421C8A-C552-47C5-B9F4-9953662E3714}"/>
              </a:ext>
            </a:extLst>
          </p:cNvPr>
          <p:cNvGraphicFramePr/>
          <p:nvPr/>
        </p:nvGraphicFramePr>
        <p:xfrm>
          <a:off x="809625" y="2524125"/>
          <a:ext cx="10572750" cy="3286125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53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Ορμόνη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Γυναικείο σύστημα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Ανδρικό σύστημα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FSH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Κοκκιώδη κύτταρα και ανάπτυξη ωοθυλακίων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Sertoli και υποστήριξη σπερματογένεσης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LH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Κύτταρα θήκης, ωοθυλακιορρηξία και ωχρό σωμάτιο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Leydig και παραγωγή τεστοστερόνης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17BA7B0-60BF-4320-A1EB-E53383CEC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Αρνητική ανατροφοδότηση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ορμονικός άξονας δέχεται ανασταλτικά σήματα από τις ορμόνες των γονάδων.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στεροειδή του φύλου επηρεάζουν την έκκριση GnRH και γοναδοτροπινών.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ανασταλτίνες περιορίζουν κυρίως την έκκριση της FSH.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Όταν μειώνεται η γοναδική ορμονική έξοδος, μπορεί να μειωθεί και η ανασταλτική επίδραση στον άξονα.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γυναίκα, ο έλεγχος του κύκλου περιλαμβάνει και θετική ανατροφοδότηση σε συγκεκριμένη φάση, που θα μελετηθεί στη δεύτερη διάλεξη.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1D284A9-8A9F-47B4-BF3F-A28E6A624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Ανασταλτίνες και ρύθμιση της FSH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ανασταλτίνες παράγονται από υποστηρικτικά κύτταρα των γονάδων.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Στους όρχεις παράγονται από τα κύτταρα Sertoli. Στις ωοθήκες συνδέονται με τη λειτουργία των κοκκιωδών κυττάρων.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FSH διεγείρει την παραγωγή τους και οι ανασταλτίνες αναστέλλουν την έκκριση της FSH.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αρνητική αυτή ρύθμιση δρα κυρίως στο επίπεδο της πρόσθιας υπόφυσης.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ακτιβίνη και η φολλιστατίνη συμμετέχουν επίσης στη ρύθμιση της γοναδοτροπικής δραστηριότητας.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EE4B75C6-9BE8-46A5-B5B2-D704A8D68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 ορμονικός άξονας σε λειτουργία</a:t>
            </a:r>
          </a:p>
        </p:txBody>
      </p:sp>
      <p:pic>
        <p:nvPicPr>
          <p:cNvPr id="104" name="Εκπαιδευτικό βίντεο 2 (18 δευτερόλεπτα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D9FA-4A7D-8E18-05E6A4CDBDB3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67000" y="2219325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4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EE6722D-27A5-4110-8988-C0B874C00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 άξονας κατά την ανάπτυξη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γοναδοτροπική δραστηριότητα μεταβάλλεται κατά την εμβρυϊκή, νεογνική και παιδική ζωή.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νεογνική περίοδο παρατηρείται παροδική ενεργοποίηση του άξονα, η λεγόμενη mini-puberty.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συνέχεια η δραστηριότητα μειώνεται και το σύστημα παραμένει σχετικά ήρεμο έως την εφηβεία.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Κατά την εφηβεία αυξάνεται η γοναδική δραστηριότητα και η παραγωγή ορμονών του φύλου.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εξέλιξη της κεντρικής διέγερσης και της ανατροφοδότησης συνδέεται με την ωρίμανση του συστήματος.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2F32D53-645C-4FCC-ADEC-86099C38C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Ορμόνες και αλλαγές της εφηβείας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ορμόνες του φύλου συμβάλλουν στην ανάπτυξη των αναπαραγωγικών οργάνων και των δευτερογενών χαρακτηριστικών.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γυναικείο σύστημα, η ανάπτυξη του μαστού στην εφηβεία συνδέεται με τις ωοθηκικές στεροειδείς ορμόνες.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οιστρογόνα και η προγεστερόνη συμμετέχουν στην ανάπτυξη και στη λειτουργία των γυναικείων αναπαραγωγικών δομών.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ανδρικό σύστημα, η τεστοστερόνη και η DHT συμβάλλουν στα ανδρογονικά χαρακτηριστικά και στη λειτουργική ωρίμανση.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FA5440D-152E-4569-9769-C6321CB61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Βασικά σημεία του μαθήματος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διαφοροποίηση του φύλου συνδέει τη χρωμοσωμική σύσταση, το γονιδιακό πρόγραμμα, τη γονάδα και τον φαινότυπο.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AMH, η τεστοστερόνη και η DHT έχουν διαφορετικές δράσεις στην εμβρυϊκή ανάπτυξη.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γονάδες παράγουν γαμέτες και ορμόνες.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ωογένεση και η σπερματογένεση διαφέρουν στη χρονική πορεία και στην κυτταρική εφεδρεία.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άξονας υποθάλαμος–υπόφυση–γονάδες και η ανατροφοδότηση συντονίζουν την αναπαραγωγική λειτουργία.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7B7EEDEA-F3E9-47DA-9836-30D32A3FF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Βασικές ερωτήσεις για μελέτη</a:t>
            </a:r>
          </a:p>
        </p:txBody>
      </p:sp>
      <p:sp>
        <p:nvSpPr>
          <p:cNvPr id="104" name="Ορθογώνιο 103">
            <a:extLst>
              <a:ext uri="{FF2B5EF4-FFF2-40B4-BE49-F238E27FC236}">
                <a16:creationId xmlns:a16="http://schemas.microsoft.com/office/drawing/2014/main" id="{9E26644D-2B6F-4FE6-99C2-9079043785A1}"/>
              </a:ext>
            </a:extLst>
          </p:cNvPr>
          <p:cNvSpPr>
            <a:spLocks noGrp="1"/>
          </p:cNvSpPr>
          <p:nvPr/>
        </p:nvSpPr>
        <p:spPr>
          <a:xfrm>
            <a:off x="809625" y="2266950"/>
            <a:ext cx="495300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3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Ποιες είναι οι δύο κύριες λειτουργίες των γονάδων;</a:t>
            </a:r>
          </a:p>
          <a:p>
            <a:pPr marL="254000" indent="-152400" algn="l">
              <a:spcAft>
                <a:spcPts val="13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διαφέρουν το χρωμοσωμικό, το γοναδικό και το φαινοτυπικό επίπεδο;</a:t>
            </a:r>
          </a:p>
          <a:p>
            <a:pPr marL="254000" indent="-152400" algn="l">
              <a:spcAft>
                <a:spcPts val="13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είναι η συμβολή των SRY και SOX9 στη διαφοροποίηση;</a:t>
            </a:r>
          </a:p>
          <a:p>
            <a:pPr marL="254000" indent="-152400" algn="l">
              <a:spcAft>
                <a:spcPts val="13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διακρίνονται οι δράσεις AMH, τεστοστερόνης και DHT;</a:t>
            </a:r>
          </a:p>
        </p:txBody>
      </p:sp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C47B0017-D1AB-4865-AF8E-2BEBD429ECF8}"/>
              </a:ext>
            </a:extLst>
          </p:cNvPr>
          <p:cNvSpPr>
            <a:spLocks noGrp="1"/>
          </p:cNvSpPr>
          <p:nvPr/>
        </p:nvSpPr>
        <p:spPr>
          <a:xfrm>
            <a:off x="6429375" y="2266950"/>
            <a:ext cx="495300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3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είναι η βασική διαφορά μίτωσης και μείωσης;</a:t>
            </a:r>
          </a:p>
          <a:p>
            <a:pPr marL="254000" indent="-152400" algn="l">
              <a:spcAft>
                <a:spcPts val="13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Πότε αρχίζει η μείωση στην ωογένεση και στη σπερματογένεση;</a:t>
            </a:r>
          </a:p>
          <a:p>
            <a:pPr marL="254000" indent="-152400" algn="l">
              <a:spcAft>
                <a:spcPts val="13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Ποιες ορμόνες συμμετέχουν στον άξονα υποθάλαμος–υπόφυση–γονάδες;</a:t>
            </a:r>
          </a:p>
          <a:p>
            <a:pPr marL="254000" indent="-152400" algn="l">
              <a:spcAft>
                <a:spcPts val="13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λειτουργεί η αρνητική ανατροφοδότηση και ποια ορμόνη περιορίζει κυρίως την FSH;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A017064-B5C7-4B80-96C4-8463F1B17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Πηγές αρχικού υλικού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Σημειώσεις διαλέξεων της κ. Μάρας </a:t>
            </a:r>
            <a:r>
              <a:rPr lang="el-GR"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Σιμοπούλου</a:t>
            </a: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(2025). Φυσιολογία της Αναπαραγωγής: Διαφοροποίηση του Φύλου, Ανδρικό και Γυναικείο Αναπαραγωγικό Σύστημα. Εκπαιδευτικό υλικό μαθημάτων.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af-ZA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Hall JE, Hall ME. Guyton and Hall Textbook of Medical Physiology. 15th ed. Elsevier; 2025.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af-ZA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Sadler TW. Langman’s Medical Embryology. 15th ed. Wolters Kluwer; 2024.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 lang="el-GR" sz="2250" dirty="0">
              <a:solidFill>
                <a:srgbClr val="182438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3032</Words>
  <Application>Microsoft Office PowerPoint</Application>
  <DocSecurity>0</DocSecurity>
  <PresentationFormat>Ευρεία οθόνη</PresentationFormat>
  <Paragraphs>331</Paragraphs>
  <Slides>53</Slides>
  <Notes>52</Notes>
  <HiddenSlides>0</HiddenSlides>
  <MMClips>5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53</vt:i4>
      </vt:variant>
    </vt:vector>
  </HeadingPairs>
  <TitlesOfParts>
    <vt:vector size="59" baseType="lpstr">
      <vt:lpstr>Aptos</vt:lpstr>
      <vt:lpstr>Aptos Display</vt:lpstr>
      <vt:lpstr>Arial</vt:lpstr>
      <vt:lpstr>1_Θέμα του Office</vt:lpstr>
      <vt:lpstr>2_Θέμα του Office</vt:lpstr>
      <vt:lpstr>3_Θέμα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Μείωση VS Μίτωση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/>
  <cp:lastModifiedBy>Marilia Kaplani</cp:lastModifiedBy>
  <cp:revision>4</cp:revision>
  <dcterms:created xsi:type="dcterms:W3CDTF">2026-10-12T11:55:22Z</dcterms:created>
  <dcterms:modified xsi:type="dcterms:W3CDTF">2026-10-12T18:00:53Z</dcterms:modified>
</cp:coreProperties>
</file>