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5"/>
  </p:notesMasterIdLst>
  <p:sldIdLst>
    <p:sldId id="358" r:id="rId2"/>
    <p:sldId id="257" r:id="rId3"/>
    <p:sldId id="258" r:id="rId4"/>
    <p:sldId id="318" r:id="rId5"/>
    <p:sldId id="259" r:id="rId6"/>
    <p:sldId id="319" r:id="rId7"/>
    <p:sldId id="260" r:id="rId8"/>
    <p:sldId id="261" r:id="rId9"/>
    <p:sldId id="320" r:id="rId10"/>
    <p:sldId id="262" r:id="rId11"/>
    <p:sldId id="321" r:id="rId12"/>
    <p:sldId id="263" r:id="rId13"/>
    <p:sldId id="322" r:id="rId14"/>
    <p:sldId id="264" r:id="rId15"/>
    <p:sldId id="323" r:id="rId16"/>
    <p:sldId id="265" r:id="rId17"/>
    <p:sldId id="266" r:id="rId18"/>
    <p:sldId id="267" r:id="rId19"/>
    <p:sldId id="268" r:id="rId20"/>
    <p:sldId id="359" r:id="rId21"/>
    <p:sldId id="269" r:id="rId22"/>
    <p:sldId id="324" r:id="rId23"/>
    <p:sldId id="270" r:id="rId24"/>
    <p:sldId id="271" r:id="rId25"/>
    <p:sldId id="272" r:id="rId26"/>
    <p:sldId id="273" r:id="rId27"/>
    <p:sldId id="325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326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327" r:id="rId49"/>
    <p:sldId id="293" r:id="rId50"/>
    <p:sldId id="294" r:id="rId51"/>
    <p:sldId id="295" r:id="rId52"/>
    <p:sldId id="296" r:id="rId53"/>
    <p:sldId id="328" r:id="rId54"/>
    <p:sldId id="297" r:id="rId55"/>
    <p:sldId id="298" r:id="rId56"/>
    <p:sldId id="329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30" r:id="rId67"/>
    <p:sldId id="308" r:id="rId68"/>
    <p:sldId id="309" r:id="rId69"/>
    <p:sldId id="331" r:id="rId70"/>
    <p:sldId id="310" r:id="rId71"/>
    <p:sldId id="332" r:id="rId72"/>
    <p:sldId id="311" r:id="rId73"/>
    <p:sldId id="312" r:id="rId74"/>
    <p:sldId id="333" r:id="rId75"/>
    <p:sldId id="313" r:id="rId76"/>
    <p:sldId id="314" r:id="rId77"/>
    <p:sldId id="334" r:id="rId78"/>
    <p:sldId id="315" r:id="rId79"/>
    <p:sldId id="335" r:id="rId80"/>
    <p:sldId id="316" r:id="rId81"/>
    <p:sldId id="338" r:id="rId82"/>
    <p:sldId id="317" r:id="rId83"/>
    <p:sldId id="337" r:id="rId84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0741" autoAdjust="0"/>
  </p:normalViewPr>
  <p:slideViewPr>
    <p:cSldViewPr snapToGrid="0">
      <p:cViewPr varScale="1">
        <p:scale>
          <a:sx n="57" d="100"/>
          <a:sy n="57" d="100"/>
        </p:scale>
        <p:origin x="99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28177-B5EA-4EEF-A5F5-9F66612F462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C1C0F-909B-48FF-B5BF-ECB912D4B5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6712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195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C1C0F-909B-48FF-B5BF-ECB912D4B5D5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75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/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l-GR"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6458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hyperlink" Target="mailto:theodorosmariolis@yahoo.gr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stax.org/books/anatomy-and-physiology-2e/pages/19-2-cardiac-muscle-and-electrical-activit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vphysiology.com/cardiac-function/cf024" TargetMode="External"/><Relationship Id="rId5" Type="http://schemas.openxmlformats.org/officeDocument/2006/relationships/hyperlink" Target="https://openstax.org/books/anatomy-and-physiology-2e/pages/19-4-cardiac-physiology" TargetMode="External"/><Relationship Id="rId4" Type="http://schemas.openxmlformats.org/officeDocument/2006/relationships/hyperlink" Target="https://openstax.org/books/anatomy-and-physiology-2e/pages/19-3-cardiac-cycle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cvphysiology.com/cardiac-function/cf022" TargetMode="External"/><Relationship Id="rId7" Type="http://schemas.openxmlformats.org/officeDocument/2006/relationships/hyperlink" Target="https://www.osmosis.org/learn/Cardiac_cycl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osmosis.org/learn/Cardiac_excitation-contraction_coupling" TargetMode="External"/><Relationship Id="rId5" Type="http://schemas.openxmlformats.org/officeDocument/2006/relationships/hyperlink" Target="https://cvphysiology.com/cardiac-function/cf021" TargetMode="External"/><Relationship Id="rId4" Type="http://schemas.openxmlformats.org/officeDocument/2006/relationships/hyperlink" Target="https://cvphysiology.com/cardiac-function/cf0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925285" y="1050954"/>
            <a:ext cx="101345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49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lang="el-GR" sz="4800" b="1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Φυσιολογία της </a:t>
            </a:r>
            <a:r>
              <a:rPr lang="en-US" sz="4800" b="1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K</a:t>
            </a:r>
            <a:r>
              <a:rPr lang="el-GR" sz="4800" b="1" dirty="0" err="1">
                <a:solidFill>
                  <a:schemeClr val="bg1"/>
                </a:solidFill>
                <a:latin typeface="Aptos"/>
                <a:ea typeface="Aptos"/>
                <a:cs typeface="Aptos"/>
              </a:rPr>
              <a:t>αρδιάς</a:t>
            </a:r>
            <a:r>
              <a:rPr lang="el-GR" sz="4800" b="1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 ΙΙ</a:t>
            </a:r>
            <a:endParaRPr lang="en-US" sz="4800" b="1" dirty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ctr">
              <a:defRPr sz="49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endParaRPr lang="en-US" sz="2800" b="1" dirty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ctr">
              <a:defRPr sz="49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lang="el-GR" sz="4000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Η καρδιά ως αντλία</a:t>
            </a:r>
          </a:p>
          <a:p>
            <a:pPr algn="ctr">
              <a:defRPr sz="49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lang="el-GR" sz="4000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Καρδιακός κύκλος και καρδιακή παροχή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726AD4FA-8AF8-4345-B0FB-71AF150AA71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Μαθησιακοί στόχοι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E96608F5-3DF8-4B69-92E9-F50387B6094C}"/>
              </a:ext>
            </a:extLst>
          </p:cNvPr>
          <p:cNvSpPr>
            <a:spLocks noGrp="1"/>
          </p:cNvSpPr>
          <p:nvPr/>
        </p:nvSpPr>
        <p:spPr>
          <a:xfrm>
            <a:off x="866775" y="2209800"/>
            <a:ext cx="10439400" cy="414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εξηγείτε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σύζευξη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διέγερσης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–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συστολής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και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μυοκ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αρδιακή χάλαση.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συσχετίζετε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ιέσεις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, βαλβ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ίδες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και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κοιλι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ακό όγκο στον καρδιακό κύκλο.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υπ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ολογίζετε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όγκο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λμού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(SV), EF και CO.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ερμηνεύετε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τις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επ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ιδράσεις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ροφορτίου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,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αφορτίου και συσταλτικότητας.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συνδέετε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την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ρδι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ακή λειτουργία με τη φλεβική επιστροφή και την αρχή Fick.</a:t>
            </a:r>
          </a:p>
        </p:txBody>
      </p:sp>
    </p:spTree>
    <p:extLst>
      <p:ext uri="{BB962C8B-B14F-4D97-AF65-F5344CB8AC3E}">
        <p14:creationId xmlns:p14="http://schemas.microsoft.com/office/powerpoint/2010/main" val="72947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693D6584-D0D7-458F-A48C-1E28AA1F648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Επανάληψη: από τη διέγερση στη συστολή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F7F1F988-B4BF-49AA-9500-F9D58032A54A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αποπόλωση προηγείται της μηχανικής συστολής.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του κυτταροπλασματικού Ca²⁺ ενεργοποιεί τη συσταλτική συσκευή.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ανάπτυξη μυοκαρδιακής δύναμης αυξάνει την ενδοκοιλιακή πίεση.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εξώθηση αρχίζει όταν η κοιλιακή πίεση υπερβεί την πίεση στην αρτηρία εξόδου.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3199384"/>
            <a:ext cx="4552950" cy="216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85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806CD56E-0DF3-4199-9E36-B7E59A9A3E6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Διέγερση και συστολή: απλή εξήγηση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5F7A626D-7582-4DD9-AAFC-796681010015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Ηλεκτρική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διέγερση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: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ηλεκτρικό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σήμ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που ενεργοποιεί το μυϊκό κύτταρο.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όλωση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: 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λλ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αγή της τάσης στη μεμβράνη του κυττάρου κατά τη διέγερσή του.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Μηχ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ανική συστολή: το κύτταρο αναπτύσσει δύναμη και μπορεί να βραχυνθεί.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Σύζευξη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διέγερσης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–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συστολής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: η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αδικασία με την οποία το ηλεκτρικό σήμα προκαλεί συστολή, μέσω αύξησης του Ca²⁺ μέσα στο κύτταρο.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D386BE98-B315-4546-AEA7-EA248DCBFF93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Καρδιακό μυοκύτταρο και σαρκομέριο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27DF86DA-ACCC-41DC-A9D6-BA71598AEEF8}"/>
              </a:ext>
            </a:extLst>
          </p:cNvPr>
          <p:cNvSpPr>
            <a:spLocks noGrp="1"/>
          </p:cNvSpPr>
          <p:nvPr/>
        </p:nvSpPr>
        <p:spPr>
          <a:xfrm>
            <a:off x="781272" y="2000250"/>
            <a:ext cx="6177089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κύττ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αρα των καρδιακών μυών αποτελούνται από σαρκομερή.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σα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ρκομερή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εριλ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αμβάνουν παχιά (μυοσίνη) και λεπτά (ακτίνη, τροπομυοσίνη, τροπονίνη) νημάτια.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δίσκοι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z α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ντι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προσωπεύουν το πλευρικό όριο του σαρκομερίου.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Αρκετές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χιλιάδες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σα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ρκομερή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μόνο καρδιομυοκύτταρο.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Οργ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ανώνονται παράλληλα και σε σειρά.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25170" y="2066925"/>
            <a:ext cx="424770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10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394D2EBD-364A-4240-B163-F2A57BEF5CB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Μυοϊνίδιο και σαρκομέριο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685C364C-1B8E-4F0B-999B-E71139F0B360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 μυοϊνίδιο είναι μια κυλινδρική, ραβδόμορφη δομή που βρίσκεται μέσα στις μυϊκές ίνες (μυϊκά κύτταρα) και είναι υπεύθυνη για τη συστολή των μυών.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Αποτελείται από Σαρκομερή: Τα μυοϊνίδια είναι μακριές αλυσίδες από σαρκομερή διατεταγμένα στη σειρά.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σαρκομέριο είναι η μικρή επαναλαμβανόμενη μονάδα που παράγει τη συστολή.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δίσκοι Ζ ορίζουν τα δύο άκρα του σαρκομερίου.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3637ACAC-32AB-486C-9681-BE055FA09B2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Σωληνάρια Τ και σαρκοπλασματικό δίκτυο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D8179F37-C44E-432C-9562-683057A0C043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Εγκάρσια (Τ) σωληνάρια που συνδέονται με κυτταρικές μεμβράνες.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σωληνάρια Τ σχηματίζουν δυάδες με το σαρκοπλασματικό δίκτυο.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σαρκοπλασματικό δίκτυο αποθηκεύει και απελευθερώνει Ca2+ για σύζευξη διέγερσης-συστολής.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3233934"/>
            <a:ext cx="4552950" cy="20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71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A9FC2056-560D-4634-82B4-8FB5752FEDBC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Απελευθέρωση Ca²⁺ επαγόμενη από Ca²⁺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722A5FF-BE4D-4318-AF3C-BBFE1465224E}"/>
              </a:ext>
            </a:extLst>
          </p:cNvPr>
          <p:cNvSpPr>
            <a:spLocks noGrp="1"/>
          </p:cNvSpPr>
          <p:nvPr/>
        </p:nvSpPr>
        <p:spPr>
          <a:xfrm>
            <a:off x="513421" y="2000250"/>
            <a:ext cx="6333428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δυν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αμικό δράσης διέρχεται από τα σωληνάρια Τ και ενεργοποιεί τα κανάλια ασβεστίου τύπου L στη μεμβράνη Τ-σωληναρίου.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ενεργο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ποίηση του καναλιού ασβεστίου τύπου L επιτρέπει στο ασβέστιο να περάσει στο κύτταρο.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ασβ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έστιο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συνδέετ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και ενεργοποιεί έναν υποδοχέα, γνωστό ως υποδοχέα ρυανοδίνης, που βρίσκεται στην εσωτερική αποθήκη ασβεστίου του κυττάρου, το σαρκοπλασμικό δίκτυο.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3177489"/>
            <a:ext cx="4552950" cy="258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99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2F0B8647-7F8A-4C5D-97D9-60B0F21FE4D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Πώς το Ca²⁺ ενεργοποιεί τη συστολή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A38D92EA-847D-4897-94B0-DEDA3A05A99D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ρκόλημμ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α: η μεμβράνη του μυϊκού κυττάρου. Τα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σωληνάρι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Τ είναι πτυχώσεις της που μεταφέρουν το ηλεκτρικό σήμα στο εσωτερικό του.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ρκο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πλασματικό δίκτυο: η αποθήκη Ca²⁺ μέσα στο κύτταρο.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Δί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αυλοι τύπου L: επιτρέπουν την είσοδο μικρής ποσότητας Ca²⁺ από το εξωκυττάριο υγρό.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RyR2: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δί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αυλοι απελευθέρωσης Ca²⁺ από το δίκτυο.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Ca²⁺ 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ου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εισέρχετ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προκαλεί μεγαλύτερη απελευθέρωση αποθηκευμένου Ca²⁺.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Αυτός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είν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ο μηχανισμός CICR.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976A1537-B33B-446B-AE86-4C7D2195E09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Ενεργοποίηση των συσταλτών πρωτεϊνών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CDE2904-5F7D-4EEB-92BB-2C89C7C7F3F8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τρο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πομυοσίνη μπλοκάρει τις θέσεις δέσμευσης της μυοσίνης στην ακτίνη.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τρο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πονίνη, με μια υπομονάδα τροπονίνης C που δεσμεύει το Ca2+, υφίσταται μια αλλαγή διαμόρφωσης παρουσία Ca2+, αφαιρώντας την αναστολή της τροπομυοσίνης.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συστολή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κολουθεί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μοντέλο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του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συρόμενου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νήμ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ατος.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51859" y="2209800"/>
            <a:ext cx="4470031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9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984E507B-0FBB-473B-A79F-B52E332B559C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Ολίσθηση νηματίων και ATP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EF2D973C-4E98-4DCB-BC80-57A971CF9E62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συστολή ακολουθεί το μοντέλο του συρόμενου νήματος.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Δημιουργούνται διασταυρούμενες γέφυρες μεταξύ μυοσίνης και ακτίνης, οδηγώντας σε κίνηση παχέων και λεπτών νημάτων το ένα δίπλα στο άλλο.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την ολίσθηση, οι δίσκοι Ζ πλησιάζουν και το σαρκομέριο βραχύνεται. Τα ίδια τα νημάτια διατηρούν το μήκος τους.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ATP: το μόριο που παρέχει ενέργεια. Η σύνδεσή του αποδεσμεύει τη μυοσίνη από την ακτίνη και επιτρέπει να συνεχιστεί ο κύκλος των γεφυρών.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D717CF7-26BA-47FA-9402-FBCD5E23D36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Μηχανισμοί καρδιακής χάλασης</a:t>
            </a:r>
          </a:p>
        </p:txBody>
      </p:sp>
      <p:graphicFrame>
        <p:nvGraphicFramePr>
          <p:cNvPr id="9" name="Πίνακας 8"/>
          <p:cNvGraphicFramePr/>
          <p:nvPr>
            <p:extLst>
              <p:ext uri="{D42A27DB-BD31-4B8C-83A1-F6EECF244321}">
                <p14:modId xmlns:p14="http://schemas.microsoft.com/office/powerpoint/2010/main" val="3373050625"/>
              </p:ext>
            </p:extLst>
          </p:nvPr>
        </p:nvGraphicFramePr>
        <p:xfrm>
          <a:off x="781050" y="2209800"/>
          <a:ext cx="10629900" cy="3286124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ctr"/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Μηχ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ανισμός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Κα</a:t>
                      </a:r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τεύθυνση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 </a:t>
                      </a:r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αφοράς Ca²⁺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Ενεργει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ακή εξάρτηση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SERCA2a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Κυτταρόπλασμα προς σαρκοπλασματικό δίκτυο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Άμεση κατανάλωση ATP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Ανταλλάκτης Na⁺/Ca²⁺ (NCX)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Κυτταρόπλασμα προς εξωκυττάριο χώρο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Ηλεκτροχημική βαθμίδα Na⁺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Μεμβρανική Ca²⁺-ATPάση (PMCA)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Κυτταρόπλασμα προς εξωκυττάριο χώρο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Άμεση</a:t>
                      </a:r>
                      <a:r>
                        <a:rPr sz="2100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 κατα</a:t>
                      </a:r>
                      <a:r>
                        <a:rPr sz="2100" b="0" dirty="0" err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νάλωση</a:t>
                      </a:r>
                      <a:r>
                        <a:rPr sz="2100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 ATP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012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6DD0D2E8-4209-4F5D-B55A-BAA23C88C7C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Πώς σταματά η συστολή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2B0D374F-65D8-44A4-A216-9C72D6563920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Επανα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συσσώρευση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μέσω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Ca²⁺-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ATPάσης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σα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ρκο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πλασματικό δίκτυο.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Ca²⁺-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ATPάση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χρησιμο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ποιεί απευθείας το ATP και ο ανταλλάκτης Na⁺/Ca²⁺ χρησιμοποιεί ενέργεια από την κλίση Na⁺ προς το εσωτερικό του κυττάρου.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αδικασίες μεταφοράς οδηγούν σε μείωση της ενδοκυτταρικής συγκέντρωσης Ca²⁺.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Ca²⁺ απ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οδεσμεύετ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από την τροπονίνη C. Απ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οτέλεσμ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α: χάλαση.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B255B6A2-1CF4-4189-BC29-D73F5C95496F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Συμπαθητική ρύθμιση της συστολής</a:t>
            </a:r>
          </a:p>
        </p:txBody>
      </p:sp>
      <p:graphicFrame>
        <p:nvGraphicFramePr>
          <p:cNvPr id="9" name="Πίνακας 8"/>
          <p:cNvGraphicFramePr/>
          <p:nvPr>
            <p:extLst>
              <p:ext uri="{D42A27DB-BD31-4B8C-83A1-F6EECF244321}">
                <p14:modId xmlns:p14="http://schemas.microsoft.com/office/powerpoint/2010/main" val="208963001"/>
              </p:ext>
            </p:extLst>
          </p:nvPr>
        </p:nvGraphicFramePr>
        <p:xfrm>
          <a:off x="781050" y="2209800"/>
          <a:ext cx="10629900" cy="3324701"/>
        </p:xfrm>
        <a:graphic>
          <a:graphicData uri="http://schemas.openxmlformats.org/drawingml/2006/table">
            <a:tbl>
              <a:tblPr firstRow="1"/>
              <a:tblGrid>
                <a:gridCol w="53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ctr"/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Στόχος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 </a:t>
                      </a:r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της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 </a:t>
                      </a:r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οδού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 β₁–cAMP–PKA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Λειτουργική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 επ</a:t>
                      </a:r>
                      <a:r>
                        <a:rPr sz="2025" b="1" dirty="0" err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ίδρ</a:t>
                      </a:r>
                      <a:r>
                        <a:rPr sz="2025" b="1" dirty="0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αση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Δίαυλοι Ca²⁺ τύπου L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εισόδου Ca²⁺ και ενεργοποίησης της συστολής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Φωσφολαμβάνη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Άρση αναστολής της SERCA2a και ταχύτερη επαναπρόσληψη Ca²⁺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Αποθήκευση Ca²⁺ στο δίκτυο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 dirty="0" err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Περισσότερο</a:t>
                      </a:r>
                      <a:r>
                        <a:rPr sz="217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 </a:t>
                      </a:r>
                      <a:r>
                        <a:rPr sz="2175" b="0" dirty="0" err="1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</a:t>
                      </a:r>
                      <a:r>
                        <a:rPr sz="217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αθέσιμο Ca²⁺ για τους επόμενους παλμούς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49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3AEC6906-45EF-4780-9B90-6A9FD0020084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Ενεργοποίηση των β₁ υποδοχέων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093F5CE2-C152-4CAD-A5E9-45727CBBCCD4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παθητική επίδραση στη συσταλτικότητα γίνεται μέσω των β₁ υποδοχέων.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β₁ υπ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οδοχείς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συνδέοντ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λειτουργικά με την αδενυλική κυκλάση. Η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ενεργο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ποίησή της αυξάνει την παραγωγή cAMP.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cAMP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ενεργο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ποιεί την πρωτεϊνική κινάση Α (PKA), ένα ένζυμο που προσθέτει φωσφορικές ομάδες σε πρωτεΐνες.</a:t>
            </a:r>
          </a:p>
          <a:p>
            <a:pPr marL="254000" indent="-139700" algn="l">
              <a:lnSpc>
                <a:spcPct val="15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Αυξάνοντ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η μέγιστη δύναμη συστολής και η ταχύτητα ανάπτυξής της. Η </a:t>
            </a:r>
            <a:r>
              <a:rPr sz="225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χάλ</a:t>
            </a:r>
            <a:r>
              <a:rPr sz="225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αση γίνεται ταχύτερη.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1979D3B3-82F6-407E-9157-CF27166B595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Ινοτροπία και λουσιτροπία</a:t>
            </a:r>
          </a:p>
        </p:txBody>
      </p:sp>
      <p:graphicFrame>
        <p:nvGraphicFramePr>
          <p:cNvPr id="9" name="Πίνακας 8"/>
          <p:cNvGraphicFramePr/>
          <p:nvPr/>
        </p:nvGraphicFramePr>
        <p:xfrm>
          <a:off x="781050" y="2209800"/>
          <a:ext cx="10629900" cy="3336608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34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Έννοια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Φυσιολογικό μέγεθος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Θετική επίδραση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Ινοτροπία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Συσταλτικότητα του μυοκαρδίου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Μεγαλύτερη δύναμη για τα ίδια φορτία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Λουσιτροπία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Ταχύτητα χάλασης του μυοκαρδίου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Ταχύτερη μείωση της μυϊκής τάσης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β₁-αδρενεργική διέγερση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Ρύθμιση ενδοκυττάριου Ca²⁺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Θετική ινότροπη και λουσιτρόπος δράση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273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77BAB367-111D-4AE5-94C8-CD1A52AACE60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Σύζευξη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 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διέγερσης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–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συστολής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: επα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νάληψη</a:t>
            </a:r>
            <a:endParaRPr sz="3900" b="1" dirty="0">
              <a:solidFill>
                <a:srgbClr val="527CC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3336E5E-280A-4CCF-AE16-2B6E9F860FD9}"/>
              </a:ext>
            </a:extLst>
          </p:cNvPr>
          <p:cNvSpPr>
            <a:spLocks noGrp="1"/>
          </p:cNvSpPr>
          <p:nvPr/>
        </p:nvSpPr>
        <p:spPr>
          <a:xfrm>
            <a:off x="619125" y="2905126"/>
            <a:ext cx="4762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Είσοδος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Ca²⁺ από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αύλους τύπου L.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ελευθέρωση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Ca²⁺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μέσω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RyR2.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Ενεργο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ποίηση μυονηματίων και επαναπρόσληψη Ca²⁺.</a:t>
            </a:r>
          </a:p>
        </p:txBody>
      </p:sp>
      <p:pic>
        <p:nvPicPr>
          <p:cNvPr id="5" name="Kardio_Ca_ECC_16s">
            <a:hlinkClick r:id="" action="ppaction://media"/>
            <a:extLst>
              <a:ext uri="{FF2B5EF4-FFF2-40B4-BE49-F238E27FC236}">
                <a16:creationId xmlns:a16="http://schemas.microsoft.com/office/drawing/2014/main" id="{CEB7C950-D4C6-8677-54F9-1A82F8F883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8125" y="2004100"/>
            <a:ext cx="6311900" cy="431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9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D18B2EA7-ADE0-4DBC-899F-83D842AE5B1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 καρδιακός κύκλος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B2F09E00-B97D-4E68-9FA1-E24E3FFCC25C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καρδιακός κύκλος περιλαμβάνει τα γεγονότα ενός πλήρους παλμού.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συστολή περιλαμβάνει ισοογκωτική συστολή και εξώθηση.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διαστολή περιλαμβάνει ισοογκωτική χάλαση και πλήρωση.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χρονική αλληλουχία εξαρτάται από τις μεταβολές πίεσης και τη βαλβιδική λειτουργία.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11945" y="2209800"/>
            <a:ext cx="3749859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52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72D0FB20-B265-4C0A-A4CE-C1E8106F50E3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Πιέσεις και λειτουργία των βαλβίδων</a:t>
            </a:r>
          </a:p>
        </p:txBody>
      </p:sp>
      <p:graphicFrame>
        <p:nvGraphicFramePr>
          <p:cNvPr id="9" name="Πίνακας 8"/>
          <p:cNvGraphicFramePr/>
          <p:nvPr/>
        </p:nvGraphicFramePr>
        <p:xfrm>
          <a:off x="781050" y="2209800"/>
          <a:ext cx="10629900" cy="3524252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106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Βαλβίδα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Συνθήκη διάνοιξης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Κατεύθυνση ροής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Μιτροειδής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 αριστερού κόλπου &gt; P αριστερής κοιλίας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Αριστερός κόλπος προς αριστερή κοιλία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Αορτική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 αριστερής κοιλίας &gt; P αορτής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Αριστερή κοιλία προς αορτή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Τριγλώχινα / πνευμονική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Ανάλογες βαθμίδες στη δεξιά καρδιά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Κόλπος προς κοιλία / κοιλία προς πνευμονική αρτηρία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767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B0918-38DA-8058-D1A0-6A8D0CC04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E293FBC0-D39A-B582-586D-E4E5CD1D6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pic>
        <p:nvPicPr>
          <p:cNvPr id="3" name="Valves of the Heart - NHLBI (1080p, h264)">
            <a:hlinkClick r:id="" action="ppaction://media"/>
            <a:extLst>
              <a:ext uri="{FF2B5EF4-FFF2-40B4-BE49-F238E27FC236}">
                <a16:creationId xmlns:a16="http://schemas.microsoft.com/office/drawing/2014/main" id="{DF85A435-8411-ABB4-ADBA-3E7F2A4D4E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5663" y="1022426"/>
            <a:ext cx="9660673" cy="543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0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5F04F562-6F89-401C-950D-56CDBAE26C2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Παθητική κοιλιακή πλήρωση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69652BEF-FCE9-46CB-B40C-D0D5706F7EDE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4762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P κόλπου &gt; P κοιλίας: η πίεση στον κόλπο είναι μεγαλύτερη από την πίεση στην κοιλία.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Κολποκοιλιακές βαλβίδες ανοικτές, μηνοειδείς κλειστές.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Ταχεία πλήρωση και στη συνέχεια βραδεία πλήρωση (diastasis).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ενδοτικότητα επηρεάζει τη σχέση πίεσης–όγκου.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89A0D422-681D-ACB9-BC40-648CC0D68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032" y="2209800"/>
            <a:ext cx="2995593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42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78B5B733-53DF-4B61-ABD6-357428F987F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Πλήρωση και ενδοτικότητα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58D09F75-56A0-4513-A48D-FF0EB7728698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Παθητική πλήρωση: το αίμα περνά από τον κόλπο στην κοιλία λόγω της διαφοράς πίεσης, πριν συσταλεί ο κόλπος.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Ταχεία πλήρωση: το πρώτο μέρος της πλήρωσης. Ακολουθεί η βραδύτερη πλήρωση, που λέγεται diastasis.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Ενδοτικότητα: πόσο εύκολα αυξάνεται ο όγκος της κοιλίας όταν αυξάνεται η πίεση.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Μια λιγότερο ενδοτική κοιλία χρειάζεται μεγαλύτερη αύξηση πίεσης για την ίδια αύξηση όγκου.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B456DACE-6F6A-42F4-92A6-6B48F0FDC54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Κολπική συστολή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5B2807A-DCAD-410B-BE0D-E42576844464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κολπική συστολή ακολουθεί το κύμα P του ΗΚΓ.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Αυξάνει παροδικά την κολπική πίεση και ολοκληρώνει την κοιλιακή πλήρωση.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κολποκοιλιακές βαλβίδες παραμένουν ανοικτές. Οι μηνοειδείς παραμένουν κλειστές.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συμβολή της αποκτά μεγαλύτερη σημασία όταν η κοιλιακή πλήρωση περιορίζεται.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11945" y="2209800"/>
            <a:ext cx="3749859" cy="4143375"/>
          </a:xfrm>
          <a:prstGeom prst="rect">
            <a:avLst/>
          </a:prstGeom>
        </p:spPr>
      </p:pic>
      <p:sp>
        <p:nvSpPr>
          <p:cNvPr id="5" name="Εστίαση στην τρέχουσα φάση">
            <a:extLst>
              <a:ext uri="{FF2B5EF4-FFF2-40B4-BE49-F238E27FC236}">
                <a16:creationId xmlns:a16="http://schemas.microsoft.com/office/drawing/2014/main" id="{C144E124-B914-4FB8-947C-96511B8FFD1D}"/>
              </a:ext>
            </a:extLst>
          </p:cNvPr>
          <p:cNvSpPr>
            <a:spLocks noGrp="1"/>
          </p:cNvSpPr>
          <p:nvPr/>
        </p:nvSpPr>
        <p:spPr>
          <a:xfrm>
            <a:off x="8791575" y="2524125"/>
            <a:ext cx="914400" cy="1343025"/>
          </a:xfrm>
          <a:prstGeom prst="rect">
            <a:avLst/>
          </a:prstGeom>
          <a:noFill/>
          <a:ln w="23813">
            <a:solidFill>
              <a:srgbClr val="695DA3"/>
            </a:solidFill>
          </a:ln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018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EFBDCD6-C5D5-4C2C-AD5F-38C0108B397D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Ισοογκωτική κοιλιακή συστολή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F65A0E72-5784-4431-83B5-F43AEC7B5C0F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Ξεκινά στο σημείο 1, στο τέλος της διαστολής.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κοιλία συστέλλεται, η πίεση αυξάνεται, αλλά δεν υπάρχει εξώθηση (οι βαλβίδες είναι κλειστές).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της κοιλίας παραμένει σταθερός, γι’ αυτό ονομάζεται ισοογκωτική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φάση ολοκληρώνεται όταν ανοίξουν οι μηνοειδείς βαλβίδες.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11945" y="2209800"/>
            <a:ext cx="3749859" cy="4143375"/>
          </a:xfrm>
          <a:prstGeom prst="rect">
            <a:avLst/>
          </a:prstGeom>
        </p:spPr>
      </p:pic>
      <p:sp>
        <p:nvSpPr>
          <p:cNvPr id="5" name="Εστίαση στην τρέχουσα φάση">
            <a:extLst>
              <a:ext uri="{FF2B5EF4-FFF2-40B4-BE49-F238E27FC236}">
                <a16:creationId xmlns:a16="http://schemas.microsoft.com/office/drawing/2014/main" id="{79D84042-E273-411D-9FF0-6CF0776D830E}"/>
              </a:ext>
            </a:extLst>
          </p:cNvPr>
          <p:cNvSpPr>
            <a:spLocks noGrp="1"/>
          </p:cNvSpPr>
          <p:nvPr/>
        </p:nvSpPr>
        <p:spPr>
          <a:xfrm>
            <a:off x="9839325" y="2895600"/>
            <a:ext cx="962025" cy="1562100"/>
          </a:xfrm>
          <a:prstGeom prst="rect">
            <a:avLst/>
          </a:prstGeom>
          <a:noFill/>
          <a:ln w="23813">
            <a:solidFill>
              <a:srgbClr val="695DA3"/>
            </a:solidFill>
          </a:ln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6139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252CA387-EB13-42EE-B555-1750D8C1936F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Κοιλι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ακή εξώθηση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464F3FE7-F4CD-47C1-8084-FF10A94FE679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4762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πίεση στην αριστερή κοιλία ξεπερνά την πίεση στην αορτή.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μηνοειδείς βαλβίδες ανοίγουν και ο κοιλιακός όγκος μειώνεται.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εξώθηση διακρίνεται σε ταχεία και βραδεία.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κολποκοιλιακές βαλβίδες παραμένουν κλειστές.</a:t>
            </a:r>
          </a:p>
        </p:txBody>
      </p:sp>
      <p:pic>
        <p:nvPicPr>
          <p:cNvPr id="5" name="Koiliaki_Exothisi_12s">
            <a:hlinkClick r:id="" action="ppaction://media"/>
            <a:extLst>
              <a:ext uri="{FF2B5EF4-FFF2-40B4-BE49-F238E27FC236}">
                <a16:creationId xmlns:a16="http://schemas.microsoft.com/office/drawing/2014/main" id="{D984C3C7-A5DD-C9D8-BAF5-461B75BCC1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2000250"/>
            <a:ext cx="52578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8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C60752B0-9EB8-46F2-92CD-F6B9803C5FE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Ισοογκωτική κοιλιακή χάλαση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897D176F-A4B2-495C-AEBE-BC1F1C391639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συστολή ολοκληρώνεται και η κοιλία χαλαρώνει.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πίεση μειώνεται και η αορτική βαλβίδα κλείνει.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Όλες οι βαλβίδες είναι κλειστές. Ο όγκος παραμένει στον ESV.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φάση τελειώνει όταν η κοιλιακή πίεση γίνει μικρότερη από την κολπική.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11945" y="2209800"/>
            <a:ext cx="3749859" cy="4143375"/>
          </a:xfrm>
          <a:prstGeom prst="rect">
            <a:avLst/>
          </a:prstGeom>
        </p:spPr>
      </p:pic>
      <p:sp>
        <p:nvSpPr>
          <p:cNvPr id="5" name="Εστίαση στην τρέχουσα φάση">
            <a:extLst>
              <a:ext uri="{FF2B5EF4-FFF2-40B4-BE49-F238E27FC236}">
                <a16:creationId xmlns:a16="http://schemas.microsoft.com/office/drawing/2014/main" id="{486EA758-0F0F-4F2D-B15E-2B88407C4C61}"/>
              </a:ext>
            </a:extLst>
          </p:cNvPr>
          <p:cNvSpPr>
            <a:spLocks noGrp="1"/>
          </p:cNvSpPr>
          <p:nvPr/>
        </p:nvSpPr>
        <p:spPr>
          <a:xfrm>
            <a:off x="8591550" y="4543425"/>
            <a:ext cx="1038225" cy="1209675"/>
          </a:xfrm>
          <a:prstGeom prst="rect">
            <a:avLst/>
          </a:prstGeom>
          <a:noFill/>
          <a:ln w="23813">
            <a:solidFill>
              <a:srgbClr val="695DA3"/>
            </a:solidFill>
          </a:ln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4154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382E91CE-95E3-404C-881D-5D9C11D597E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Τι σημαίνει ισοογκωτική φάση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B60B4002-2DD3-44A6-A65A-CE0E64CADDCB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Ισοογκωτική σημαίνει ότι ο όγκος της κοιλίας παραμένει σταθερός.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Όλες οι βαλβίδες είναι κλειστές, επομένως αίμα δεν εισέρχεται ούτε εξέρχεται από την κοιλία.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ισοογκωτική συστολή η πίεση αυξάνεται, ενώ ο όγκος παραμένει στον EDV.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ισοογκωτική χάλαση η πίεση μειώνεται, ενώ ο όγκος παραμένει στον ESV.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62F45CAA-C183-4444-88C0-08485ACB3EA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Βαλβίδες σε κάθε φάση</a:t>
            </a:r>
          </a:p>
        </p:txBody>
      </p:sp>
      <p:graphicFrame>
        <p:nvGraphicFramePr>
          <p:cNvPr id="7" name="Πίνακας 6"/>
          <p:cNvGraphicFramePr/>
          <p:nvPr/>
        </p:nvGraphicFramePr>
        <p:xfrm>
          <a:off x="781050" y="2209800"/>
          <a:ext cx="10629900" cy="3851910"/>
        </p:xfrm>
        <a:graphic>
          <a:graphicData uri="http://schemas.openxmlformats.org/drawingml/2006/table">
            <a:tbl>
              <a:tblPr firstRow="1"/>
              <a:tblGrid>
                <a:gridCol w="265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Φάση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Κολποκοιλιακές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Μηνοειδείς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Κοιλιακός όγκος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Παθητική πλήρωση / κολπική συστολή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Ανοικτές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Κλειστές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Ισοογκωτική συστολή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Κλειστές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Κλειστές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Σταθερός στον EDV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Εξώθηση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Κλειστές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Ανοικτές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Ισοογκωτική χάλαση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Κλειστές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Κλειστές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Σταθερός στον ESV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544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93B5C961-71A5-4901-8B1A-29024727878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Τελοδιαστολικός και τελοσυστολικός όγκος</a:t>
            </a:r>
          </a:p>
        </p:txBody>
      </p:sp>
      <p:graphicFrame>
        <p:nvGraphicFramePr>
          <p:cNvPr id="9" name="Πίνακας 8"/>
          <p:cNvGraphicFramePr/>
          <p:nvPr/>
        </p:nvGraphicFramePr>
        <p:xfrm>
          <a:off x="781050" y="2209800"/>
          <a:ext cx="10629900" cy="3295650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77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Μέγεθος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Χρονική στιγμή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Φυσιολογική σημασία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EDV, τελοδιαστολικός όγκος (mL)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Αμέσως πριν συσταλεί η κοιλία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Όγκος μετά την ολοκλήρωση της πλήρωσης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ESV, τελοσυστολικός όγκος (mL)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Μετά την ολοκλήρωση της εξώθησης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Υπολειπόμενος όγκος στην κοιλία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472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CABAAAA8-25A9-46B9-A8C8-EBB6781DCF8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Όγκος παλμού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BE2E89A-85E9-4149-9563-D03935860F65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10334625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παλμού, SV, είναι ο όγκος αίματος που εξωθεί κάθε κοιλία σε έναν παλμό.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Όγκος παλμού = Τελοδιαστολικός όγκος − Τελοσυστολικός όγκος.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Μονάδα: mL/παλμό.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Εξαρτάται από προφόρτιο, μεταφόρτιο και συσταλτικότητα.</a:t>
            </a:r>
          </a:p>
        </p:txBody>
      </p:sp>
      <p:sp>
        <p:nvSpPr>
          <p:cNvPr id="4" name="Εξίσωση">
            <a:extLst>
              <a:ext uri="{FF2B5EF4-FFF2-40B4-BE49-F238E27FC236}">
                <a16:creationId xmlns:a16="http://schemas.microsoft.com/office/drawing/2014/main" id="{95F22A4D-95E0-4CF9-A290-D8028B864662}"/>
              </a:ext>
            </a:extLst>
          </p:cNvPr>
          <p:cNvSpPr>
            <a:spLocks noGrp="1"/>
          </p:cNvSpPr>
          <p:nvPr/>
        </p:nvSpPr>
        <p:spPr>
          <a:xfrm>
            <a:off x="876300" y="5429250"/>
            <a:ext cx="10477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360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SV = EDV − ESV</a:t>
            </a:r>
          </a:p>
        </p:txBody>
      </p:sp>
    </p:spTree>
    <p:extLst>
      <p:ext uri="{BB962C8B-B14F-4D97-AF65-F5344CB8AC3E}">
        <p14:creationId xmlns:p14="http://schemas.microsoft.com/office/powerpoint/2010/main" val="1829147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B2D1DDFB-9E86-4C1A-BFB4-8A42CBB997F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Κλάσμα εξώθησης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80FE5C03-FACE-441D-9732-FC16894AB678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10334625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κλάσμα εξώθησης, EF, εκφράζει το ποσοστό του EDV που εξωθείται σε έναν παλμό.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Κλάσμα εξώθησης = Όγκος παλμού / Τελοδιαστολικός όγκος.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Επηρεάζεται από τη συσταλτικότητα και τις συνθήκες φόρτισης.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ίδιο EF μπορεί να συνοδεύει διαφορετικό SV και διαφορετική καρδιακή παροχή.</a:t>
            </a:r>
          </a:p>
        </p:txBody>
      </p:sp>
      <p:sp>
        <p:nvSpPr>
          <p:cNvPr id="4" name="Εξίσωση">
            <a:extLst>
              <a:ext uri="{FF2B5EF4-FFF2-40B4-BE49-F238E27FC236}">
                <a16:creationId xmlns:a16="http://schemas.microsoft.com/office/drawing/2014/main" id="{236B4CA3-D95E-45CF-AAA9-C20A5437C309}"/>
              </a:ext>
            </a:extLst>
          </p:cNvPr>
          <p:cNvSpPr>
            <a:spLocks noGrp="1"/>
          </p:cNvSpPr>
          <p:nvPr/>
        </p:nvSpPr>
        <p:spPr>
          <a:xfrm>
            <a:off x="876300" y="5429250"/>
            <a:ext cx="10477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360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EF = (SV / EDV) × 100%</a:t>
            </a:r>
          </a:p>
        </p:txBody>
      </p:sp>
    </p:spTree>
    <p:extLst>
      <p:ext uri="{BB962C8B-B14F-4D97-AF65-F5344CB8AC3E}">
        <p14:creationId xmlns:p14="http://schemas.microsoft.com/office/powerpoint/2010/main" val="456472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20AEF4CC-5092-44DF-B96C-C88C1EC3987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Καρδιακή παροχή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1603B0C-93CD-42A0-9534-D7BC8A621812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10334625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καρδιακή παροχή, CO, είναι ο όγκος αίματος που προωθεί κάθε κοιλία ανά λεπτό.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Καρδιακή παροχή = Καρδιακή συχνότητα × Όγκος παλμού.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Μονάδα: L/min ή mL/min.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σταθερή κατάσταση η καρδιακή παροχή ισούται με τη φλεβική επιστροφή.</a:t>
            </a:r>
          </a:p>
        </p:txBody>
      </p:sp>
      <p:sp>
        <p:nvSpPr>
          <p:cNvPr id="4" name="Εξίσωση">
            <a:extLst>
              <a:ext uri="{FF2B5EF4-FFF2-40B4-BE49-F238E27FC236}">
                <a16:creationId xmlns:a16="http://schemas.microsoft.com/office/drawing/2014/main" id="{A7F3D71E-9E57-458E-922C-E17DC4B2B44F}"/>
              </a:ext>
            </a:extLst>
          </p:cNvPr>
          <p:cNvSpPr>
            <a:spLocks noGrp="1"/>
          </p:cNvSpPr>
          <p:nvPr/>
        </p:nvSpPr>
        <p:spPr>
          <a:xfrm>
            <a:off x="876300" y="5429250"/>
            <a:ext cx="10477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360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CO = HR × SV</a:t>
            </a:r>
          </a:p>
        </p:txBody>
      </p:sp>
    </p:spTree>
    <p:extLst>
      <p:ext uri="{BB962C8B-B14F-4D97-AF65-F5344CB8AC3E}">
        <p14:creationId xmlns:p14="http://schemas.microsoft.com/office/powerpoint/2010/main" val="1625264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1CDC144D-4E34-45EF-AF94-744DF458D527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Άσκηση υπολογισμού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0EE6F694-EA27-4422-8A94-2496EB28C754}"/>
              </a:ext>
            </a:extLst>
          </p:cNvPr>
          <p:cNvSpPr>
            <a:spLocks noGrp="1"/>
          </p:cNvSpPr>
          <p:nvPr/>
        </p:nvSpPr>
        <p:spPr>
          <a:xfrm>
            <a:off x="866775" y="2209800"/>
            <a:ext cx="10439400" cy="2952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άνδρας έχει τελοδιαστολικό όγκο 140 mL, τελοσυστολικό όγκο 70 mL και καρδιακή συχνότητα 75 παλμούς/λεπτό. Ποιος είναι ο όγκος παλμού, η καρδιακή παροχή και το κλάσμα εξώθησης του;</a:t>
            </a:r>
          </a:p>
        </p:txBody>
      </p:sp>
    </p:spTree>
    <p:extLst>
      <p:ext uri="{BB962C8B-B14F-4D97-AF65-F5344CB8AC3E}">
        <p14:creationId xmlns:p14="http://schemas.microsoft.com/office/powerpoint/2010/main" val="1747361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F89C54B6-CEC5-4159-8DDB-4B56CC65BB4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Λύση της άσκησης</a:t>
            </a:r>
          </a:p>
        </p:txBody>
      </p:sp>
      <p:graphicFrame>
        <p:nvGraphicFramePr>
          <p:cNvPr id="9" name="Πίνακας 8"/>
          <p:cNvGraphicFramePr/>
          <p:nvPr/>
        </p:nvGraphicFramePr>
        <p:xfrm>
          <a:off x="781050" y="2209800"/>
          <a:ext cx="10629900" cy="2971800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Ζητούμενο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Υπολογισμός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Αποτέλεσμα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Όγκος παλμού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140 − 70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70 mL/παλμό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Κλάσμα εξώθησης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(70 / 140) × 100%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50%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Καρδιακή παροχή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75 × 70 = 5.250 mL/min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5,25 L/min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369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698B6544-A722-48D0-8F22-578226265D8F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Διάγραμμα Wiggers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rcRect b="55200"/>
          <a:stretch/>
        </p:blipFill>
        <p:spPr>
          <a:xfrm>
            <a:off x="1301556" y="2209800"/>
            <a:ext cx="4064388" cy="371475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/>
          <a:srcRect t="44800"/>
          <a:stretch/>
        </p:blipFill>
        <p:spPr>
          <a:xfrm>
            <a:off x="7113683" y="2209800"/>
            <a:ext cx="3298633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984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936CC5C3-6C6E-42DB-85CE-166A64AFD51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Πώς διαβάζουμε το διάγραμμα Wiggers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56799CF6-7E26-44DD-9F32-4EFFBAC9F37E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οριζόντιος άξονας δείχνει τον χρόνο μέσα στον ίδιο καρδιακό κύκλο.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Συγκρίνουμε την ίδια χρονική στιγμή στις καμπύλες πίεσης, στον κοιλιακό όγκο, στο ΗΚΓ και στους καρδιακούς ήχους.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διαφορές πίεσης δείχνουν πότε ανοίγουν και πότε κλείνουν οι βαλβίδες.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Στις ισοογκωτικές φάσεις η πίεση αλλάζει και ο όγκος μένει σταθερός. Στην εξώθηση ο όγκος μειώνεται, ενώ στην πλήρωση αυξάνεται.</a:t>
            </a:r>
          </a:p>
        </p:txBody>
      </p:sp>
    </p:spTree>
    <p:extLst>
      <p:ext uri="{BB962C8B-B14F-4D97-AF65-F5344CB8AC3E}">
        <p14:creationId xmlns:p14="http://schemas.microsoft.com/office/powerpoint/2010/main" val="1286644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1F4EC6EF-A32A-48FD-A6E8-09F5699EE11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ΗΚΓ, πίεση και κοιλιακός όγκος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09CBE5D-8B55-48E5-8F03-164E05DA4F6A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κύμα P προηγείται της κολπικής συστολής.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QRS προηγείται της αύξησης κοιλιακής πίεσης και της εξώθησης.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κύμα T εκφράζει κοιλιακή επαναπόλωση κατά την όψιμη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Στις ισοογκωτικές φάσεις αλλάζει η πίεση, ενώ ο όγκος παραμένει σταθερός.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rcRect t="44800"/>
          <a:stretch/>
        </p:blipFill>
        <p:spPr>
          <a:xfrm>
            <a:off x="7447252" y="2209800"/>
            <a:ext cx="367924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84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3BFF60A5-2D97-4DAF-B0C9-79F4EE6C312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Πρώτος και δεύτερος καρδιακός ήχος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86D3192C-4C3D-4AE1-A525-D16453CF1CD4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S₁ συνδέεται με τη σύγκλειση μιτροειδούς και τριγλώχινας στην αρχή της κοιλιακής συστολής.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S₂ συνδέεται με τη σύγκλειση αορτικής και πνευμονικής στην αρχή της διαστολής.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ήχοι προκύπτουν από δονήσεις του καρδιοαιματικού συστήματος κατά τα βαλβιδικά γεγονότα.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561775"/>
            <a:ext cx="4552950" cy="343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91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A59CE79-E658-41BC-8A65-E55BE554928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Ακρόαση φυσιολογικών καρδιακών ήχων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E5B72388-B2B1-47E8-B986-B9B3954D5CBB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4762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Αναγνώριση της ακολουθίας S₁–S₂.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διάστημα S₁ έως S₂ αντιστοιχεί κυρίως στην κοιλιακή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διάστημα S₂ έως τον επόμενο S₁ αντιστοιχεί κυρίως στην κοιλιακή διαστολή.</a:t>
            </a:r>
          </a:p>
        </p:txBody>
      </p:sp>
      <p:sp>
        <p:nvSpPr>
          <p:cNvPr id="4" name="Χώρος τοπικού ήχου ή βίντεο">
            <a:extLst>
              <a:ext uri="{FF2B5EF4-FFF2-40B4-BE49-F238E27FC236}">
                <a16:creationId xmlns:a16="http://schemas.microsoft.com/office/drawing/2014/main" id="{7D54C7C8-FD50-408A-89A5-AFCCF21515A7}"/>
              </a:ext>
            </a:extLst>
          </p:cNvPr>
          <p:cNvSpPr>
            <a:spLocks noGrp="1"/>
          </p:cNvSpPr>
          <p:nvPr/>
        </p:nvSpPr>
        <p:spPr>
          <a:xfrm>
            <a:off x="6000750" y="2352675"/>
            <a:ext cx="5467350" cy="3075384"/>
          </a:xfrm>
          <a:prstGeom prst="rect">
            <a:avLst/>
          </a:prstGeom>
          <a:solidFill>
            <a:srgbClr val="FFFFFF"/>
          </a:solidFill>
          <a:ln w="12383">
            <a:solidFill>
              <a:srgbClr val="A6AFCC"/>
            </a:solidFill>
            <a:prstDash val="dash"/>
          </a:ln>
        </p:spPr>
        <p:txBody>
          <a:bodyPr anchor="ctr"/>
          <a:lstStyle/>
          <a:p>
            <a:pPr algn="ctr">
              <a:buNone/>
              <a:defRPr sz="2100">
                <a:solidFill>
                  <a:srgbClr val="8590AA"/>
                </a:solidFill>
                <a:latin typeface="Aptos"/>
                <a:ea typeface="Aptos"/>
                <a:cs typeface="Aptos"/>
              </a:defRPr>
            </a:pPr>
            <a:r>
              <a:rPr sz="2100">
                <a:solidFill>
                  <a:srgbClr val="8590AA"/>
                </a:solidFill>
                <a:latin typeface="Aptos"/>
                <a:ea typeface="Aptos"/>
                <a:cs typeface="Aptos"/>
              </a:rPr>
              <a:t>Χώρος ήχου ή βίντεο</a:t>
            </a:r>
          </a:p>
        </p:txBody>
      </p:sp>
    </p:spTree>
    <p:extLst>
      <p:ext uri="{BB962C8B-B14F-4D97-AF65-F5344CB8AC3E}">
        <p14:creationId xmlns:p14="http://schemas.microsoft.com/office/powerpoint/2010/main" val="2298989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B27A51E-6636-4A06-B0FC-57A428A8BEE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Φυσήματα και μεταβολές της ροής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44A94BC3-0A90-4584-A662-DBF58862B571}"/>
              </a:ext>
            </a:extLst>
          </p:cNvPr>
          <p:cNvSpPr>
            <a:spLocks noGrp="1"/>
          </p:cNvSpPr>
          <p:nvPr/>
        </p:nvSpPr>
        <p:spPr>
          <a:xfrm>
            <a:off x="866775" y="2209800"/>
            <a:ext cx="10439400" cy="414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καρδιακό φύσημα είναι παρατεταμένο ακουστικό φαινόμενο που συνδέεται με διαταραγμένη, συχνά στροβιλώδη ροή.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στένωση αυξάνει την ταχύτητα ροής διαμέσου ενός στενωμένου στομίου.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ανεπάρκεια επιτρέπει παλινδρόμηση όταν η βαλβίδα θα έπρεπε να είναι κλειστή.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χρονική θέση του φυσήματος αξιολογείται σε σχέση με τους S₁ και S₂.</a:t>
            </a:r>
          </a:p>
        </p:txBody>
      </p:sp>
    </p:spTree>
    <p:extLst>
      <p:ext uri="{BB962C8B-B14F-4D97-AF65-F5344CB8AC3E}">
        <p14:creationId xmlns:p14="http://schemas.microsoft.com/office/powerpoint/2010/main" val="20892431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EB7E8C2-7881-4366-BDB8-53CC9F95984C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Βρόχος πίεσης–όγκου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20A67F63-3862-4CE1-B2A3-B2FD2505853D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Κάθε σημείο αντιστοιχεί σε πίεση και όγκο της αριστερής κοιλίας την ίδια χρονική στιγμή.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οριζόντιος άξονας απεικονίζει όγκο και ο κατακόρυφος πίεση.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φυσιολογική πορεία είναι αντιωρολογιακή.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πλάτος ισούται με τον SV και η περικλειόμενη επιφάνεια με το εξωτερικό έργο παλμού.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39555"/>
            <a:ext cx="4552950" cy="308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43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3D448569-7752-494E-97CF-85D4046FD2F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πλήρωση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4DFB2BB0-817D-4668-8F12-EA4A18FEA598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πίεση είναι μικρότερη από την πίεση του αριστερού κόλπου στο σημείο 4.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μιτροειδής (κολποκοιλιακή) βαλβίδα ανοίγει και το αίμα εισέρχεται στην κοιλία, τόσο παθητικά όσο και με την κολπική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της αριστερής κοιλίας αυξάνεται μέχρι τον τελοδιαστολικό όγκο (140 mL).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κοιλιακός μυς είναι χαλαρός, με μια μικρή αύξηση της πίεσης.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39555"/>
            <a:ext cx="4552950" cy="3083865"/>
          </a:xfrm>
          <a:prstGeom prst="rect">
            <a:avLst/>
          </a:prstGeom>
        </p:spPr>
      </p:pic>
      <p:sp>
        <p:nvSpPr>
          <p:cNvPr id="5" name="Φάση του βρόχου">
            <a:extLst>
              <a:ext uri="{FF2B5EF4-FFF2-40B4-BE49-F238E27FC236}">
                <a16:creationId xmlns:a16="http://schemas.microsoft.com/office/drawing/2014/main" id="{EC45B2F8-FFE2-4247-BAA1-05612BBD2933}"/>
              </a:ext>
            </a:extLst>
          </p:cNvPr>
          <p:cNvSpPr>
            <a:spLocks noGrp="1"/>
          </p:cNvSpPr>
          <p:nvPr/>
        </p:nvSpPr>
        <p:spPr>
          <a:xfrm>
            <a:off x="7239000" y="6267450"/>
            <a:ext cx="409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2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4 προς 1</a:t>
            </a:r>
          </a:p>
        </p:txBody>
      </p:sp>
    </p:spTree>
    <p:extLst>
      <p:ext uri="{BB962C8B-B14F-4D97-AF65-F5344CB8AC3E}">
        <p14:creationId xmlns:p14="http://schemas.microsoft.com/office/powerpoint/2010/main" val="2063101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91A9313C-53B2-44F7-BDCC-84C91F11FA6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ισοογκωτική συστολή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081EE01C-283A-4305-A269-EECECC2B980D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Ισοογκωτική συστολή (1 → 2):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Ξεκινά στο σημείο 1, στο τέλος της διαστολής.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κοιλία συστέλλεται, η πίεση αυξάνεται, αλλά δεν υπάρχει εξώθηση (οι βαλβίδες είναι κλειστές).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της κοιλίας παραμένει σταθερός, γι’ αυτό ονομάζεται ισοογκωτική συστολή.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39555"/>
            <a:ext cx="4552950" cy="3083865"/>
          </a:xfrm>
          <a:prstGeom prst="rect">
            <a:avLst/>
          </a:prstGeom>
        </p:spPr>
      </p:pic>
      <p:sp>
        <p:nvSpPr>
          <p:cNvPr id="5" name="Φάση του βρόχου">
            <a:extLst>
              <a:ext uri="{FF2B5EF4-FFF2-40B4-BE49-F238E27FC236}">
                <a16:creationId xmlns:a16="http://schemas.microsoft.com/office/drawing/2014/main" id="{3A01E5BA-62DA-4882-B5A2-441A652C3FC6}"/>
              </a:ext>
            </a:extLst>
          </p:cNvPr>
          <p:cNvSpPr>
            <a:spLocks noGrp="1"/>
          </p:cNvSpPr>
          <p:nvPr/>
        </p:nvSpPr>
        <p:spPr>
          <a:xfrm>
            <a:off x="7239000" y="6267450"/>
            <a:ext cx="409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2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1 προς 2</a:t>
            </a:r>
          </a:p>
        </p:txBody>
      </p:sp>
    </p:spTree>
    <p:extLst>
      <p:ext uri="{BB962C8B-B14F-4D97-AF65-F5344CB8AC3E}">
        <p14:creationId xmlns:p14="http://schemas.microsoft.com/office/powerpoint/2010/main" val="11603910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30C46DBD-6D5E-49FD-BA53-00CB0FFD3A27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εξώθηση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DE92EBB-934C-4ACC-A2FE-1A0AC3B54340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Εξώθηση αίματος από την κοιλία (2 → 3):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πίεση στην αριστερή κοιλία ξεπερνά την πίεση στην αορτή.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αορτική βαλβίδα ανοίγει και το αίμα εξωθείται (όγκος παλμού: 70 mL).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πίεση παραμένει υψηλή, ενώ ο όγκος μειώνεται.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Τελοσυστολικός όγκος: 70 mL.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39555"/>
            <a:ext cx="4552950" cy="3083865"/>
          </a:xfrm>
          <a:prstGeom prst="rect">
            <a:avLst/>
          </a:prstGeom>
        </p:spPr>
      </p:pic>
      <p:sp>
        <p:nvSpPr>
          <p:cNvPr id="5" name="Φάση του βρόχου">
            <a:extLst>
              <a:ext uri="{FF2B5EF4-FFF2-40B4-BE49-F238E27FC236}">
                <a16:creationId xmlns:a16="http://schemas.microsoft.com/office/drawing/2014/main" id="{B819D6E8-AD55-4FCF-B211-22B4BFF485A7}"/>
              </a:ext>
            </a:extLst>
          </p:cNvPr>
          <p:cNvSpPr>
            <a:spLocks noGrp="1"/>
          </p:cNvSpPr>
          <p:nvPr/>
        </p:nvSpPr>
        <p:spPr>
          <a:xfrm>
            <a:off x="7239000" y="6267450"/>
            <a:ext cx="409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2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2 προς 3</a:t>
            </a:r>
          </a:p>
        </p:txBody>
      </p:sp>
    </p:spTree>
    <p:extLst>
      <p:ext uri="{BB962C8B-B14F-4D97-AF65-F5344CB8AC3E}">
        <p14:creationId xmlns:p14="http://schemas.microsoft.com/office/powerpoint/2010/main" val="773380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324CBFBC-20C2-4B0C-A3F8-6B68035D3642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ισοογκωτική χάλαση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B066818D-91C9-45E2-96A8-0CA91570E5D6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Ισοογκωτική χάλαση (3 → 4):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συστολή ολοκληρώνεται και η κοιλία χαλαρώνει.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κοιλιακή πίεση μειώνεται και η αορτική βαλβίδα κλείνει.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της κοιλίας παραμένει σταθερός (τελοσυστολικός όγκος: 70 mL).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σημείο 4 ανοίγει η μιτροειδής και αρχίζει νέος κύκλος πλήρωσης.</a:t>
            </a: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39555"/>
            <a:ext cx="4552950" cy="3083865"/>
          </a:xfrm>
          <a:prstGeom prst="rect">
            <a:avLst/>
          </a:prstGeom>
        </p:spPr>
      </p:pic>
      <p:sp>
        <p:nvSpPr>
          <p:cNvPr id="5" name="Φάση του βρόχου">
            <a:extLst>
              <a:ext uri="{FF2B5EF4-FFF2-40B4-BE49-F238E27FC236}">
                <a16:creationId xmlns:a16="http://schemas.microsoft.com/office/drawing/2014/main" id="{8A5591F5-9C62-4231-810C-7919323424FD}"/>
              </a:ext>
            </a:extLst>
          </p:cNvPr>
          <p:cNvSpPr>
            <a:spLocks noGrp="1"/>
          </p:cNvSpPr>
          <p:nvPr/>
        </p:nvSpPr>
        <p:spPr>
          <a:xfrm>
            <a:off x="7239000" y="6267450"/>
            <a:ext cx="409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2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3 προς 4</a:t>
            </a:r>
          </a:p>
        </p:txBody>
      </p:sp>
    </p:spTree>
    <p:extLst>
      <p:ext uri="{BB962C8B-B14F-4D97-AF65-F5344CB8AC3E}">
        <p14:creationId xmlns:p14="http://schemas.microsoft.com/office/powerpoint/2010/main" val="1765956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16568CB8-CCA5-46F3-8A73-8EC26290B50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Έν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ας πλήρης παλμός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2E340B0A-13FB-49E4-830D-45CD62B68EDC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4762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Συγχρονισμός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ΗΚΓ, π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ιέσεων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και βαλβ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ίδων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Συσχέτιση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την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</a:t>
            </a: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ορεί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στον βρόχο πίεσης–όγκου.</a:t>
            </a:r>
          </a:p>
          <a:p>
            <a:pPr marL="254000" indent="-139700" algn="l">
              <a:lnSpc>
                <a:spcPct val="15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</a:t>
            </a:r>
            <a:r>
              <a:rPr sz="21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αγνώριση των τεσσάρων κύριων φάσεων.</a:t>
            </a:r>
          </a:p>
        </p:txBody>
      </p:sp>
      <p:pic>
        <p:nvPicPr>
          <p:cNvPr id="5" name="Enas_Pliris_Palmos_15s (2)">
            <a:hlinkClick r:id="" action="ppaction://media"/>
            <a:extLst>
              <a:ext uri="{FF2B5EF4-FFF2-40B4-BE49-F238E27FC236}">
                <a16:creationId xmlns:a16="http://schemas.microsoft.com/office/drawing/2014/main" id="{40B835A8-5349-35E5-552D-962B78ED22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40705" y="1902109"/>
            <a:ext cx="4221666" cy="469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2CA7CE5F-FBE8-4A32-8328-E783504EF4D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Προφόρτιο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4C92CED5-F03E-49BC-A7EB-466C229164F7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Προφόρτιο: αρχική διάταση των μυοκυττάρων στο τέλος της διαστολής.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Σχετίζεται με το μήκος του σαρκομερίου και την τοιχωματική φόρτιση.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EDV και η τελοδιαστολική πίεση αποτελούν δείκτες.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αντιστοιχία των δεικτών εξαρτάται από την κοιλιακή ενδοτικότητα.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rcRect t="1400"/>
          <a:stretch/>
        </p:blipFill>
        <p:spPr>
          <a:xfrm>
            <a:off x="7010400" y="3227569"/>
            <a:ext cx="4552950" cy="210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760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3172FC11-4F3D-4365-B8AF-222458D1FE2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Προφόρτιο με απλά λόγια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429CEB93-AA9D-4F15-8FDC-31D4F6E2C593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προφόρτιο περιγράφει πόσο έχουν διαταθεί οι μυϊκές ίνες πριν αρχίσει 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τελοδιαστολικός όγκος (EDV) είναι δείκτης του προφορτίου.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της φλεβικής επιστροφής μπορεί να αυξήσει την κοιλιακή πλήρωση και το προφόρτιο.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ίδιος όγκος μπορεί να αντιστοιχεί σε διαφορετική πίεση πλήρωσης όταν αλλάζει η ενδοτικότητα της κοιλίας.</a:t>
            </a:r>
          </a:p>
        </p:txBody>
      </p:sp>
    </p:spTree>
    <p:extLst>
      <p:ext uri="{BB962C8B-B14F-4D97-AF65-F5344CB8AC3E}">
        <p14:creationId xmlns:p14="http://schemas.microsoft.com/office/powerpoint/2010/main" val="1306459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61AFA4B6-E66A-40FA-96A6-FDD5785B42B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Μηχανισμός Frank–Starling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106CF21B-5EC0-481F-9E50-185394414745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του όγκου παλμού διέπεται από τη σχέση Frank-Starling.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Μεγαλύτερος τελοδιαστολικός όγκος (δηλαδή μεγαλύτερο μήκος των καρδιακών ινών στο τέλος της διαστολής) οδηγεί σε αύξηση του όγκου παλμού κατά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του μήκους ενισχύει την ευαισθησία των μυονηματίων στο Ca²⁺.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σύγκριση αφορά το φυσιολογικό εύρος, με σταθερό μεταφόρτιο και συσταλτικότητα.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73614" y="2209800"/>
            <a:ext cx="4426521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054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50BD5618-8722-4310-8EFE-EDB5049EE8A2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Καμπύλη Frank–Starling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28EEFA9A-AD5E-402F-B6F3-9D7F9C51211D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καμπύλη συσχετίζει δείκτη πλήρωσης με όγκο παλμού ή καρδιακή παροχή.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προφορτίου προκαλεί μετακίνηση κατά μήκος της ίδιας καμπύλης.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συσταλτικότητας μετατοπίζει την καμπύλη προς υψηλότερη απόδοση.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συσταλτικότητας μετατοπίζει την καμπύλη προς χαμηλότερη απόδοση.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rcRect b="2300"/>
          <a:stretch/>
        </p:blipFill>
        <p:spPr>
          <a:xfrm>
            <a:off x="7010400" y="2230792"/>
            <a:ext cx="4552950" cy="410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057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FBCFD061-6688-4035-9769-A75C0F99007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Παράγοντες που επηρεάζουν το προφόρτιο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6F980913-740C-4666-B6BF-7BE7910D593C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Όγκος αίματος και φλεβικός τόνος ρυθμίζουν την κεντρική κατανομή αίματος.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Μυϊκή και αναπνευστική αντλία επηρεάζουν τη φλεβική επιστροφή.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καρδιακή συχνότητα επηρεάζει τον χρόνο πλήρωσης.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Κοιλιακή ενδοτικότητα και κολπική συστολή επηρεάζουν την πλήρωση.</a:t>
            </a:r>
          </a:p>
        </p:txBody>
      </p:sp>
      <p:sp>
        <p:nvSpPr>
          <p:cNvPr id="4" name="Όγκος φλεβικού αίματος">
            <a:extLst>
              <a:ext uri="{FF2B5EF4-FFF2-40B4-BE49-F238E27FC236}">
                <a16:creationId xmlns:a16="http://schemas.microsoft.com/office/drawing/2014/main" id="{4F8C0DC8-D9B1-44A6-8D40-A222C272010D}"/>
              </a:ext>
            </a:extLst>
          </p:cNvPr>
          <p:cNvSpPr>
            <a:spLocks noGrp="1"/>
          </p:cNvSpPr>
          <p:nvPr/>
        </p:nvSpPr>
        <p:spPr>
          <a:xfrm>
            <a:off x="7191375" y="2809875"/>
            <a:ext cx="423862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61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61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≈64%</a:t>
            </a:r>
          </a:p>
        </p:txBody>
      </p:sp>
      <p:sp>
        <p:nvSpPr>
          <p:cNvPr id="5" name="Ενδεικτική κατανομή">
            <a:extLst>
              <a:ext uri="{FF2B5EF4-FFF2-40B4-BE49-F238E27FC236}">
                <a16:creationId xmlns:a16="http://schemas.microsoft.com/office/drawing/2014/main" id="{AF13526B-72AD-4C55-BEA8-6BC1E25F19D4}"/>
              </a:ext>
            </a:extLst>
          </p:cNvPr>
          <p:cNvSpPr>
            <a:spLocks noGrp="1"/>
          </p:cNvSpPr>
          <p:nvPr/>
        </p:nvSpPr>
        <p:spPr>
          <a:xfrm>
            <a:off x="7124700" y="4048125"/>
            <a:ext cx="43053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400" b="0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695DA3"/>
                </a:solidFill>
                <a:latin typeface="Aptos"/>
                <a:ea typeface="Aptos"/>
                <a:cs typeface="Aptos"/>
              </a:rPr>
              <a:t>του όγκου αίματος</a:t>
            </a:r>
          </a:p>
          <a:p>
            <a:pPr algn="ctr">
              <a:lnSpc>
                <a:spcPct val="108000"/>
              </a:lnSpc>
              <a:buNone/>
              <a:defRPr sz="2400" b="0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695DA3"/>
                </a:solidFill>
                <a:latin typeface="Aptos"/>
                <a:ea typeface="Aptos"/>
                <a:cs typeface="Aptos"/>
              </a:rPr>
              <a:t>στις συστηματικές φλέβες</a:t>
            </a:r>
          </a:p>
        </p:txBody>
      </p:sp>
      <p:sp>
        <p:nvSpPr>
          <p:cNvPr id="6" name="Πλαίσιο κατανομής">
            <a:extLst>
              <a:ext uri="{FF2B5EF4-FFF2-40B4-BE49-F238E27FC236}">
                <a16:creationId xmlns:a16="http://schemas.microsoft.com/office/drawing/2014/main" id="{86B1F065-B7F5-41F8-ADE9-4D063324B95A}"/>
              </a:ext>
            </a:extLst>
          </p:cNvPr>
          <p:cNvSpPr>
            <a:spLocks noGrp="1"/>
          </p:cNvSpPr>
          <p:nvPr/>
        </p:nvSpPr>
        <p:spPr>
          <a:xfrm>
            <a:off x="7124700" y="5448300"/>
            <a:ext cx="4305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8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Ενδεικτική κατανομή σε ηρεμία</a:t>
            </a:r>
          </a:p>
        </p:txBody>
      </p:sp>
    </p:spTree>
    <p:extLst>
      <p:ext uri="{BB962C8B-B14F-4D97-AF65-F5344CB8AC3E}">
        <p14:creationId xmlns:p14="http://schemas.microsoft.com/office/powerpoint/2010/main" val="8070712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93A3B2C1-E101-4894-A454-D8ABC07783A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Μεταφόρτιο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2DC15BC6-6608-417D-B91F-6663D6FE5B5E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αριστερή κοιλία αντιμετωπίζει αυξημένη πίεση κατά την εξώθηση του αίματος.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Μεταφόρτιο: φορτίο που αντιτίθεται στη βράχυνση και στην εξώθηση.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Εξαρτάται από αορτική πίεση, αγγειακές ιδιότητες, γεωμετρία και βαλβιδικά εμπόδια.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αύξησή του μειώνει αρχικά τον SV, υπό συγκρίσιμες συνθήκες.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00672" y="2209800"/>
            <a:ext cx="4372406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655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A4830D12-EB59-426A-AF5D-E6F67D37925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Μεταφόρτιο με απλά λόγια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7C5F8D8A-C5E1-4341-BFEF-F578AE23CF3F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μεταφόρτιο είναι το φορτίο που πρέπει να υπερνικήσει η κοιλία για να εξωθήσει αίμα.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αριστερή κοιλία, μεγαλύτερη πίεση στην αορτή αυξάνει συνήθως αυτό το φορτίο.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Λιγότερο αίμα εξωθείται κατά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Περισσότερο αίμα παραμένει στην κοιλία στο τέλος της συστολής.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τελοσυστολικός όγκος αυξάνεται.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σύγκριση αφορά τον αρχικό παλμό, με ίδιο προφόρτιο και συσταλτικότητα.</a:t>
            </a:r>
          </a:p>
        </p:txBody>
      </p:sp>
    </p:spTree>
    <p:extLst>
      <p:ext uri="{BB962C8B-B14F-4D97-AF65-F5344CB8AC3E}">
        <p14:creationId xmlns:p14="http://schemas.microsoft.com/office/powerpoint/2010/main" val="35633642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4E87966D-DBFB-4A57-8AA1-30AC2397F0D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Νόμος Laplace και τοιχωματική τάση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A32A8774-318C-4E01-9180-2F18A0788821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10334625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οι φυσικές διαστάσεις και οι πιέσεις στους καρδιακούς θαλάμους επηρεάζουν τη μηχανική ένταση του καρδιακού μυός.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ενδοκοιλιακής πίεσης P ή ακτίνας r αυξάνει το σ.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πάχους τοιχώματος h μειώνει το σ, για δεδομένα P και r.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σχέση αφορά προσεγγιστικά μια λεπτότοιχη σφαιρική κοιλότητα. σ: τάση ανά μονάδα επιφάνειας, P: πίεση, r: ακτίνα, h: πάχος τοιχώματος.</a:t>
            </a:r>
          </a:p>
        </p:txBody>
      </p:sp>
      <p:sp>
        <p:nvSpPr>
          <p:cNvPr id="4" name="Εξίσωση">
            <a:extLst>
              <a:ext uri="{FF2B5EF4-FFF2-40B4-BE49-F238E27FC236}">
                <a16:creationId xmlns:a16="http://schemas.microsoft.com/office/drawing/2014/main" id="{99A023A5-CCAC-4B79-BD43-72A984694D03}"/>
              </a:ext>
            </a:extLst>
          </p:cNvPr>
          <p:cNvSpPr>
            <a:spLocks noGrp="1"/>
          </p:cNvSpPr>
          <p:nvPr/>
        </p:nvSpPr>
        <p:spPr>
          <a:xfrm>
            <a:off x="876300" y="5429250"/>
            <a:ext cx="10477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360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σ ≈ (P × r) / (2h)</a:t>
            </a:r>
          </a:p>
        </p:txBody>
      </p:sp>
    </p:spTree>
    <p:extLst>
      <p:ext uri="{BB962C8B-B14F-4D97-AF65-F5344CB8AC3E}">
        <p14:creationId xmlns:p14="http://schemas.microsoft.com/office/powerpoint/2010/main" val="1695852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BDE0713F-AB8D-40A0-A3BA-C3F8C3439C7F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Συσταλτικότητα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02C7C838-7023-4ADA-A628-6CEEA242CB3B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Συσταλτικότητα: ενδογενής ικανότητα ανάπτυξης δύναμης σε δεδομένα φορτία.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καρδιακός μυς αναπτύσσει μεγαλύτερη τάση και πίεση κατά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Εξαρτάται από τη διαχείριση Ca²⁺ και τα μυονημάτια.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θετική ινοτροπία αυξάνει την εξώθηση σε συγκρίσιμα φορτία.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98968"/>
            <a:ext cx="4552950" cy="296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55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EFA5A4A6-1C66-49B8-9648-CDDA6E554AE3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Συσταλτικότητα με απλά λόγια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B1B81C05-3E04-47B3-BCAA-DD7418BF8719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συσταλτικότητα περιγράφει την ικανότητα του μυοκαρδίου να αναπτύσσει δύναμη για τα ίδια φορτία.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Θετική ινοτροπία: αύξηση της συσταλτικότητας. Αρνητική ινοτροπία: μείωσή της.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Λουσιτροπία: η ικανότητα του μυοκαρδίου να χαλαρώνει. Θετική λουσιτροπία σημαίνει ταχύτερη χάλαση.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συμπαθητική διέγερση ενισχύει τη συστολή και επιταχύνει τη χάλαση, μέσω της ρύθμισης του Ca²⁺.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συγκρίνουμε προφόρτιο, μεταφόρτιο και συσταλτικότητα, κρατάμε σταθερούς τους άλλους δύο παράγοντες.</a:t>
            </a:r>
          </a:p>
        </p:txBody>
      </p:sp>
    </p:spTree>
    <p:extLst>
      <p:ext uri="{BB962C8B-B14F-4D97-AF65-F5344CB8AC3E}">
        <p14:creationId xmlns:p14="http://schemas.microsoft.com/office/powerpoint/2010/main" val="15814128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99E9B1E1-1718-4314-B641-E3E98617DCD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Αύξηση προφορτίου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466C8F2-EC79-4687-966C-70D8DC2B2C10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Αυξημένο προφόρτιο λόγω αυξημένης φλεβικής επιστροφής στο σημείο 1.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μεταφόρτιο και η συσταλτικότητα παραμένουν σταθερά.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παλμού, που μετριέται από το πλάτος της καμπύλης πίεσης-όγκου, αυξάνεται.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του όγκου παλμού διέπεται από τη σχέση Frank-Starling.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89716" y="2209800"/>
            <a:ext cx="4194318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929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7549DCF3-601A-437D-B187-E65EE8D2ECBF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Αύξηση μεταφορτίου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F65A034A-E835-406B-BD5A-21AB444F7E23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αυξημένο μεταφόρτιο οδηγεί σε άνοδο της κοιλιακής πίεσης κατά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Λιγότερο αίμα εξωθείται κατά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παλμού μειώνεται.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Περισσότερο αίμα παραμένει στην κοιλία στο τέλος της συστολής.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τελοσυστολικός όγκος αυξάνεται.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00672" y="2209800"/>
            <a:ext cx="4372406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6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C36C0BB1-7817-43DD-A800-FEC8494313B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Αύξηση συσταλτικότητας στον βρόχο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4D451229-A414-4A7C-AE31-A351FF524486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καρδιακός μυς αναπτύσσει μεγαλύτερη τάση και πίεση κατά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παλμού αυξάνεται λόγω της ενισχυμένης συσταλτικότητας.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Λιγότερο αίμα παραμένει στην κοιλία στο τέλος της συστολής.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τελοσυστολικός όγκος μειώνεται (σημεία 3 και 4).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τον ίδιο αρχικό EDV, αυξάνεται το κλάσμα εξώθησης.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81710" y="2209800"/>
            <a:ext cx="4010331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50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EBDFEC4D-B6AE-4801-A724-CB4A0E16FC8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Σύγκριση των τριών παραγόντων</a:t>
            </a:r>
          </a:p>
        </p:txBody>
      </p:sp>
      <p:graphicFrame>
        <p:nvGraphicFramePr>
          <p:cNvPr id="9" name="Πίνακας 8"/>
          <p:cNvGraphicFramePr/>
          <p:nvPr/>
        </p:nvGraphicFramePr>
        <p:xfrm>
          <a:off x="781050" y="2209800"/>
          <a:ext cx="10629900" cy="3143252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6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7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5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Αρχική μεταβολή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EDV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ESV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SV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προφορτίου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Περίπου σταθερός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μεταφορτίου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Αρχικά σταθερός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συσταλτικότητας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Αρχικά σταθερός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Μειώνεται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Αυξάνεται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564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Εικόνα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11AEB313-98C3-4C81-BD40-CDB4C82296E2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Ποιος παράγοντας αλλάζει σε κάθε βρόχο;</a:t>
            </a:r>
          </a:p>
        </p:txBody>
      </p:sp>
      <p:pic>
        <p:nvPicPr>
          <p:cNvPr id="20" name="Εικόνα 19"/>
          <p:cNvPicPr>
            <a:picLocks noChangeAspect="1"/>
          </p:cNvPicPr>
          <p:nvPr/>
        </p:nvPicPr>
        <p:blipFill>
          <a:blip r:embed="rId3"/>
          <a:srcRect t="22000" b="13000"/>
          <a:stretch/>
        </p:blipFill>
        <p:spPr>
          <a:xfrm>
            <a:off x="704850" y="3085398"/>
            <a:ext cx="3562350" cy="2287404"/>
          </a:xfrm>
          <a:prstGeom prst="rect">
            <a:avLst/>
          </a:prstGeom>
        </p:spPr>
      </p:pic>
      <p:sp>
        <p:nvSpPr>
          <p:cNvPr id="4" name="Βρόχος Α">
            <a:extLst>
              <a:ext uri="{FF2B5EF4-FFF2-40B4-BE49-F238E27FC236}">
                <a16:creationId xmlns:a16="http://schemas.microsoft.com/office/drawing/2014/main" id="{E52A150E-B0BF-4350-A82A-35F5F4B821F9}"/>
              </a:ext>
            </a:extLst>
          </p:cNvPr>
          <p:cNvSpPr>
            <a:spLocks noGrp="1"/>
          </p:cNvSpPr>
          <p:nvPr/>
        </p:nvSpPr>
        <p:spPr>
          <a:xfrm>
            <a:off x="704850" y="2209800"/>
            <a:ext cx="3562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5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Α</a:t>
            </a:r>
          </a:p>
        </p:txBody>
      </p:sp>
      <p:sp>
        <p:nvSpPr>
          <p:cNvPr id="5" name="Άξονας όγκου">
            <a:extLst>
              <a:ext uri="{FF2B5EF4-FFF2-40B4-BE49-F238E27FC236}">
                <a16:creationId xmlns:a16="http://schemas.microsoft.com/office/drawing/2014/main" id="{EF547207-853E-4B6E-9981-146C5526BEF3}"/>
              </a:ext>
            </a:extLst>
          </p:cNvPr>
          <p:cNvSpPr>
            <a:spLocks noGrp="1"/>
          </p:cNvSpPr>
          <p:nvPr/>
        </p:nvSpPr>
        <p:spPr>
          <a:xfrm>
            <a:off x="704850" y="5800725"/>
            <a:ext cx="3562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Κοιλιακός όγκος</a:t>
            </a:r>
          </a:p>
        </p:txBody>
      </p:sp>
      <p:pic>
        <p:nvPicPr>
          <p:cNvPr id="23" name="Εικόνα 22"/>
          <p:cNvPicPr>
            <a:picLocks noChangeAspect="1"/>
          </p:cNvPicPr>
          <p:nvPr/>
        </p:nvPicPr>
        <p:blipFill>
          <a:blip r:embed="rId4"/>
          <a:srcRect t="22000" b="13000"/>
          <a:stretch/>
        </p:blipFill>
        <p:spPr>
          <a:xfrm>
            <a:off x="4572000" y="3131981"/>
            <a:ext cx="3562350" cy="2194238"/>
          </a:xfrm>
          <a:prstGeom prst="rect">
            <a:avLst/>
          </a:prstGeom>
        </p:spPr>
      </p:pic>
      <p:sp>
        <p:nvSpPr>
          <p:cNvPr id="7" name="Βρόχος Β">
            <a:extLst>
              <a:ext uri="{FF2B5EF4-FFF2-40B4-BE49-F238E27FC236}">
                <a16:creationId xmlns:a16="http://schemas.microsoft.com/office/drawing/2014/main" id="{6A1093B1-7F3A-4368-AC1B-03DCDA0ABE42}"/>
              </a:ext>
            </a:extLst>
          </p:cNvPr>
          <p:cNvSpPr>
            <a:spLocks noGrp="1"/>
          </p:cNvSpPr>
          <p:nvPr/>
        </p:nvSpPr>
        <p:spPr>
          <a:xfrm>
            <a:off x="4572000" y="2209800"/>
            <a:ext cx="3562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5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Β</a:t>
            </a:r>
          </a:p>
        </p:txBody>
      </p:sp>
      <p:sp>
        <p:nvSpPr>
          <p:cNvPr id="8" name="Άξονας όγκου">
            <a:extLst>
              <a:ext uri="{FF2B5EF4-FFF2-40B4-BE49-F238E27FC236}">
                <a16:creationId xmlns:a16="http://schemas.microsoft.com/office/drawing/2014/main" id="{21774D4D-FA95-4772-9D1E-B4BA8773719E}"/>
              </a:ext>
            </a:extLst>
          </p:cNvPr>
          <p:cNvSpPr>
            <a:spLocks noGrp="1"/>
          </p:cNvSpPr>
          <p:nvPr/>
        </p:nvSpPr>
        <p:spPr>
          <a:xfrm>
            <a:off x="4572000" y="5800725"/>
            <a:ext cx="3562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Κοιλιακός όγκος</a:t>
            </a: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5"/>
          <a:srcRect t="22000" b="16000"/>
          <a:stretch/>
        </p:blipFill>
        <p:spPr>
          <a:xfrm>
            <a:off x="8439150" y="3088135"/>
            <a:ext cx="3562350" cy="2281930"/>
          </a:xfrm>
          <a:prstGeom prst="rect">
            <a:avLst/>
          </a:prstGeom>
        </p:spPr>
      </p:pic>
      <p:sp>
        <p:nvSpPr>
          <p:cNvPr id="10" name="Βρόχος Γ">
            <a:extLst>
              <a:ext uri="{FF2B5EF4-FFF2-40B4-BE49-F238E27FC236}">
                <a16:creationId xmlns:a16="http://schemas.microsoft.com/office/drawing/2014/main" id="{913671D6-4A1E-4CEB-B7EB-50CC6CE87FEA}"/>
              </a:ext>
            </a:extLst>
          </p:cNvPr>
          <p:cNvSpPr>
            <a:spLocks noGrp="1"/>
          </p:cNvSpPr>
          <p:nvPr/>
        </p:nvSpPr>
        <p:spPr>
          <a:xfrm>
            <a:off x="8439150" y="2209800"/>
            <a:ext cx="3562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5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Γ</a:t>
            </a:r>
          </a:p>
        </p:txBody>
      </p:sp>
      <p:sp>
        <p:nvSpPr>
          <p:cNvPr id="11" name="Άξονας όγκου">
            <a:extLst>
              <a:ext uri="{FF2B5EF4-FFF2-40B4-BE49-F238E27FC236}">
                <a16:creationId xmlns:a16="http://schemas.microsoft.com/office/drawing/2014/main" id="{72A44810-3D8B-47A0-963B-C29FA80A134C}"/>
              </a:ext>
            </a:extLst>
          </p:cNvPr>
          <p:cNvSpPr>
            <a:spLocks noGrp="1"/>
          </p:cNvSpPr>
          <p:nvPr/>
        </p:nvSpPr>
        <p:spPr>
          <a:xfrm>
            <a:off x="8439150" y="5800725"/>
            <a:ext cx="3562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72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Κοιλιακός όγκος</a:t>
            </a:r>
          </a:p>
        </p:txBody>
      </p:sp>
      <p:sp>
        <p:nvSpPr>
          <p:cNvPr id="17" name="Υπόμνημα βρόχων">
            <a:extLst>
              <a:ext uri="{FF2B5EF4-FFF2-40B4-BE49-F238E27FC236}">
                <a16:creationId xmlns:a16="http://schemas.microsoft.com/office/drawing/2014/main" id="{7169911E-57FB-4C2F-BB21-1D92F3FD14CB}"/>
              </a:ext>
            </a:extLst>
          </p:cNvPr>
          <p:cNvSpPr>
            <a:spLocks noGrp="1"/>
          </p:cNvSpPr>
          <p:nvPr/>
        </p:nvSpPr>
        <p:spPr>
          <a:xfrm>
            <a:off x="857250" y="1828800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Συνεχής γραμμή: αρχική κατάσταση. Διακεκομμένη γραμμή: μεταβολή.</a:t>
            </a:r>
          </a:p>
        </p:txBody>
      </p:sp>
    </p:spTree>
    <p:extLst>
      <p:ext uri="{BB962C8B-B14F-4D97-AF65-F5344CB8AC3E}">
        <p14:creationId xmlns:p14="http://schemas.microsoft.com/office/powerpoint/2010/main" val="16188690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CB98F7F4-5EC9-44D3-AD09-9DC9351FF9D2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Λύση και αιτιολόγηση</a:t>
            </a:r>
          </a:p>
        </p:txBody>
      </p:sp>
      <p:graphicFrame>
        <p:nvGraphicFramePr>
          <p:cNvPr id="7" name="Πίνακας 6"/>
          <p:cNvGraphicFramePr/>
          <p:nvPr/>
        </p:nvGraphicFramePr>
        <p:xfrm>
          <a:off x="781050" y="2209800"/>
          <a:ext cx="10629900" cy="3577590"/>
        </p:xfrm>
        <a:graphic>
          <a:graphicData uri="http://schemas.openxmlformats.org/drawingml/2006/table">
            <a:tbl>
              <a:tblPr firstRow="1"/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Βρόχος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Μεταβολή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Μηχανική αιτιολόγηση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προφορτίου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Μεγαλύτερος EDV, μεγαλύτερο πλάτος και SV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Β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μεταφορτίου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Μεγαλύτερη πίεση, μεγαλύτερος ESV και μικρότερος SV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Γ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Αύξηση συσταλτικότητας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Μικρότερος ESV, μεγαλύτερο πλάτος και SV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7415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0BE02745-84BA-4A63-BF7B-C61AB0E700D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Καρδιακό έργο και κατανάλωση οξυγόνου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6A48279-EB72-4B3D-AC7C-F079B3348F8E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Έργο που εκτελεί η καρδιά σε κάθε παλμό.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έργο της αριστερής κοιλίας μπορεί να οπτικοποιηθεί ως η επιφάνεια που περικλείεται στην καμπύλη πίεσης-όγκου.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αριστερή κοιλία, το έργο παλμού προσεγγίζεται ως το γινόμενο του όγκου παλμού επί τη μέση πίεση εξώθησης.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Συχνότητα, συσταλτικότητα και τοιχωματική επιβάρυνση αυξάνουν τις ενεργειακές απαιτήσεις.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757566"/>
            <a:ext cx="4552950" cy="304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461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0929EF7-69D9-4E63-8921-55ECF83A5F6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Στεφανιαία αιμάτωση και διαστολή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EAEB838-528E-4E59-9E81-F5F4AF5350F1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συστολή συμπιέζει τα ενδομυοκαρδιακά αγγεία, ιδίως στην αριστερή κοιλία.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αριστερή στεφανιαία ροή εμφανίζει σημαντική διαστολική συνιστώσα.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ταχυκαρδία μειώνει τον χρόνο διαθέσιμης διαστολικής αιμάτωσης.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ισορροπία προσφοράς και κατανάλωσης O₂ εξαρτάται από ροή, περιεχόμενο O₂ και μυοκαρδιακό έργο.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59921" y="2209800"/>
            <a:ext cx="4253907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53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0231DBDB-6807-4B77-A505-AB67184719B5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Καρδιακή συχνότητα και καρδιακή εφεδρεία</a:t>
            </a:r>
          </a:p>
        </p:txBody>
      </p:sp>
      <p:graphicFrame>
        <p:nvGraphicFramePr>
          <p:cNvPr id="9" name="Πίνακας 8"/>
          <p:cNvGraphicFramePr/>
          <p:nvPr/>
        </p:nvGraphicFramePr>
        <p:xfrm>
          <a:off x="781050" y="2209800"/>
          <a:ext cx="10629900" cy="2762252"/>
        </p:xfrm>
        <a:graphic>
          <a:graphicData uri="http://schemas.openxmlformats.org/drawingml/2006/table">
            <a:tbl>
              <a:tblPr firstRow="1"/>
              <a:tblGrid>
                <a:gridCol w="53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056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HR, παλμοί/min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Διάρκεια κύκλου: T = 60 / HR</a:t>
                      </a:r>
                    </a:p>
                  </a:txBody>
                  <a:tcPr marL="123825" marR="123825" marT="85725" marB="85725" anchor="ctr"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60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1,00 s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75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0,80 s</a:t>
                      </a:r>
                    </a:p>
                  </a:txBody>
                  <a:tcPr marL="123825" marR="123825" marT="85725" marB="85725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563"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120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0,50 s</a:t>
                      </a:r>
                    </a:p>
                  </a:txBody>
                  <a:tcPr marL="123825" marR="123825" marT="85725" marB="857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1191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3BF8F8AE-FBB3-4923-851A-2A4266BDD60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Ταχυκαρδία και καρδιακή εφεδρεία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8061938E-6DE2-4635-837E-0A9DC55E290D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καρδιακής συχνότητας: κάθε καρδιακός κύκλος διαρκεί λιγότερο. Η διαστολή βραχύνεται περισσότερο από τη συστολή.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μικρότερη διάρκεια της διαστολής περιορίζει τον χρόνο κοιλιακής πλήρωσης. Σε πολύ υψηλή συχνότητα μπορεί να μειωθεί ο όγκος παλμού.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Καρδιακή εφεδρεία: η διαφορά μεταξύ μέγιστης καρδιακής παροχής και καρδιακής παροχής σε ηρεμία.</a:t>
            </a:r>
          </a:p>
        </p:txBody>
      </p:sp>
    </p:spTree>
    <p:extLst>
      <p:ext uri="{BB962C8B-B14F-4D97-AF65-F5344CB8AC3E}">
        <p14:creationId xmlns:p14="http://schemas.microsoft.com/office/powerpoint/2010/main" val="4171455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ADA9D83D-5E90-46F6-A10B-99D8BB987F97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Φλεβική επιστροφή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E7A5A937-333C-4835-9945-906A8D59CB87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φλεβική επιστροφή, VR, είναι η ροή αίματος που επανέρχεται στη δεξιά καρδιά ανά λεπτό.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σταθερή κατάσταση ισχύει VR = CO.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ροή εξαρτάται από τη βαθμίδα πίεσης και την αντίσταση προς φλεβική επιστροφή.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Φλεβικές βαλβίδες, μυϊκή και αναπνευστική αντλία υποστηρίζουν την κεντρική επιστροφή αίματος.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31038" y="2209800"/>
            <a:ext cx="451167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433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D7BEA81F-B909-4A1B-BE6A-562220461054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Καμπύλες καρδιακής λειτουργίας</a:t>
            </a:r>
          </a:p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και φλεβικής επιστροφής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19983CE8-1B98-41F7-9549-722AC1DF1EF5}"/>
              </a:ext>
            </a:extLst>
          </p:cNvPr>
          <p:cNvSpPr>
            <a:spLocks noGrp="1"/>
          </p:cNvSpPr>
          <p:nvPr/>
        </p:nvSpPr>
        <p:spPr>
          <a:xfrm>
            <a:off x="781050" y="2590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καρδιακή καμπύλη συσχετίζει CO με πίεση δεξιού κόλπου RAP.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αγγειακή καμπύλη συσχετίζει VR με RAP.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της RAP ενισχύει την πλήρωση και μειώνει τη βαθμίδα φλεβικής επιστροφής.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τομή ορίζει κοινή ροή και RAP σε σταθερή κατάσταση.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66945" y="2590800"/>
            <a:ext cx="403986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99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427EFC60-3C95-44D9-AD7E-2C0FC4CF05DB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Γιατί οι καμπύλες έχουν αντίθετη φορά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A76206B3-14B8-40BA-9781-7B1FFA370D43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Καθώς αυξάνονται η πίεση του δεξιού κόλπου και ο τελοδιαστολικός όγκος, αυξάνεται το μήκος των κοιλιακών ινών, γεγονός που οδηγεί σε αυξημένο όγκο παλμού και καρδιακή παροχή.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Καθώς η πίεση του δεξιού κόλπου μειώνεται, η φλεβική επιστροφή αυξάνεται λόγω της μεγαλύτερης κλίσης πίεσης που οδηγεί τη ροή του αίματος πίσω στην καρδιά.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τομή των καμπυλών η καρδιακή παροχή ισούται με τη φλεβική επιστροφή. Αυτό είναι το σημείο σταθερής κατάστασης.</a:t>
            </a:r>
          </a:p>
        </p:txBody>
      </p:sp>
    </p:spTree>
    <p:extLst>
      <p:ext uri="{BB962C8B-B14F-4D97-AF65-F5344CB8AC3E}">
        <p14:creationId xmlns:p14="http://schemas.microsoft.com/office/powerpoint/2010/main" val="34111654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A9F2B24B-9BE7-48E7-AD61-A0367F41B7F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Μέση συστηματική πίεση πλήρωσης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93D1D15A-9B2A-44AD-B1A1-08F3C9A30C3B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Pms είναι η πίεση που θα επικρατούσε στη συστηματική κυκλοφορία μετά εξισορρόπηση πιέσεων σε μηδενική ροή.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Αντιστοιχεί στην τομή της καμπύλης VR με τον άξονα RAP.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Δύο παράγοντες που επηρεάζουν τη μέση συστηματική πίεση πλήρωσης είναι ο όγκος του αίματος και η κατανομή μεταξύ όγκων χωρίς τάση και υπό τάση.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μοντέλο: VR = (Pms − RAP) / RVR.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62395" y="2209800"/>
            <a:ext cx="444896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393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8C47D71C-6AFE-4BFB-BA6C-80E97DBBCCA1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Όγκος υπό τάση και πίεση πλήρωσης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112B2C6F-12D6-479C-90D8-67B1D4EF67FE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Όγκος χωρίς τάση: το αίμα που γεμίζει τα αγγεία χωρίς να διατείνει σημαντικά τα τοιχώματά τους.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Όγκος υπό τάση: το αίμα που διατείνει τα αγγεία και δημιουργεί πίεση.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του υπό τάση όγκου αυξάνει τη μέση συστηματική πίεση πλήρωσης (Pms). Η φλεβοσύσπαση μπορεί να έχει ανάλογη επίδραση, χωρίς αύξηση του συνολικού όγκου αίματος.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σχέση VR = (Pms − RAP) / RVR, RAP είναι η πίεση του δεξιού κόλπου και RVR η αντίσταση στη φλεβική επιστροφή.</a:t>
            </a:r>
          </a:p>
        </p:txBody>
      </p:sp>
    </p:spTree>
    <p:extLst>
      <p:ext uri="{BB962C8B-B14F-4D97-AF65-F5344CB8AC3E}">
        <p14:creationId xmlns:p14="http://schemas.microsoft.com/office/powerpoint/2010/main" val="35390459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5216D876-ABD8-4C22-9AB3-80FC379A821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Όγκος αίματος και φλεβικός τόνος</a:t>
            </a:r>
          </a:p>
        </p:txBody>
      </p:sp>
      <p:sp>
        <p:nvSpPr>
          <p:cNvPr id="3" name="Υπότιτλος">
            <a:extLst>
              <a:ext uri="{FF2B5EF4-FFF2-40B4-BE49-F238E27FC236}">
                <a16:creationId xmlns:a16="http://schemas.microsoft.com/office/drawing/2014/main" id="{0609F016-ED8A-47A4-A5FF-2975706B77AD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5143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Αύξηση όγκου / υπό τάση όγκου</a:t>
            </a: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14988" y="2828925"/>
            <a:ext cx="3104173" cy="2952750"/>
          </a:xfrm>
          <a:prstGeom prst="rect">
            <a:avLst/>
          </a:prstGeom>
        </p:spPr>
      </p:pic>
      <p:sp>
        <p:nvSpPr>
          <p:cNvPr id="5" name="Υπότιτλος">
            <a:extLst>
              <a:ext uri="{FF2B5EF4-FFF2-40B4-BE49-F238E27FC236}">
                <a16:creationId xmlns:a16="http://schemas.microsoft.com/office/drawing/2014/main" id="{1A69446D-6F4A-406F-9C91-87E3A9C82A41}"/>
              </a:ext>
            </a:extLst>
          </p:cNvPr>
          <p:cNvSpPr>
            <a:spLocks noGrp="1"/>
          </p:cNvSpPr>
          <p:nvPr/>
        </p:nvSpPr>
        <p:spPr>
          <a:xfrm>
            <a:off x="6219825" y="2209800"/>
            <a:ext cx="5143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Μείωση όγκου / υπό τάση όγκου</a:t>
            </a:r>
          </a:p>
        </p:txBody>
      </p:sp>
      <p:pic>
        <p:nvPicPr>
          <p:cNvPr id="16" name="Εικόνα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27211" y="2828925"/>
            <a:ext cx="3242978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480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Εικόνα 1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6AD63A61-B817-4F4A-B75F-E34CA064D59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Μεταβολή συσταλτικότητας</a:t>
            </a:r>
          </a:p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και αγγειακής αντίστασης</a:t>
            </a:r>
          </a:p>
        </p:txBody>
      </p:sp>
      <p:sp>
        <p:nvSpPr>
          <p:cNvPr id="3" name="Υπότιτλος">
            <a:extLst>
              <a:ext uri="{FF2B5EF4-FFF2-40B4-BE49-F238E27FC236}">
                <a16:creationId xmlns:a16="http://schemas.microsoft.com/office/drawing/2014/main" id="{153E043B-98F7-4792-AAE0-C18D5A1E6057}"/>
              </a:ext>
            </a:extLst>
          </p:cNvPr>
          <p:cNvSpPr>
            <a:spLocks noGrp="1"/>
          </p:cNvSpPr>
          <p:nvPr/>
        </p:nvSpPr>
        <p:spPr>
          <a:xfrm>
            <a:off x="781050" y="259080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Θετική ινοτροπία</a:t>
            </a: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>
          <a:blip r:embed="rId3"/>
          <a:srcRect r="50000" b="4000"/>
          <a:stretch/>
        </p:blipFill>
        <p:spPr>
          <a:xfrm>
            <a:off x="787665" y="2933700"/>
            <a:ext cx="3320521" cy="3009900"/>
          </a:xfrm>
          <a:prstGeom prst="rect">
            <a:avLst/>
          </a:prstGeom>
        </p:spPr>
      </p:pic>
      <p:sp>
        <p:nvSpPr>
          <p:cNvPr id="5" name="Υπότιτλος">
            <a:extLst>
              <a:ext uri="{FF2B5EF4-FFF2-40B4-BE49-F238E27FC236}">
                <a16:creationId xmlns:a16="http://schemas.microsoft.com/office/drawing/2014/main" id="{19433537-8050-466C-99E9-9918007CC91A}"/>
              </a:ext>
            </a:extLst>
          </p:cNvPr>
          <p:cNvSpPr>
            <a:spLocks noGrp="1"/>
          </p:cNvSpPr>
          <p:nvPr/>
        </p:nvSpPr>
        <p:spPr>
          <a:xfrm>
            <a:off x="4429125" y="259080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Μείωση TPR</a:t>
            </a:r>
          </a:p>
        </p:txBody>
      </p:sp>
      <p:pic>
        <p:nvPicPr>
          <p:cNvPr id="19" name="Εικόνα 1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558475" y="2933700"/>
            <a:ext cx="3075049" cy="3009900"/>
          </a:xfrm>
          <a:prstGeom prst="rect">
            <a:avLst/>
          </a:prstGeom>
        </p:spPr>
      </p:pic>
      <p:sp>
        <p:nvSpPr>
          <p:cNvPr id="7" name="Υπότιτλος">
            <a:extLst>
              <a:ext uri="{FF2B5EF4-FFF2-40B4-BE49-F238E27FC236}">
                <a16:creationId xmlns:a16="http://schemas.microsoft.com/office/drawing/2014/main" id="{212F9EC0-6AE6-416B-90FE-D7207AC71DE0}"/>
              </a:ext>
            </a:extLst>
          </p:cNvPr>
          <p:cNvSpPr>
            <a:spLocks noGrp="1"/>
          </p:cNvSpPr>
          <p:nvPr/>
        </p:nvSpPr>
        <p:spPr>
          <a:xfrm>
            <a:off x="8077200" y="259080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2025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Αύξηση TPR</a:t>
            </a:r>
          </a:p>
        </p:txBody>
      </p:sp>
      <p:pic>
        <p:nvPicPr>
          <p:cNvPr id="21" name="Εικόνα 2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77200" y="2963646"/>
            <a:ext cx="3333750" cy="295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331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A4C9A2CE-4157-467F-942D-519B691F0139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Ινοτροπία και περιφερική αντίσταση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3F6216FE-63CD-46B3-956F-C156F9FA85AA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Θετική ινοτροπία: αυξάνει τη συσταλτικότητα, τον όγκο παλμού και την καρδιακή παροχή. Η καμπύλη καρδιακής λειτουργίας μετατοπίζεται προς τα πάνω.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Αρνητική ινοτροπία: η καμπύλη καρδιακής λειτουργίας μετατοπίζεται προς τα κάτω. Στη νέα σταθερή κατάσταση μειώνεται η καρδιακή παροχή και αυξάνεται η πίεση στον δεξιό κόλπο.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Μείωση της ολικής περιφερικής αντίστασης (TPR): μειώνει το μεταφόρτιο και αυξάνει τη φλεβική επιστροφή.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Αύξηση της TPR: αυξάνει το μεταφόρτιο και μειώνει τη φλεβική επιστροφή για δεδομένη πίεση στον δεξιό κόλπο.</a:t>
            </a:r>
          </a:p>
        </p:txBody>
      </p:sp>
    </p:spTree>
    <p:extLst>
      <p:ext uri="{BB962C8B-B14F-4D97-AF65-F5344CB8AC3E}">
        <p14:creationId xmlns:p14="http://schemas.microsoft.com/office/powerpoint/2010/main" val="13417104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6A9AE550-6217-43B7-988F-A2A96C2E9427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Μέτρηση καρδιακής παροχής: αρχή Fick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15E7F4B-6CFA-49BF-8A29-395B0F2EBA25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10334625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σταθερή κατάσταση, η κατανάλωση O₂ ισούται με την ποσότητα O₂ που αφήνει τους πνεύμονες ανά λεπτό μείον την ποσότητα O₂ που επιστρέφει στους πνεύμονες ανά λεπτό.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CaO₂: περιεχόμενο O₂ του αρτηριακού αίματος. Cv̄O₂: περιεχόμενο O₂ του μικτού φλεβικού αίματος, από την πνευμονική αρτηρία.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V̇O₂: συνολική κατανάλωση οξυγόνου του οργανισμού ανά λεπτό.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Χρησιμοποιείται περιεχόμενο O₂, όχι μόνο κορεσμός ή μερική πίεση.</a:t>
            </a:r>
          </a:p>
        </p:txBody>
      </p:sp>
      <p:sp>
        <p:nvSpPr>
          <p:cNvPr id="4" name="Εξίσωση">
            <a:extLst>
              <a:ext uri="{FF2B5EF4-FFF2-40B4-BE49-F238E27FC236}">
                <a16:creationId xmlns:a16="http://schemas.microsoft.com/office/drawing/2014/main" id="{FBF51764-6D06-4EF9-BFD9-612B73C0B65A}"/>
              </a:ext>
            </a:extLst>
          </p:cNvPr>
          <p:cNvSpPr>
            <a:spLocks noGrp="1"/>
          </p:cNvSpPr>
          <p:nvPr/>
        </p:nvSpPr>
        <p:spPr>
          <a:xfrm>
            <a:off x="876300" y="5429250"/>
            <a:ext cx="10477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3300" b="1">
                <a:solidFill>
                  <a:srgbClr val="695DA3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695DA3"/>
                </a:solidFill>
                <a:latin typeface="Aptos"/>
                <a:ea typeface="Aptos"/>
                <a:cs typeface="Aptos"/>
              </a:rPr>
              <a:t>CO = V̇O₂ / (CaO₂ − Cv̄O₂)</a:t>
            </a:r>
          </a:p>
        </p:txBody>
      </p:sp>
    </p:spTree>
    <p:extLst>
      <p:ext uri="{BB962C8B-B14F-4D97-AF65-F5344CB8AC3E}">
        <p14:creationId xmlns:p14="http://schemas.microsoft.com/office/powerpoint/2010/main" val="94776211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FDF17D30-EB45-4BA9-9796-DF77EE4F039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Άσκηση Fick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A329789A-6A38-48C9-9288-839991BB450A}"/>
              </a:ext>
            </a:extLst>
          </p:cNvPr>
          <p:cNvSpPr>
            <a:spLocks noGrp="1"/>
          </p:cNvSpPr>
          <p:nvPr/>
        </p:nvSpPr>
        <p:spPr>
          <a:xfrm>
            <a:off x="866775" y="2209800"/>
            <a:ext cx="10439400" cy="2952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άνδρας έχει κατανάλωση O₂ σε ηρεμία 250 mL O₂/min, περιεχόμενο O₂ στη μηριαία αρτηρία 0,20 mL O₂/mL αίματος και περιεχόμενο O₂ στην πνευμονική αρτηρία 0,15 mL O₂/mL αίματος.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είναι η καρδιακή παροχή του;</a:t>
            </a:r>
          </a:p>
        </p:txBody>
      </p:sp>
    </p:spTree>
    <p:extLst>
      <p:ext uri="{BB962C8B-B14F-4D97-AF65-F5344CB8AC3E}">
        <p14:creationId xmlns:p14="http://schemas.microsoft.com/office/powerpoint/2010/main" val="18473304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2BE7C392-18D4-47BD-8D21-60906B58D5A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Λύση της άσκησης Fick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8AA46DA8-2DCB-4B12-A51A-157E617100E9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Αρτηριοφλεβική διαφορά περιεχομένου O₂: 0,20 − 0,15 = 0,05 mL O₂/mL αίματος.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Καρδιακή παροχή: CO = 250 / 0,05 = 5.000 mL αίματος/min.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Μετατροπή μονάδων: 5.000 mL/min = 5 L/min.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Κάθε mL αίματος αποδίδει στους ιστούς 0,05 mL O₂. Για κατανάλωση 250 mL O₂/min χρειάζεται ροή αίματος 5.000 mL/min.</a:t>
            </a:r>
          </a:p>
        </p:txBody>
      </p:sp>
    </p:spTree>
    <p:extLst>
      <p:ext uri="{BB962C8B-B14F-4D97-AF65-F5344CB8AC3E}">
        <p14:creationId xmlns:p14="http://schemas.microsoft.com/office/powerpoint/2010/main" val="12273280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AA889A40-4856-46B3-BB19-DB171BF32EA7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Κλινική σύνθεση: μειωμένη</a:t>
            </a:r>
          </a:p>
          <a:p>
            <a:pPr algn="ctr">
              <a:lnSpc>
                <a:spcPct val="108000"/>
              </a:lnSpc>
              <a:buNone/>
              <a:defRPr sz="345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αντλητική λειτουργία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3B3A633B-75FB-4ECB-B9E4-20A26FEFA1DA}"/>
              </a:ext>
            </a:extLst>
          </p:cNvPr>
          <p:cNvSpPr>
            <a:spLocks noGrp="1"/>
          </p:cNvSpPr>
          <p:nvPr/>
        </p:nvSpPr>
        <p:spPr>
          <a:xfrm>
            <a:off x="781050" y="2590800"/>
            <a:ext cx="5781675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Ηλικία: 60χρονη γυναίκα.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Έντονη κόπωση και αδυναμία. Δύσπνοια (δυσκολία στην αναπνοή). Οίδημα στους αστραγάλους.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Δυσκολία στην αναπνοή σε ύπτια θέση (ορθόπνοια).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Κλάσμα εξώθησης της αριστερής κοιλίας: 0,30 (30%).</a:t>
            </a: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0400" y="2877569"/>
            <a:ext cx="4552950" cy="318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138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A752BE15-3C81-4E65-A875-9F2CC62A14AC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Καρδιακή ανεπάρκεια και συμπτώματα</a:t>
            </a: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5F4CA7C6-53E2-4FD8-B03E-71DE911A3D6E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Απόφραξη των στεφανιαίων αρτηριών οδηγεί σε ανεπαρκή παροχή οξυγόνου στο μυοκάρδιο.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Μειωμένη συσταλτικότητα και ελάττωση του όγκου παλμού.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Πνευμονικό οίδημα (δύσπνοια) και οίδημα σε περιφερικούς ιστούς.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Αυξημένη τριχοειδική διήθηση λόγω αυξημένης φλεβικής πίεσης.</a:t>
            </a:r>
          </a:p>
          <a:p>
            <a:pPr marL="254000" indent="-139700" algn="l">
              <a:lnSpc>
                <a:spcPct val="100000"/>
              </a:lnSpc>
              <a:spcAft>
                <a:spcPts val="7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χαμηλή παροχή συνδέεται με κόπωση. Η φλεβική συμφόρηση συνδέεται με πνευμονικό και περιφερικό οίδημα.</a:t>
            </a:r>
          </a:p>
        </p:txBody>
      </p:sp>
    </p:spTree>
    <p:extLst>
      <p:ext uri="{BB962C8B-B14F-4D97-AF65-F5344CB8AC3E}">
        <p14:creationId xmlns:p14="http://schemas.microsoft.com/office/powerpoint/2010/main" val="38884697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0C7E0413-C3C4-4188-970A-903C4610E6BE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Βασικά σημεία του μαθήματος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8BCCB4B8-EC90-48E8-9122-5A6CAEA050C5}"/>
              </a:ext>
            </a:extLst>
          </p:cNvPr>
          <p:cNvSpPr>
            <a:spLocks noGrp="1"/>
          </p:cNvSpPr>
          <p:nvPr/>
        </p:nvSpPr>
        <p:spPr>
          <a:xfrm>
            <a:off x="866775" y="2209800"/>
            <a:ext cx="10439400" cy="414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Ca²⁺ συνδέει διέγερση και συστολή. Η χάλαση απαιτεί απομάκρυνσή του και ATP.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βαθμίδες πίεσης καθορίζουν βαλβιδική λειτουργία και φάσεις του κύκλου.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SV = EDV − ESV, EF = SV/EDV, CO = HR × SV: διαφορετικά μεγέθη.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Προφόρτιο, μεταφόρτιο και συσταλτικότητα επηρεάζουν την εξώθηση.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Char char="•"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Καρδιακή λειτουργία και φλεβική επιστροφή καθορίζουν την κοινή παροχή.</a:t>
            </a:r>
          </a:p>
        </p:txBody>
      </p:sp>
    </p:spTree>
    <p:extLst>
      <p:ext uri="{BB962C8B-B14F-4D97-AF65-F5344CB8AC3E}">
        <p14:creationId xmlns:p14="http://schemas.microsoft.com/office/powerpoint/2010/main" val="9363414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2F644F84-25BC-449D-A277-63B77314BBA4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Βασικές ερωτήσεις για μελέτη</a:t>
            </a:r>
          </a:p>
        </p:txBody>
      </p:sp>
      <p:sp>
        <p:nvSpPr>
          <p:cNvPr id="101" name="Ερωτήσεις μελέτης 1">
            <a:extLst>
              <a:ext uri="{FF2B5EF4-FFF2-40B4-BE49-F238E27FC236}">
                <a16:creationId xmlns:a16="http://schemas.microsoft.com/office/drawing/2014/main" id="{5C27D57C-37B0-45E3-A093-B0F36BF07CB5}"/>
              </a:ext>
            </a:extLst>
          </p:cNvPr>
          <p:cNvSpPr>
            <a:spLocks noGrp="1"/>
          </p:cNvSpPr>
          <p:nvPr/>
        </p:nvSpPr>
        <p:spPr>
          <a:xfrm>
            <a:off x="762000" y="2238375"/>
            <a:ext cx="5000625" cy="427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1. Πώς η είσοδος Ca²⁺ από τους διαύλους τύπου L προκαλεί απελευθέρωση Ca²⁺ από το δίκτυο;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2. Ποιος είναι ο ρόλος της τροπονίνης C και πώς απομακρύνεται το Ca²⁺ κατά τη χάλαση;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3. Ποιες βαλβίδες είναι ανοικτές και ποιες κλειστές σε κάθε φάση του καρδιακού κύκλου;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4. Σε ποιες φάσεις παραμένει σταθερός ο κοιλιακός όγκος και πώς αλλάζει η πίεση;</a:t>
            </a:r>
          </a:p>
        </p:txBody>
      </p:sp>
      <p:sp>
        <p:nvSpPr>
          <p:cNvPr id="102" name="Ερωτήσεις μελέτης 2">
            <a:extLst>
              <a:ext uri="{FF2B5EF4-FFF2-40B4-BE49-F238E27FC236}">
                <a16:creationId xmlns:a16="http://schemas.microsoft.com/office/drawing/2014/main" id="{32043C1B-7C84-4304-9D79-91DEB4C625B0}"/>
              </a:ext>
            </a:extLst>
          </p:cNvPr>
          <p:cNvSpPr>
            <a:spLocks noGrp="1"/>
          </p:cNvSpPr>
          <p:nvPr/>
        </p:nvSpPr>
        <p:spPr>
          <a:xfrm>
            <a:off x="6429375" y="2238375"/>
            <a:ext cx="5000625" cy="427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5. Τι είναι EDV, ESV, SV, EF και CO; Πώς υπολογίζονται και σε ποιες μονάδες;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6. Πώς η αύξηση προφορτίου, μεταφορτίου ή συσταλτικότητας επηρεάζει τον όγκο παλμού;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7. Γιατί η καρδιακή παροχή ισούται με τη φλεβική επιστροφή στη σταθερή κατάσταση;</a:t>
            </a:r>
          </a:p>
          <a:p>
            <a:pPr marL="254000" indent="-139700" algn="l">
              <a:lnSpc>
                <a:spcPct val="100000"/>
              </a:lnSpc>
              <a:spcAft>
                <a:spcPts val="800"/>
              </a:spcAft>
              <a:buNone/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8. Πώς υπολογίζεται η καρδιακή παροχή με την αρχή Fick;</a:t>
            </a:r>
          </a:p>
        </p:txBody>
      </p:sp>
    </p:spTree>
    <p:extLst>
      <p:ext uri="{BB962C8B-B14F-4D97-AF65-F5344CB8AC3E}">
        <p14:creationId xmlns:p14="http://schemas.microsoft.com/office/powerpoint/2010/main" val="20518826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5105528-3370-4C15-A8A0-86F7CDF55EE8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kumimoji="0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Πηγές</a:t>
            </a:r>
            <a:r>
              <a:rPr kumimoji="0" sz="3900" b="1" i="0" u="none" strike="noStrike" kern="1200" cap="none" spc="0" normalizeH="0" baseline="0" noProof="0" dirty="0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α</a:t>
            </a:r>
            <a:r>
              <a:rPr kumimoji="0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ρχικού</a:t>
            </a:r>
            <a:r>
              <a:rPr kumimoji="0" sz="3900" b="1" i="0" u="none" strike="noStrike" kern="1200" cap="none" spc="0" normalizeH="0" baseline="0" noProof="0" dirty="0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</a:t>
            </a:r>
            <a:r>
              <a:rPr kumimoji="0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υλικού</a:t>
            </a:r>
            <a:endParaRPr kumimoji="0" sz="3900" b="1" i="0" u="none" strike="noStrike" kern="1200" cap="none" spc="0" normalizeH="0" baseline="0" noProof="0" dirty="0">
              <a:ln>
                <a:noFill/>
              </a:ln>
              <a:solidFill>
                <a:srgbClr val="527CC1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5B7DE5A9-88CD-4823-8C0B-D37C58D90C97}"/>
              </a:ext>
            </a:extLst>
          </p:cNvPr>
          <p:cNvSpPr>
            <a:spLocks noGrp="1"/>
          </p:cNvSpPr>
          <p:nvPr/>
        </p:nvSpPr>
        <p:spPr>
          <a:xfrm>
            <a:off x="866775" y="2209800"/>
            <a:ext cx="10439400" cy="414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Μ.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Τσουμ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ακίδου, εκπαιδευτικό υλικό φυσιολογίας, ΕΚΠΑ.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ΚΑΡΔΙΑ ΩΣ ΑΝΤΛΙΑ: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μυοκύττ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αρο, σαρκομέριο, σύζευξη διέγερσης–συστολής και χάλαση.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ΚΚ και ΚΠ: κα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ρδι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ακός κύκλος, όγκοι, παροχή, φορτία, βρόχοι πίεσης–όγκου και αρχή Fick.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ΑΡΤΗΡΙΕΣ ΚΑΙ ΦΛΕΒΕΣ: κατα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νομή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α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ίμ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ατος και φλεβική ενδοτικότητα.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Ενο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ποιημένες λειτουργίες: το περιστατικό καρδιακής ανεπάρκειας.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182438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3"/>
              </a:rPr>
              <a:t>OpenStax, Anatomy and Physiology 2e, §19.2: Cardiac Muscle and Electrical Activity.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4"/>
              </a:rPr>
              <a:t>OpenStax, Anatomy and Physiology 2e, §19.3: Cardiac Cycle.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5"/>
              </a:rPr>
              <a:t>OpenStax, Anatomy and Physiology 2e, §19.4: Cardiac Physiology.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R. E. Klabunde, Cardiovascular Physiology Concepts: Ventricular Pressure–Volume Relationship.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182438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409877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100" name="Τίτλος διαφάνειας">
            <a:extLst>
              <a:ext uri="{FF2B5EF4-FFF2-40B4-BE49-F238E27FC236}">
                <a16:creationId xmlns:a16="http://schemas.microsoft.com/office/drawing/2014/main" id="{4966ED2E-7FF5-446D-B0F1-1BBFB915D1FA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kumimoji="0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Πηγές</a:t>
            </a:r>
            <a:r>
              <a:rPr kumimoji="0" sz="3900" b="1" i="0" u="none" strike="noStrike" kern="1200" cap="none" spc="0" normalizeH="0" baseline="0" noProof="0" dirty="0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</a:t>
            </a:r>
            <a:r>
              <a:rPr kumimoji="0" lang="el-GR" sz="3900" b="1" i="0" u="none" strike="noStrike" kern="1200" cap="none" spc="0" normalizeH="0" baseline="0" noProof="0" dirty="0">
                <a:ln>
                  <a:noFill/>
                </a:ln>
                <a:solidFill>
                  <a:srgbClr val="527CC1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αρχικού υλικού</a:t>
            </a:r>
            <a:endParaRPr kumimoji="0" sz="3900" b="1" i="0" u="none" strike="noStrike" kern="1200" cap="none" spc="0" normalizeH="0" baseline="0" noProof="0" dirty="0">
              <a:ln>
                <a:noFill/>
              </a:ln>
              <a:solidFill>
                <a:srgbClr val="527CC1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101" name="Κύριο περιεχόμενο">
            <a:extLst>
              <a:ext uri="{FF2B5EF4-FFF2-40B4-BE49-F238E27FC236}">
                <a16:creationId xmlns:a16="http://schemas.microsoft.com/office/drawing/2014/main" id="{A514ED36-AF9E-4330-A1FF-7CD0C8BD1F72}"/>
              </a:ext>
            </a:extLst>
          </p:cNvPr>
          <p:cNvSpPr>
            <a:spLocks noGrp="1"/>
          </p:cNvSpPr>
          <p:nvPr/>
        </p:nvSpPr>
        <p:spPr>
          <a:xfrm>
            <a:off x="866775" y="2238375"/>
            <a:ext cx="10458450" cy="428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3"/>
              </a:rPr>
              <a:t>R. E. Klabunde, Cardiovascular Physiology Concepts: Cardiac Excitation–Contraction Coupling.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4"/>
              </a:rPr>
              <a:t>R. E. Klabunde, Cardiovascular Physiology Concepts: Venous Return – Hemodynamics.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5"/>
              </a:rPr>
              <a:t>R. E. Klabunde, Cardiovascular Physiology Concepts: Measurement of Cardiac Output.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Βίντεο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του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 α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ρχικού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υλικού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6"/>
              </a:rPr>
              <a:t>, Osmosis: Cardiac excitation–contraction coupling.</a:t>
            </a:r>
          </a:p>
          <a:p>
            <a:pPr marL="254000" marR="0" lvl="0" indent="-1397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Char char="•"/>
              <a:tabLst/>
              <a:defRPr sz="22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Βίντεο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του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 α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ρχικού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υλικού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82438"/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7"/>
              </a:rPr>
              <a:t>, Osmosis: Cardiac cycle.</a:t>
            </a:r>
          </a:p>
        </p:txBody>
      </p:sp>
    </p:spTree>
    <p:extLst>
      <p:ext uri="{BB962C8B-B14F-4D97-AF65-F5344CB8AC3E}">
        <p14:creationId xmlns:p14="http://schemas.microsoft.com/office/powerpoint/2010/main" val="236176719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4610</Words>
  <Application>Microsoft Office PowerPoint</Application>
  <DocSecurity>0</DocSecurity>
  <PresentationFormat>Ευρεία οθόνη</PresentationFormat>
  <Paragraphs>516</Paragraphs>
  <Slides>83</Slides>
  <Notes>2</Notes>
  <HiddenSlides>0</HiddenSlides>
  <MMClips>4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83</vt:i4>
      </vt:variant>
    </vt:vector>
  </HeadingPairs>
  <TitlesOfParts>
    <vt:vector size="86" baseType="lpstr">
      <vt:lpstr>Aptos</vt:lpstr>
      <vt:lpstr>Arial</vt:lpstr>
      <vt:lpstr>1_Θέμα του Office</vt:lpstr>
      <vt:lpstr>Template?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Marilia Kaplani</cp:lastModifiedBy>
  <cp:revision>5</cp:revision>
  <dcterms:created xsi:type="dcterms:W3CDTF">2026-10-03T16:09:27Z</dcterms:created>
  <dcterms:modified xsi:type="dcterms:W3CDTF">2026-10-12T11:42:44Z</dcterms:modified>
</cp:coreProperties>
</file>