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1" r:id="rId2"/>
    <p:sldMasterId id="2147483655" r:id="rId3"/>
  </p:sldMasterIdLst>
  <p:notesMasterIdLst>
    <p:notesMasterId r:id="rId97"/>
  </p:notesMasterIdLst>
  <p:sldIdLst>
    <p:sldId id="358" r:id="rId4"/>
    <p:sldId id="257" r:id="rId5"/>
    <p:sldId id="258" r:id="rId6"/>
    <p:sldId id="259" r:id="rId7"/>
    <p:sldId id="314" r:id="rId8"/>
    <p:sldId id="260" r:id="rId9"/>
    <p:sldId id="359" r:id="rId10"/>
    <p:sldId id="262" r:id="rId11"/>
    <p:sldId id="315" r:id="rId12"/>
    <p:sldId id="263" r:id="rId13"/>
    <p:sldId id="264" r:id="rId14"/>
    <p:sldId id="316" r:id="rId15"/>
    <p:sldId id="317" r:id="rId16"/>
    <p:sldId id="265" r:id="rId17"/>
    <p:sldId id="256" r:id="rId18"/>
    <p:sldId id="318" r:id="rId19"/>
    <p:sldId id="266" r:id="rId20"/>
    <p:sldId id="362" r:id="rId21"/>
    <p:sldId id="267" r:id="rId22"/>
    <p:sldId id="329" r:id="rId23"/>
    <p:sldId id="357" r:id="rId24"/>
    <p:sldId id="268" r:id="rId25"/>
    <p:sldId id="269" r:id="rId26"/>
    <p:sldId id="270" r:id="rId27"/>
    <p:sldId id="319" r:id="rId28"/>
    <p:sldId id="271" r:id="rId29"/>
    <p:sldId id="272" r:id="rId30"/>
    <p:sldId id="273" r:id="rId31"/>
    <p:sldId id="274" r:id="rId32"/>
    <p:sldId id="320" r:id="rId33"/>
    <p:sldId id="363" r:id="rId34"/>
    <p:sldId id="364" r:id="rId35"/>
    <p:sldId id="275" r:id="rId36"/>
    <p:sldId id="365" r:id="rId37"/>
    <p:sldId id="321" r:id="rId38"/>
    <p:sldId id="276" r:id="rId39"/>
    <p:sldId id="277" r:id="rId40"/>
    <p:sldId id="278" r:id="rId41"/>
    <p:sldId id="322" r:id="rId42"/>
    <p:sldId id="279" r:id="rId43"/>
    <p:sldId id="280" r:id="rId44"/>
    <p:sldId id="281" r:id="rId45"/>
    <p:sldId id="282" r:id="rId46"/>
    <p:sldId id="283" r:id="rId47"/>
    <p:sldId id="284" r:id="rId48"/>
    <p:sldId id="285" r:id="rId49"/>
    <p:sldId id="323" r:id="rId50"/>
    <p:sldId id="376" r:id="rId51"/>
    <p:sldId id="286" r:id="rId52"/>
    <p:sldId id="287" r:id="rId53"/>
    <p:sldId id="288" r:id="rId54"/>
    <p:sldId id="289" r:id="rId55"/>
    <p:sldId id="290" r:id="rId56"/>
    <p:sldId id="291" r:id="rId57"/>
    <p:sldId id="360" r:id="rId58"/>
    <p:sldId id="366" r:id="rId59"/>
    <p:sldId id="293" r:id="rId60"/>
    <p:sldId id="361" r:id="rId61"/>
    <p:sldId id="294" r:id="rId62"/>
    <p:sldId id="325" r:id="rId63"/>
    <p:sldId id="295" r:id="rId64"/>
    <p:sldId id="296" r:id="rId65"/>
    <p:sldId id="297" r:id="rId66"/>
    <p:sldId id="326" r:id="rId67"/>
    <p:sldId id="298" r:id="rId68"/>
    <p:sldId id="299" r:id="rId69"/>
    <p:sldId id="300" r:id="rId70"/>
    <p:sldId id="301" r:id="rId71"/>
    <p:sldId id="302" r:id="rId72"/>
    <p:sldId id="367" r:id="rId73"/>
    <p:sldId id="368" r:id="rId74"/>
    <p:sldId id="369" r:id="rId75"/>
    <p:sldId id="370" r:id="rId76"/>
    <p:sldId id="371" r:id="rId77"/>
    <p:sldId id="372" r:id="rId78"/>
    <p:sldId id="261" r:id="rId79"/>
    <p:sldId id="373" r:id="rId80"/>
    <p:sldId id="374" r:id="rId81"/>
    <p:sldId id="375" r:id="rId82"/>
    <p:sldId id="327" r:id="rId83"/>
    <p:sldId id="303" r:id="rId84"/>
    <p:sldId id="304" r:id="rId85"/>
    <p:sldId id="305" r:id="rId86"/>
    <p:sldId id="306" r:id="rId87"/>
    <p:sldId id="307" r:id="rId88"/>
    <p:sldId id="308" r:id="rId89"/>
    <p:sldId id="309" r:id="rId90"/>
    <p:sldId id="328" r:id="rId91"/>
    <p:sldId id="310" r:id="rId92"/>
    <p:sldId id="311" r:id="rId93"/>
    <p:sldId id="312" r:id="rId94"/>
    <p:sldId id="330" r:id="rId95"/>
    <p:sldId id="313" r:id="rId96"/>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sorterViewPr>
    <p:cViewPr varScale="1">
      <p:scale>
        <a:sx n="100" d="100"/>
        <a:sy n="100" d="100"/>
      </p:scale>
      <p:origin x="0" y="-569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slide" Target="slides/slide86.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slide" Target="slides/slide87.xml"/><Relationship Id="rId95" Type="http://schemas.openxmlformats.org/officeDocument/2006/relationships/slide" Target="slides/slide92.xml"/><Relationship Id="rId22" Type="http://schemas.openxmlformats.org/officeDocument/2006/relationships/slide" Target="slides/slide19.xml"/><Relationship Id="rId27" Type="http://schemas.openxmlformats.org/officeDocument/2006/relationships/slide" Target="slides/slide24.xml"/><Relationship Id="rId43" Type="http://schemas.openxmlformats.org/officeDocument/2006/relationships/slide" Target="slides/slide40.xml"/><Relationship Id="rId48" Type="http://schemas.openxmlformats.org/officeDocument/2006/relationships/slide" Target="slides/slide45.xml"/><Relationship Id="rId64" Type="http://schemas.openxmlformats.org/officeDocument/2006/relationships/slide" Target="slides/slide61.xml"/><Relationship Id="rId69" Type="http://schemas.openxmlformats.org/officeDocument/2006/relationships/slide" Target="slides/slide66.xml"/><Relationship Id="rId80" Type="http://schemas.openxmlformats.org/officeDocument/2006/relationships/slide" Target="slides/slide77.xml"/><Relationship Id="rId85" Type="http://schemas.openxmlformats.org/officeDocument/2006/relationships/slide" Target="slides/slide8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slide" Target="slides/slide85.xml"/><Relationship Id="rId91" Type="http://schemas.openxmlformats.org/officeDocument/2006/relationships/slide" Target="slides/slide88.xml"/><Relationship Id="rId96" Type="http://schemas.openxmlformats.org/officeDocument/2006/relationships/slide" Target="slides/slide93.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slide" Target="slides/slide83.xml"/><Relationship Id="rId94" Type="http://schemas.openxmlformats.org/officeDocument/2006/relationships/slide" Target="slides/slide91.xml"/><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97" Type="http://schemas.openxmlformats.org/officeDocument/2006/relationships/notesMaster" Target="notesMasters/notesMaster1.xml"/><Relationship Id="rId7" Type="http://schemas.openxmlformats.org/officeDocument/2006/relationships/slide" Target="slides/slide4.xml"/><Relationship Id="rId71" Type="http://schemas.openxmlformats.org/officeDocument/2006/relationships/slide" Target="slides/slide68.xml"/><Relationship Id="rId92" Type="http://schemas.openxmlformats.org/officeDocument/2006/relationships/slide" Target="slides/slide89.xml"/><Relationship Id="rId2" Type="http://schemas.openxmlformats.org/officeDocument/2006/relationships/slideMaster" Target="slideMasters/slideMaster2.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slide" Target="slides/slide84.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 Id="rId14" Type="http://schemas.openxmlformats.org/officeDocument/2006/relationships/slide" Target="slides/slide11.xml"/><Relationship Id="rId30" Type="http://schemas.openxmlformats.org/officeDocument/2006/relationships/slide" Target="slides/slide27.xml"/><Relationship Id="rId35" Type="http://schemas.openxmlformats.org/officeDocument/2006/relationships/slide" Target="slides/slide32.xml"/><Relationship Id="rId56" Type="http://schemas.openxmlformats.org/officeDocument/2006/relationships/slide" Target="slides/slide53.xml"/><Relationship Id="rId77" Type="http://schemas.openxmlformats.org/officeDocument/2006/relationships/slide" Target="slides/slide74.xml"/><Relationship Id="rId100"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93" Type="http://schemas.openxmlformats.org/officeDocument/2006/relationships/slide" Target="slides/slide90.xml"/><Relationship Id="rId98" Type="http://schemas.openxmlformats.org/officeDocument/2006/relationships/presProps" Target="presProps.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8B5A0AC-2C70-4114-8562-A35557F9DE3F}" type="datetimeFigureOut">
              <a:rPr lang="el-GR" smtClean="0"/>
              <a:t>6/10/2026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C6A700-FAD4-4433-8105-0DAFEB68ADEF}" type="slidenum">
              <a:rPr lang="el-GR" smtClean="0"/>
              <a:t>‹#›</a:t>
            </a:fld>
            <a:endParaRPr lang="el-GR"/>
          </a:p>
        </p:txBody>
      </p:sp>
    </p:spTree>
    <p:extLst>
      <p:ext uri="{BB962C8B-B14F-4D97-AF65-F5344CB8AC3E}">
        <p14:creationId xmlns:p14="http://schemas.microsoft.com/office/powerpoint/2010/main" val="2808590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3AC01C32-203E-4C81-882E-08BCCFE03882}" type="slidenum">
              <a:rPr lang="el-GR" smtClean="0"/>
              <a:t>15</a:t>
            </a:fld>
            <a:endParaRPr lang="el-GR"/>
          </a:p>
        </p:txBody>
      </p:sp>
    </p:spTree>
    <p:extLst>
      <p:ext uri="{BB962C8B-B14F-4D97-AF65-F5344CB8AC3E}">
        <p14:creationId xmlns:p14="http://schemas.microsoft.com/office/powerpoint/2010/main" val="1760226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l-GR"/>
          </a:p>
        </p:txBody>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Apto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Φυσιολογία ΙΙ">
    <p:spTree>
      <p:nvGrpSpPr>
        <p:cNvPr id="1" name=""/>
        <p:cNvGrpSpPr/>
        <p:nvPr/>
      </p:nvGrpSpPr>
      <p:grpSpPr>
        <a:xfrm>
          <a:off x="0" y="0"/>
          <a:ext cx="0" cy="0"/>
          <a:chOff x="0" y="0"/>
          <a:chExt cx="0" cy="0"/>
        </a:xfrm>
      </p:grpSpPr>
      <p:sp>
        <p:nvSpPr>
          <p:cNvPr id="7" name="Rectangle 12">
            <a:extLst>
              <a:ext uri="{FF2B5EF4-FFF2-40B4-BE49-F238E27FC236}">
                <a16:creationId xmlns:a16="http://schemas.microsoft.com/office/drawing/2014/main" id="{43B1A8FE-DE3D-9C17-B55C-4B55DC8E55F6}"/>
              </a:ext>
            </a:extLst>
          </p:cNvPr>
          <p:cNvSpPr>
            <a:spLocks noGrp="1"/>
          </p:cNvSpPr>
          <p:nvPr/>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solidFill>
              <a:latin typeface="Aptos"/>
              <a:ea typeface="Aptos"/>
              <a:cs typeface="Aptos"/>
            </a:endParaRPr>
          </a:p>
        </p:txBody>
      </p:sp>
      <p:pic>
        <p:nvPicPr>
          <p:cNvPr id="15" name="Picture 9"/>
          <p:cNvPicPr>
            <a:picLocks noChangeAspect="1"/>
          </p:cNvPicPr>
          <p:nvPr/>
        </p:nvPicPr>
        <p:blipFill>
          <a:blip r:embed="rId2"/>
          <a:srcRect b="35429"/>
          <a:stretch>
            <a:fillRect/>
          </a:stretch>
        </p:blipFill>
        <p:spPr>
          <a:xfrm>
            <a:off x="9304419" y="47625"/>
            <a:ext cx="1111250" cy="717550"/>
          </a:xfrm>
          <a:prstGeom prst="rect">
            <a:avLst/>
          </a:prstGeom>
        </p:spPr>
      </p:pic>
      <p:sp>
        <p:nvSpPr>
          <p:cNvPr id="10" name="Straight Connector 10">
            <a:extLst>
              <a:ext uri="{FF2B5EF4-FFF2-40B4-BE49-F238E27FC236}">
                <a16:creationId xmlns:a16="http://schemas.microsoft.com/office/drawing/2014/main" id="{FB5691A3-332F-4BEB-962B-6E2E7BDA7A86}"/>
              </a:ext>
            </a:extLst>
          </p:cNvPr>
          <p:cNvSpPr>
            <a:spLocks noGrp="1"/>
          </p:cNvSpPr>
          <p:nvPr/>
        </p:nv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txBody>
          <a:bodyPr/>
          <a:lstStyle/>
          <a:p>
            <a:endParaRPr lang="el-GR"/>
          </a:p>
        </p:txBody>
      </p:sp>
      <p:sp>
        <p:nvSpPr>
          <p:cNvPr id="12" name="Rectangle 13">
            <a:extLst>
              <a:ext uri="{FF2B5EF4-FFF2-40B4-BE49-F238E27FC236}">
                <a16:creationId xmlns:a16="http://schemas.microsoft.com/office/drawing/2014/main" id="{985B1823-2484-051D-2FF1-457B721DEEDD}"/>
              </a:ext>
            </a:extLst>
          </p:cNvPr>
          <p:cNvSpPr>
            <a:spLocks noGrp="1"/>
          </p:cNvSpPr>
          <p:nvPr/>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Aptos"/>
              <a:ea typeface="Aptos"/>
              <a:cs typeface="Apto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4D21CA-11D8-F37C-9577-286CA43FFC2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AC33D65-336D-2081-7414-881D3AD9D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7F6EC68-59B3-7619-BC79-27203809C630}"/>
              </a:ext>
            </a:extLst>
          </p:cNvPr>
          <p:cNvSpPr>
            <a:spLocks noGrp="1"/>
          </p:cNvSpPr>
          <p:nvPr>
            <p:ph type="dt" sz="half" idx="10"/>
          </p:nvPr>
        </p:nvSpPr>
        <p:spPr/>
        <p:txBody>
          <a:bodyPr/>
          <a:lstStyle/>
          <a:p>
            <a:fld id="{3A2E63C1-FA27-49DB-A789-515F1A3EACCE}" type="datetimeFigureOut">
              <a:rPr lang="el-GR" smtClean="0"/>
              <a:t>6/10/2026</a:t>
            </a:fld>
            <a:endParaRPr lang="el-GR"/>
          </a:p>
        </p:txBody>
      </p:sp>
      <p:sp>
        <p:nvSpPr>
          <p:cNvPr id="5" name="Θέση υποσέλιδου 4">
            <a:extLst>
              <a:ext uri="{FF2B5EF4-FFF2-40B4-BE49-F238E27FC236}">
                <a16:creationId xmlns:a16="http://schemas.microsoft.com/office/drawing/2014/main" id="{8ACF1ED4-501C-6A00-2C54-7367EF8531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F36F7CE-1C4B-125F-6F1C-AA503FF62FE1}"/>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1053318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A284DE-FD2B-79AD-5D0E-E329FAC9E0B6}"/>
              </a:ext>
            </a:extLst>
          </p:cNvPr>
          <p:cNvSpPr>
            <a:spLocks noGrp="1"/>
          </p:cNvSpPr>
          <p:nvPr>
            <p:ph type="title"/>
          </p:nvPr>
        </p:nvSpPr>
        <p:spPr>
          <a:xfrm>
            <a:off x="838200" y="992187"/>
            <a:ext cx="10515600" cy="698501"/>
          </a:xfrm>
        </p:spPr>
        <p:txBody>
          <a:bodyPr/>
          <a:lstStyle>
            <a:lvl1pPr algn="ctr">
              <a:defRPr b="1">
                <a:solidFill>
                  <a:schemeClr val="tx2">
                    <a:lumMod val="50000"/>
                    <a:lumOff val="50000"/>
                  </a:schemeClr>
                </a:solidFill>
              </a:defRPr>
            </a:lvl1pPr>
          </a:lstStyle>
          <a:p>
            <a:r>
              <a:rPr lang="el-GR" dirty="0"/>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AC3A44-0A3B-0047-DA21-B8F834048529}"/>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1399A3-C3A4-F453-7FD2-F5FBAC14076A}"/>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2BDE34E6-D7E4-71C8-ED50-4BFACF7EE5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53C0EC-CA19-299E-0016-3C2448CF27BD}"/>
              </a:ext>
            </a:extLst>
          </p:cNvPr>
          <p:cNvSpPr>
            <a:spLocks noGrp="1"/>
          </p:cNvSpPr>
          <p:nvPr>
            <p:ph type="sldNum" sz="quarter" idx="12"/>
          </p:nvPr>
        </p:nvSpPr>
        <p:spPr/>
        <p:txBody>
          <a:bodyPr/>
          <a:lstStyle/>
          <a:p>
            <a:fld id="{E3938158-3DF5-41AD-A867-089D0309D63F}" type="slidenum">
              <a:rPr lang="el-GR" smtClean="0"/>
              <a:t>‹#›</a:t>
            </a:fld>
            <a:endParaRPr lang="el-GR"/>
          </a:p>
        </p:txBody>
      </p:sp>
      <p:sp>
        <p:nvSpPr>
          <p:cNvPr id="7" name="Rectangle 12">
            <a:extLst>
              <a:ext uri="{FF2B5EF4-FFF2-40B4-BE49-F238E27FC236}">
                <a16:creationId xmlns:a16="http://schemas.microsoft.com/office/drawing/2014/main" id="{43B1A8FE-DE3D-9C17-B55C-4B55DC8E55F6}"/>
              </a:ext>
            </a:extLst>
          </p:cNvPr>
          <p:cNvSpPr/>
          <p:nvPr userDrawn="1"/>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8" name="Group 8">
            <a:extLst>
              <a:ext uri="{FF2B5EF4-FFF2-40B4-BE49-F238E27FC236}">
                <a16:creationId xmlns:a16="http://schemas.microsoft.com/office/drawing/2014/main" id="{DE6FA4D3-4314-EFAE-7B0D-9DAB11D77E4B}"/>
              </a:ext>
            </a:extLst>
          </p:cNvPr>
          <p:cNvGrpSpPr/>
          <p:nvPr userDrawn="1"/>
        </p:nvGrpSpPr>
        <p:grpSpPr>
          <a:xfrm>
            <a:off x="9304419" y="47625"/>
            <a:ext cx="2806268" cy="717550"/>
            <a:chOff x="9304419" y="47625"/>
            <a:chExt cx="2806268" cy="717550"/>
          </a:xfrm>
        </p:grpSpPr>
        <p:pic>
          <p:nvPicPr>
            <p:cNvPr id="9" name="Picture 9" descr="A blue text on a black background&#10;&#10;AI-generated content may be incorrect.">
              <a:extLst>
                <a:ext uri="{FF2B5EF4-FFF2-40B4-BE49-F238E27FC236}">
                  <a16:creationId xmlns:a16="http://schemas.microsoft.com/office/drawing/2014/main" id="{75550FB9-3364-E2D0-2699-FEB2E9B1E614}"/>
                </a:ext>
              </a:extLst>
            </p:cNvPr>
            <p:cNvPicPr>
              <a:picLocks noChangeAspect="1"/>
            </p:cNvPicPr>
            <p:nvPr/>
          </p:nvPicPr>
          <p:blipFill>
            <a:blip r:embed="rId2">
              <a:extLst>
                <a:ext uri="{28A0092B-C50C-407E-A947-70E740481C1C}">
                  <a14:useLocalDpi xmlns:a14="http://schemas.microsoft.com/office/drawing/2010/main" val="0"/>
                </a:ext>
              </a:extLst>
            </a:blip>
            <a:srcRect b="35429"/>
            <a:stretch>
              <a:fillRect/>
            </a:stretch>
          </p:blipFill>
          <p:spPr>
            <a:xfrm>
              <a:off x="9304419" y="47625"/>
              <a:ext cx="1111250" cy="717550"/>
            </a:xfrm>
            <a:prstGeom prst="rect">
              <a:avLst/>
            </a:prstGeom>
            <a:solidFill>
              <a:srgbClr val="ECF4F9"/>
            </a:solidFill>
          </p:spPr>
        </p:pic>
        <p:cxnSp>
          <p:nvCxnSpPr>
            <p:cNvPr id="10" name="Straight Connector 10">
              <a:extLst>
                <a:ext uri="{FF2B5EF4-FFF2-40B4-BE49-F238E27FC236}">
                  <a16:creationId xmlns:a16="http://schemas.microsoft.com/office/drawing/2014/main" id="{23C236B0-0373-F612-65FE-0BA5FBCF4862}"/>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1" name="Picture 11">
              <a:extLst>
                <a:ext uri="{FF2B5EF4-FFF2-40B4-BE49-F238E27FC236}">
                  <a16:creationId xmlns:a16="http://schemas.microsoft.com/office/drawing/2014/main" id="{A02B10DB-5F00-EA2A-55EA-F82E3BD8413B}"/>
                </a:ext>
              </a:extLst>
            </p:cNvPr>
            <p:cNvPicPr>
              <a:picLocks noChangeAspect="1"/>
            </p:cNvPicPr>
            <p:nvPr/>
          </p:nvPicPr>
          <p:blipFill>
            <a:blip r:embed="rId3">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sp>
        <p:nvSpPr>
          <p:cNvPr id="12" name="Rectangle 13">
            <a:extLst>
              <a:ext uri="{FF2B5EF4-FFF2-40B4-BE49-F238E27FC236}">
                <a16:creationId xmlns:a16="http://schemas.microsoft.com/office/drawing/2014/main" id="{985B1823-2484-051D-2FF1-457B721DEEDD}"/>
              </a:ext>
            </a:extLst>
          </p:cNvPr>
          <p:cNvSpPr/>
          <p:nvPr userDrawn="1"/>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367889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Φυσιολογία ΙΙ">
    <p:spTree>
      <p:nvGrpSpPr>
        <p:cNvPr id="1" name=""/>
        <p:cNvGrpSpPr/>
        <p:nvPr/>
      </p:nvGrpSpPr>
      <p:grpSpPr>
        <a:xfrm>
          <a:off x="0" y="0"/>
          <a:ext cx="0" cy="0"/>
          <a:chOff x="0" y="0"/>
          <a:chExt cx="0" cy="0"/>
        </a:xfrm>
      </p:grpSpPr>
      <p:sp>
        <p:nvSpPr>
          <p:cNvPr id="7" name="Rectangle 12">
            <a:extLst>
              <a:ext uri="{FF2B5EF4-FFF2-40B4-BE49-F238E27FC236}">
                <a16:creationId xmlns:a16="http://schemas.microsoft.com/office/drawing/2014/main" id="{43B1A8FE-DE3D-9C17-B55C-4B55DC8E55F6}"/>
              </a:ext>
            </a:extLst>
          </p:cNvPr>
          <p:cNvSpPr>
            <a:spLocks noGrp="1"/>
          </p:cNvSpPr>
          <p:nvPr/>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black"/>
              </a:solidFill>
              <a:latin typeface="Aptos"/>
              <a:ea typeface="Aptos"/>
              <a:cs typeface="Aptos"/>
            </a:endParaRPr>
          </a:p>
        </p:txBody>
      </p:sp>
      <p:pic>
        <p:nvPicPr>
          <p:cNvPr id="15" name="Picture 9"/>
          <p:cNvPicPr>
            <a:picLocks noChangeAspect="1"/>
          </p:cNvPicPr>
          <p:nvPr/>
        </p:nvPicPr>
        <p:blipFill>
          <a:blip r:embed="rId2"/>
          <a:srcRect b="35429"/>
          <a:stretch>
            <a:fillRect/>
          </a:stretch>
        </p:blipFill>
        <p:spPr>
          <a:xfrm>
            <a:off x="9304419" y="47625"/>
            <a:ext cx="1111250" cy="717550"/>
          </a:xfrm>
          <a:prstGeom prst="rect">
            <a:avLst/>
          </a:prstGeom>
        </p:spPr>
      </p:pic>
      <p:sp>
        <p:nvSpPr>
          <p:cNvPr id="10" name="Straight Connector 10">
            <a:extLst>
              <a:ext uri="{FF2B5EF4-FFF2-40B4-BE49-F238E27FC236}">
                <a16:creationId xmlns:a16="http://schemas.microsoft.com/office/drawing/2014/main" id="{FB5691A3-332F-4BEB-962B-6E2E7BDA7A86}"/>
              </a:ext>
            </a:extLst>
          </p:cNvPr>
          <p:cNvSpPr>
            <a:spLocks noGrp="1"/>
          </p:cNvSpPr>
          <p:nvPr/>
        </p:nv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txBody>
          <a:bodyPr/>
          <a:lstStyle/>
          <a:p>
            <a:endParaRPr lang="el-GR"/>
          </a:p>
        </p:txBody>
      </p:sp>
      <p:sp>
        <p:nvSpPr>
          <p:cNvPr id="12" name="Rectangle 13">
            <a:extLst>
              <a:ext uri="{FF2B5EF4-FFF2-40B4-BE49-F238E27FC236}">
                <a16:creationId xmlns:a16="http://schemas.microsoft.com/office/drawing/2014/main" id="{985B1823-2484-051D-2FF1-457B721DEEDD}"/>
              </a:ext>
            </a:extLst>
          </p:cNvPr>
          <p:cNvSpPr>
            <a:spLocks noGrp="1"/>
          </p:cNvSpPr>
          <p:nvPr/>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marL="0" marR="0" lvl="0" indent="0" algn="ctr" defTabSz="914400">
              <a:lnSpc>
                <a:spcPct val="100000"/>
              </a:lnSpc>
              <a:spcBef>
                <a:spcPts val="0"/>
              </a:spcBef>
              <a:spcAft>
                <a:spcPts val="0"/>
              </a:spcAft>
              <a:buClrTx/>
              <a:buSzTx/>
              <a:buFontTx/>
              <a:buNone/>
            </a:pPr>
            <a:endParaRPr sz="1800" b="0" i="0" u="none" kern="1200" cap="none" spc="0" baseline="0">
              <a:ln>
                <a:noFill/>
              </a:ln>
              <a:solidFill>
                <a:prstClr val="white"/>
              </a:solidFill>
              <a:latin typeface="Aptos"/>
              <a:ea typeface="Aptos"/>
              <a:cs typeface="Aptos"/>
            </a:endParaRPr>
          </a:p>
        </p:txBody>
      </p:sp>
    </p:spTree>
    <p:extLst>
      <p:ext uri="{BB962C8B-B14F-4D97-AF65-F5344CB8AC3E}">
        <p14:creationId xmlns:p14="http://schemas.microsoft.com/office/powerpoint/2010/main" val="2760068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A284DE-FD2B-79AD-5D0E-E329FAC9E0B6}"/>
              </a:ext>
            </a:extLst>
          </p:cNvPr>
          <p:cNvSpPr>
            <a:spLocks noGrp="1"/>
          </p:cNvSpPr>
          <p:nvPr>
            <p:ph type="title"/>
          </p:nvPr>
        </p:nvSpPr>
        <p:spPr>
          <a:xfrm>
            <a:off x="838200" y="992187"/>
            <a:ext cx="10515600" cy="698501"/>
          </a:xfrm>
        </p:spPr>
        <p:txBody>
          <a:bodyPr/>
          <a:lstStyle>
            <a:lvl1pPr algn="ctr">
              <a:defRPr b="1">
                <a:solidFill>
                  <a:schemeClr val="tx2">
                    <a:lumMod val="50000"/>
                    <a:lumOff val="50000"/>
                  </a:schemeClr>
                </a:solidFill>
              </a:defRPr>
            </a:lvl1pPr>
          </a:lstStyle>
          <a:p>
            <a:r>
              <a:rPr lang="el-GR" dirty="0"/>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AC3A44-0A3B-0047-DA21-B8F834048529}"/>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1399A3-C3A4-F453-7FD2-F5FBAC14076A}"/>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2BDE34E6-D7E4-71C8-ED50-4BFACF7EE5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53C0EC-CA19-299E-0016-3C2448CF27BD}"/>
              </a:ext>
            </a:extLst>
          </p:cNvPr>
          <p:cNvSpPr>
            <a:spLocks noGrp="1"/>
          </p:cNvSpPr>
          <p:nvPr>
            <p:ph type="sldNum" sz="quarter" idx="12"/>
          </p:nvPr>
        </p:nvSpPr>
        <p:spPr/>
        <p:txBody>
          <a:bodyPr/>
          <a:lstStyle/>
          <a:p>
            <a:fld id="{E3938158-3DF5-41AD-A867-089D0309D63F}" type="slidenum">
              <a:rPr lang="el-GR" smtClean="0"/>
              <a:t>‹#›</a:t>
            </a:fld>
            <a:endParaRPr lang="el-GR"/>
          </a:p>
        </p:txBody>
      </p:sp>
      <p:sp>
        <p:nvSpPr>
          <p:cNvPr id="7" name="Rectangle 12">
            <a:extLst>
              <a:ext uri="{FF2B5EF4-FFF2-40B4-BE49-F238E27FC236}">
                <a16:creationId xmlns:a16="http://schemas.microsoft.com/office/drawing/2014/main" id="{43B1A8FE-DE3D-9C17-B55C-4B55DC8E55F6}"/>
              </a:ext>
            </a:extLst>
          </p:cNvPr>
          <p:cNvSpPr/>
          <p:nvPr userDrawn="1"/>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8" name="Group 8">
            <a:extLst>
              <a:ext uri="{FF2B5EF4-FFF2-40B4-BE49-F238E27FC236}">
                <a16:creationId xmlns:a16="http://schemas.microsoft.com/office/drawing/2014/main" id="{DE6FA4D3-4314-EFAE-7B0D-9DAB11D77E4B}"/>
              </a:ext>
            </a:extLst>
          </p:cNvPr>
          <p:cNvGrpSpPr/>
          <p:nvPr userDrawn="1"/>
        </p:nvGrpSpPr>
        <p:grpSpPr>
          <a:xfrm>
            <a:off x="9304419" y="47625"/>
            <a:ext cx="2806268" cy="717550"/>
            <a:chOff x="9304419" y="47625"/>
            <a:chExt cx="2806268" cy="717550"/>
          </a:xfrm>
        </p:grpSpPr>
        <p:pic>
          <p:nvPicPr>
            <p:cNvPr id="9" name="Picture 9" descr="A blue text on a black background&#10;&#10;AI-generated content may be incorrect.">
              <a:extLst>
                <a:ext uri="{FF2B5EF4-FFF2-40B4-BE49-F238E27FC236}">
                  <a16:creationId xmlns:a16="http://schemas.microsoft.com/office/drawing/2014/main" id="{75550FB9-3364-E2D0-2699-FEB2E9B1E614}"/>
                </a:ext>
              </a:extLst>
            </p:cNvPr>
            <p:cNvPicPr>
              <a:picLocks noChangeAspect="1"/>
            </p:cNvPicPr>
            <p:nvPr/>
          </p:nvPicPr>
          <p:blipFill>
            <a:blip r:embed="rId2">
              <a:extLst>
                <a:ext uri="{28A0092B-C50C-407E-A947-70E740481C1C}">
                  <a14:useLocalDpi xmlns:a14="http://schemas.microsoft.com/office/drawing/2010/main" val="0"/>
                </a:ext>
              </a:extLst>
            </a:blip>
            <a:srcRect b="35429"/>
            <a:stretch>
              <a:fillRect/>
            </a:stretch>
          </p:blipFill>
          <p:spPr>
            <a:xfrm>
              <a:off x="9304419" y="47625"/>
              <a:ext cx="1111250" cy="717550"/>
            </a:xfrm>
            <a:prstGeom prst="rect">
              <a:avLst/>
            </a:prstGeom>
            <a:solidFill>
              <a:srgbClr val="ECF4F9"/>
            </a:solidFill>
          </p:spPr>
        </p:pic>
        <p:cxnSp>
          <p:nvCxnSpPr>
            <p:cNvPr id="10" name="Straight Connector 10">
              <a:extLst>
                <a:ext uri="{FF2B5EF4-FFF2-40B4-BE49-F238E27FC236}">
                  <a16:creationId xmlns:a16="http://schemas.microsoft.com/office/drawing/2014/main" id="{23C236B0-0373-F612-65FE-0BA5FBCF4862}"/>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1" name="Picture 11">
              <a:extLst>
                <a:ext uri="{FF2B5EF4-FFF2-40B4-BE49-F238E27FC236}">
                  <a16:creationId xmlns:a16="http://schemas.microsoft.com/office/drawing/2014/main" id="{A02B10DB-5F00-EA2A-55EA-F82E3BD8413B}"/>
                </a:ext>
              </a:extLst>
            </p:cNvPr>
            <p:cNvPicPr>
              <a:picLocks noChangeAspect="1"/>
            </p:cNvPicPr>
            <p:nvPr/>
          </p:nvPicPr>
          <p:blipFill>
            <a:blip r:embed="rId3">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sp>
        <p:nvSpPr>
          <p:cNvPr id="12" name="Rectangle 13">
            <a:extLst>
              <a:ext uri="{FF2B5EF4-FFF2-40B4-BE49-F238E27FC236}">
                <a16:creationId xmlns:a16="http://schemas.microsoft.com/office/drawing/2014/main" id="{985B1823-2484-051D-2FF1-457B721DEEDD}"/>
              </a:ext>
            </a:extLst>
          </p:cNvPr>
          <p:cNvSpPr/>
          <p:nvPr userDrawn="1"/>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87308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4D21CA-11D8-F37C-9577-286CA43FFC2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AC33D65-336D-2081-7414-881D3AD9DF0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27F6EC68-59B3-7619-BC79-27203809C630}"/>
              </a:ext>
            </a:extLst>
          </p:cNvPr>
          <p:cNvSpPr>
            <a:spLocks noGrp="1"/>
          </p:cNvSpPr>
          <p:nvPr>
            <p:ph type="dt" sz="half" idx="10"/>
          </p:nvPr>
        </p:nvSpPr>
        <p:spPr/>
        <p:txBody>
          <a:bodyPr/>
          <a:lstStyle/>
          <a:p>
            <a:fld id="{3A2E63C1-FA27-49DB-A789-515F1A3EACCE}" type="datetimeFigureOut">
              <a:rPr lang="el-GR" smtClean="0"/>
              <a:t>6/10/2026</a:t>
            </a:fld>
            <a:endParaRPr lang="el-GR"/>
          </a:p>
        </p:txBody>
      </p:sp>
      <p:sp>
        <p:nvSpPr>
          <p:cNvPr id="5" name="Θέση υποσέλιδου 4">
            <a:extLst>
              <a:ext uri="{FF2B5EF4-FFF2-40B4-BE49-F238E27FC236}">
                <a16:creationId xmlns:a16="http://schemas.microsoft.com/office/drawing/2014/main" id="{8ACF1ED4-501C-6A00-2C54-7367EF8531E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DF36F7CE-1C4B-125F-6F1C-AA503FF62FE1}"/>
              </a:ext>
            </a:extLst>
          </p:cNvPr>
          <p:cNvSpPr>
            <a:spLocks noGrp="1"/>
          </p:cNvSpPr>
          <p:nvPr>
            <p:ph type="sldNum" sz="quarter" idx="12"/>
          </p:nvPr>
        </p:nvSpPr>
        <p:spPr/>
        <p:txBody>
          <a:bodyPr/>
          <a:lstStyle/>
          <a:p>
            <a:fld id="{09727069-54D0-4F44-A22B-DE091D001F3D}" type="slidenum">
              <a:rPr lang="el-GR" smtClean="0"/>
              <a:t>‹#›</a:t>
            </a:fld>
            <a:endParaRPr lang="el-GR"/>
          </a:p>
        </p:txBody>
      </p:sp>
    </p:spTree>
    <p:extLst>
      <p:ext uri="{BB962C8B-B14F-4D97-AF65-F5344CB8AC3E}">
        <p14:creationId xmlns:p14="http://schemas.microsoft.com/office/powerpoint/2010/main" val="346449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E6F7A55-3D18-1E14-C44C-D1796C3C1436}"/>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E2A12975-0D2A-DDDB-7261-77FBA92EDF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1D6FFF2F-AF49-81B3-55B8-CC4AA7C802AE}"/>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9C88D119-AAD5-15A0-CE56-6D652F6C6D3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8A641F09-772C-3D20-5263-5DF702640CE0}"/>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797611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A284DE-FD2B-79AD-5D0E-E329FAC9E0B6}"/>
              </a:ext>
            </a:extLst>
          </p:cNvPr>
          <p:cNvSpPr>
            <a:spLocks noGrp="1"/>
          </p:cNvSpPr>
          <p:nvPr>
            <p:ph type="title"/>
          </p:nvPr>
        </p:nvSpPr>
        <p:spPr>
          <a:xfrm>
            <a:off x="838200" y="992187"/>
            <a:ext cx="10515600" cy="698501"/>
          </a:xfrm>
        </p:spPr>
        <p:txBody>
          <a:bodyPr/>
          <a:lstStyle>
            <a:lvl1pPr algn="ctr">
              <a:defRPr b="1">
                <a:solidFill>
                  <a:schemeClr val="tx2">
                    <a:lumMod val="50000"/>
                    <a:lumOff val="50000"/>
                  </a:schemeClr>
                </a:solidFill>
              </a:defRPr>
            </a:lvl1pPr>
          </a:lstStyle>
          <a:p>
            <a:r>
              <a:rPr lang="el-GR" dirty="0"/>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6AC3A44-0A3B-0047-DA21-B8F834048529}"/>
              </a:ext>
            </a:extLst>
          </p:cNvPr>
          <p:cNvSpPr>
            <a:spLocks noGrp="1"/>
          </p:cNvSpPr>
          <p:nvPr>
            <p:ph idx="1"/>
          </p:nvPr>
        </p:nvSpPr>
        <p:spPr/>
        <p:txBody>
          <a:bodyPr/>
          <a:lstStyle>
            <a:lvl1pPr>
              <a:lnSpc>
                <a:spcPct val="150000"/>
              </a:lnSpc>
              <a:defRPr/>
            </a:lvl1pPr>
            <a:lvl2pPr>
              <a:lnSpc>
                <a:spcPct val="150000"/>
              </a:lnSpc>
              <a:defRPr/>
            </a:lvl2pPr>
            <a:lvl3pPr>
              <a:lnSpc>
                <a:spcPct val="150000"/>
              </a:lnSpc>
              <a:defRPr/>
            </a:lvl3pPr>
            <a:lvl4pPr>
              <a:lnSpc>
                <a:spcPct val="150000"/>
              </a:lnSpc>
              <a:defRPr/>
            </a:lvl4pPr>
            <a:lvl5pPr>
              <a:lnSpc>
                <a:spcPct val="150000"/>
              </a:lnSpc>
              <a:defRPr/>
            </a:lvl5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11399A3-C3A4-F453-7FD2-F5FBAC14076A}"/>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2BDE34E6-D7E4-71C8-ED50-4BFACF7EE52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353C0EC-CA19-299E-0016-3C2448CF27BD}"/>
              </a:ext>
            </a:extLst>
          </p:cNvPr>
          <p:cNvSpPr>
            <a:spLocks noGrp="1"/>
          </p:cNvSpPr>
          <p:nvPr>
            <p:ph type="sldNum" sz="quarter" idx="12"/>
          </p:nvPr>
        </p:nvSpPr>
        <p:spPr/>
        <p:txBody>
          <a:bodyPr/>
          <a:lstStyle/>
          <a:p>
            <a:fld id="{E3938158-3DF5-41AD-A867-089D0309D63F}" type="slidenum">
              <a:rPr lang="el-GR" smtClean="0"/>
              <a:t>‹#›</a:t>
            </a:fld>
            <a:endParaRPr lang="el-GR"/>
          </a:p>
        </p:txBody>
      </p:sp>
      <p:sp>
        <p:nvSpPr>
          <p:cNvPr id="7" name="Rectangle 12">
            <a:extLst>
              <a:ext uri="{FF2B5EF4-FFF2-40B4-BE49-F238E27FC236}">
                <a16:creationId xmlns:a16="http://schemas.microsoft.com/office/drawing/2014/main" id="{43B1A8FE-DE3D-9C17-B55C-4B55DC8E55F6}"/>
              </a:ext>
            </a:extLst>
          </p:cNvPr>
          <p:cNvSpPr/>
          <p:nvPr userDrawn="1"/>
        </p:nvSpPr>
        <p:spPr>
          <a:xfrm>
            <a:off x="0" y="0"/>
            <a:ext cx="12192000" cy="812800"/>
          </a:xfrm>
          <a:prstGeom prst="rect">
            <a:avLst/>
          </a:prstGeom>
          <a:solidFill>
            <a:srgbClr val="ECF4F9"/>
          </a:solidFill>
          <a:ln w="28575">
            <a:solidFill>
              <a:srgbClr val="4A8CCA"/>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grpSp>
        <p:nvGrpSpPr>
          <p:cNvPr id="8" name="Group 8">
            <a:extLst>
              <a:ext uri="{FF2B5EF4-FFF2-40B4-BE49-F238E27FC236}">
                <a16:creationId xmlns:a16="http://schemas.microsoft.com/office/drawing/2014/main" id="{DE6FA4D3-4314-EFAE-7B0D-9DAB11D77E4B}"/>
              </a:ext>
            </a:extLst>
          </p:cNvPr>
          <p:cNvGrpSpPr/>
          <p:nvPr userDrawn="1"/>
        </p:nvGrpSpPr>
        <p:grpSpPr>
          <a:xfrm>
            <a:off x="9304419" y="47625"/>
            <a:ext cx="2806268" cy="717550"/>
            <a:chOff x="9304419" y="47625"/>
            <a:chExt cx="2806268" cy="717550"/>
          </a:xfrm>
        </p:grpSpPr>
        <p:pic>
          <p:nvPicPr>
            <p:cNvPr id="9" name="Picture 9" descr="A blue text on a black background&#10;&#10;AI-generated content may be incorrect.">
              <a:extLst>
                <a:ext uri="{FF2B5EF4-FFF2-40B4-BE49-F238E27FC236}">
                  <a16:creationId xmlns:a16="http://schemas.microsoft.com/office/drawing/2014/main" id="{75550FB9-3364-E2D0-2699-FEB2E9B1E614}"/>
                </a:ext>
              </a:extLst>
            </p:cNvPr>
            <p:cNvPicPr>
              <a:picLocks noChangeAspect="1"/>
            </p:cNvPicPr>
            <p:nvPr/>
          </p:nvPicPr>
          <p:blipFill>
            <a:blip r:embed="rId2">
              <a:extLst>
                <a:ext uri="{28A0092B-C50C-407E-A947-70E740481C1C}">
                  <a14:useLocalDpi xmlns:a14="http://schemas.microsoft.com/office/drawing/2010/main" val="0"/>
                </a:ext>
              </a:extLst>
            </a:blip>
            <a:srcRect b="35429"/>
            <a:stretch>
              <a:fillRect/>
            </a:stretch>
          </p:blipFill>
          <p:spPr>
            <a:xfrm>
              <a:off x="9304419" y="47625"/>
              <a:ext cx="1111250" cy="717550"/>
            </a:xfrm>
            <a:prstGeom prst="rect">
              <a:avLst/>
            </a:prstGeom>
            <a:solidFill>
              <a:srgbClr val="ECF4F9"/>
            </a:solidFill>
          </p:spPr>
        </p:pic>
        <p:cxnSp>
          <p:nvCxnSpPr>
            <p:cNvPr id="10" name="Straight Connector 10">
              <a:extLst>
                <a:ext uri="{FF2B5EF4-FFF2-40B4-BE49-F238E27FC236}">
                  <a16:creationId xmlns:a16="http://schemas.microsoft.com/office/drawing/2014/main" id="{23C236B0-0373-F612-65FE-0BA5FBCF4862}"/>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1" name="Picture 11">
              <a:extLst>
                <a:ext uri="{FF2B5EF4-FFF2-40B4-BE49-F238E27FC236}">
                  <a16:creationId xmlns:a16="http://schemas.microsoft.com/office/drawing/2014/main" id="{A02B10DB-5F00-EA2A-55EA-F82E3BD8413B}"/>
                </a:ext>
              </a:extLst>
            </p:cNvPr>
            <p:cNvPicPr>
              <a:picLocks noChangeAspect="1"/>
            </p:cNvPicPr>
            <p:nvPr/>
          </p:nvPicPr>
          <p:blipFill>
            <a:blip r:embed="rId3">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sp>
        <p:nvSpPr>
          <p:cNvPr id="12" name="Rectangle 13">
            <a:extLst>
              <a:ext uri="{FF2B5EF4-FFF2-40B4-BE49-F238E27FC236}">
                <a16:creationId xmlns:a16="http://schemas.microsoft.com/office/drawing/2014/main" id="{985B1823-2484-051D-2FF1-457B721DEEDD}"/>
              </a:ext>
            </a:extLst>
          </p:cNvPr>
          <p:cNvSpPr/>
          <p:nvPr userDrawn="1"/>
        </p:nvSpPr>
        <p:spPr>
          <a:xfrm>
            <a:off x="0" y="6810375"/>
            <a:ext cx="12192000" cy="47624"/>
          </a:xfrm>
          <a:prstGeom prst="rect">
            <a:avLst/>
          </a:prstGeom>
          <a:solidFill>
            <a:srgbClr val="4A8CCA"/>
          </a:solidFill>
          <a:ln>
            <a:solidFill>
              <a:srgbClr val="4A8CC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929761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2689D2F-D422-89DB-CF00-E5C8581C6B3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E9769831-89FF-1B80-0E47-4CC2A6E69A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551AB7C5-F3C4-076B-B1FD-A94356ADADCF}"/>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16342CFE-B1CF-C227-4EA3-C3850B481189}"/>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1CE9FCC2-13F3-6135-9B68-C5C257BA3EDF}"/>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10040123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4E63E53-F7CE-A3F8-62C9-4AF8A85E37F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C3E49F4E-7F4B-430C-5447-04CDF0ED2E0B}"/>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C2EBDDD-4C2B-4BE9-3C84-CAFF659D42C9}"/>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2F310DEF-1F88-73B2-9D44-EBC14F7174B5}"/>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6" name="Θέση υποσέλιδου 5">
            <a:extLst>
              <a:ext uri="{FF2B5EF4-FFF2-40B4-BE49-F238E27FC236}">
                <a16:creationId xmlns:a16="http://schemas.microsoft.com/office/drawing/2014/main" id="{BA162212-7222-4290-89C2-0DC41EF0F92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ABB004E-66A8-8315-449E-3DEE1CF9CB7C}"/>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85013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9F9FC3C-5982-454A-959D-23AE23CC45C8}"/>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A56D6535-1232-225E-9951-54952AE53B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CB908838-082A-9B6B-4882-E437C8A09639}"/>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82476E72-C67A-B89D-A5EA-11F47E7C4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CD87BD42-AAFB-4E12-747A-F696D3BF6F94}"/>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7673BFE8-E44E-B36D-2CD9-EC2E44B2792A}"/>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8" name="Θέση υποσέλιδου 7">
            <a:extLst>
              <a:ext uri="{FF2B5EF4-FFF2-40B4-BE49-F238E27FC236}">
                <a16:creationId xmlns:a16="http://schemas.microsoft.com/office/drawing/2014/main" id="{2263650D-356A-D49A-33F8-D700546BB32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53BA353C-89A7-8BFF-B695-99D1CF3F31C5}"/>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7959799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C1DD05E-6CE0-155F-3721-99795D70C42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FC71CAF4-E343-026D-54DB-60781EFE127A}"/>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4" name="Θέση υποσέλιδου 3">
            <a:extLst>
              <a:ext uri="{FF2B5EF4-FFF2-40B4-BE49-F238E27FC236}">
                <a16:creationId xmlns:a16="http://schemas.microsoft.com/office/drawing/2014/main" id="{69C45B5D-9F6E-DE3F-1F02-268FA70FF4C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B79ECC4B-B247-BED7-5308-0D400DBAA1C8}"/>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42166228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287F8F0F-3892-1113-7A60-5818A50E51E9}"/>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3" name="Θέση υποσέλιδου 2">
            <a:extLst>
              <a:ext uri="{FF2B5EF4-FFF2-40B4-BE49-F238E27FC236}">
                <a16:creationId xmlns:a16="http://schemas.microsoft.com/office/drawing/2014/main" id="{76BA8CE8-5B09-DFEF-5128-CD692C8C7B8F}"/>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5FA5706-75FF-0770-901A-D08CB3EB8AE2}"/>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563524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ED6C518-081C-84EF-0832-2FB0B13EE23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E4CB248E-9D0D-1185-CE9B-F611D8AAF8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7F3A09A7-8501-543A-235E-1821D62917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F462E34-6809-30A9-1954-7B0AC623C39E}"/>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6" name="Θέση υποσέλιδου 5">
            <a:extLst>
              <a:ext uri="{FF2B5EF4-FFF2-40B4-BE49-F238E27FC236}">
                <a16:creationId xmlns:a16="http://schemas.microsoft.com/office/drawing/2014/main" id="{23F84B5A-D1C9-96D8-6DE4-59A38847CD6A}"/>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AB5CACB3-80EF-82D5-E92B-40F3C2AFE97B}"/>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7312674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B8C2946-35CA-4D98-339C-38B327F1B10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8C768ADD-123B-A07A-B4F9-8736A246C2E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831A9211-6348-B88C-543A-B75668E1AE2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FB7395FC-B884-1F41-8D76-C5917FB760AA}"/>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6" name="Θέση υποσέλιδου 5">
            <a:extLst>
              <a:ext uri="{FF2B5EF4-FFF2-40B4-BE49-F238E27FC236}">
                <a16:creationId xmlns:a16="http://schemas.microsoft.com/office/drawing/2014/main" id="{51145221-BFB9-8F9C-878A-1C991DC3DC14}"/>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C85279EF-48B0-BA9F-4F27-06AAFB00B1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7091434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9367440-92FE-AEBF-4A6C-75E4C2E37689}"/>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45B5C7E-2E16-B4AC-BA18-D5FAC594F902}"/>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F0C9499-58AE-E9C3-32D2-CC447FA653CC}"/>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F0ADCC72-B6D0-45C3-113D-80DB0D1C8CA0}"/>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598E114-9AB3-E336-8D9E-994D94A72743}"/>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253095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A66E2042-064D-79F8-CECF-AEE8435DEFBB}"/>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7727E4B6-2B0F-DA27-2EF6-9D1764C28462}"/>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293CFAC-E345-2C81-2FB7-1FE2DF3D35F0}"/>
              </a:ext>
            </a:extLst>
          </p:cNvPr>
          <p:cNvSpPr>
            <a:spLocks noGrp="1"/>
          </p:cNvSpPr>
          <p:nvPr>
            <p:ph type="dt" sz="half" idx="10"/>
          </p:nvPr>
        </p:nvSpPr>
        <p:spPr/>
        <p:txBody>
          <a:body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3B505109-7337-E4E7-2F39-E18E193EDFF2}"/>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B1E03381-4C05-0252-E102-EC26A10EF6E9}"/>
              </a:ext>
            </a:extLst>
          </p:cNvPr>
          <p:cNvSpPr>
            <a:spLocks noGrp="1"/>
          </p:cNvSpPr>
          <p:nvPr>
            <p:ph type="sldNum" sz="quarter" idx="12"/>
          </p:nvPr>
        </p:nvSpPr>
        <p:spPr/>
        <p:txBody>
          <a:bodyPr/>
          <a:lstStyle/>
          <a:p>
            <a:fld id="{E3938158-3DF5-41AD-A867-089D0309D63F}" type="slidenum">
              <a:rPr lang="el-GR" smtClean="0"/>
              <a:t>‹#›</a:t>
            </a:fld>
            <a:endParaRPr lang="el-GR"/>
          </a:p>
        </p:txBody>
      </p:sp>
    </p:spTree>
    <p:extLst>
      <p:ext uri="{BB962C8B-B14F-4D97-AF65-F5344CB8AC3E}">
        <p14:creationId xmlns:p14="http://schemas.microsoft.com/office/powerpoint/2010/main" val="380781087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4.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959375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Lst>
  <p:txStyles>
    <p:titleStyle>
      <a:lvl1pPr algn="l" defTabSz="914400">
        <a:lnSpc>
          <a:spcPct val="90000"/>
        </a:lnSpc>
        <a:spcBef>
          <a:spcPct val="0"/>
        </a:spcBef>
        <a:buNone/>
        <a:defRPr sz="4400" kern="1200">
          <a:solidFill>
            <a:schemeClr val="tx1"/>
          </a:solidFill>
          <a:latin typeface="+mj-lt"/>
          <a:ea typeface="+mj-lt"/>
          <a:cs typeface="+mj-lt"/>
        </a:defRPr>
      </a:lvl1pPr>
    </p:titleStyle>
    <p:bodyStyle>
      <a:lvl1pPr marL="228600" indent="-228600" algn="l" defTabSz="914400">
        <a:lnSpc>
          <a:spcPct val="90000"/>
        </a:lnSpc>
        <a:spcBef>
          <a:spcPts val="1000"/>
        </a:spcBef>
        <a:buFont typeface="Arial"/>
        <a:buChar char="•"/>
        <a:defRPr sz="2800" kern="1200">
          <a:solidFill>
            <a:schemeClr val="tx1"/>
          </a:solidFill>
          <a:latin typeface="+mn-lt"/>
          <a:ea typeface="+mn-lt"/>
          <a:cs typeface="+mn-lt"/>
        </a:defRPr>
      </a:lvl1pPr>
      <a:lvl2pPr marL="685800" indent="-228600" algn="l" defTabSz="914400">
        <a:lnSpc>
          <a:spcPct val="90000"/>
        </a:lnSpc>
        <a:spcBef>
          <a:spcPts val="500"/>
        </a:spcBef>
        <a:buFont typeface="Arial"/>
        <a:buChar char="•"/>
        <a:defRPr sz="2400" kern="1200">
          <a:solidFill>
            <a:schemeClr val="tx1"/>
          </a:solidFill>
          <a:latin typeface="+mn-lt"/>
          <a:ea typeface="+mn-lt"/>
          <a:cs typeface="+mn-lt"/>
        </a:defRPr>
      </a:lvl2pPr>
      <a:lvl3pPr marL="1143000" indent="-228600" algn="l" defTabSz="914400">
        <a:lnSpc>
          <a:spcPct val="90000"/>
        </a:lnSpc>
        <a:spcBef>
          <a:spcPts val="500"/>
        </a:spcBef>
        <a:buFont typeface="Arial"/>
        <a:buChar char="•"/>
        <a:defRPr sz="2000" kern="1200">
          <a:solidFill>
            <a:schemeClr val="tx1"/>
          </a:solidFill>
          <a:latin typeface="+mn-lt"/>
          <a:ea typeface="+mn-lt"/>
          <a:cs typeface="+mn-lt"/>
        </a:defRPr>
      </a:lvl3pPr>
      <a:lvl4pPr marL="1600200" indent="-228600" algn="l" defTabSz="914400">
        <a:lnSpc>
          <a:spcPct val="90000"/>
        </a:lnSpc>
        <a:spcBef>
          <a:spcPts val="500"/>
        </a:spcBef>
        <a:buFont typeface="Arial"/>
        <a:buChar char="•"/>
        <a:defRPr sz="1800" kern="1200">
          <a:solidFill>
            <a:schemeClr val="tx1"/>
          </a:solidFill>
          <a:latin typeface="+mn-lt"/>
          <a:ea typeface="+mn-lt"/>
          <a:cs typeface="+mn-lt"/>
        </a:defRPr>
      </a:lvl4pPr>
      <a:lvl5pPr marL="2057400" indent="-228600" algn="l" defTabSz="914400">
        <a:lnSpc>
          <a:spcPct val="90000"/>
        </a:lnSpc>
        <a:spcBef>
          <a:spcPts val="500"/>
        </a:spcBef>
        <a:buFont typeface="Arial"/>
        <a:buChar char="•"/>
        <a:defRPr sz="18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BF3F9"/>
        </a:soli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D6C4BBA1-B92D-57EA-681A-08BE896774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6D3DBEC0-A80D-DC23-5EE2-AB5E4C4C405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7905BA9-1EE5-6A77-3D42-67B96C11AB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71593DD-9E93-4E1A-ADC1-D134093077A0}" type="datetimeFigureOut">
              <a:rPr lang="el-GR" smtClean="0"/>
              <a:t>6/10/2026</a:t>
            </a:fld>
            <a:endParaRPr lang="el-GR"/>
          </a:p>
        </p:txBody>
      </p:sp>
      <p:sp>
        <p:nvSpPr>
          <p:cNvPr id="5" name="Θέση υποσέλιδου 4">
            <a:extLst>
              <a:ext uri="{FF2B5EF4-FFF2-40B4-BE49-F238E27FC236}">
                <a16:creationId xmlns:a16="http://schemas.microsoft.com/office/drawing/2014/main" id="{FFE74C21-D4C6-D95B-9C74-79DA41B8F1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6851CF5-F3B2-2EA6-4AF5-04B6951388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3938158-3DF5-41AD-A867-089D0309D63F}" type="slidenum">
              <a:rPr lang="el-GR" smtClean="0"/>
              <a:t>‹#›</a:t>
            </a:fld>
            <a:endParaRPr lang="el-GR"/>
          </a:p>
        </p:txBody>
      </p:sp>
    </p:spTree>
    <p:extLst>
      <p:ext uri="{BB962C8B-B14F-4D97-AF65-F5344CB8AC3E}">
        <p14:creationId xmlns:p14="http://schemas.microsoft.com/office/powerpoint/2010/main" val="515248411"/>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theodorosmariolis@yahoo.gr"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hyperlink" Target="mailto:gpapamd@hotmail.com"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7.jpe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png"/><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4.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hyperlink" Target="https://www.google.gr/goto?url=CAESdgHrOzAVe51-F999wQxFMk9nsprTztReXiaZ031dso7s3tw4dOX3UM4JJUE0u9LNZ9Fz1zBLhL4-fRF5tABdUDWikJb8cFPpPtDKCyiigaxRJ4JeyBZEPc0z_zpMtu6zv8Hbi09Y7NLrcN0Dvr_Ape2ggvaR9Y8" TargetMode="External"/><Relationship Id="rId2" Type="http://schemas.openxmlformats.org/officeDocument/2006/relationships/hyperlink" Target="https://www.google.gr/goto?url=CAESzAEB6zswFaDYq52unZ-YyH3GwNt9vPMsSbqJDEtf_5FgY0I2iw_HEPt1QpbemqlxqzinmnK-DHymO9dcHgCfEblUSGc4xiizXwqWW-NiEwxKGsx-f8ulf1IiAXevOXbmZ7UPoQ9CTvqj7ELULRCizYGVAv1NvXS6cHsrHp2JvmsMOy8Mh5sTqoDuK4NbsceGauzMav01TWofmw7Q6mmZpWC8u2OvLoHjLtns6qZGJQI9Z8TOf4JFA5wxE5jLwjiWymRLcmPzqLfq1bn2tBk" TargetMode="Externa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hyperlink" Target="https://www.google.gr/goto?url=CAESswIB6zswFZs-WnBZgxMLtASGRZuN2GvIiCNBu5h5yCs5ROH4mA94FUYvxZosSCDN8ndSCG0Hv3P1BJ_-30mElW6SpWbkT4vCLHWF0N6adHpYKQ0_5zXuRyFySTTl7CCFLG_B0NsISjsSQzTqqCG2prN_Dluoj4Y8Y3X78lLk4jxoKGNT1IFojesoNGLZK06yEt2w-gxTgFsGOY3BCcXC4lVAd57zJL-JbKsBIEG4N2Uk1N_mwn6EzhVIIbQUPhYqol3hyM3_f_nelXNIbPM_4_tPTPyxFNnBxAXtqb50_uf1CxX4cIzMw3fP3WQMuCaaZzG2gEDrCOWciK3I3aE-8nvuTPxJjRot_fLfITXFfaS2thXU7TzKmrqhDTZOfZjlfZrP1Rd46Ka_k62KpIoSEJPeryPd" TargetMode="External"/><Relationship Id="rId2" Type="http://schemas.openxmlformats.org/officeDocument/2006/relationships/hyperlink" Target="https://www.google.gr/goto?url=CAESzAEB6zswFaDYq52unZ-YyH3GwNt9vPMsSbqJDEtf_5FgY0I2iw_HEPt1QpbemqlxqzinmnK-DHymO9dcHgCfEblUSGc4xiizXwqWW-NiEwxKGsx-f8ulf1IiAXevOXbmZ7UPoQ9CTvqj7ELULRCizYGVAv1NvXS6cHsrHp2JvmsMOy8Mh5sTqoDuK4NbsceGauzMav01TWofmw7Q6mmZpWC8u2OvLoHjLtns6qZGJQI9Z8TOf4JFA5wxE5jLwjiWymRLcmPzqLfq1bn2tBk" TargetMode="External"/><Relationship Id="rId1" Type="http://schemas.openxmlformats.org/officeDocument/2006/relationships/slideLayout" Target="../slideLayouts/slideLayout4.xml"/><Relationship Id="rId5" Type="http://schemas.openxmlformats.org/officeDocument/2006/relationships/image" Target="../media/image29.png"/><Relationship Id="rId4" Type="http://schemas.openxmlformats.org/officeDocument/2006/relationships/hyperlink" Target="https://www.google.gr/goto?url=CAESoAEB6zswFbuLTll1EeQkZA--FkQQPp5W4F-Ylgsy0Ueh0nc3EBcnN0O0u_VVFRG13RLu9KEALyCAK9DlveMzhXlG5i9RIfbxtHZFWHlqLMnfILyVEV5wb5hBpsl8wcKJMU417oo4V2yVGZ3z4YZx82eCC7kEvx-7dWR2qu60LT10VwMXmuNUwo1D0JwmevEdBVODoRrEw4EZm9BRL8_Mfbst"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hyperlink" Target="https://www.google.gr/goto?url=CAESmAEB6zswFektXT-7vOclY6_ZHovZ-MELObrG8869yxVhCheYPVIyLQkLyQmMOF3RbyXIWJWqPgxK-vA3sAqROyWh8UYkjpVGGuWrTEOr6WU5NfezalYlVSje_mIW44yvuWpRdiHeYC6QMcZfHY0NQfQVbmJ0Gkb7LmjeFwpbXTwMBfCMwreXcwkKlaFbxz9B0O6Dku-JEbsDfw" TargetMode="External"/><Relationship Id="rId2" Type="http://schemas.openxmlformats.org/officeDocument/2006/relationships/hyperlink" Target="https://www.google.gr/goto?url=CAESzAEB6zswFaDYq52unZ-YyH3GwNt9vPMsSbqJDEtf_5FgY0I2iw_HEPt1QpbemqlxqzinmnK-DHymO9dcHgCfEblUSGc4xiizXwqWW-NiEwxKGsx-f8ulf1IiAXevOXbmZ7UPoQ9CTvqj7ELULRCizYGVAv1NvXS6cHsrHp2JvmsMOy8Mh5sTqoDuK4NbsceGauzMav01TWofmw7Q6mmZpWC8u2OvLoHjLtns6qZGJQI9Z8TOf4JFA5wxE5jLwjiWymRLcmPzqLfq1bn2tBk" TargetMode="Externa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6.mp4"/><Relationship Id="rId1" Type="http://schemas.microsoft.com/office/2007/relationships/media" Target="../media/media6.mp4"/><Relationship Id="rId6" Type="http://schemas.openxmlformats.org/officeDocument/2006/relationships/image" Target="../media/image45.png"/><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xml"/><Relationship Id="rId4" Type="http://schemas.openxmlformats.org/officeDocument/2006/relationships/image" Target="../media/image48.jpeg"/></Relationships>
</file>

<file path=ppt/slides/_rels/slide5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g"/><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60.pn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8" Type="http://schemas.openxmlformats.org/officeDocument/2006/relationships/hyperlink" Target="https://www.osmosis.org/learn/ECG_rate_and_rhythm" TargetMode="External"/><Relationship Id="rId3" Type="http://schemas.openxmlformats.org/officeDocument/2006/relationships/hyperlink" Target="https://openstax.org/books/anatomy-and-physiology-2e/pages/19-2-cardiac-muscle-and-electrical-activity" TargetMode="External"/><Relationship Id="rId7" Type="http://schemas.openxmlformats.org/officeDocument/2006/relationships/hyperlink" Target="https://www.osmosis.org/learn/Electrical_conduction_in_the_heart"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hyperlink" Target="https://cvphysiology.com/cad/cad012" TargetMode="External"/><Relationship Id="rId5" Type="http://schemas.openxmlformats.org/officeDocument/2006/relationships/hyperlink" Target="https://cvphysiology.com/arrhythmias/a013" TargetMode="External"/><Relationship Id="rId4" Type="http://schemas.openxmlformats.org/officeDocument/2006/relationships/hyperlink" Target="https://cvphysiology.com/arrhythmias/a01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3A72248-EE59-A54F-6962-7045BA3EF4F3}"/>
              </a:ext>
            </a:extLst>
          </p:cNvPr>
          <p:cNvSpPr/>
          <p:nvPr/>
        </p:nvSpPr>
        <p:spPr>
          <a:xfrm>
            <a:off x="0" y="0"/>
            <a:ext cx="12192000" cy="5257799"/>
          </a:xfrm>
          <a:prstGeom prst="rect">
            <a:avLst/>
          </a:prstGeom>
          <a:solidFill>
            <a:srgbClr val="1A60A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4A8CCA"/>
              </a:solidFill>
              <a:latin typeface="Aptos"/>
              <a:ea typeface="Aptos"/>
              <a:cs typeface="Aptos"/>
            </a:endParaRPr>
          </a:p>
        </p:txBody>
      </p:sp>
      <p:pic>
        <p:nvPicPr>
          <p:cNvPr id="6" name="Picture 5" descr="A room with rows of chairs&#10;&#10;AI-generated content may be incorrect.">
            <a:extLst>
              <a:ext uri="{FF2B5EF4-FFF2-40B4-BE49-F238E27FC236}">
                <a16:creationId xmlns:a16="http://schemas.microsoft.com/office/drawing/2014/main" id="{E7D036D9-65F6-841F-BB59-5896AFA4E407}"/>
              </a:ext>
            </a:extLst>
          </p:cNvPr>
          <p:cNvPicPr>
            <a:picLocks noChangeAspect="1"/>
          </p:cNvPicPr>
          <p:nvPr/>
        </p:nvPicPr>
        <p:blipFill>
          <a:blip r:embed="rId2">
            <a:extLst>
              <a:ext uri="{28A0092B-C50C-407E-A947-70E740481C1C}">
                <a14:useLocalDpi xmlns:a14="http://schemas.microsoft.com/office/drawing/2010/main" val="0"/>
              </a:ext>
            </a:extLst>
          </a:blip>
          <a:srcRect l="30962" t="47" r="32064" b="-1"/>
          <a:stretch>
            <a:fillRect/>
          </a:stretch>
        </p:blipFill>
        <p:spPr>
          <a:xfrm rot="5400000">
            <a:off x="3089412" y="-3089414"/>
            <a:ext cx="6013173" cy="12192000"/>
          </a:xfrm>
          <a:prstGeom prst="rect">
            <a:avLst/>
          </a:prstGeom>
        </p:spPr>
      </p:pic>
      <p:sp>
        <p:nvSpPr>
          <p:cNvPr id="9" name="Rectangle 8">
            <a:extLst>
              <a:ext uri="{FF2B5EF4-FFF2-40B4-BE49-F238E27FC236}">
                <a16:creationId xmlns:a16="http://schemas.microsoft.com/office/drawing/2014/main" id="{733B190F-B3EE-813C-91AB-0406B545E9BF}"/>
              </a:ext>
            </a:extLst>
          </p:cNvPr>
          <p:cNvSpPr/>
          <p:nvPr/>
        </p:nvSpPr>
        <p:spPr>
          <a:xfrm>
            <a:off x="0" y="-1"/>
            <a:ext cx="12192000" cy="6013173"/>
          </a:xfrm>
          <a:prstGeom prst="rect">
            <a:avLst/>
          </a:prstGeom>
          <a:solidFill>
            <a:srgbClr val="1A60AD">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ptos"/>
              <a:ea typeface="Aptos"/>
              <a:cs typeface="Aptos"/>
            </a:endParaRPr>
          </a:p>
        </p:txBody>
      </p:sp>
      <p:sp>
        <p:nvSpPr>
          <p:cNvPr id="10" name="TextBox 9">
            <a:extLst>
              <a:ext uri="{FF2B5EF4-FFF2-40B4-BE49-F238E27FC236}">
                <a16:creationId xmlns:a16="http://schemas.microsoft.com/office/drawing/2014/main" id="{503C637D-6AC2-D994-D1BB-ABBEFC4832E0}"/>
              </a:ext>
            </a:extLst>
          </p:cNvPr>
          <p:cNvSpPr txBox="1"/>
          <p:nvPr/>
        </p:nvSpPr>
        <p:spPr>
          <a:xfrm>
            <a:off x="925285" y="1050954"/>
            <a:ext cx="10134599" cy="3354765"/>
          </a:xfrm>
          <a:prstGeom prst="rect">
            <a:avLst/>
          </a:prstGeom>
          <a:noFill/>
        </p:spPr>
        <p:txBody>
          <a:bodyPr wrap="square" rtlCol="0">
            <a:spAutoFit/>
          </a:bodyPr>
          <a:lstStyle/>
          <a:p>
            <a:pPr algn="ctr">
              <a:defRPr sz="4950" b="1">
                <a:solidFill>
                  <a:srgbClr val="527CC1"/>
                </a:solidFill>
                <a:latin typeface="Aptos"/>
                <a:ea typeface="Aptos"/>
                <a:cs typeface="Aptos"/>
              </a:defRPr>
            </a:pPr>
            <a:r>
              <a:rPr lang="el-GR" sz="4800" b="1" dirty="0">
                <a:solidFill>
                  <a:schemeClr val="bg1"/>
                </a:solidFill>
                <a:latin typeface="Aptos"/>
                <a:ea typeface="Aptos"/>
                <a:cs typeface="Aptos"/>
              </a:rPr>
              <a:t>Φυσιολογία της </a:t>
            </a:r>
            <a:r>
              <a:rPr lang="en-US" sz="4800" b="1" dirty="0">
                <a:solidFill>
                  <a:schemeClr val="bg1"/>
                </a:solidFill>
                <a:latin typeface="Aptos"/>
                <a:ea typeface="Aptos"/>
                <a:cs typeface="Aptos"/>
              </a:rPr>
              <a:t>K</a:t>
            </a:r>
            <a:r>
              <a:rPr lang="el-GR" sz="4800" b="1" dirty="0" err="1">
                <a:solidFill>
                  <a:schemeClr val="bg1"/>
                </a:solidFill>
                <a:latin typeface="Aptos"/>
                <a:ea typeface="Aptos"/>
                <a:cs typeface="Aptos"/>
              </a:rPr>
              <a:t>αρδιάς</a:t>
            </a:r>
            <a:r>
              <a:rPr lang="el-GR" sz="4800" b="1" dirty="0">
                <a:solidFill>
                  <a:schemeClr val="bg1"/>
                </a:solidFill>
                <a:latin typeface="Aptos"/>
                <a:ea typeface="Aptos"/>
                <a:cs typeface="Aptos"/>
              </a:rPr>
              <a:t> Ι</a:t>
            </a:r>
            <a:endParaRPr lang="en-US" sz="4800" b="1" dirty="0">
              <a:solidFill>
                <a:schemeClr val="bg1"/>
              </a:solidFill>
              <a:latin typeface="Aptos"/>
              <a:ea typeface="Aptos"/>
              <a:cs typeface="Aptos"/>
            </a:endParaRPr>
          </a:p>
          <a:p>
            <a:pPr algn="ctr">
              <a:defRPr sz="4950" b="1">
                <a:solidFill>
                  <a:srgbClr val="527CC1"/>
                </a:solidFill>
                <a:latin typeface="Aptos"/>
                <a:ea typeface="Aptos"/>
                <a:cs typeface="Aptos"/>
              </a:defRPr>
            </a:pPr>
            <a:endParaRPr lang="en-US" sz="2800" b="1" dirty="0">
              <a:solidFill>
                <a:schemeClr val="bg1"/>
              </a:solidFill>
              <a:latin typeface="Aptos"/>
              <a:ea typeface="Aptos"/>
              <a:cs typeface="Aptos"/>
            </a:endParaRPr>
          </a:p>
          <a:p>
            <a:pPr algn="ctr">
              <a:defRPr sz="4950" b="1">
                <a:solidFill>
                  <a:srgbClr val="527CC1"/>
                </a:solidFill>
                <a:latin typeface="Aptos"/>
                <a:ea typeface="Aptos"/>
                <a:cs typeface="Aptos"/>
              </a:defRPr>
            </a:pPr>
            <a:r>
              <a:rPr lang="el-GR" sz="4000" dirty="0">
                <a:solidFill>
                  <a:schemeClr val="bg1"/>
                </a:solidFill>
                <a:latin typeface="Aptos"/>
                <a:ea typeface="Aptos"/>
                <a:cs typeface="Aptos"/>
              </a:rPr>
              <a:t>Ηλεκτρική λειτουργία και </a:t>
            </a:r>
            <a:r>
              <a:rPr lang="en-US" sz="4000" dirty="0">
                <a:solidFill>
                  <a:schemeClr val="bg1"/>
                </a:solidFill>
                <a:latin typeface="Aptos"/>
                <a:ea typeface="Aptos"/>
                <a:cs typeface="Aptos"/>
              </a:rPr>
              <a:t>H</a:t>
            </a:r>
            <a:r>
              <a:rPr lang="el-GR" sz="4000" dirty="0" err="1">
                <a:solidFill>
                  <a:schemeClr val="bg1"/>
                </a:solidFill>
                <a:latin typeface="Aptos"/>
                <a:ea typeface="Aptos"/>
                <a:cs typeface="Aptos"/>
              </a:rPr>
              <a:t>λεκτροκαρδιογράφημα</a:t>
            </a:r>
            <a:endParaRPr lang="en-US" sz="4000" b="1" dirty="0">
              <a:solidFill>
                <a:schemeClr val="bg1"/>
              </a:solidFill>
              <a:latin typeface="Aptos"/>
              <a:ea typeface="Aptos"/>
              <a:cs typeface="Aptos"/>
            </a:endParaRPr>
          </a:p>
          <a:p>
            <a:pPr algn="ctr">
              <a:defRPr sz="4950" b="1">
                <a:solidFill>
                  <a:srgbClr val="527CC1"/>
                </a:solidFill>
                <a:latin typeface="Aptos"/>
                <a:ea typeface="Aptos"/>
                <a:cs typeface="Aptos"/>
              </a:defRPr>
            </a:pPr>
            <a:endParaRPr lang="el-GR" sz="4800" b="1" dirty="0">
              <a:solidFill>
                <a:schemeClr val="bg1"/>
              </a:solidFill>
              <a:latin typeface="Aptos"/>
              <a:ea typeface="Aptos"/>
              <a:cs typeface="Aptos"/>
            </a:endParaRPr>
          </a:p>
        </p:txBody>
      </p:sp>
      <p:sp>
        <p:nvSpPr>
          <p:cNvPr id="12" name="TextBox 11">
            <a:extLst>
              <a:ext uri="{FF2B5EF4-FFF2-40B4-BE49-F238E27FC236}">
                <a16:creationId xmlns:a16="http://schemas.microsoft.com/office/drawing/2014/main" id="{6E7F0F0E-B723-D281-8F54-5FF43F190117}"/>
              </a:ext>
            </a:extLst>
          </p:cNvPr>
          <p:cNvSpPr txBox="1"/>
          <p:nvPr/>
        </p:nvSpPr>
        <p:spPr>
          <a:xfrm>
            <a:off x="848495" y="3978692"/>
            <a:ext cx="5997146" cy="1432956"/>
          </a:xfrm>
          <a:prstGeom prst="rect">
            <a:avLst/>
          </a:prstGeom>
          <a:noFill/>
        </p:spPr>
        <p:txBody>
          <a:bodyPr wrap="square" rtlCol="0">
            <a:spAutoFit/>
          </a:bodyPr>
          <a:lstStyle/>
          <a:p>
            <a:pPr>
              <a:lnSpc>
                <a:spcPct val="150000"/>
              </a:lnSpc>
            </a:pPr>
            <a:r>
              <a:rPr lang="el-GR" sz="2000" b="1" dirty="0">
                <a:solidFill>
                  <a:srgbClr val="ECF4F9"/>
                </a:solidFill>
                <a:latin typeface="Aptos"/>
                <a:ea typeface="Aptos"/>
                <a:cs typeface="Aptos"/>
              </a:rPr>
              <a:t>Θεόδωρος Μαριόλης </a:t>
            </a:r>
            <a:r>
              <a:rPr lang="el-GR" sz="2000" b="1" dirty="0" err="1">
                <a:solidFill>
                  <a:srgbClr val="ECF4F9"/>
                </a:solidFill>
                <a:latin typeface="Aptos"/>
                <a:ea typeface="Aptos"/>
                <a:cs typeface="Aptos"/>
              </a:rPr>
              <a:t>Σαψάκος</a:t>
            </a:r>
            <a:endParaRPr lang="el-GR" sz="2000" b="1" dirty="0">
              <a:solidFill>
                <a:srgbClr val="ECF4F9"/>
              </a:solidFill>
              <a:latin typeface="Aptos"/>
              <a:ea typeface="Aptos"/>
              <a:cs typeface="Aptos"/>
            </a:endParaRPr>
          </a:p>
          <a:p>
            <a:pPr>
              <a:lnSpc>
                <a:spcPct val="150000"/>
              </a:lnSpc>
            </a:pPr>
            <a:r>
              <a:rPr lang="el-GR" sz="2000" dirty="0">
                <a:solidFill>
                  <a:srgbClr val="ECF4F9"/>
                </a:solidFill>
                <a:latin typeface="Aptos"/>
                <a:ea typeface="Aptos"/>
                <a:cs typeface="Aptos"/>
              </a:rPr>
              <a:t>Καθηγητής </a:t>
            </a:r>
          </a:p>
          <a:p>
            <a:pPr>
              <a:lnSpc>
                <a:spcPct val="150000"/>
              </a:lnSpc>
            </a:pPr>
            <a:r>
              <a:rPr lang="el-GR" sz="2000" dirty="0">
                <a:solidFill>
                  <a:schemeClr val="bg1"/>
                </a:solidFill>
                <a:latin typeface="Aptos"/>
                <a:ea typeface="Aptos"/>
                <a:cs typeface="Aptos"/>
              </a:rPr>
              <a:t>Email: </a:t>
            </a:r>
            <a:r>
              <a:rPr lang="el-GR" sz="2000" dirty="0">
                <a:solidFill>
                  <a:schemeClr val="bg1"/>
                </a:solidFill>
                <a:hlinkClick r:id="rId3">
                  <a:extLst>
                    <a:ext uri="{A12FA001-AC4F-418D-AE19-62706E023703}">
                      <ahyp:hlinkClr xmlns:ahyp="http://schemas.microsoft.com/office/drawing/2018/hyperlinkcolor" val="tx"/>
                    </a:ext>
                  </a:extLst>
                </a:hlinkClick>
              </a:rPr>
              <a:t>theodorosmariolis@yahoo.gr</a:t>
            </a:r>
            <a:r>
              <a:rPr lang="el-GR" sz="2000" dirty="0">
                <a:solidFill>
                  <a:schemeClr val="bg1"/>
                </a:solidFill>
                <a:latin typeface="Aptos"/>
                <a:ea typeface="Aptos"/>
                <a:cs typeface="Aptos"/>
              </a:rPr>
              <a:t> </a:t>
            </a:r>
          </a:p>
        </p:txBody>
      </p:sp>
      <p:grpSp>
        <p:nvGrpSpPr>
          <p:cNvPr id="15" name="Group 14">
            <a:extLst>
              <a:ext uri="{FF2B5EF4-FFF2-40B4-BE49-F238E27FC236}">
                <a16:creationId xmlns:a16="http://schemas.microsoft.com/office/drawing/2014/main" id="{7427A526-A507-125D-E73B-899AB293248A}"/>
              </a:ext>
            </a:extLst>
          </p:cNvPr>
          <p:cNvGrpSpPr/>
          <p:nvPr/>
        </p:nvGrpSpPr>
        <p:grpSpPr>
          <a:xfrm>
            <a:off x="9249363" y="6089481"/>
            <a:ext cx="2837274" cy="697314"/>
            <a:chOff x="2327849" y="5960673"/>
            <a:chExt cx="2837274" cy="697314"/>
          </a:xfrm>
        </p:grpSpPr>
        <p:pic>
          <p:nvPicPr>
            <p:cNvPr id="8" name="Picture 7" descr="A blue text on a black background&#10;&#10;AI-generated content may be incorrect.">
              <a:extLst>
                <a:ext uri="{FF2B5EF4-FFF2-40B4-BE49-F238E27FC236}">
                  <a16:creationId xmlns:a16="http://schemas.microsoft.com/office/drawing/2014/main" id="{2C0D11AA-E84D-34C8-7B08-52790DD89C19}"/>
                </a:ext>
              </a:extLst>
            </p:cNvPr>
            <p:cNvPicPr>
              <a:picLocks noChangeAspect="1"/>
            </p:cNvPicPr>
            <p:nvPr/>
          </p:nvPicPr>
          <p:blipFill>
            <a:blip r:embed="rId4">
              <a:extLst>
                <a:ext uri="{28A0092B-C50C-407E-A947-70E740481C1C}">
                  <a14:useLocalDpi xmlns:a14="http://schemas.microsoft.com/office/drawing/2010/main" val="0"/>
                </a:ext>
              </a:extLst>
            </a:blip>
            <a:srcRect b="35429"/>
            <a:stretch>
              <a:fillRect/>
            </a:stretch>
          </p:blipFill>
          <p:spPr>
            <a:xfrm>
              <a:off x="2327849" y="5960673"/>
              <a:ext cx="1079911" cy="697314"/>
            </a:xfrm>
            <a:prstGeom prst="rect">
              <a:avLst/>
            </a:prstGeom>
          </p:spPr>
        </p:pic>
        <p:grpSp>
          <p:nvGrpSpPr>
            <p:cNvPr id="5" name="Group 4">
              <a:extLst>
                <a:ext uri="{FF2B5EF4-FFF2-40B4-BE49-F238E27FC236}">
                  <a16:creationId xmlns:a16="http://schemas.microsoft.com/office/drawing/2014/main" id="{DE880822-9B81-2B6E-89FB-966AAAC697F2}"/>
                </a:ext>
              </a:extLst>
            </p:cNvPr>
            <p:cNvGrpSpPr/>
            <p:nvPr/>
          </p:nvGrpSpPr>
          <p:grpSpPr>
            <a:xfrm>
              <a:off x="3407760" y="6004358"/>
              <a:ext cx="1757363" cy="609945"/>
              <a:chOff x="10353324" y="101428"/>
              <a:chExt cx="1757363" cy="609945"/>
            </a:xfrm>
          </p:grpSpPr>
          <p:cxnSp>
            <p:nvCxnSpPr>
              <p:cNvPr id="11" name="Straight Connector 10">
                <a:extLst>
                  <a:ext uri="{FF2B5EF4-FFF2-40B4-BE49-F238E27FC236}">
                    <a16:creationId xmlns:a16="http://schemas.microsoft.com/office/drawing/2014/main" id="{B4E1CD29-1F74-7996-03D5-9DC62DBC89AD}"/>
                  </a:ext>
                </a:extLst>
              </p:cNvPr>
              <p:cNvCxnSpPr/>
              <p:nvPr/>
            </p:nvCxnSpPr>
            <p:spPr>
              <a:xfrm>
                <a:off x="10353324" y="101428"/>
                <a:ext cx="0" cy="609944"/>
              </a:xfrm>
              <a:prstGeom prst="line">
                <a:avLst/>
              </a:prstGeom>
              <a:solidFill>
                <a:srgbClr val="ECF4F9"/>
              </a:solidFill>
              <a:ln>
                <a:solidFill>
                  <a:srgbClr val="4A8CCA"/>
                </a:solidFill>
              </a:ln>
            </p:spPr>
            <p:style>
              <a:lnRef idx="2">
                <a:schemeClr val="accent1"/>
              </a:lnRef>
              <a:fillRef idx="0">
                <a:schemeClr val="accent1"/>
              </a:fillRef>
              <a:effectRef idx="1">
                <a:schemeClr val="accent1"/>
              </a:effectRef>
              <a:fontRef idx="minor">
                <a:schemeClr val="tx1"/>
              </a:fontRef>
            </p:style>
          </p:cxnSp>
          <p:pic>
            <p:nvPicPr>
              <p:cNvPr id="13" name="Picture 12">
                <a:extLst>
                  <a:ext uri="{FF2B5EF4-FFF2-40B4-BE49-F238E27FC236}">
                    <a16:creationId xmlns:a16="http://schemas.microsoft.com/office/drawing/2014/main" id="{140ACF4D-DAEE-058C-D70B-32BA5C931099}"/>
                  </a:ext>
                </a:extLst>
              </p:cNvPr>
              <p:cNvPicPr>
                <a:picLocks noChangeAspect="1"/>
              </p:cNvPicPr>
              <p:nvPr/>
            </p:nvPicPr>
            <p:blipFill>
              <a:blip r:embed="rId5">
                <a:extLst>
                  <a:ext uri="{28A0092B-C50C-407E-A947-70E740481C1C}">
                    <a14:useLocalDpi xmlns:a14="http://schemas.microsoft.com/office/drawing/2010/main" val="0"/>
                  </a:ext>
                </a:extLst>
              </a:blip>
              <a:srcRect l="7897"/>
              <a:stretch>
                <a:fillRect/>
              </a:stretch>
            </p:blipFill>
            <p:spPr>
              <a:xfrm>
                <a:off x="10415668" y="101428"/>
                <a:ext cx="1695019" cy="609945"/>
              </a:xfrm>
              <a:prstGeom prst="rect">
                <a:avLst/>
              </a:prstGeom>
            </p:spPr>
          </p:pic>
        </p:grpSp>
      </p:grpSp>
      <p:sp>
        <p:nvSpPr>
          <p:cNvPr id="3" name="TextBox 2">
            <a:extLst>
              <a:ext uri="{FF2B5EF4-FFF2-40B4-BE49-F238E27FC236}">
                <a16:creationId xmlns:a16="http://schemas.microsoft.com/office/drawing/2014/main" id="{B9AA0D93-DCB0-81B1-5AE8-4939AC25B97B}"/>
              </a:ext>
            </a:extLst>
          </p:cNvPr>
          <p:cNvSpPr txBox="1"/>
          <p:nvPr/>
        </p:nvSpPr>
        <p:spPr>
          <a:xfrm>
            <a:off x="7694136" y="3978692"/>
            <a:ext cx="4113806" cy="1733550"/>
          </a:xfrm>
          <a:prstGeom prst="rect">
            <a:avLst/>
          </a:prstGeom>
          <a:noFill/>
        </p:spPr>
        <p:txBody>
          <a:bodyPr wrap="square" lIns="0" tIns="0" rIns="0" bIns="0" rtlCol="0">
            <a:noAutofit/>
          </a:bodyPr>
          <a:lstStyle/>
          <a:p>
            <a:pPr>
              <a:lnSpc>
                <a:spcPct val="150000"/>
              </a:lnSpc>
              <a:defRPr sz="1875"/>
            </a:pPr>
            <a:r>
              <a:rPr lang="el-GR" sz="1875" b="1" dirty="0">
                <a:solidFill>
                  <a:srgbClr val="ECF4F9"/>
                </a:solidFill>
              </a:rPr>
              <a:t>Παπαπαναγιώτου Ιωάννης</a:t>
            </a:r>
          </a:p>
          <a:p>
            <a:pPr>
              <a:lnSpc>
                <a:spcPct val="150000"/>
              </a:lnSpc>
              <a:defRPr sz="1875"/>
            </a:pPr>
            <a:r>
              <a:rPr lang="el-GR" sz="1875" dirty="0">
                <a:solidFill>
                  <a:srgbClr val="ECF4F9"/>
                </a:solidFill>
              </a:rPr>
              <a:t>Επίκουρος Καθηγητής </a:t>
            </a:r>
          </a:p>
          <a:p>
            <a:pPr>
              <a:lnSpc>
                <a:spcPct val="150000"/>
              </a:lnSpc>
              <a:defRPr sz="1875"/>
            </a:pPr>
            <a:r>
              <a:rPr lang="el-GR" sz="1875" dirty="0">
                <a:solidFill>
                  <a:schemeClr val="bg1"/>
                </a:solidFill>
              </a:rPr>
              <a:t>Email: </a:t>
            </a:r>
            <a:r>
              <a:rPr lang="el-GR" dirty="0">
                <a:solidFill>
                  <a:schemeClr val="bg1"/>
                </a:solidFill>
                <a:hlinkClick r:id="rId6">
                  <a:extLst>
                    <a:ext uri="{A12FA001-AC4F-418D-AE19-62706E023703}">
                      <ahyp:hlinkClr xmlns:ahyp="http://schemas.microsoft.com/office/drawing/2018/hyperlinkcolor" val="tx"/>
                    </a:ext>
                  </a:extLst>
                </a:hlinkClick>
              </a:rPr>
              <a:t>gpapamd@hotmail.com</a:t>
            </a:r>
            <a:r>
              <a:rPr lang="el-GR" dirty="0">
                <a:solidFill>
                  <a:schemeClr val="bg1"/>
                </a:solidFill>
              </a:rPr>
              <a:t>  </a:t>
            </a:r>
            <a:endParaRPr lang="el-GR" sz="1875" dirty="0">
              <a:solidFill>
                <a:schemeClr val="bg1"/>
              </a:solidFill>
            </a:endParaRPr>
          </a:p>
        </p:txBody>
      </p:sp>
    </p:spTree>
    <p:extLst>
      <p:ext uri="{BB962C8B-B14F-4D97-AF65-F5344CB8AC3E}">
        <p14:creationId xmlns:p14="http://schemas.microsoft.com/office/powerpoint/2010/main" val="420041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881DD844-4AB3-4294-A596-F6F034D4425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Μαθησιακοί στόχοι</a:t>
            </a:r>
          </a:p>
        </p:txBody>
      </p:sp>
      <p:sp>
        <p:nvSpPr>
          <p:cNvPr id="3" name="Κύριο περιεχόμενο">
            <a:extLst>
              <a:ext uri="{FF2B5EF4-FFF2-40B4-BE49-F238E27FC236}">
                <a16:creationId xmlns:a16="http://schemas.microsoft.com/office/drawing/2014/main" id="{7102060D-8C3F-44B8-BA86-4FEBBF1B2421}"/>
              </a:ext>
            </a:extLst>
          </p:cNvPr>
          <p:cNvSpPr>
            <a:spLocks noGrp="1"/>
          </p:cNvSpPr>
          <p:nvPr/>
        </p:nvSpPr>
        <p:spPr>
          <a:xfrm>
            <a:off x="866775" y="2324100"/>
            <a:ext cx="10458450" cy="4029075"/>
          </a:xfrm>
          <a:prstGeom prst="rect">
            <a:avLst/>
          </a:prstGeom>
          <a:noFill/>
          <a:ln w="0">
            <a:noFill/>
          </a:ln>
        </p:spPr>
        <p:txBody>
          <a:bodyPr wrap="square" lIns="0" tIns="0" rIns="0" bIns="0">
            <a:noAutofit/>
          </a:bodyPr>
          <a:lstStyle/>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Να π</a:t>
            </a:r>
            <a:r>
              <a:rPr sz="2250" b="0" dirty="0" err="1">
                <a:solidFill>
                  <a:srgbClr val="182438"/>
                </a:solidFill>
                <a:latin typeface="Aptos"/>
                <a:ea typeface="Aptos"/>
                <a:cs typeface="Aptos"/>
              </a:rPr>
              <a:t>εριγράφετε</a:t>
            </a:r>
            <a:r>
              <a:rPr sz="2250" b="0" dirty="0">
                <a:solidFill>
                  <a:srgbClr val="182438"/>
                </a:solidFill>
                <a:latin typeface="Aptos"/>
                <a:ea typeface="Aptos"/>
                <a:cs typeface="Aptos"/>
              </a:rPr>
              <a:t> </a:t>
            </a:r>
            <a:r>
              <a:rPr sz="2250" b="0" dirty="0" err="1">
                <a:solidFill>
                  <a:srgbClr val="182438"/>
                </a:solidFill>
                <a:latin typeface="Aptos"/>
                <a:ea typeface="Aptos"/>
                <a:cs typeface="Aptos"/>
              </a:rPr>
              <a:t>τη</a:t>
            </a:r>
            <a:r>
              <a:rPr sz="2250" b="0" dirty="0">
                <a:solidFill>
                  <a:srgbClr val="182438"/>
                </a:solidFill>
                <a:latin typeface="Aptos"/>
                <a:ea typeface="Aptos"/>
                <a:cs typeface="Aptos"/>
              </a:rPr>
              <a:t> </a:t>
            </a:r>
            <a:r>
              <a:rPr sz="2250" b="0" dirty="0" err="1">
                <a:solidFill>
                  <a:srgbClr val="182438"/>
                </a:solidFill>
                <a:latin typeface="Aptos"/>
                <a:ea typeface="Aptos"/>
                <a:cs typeface="Aptos"/>
              </a:rPr>
              <a:t>λειτουργική</a:t>
            </a:r>
            <a:r>
              <a:rPr sz="2250" b="0" dirty="0">
                <a:solidFill>
                  <a:srgbClr val="182438"/>
                </a:solidFill>
                <a:latin typeface="Aptos"/>
                <a:ea typeface="Aptos"/>
                <a:cs typeface="Aptos"/>
              </a:rPr>
              <a:t> </a:t>
            </a:r>
            <a:r>
              <a:rPr sz="2250" b="0" dirty="0" err="1">
                <a:solidFill>
                  <a:srgbClr val="182438"/>
                </a:solidFill>
                <a:latin typeface="Aptos"/>
                <a:ea typeface="Aptos"/>
                <a:cs typeface="Aptos"/>
              </a:rPr>
              <a:t>οργάνωση</a:t>
            </a:r>
            <a:r>
              <a:rPr sz="2250" b="0" dirty="0">
                <a:solidFill>
                  <a:srgbClr val="182438"/>
                </a:solidFill>
                <a:latin typeface="Aptos"/>
                <a:ea typeface="Aptos"/>
                <a:cs typeface="Aptos"/>
              </a:rPr>
              <a:t> </a:t>
            </a:r>
            <a:r>
              <a:rPr sz="2250" b="0" dirty="0" err="1">
                <a:solidFill>
                  <a:srgbClr val="182438"/>
                </a:solidFill>
                <a:latin typeface="Aptos"/>
                <a:ea typeface="Aptos"/>
                <a:cs typeface="Aptos"/>
              </a:rPr>
              <a:t>της</a:t>
            </a:r>
            <a:r>
              <a:rPr sz="2250" b="0" dirty="0">
                <a:solidFill>
                  <a:srgbClr val="182438"/>
                </a:solidFill>
                <a:latin typeface="Aptos"/>
                <a:ea typeface="Aptos"/>
                <a:cs typeface="Aptos"/>
              </a:rPr>
              <a:t> κα</a:t>
            </a:r>
            <a:r>
              <a:rPr sz="2250" b="0" dirty="0" err="1">
                <a:solidFill>
                  <a:srgbClr val="182438"/>
                </a:solidFill>
                <a:latin typeface="Aptos"/>
                <a:ea typeface="Aptos"/>
                <a:cs typeface="Aptos"/>
              </a:rPr>
              <a:t>ρδιάς</a:t>
            </a:r>
            <a:r>
              <a:rPr sz="2250" b="0" dirty="0">
                <a:solidFill>
                  <a:srgbClr val="182438"/>
                </a:solidFill>
                <a:latin typeface="Aptos"/>
                <a:ea typeface="Aptos"/>
                <a:cs typeface="Aptos"/>
              </a:rPr>
              <a:t> και </a:t>
            </a:r>
            <a:r>
              <a:rPr sz="2250" b="0" dirty="0" err="1">
                <a:solidFill>
                  <a:srgbClr val="182438"/>
                </a:solidFill>
                <a:latin typeface="Aptos"/>
                <a:ea typeface="Aptos"/>
                <a:cs typeface="Aptos"/>
              </a:rPr>
              <a:t>των</a:t>
            </a:r>
            <a:r>
              <a:rPr sz="2250" b="0" dirty="0">
                <a:solidFill>
                  <a:srgbClr val="182438"/>
                </a:solidFill>
                <a:latin typeface="Aptos"/>
                <a:ea typeface="Aptos"/>
                <a:cs typeface="Aptos"/>
              </a:rPr>
              <a:t> </a:t>
            </a:r>
            <a:r>
              <a:rPr sz="2250" b="0" dirty="0" err="1">
                <a:solidFill>
                  <a:srgbClr val="182438"/>
                </a:solidFill>
                <a:latin typeface="Aptos"/>
                <a:ea typeface="Aptos"/>
                <a:cs typeface="Aptos"/>
              </a:rPr>
              <a:t>δύο</a:t>
            </a:r>
            <a:r>
              <a:rPr sz="2250" b="0" dirty="0">
                <a:solidFill>
                  <a:srgbClr val="182438"/>
                </a:solidFill>
                <a:latin typeface="Aptos"/>
                <a:ea typeface="Aptos"/>
                <a:cs typeface="Aptos"/>
              </a:rPr>
              <a:t> </a:t>
            </a:r>
            <a:r>
              <a:rPr sz="2250" b="0" dirty="0" err="1">
                <a:solidFill>
                  <a:srgbClr val="182438"/>
                </a:solidFill>
                <a:latin typeface="Aptos"/>
                <a:ea typeface="Aptos"/>
                <a:cs typeface="Aptos"/>
              </a:rPr>
              <a:t>κυκλοφοριών</a:t>
            </a:r>
            <a:r>
              <a:rPr sz="2250" b="0" dirty="0">
                <a:solidFill>
                  <a:srgbClr val="182438"/>
                </a:solidFill>
                <a:latin typeface="Aptos"/>
                <a:ea typeface="Aptos"/>
                <a:cs typeface="Aptos"/>
              </a:rPr>
              <a:t>.</a:t>
            </a:r>
          </a:p>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Να </a:t>
            </a:r>
            <a:r>
              <a:rPr sz="2250" b="0" dirty="0" err="1">
                <a:solidFill>
                  <a:srgbClr val="182438"/>
                </a:solidFill>
                <a:latin typeface="Aptos"/>
                <a:ea typeface="Aptos"/>
                <a:cs typeface="Aptos"/>
              </a:rPr>
              <a:t>εξηγείτε</a:t>
            </a:r>
            <a:r>
              <a:rPr sz="2250" b="0" dirty="0">
                <a:solidFill>
                  <a:srgbClr val="182438"/>
                </a:solidFill>
                <a:latin typeface="Aptos"/>
                <a:ea typeface="Aptos"/>
                <a:cs typeface="Aptos"/>
              </a:rPr>
              <a:t> </a:t>
            </a:r>
            <a:r>
              <a:rPr sz="2250" b="0" dirty="0" err="1">
                <a:solidFill>
                  <a:srgbClr val="182438"/>
                </a:solidFill>
                <a:latin typeface="Aptos"/>
                <a:ea typeface="Aptos"/>
                <a:cs typeface="Aptos"/>
              </a:rPr>
              <a:t>τη</a:t>
            </a:r>
            <a:r>
              <a:rPr sz="2250" b="0" dirty="0">
                <a:solidFill>
                  <a:srgbClr val="182438"/>
                </a:solidFill>
                <a:latin typeface="Aptos"/>
                <a:ea typeface="Aptos"/>
                <a:cs typeface="Aptos"/>
              </a:rPr>
              <a:t> β</a:t>
            </a:r>
            <a:r>
              <a:rPr sz="2250" b="0" dirty="0" err="1">
                <a:solidFill>
                  <a:srgbClr val="182438"/>
                </a:solidFill>
                <a:latin typeface="Aptos"/>
                <a:ea typeface="Aptos"/>
                <a:cs typeface="Aptos"/>
              </a:rPr>
              <a:t>ημ</a:t>
            </a:r>
            <a:r>
              <a:rPr sz="2250" b="0" dirty="0">
                <a:solidFill>
                  <a:srgbClr val="182438"/>
                </a:solidFill>
                <a:latin typeface="Aptos"/>
                <a:ea typeface="Aptos"/>
                <a:cs typeface="Aptos"/>
              </a:rPr>
              <a:t>ατοδότηση και την οργανωμένη διάδοση της διέγερσης.</a:t>
            </a:r>
          </a:p>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Να </a:t>
            </a:r>
            <a:r>
              <a:rPr sz="2250" b="0" dirty="0" err="1">
                <a:solidFill>
                  <a:srgbClr val="182438"/>
                </a:solidFill>
                <a:latin typeface="Aptos"/>
                <a:ea typeface="Aptos"/>
                <a:cs typeface="Aptos"/>
              </a:rPr>
              <a:t>συγκρίνετε</a:t>
            </a:r>
            <a:r>
              <a:rPr sz="2250" b="0" dirty="0">
                <a:solidFill>
                  <a:srgbClr val="182438"/>
                </a:solidFill>
                <a:latin typeface="Aptos"/>
                <a:ea typeface="Aptos"/>
                <a:cs typeface="Aptos"/>
              </a:rPr>
              <a:t> </a:t>
            </a:r>
            <a:r>
              <a:rPr sz="2250" b="0" dirty="0" err="1">
                <a:solidFill>
                  <a:srgbClr val="182438"/>
                </a:solidFill>
                <a:latin typeface="Aptos"/>
                <a:ea typeface="Aptos"/>
                <a:cs typeface="Aptos"/>
              </a:rPr>
              <a:t>δυν</a:t>
            </a:r>
            <a:r>
              <a:rPr sz="2250" b="0" dirty="0">
                <a:solidFill>
                  <a:srgbClr val="182438"/>
                </a:solidFill>
                <a:latin typeface="Aptos"/>
                <a:ea typeface="Aptos"/>
                <a:cs typeface="Aptos"/>
              </a:rPr>
              <a:t>αμικά ενεργείας κοιλιακών και βηματοδοτικών κυττάρων.</a:t>
            </a:r>
          </a:p>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Να </a:t>
            </a:r>
            <a:r>
              <a:rPr sz="2250" b="0" dirty="0" err="1">
                <a:solidFill>
                  <a:srgbClr val="182438"/>
                </a:solidFill>
                <a:latin typeface="Aptos"/>
                <a:ea typeface="Aptos"/>
                <a:cs typeface="Aptos"/>
              </a:rPr>
              <a:t>συνδέ</a:t>
            </a:r>
            <a:r>
              <a:rPr lang="el-GR" sz="2250" b="0" dirty="0">
                <a:solidFill>
                  <a:srgbClr val="182438"/>
                </a:solidFill>
                <a:latin typeface="Aptos"/>
                <a:ea typeface="Aptos"/>
                <a:cs typeface="Aptos"/>
              </a:rPr>
              <a:t>σ</a:t>
            </a:r>
            <a:r>
              <a:rPr sz="2250" b="0" dirty="0" err="1">
                <a:solidFill>
                  <a:srgbClr val="182438"/>
                </a:solidFill>
                <a:latin typeface="Aptos"/>
                <a:ea typeface="Aptos"/>
                <a:cs typeface="Aptos"/>
              </a:rPr>
              <a:t>ετε</a:t>
            </a:r>
            <a:r>
              <a:rPr sz="2250" b="0" dirty="0">
                <a:solidFill>
                  <a:srgbClr val="182438"/>
                </a:solidFill>
                <a:latin typeface="Aptos"/>
                <a:ea typeface="Aptos"/>
                <a:cs typeface="Aptos"/>
              </a:rPr>
              <a:t> </a:t>
            </a:r>
            <a:r>
              <a:rPr sz="2250" b="0" dirty="0" err="1">
                <a:solidFill>
                  <a:srgbClr val="182438"/>
                </a:solidFill>
                <a:latin typeface="Aptos"/>
                <a:ea typeface="Aptos"/>
                <a:cs typeface="Aptos"/>
              </a:rPr>
              <a:t>το</a:t>
            </a:r>
            <a:r>
              <a:rPr sz="2250" b="0" dirty="0">
                <a:solidFill>
                  <a:srgbClr val="182438"/>
                </a:solidFill>
                <a:latin typeface="Aptos"/>
                <a:ea typeface="Aptos"/>
                <a:cs typeface="Aptos"/>
              </a:rPr>
              <a:t> α</a:t>
            </a:r>
            <a:r>
              <a:rPr sz="2250" b="0" dirty="0" err="1">
                <a:solidFill>
                  <a:srgbClr val="182438"/>
                </a:solidFill>
                <a:latin typeface="Aptos"/>
                <a:ea typeface="Aptos"/>
                <a:cs typeface="Aptos"/>
              </a:rPr>
              <a:t>υτόνομο</a:t>
            </a:r>
            <a:r>
              <a:rPr sz="2250" b="0" dirty="0">
                <a:solidFill>
                  <a:srgbClr val="182438"/>
                </a:solidFill>
                <a:latin typeface="Aptos"/>
                <a:ea typeface="Aptos"/>
                <a:cs typeface="Aptos"/>
              </a:rPr>
              <a:t> </a:t>
            </a:r>
            <a:r>
              <a:rPr sz="2250" b="0" dirty="0" err="1">
                <a:solidFill>
                  <a:srgbClr val="182438"/>
                </a:solidFill>
                <a:latin typeface="Aptos"/>
                <a:ea typeface="Aptos"/>
                <a:cs typeface="Aptos"/>
              </a:rPr>
              <a:t>νευρικό</a:t>
            </a:r>
            <a:r>
              <a:rPr sz="2250" b="0" dirty="0">
                <a:solidFill>
                  <a:srgbClr val="182438"/>
                </a:solidFill>
                <a:latin typeface="Aptos"/>
                <a:ea typeface="Aptos"/>
                <a:cs typeface="Aptos"/>
              </a:rPr>
              <a:t> </a:t>
            </a:r>
            <a:r>
              <a:rPr sz="2250" b="0" dirty="0" err="1">
                <a:solidFill>
                  <a:srgbClr val="182438"/>
                </a:solidFill>
                <a:latin typeface="Aptos"/>
                <a:ea typeface="Aptos"/>
                <a:cs typeface="Aptos"/>
              </a:rPr>
              <a:t>σύστημ</a:t>
            </a:r>
            <a:r>
              <a:rPr sz="2250" b="0" dirty="0">
                <a:solidFill>
                  <a:srgbClr val="182438"/>
                </a:solidFill>
                <a:latin typeface="Aptos"/>
                <a:ea typeface="Aptos"/>
                <a:cs typeface="Aptos"/>
              </a:rPr>
              <a:t>α με συχνότητα και αγωγή.</a:t>
            </a:r>
          </a:p>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Να ανα</a:t>
            </a:r>
            <a:r>
              <a:rPr sz="2250" b="0" dirty="0" err="1">
                <a:solidFill>
                  <a:srgbClr val="182438"/>
                </a:solidFill>
                <a:latin typeface="Aptos"/>
                <a:ea typeface="Aptos"/>
                <a:cs typeface="Aptos"/>
              </a:rPr>
              <a:t>γνωρίζετε</a:t>
            </a:r>
            <a:r>
              <a:rPr sz="2250" b="0" dirty="0">
                <a:solidFill>
                  <a:srgbClr val="182438"/>
                </a:solidFill>
                <a:latin typeface="Aptos"/>
                <a:ea typeface="Aptos"/>
                <a:cs typeface="Aptos"/>
              </a:rPr>
              <a:t> τα βα</a:t>
            </a:r>
            <a:r>
              <a:rPr sz="2250" b="0" dirty="0" err="1">
                <a:solidFill>
                  <a:srgbClr val="182438"/>
                </a:solidFill>
                <a:latin typeface="Aptos"/>
                <a:ea typeface="Aptos"/>
                <a:cs typeface="Aptos"/>
              </a:rPr>
              <a:t>σικά</a:t>
            </a:r>
            <a:r>
              <a:rPr sz="2250" b="0" dirty="0">
                <a:solidFill>
                  <a:srgbClr val="182438"/>
                </a:solidFill>
                <a:latin typeface="Aptos"/>
                <a:ea typeface="Aptos"/>
                <a:cs typeface="Aptos"/>
              </a:rPr>
              <a:t> </a:t>
            </a:r>
            <a:r>
              <a:rPr sz="2250" b="0" dirty="0" err="1">
                <a:solidFill>
                  <a:srgbClr val="182438"/>
                </a:solidFill>
                <a:latin typeface="Aptos"/>
                <a:ea typeface="Aptos"/>
                <a:cs typeface="Aptos"/>
              </a:rPr>
              <a:t>στοιχεί</a:t>
            </a:r>
            <a:r>
              <a:rPr sz="2250" b="0" dirty="0">
                <a:solidFill>
                  <a:srgbClr val="182438"/>
                </a:solidFill>
                <a:latin typeface="Aptos"/>
                <a:ea typeface="Aptos"/>
                <a:cs typeface="Aptos"/>
              </a:rPr>
              <a:t>α ενός φυσιολογικού ΗΚΓ.</a:t>
            </a:r>
          </a:p>
        </p:txBody>
      </p:sp>
    </p:spTree>
    <p:extLst>
      <p:ext uri="{BB962C8B-B14F-4D97-AF65-F5344CB8AC3E}">
        <p14:creationId xmlns:p14="http://schemas.microsoft.com/office/powerpoint/2010/main" val="969482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6A363560-D915-43B0-A211-D7760C9CEC5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Ένα αρχικό κλινικό ερώτημα</a:t>
            </a:r>
          </a:p>
        </p:txBody>
      </p:sp>
      <p:sp>
        <p:nvSpPr>
          <p:cNvPr id="3" name="Κύριο περιεχόμενο">
            <a:extLst>
              <a:ext uri="{FF2B5EF4-FFF2-40B4-BE49-F238E27FC236}">
                <a16:creationId xmlns:a16="http://schemas.microsoft.com/office/drawing/2014/main" id="{81388B17-0DB3-4336-BA92-FE0C939164B7}"/>
              </a:ext>
            </a:extLst>
          </p:cNvPr>
          <p:cNvSpPr>
            <a:spLocks noGrp="1"/>
          </p:cNvSpPr>
          <p:nvPr/>
        </p:nvSpPr>
        <p:spPr>
          <a:xfrm>
            <a:off x="914400" y="2381250"/>
            <a:ext cx="9339943" cy="23336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7</a:t>
            </a:r>
            <a:r>
              <a:rPr lang="el-GR" sz="2250" b="0" dirty="0">
                <a:solidFill>
                  <a:srgbClr val="182438"/>
                </a:solidFill>
                <a:latin typeface="Aptos"/>
                <a:ea typeface="Aptos"/>
                <a:cs typeface="Aptos"/>
              </a:rPr>
              <a:t>0 </a:t>
            </a:r>
            <a:r>
              <a:rPr sz="2250" b="0" dirty="0" err="1">
                <a:solidFill>
                  <a:srgbClr val="182438"/>
                </a:solidFill>
                <a:latin typeface="Aptos"/>
                <a:ea typeface="Aptos"/>
                <a:cs typeface="Aptos"/>
              </a:rPr>
              <a:t>χρον</a:t>
            </a:r>
            <a:r>
              <a:rPr lang="el-GR" sz="2250" b="0" dirty="0">
                <a:solidFill>
                  <a:srgbClr val="182438"/>
                </a:solidFill>
                <a:latin typeface="Aptos"/>
                <a:ea typeface="Aptos"/>
                <a:cs typeface="Aptos"/>
              </a:rPr>
              <a:t>ος </a:t>
            </a:r>
            <a:r>
              <a:rPr lang="el-GR" sz="2250" dirty="0">
                <a:solidFill>
                  <a:srgbClr val="182438"/>
                </a:solidFill>
                <a:latin typeface="Aptos"/>
                <a:ea typeface="Aptos"/>
                <a:cs typeface="Aptos"/>
              </a:rPr>
              <a:t> άνδρας </a:t>
            </a:r>
            <a:r>
              <a:rPr sz="2250" b="0" dirty="0">
                <a:solidFill>
                  <a:srgbClr val="182438"/>
                </a:solidFill>
                <a:latin typeface="Aptos"/>
                <a:ea typeface="Aptos"/>
                <a:cs typeface="Aptos"/>
              </a:rPr>
              <a:t> με υπέρταση λαμβάνει θεραπεία με προπρανολόλη, έναν β-αδρενεργικό αναστολέα.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dirty="0" err="1">
                <a:solidFill>
                  <a:srgbClr val="182438"/>
                </a:solidFill>
                <a:latin typeface="Aptos"/>
                <a:ea typeface="Aptos"/>
                <a:cs typeface="Aptos"/>
              </a:rPr>
              <a:t>Έχει</a:t>
            </a:r>
            <a:r>
              <a:rPr sz="2250" b="0" dirty="0">
                <a:solidFill>
                  <a:srgbClr val="182438"/>
                </a:solidFill>
                <a:latin typeface="Aptos"/>
                <a:ea typeface="Aptos"/>
                <a:cs typeface="Aptos"/>
              </a:rPr>
              <a:t> </a:t>
            </a:r>
            <a:r>
              <a:rPr sz="2250" b="0" dirty="0" err="1">
                <a:solidFill>
                  <a:srgbClr val="182438"/>
                </a:solidFill>
                <a:latin typeface="Aptos"/>
                <a:ea typeface="Aptos"/>
                <a:cs typeface="Aptos"/>
              </a:rPr>
              <a:t>εμφ</a:t>
            </a:r>
            <a:r>
              <a:rPr sz="2250" b="0" dirty="0">
                <a:solidFill>
                  <a:srgbClr val="182438"/>
                </a:solidFill>
                <a:latin typeface="Aptos"/>
                <a:ea typeface="Aptos"/>
                <a:cs typeface="Aptos"/>
              </a:rPr>
              <a:t>ανίσει πολλαπλά επεισόδια ζάλης και συγκοπής (λιποθυμία).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dirty="0" err="1">
                <a:solidFill>
                  <a:srgbClr val="182438"/>
                </a:solidFill>
                <a:latin typeface="Aptos"/>
                <a:ea typeface="Aptos"/>
                <a:cs typeface="Aptos"/>
              </a:rPr>
              <a:t>Φλε</a:t>
            </a:r>
            <a:r>
              <a:rPr sz="2250" b="0" dirty="0">
                <a:solidFill>
                  <a:srgbClr val="182438"/>
                </a:solidFill>
                <a:latin typeface="Aptos"/>
                <a:ea typeface="Aptos"/>
                <a:cs typeface="Aptos"/>
              </a:rPr>
              <a:t>βοκομβική βραδυκαρδία.</a:t>
            </a:r>
          </a:p>
        </p:txBody>
      </p:sp>
    </p:spTree>
    <p:extLst>
      <p:ext uri="{BB962C8B-B14F-4D97-AF65-F5344CB8AC3E}">
        <p14:creationId xmlns:p14="http://schemas.microsoft.com/office/powerpoint/2010/main" val="259437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43B1B0A9-39CF-4281-9530-DEF0C709476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Λειτουργίες του καρδιαγγειακού συστήματος</a:t>
            </a:r>
          </a:p>
        </p:txBody>
      </p:sp>
      <p:sp>
        <p:nvSpPr>
          <p:cNvPr id="3" name="Κύριο περιεχόμενο">
            <a:extLst>
              <a:ext uri="{FF2B5EF4-FFF2-40B4-BE49-F238E27FC236}">
                <a16:creationId xmlns:a16="http://schemas.microsoft.com/office/drawing/2014/main" id="{A0D335F4-57D4-4BF0-8704-481AF16D0BB3}"/>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5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Μετ</a:t>
            </a:r>
            <a:r>
              <a:rPr sz="2100" b="0" dirty="0">
                <a:solidFill>
                  <a:srgbClr val="182438"/>
                </a:solidFill>
                <a:latin typeface="Aptos"/>
                <a:ea typeface="Aptos"/>
                <a:cs typeface="Aptos"/>
              </a:rPr>
              <a:t>αφέρει αίμα στους ιστούς.</a:t>
            </a:r>
          </a:p>
          <a:p>
            <a:pPr marL="228600" indent="-114300" algn="l">
              <a:lnSpc>
                <a:spcPct val="15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Πα</a:t>
            </a:r>
            <a:r>
              <a:rPr sz="2100" b="0" dirty="0" err="1">
                <a:solidFill>
                  <a:srgbClr val="182438"/>
                </a:solidFill>
                <a:latin typeface="Aptos"/>
                <a:ea typeface="Aptos"/>
                <a:cs typeface="Aptos"/>
              </a:rPr>
              <a:t>ρέχει</a:t>
            </a:r>
            <a:r>
              <a:rPr sz="2100" b="0" dirty="0">
                <a:solidFill>
                  <a:srgbClr val="182438"/>
                </a:solidFill>
                <a:latin typeface="Aptos"/>
                <a:ea typeface="Aptos"/>
                <a:cs typeface="Aptos"/>
              </a:rPr>
              <a:t> απαρα</a:t>
            </a:r>
            <a:r>
              <a:rPr sz="2100" b="0" dirty="0" err="1">
                <a:solidFill>
                  <a:srgbClr val="182438"/>
                </a:solidFill>
                <a:latin typeface="Aptos"/>
                <a:ea typeface="Aptos"/>
                <a:cs typeface="Aptos"/>
              </a:rPr>
              <a:t>ίτητ</a:t>
            </a:r>
            <a:r>
              <a:rPr sz="2100" b="0" dirty="0">
                <a:solidFill>
                  <a:srgbClr val="182438"/>
                </a:solidFill>
                <a:latin typeface="Aptos"/>
                <a:ea typeface="Aptos"/>
                <a:cs typeface="Aptos"/>
              </a:rPr>
              <a:t>α θρεπτικά συστατικά για τον κυτταρικό μεταβολισμό.</a:t>
            </a:r>
          </a:p>
          <a:p>
            <a:pPr marL="228600" indent="-114300" algn="l">
              <a:lnSpc>
                <a:spcPct val="15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Απ</a:t>
            </a:r>
            <a:r>
              <a:rPr sz="2100" b="0" dirty="0" err="1">
                <a:solidFill>
                  <a:srgbClr val="182438"/>
                </a:solidFill>
                <a:latin typeface="Aptos"/>
                <a:ea typeface="Aptos"/>
                <a:cs typeface="Aptos"/>
              </a:rPr>
              <a:t>ομ</a:t>
            </a:r>
            <a:r>
              <a:rPr sz="2100" b="0" dirty="0">
                <a:solidFill>
                  <a:srgbClr val="182438"/>
                </a:solidFill>
                <a:latin typeface="Aptos"/>
                <a:ea typeface="Aptos"/>
                <a:cs typeface="Aptos"/>
              </a:rPr>
              <a:t>ακρύνει τα απόβλητα από τα κύτταρα.</a:t>
            </a:r>
          </a:p>
          <a:p>
            <a:pPr marL="228600" indent="-114300" algn="l">
              <a:lnSpc>
                <a:spcPct val="15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συστολή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της</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ρδιάς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δημιουργεί</a:t>
            </a:r>
            <a:r>
              <a:rPr sz="2100" b="0" dirty="0">
                <a:solidFill>
                  <a:srgbClr val="182438"/>
                </a:solidFill>
                <a:latin typeface="Aptos"/>
                <a:ea typeface="Aptos"/>
                <a:cs typeface="Aptos"/>
              </a:rPr>
              <a:t> π</a:t>
            </a:r>
            <a:r>
              <a:rPr sz="2100" b="0" dirty="0" err="1">
                <a:solidFill>
                  <a:srgbClr val="182438"/>
                </a:solidFill>
                <a:latin typeface="Aptos"/>
                <a:ea typeface="Aptos"/>
                <a:cs typeface="Aptos"/>
              </a:rPr>
              <a:t>ίεση</a:t>
            </a:r>
            <a:r>
              <a:rPr sz="2100" b="0" dirty="0">
                <a:solidFill>
                  <a:srgbClr val="182438"/>
                </a:solidFill>
                <a:latin typeface="Aptos"/>
                <a:ea typeface="Aptos"/>
                <a:cs typeface="Aptos"/>
              </a:rPr>
              <a:t>.</a:t>
            </a:r>
          </a:p>
          <a:p>
            <a:pPr marL="228600" indent="-114300" algn="l">
              <a:lnSpc>
                <a:spcPct val="15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Προωθεί</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ίμ</a:t>
            </a:r>
            <a:r>
              <a:rPr sz="2100" b="0" dirty="0">
                <a:solidFill>
                  <a:srgbClr val="182438"/>
                </a:solidFill>
                <a:latin typeface="Aptos"/>
                <a:ea typeface="Aptos"/>
                <a:cs typeface="Aptos"/>
              </a:rPr>
              <a:t>α μέσω ενός δικτύου αγγείων.</a:t>
            </a:r>
          </a:p>
        </p:txBody>
      </p:sp>
      <p:pic>
        <p:nvPicPr>
          <p:cNvPr id="10" name="Εικόνα 9"/>
          <p:cNvPicPr>
            <a:picLocks noChangeAspect="1"/>
          </p:cNvPicPr>
          <p:nvPr/>
        </p:nvPicPr>
        <p:blipFill>
          <a:blip r:embed="rId3"/>
          <a:stretch/>
        </p:blipFill>
        <p:spPr>
          <a:xfrm>
            <a:off x="7011829" y="2190750"/>
            <a:ext cx="4550091" cy="4171950"/>
          </a:xfrm>
          <a:prstGeom prst="rect">
            <a:avLst/>
          </a:prstGeom>
        </p:spPr>
      </p:pic>
    </p:spTree>
    <p:extLst>
      <p:ext uri="{BB962C8B-B14F-4D97-AF65-F5344CB8AC3E}">
        <p14:creationId xmlns:p14="http://schemas.microsoft.com/office/powerpoint/2010/main" val="11861127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3CE3B173-7F62-4AC3-923D-C08A6AF98E0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Αρτηρίες, φλέβες και τριχοειδή</a:t>
            </a:r>
          </a:p>
        </p:txBody>
      </p:sp>
      <p:sp>
        <p:nvSpPr>
          <p:cNvPr id="101" name="Κύριο περιεχόμενο">
            <a:extLst>
              <a:ext uri="{FF2B5EF4-FFF2-40B4-BE49-F238E27FC236}">
                <a16:creationId xmlns:a16="http://schemas.microsoft.com/office/drawing/2014/main" id="{EBFB3775-1904-43D1-BC75-6B9CAB733632}"/>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114300" algn="l">
              <a:lnSpc>
                <a:spcPct val="150000"/>
              </a:lnSpc>
              <a:spcAft>
                <a:spcPts val="700"/>
              </a:spcAft>
              <a:defRPr sz="2250" b="0">
                <a:solidFill>
                  <a:srgbClr val="182438"/>
                </a:solidFill>
                <a:latin typeface="Aptos"/>
                <a:ea typeface="Aptos"/>
                <a:cs typeface="Aptos"/>
              </a:defRPr>
            </a:pPr>
            <a:r>
              <a:rPr sz="2250" b="0" dirty="0" err="1">
                <a:solidFill>
                  <a:srgbClr val="182438"/>
                </a:solidFill>
                <a:latin typeface="Aptos"/>
                <a:ea typeface="Aptos"/>
                <a:cs typeface="Aptos"/>
              </a:rPr>
              <a:t>Αρτηρίες</a:t>
            </a:r>
            <a:r>
              <a:rPr sz="2250" b="0" dirty="0">
                <a:solidFill>
                  <a:srgbClr val="182438"/>
                </a:solidFill>
                <a:latin typeface="Aptos"/>
                <a:ea typeface="Aptos"/>
                <a:cs typeface="Aptos"/>
              </a:rPr>
              <a:t>: </a:t>
            </a:r>
            <a:r>
              <a:rPr sz="2250" b="0" dirty="0" err="1">
                <a:solidFill>
                  <a:srgbClr val="182438"/>
                </a:solidFill>
                <a:latin typeface="Aptos"/>
                <a:ea typeface="Aptos"/>
                <a:cs typeface="Aptos"/>
              </a:rPr>
              <a:t>Μετ</a:t>
            </a:r>
            <a:r>
              <a:rPr sz="2250" b="0" dirty="0">
                <a:solidFill>
                  <a:srgbClr val="182438"/>
                </a:solidFill>
                <a:latin typeface="Aptos"/>
                <a:ea typeface="Aptos"/>
                <a:cs typeface="Aptos"/>
              </a:rPr>
              <a:t>αφέρουν το αίμα από την καρδιά στους ιστούς (υψηλή πίεση).</a:t>
            </a:r>
          </a:p>
          <a:p>
            <a:pPr marL="114300" algn="l">
              <a:lnSpc>
                <a:spcPct val="150000"/>
              </a:lnSpc>
              <a:spcAft>
                <a:spcPts val="700"/>
              </a:spcAft>
              <a:defRPr sz="2250" b="0">
                <a:solidFill>
                  <a:srgbClr val="182438"/>
                </a:solidFill>
                <a:latin typeface="Aptos"/>
                <a:ea typeface="Aptos"/>
                <a:cs typeface="Aptos"/>
              </a:defRPr>
            </a:pPr>
            <a:r>
              <a:rPr sz="2250" b="0" dirty="0" err="1">
                <a:solidFill>
                  <a:srgbClr val="182438"/>
                </a:solidFill>
                <a:latin typeface="Aptos"/>
                <a:ea typeface="Aptos"/>
                <a:cs typeface="Aptos"/>
              </a:rPr>
              <a:t>Φλέ</a:t>
            </a:r>
            <a:r>
              <a:rPr sz="2250" b="0" dirty="0">
                <a:solidFill>
                  <a:srgbClr val="182438"/>
                </a:solidFill>
                <a:latin typeface="Aptos"/>
                <a:ea typeface="Aptos"/>
                <a:cs typeface="Aptos"/>
              </a:rPr>
              <a:t>βες: Μεταφέρουν το αίμα από τους ιστούς πίσω στην καρδιά (χαμηλή πίεση).</a:t>
            </a:r>
          </a:p>
          <a:p>
            <a:pPr marL="114300" algn="l">
              <a:lnSpc>
                <a:spcPct val="150000"/>
              </a:lnSpc>
              <a:spcAft>
                <a:spcPts val="700"/>
              </a:spcAft>
              <a:defRPr sz="2250" b="0">
                <a:solidFill>
                  <a:srgbClr val="182438"/>
                </a:solidFill>
                <a:latin typeface="Aptos"/>
                <a:ea typeface="Aptos"/>
                <a:cs typeface="Aptos"/>
              </a:defRPr>
            </a:pPr>
            <a:r>
              <a:rPr sz="2250" b="0" dirty="0" err="1">
                <a:solidFill>
                  <a:srgbClr val="182438"/>
                </a:solidFill>
                <a:latin typeface="Aptos"/>
                <a:ea typeface="Aptos"/>
                <a:cs typeface="Aptos"/>
              </a:rPr>
              <a:t>Λε</a:t>
            </a:r>
            <a:r>
              <a:rPr sz="2250" b="0" dirty="0">
                <a:solidFill>
                  <a:srgbClr val="182438"/>
                </a:solidFill>
                <a:latin typeface="Aptos"/>
                <a:ea typeface="Aptos"/>
                <a:cs typeface="Aptos"/>
              </a:rPr>
              <a:t>πτά αιμοφόρα αγγεία μεταξύ αρτηριών και φλεβών.</a:t>
            </a:r>
          </a:p>
          <a:p>
            <a:pPr marL="114300" algn="l">
              <a:lnSpc>
                <a:spcPct val="150000"/>
              </a:lnSpc>
              <a:spcAft>
                <a:spcPts val="700"/>
              </a:spcAft>
              <a:defRPr sz="2250" b="0">
                <a:solidFill>
                  <a:srgbClr val="182438"/>
                </a:solidFill>
                <a:latin typeface="Aptos"/>
                <a:ea typeface="Aptos"/>
                <a:cs typeface="Aptos"/>
              </a:defRPr>
            </a:pPr>
            <a:r>
              <a:rPr sz="2250" b="0" dirty="0" err="1">
                <a:solidFill>
                  <a:srgbClr val="182438"/>
                </a:solidFill>
                <a:latin typeface="Aptos"/>
                <a:ea typeface="Aptos"/>
                <a:cs typeface="Aptos"/>
              </a:rPr>
              <a:t>Διευκολύνουν</a:t>
            </a:r>
            <a:r>
              <a:rPr sz="2250" b="0" dirty="0">
                <a:solidFill>
                  <a:srgbClr val="182438"/>
                </a:solidFill>
                <a:latin typeface="Aptos"/>
                <a:ea typeface="Aptos"/>
                <a:cs typeface="Aptos"/>
              </a:rPr>
              <a:t> </a:t>
            </a:r>
            <a:r>
              <a:rPr sz="2250" b="0" dirty="0" err="1">
                <a:solidFill>
                  <a:srgbClr val="182438"/>
                </a:solidFill>
                <a:latin typeface="Aptos"/>
                <a:ea typeface="Aptos"/>
                <a:cs typeface="Aptos"/>
              </a:rPr>
              <a:t>την</a:t>
            </a:r>
            <a:r>
              <a:rPr sz="2250" b="0" dirty="0">
                <a:solidFill>
                  <a:srgbClr val="182438"/>
                </a:solidFill>
                <a:latin typeface="Aptos"/>
                <a:ea typeface="Aptos"/>
                <a:cs typeface="Aptos"/>
              </a:rPr>
              <a:t> α</a:t>
            </a:r>
            <a:r>
              <a:rPr sz="2250" b="0" dirty="0" err="1">
                <a:solidFill>
                  <a:srgbClr val="182438"/>
                </a:solidFill>
                <a:latin typeface="Aptos"/>
                <a:ea typeface="Aptos"/>
                <a:cs typeface="Aptos"/>
              </a:rPr>
              <a:t>ντ</a:t>
            </a:r>
            <a:r>
              <a:rPr sz="2250" b="0" dirty="0">
                <a:solidFill>
                  <a:srgbClr val="182438"/>
                </a:solidFill>
                <a:latin typeface="Aptos"/>
                <a:ea typeface="Aptos"/>
                <a:cs typeface="Aptos"/>
              </a:rPr>
              <a:t>αλλαγή θρεπτικών ουσιών, αποβλήτων και υγρών μέσω των τοιχωμάτων των τριχοειδών.</a:t>
            </a:r>
          </a:p>
        </p:txBody>
      </p:sp>
    </p:spTree>
    <p:extLst>
      <p:ext uri="{BB962C8B-B14F-4D97-AF65-F5344CB8AC3E}">
        <p14:creationId xmlns:p14="http://schemas.microsoft.com/office/powerpoint/2010/main" val="1959262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41D647C4-07F3-4F44-A29E-CAD5607E8EF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Λειτουργική ανατομία της καρδιάς</a:t>
            </a:r>
          </a:p>
        </p:txBody>
      </p:sp>
      <p:sp>
        <p:nvSpPr>
          <p:cNvPr id="3" name="Κύριο περιεχόμενο">
            <a:extLst>
              <a:ext uri="{FF2B5EF4-FFF2-40B4-BE49-F238E27FC236}">
                <a16:creationId xmlns:a16="http://schemas.microsoft.com/office/drawing/2014/main" id="{53DDE51B-0882-4C94-B036-A26ACD58D9A4}"/>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Δύο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κόλ</a:t>
            </a:r>
            <a:r>
              <a:rPr sz="2100" b="0" dirty="0">
                <a:solidFill>
                  <a:srgbClr val="182438"/>
                </a:solidFill>
                <a:latin typeface="Aptos"/>
                <a:ea typeface="Aptos"/>
                <a:cs typeface="Aptos"/>
              </a:rPr>
              <a:t>ποι δέχονται το αίμα που επιστρέφει στην καρδιά.</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Δύο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κοιλίες</a:t>
            </a:r>
            <a:r>
              <a:rPr sz="2100" b="0" dirty="0">
                <a:solidFill>
                  <a:srgbClr val="182438"/>
                </a:solidFill>
                <a:latin typeface="Aptos"/>
                <a:ea typeface="Aptos"/>
                <a:cs typeface="Aptos"/>
              </a:rPr>
              <a:t> αναπ</a:t>
            </a:r>
            <a:r>
              <a:rPr sz="2100" b="0" dirty="0" err="1">
                <a:solidFill>
                  <a:srgbClr val="182438"/>
                </a:solidFill>
                <a:latin typeface="Aptos"/>
                <a:ea typeface="Aptos"/>
                <a:cs typeface="Aptos"/>
              </a:rPr>
              <a:t>τύσσουν</a:t>
            </a:r>
            <a:r>
              <a:rPr sz="2100" b="0" dirty="0">
                <a:solidFill>
                  <a:srgbClr val="182438"/>
                </a:solidFill>
                <a:latin typeface="Aptos"/>
                <a:ea typeface="Aptos"/>
                <a:cs typeface="Aptos"/>
              </a:rPr>
              <a:t> π</a:t>
            </a:r>
            <a:r>
              <a:rPr sz="2100" b="0" dirty="0" err="1">
                <a:solidFill>
                  <a:srgbClr val="182438"/>
                </a:solidFill>
                <a:latin typeface="Aptos"/>
                <a:ea typeface="Aptos"/>
                <a:cs typeface="Aptos"/>
              </a:rPr>
              <a:t>ίεση</a:t>
            </a:r>
            <a:r>
              <a:rPr sz="2100" b="0" dirty="0">
                <a:solidFill>
                  <a:srgbClr val="182438"/>
                </a:solidFill>
                <a:latin typeface="Aptos"/>
                <a:ea typeface="Aptos"/>
                <a:cs typeface="Aptos"/>
              </a:rPr>
              <a:t> και </a:t>
            </a:r>
            <a:r>
              <a:rPr sz="2100" b="0" dirty="0" err="1">
                <a:solidFill>
                  <a:srgbClr val="182438"/>
                </a:solidFill>
                <a:latin typeface="Aptos"/>
                <a:ea typeface="Aptos"/>
                <a:cs typeface="Aptos"/>
              </a:rPr>
              <a:t>εξωθούν</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ίμ</a:t>
            </a:r>
            <a:r>
              <a:rPr sz="2100" b="0" dirty="0">
                <a:solidFill>
                  <a:srgbClr val="182438"/>
                </a:solidFill>
                <a:latin typeface="Aptos"/>
                <a:ea typeface="Aptos"/>
                <a:cs typeface="Aptos"/>
              </a:rPr>
              <a:t>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Τα </a:t>
            </a:r>
            <a:r>
              <a:rPr sz="2100" b="0" dirty="0" err="1">
                <a:solidFill>
                  <a:srgbClr val="182438"/>
                </a:solidFill>
                <a:latin typeface="Aptos"/>
                <a:ea typeface="Aptos"/>
                <a:cs typeface="Aptos"/>
              </a:rPr>
              <a:t>δι</a:t>
            </a:r>
            <a:r>
              <a:rPr sz="2100" b="0" dirty="0">
                <a:solidFill>
                  <a:srgbClr val="182438"/>
                </a:solidFill>
                <a:latin typeface="Aptos"/>
                <a:ea typeface="Aptos"/>
                <a:cs typeface="Aptos"/>
              </a:rPr>
              <a:t>αφράγματα χωρίζουν τη δεξιά από την αριστερή πλευρά.</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Τέσσερις</a:t>
            </a:r>
            <a:r>
              <a:rPr sz="2100" b="0" dirty="0">
                <a:solidFill>
                  <a:srgbClr val="182438"/>
                </a:solidFill>
                <a:latin typeface="Aptos"/>
                <a:ea typeface="Aptos"/>
                <a:cs typeface="Aptos"/>
              </a:rPr>
              <a:t> βαλβ</a:t>
            </a:r>
            <a:r>
              <a:rPr sz="2100" b="0" dirty="0" err="1">
                <a:solidFill>
                  <a:srgbClr val="182438"/>
                </a:solidFill>
                <a:latin typeface="Aptos"/>
                <a:ea typeface="Aptos"/>
                <a:cs typeface="Aptos"/>
              </a:rPr>
              <a:t>ίδες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δι</a:t>
            </a:r>
            <a:r>
              <a:rPr sz="2100" b="0" dirty="0">
                <a:solidFill>
                  <a:srgbClr val="182438"/>
                </a:solidFill>
                <a:latin typeface="Aptos"/>
                <a:ea typeface="Aptos"/>
                <a:cs typeface="Aptos"/>
              </a:rPr>
              <a:t>ατηρούν τη μονόδρομη ροή.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δεξιά</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ρδιά</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τροφοδοτεί</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τους</a:t>
            </a:r>
            <a:r>
              <a:rPr sz="2100" b="0" dirty="0">
                <a:solidFill>
                  <a:srgbClr val="182438"/>
                </a:solidFill>
                <a:latin typeface="Aptos"/>
                <a:ea typeface="Aptos"/>
                <a:cs typeface="Aptos"/>
              </a:rPr>
              <a:t> π</a:t>
            </a:r>
            <a:r>
              <a:rPr sz="2100" b="0" dirty="0" err="1">
                <a:solidFill>
                  <a:srgbClr val="182438"/>
                </a:solidFill>
                <a:latin typeface="Aptos"/>
                <a:ea typeface="Aptos"/>
                <a:cs typeface="Aptos"/>
              </a:rPr>
              <a:t>νεύμονες</a:t>
            </a:r>
            <a:r>
              <a:rPr sz="2100" b="0" dirty="0">
                <a:solidFill>
                  <a:srgbClr val="182438"/>
                </a:solidFill>
                <a:latin typeface="Aptos"/>
                <a:ea typeface="Aptos"/>
                <a:cs typeface="Aptos"/>
              </a:rPr>
              <a:t>, η α</a:t>
            </a:r>
            <a:r>
              <a:rPr sz="2100" b="0" dirty="0" err="1">
                <a:solidFill>
                  <a:srgbClr val="182438"/>
                </a:solidFill>
                <a:latin typeface="Aptos"/>
                <a:ea typeface="Aptos"/>
                <a:cs typeface="Aptos"/>
              </a:rPr>
              <a:t>ριστερή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συστημ</a:t>
            </a:r>
            <a:r>
              <a:rPr sz="2100" b="0" dirty="0">
                <a:solidFill>
                  <a:srgbClr val="182438"/>
                </a:solidFill>
                <a:latin typeface="Aptos"/>
                <a:ea typeface="Aptos"/>
                <a:cs typeface="Aptos"/>
              </a:rPr>
              <a:t>ατική κυκλοφορία.</a:t>
            </a:r>
          </a:p>
        </p:txBody>
      </p:sp>
      <p:pic>
        <p:nvPicPr>
          <p:cNvPr id="10" name="Εικόνα 9"/>
          <p:cNvPicPr>
            <a:picLocks noChangeAspect="1"/>
          </p:cNvPicPr>
          <p:nvPr/>
        </p:nvPicPr>
        <p:blipFill>
          <a:blip r:embed="rId3"/>
          <a:srcRect/>
          <a:stretch/>
        </p:blipFill>
        <p:spPr>
          <a:xfrm>
            <a:off x="7000875" y="2392380"/>
            <a:ext cx="4978386" cy="3484269"/>
          </a:xfrm>
          <a:prstGeom prst="rect">
            <a:avLst/>
          </a:prstGeom>
        </p:spPr>
      </p:pic>
    </p:spTree>
    <p:extLst>
      <p:ext uri="{BB962C8B-B14F-4D97-AF65-F5344CB8AC3E}">
        <p14:creationId xmlns:p14="http://schemas.microsoft.com/office/powerpoint/2010/main" val="1279423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5"/>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2D3BA962-085C-414A-9EE7-4E8FD895A53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 ροή του αίματος στην καρδιά</a:t>
            </a:r>
          </a:p>
        </p:txBody>
      </p:sp>
      <p:sp>
        <p:nvSpPr>
          <p:cNvPr id="4" name="Κύριο συμπέρασμα">
            <a:extLst>
              <a:ext uri="{FF2B5EF4-FFF2-40B4-BE49-F238E27FC236}">
                <a16:creationId xmlns:a16="http://schemas.microsoft.com/office/drawing/2014/main" id="{3456CA88-3B21-4435-9E94-0B8EEFDB39F3}"/>
              </a:ext>
            </a:extLst>
          </p:cNvPr>
          <p:cNvSpPr>
            <a:spLocks noGrp="1"/>
          </p:cNvSpPr>
          <p:nvPr/>
        </p:nvSpPr>
        <p:spPr>
          <a:xfrm>
            <a:off x="685800" y="6400800"/>
            <a:ext cx="10789920" cy="292608"/>
          </a:xfrm>
          <a:prstGeom prst="rect">
            <a:avLst/>
          </a:prstGeom>
          <a:noFill/>
          <a:ln w="0">
            <a:noFill/>
          </a:ln>
        </p:spPr>
        <p:txBody>
          <a:bodyPr wrap="square" lIns="0" tIns="0" rIns="0" bIns="0" anchor="t">
            <a:noAutofit/>
          </a:bodyPr>
          <a:lstStyle/>
          <a:p>
            <a:pPr marL="0" marR="0" lvl="0" indent="0" algn="ctr" defTabSz="914400" eaLnBrk="1" fontAlgn="auto" latinLnBrk="0" hangingPunct="1">
              <a:lnSpc>
                <a:spcPct val="100000"/>
              </a:lnSpc>
              <a:spcAft>
                <a:spcPts val="0"/>
              </a:spcAft>
              <a:buClrTx/>
              <a:buSzTx/>
              <a:buFontTx/>
              <a:buNone/>
              <a:tabLst/>
              <a:defRPr sz="2000" b="1">
                <a:solidFill>
                  <a:srgbClr val="182438"/>
                </a:solidFill>
                <a:latin typeface="Aptos"/>
                <a:ea typeface="Aptos"/>
                <a:cs typeface="Aptos"/>
              </a:defRPr>
            </a:pPr>
            <a:r>
              <a:rPr kumimoji="0" sz="2000" b="1" i="0" u="none" strike="noStrike" kern="1200" cap="none" spc="0" normalizeH="0" baseline="0" noProof="0" dirty="0" err="1">
                <a:solidFill>
                  <a:srgbClr val="182438"/>
                </a:solidFill>
                <a:effectLst/>
                <a:uLnTx/>
                <a:uFillTx/>
                <a:latin typeface="Aptos"/>
                <a:ea typeface="Aptos"/>
                <a:cs typeface="Aptos"/>
              </a:rPr>
              <a:t>Ποι</a:t>
            </a:r>
            <a:r>
              <a:rPr kumimoji="0" sz="2000" b="1" i="0" u="none" strike="noStrike" kern="1200" cap="none" spc="0" normalizeH="0" baseline="0" noProof="0" dirty="0">
                <a:solidFill>
                  <a:srgbClr val="182438"/>
                </a:solidFill>
                <a:effectLst/>
                <a:uLnTx/>
                <a:uFillTx/>
                <a:latin typeface="Aptos"/>
                <a:ea typeface="Aptos"/>
                <a:cs typeface="Aptos"/>
              </a:rPr>
              <a:t>α κοιλότητα ή ποιο αγγείο ακολουθεί σε κάθε στάδιο;</a:t>
            </a:r>
          </a:p>
        </p:txBody>
      </p:sp>
      <p:pic>
        <p:nvPicPr>
          <p:cNvPr id="6" name="istockphoto-2282159822-640_adpp_is">
            <a:hlinkClick r:id="" action="ppaction://media"/>
            <a:extLst>
              <a:ext uri="{FF2B5EF4-FFF2-40B4-BE49-F238E27FC236}">
                <a16:creationId xmlns:a16="http://schemas.microsoft.com/office/drawing/2014/main" id="{6018ACFE-DE9B-867C-4A96-598E792F78A3}"/>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85800" y="2223135"/>
            <a:ext cx="7132320" cy="4011930"/>
          </a:xfrm>
          <a:prstGeom prst="rect">
            <a:avLst/>
          </a:prstGeom>
        </p:spPr>
      </p:pic>
      <p:pic>
        <p:nvPicPr>
          <p:cNvPr id="3" name="Εικόνα 2" descr="The human heart's anatomy and function">
            <a:extLst>
              <a:ext uri="{FF2B5EF4-FFF2-40B4-BE49-F238E27FC236}">
                <a16:creationId xmlns:a16="http://schemas.microsoft.com/office/drawing/2014/main" id="{C4832C40-8023-8979-0024-278E984395E7}"/>
              </a:ext>
            </a:extLst>
          </p:cNvPr>
          <p:cNvPicPr>
            <a:picLocks noChangeAspect="1"/>
          </p:cNvPicPr>
          <p:nvPr/>
        </p:nvPicPr>
        <p:blipFill>
          <a:blip r:embed="rId7"/>
          <a:stretch>
            <a:fillRect/>
          </a:stretch>
        </p:blipFill>
        <p:spPr>
          <a:xfrm>
            <a:off x="8364156" y="2194560"/>
            <a:ext cx="3068447" cy="4114800"/>
          </a:xfrm>
          <a:prstGeom prst="rect">
            <a:avLst/>
          </a:prstGeom>
        </p:spPr>
      </p:pic>
    </p:spTree>
    <p:extLst>
      <p:ext uri="{BB962C8B-B14F-4D97-AF65-F5344CB8AC3E}">
        <p14:creationId xmlns:p14="http://schemas.microsoft.com/office/powerpoint/2010/main" val="318847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9934"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A1D8154A-1E25-4592-9D7C-779F43B295E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Πνευμονική και συστηματική κυκλοφορία</a:t>
            </a:r>
          </a:p>
        </p:txBody>
      </p:sp>
      <p:sp>
        <p:nvSpPr>
          <p:cNvPr id="3" name="Κύριο περιεχόμενο">
            <a:extLst>
              <a:ext uri="{FF2B5EF4-FFF2-40B4-BE49-F238E27FC236}">
                <a16:creationId xmlns:a16="http://schemas.microsoft.com/office/drawing/2014/main" id="{0747BF36-8AAC-4089-889D-5AE21251E152}"/>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α</a:t>
            </a:r>
            <a:r>
              <a:rPr sz="2100" b="0" dirty="0" err="1">
                <a:solidFill>
                  <a:srgbClr val="182438"/>
                </a:solidFill>
                <a:latin typeface="Aptos"/>
                <a:ea typeface="Aptos"/>
                <a:cs typeface="Aptos"/>
              </a:rPr>
              <a:t>ριστερή</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ρδιά</a:t>
            </a:r>
            <a:r>
              <a:rPr sz="2100" b="0" dirty="0">
                <a:solidFill>
                  <a:srgbClr val="182438"/>
                </a:solidFill>
                <a:latin typeface="Aptos"/>
                <a:ea typeface="Aptos"/>
                <a:cs typeface="Aptos"/>
              </a:rPr>
              <a:t> και </a:t>
            </a:r>
            <a:r>
              <a:rPr sz="2100" b="0" dirty="0" err="1">
                <a:solidFill>
                  <a:srgbClr val="182438"/>
                </a:solidFill>
                <a:latin typeface="Aptos"/>
                <a:ea typeface="Aptos"/>
                <a:cs typeface="Aptos"/>
              </a:rPr>
              <a:t>οι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συστημ</a:t>
            </a:r>
            <a:r>
              <a:rPr sz="2100" b="0" dirty="0">
                <a:solidFill>
                  <a:srgbClr val="182438"/>
                </a:solidFill>
                <a:latin typeface="Aptos"/>
                <a:ea typeface="Aptos"/>
                <a:cs typeface="Aptos"/>
              </a:rPr>
              <a:t>ατικές αρτηρίες, τριχοειδή και φλέβες σχηματίζουν τη συστηματική κυκλοφορία. Η α</a:t>
            </a:r>
            <a:r>
              <a:rPr sz="2100" b="0" dirty="0" err="1">
                <a:solidFill>
                  <a:srgbClr val="182438"/>
                </a:solidFill>
                <a:latin typeface="Aptos"/>
                <a:ea typeface="Aptos"/>
                <a:cs typeface="Aptos"/>
              </a:rPr>
              <a:t>ριστερή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κοιλί</a:t>
            </a:r>
            <a:r>
              <a:rPr sz="2100" b="0" dirty="0">
                <a:solidFill>
                  <a:srgbClr val="182438"/>
                </a:solidFill>
                <a:latin typeface="Aptos"/>
                <a:ea typeface="Aptos"/>
                <a:cs typeface="Aptos"/>
              </a:rPr>
              <a:t>α αντλεί αίμα προς όλα τα όργανα εκτός των πνευμόνων.</a:t>
            </a:r>
          </a:p>
          <a:p>
            <a:pPr marL="228600" indent="-114300" algn="l">
              <a:lnSpc>
                <a:spcPct val="15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δεξιά</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ρδιά</a:t>
            </a:r>
            <a:r>
              <a:rPr sz="2100" b="0" dirty="0">
                <a:solidFill>
                  <a:srgbClr val="182438"/>
                </a:solidFill>
                <a:latin typeface="Aptos"/>
                <a:ea typeface="Aptos"/>
                <a:cs typeface="Aptos"/>
              </a:rPr>
              <a:t> και </a:t>
            </a:r>
            <a:r>
              <a:rPr sz="2100" b="0" dirty="0" err="1">
                <a:solidFill>
                  <a:srgbClr val="182438"/>
                </a:solidFill>
                <a:latin typeface="Aptos"/>
                <a:ea typeface="Aptos"/>
                <a:cs typeface="Aptos"/>
              </a:rPr>
              <a:t>οι</a:t>
            </a:r>
            <a:r>
              <a:rPr sz="2100" b="0" dirty="0">
                <a:solidFill>
                  <a:srgbClr val="182438"/>
                </a:solidFill>
                <a:latin typeface="Aptos"/>
                <a:ea typeface="Aptos"/>
                <a:cs typeface="Aptos"/>
              </a:rPr>
              <a:t> π</a:t>
            </a:r>
            <a:r>
              <a:rPr sz="2100" b="0" dirty="0" err="1">
                <a:solidFill>
                  <a:srgbClr val="182438"/>
                </a:solidFill>
                <a:latin typeface="Aptos"/>
                <a:ea typeface="Aptos"/>
                <a:cs typeface="Aptos"/>
              </a:rPr>
              <a:t>νευμονικές</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ρτηρίες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τριχοειδή</a:t>
            </a:r>
            <a:r>
              <a:rPr sz="2100" b="0" dirty="0">
                <a:solidFill>
                  <a:srgbClr val="182438"/>
                </a:solidFill>
                <a:latin typeface="Aptos"/>
                <a:ea typeface="Aptos"/>
                <a:cs typeface="Aptos"/>
              </a:rPr>
              <a:t> και </a:t>
            </a:r>
            <a:r>
              <a:rPr sz="2100" b="0" dirty="0" err="1">
                <a:solidFill>
                  <a:srgbClr val="182438"/>
                </a:solidFill>
                <a:latin typeface="Aptos"/>
                <a:ea typeface="Aptos"/>
                <a:cs typeface="Aptos"/>
              </a:rPr>
              <a:t>φλέ</a:t>
            </a:r>
            <a:r>
              <a:rPr sz="2100" b="0" dirty="0">
                <a:solidFill>
                  <a:srgbClr val="182438"/>
                </a:solidFill>
                <a:latin typeface="Aptos"/>
                <a:ea typeface="Aptos"/>
                <a:cs typeface="Aptos"/>
              </a:rPr>
              <a:t>βες δημιουργούν την πνευμονική κυκλοφορία. Η </a:t>
            </a:r>
            <a:r>
              <a:rPr sz="2100" b="0" dirty="0" err="1">
                <a:solidFill>
                  <a:srgbClr val="182438"/>
                </a:solidFill>
                <a:latin typeface="Aptos"/>
                <a:ea typeface="Aptos"/>
                <a:cs typeface="Aptos"/>
              </a:rPr>
              <a:t>δεξιά</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κοιλί</a:t>
            </a:r>
            <a:r>
              <a:rPr sz="2100" b="0" dirty="0">
                <a:solidFill>
                  <a:srgbClr val="182438"/>
                </a:solidFill>
                <a:latin typeface="Aptos"/>
                <a:ea typeface="Aptos"/>
                <a:cs typeface="Aptos"/>
              </a:rPr>
              <a:t>α αντλεί αίμα προς τους πνεύμονες.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Λειτουργ</a:t>
            </a:r>
            <a:r>
              <a:rPr lang="el-GR" sz="2100" b="0" dirty="0">
                <a:solidFill>
                  <a:srgbClr val="182438"/>
                </a:solidFill>
                <a:latin typeface="Aptos"/>
                <a:ea typeface="Aptos"/>
                <a:cs typeface="Aptos"/>
              </a:rPr>
              <a:t>ε</a:t>
            </a:r>
            <a:r>
              <a:rPr sz="2100" b="0" dirty="0">
                <a:solidFill>
                  <a:srgbClr val="182438"/>
                </a:solidFill>
                <a:latin typeface="Aptos"/>
                <a:ea typeface="Aptos"/>
                <a:cs typeface="Aptos"/>
              </a:rPr>
              <a:t>ία σε Σειρά: Η αριστερή και η δεξιά καρδιά λειτουργούν σε σειρά.</a:t>
            </a:r>
          </a:p>
        </p:txBody>
      </p:sp>
      <p:pic>
        <p:nvPicPr>
          <p:cNvPr id="10" name="Εικόνα 9"/>
          <p:cNvPicPr>
            <a:picLocks noChangeAspect="1"/>
          </p:cNvPicPr>
          <p:nvPr/>
        </p:nvPicPr>
        <p:blipFill>
          <a:blip r:embed="rId3"/>
          <a:stretch/>
        </p:blipFill>
        <p:spPr>
          <a:xfrm>
            <a:off x="7158191" y="2190750"/>
            <a:ext cx="4572000" cy="4128448"/>
          </a:xfrm>
          <a:prstGeom prst="rect">
            <a:avLst/>
          </a:prstGeom>
        </p:spPr>
      </p:pic>
      <p:pic>
        <p:nvPicPr>
          <p:cNvPr id="6" name="Εικόνα 5">
            <a:extLst>
              <a:ext uri="{FF2B5EF4-FFF2-40B4-BE49-F238E27FC236}">
                <a16:creationId xmlns:a16="http://schemas.microsoft.com/office/drawing/2014/main" id="{5C0F68E5-9DBF-2662-66C4-5790E5A004BE}"/>
              </a:ext>
            </a:extLst>
          </p:cNvPr>
          <p:cNvPicPr>
            <a:picLocks noChangeAspect="1"/>
          </p:cNvPicPr>
          <p:nvPr/>
        </p:nvPicPr>
        <p:blipFill>
          <a:blip r:embed="rId4"/>
          <a:stretch>
            <a:fillRect/>
          </a:stretch>
        </p:blipFill>
        <p:spPr>
          <a:xfrm>
            <a:off x="6687157" y="1817892"/>
            <a:ext cx="5226160" cy="4725783"/>
          </a:xfrm>
          <a:prstGeom prst="rect">
            <a:avLst/>
          </a:prstGeom>
        </p:spPr>
      </p:pic>
    </p:spTree>
    <p:extLst>
      <p:ext uri="{BB962C8B-B14F-4D97-AF65-F5344CB8AC3E}">
        <p14:creationId xmlns:p14="http://schemas.microsoft.com/office/powerpoint/2010/main" val="1804718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82FC31C9-934B-4FB8-9F6B-4846282CD59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Καρδιακή παροχή και φλεβική επιστροφή</a:t>
            </a:r>
          </a:p>
        </p:txBody>
      </p:sp>
      <p:sp>
        <p:nvSpPr>
          <p:cNvPr id="101" name="Κύριο περιεχόμενο">
            <a:extLst>
              <a:ext uri="{FF2B5EF4-FFF2-40B4-BE49-F238E27FC236}">
                <a16:creationId xmlns:a16="http://schemas.microsoft.com/office/drawing/2014/main" id="{D3742872-B233-48F1-BC63-5A9101771D39}"/>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Κα</a:t>
            </a:r>
            <a:r>
              <a:rPr sz="2250" b="0" dirty="0" err="1">
                <a:solidFill>
                  <a:srgbClr val="182438"/>
                </a:solidFill>
                <a:latin typeface="Aptos"/>
                <a:ea typeface="Aptos"/>
                <a:cs typeface="Aptos"/>
              </a:rPr>
              <a:t>ρδι</a:t>
            </a:r>
            <a:r>
              <a:rPr sz="2250" b="0" dirty="0">
                <a:solidFill>
                  <a:srgbClr val="182438"/>
                </a:solidFill>
                <a:latin typeface="Aptos"/>
                <a:ea typeface="Aptos"/>
                <a:cs typeface="Aptos"/>
              </a:rPr>
              <a:t>ακή Παροχή: Ο ρυθμός ροής του αίματος από οποιαδήποτε κοιλία ονομάζεται καρδιακή παροχή. </a:t>
            </a:r>
            <a:r>
              <a:rPr sz="2250" b="0" dirty="0" err="1">
                <a:solidFill>
                  <a:srgbClr val="182438"/>
                </a:solidFill>
                <a:latin typeface="Aptos"/>
                <a:ea typeface="Aptos"/>
                <a:cs typeface="Aptos"/>
              </a:rPr>
              <a:t>Σε</a:t>
            </a:r>
            <a:r>
              <a:rPr sz="2250" b="0" dirty="0">
                <a:solidFill>
                  <a:srgbClr val="182438"/>
                </a:solidFill>
                <a:latin typeface="Aptos"/>
                <a:ea typeface="Aptos"/>
                <a:cs typeface="Aptos"/>
              </a:rPr>
              <a:t> κα</a:t>
            </a:r>
            <a:r>
              <a:rPr sz="2250" b="0" dirty="0" err="1">
                <a:solidFill>
                  <a:srgbClr val="182438"/>
                </a:solidFill>
                <a:latin typeface="Aptos"/>
                <a:ea typeface="Aptos"/>
                <a:cs typeface="Aptos"/>
              </a:rPr>
              <a:t>τάστ</a:t>
            </a:r>
            <a:r>
              <a:rPr sz="2250" b="0" dirty="0">
                <a:solidFill>
                  <a:srgbClr val="182438"/>
                </a:solidFill>
                <a:latin typeface="Aptos"/>
                <a:ea typeface="Aptos"/>
                <a:cs typeface="Aptos"/>
              </a:rPr>
              <a:t>αση ισορροπίας, η καρδιακή παροχή της αριστερής κοιλίας ισούται με εκείνη της δεξιάς κοιλίας.</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err="1">
                <a:solidFill>
                  <a:srgbClr val="182438"/>
                </a:solidFill>
                <a:latin typeface="Aptos"/>
                <a:ea typeface="Aptos"/>
                <a:cs typeface="Aptos"/>
              </a:rPr>
              <a:t>Φλε</a:t>
            </a:r>
            <a:r>
              <a:rPr sz="2250" b="0" dirty="0">
                <a:solidFill>
                  <a:srgbClr val="182438"/>
                </a:solidFill>
                <a:latin typeface="Aptos"/>
                <a:ea typeface="Aptos"/>
                <a:cs typeface="Aptos"/>
              </a:rPr>
              <a:t>βική Επιστροφή: Ο ρυθμός επιστροφής του αίματος στους κόλπους από τις φλέβες ονομάζεται φλεβική επιστροφή. </a:t>
            </a:r>
            <a:r>
              <a:rPr sz="2250" b="0" dirty="0" err="1">
                <a:solidFill>
                  <a:srgbClr val="182438"/>
                </a:solidFill>
                <a:latin typeface="Aptos"/>
                <a:ea typeface="Aptos"/>
                <a:cs typeface="Aptos"/>
              </a:rPr>
              <a:t>Σε</a:t>
            </a:r>
            <a:r>
              <a:rPr sz="2250" b="0" dirty="0">
                <a:solidFill>
                  <a:srgbClr val="182438"/>
                </a:solidFill>
                <a:latin typeface="Aptos"/>
                <a:ea typeface="Aptos"/>
                <a:cs typeface="Aptos"/>
              </a:rPr>
              <a:t> κα</a:t>
            </a:r>
            <a:r>
              <a:rPr sz="2250" b="0" dirty="0" err="1">
                <a:solidFill>
                  <a:srgbClr val="182438"/>
                </a:solidFill>
                <a:latin typeface="Aptos"/>
                <a:ea typeface="Aptos"/>
                <a:cs typeface="Aptos"/>
              </a:rPr>
              <a:t>τάστ</a:t>
            </a:r>
            <a:r>
              <a:rPr sz="2250" b="0" dirty="0">
                <a:solidFill>
                  <a:srgbClr val="182438"/>
                </a:solidFill>
                <a:latin typeface="Aptos"/>
                <a:ea typeface="Aptos"/>
                <a:cs typeface="Aptos"/>
              </a:rPr>
              <a:t>αση ισορροπίας, η φλεβική επιστροφή στην αριστερή καρδιά ισούται με τη φλεβική επιστροφή στη δεξιά καρδιά.</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err="1">
                <a:solidFill>
                  <a:srgbClr val="182438"/>
                </a:solidFill>
                <a:latin typeface="Aptos"/>
                <a:ea typeface="Aptos"/>
                <a:cs typeface="Aptos"/>
              </a:rPr>
              <a:t>Ισορρο</a:t>
            </a:r>
            <a:r>
              <a:rPr sz="2250" b="0" dirty="0">
                <a:solidFill>
                  <a:srgbClr val="182438"/>
                </a:solidFill>
                <a:latin typeface="Aptos"/>
                <a:ea typeface="Aptos"/>
                <a:cs typeface="Aptos"/>
              </a:rPr>
              <a:t>πία σε Κατάσταση Σταθερότητας: Σε κατάσταση ισορροπίας, η καρδιακή παροχή από την καρδιά ισούται με τη φλεβική επιστροφή στην καρδιά.</a:t>
            </a:r>
          </a:p>
        </p:txBody>
      </p:sp>
    </p:spTree>
    <p:extLst>
      <p:ext uri="{BB962C8B-B14F-4D97-AF65-F5344CB8AC3E}">
        <p14:creationId xmlns:p14="http://schemas.microsoft.com/office/powerpoint/2010/main" val="1959262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AC11F0B1-D380-4519-AB48-60845857A4F0}"/>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Οι βαλβίδες και η κατεύθυνση της ροής</a:t>
            </a:r>
          </a:p>
        </p:txBody>
      </p:sp>
      <p:pic>
        <p:nvPicPr>
          <p:cNvPr id="9" name="Εικόνα 8"/>
          <p:cNvPicPr>
            <a:picLocks noChangeAspect="1"/>
          </p:cNvPicPr>
          <p:nvPr/>
        </p:nvPicPr>
        <p:blipFill>
          <a:blip r:embed="rId3"/>
          <a:stretch/>
        </p:blipFill>
        <p:spPr>
          <a:xfrm>
            <a:off x="1373363" y="2194560"/>
            <a:ext cx="4477033" cy="2286000"/>
          </a:xfrm>
          <a:prstGeom prst="rect">
            <a:avLst/>
          </a:prstGeom>
        </p:spPr>
      </p:pic>
      <p:sp>
        <p:nvSpPr>
          <p:cNvPr id="4" name="Κύριο περιεχόμενο">
            <a:extLst>
              <a:ext uri="{FF2B5EF4-FFF2-40B4-BE49-F238E27FC236}">
                <a16:creationId xmlns:a16="http://schemas.microsoft.com/office/drawing/2014/main" id="{888D2E7E-A882-4019-92F9-3C8765B71BCE}"/>
              </a:ext>
            </a:extLst>
          </p:cNvPr>
          <p:cNvSpPr>
            <a:spLocks noGrp="1"/>
          </p:cNvSpPr>
          <p:nvPr/>
        </p:nvSpPr>
        <p:spPr>
          <a:xfrm>
            <a:off x="685800" y="4617720"/>
            <a:ext cx="6858000" cy="1920240"/>
          </a:xfrm>
          <a:prstGeom prst="rect">
            <a:avLst/>
          </a:prstGeom>
          <a:noFill/>
          <a:ln w="0">
            <a:noFill/>
          </a:ln>
        </p:spPr>
        <p:txBody>
          <a:bodyPr wrap="square" lIns="0" tIns="0" rIns="0" bIns="0" anchor="t">
            <a:noAutofit/>
          </a:bodyPr>
          <a:lstStyle/>
          <a:p>
            <a:pPr marL="228600" indent="-114300" algn="l">
              <a:lnSpc>
                <a:spcPct val="100000"/>
              </a:lnSpc>
              <a:spcAft>
                <a:spcPts val="300"/>
              </a:spcAft>
              <a:buFont typeface="Aptos"/>
              <a:buChar char="•"/>
              <a:defRPr sz="1850" b="0">
                <a:solidFill>
                  <a:srgbClr val="182438"/>
                </a:solidFill>
                <a:latin typeface="Aptos"/>
                <a:ea typeface="Aptos"/>
                <a:cs typeface="Aptos"/>
              </a:defRPr>
            </a:pPr>
            <a:r>
              <a:rPr sz="1850" b="0" dirty="0" err="1">
                <a:solidFill>
                  <a:srgbClr val="182438"/>
                </a:solidFill>
                <a:latin typeface="Aptos"/>
                <a:ea typeface="Aptos"/>
                <a:cs typeface="Aptos"/>
              </a:rPr>
              <a:t>Οι</a:t>
            </a:r>
            <a:r>
              <a:rPr sz="1850" b="0" dirty="0">
                <a:solidFill>
                  <a:srgbClr val="182438"/>
                </a:solidFill>
                <a:latin typeface="Aptos"/>
                <a:ea typeface="Aptos"/>
                <a:cs typeface="Aptos"/>
              </a:rPr>
              <a:t> βαλβ</a:t>
            </a:r>
            <a:r>
              <a:rPr sz="1850" b="0" dirty="0" err="1">
                <a:solidFill>
                  <a:srgbClr val="182438"/>
                </a:solidFill>
                <a:latin typeface="Aptos"/>
                <a:ea typeface="Aptos"/>
                <a:cs typeface="Aptos"/>
              </a:rPr>
              <a:t>ίδες</a:t>
            </a:r>
            <a:r>
              <a:rPr sz="1850" b="0" dirty="0">
                <a:solidFill>
                  <a:srgbClr val="182438"/>
                </a:solidFill>
                <a:latin typeface="Aptos"/>
                <a:ea typeface="Aptos"/>
                <a:cs typeface="Aptos"/>
              </a:rPr>
              <a:t> α</a:t>
            </a:r>
            <a:r>
              <a:rPr sz="1850" b="0" dirty="0" err="1">
                <a:solidFill>
                  <a:srgbClr val="182438"/>
                </a:solidFill>
                <a:latin typeface="Aptos"/>
                <a:ea typeface="Aptos"/>
                <a:cs typeface="Aptos"/>
              </a:rPr>
              <a:t>νοίγουν</a:t>
            </a:r>
            <a:r>
              <a:rPr sz="1850" b="0" dirty="0">
                <a:solidFill>
                  <a:srgbClr val="182438"/>
                </a:solidFill>
                <a:latin typeface="Aptos"/>
                <a:ea typeface="Aptos"/>
                <a:cs typeface="Aptos"/>
              </a:rPr>
              <a:t> και </a:t>
            </a:r>
            <a:r>
              <a:rPr sz="1850" b="0" dirty="0" err="1">
                <a:solidFill>
                  <a:srgbClr val="182438"/>
                </a:solidFill>
                <a:latin typeface="Aptos"/>
                <a:ea typeface="Aptos"/>
                <a:cs typeface="Aptos"/>
              </a:rPr>
              <a:t>κλείνουν</a:t>
            </a:r>
            <a:r>
              <a:rPr sz="1850" b="0" dirty="0">
                <a:solidFill>
                  <a:srgbClr val="182438"/>
                </a:solidFill>
                <a:latin typeface="Aptos"/>
                <a:ea typeface="Aptos"/>
                <a:cs typeface="Aptos"/>
              </a:rPr>
              <a:t> πα</a:t>
            </a:r>
            <a:r>
              <a:rPr sz="1850" b="0" dirty="0" err="1">
                <a:solidFill>
                  <a:srgbClr val="182438"/>
                </a:solidFill>
                <a:latin typeface="Aptos"/>
                <a:ea typeface="Aptos"/>
                <a:cs typeface="Aptos"/>
              </a:rPr>
              <a:t>θητικά</a:t>
            </a:r>
            <a:r>
              <a:rPr sz="1850" b="0" dirty="0">
                <a:solidFill>
                  <a:srgbClr val="182438"/>
                </a:solidFill>
                <a:latin typeface="Aptos"/>
                <a:ea typeface="Aptos"/>
                <a:cs typeface="Aptos"/>
              </a:rPr>
              <a:t>, α</a:t>
            </a:r>
            <a:r>
              <a:rPr sz="1850" b="0" dirty="0" err="1">
                <a:solidFill>
                  <a:srgbClr val="182438"/>
                </a:solidFill>
                <a:latin typeface="Aptos"/>
                <a:ea typeface="Aptos"/>
                <a:cs typeface="Aptos"/>
              </a:rPr>
              <a:t>νάλογ</a:t>
            </a:r>
            <a:r>
              <a:rPr sz="1850" b="0" dirty="0">
                <a:solidFill>
                  <a:srgbClr val="182438"/>
                </a:solidFill>
                <a:latin typeface="Aptos"/>
                <a:ea typeface="Aptos"/>
                <a:cs typeface="Aptos"/>
              </a:rPr>
              <a:t>α με τη διαφορά πίεσης.</a:t>
            </a:r>
          </a:p>
          <a:p>
            <a:pPr marL="228600" indent="-114300" algn="l">
              <a:lnSpc>
                <a:spcPct val="100000"/>
              </a:lnSpc>
              <a:spcAft>
                <a:spcPts val="300"/>
              </a:spcAft>
              <a:buFont typeface="Aptos"/>
              <a:buChar char="•"/>
              <a:defRPr sz="1850" b="0">
                <a:solidFill>
                  <a:srgbClr val="182438"/>
                </a:solidFill>
                <a:latin typeface="Aptos"/>
                <a:ea typeface="Aptos"/>
                <a:cs typeface="Aptos"/>
              </a:defRPr>
            </a:pPr>
            <a:r>
              <a:rPr sz="1850" b="0" dirty="0" err="1">
                <a:solidFill>
                  <a:srgbClr val="182438"/>
                </a:solidFill>
                <a:latin typeface="Aptos"/>
                <a:ea typeface="Aptos"/>
                <a:cs typeface="Aptos"/>
              </a:rPr>
              <a:t>Κολ</a:t>
            </a:r>
            <a:r>
              <a:rPr sz="1850" b="0" dirty="0">
                <a:solidFill>
                  <a:srgbClr val="182438"/>
                </a:solidFill>
                <a:latin typeface="Aptos"/>
                <a:ea typeface="Aptos"/>
                <a:cs typeface="Aptos"/>
              </a:rPr>
              <a:t>ποκοιλιακές: τριγλώχινα και μιτροειδής. </a:t>
            </a:r>
            <a:r>
              <a:rPr sz="1850" b="0" dirty="0" err="1">
                <a:solidFill>
                  <a:srgbClr val="182438"/>
                </a:solidFill>
                <a:latin typeface="Aptos"/>
                <a:ea typeface="Aptos"/>
                <a:cs typeface="Aptos"/>
              </a:rPr>
              <a:t>Μηνοειδείς</a:t>
            </a:r>
            <a:r>
              <a:rPr sz="1850" b="0" dirty="0">
                <a:solidFill>
                  <a:srgbClr val="182438"/>
                </a:solidFill>
                <a:latin typeface="Aptos"/>
                <a:ea typeface="Aptos"/>
                <a:cs typeface="Aptos"/>
              </a:rPr>
              <a:t>: π</a:t>
            </a:r>
            <a:r>
              <a:rPr sz="1850" b="0" dirty="0" err="1">
                <a:solidFill>
                  <a:srgbClr val="182438"/>
                </a:solidFill>
                <a:latin typeface="Aptos"/>
                <a:ea typeface="Aptos"/>
                <a:cs typeface="Aptos"/>
              </a:rPr>
              <a:t>νευμονική</a:t>
            </a:r>
            <a:r>
              <a:rPr sz="1850" b="0" dirty="0">
                <a:solidFill>
                  <a:srgbClr val="182438"/>
                </a:solidFill>
                <a:latin typeface="Aptos"/>
                <a:ea typeface="Aptos"/>
                <a:cs typeface="Aptos"/>
              </a:rPr>
              <a:t> και α</a:t>
            </a:r>
            <a:r>
              <a:rPr sz="1850" b="0" dirty="0" err="1">
                <a:solidFill>
                  <a:srgbClr val="182438"/>
                </a:solidFill>
                <a:latin typeface="Aptos"/>
                <a:ea typeface="Aptos"/>
                <a:cs typeface="Aptos"/>
              </a:rPr>
              <a:t>ορτική</a:t>
            </a:r>
            <a:r>
              <a:rPr sz="1850" b="0" dirty="0">
                <a:solidFill>
                  <a:srgbClr val="182438"/>
                </a:solidFill>
                <a:latin typeface="Aptos"/>
                <a:ea typeface="Aptos"/>
                <a:cs typeface="Aptos"/>
              </a:rPr>
              <a:t>.</a:t>
            </a:r>
          </a:p>
          <a:p>
            <a:pPr marL="228600" indent="-114300" algn="l">
              <a:lnSpc>
                <a:spcPct val="100000"/>
              </a:lnSpc>
              <a:spcAft>
                <a:spcPts val="300"/>
              </a:spcAft>
              <a:buFont typeface="Aptos"/>
              <a:buChar char="•"/>
              <a:defRPr sz="1850" b="0">
                <a:solidFill>
                  <a:srgbClr val="182438"/>
                </a:solidFill>
                <a:latin typeface="Aptos"/>
                <a:ea typeface="Aptos"/>
                <a:cs typeface="Aptos"/>
              </a:defRPr>
            </a:pPr>
            <a:r>
              <a:rPr sz="1850" b="0" dirty="0" err="1">
                <a:solidFill>
                  <a:srgbClr val="182438"/>
                </a:solidFill>
                <a:latin typeface="Aptos"/>
                <a:ea typeface="Aptos"/>
                <a:cs typeface="Aptos"/>
              </a:rPr>
              <a:t>Θηλοειδείς</a:t>
            </a:r>
            <a:r>
              <a:rPr sz="1850" b="0" dirty="0">
                <a:solidFill>
                  <a:srgbClr val="182438"/>
                </a:solidFill>
                <a:latin typeface="Aptos"/>
                <a:ea typeface="Aptos"/>
                <a:cs typeface="Aptos"/>
              </a:rPr>
              <a:t> </a:t>
            </a:r>
            <a:r>
              <a:rPr sz="1850" b="0" dirty="0" err="1">
                <a:solidFill>
                  <a:srgbClr val="182438"/>
                </a:solidFill>
                <a:latin typeface="Aptos"/>
                <a:ea typeface="Aptos"/>
                <a:cs typeface="Aptos"/>
              </a:rPr>
              <a:t>μύες</a:t>
            </a:r>
            <a:r>
              <a:rPr sz="1850" b="0" dirty="0">
                <a:solidFill>
                  <a:srgbClr val="182438"/>
                </a:solidFill>
                <a:latin typeface="Aptos"/>
                <a:ea typeface="Aptos"/>
                <a:cs typeface="Aptos"/>
              </a:rPr>
              <a:t> και </a:t>
            </a:r>
            <a:r>
              <a:rPr sz="1850" b="0" dirty="0" err="1">
                <a:solidFill>
                  <a:srgbClr val="182438"/>
                </a:solidFill>
                <a:latin typeface="Aptos"/>
                <a:ea typeface="Aptos"/>
                <a:cs typeface="Aptos"/>
              </a:rPr>
              <a:t>τενόντιες</a:t>
            </a:r>
            <a:r>
              <a:rPr sz="1850" b="0" dirty="0">
                <a:solidFill>
                  <a:srgbClr val="182438"/>
                </a:solidFill>
                <a:latin typeface="Aptos"/>
                <a:ea typeface="Aptos"/>
                <a:cs typeface="Aptos"/>
              </a:rPr>
              <a:t> </a:t>
            </a:r>
            <a:r>
              <a:rPr sz="1850" b="0" dirty="0" err="1">
                <a:solidFill>
                  <a:srgbClr val="182438"/>
                </a:solidFill>
                <a:latin typeface="Aptos"/>
                <a:ea typeface="Aptos"/>
                <a:cs typeface="Aptos"/>
              </a:rPr>
              <a:t>χορδές</a:t>
            </a:r>
            <a:r>
              <a:rPr sz="1850" b="0" dirty="0">
                <a:solidFill>
                  <a:srgbClr val="182438"/>
                </a:solidFill>
                <a:latin typeface="Aptos"/>
                <a:ea typeface="Aptos"/>
                <a:cs typeface="Aptos"/>
              </a:rPr>
              <a:t> π</a:t>
            </a:r>
            <a:r>
              <a:rPr sz="1850" b="0" dirty="0" err="1">
                <a:solidFill>
                  <a:srgbClr val="182438"/>
                </a:solidFill>
                <a:latin typeface="Aptos"/>
                <a:ea typeface="Aptos"/>
                <a:cs typeface="Aptos"/>
              </a:rPr>
              <a:t>εριορίζουν</a:t>
            </a:r>
            <a:r>
              <a:rPr sz="1850" b="0" dirty="0">
                <a:solidFill>
                  <a:srgbClr val="182438"/>
                </a:solidFill>
                <a:latin typeface="Aptos"/>
                <a:ea typeface="Aptos"/>
                <a:cs typeface="Aptos"/>
              </a:rPr>
              <a:t> </a:t>
            </a:r>
            <a:r>
              <a:rPr sz="1850" b="0" dirty="0" err="1">
                <a:solidFill>
                  <a:srgbClr val="182438"/>
                </a:solidFill>
                <a:latin typeface="Aptos"/>
                <a:ea typeface="Aptos"/>
                <a:cs typeface="Aptos"/>
              </a:rPr>
              <a:t>την</a:t>
            </a:r>
            <a:r>
              <a:rPr sz="1850" b="0" dirty="0">
                <a:solidFill>
                  <a:srgbClr val="182438"/>
                </a:solidFill>
                <a:latin typeface="Aptos"/>
                <a:ea typeface="Aptos"/>
                <a:cs typeface="Aptos"/>
              </a:rPr>
              <a:t> π</a:t>
            </a:r>
            <a:r>
              <a:rPr sz="1850" b="0" dirty="0" err="1">
                <a:solidFill>
                  <a:srgbClr val="182438"/>
                </a:solidFill>
                <a:latin typeface="Aptos"/>
                <a:ea typeface="Aptos"/>
                <a:cs typeface="Aptos"/>
              </a:rPr>
              <a:t>ρό</a:t>
            </a:r>
            <a:r>
              <a:rPr sz="1850" b="0" dirty="0">
                <a:solidFill>
                  <a:srgbClr val="182438"/>
                </a:solidFill>
                <a:latin typeface="Aptos"/>
                <a:ea typeface="Aptos"/>
                <a:cs typeface="Aptos"/>
              </a:rPr>
              <a:t>πτωση των κολποκοιλιακών γλωχίνων.</a:t>
            </a:r>
          </a:p>
        </p:txBody>
      </p:sp>
      <p:pic>
        <p:nvPicPr>
          <p:cNvPr id="8" name="Εικόνα 7" descr="Heart valve Mitral valve Heart Ailment Cardiac surgery, heart, heart, human Body, surgery png thumbnail">
            <a:extLst>
              <a:ext uri="{FF2B5EF4-FFF2-40B4-BE49-F238E27FC236}">
                <a16:creationId xmlns:a16="http://schemas.microsoft.com/office/drawing/2014/main" id="{2541818F-3AF6-0454-D901-1612C08A91F8}"/>
              </a:ext>
            </a:extLst>
          </p:cNvPr>
          <p:cNvPicPr>
            <a:picLocks noChangeAspect="1"/>
          </p:cNvPicPr>
          <p:nvPr/>
        </p:nvPicPr>
        <p:blipFill>
          <a:blip r:embed="rId4"/>
          <a:stretch>
            <a:fillRect/>
          </a:stretch>
        </p:blipFill>
        <p:spPr>
          <a:xfrm>
            <a:off x="7882128" y="2194560"/>
            <a:ext cx="3438144" cy="4297680"/>
          </a:xfrm>
          <a:prstGeom prst="rect">
            <a:avLst/>
          </a:prstGeom>
        </p:spPr>
      </p:pic>
    </p:spTree>
    <p:extLst>
      <p:ext uri="{BB962C8B-B14F-4D97-AF65-F5344CB8AC3E}">
        <p14:creationId xmlns:p14="http://schemas.microsoft.com/office/powerpoint/2010/main" val="1594417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4D491A0B-44E2-4DF5-8BC9-FE158B08E55C}"/>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Αιμάτωση του μυοκαρδίου</a:t>
            </a:r>
          </a:p>
        </p:txBody>
      </p:sp>
      <p:sp>
        <p:nvSpPr>
          <p:cNvPr id="3" name="Κύριο περιεχόμενο">
            <a:extLst>
              <a:ext uri="{FF2B5EF4-FFF2-40B4-BE49-F238E27FC236}">
                <a16:creationId xmlns:a16="http://schemas.microsoft.com/office/drawing/2014/main" id="{F3C25C79-C9B5-43D7-83C6-1E2B129B5BA6}"/>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Οι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στεφ</a:t>
            </a:r>
            <a:r>
              <a:rPr sz="2100" b="0" dirty="0">
                <a:solidFill>
                  <a:srgbClr val="182438"/>
                </a:solidFill>
                <a:latin typeface="Aptos"/>
                <a:ea typeface="Aptos"/>
                <a:cs typeface="Aptos"/>
              </a:rPr>
              <a:t>ανιαίες αρτηρίες εκφύονται από την αρχή της αορτής.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α</a:t>
            </a:r>
            <a:r>
              <a:rPr sz="2100" b="0" dirty="0" err="1">
                <a:solidFill>
                  <a:srgbClr val="182438"/>
                </a:solidFill>
                <a:latin typeface="Aptos"/>
                <a:ea typeface="Aptos"/>
                <a:cs typeface="Aptos"/>
              </a:rPr>
              <a:t>ριστερή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στεφ</a:t>
            </a:r>
            <a:r>
              <a:rPr sz="2100" b="0" dirty="0">
                <a:solidFill>
                  <a:srgbClr val="182438"/>
                </a:solidFill>
                <a:latin typeface="Aptos"/>
                <a:ea typeface="Aptos"/>
                <a:cs typeface="Aptos"/>
              </a:rPr>
              <a:t>ανιαία δίνει κυρίως τον πρόσθιο κατιόντα και την περισπώμενη.</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δεξιά</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στεφ</a:t>
            </a:r>
            <a:r>
              <a:rPr sz="2100" b="0" dirty="0">
                <a:solidFill>
                  <a:srgbClr val="182438"/>
                </a:solidFill>
                <a:latin typeface="Aptos"/>
                <a:ea typeface="Aptos"/>
                <a:cs typeface="Aptos"/>
              </a:rPr>
              <a:t>ανιαία αιματώνει τμήματα της καρδιάς και συχνά του συστήματος αγωγής.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μυοκάρδιο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χρειάζετ</a:t>
            </a:r>
            <a:r>
              <a:rPr sz="2100" b="0" dirty="0">
                <a:solidFill>
                  <a:srgbClr val="182438"/>
                </a:solidFill>
                <a:latin typeface="Aptos"/>
                <a:ea typeface="Aptos"/>
                <a:cs typeface="Aptos"/>
              </a:rPr>
              <a:t>αι συνεχή προσφορά O₂.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ροή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στην</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ριστερή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κοιλί</a:t>
            </a:r>
            <a:r>
              <a:rPr sz="2100" b="0" dirty="0">
                <a:solidFill>
                  <a:srgbClr val="182438"/>
                </a:solidFill>
                <a:latin typeface="Aptos"/>
                <a:ea typeface="Aptos"/>
                <a:cs typeface="Aptos"/>
              </a:rPr>
              <a:t>α ευνοείται κυρίως στη διαστολή.</a:t>
            </a:r>
          </a:p>
        </p:txBody>
      </p:sp>
      <p:pic>
        <p:nvPicPr>
          <p:cNvPr id="10" name="Εικόνα 9"/>
          <p:cNvPicPr>
            <a:picLocks noChangeAspect="1"/>
          </p:cNvPicPr>
          <p:nvPr/>
        </p:nvPicPr>
        <p:blipFill>
          <a:blip r:embed="rId3"/>
          <a:srcRect r="34000" b="47000"/>
          <a:stretch/>
        </p:blipFill>
        <p:spPr>
          <a:xfrm>
            <a:off x="7000875" y="2190750"/>
            <a:ext cx="5115384" cy="3771339"/>
          </a:xfrm>
          <a:prstGeom prst="rect">
            <a:avLst/>
          </a:prstGeom>
        </p:spPr>
      </p:pic>
    </p:spTree>
    <p:extLst>
      <p:ext uri="{BB962C8B-B14F-4D97-AF65-F5344CB8AC3E}">
        <p14:creationId xmlns:p14="http://schemas.microsoft.com/office/powerpoint/2010/main" val="2112071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CABC1C16-EE1E-49EC-8D8E-86E8935130B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Επεξήγηση της ηλεκτρικής διέγερσης</a:t>
            </a:r>
          </a:p>
        </p:txBody>
      </p:sp>
      <p:sp>
        <p:nvSpPr>
          <p:cNvPr id="101" name="Κύριο περιεχόμενο">
            <a:extLst>
              <a:ext uri="{FF2B5EF4-FFF2-40B4-BE49-F238E27FC236}">
                <a16:creationId xmlns:a16="http://schemas.microsoft.com/office/drawing/2014/main" id="{3AF55F8D-F84C-4278-A71F-534D2A285AA9}"/>
              </a:ext>
            </a:extLst>
          </p:cNvPr>
          <p:cNvSpPr>
            <a:spLocks noGrp="1"/>
          </p:cNvSpPr>
          <p:nvPr/>
        </p:nvSpPr>
        <p:spPr>
          <a:xfrm>
            <a:off x="868680" y="2194560"/>
            <a:ext cx="10460736" cy="4343400"/>
          </a:xfrm>
          <a:prstGeom prst="rect">
            <a:avLst/>
          </a:prstGeom>
          <a:noFill/>
          <a:ln w="0">
            <a:noFill/>
          </a:ln>
        </p:spPr>
        <p:txBody>
          <a:bodyPr wrap="square" lIns="0" tIns="0" rIns="0" bIns="0" anchor="t">
            <a:noAutofit/>
          </a:bodyPr>
          <a:lstStyle/>
          <a:p>
            <a:pPr marL="228600" indent="-114300" algn="l">
              <a:lnSpc>
                <a:spcPct val="115000"/>
              </a:lnSpc>
              <a:spcAft>
                <a:spcPts val="5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Ηλεκτρική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διέγερση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μετ</a:t>
            </a:r>
            <a:r>
              <a:rPr sz="2100" b="0" dirty="0">
                <a:solidFill>
                  <a:srgbClr val="182438"/>
                </a:solidFill>
                <a:latin typeface="Aptos"/>
                <a:ea typeface="Aptos"/>
                <a:cs typeface="Aptos"/>
              </a:rPr>
              <a:t>αβολή του δυναμικού της μεμβράνης που ενεργοποιεί το καρδιακό κύτταρο.</a:t>
            </a:r>
          </a:p>
          <a:p>
            <a:pPr marL="228600" indent="-114300" algn="l">
              <a:lnSpc>
                <a:spcPct val="115000"/>
              </a:lnSpc>
              <a:spcAft>
                <a:spcPts val="5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μετ</a:t>
            </a:r>
            <a:r>
              <a:rPr sz="2100" b="0" dirty="0">
                <a:solidFill>
                  <a:srgbClr val="182438"/>
                </a:solidFill>
                <a:latin typeface="Aptos"/>
                <a:ea typeface="Aptos"/>
                <a:cs typeface="Aptos"/>
              </a:rPr>
              <a:t>αβολή προκύπτει από τη μετακίνηση ιόντων, όπως Na⁺, Ca²⁺ και K⁺, μέσα από τη μεμβράνη.</a:t>
            </a:r>
          </a:p>
          <a:p>
            <a:pPr marL="228600" indent="-114300" algn="l">
              <a:lnSpc>
                <a:spcPct val="115000"/>
              </a:lnSpc>
              <a:spcAft>
                <a:spcPts val="5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Ότ</a:t>
            </a:r>
            <a:r>
              <a:rPr sz="2100" b="0" dirty="0">
                <a:solidFill>
                  <a:srgbClr val="182438"/>
                </a:solidFill>
                <a:latin typeface="Aptos"/>
                <a:ea typeface="Aptos"/>
                <a:cs typeface="Aptos"/>
              </a:rPr>
              <a:t>αν η αποπόλωση φτάσει το κατώφλι, παράγεται δυναμικό ενεργείας, δηλαδή ένα σύντομο ηλεκτρικό σήμα.</a:t>
            </a:r>
          </a:p>
          <a:p>
            <a:pPr marL="228600" indent="-114300" algn="l">
              <a:lnSpc>
                <a:spcPct val="115000"/>
              </a:lnSpc>
              <a:spcAft>
                <a:spcPts val="5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Τα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αμικά ενεργείας στα συσταλτά κύτταρα οδηγούν σε σύσπαση, προκαλώντας την ανάπτυξη δύναμης ή πίεσης.</a:t>
            </a:r>
          </a:p>
          <a:p>
            <a:pPr marL="228600" indent="-114300" algn="l">
              <a:lnSpc>
                <a:spcPct val="115000"/>
              </a:lnSpc>
              <a:spcAft>
                <a:spcPts val="5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Τα β</a:t>
            </a:r>
            <a:r>
              <a:rPr sz="2100" b="0" dirty="0" err="1">
                <a:solidFill>
                  <a:srgbClr val="182438"/>
                </a:solidFill>
                <a:latin typeface="Aptos"/>
                <a:ea typeface="Aptos"/>
                <a:cs typeface="Aptos"/>
              </a:rPr>
              <a:t>ημ</a:t>
            </a:r>
            <a:r>
              <a:rPr sz="2100" b="0" dirty="0">
                <a:solidFill>
                  <a:srgbClr val="182438"/>
                </a:solidFill>
                <a:latin typeface="Aptos"/>
                <a:ea typeface="Aptos"/>
                <a:cs typeface="Aptos"/>
              </a:rPr>
              <a:t>ατοδοτικά κύτταρα παράγουν το σήμα αυθόρμητα. Τα </a:t>
            </a:r>
            <a:r>
              <a:rPr sz="2100" b="0" dirty="0" err="1">
                <a:solidFill>
                  <a:srgbClr val="182438"/>
                </a:solidFill>
                <a:latin typeface="Aptos"/>
                <a:ea typeface="Aptos"/>
                <a:cs typeface="Aptos"/>
              </a:rPr>
              <a:t>συστ</a:t>
            </a:r>
            <a:r>
              <a:rPr sz="2100" b="0" dirty="0">
                <a:solidFill>
                  <a:srgbClr val="182438"/>
                </a:solidFill>
                <a:latin typeface="Aptos"/>
                <a:ea typeface="Aptos"/>
                <a:cs typeface="Aptos"/>
              </a:rPr>
              <a:t>αλτά κύτταρα ενεργοποιούνται από το σήμα γειτονικών κυττάρων.</a:t>
            </a:r>
          </a:p>
        </p:txBody>
      </p:sp>
    </p:spTree>
    <p:extLst>
      <p:ext uri="{BB962C8B-B14F-4D97-AF65-F5344CB8AC3E}">
        <p14:creationId xmlns:p14="http://schemas.microsoft.com/office/powerpoint/2010/main" val="19592621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CC037ACB-4ABD-4DA7-9823-759C1047CAF3}"/>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Εξωσωματική υποστήριξη</a:t>
            </a:r>
          </a:p>
        </p:txBody>
      </p:sp>
      <p:sp>
        <p:nvSpPr>
          <p:cNvPr id="101" name="Κύριο περιεχόμενο">
            <a:extLst>
              <a:ext uri="{FF2B5EF4-FFF2-40B4-BE49-F238E27FC236}">
                <a16:creationId xmlns:a16="http://schemas.microsoft.com/office/drawing/2014/main" id="{57067DD8-534E-467E-A8C8-623EB81C903F}"/>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Κα</a:t>
            </a:r>
            <a:r>
              <a:rPr sz="2250" b="0" dirty="0" err="1">
                <a:solidFill>
                  <a:srgbClr val="182438"/>
                </a:solidFill>
                <a:latin typeface="Aptos"/>
                <a:ea typeface="Aptos"/>
                <a:cs typeface="Aptos"/>
              </a:rPr>
              <a:t>ρδιο</a:t>
            </a:r>
            <a:r>
              <a:rPr sz="2250" b="0" dirty="0">
                <a:solidFill>
                  <a:srgbClr val="182438"/>
                </a:solidFill>
                <a:latin typeface="Aptos"/>
                <a:ea typeface="Aptos"/>
                <a:cs typeface="Aptos"/>
              </a:rPr>
              <a:t>πνευμονική παράκαμψη: χρησιμοποιείται σε επεμβάσεις αορτοστεφανιαίας παράκαμψης, αποκατάστασης ή αντικατάστασης βαλβίδων και διόρθωσης συγγενών καρδιακών ανωμαλιών.</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ECMO (</a:t>
            </a:r>
            <a:r>
              <a:rPr sz="2250" b="0" dirty="0" err="1">
                <a:solidFill>
                  <a:srgbClr val="182438"/>
                </a:solidFill>
                <a:latin typeface="Aptos"/>
                <a:ea typeface="Aptos"/>
                <a:cs typeface="Aptos"/>
              </a:rPr>
              <a:t>εξωσωμ</a:t>
            </a:r>
            <a:r>
              <a:rPr sz="2250" b="0" dirty="0">
                <a:solidFill>
                  <a:srgbClr val="182438"/>
                </a:solidFill>
                <a:latin typeface="Aptos"/>
                <a:ea typeface="Aptos"/>
                <a:cs typeface="Aptos"/>
              </a:rPr>
              <a:t>ατική οξυγόνωση μέσω μεμβράνης): κλινικές καταστάσεις που μπορεί να οδηγήσουν στην έναρξή της περιλαμβάνουν αναπνευστική ανεπάρκεια, ανθεκτική καρδιογενή καταπληξία και αδυναμία αποδέσμευσης από καρδιοπνευμονική παράκαμψη μετά από καρδιοχειρουργική επέμβαση.</a:t>
            </a:r>
          </a:p>
        </p:txBody>
      </p:sp>
    </p:spTree>
    <p:extLst>
      <p:ext uri="{BB962C8B-B14F-4D97-AF65-F5344CB8AC3E}">
        <p14:creationId xmlns:p14="http://schemas.microsoft.com/office/powerpoint/2010/main" val="19592621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4A4E2EB8-6CB5-467E-AB31-248E0DFC948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Συσταλτά και αγώγιμα κύτταρα</a:t>
            </a:r>
          </a:p>
        </p:txBody>
      </p:sp>
      <p:sp>
        <p:nvSpPr>
          <p:cNvPr id="200" name="Κύριο περιεχόμενο">
            <a:extLst>
              <a:ext uri="{FF2B5EF4-FFF2-40B4-BE49-F238E27FC236}">
                <a16:creationId xmlns:a16="http://schemas.microsoft.com/office/drawing/2014/main" id="{C535A03B-4DE9-4201-ABA7-5F9653733824}"/>
              </a:ext>
            </a:extLst>
          </p:cNvPr>
          <p:cNvSpPr>
            <a:spLocks noGrp="1"/>
          </p:cNvSpPr>
          <p:nvPr/>
        </p:nvSpPr>
        <p:spPr>
          <a:xfrm>
            <a:off x="866775" y="2238375"/>
            <a:ext cx="10458450" cy="4286250"/>
          </a:xfrm>
          <a:prstGeom prst="rect">
            <a:avLst/>
          </a:prstGeom>
          <a:noFill/>
          <a:ln w="0">
            <a:noFill/>
          </a:ln>
        </p:spPr>
        <p:txBody>
          <a:bodyPr anchor="t">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καρδιά αποτελείται από δύο τύπους μυϊκών κυττάρων: τα συσταλτά κύτταρα και τα αγώγιμα κύτταρα.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Τα συσταλτά κύτταρα αποτελούν την πλειονότητα των ιστών των κόλπων και των κοιλιών και λειτουργούν ως τα κύρια κύτταρα που ευθύνονται για τη σύσπαση της καρδιάς. Τα δυναμικά δράσης στα συσταλτά κύτταρα οδηγούν σε σύσπαση, προκαλώντας την ανάπτυξη δύναμης ή πίεσης.</a:t>
            </a:r>
          </a:p>
        </p:txBody>
      </p:sp>
    </p:spTree>
    <p:extLst>
      <p:ext uri="{BB962C8B-B14F-4D97-AF65-F5344CB8AC3E}">
        <p14:creationId xmlns:p14="http://schemas.microsoft.com/office/powerpoint/2010/main" val="11742010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102" name="Εικόνα 101"/>
          <p:cNvPicPr>
            <a:picLocks noChangeAspect="1"/>
          </p:cNvPicPr>
          <p:nvPr/>
        </p:nvPicPr>
        <p:blipFill>
          <a:blip r:embed="rId5"/>
          <a:stretch/>
        </p:blipFill>
        <p:spPr>
          <a:xfrm>
            <a:off x="10429875" y="115906"/>
            <a:ext cx="1685925" cy="558764"/>
          </a:xfrm>
          <a:prstGeom prst="rect">
            <a:avLst/>
          </a:prstGeom>
        </p:spPr>
      </p:pic>
      <p:pic>
        <p:nvPicPr>
          <p:cNvPr id="5" name="Video Project 2">
            <a:hlinkClick r:id="" action="ppaction://media"/>
            <a:extLst>
              <a:ext uri="{FF2B5EF4-FFF2-40B4-BE49-F238E27FC236}">
                <a16:creationId xmlns:a16="http://schemas.microsoft.com/office/drawing/2014/main" id="{40772792-919E-1EBB-A745-CDAC055E88C9}"/>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197608" y="2148840"/>
            <a:ext cx="7802880" cy="4389120"/>
          </a:xfrm>
          <a:prstGeom prst="rect">
            <a:avLst/>
          </a:prstGeom>
        </p:spPr>
      </p:pic>
      <p:sp>
        <p:nvSpPr>
          <p:cNvPr id="103" name="Τίτλος διαφάνειας">
            <a:extLst>
              <a:ext uri="{FF2B5EF4-FFF2-40B4-BE49-F238E27FC236}">
                <a16:creationId xmlns:a16="http://schemas.microsoft.com/office/drawing/2014/main" id="{79D9A8F6-C6CE-457B-8C82-F7C8B5FC10F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Δυναμικό δράσης του καρδιομυοκυττάρου</a:t>
            </a:r>
          </a:p>
        </p:txBody>
      </p:sp>
    </p:spTree>
    <p:extLst>
      <p:ext uri="{BB962C8B-B14F-4D97-AF65-F5344CB8AC3E}">
        <p14:creationId xmlns:p14="http://schemas.microsoft.com/office/powerpoint/2010/main" val="546797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50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6C67C9B9-ED9F-43FC-87EE-5C2751E99C2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Αγώγιμα κύτταρα</a:t>
            </a:r>
          </a:p>
        </p:txBody>
      </p:sp>
      <p:sp>
        <p:nvSpPr>
          <p:cNvPr id="101" name="Κύριο περιεχόμενο">
            <a:extLst>
              <a:ext uri="{FF2B5EF4-FFF2-40B4-BE49-F238E27FC236}">
                <a16:creationId xmlns:a16="http://schemas.microsoft.com/office/drawing/2014/main" id="{8CC96131-C499-4DE7-9559-C3D3171A1CF9}"/>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Τα α</a:t>
            </a:r>
            <a:r>
              <a:rPr sz="2250" b="0" dirty="0" err="1">
                <a:solidFill>
                  <a:srgbClr val="182438"/>
                </a:solidFill>
                <a:latin typeface="Aptos"/>
                <a:ea typeface="Aptos"/>
                <a:cs typeface="Aptos"/>
              </a:rPr>
              <a:t>γώγιμ</a:t>
            </a:r>
            <a:r>
              <a:rPr sz="2250" b="0" dirty="0">
                <a:solidFill>
                  <a:srgbClr val="182438"/>
                </a:solidFill>
                <a:latin typeface="Aptos"/>
                <a:ea typeface="Aptos"/>
                <a:cs typeface="Aptos"/>
              </a:rPr>
              <a:t>α κύτταρα βρίσκονται στον φλεβόκομβο (SA node), στα κολπικά διακλαδωτά δεμάτια, στον κολποκοιλιακό κόμβο (AV node), στο δεμάτιο του His και στο σύστημα Purkinje.</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Τα </a:t>
            </a:r>
            <a:r>
              <a:rPr sz="2250" b="0" dirty="0" err="1">
                <a:solidFill>
                  <a:srgbClr val="182438"/>
                </a:solidFill>
                <a:latin typeface="Aptos"/>
                <a:ea typeface="Aptos"/>
                <a:cs typeface="Aptos"/>
              </a:rPr>
              <a:t>εξειδικευμέν</a:t>
            </a:r>
            <a:r>
              <a:rPr sz="2250" b="0" dirty="0">
                <a:solidFill>
                  <a:srgbClr val="182438"/>
                </a:solidFill>
                <a:latin typeface="Aptos"/>
                <a:ea typeface="Aptos"/>
                <a:cs typeface="Aptos"/>
              </a:rPr>
              <a:t>α αγώγιμα κύτταρα έχουν την ικανότητα να παράγουν αυθόρμητα δυναμικά δράσης, αν και αυτή η ικανότητα καταστέλλεται υπό φυσιολογικές συνθήκες, με εξαίρεση τον φλεβόκομβο.</a:t>
            </a:r>
          </a:p>
        </p:txBody>
      </p:sp>
    </p:spTree>
    <p:extLst>
      <p:ext uri="{BB962C8B-B14F-4D97-AF65-F5344CB8AC3E}">
        <p14:creationId xmlns:p14="http://schemas.microsoft.com/office/powerpoint/2010/main" val="19592621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232AEBFE-D44B-4861-82FF-23F29162084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Εμβόλιμοι δίσκοι και λειτουργικό συγκύτιο</a:t>
            </a:r>
          </a:p>
        </p:txBody>
      </p:sp>
      <p:sp>
        <p:nvSpPr>
          <p:cNvPr id="3" name="Κύριο περιεχόμενο">
            <a:extLst>
              <a:ext uri="{FF2B5EF4-FFF2-40B4-BE49-F238E27FC236}">
                <a16:creationId xmlns:a16="http://schemas.microsoft.com/office/drawing/2014/main" id="{4CE06146-98AA-4B5C-B45C-39BF5C13251C}"/>
              </a:ext>
            </a:extLst>
          </p:cNvPr>
          <p:cNvSpPr>
            <a:spLocks noGrp="1"/>
          </p:cNvSpPr>
          <p:nvPr/>
        </p:nvSpPr>
        <p:spPr>
          <a:xfrm>
            <a:off x="685800" y="2194560"/>
            <a:ext cx="5888736"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Οι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εμ</a:t>
            </a:r>
            <a:r>
              <a:rPr sz="2100" b="0" dirty="0">
                <a:solidFill>
                  <a:srgbClr val="182438"/>
                </a:solidFill>
                <a:latin typeface="Aptos"/>
                <a:ea typeface="Aptos"/>
                <a:cs typeface="Aptos"/>
              </a:rPr>
              <a:t>βόλιμοι δίσκοι συνδέουν γειτονικά καρδιομυοκύτταρα.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Δεσμοσώμ</a:t>
            </a:r>
            <a:r>
              <a:rPr sz="2100" b="0" dirty="0">
                <a:solidFill>
                  <a:srgbClr val="182438"/>
                </a:solidFill>
                <a:latin typeface="Aptos"/>
                <a:ea typeface="Aptos"/>
                <a:cs typeface="Aptos"/>
              </a:rPr>
              <a:t>ατα και συνδέσεις πρόσφυσης προσφέρουν μηχανική συνοχή.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Χα</a:t>
            </a:r>
            <a:r>
              <a:rPr sz="2100" b="0" dirty="0" err="1">
                <a:solidFill>
                  <a:srgbClr val="182438"/>
                </a:solidFill>
                <a:latin typeface="Aptos"/>
                <a:ea typeface="Aptos"/>
                <a:cs typeface="Aptos"/>
              </a:rPr>
              <a:t>μηλή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εσωτερική</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ντίστ</a:t>
            </a:r>
            <a:r>
              <a:rPr sz="2100" b="0" dirty="0">
                <a:solidFill>
                  <a:srgbClr val="182438"/>
                </a:solidFill>
                <a:latin typeface="Aptos"/>
                <a:ea typeface="Aptos"/>
                <a:cs typeface="Aptos"/>
              </a:rPr>
              <a:t>αση (Ri) στο μυοκαρδιακό ιστό λόγω των χασματοσυνδέσεων (gap junctions), που διευκολύνουν τη γρήγορη αγωγή.</a:t>
            </a:r>
          </a:p>
        </p:txBody>
      </p:sp>
      <p:pic>
        <p:nvPicPr>
          <p:cNvPr id="10" name="Εικόνα 9"/>
          <p:cNvPicPr>
            <a:picLocks noChangeAspect="1"/>
          </p:cNvPicPr>
          <p:nvPr/>
        </p:nvPicPr>
        <p:blipFill>
          <a:blip r:embed="rId3"/>
          <a:srcRect l="18000" t="51000" r="3000" b="3000"/>
          <a:stretch/>
        </p:blipFill>
        <p:spPr>
          <a:xfrm>
            <a:off x="6424503" y="2000250"/>
            <a:ext cx="5691297" cy="3300550"/>
          </a:xfrm>
          <a:prstGeom prst="rect">
            <a:avLst/>
          </a:prstGeom>
        </p:spPr>
      </p:pic>
    </p:spTree>
    <p:extLst>
      <p:ext uri="{BB962C8B-B14F-4D97-AF65-F5344CB8AC3E}">
        <p14:creationId xmlns:p14="http://schemas.microsoft.com/office/powerpoint/2010/main" val="15777474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a:extLst>
              <a:ext uri="{FF2B5EF4-FFF2-40B4-BE49-F238E27FC236}">
                <a16:creationId xmlns:a16="http://schemas.microsoft.com/office/drawing/2014/main" id="{171E899C-BA84-1A53-AD5E-91E32487743D}"/>
              </a:ext>
            </a:extLst>
          </p:cNvPr>
          <p:cNvPicPr>
            <a:picLocks noChangeAspect="1"/>
          </p:cNvPicPr>
          <p:nvPr/>
        </p:nvPicPr>
        <p:blipFill>
          <a:blip r:embed="rId2"/>
          <a:stretch>
            <a:fillRect/>
          </a:stretch>
        </p:blipFill>
        <p:spPr>
          <a:xfrm>
            <a:off x="6903720" y="2689496"/>
            <a:ext cx="4572000" cy="3124927"/>
          </a:xfrm>
          <a:prstGeom prst="rect">
            <a:avLst/>
          </a:prstGeom>
        </p:spPr>
      </p:pic>
      <p:pic>
        <p:nvPicPr>
          <p:cNvPr id="6" name="Εικόνα 5" descr="In Vitro Tools for Quantifying Structure–Function Relationships in Cardiac  Myocyte Cells and Tissues | Springer Nature Link">
            <a:extLst>
              <a:ext uri="{FF2B5EF4-FFF2-40B4-BE49-F238E27FC236}">
                <a16:creationId xmlns:a16="http://schemas.microsoft.com/office/drawing/2014/main" id="{C90E03D2-2EC3-3E94-1FD3-C90EAA83F33A}"/>
              </a:ext>
            </a:extLst>
          </p:cNvPr>
          <p:cNvPicPr>
            <a:picLocks noChangeAspect="1"/>
          </p:cNvPicPr>
          <p:nvPr/>
        </p:nvPicPr>
        <p:blipFill>
          <a:blip r:embed="rId3"/>
          <a:stretch>
            <a:fillRect/>
          </a:stretch>
        </p:blipFill>
        <p:spPr>
          <a:xfrm>
            <a:off x="685800" y="2746525"/>
            <a:ext cx="5852160" cy="2553670"/>
          </a:xfrm>
          <a:prstGeom prst="rect">
            <a:avLst/>
          </a:prstGeom>
        </p:spPr>
      </p:pic>
      <p:sp>
        <p:nvSpPr>
          <p:cNvPr id="7" name="Τίτλος διαφάνειας">
            <a:extLst>
              <a:ext uri="{FF2B5EF4-FFF2-40B4-BE49-F238E27FC236}">
                <a16:creationId xmlns:a16="http://schemas.microsoft.com/office/drawing/2014/main" id="{BB26DDD3-1B39-442F-AFD6-6772B87BFF34}"/>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Οργάνωση του καρδιακού μυός</a:t>
            </a:r>
          </a:p>
        </p:txBody>
      </p:sp>
    </p:spTree>
    <p:extLst>
      <p:ext uri="{BB962C8B-B14F-4D97-AF65-F5344CB8AC3E}">
        <p14:creationId xmlns:p14="http://schemas.microsoft.com/office/powerpoint/2010/main" val="31881907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E996DD58-694A-4561-AFCF-A7CF7051C7DA}"/>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Βασικές ιδιότητες του καρδιακού ιστού</a:t>
            </a:r>
          </a:p>
        </p:txBody>
      </p:sp>
      <p:graphicFrame>
        <p:nvGraphicFramePr>
          <p:cNvPr id="9" name="Πίνακας 8"/>
          <p:cNvGraphicFramePr/>
          <p:nvPr/>
        </p:nvGraphicFramePr>
        <p:xfrm>
          <a:off x="762000" y="2057400"/>
          <a:ext cx="10668000" cy="3634740"/>
        </p:xfrm>
        <a:graphic>
          <a:graphicData uri="http://schemas.openxmlformats.org/drawingml/2006/table">
            <a:tbl>
              <a:tblPr/>
              <a:tblGrid>
                <a:gridCol w="4638261">
                  <a:extLst>
                    <a:ext uri="{9D8B030D-6E8A-4147-A177-3AD203B41FA5}">
                      <a16:colId xmlns:a16="http://schemas.microsoft.com/office/drawing/2014/main" val="20000"/>
                    </a:ext>
                  </a:extLst>
                </a:gridCol>
                <a:gridCol w="6029739">
                  <a:extLst>
                    <a:ext uri="{9D8B030D-6E8A-4147-A177-3AD203B41FA5}">
                      <a16:colId xmlns:a16="http://schemas.microsoft.com/office/drawing/2014/main" val="20001"/>
                    </a:ext>
                  </a:extLst>
                </a:gridCol>
              </a:tblGrid>
              <a:tr h="723900">
                <a:tc>
                  <a:txBody>
                    <a:bodyPr/>
                    <a:lstStyle/>
                    <a:p>
                      <a:r>
                        <a:rPr sz="1950" b="1">
                          <a:solidFill>
                            <a:srgbClr val="FFFFFF"/>
                          </a:solidFill>
                          <a:latin typeface="Aptos"/>
                          <a:ea typeface="Aptos"/>
                          <a:cs typeface="Aptos"/>
                        </a:rPr>
                        <a:t>Ιδιότητα</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Λειτουργική σημασία</a:t>
                      </a:r>
                    </a:p>
                  </a:txBody>
                  <a:tcPr marL="133350" marR="133350" marT="57150" marB="57150" anchor="ctr">
                    <a:solidFill>
                      <a:srgbClr val="527CC1"/>
                    </a:solidFill>
                  </a:tcPr>
                </a:tc>
                <a:extLst>
                  <a:ext uri="{0D108BD9-81ED-4DB2-BD59-A6C34878D82A}">
                    <a16:rowId xmlns:a16="http://schemas.microsoft.com/office/drawing/2014/main" val="10000"/>
                  </a:ext>
                </a:extLst>
              </a:tr>
              <a:tr h="723900">
                <a:tc>
                  <a:txBody>
                    <a:bodyPr/>
                    <a:lstStyle/>
                    <a:p>
                      <a:r>
                        <a:rPr sz="2025" b="1">
                          <a:solidFill>
                            <a:srgbClr val="182438"/>
                          </a:solidFill>
                          <a:latin typeface="Aptos"/>
                          <a:ea typeface="Aptos"/>
                          <a:cs typeface="Aptos"/>
                        </a:rPr>
                        <a:t>Αυτοματικότητα</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Αυθόρμητη παραγωγή ηλεκτρικών ερεθισμάτων</a:t>
                      </a:r>
                    </a:p>
                  </a:txBody>
                  <a:tcPr marL="133350" marR="133350" marT="57150" marB="57150" anchor="ctr">
                    <a:solidFill>
                      <a:srgbClr val="FFFFFF"/>
                    </a:solidFill>
                  </a:tcPr>
                </a:tc>
                <a:extLst>
                  <a:ext uri="{0D108BD9-81ED-4DB2-BD59-A6C34878D82A}">
                    <a16:rowId xmlns:a16="http://schemas.microsoft.com/office/drawing/2014/main" val="10001"/>
                  </a:ext>
                </a:extLst>
              </a:tr>
              <a:tr h="723900">
                <a:tc>
                  <a:txBody>
                    <a:bodyPr/>
                    <a:lstStyle/>
                    <a:p>
                      <a:r>
                        <a:rPr sz="2025" b="1">
                          <a:solidFill>
                            <a:srgbClr val="182438"/>
                          </a:solidFill>
                          <a:latin typeface="Aptos"/>
                          <a:ea typeface="Aptos"/>
                          <a:cs typeface="Aptos"/>
                        </a:rPr>
                        <a:t>Διεγερσιμότητα</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Παραγωγή δυναμικού ενεργείας μετά από επαρκές ερέθισμα</a:t>
                      </a:r>
                    </a:p>
                  </a:txBody>
                  <a:tcPr marL="133350" marR="133350" marT="57150" marB="57150" anchor="ctr">
                    <a:solidFill>
                      <a:srgbClr val="E2E9F5"/>
                    </a:solidFill>
                  </a:tcPr>
                </a:tc>
                <a:extLst>
                  <a:ext uri="{0D108BD9-81ED-4DB2-BD59-A6C34878D82A}">
                    <a16:rowId xmlns:a16="http://schemas.microsoft.com/office/drawing/2014/main" val="10002"/>
                  </a:ext>
                </a:extLst>
              </a:tr>
              <a:tr h="723900">
                <a:tc>
                  <a:txBody>
                    <a:bodyPr/>
                    <a:lstStyle/>
                    <a:p>
                      <a:r>
                        <a:rPr sz="2025" b="1">
                          <a:solidFill>
                            <a:srgbClr val="182438"/>
                          </a:solidFill>
                          <a:latin typeface="Aptos"/>
                          <a:ea typeface="Aptos"/>
                          <a:cs typeface="Aptos"/>
                        </a:rPr>
                        <a:t>Αγωγιμότητα</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Μετάδοση του ηλεκτρικού ερεθίσματος σε γειτονικά κύτταρα</a:t>
                      </a:r>
                    </a:p>
                  </a:txBody>
                  <a:tcPr marL="133350" marR="133350" marT="57150" marB="57150" anchor="ctr">
                    <a:solidFill>
                      <a:srgbClr val="FFFFFF"/>
                    </a:solidFill>
                  </a:tcPr>
                </a:tc>
                <a:extLst>
                  <a:ext uri="{0D108BD9-81ED-4DB2-BD59-A6C34878D82A}">
                    <a16:rowId xmlns:a16="http://schemas.microsoft.com/office/drawing/2014/main" val="10003"/>
                  </a:ext>
                </a:extLst>
              </a:tr>
              <a:tr h="723900">
                <a:tc>
                  <a:txBody>
                    <a:bodyPr/>
                    <a:lstStyle/>
                    <a:p>
                      <a:r>
                        <a:rPr sz="2025" b="1">
                          <a:solidFill>
                            <a:srgbClr val="182438"/>
                          </a:solidFill>
                          <a:latin typeface="Aptos"/>
                          <a:ea typeface="Aptos"/>
                          <a:cs typeface="Aptos"/>
                        </a:rPr>
                        <a:t>Συσταλτικότητα</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Ανάπτυξη μηχανικής δύναμης μετά τη διέγερση</a:t>
                      </a:r>
                    </a:p>
                  </a:txBody>
                  <a:tcPr marL="133350" marR="133350" marT="57150" marB="57150" anchor="ctr">
                    <a:solidFill>
                      <a:srgbClr val="E2E9F5"/>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4840217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sp>
        <p:nvSpPr>
          <p:cNvPr id="2" name="Τίτλος διαφάνειας">
            <a:extLst>
              <a:ext uri="{FF2B5EF4-FFF2-40B4-BE49-F238E27FC236}">
                <a16:creationId xmlns:a16="http://schemas.microsoft.com/office/drawing/2014/main" id="{9D4A4835-91F6-4867-BB1C-E085A8961008}"/>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Σύστημα διέγερσης και αγωγής της καρδιάς</a:t>
            </a:r>
          </a:p>
        </p:txBody>
      </p:sp>
      <p:sp>
        <p:nvSpPr>
          <p:cNvPr id="3" name="Θέση περιεχομένου 2">
            <a:extLst>
              <a:ext uri="{FF2B5EF4-FFF2-40B4-BE49-F238E27FC236}">
                <a16:creationId xmlns:a16="http://schemas.microsoft.com/office/drawing/2014/main" id="{C4FE15FE-2AD8-E3DC-013D-16558410D6DF}"/>
              </a:ext>
            </a:extLst>
          </p:cNvPr>
          <p:cNvSpPr>
            <a:spLocks noGrp="1"/>
          </p:cNvSpPr>
          <p:nvPr>
            <p:ph idx="1"/>
          </p:nvPr>
        </p:nvSpPr>
        <p:spPr>
          <a:xfrm>
            <a:off x="685800" y="2194560"/>
            <a:ext cx="6400800" cy="4352544"/>
          </a:xfrm>
        </p:spPr>
        <p:txBody>
          <a:bodyPr wrap="square" lIns="0" tIns="0" rIns="0" bIns="0" anchor="t">
            <a:noAutofit/>
          </a:bodyPr>
          <a:lstStyle/>
          <a:p>
            <a:pPr marL="0" indent="0">
              <a:lnSpc>
                <a:spcPct val="100000"/>
              </a:lnSpc>
              <a:spcAft>
                <a:spcPts val="200"/>
              </a:spcAft>
              <a:buNone/>
              <a:defRPr sz="1850" b="1">
                <a:solidFill>
                  <a:srgbClr val="527CC1"/>
                </a:solidFill>
                <a:latin typeface="Aptos"/>
                <a:ea typeface="Aptos"/>
                <a:cs typeface="Aptos"/>
              </a:defRPr>
            </a:pPr>
            <a:r>
              <a:rPr lang="el-GR" sz="1850" b="1" dirty="0" err="1">
                <a:solidFill>
                  <a:srgbClr val="527CC1"/>
                </a:solidFill>
                <a:latin typeface="Aptos"/>
                <a:ea typeface="Aptos"/>
                <a:cs typeface="Aptos"/>
              </a:rPr>
              <a:t>Φλεβοκολπικός</a:t>
            </a:r>
            <a:r>
              <a:rPr lang="el-GR" sz="1850" b="1" dirty="0">
                <a:solidFill>
                  <a:srgbClr val="527CC1"/>
                </a:solidFill>
                <a:latin typeface="Aptos"/>
                <a:ea typeface="Aptos"/>
                <a:cs typeface="Aptos"/>
              </a:rPr>
              <a:t> κόμβος</a:t>
            </a: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Ο βηματοδότης της καρδιάς</a:t>
            </a: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Θέση όπου το δυναμικό εκλύεται</a:t>
            </a:r>
          </a:p>
          <a:p>
            <a:pPr marL="0" indent="0">
              <a:lnSpc>
                <a:spcPct val="100000"/>
              </a:lnSpc>
              <a:spcAft>
                <a:spcPts val="200"/>
              </a:spcAft>
              <a:buNone/>
              <a:defRPr sz="1850" b="1">
                <a:solidFill>
                  <a:srgbClr val="527CC1"/>
                </a:solidFill>
                <a:latin typeface="Aptos"/>
                <a:ea typeface="Aptos"/>
                <a:cs typeface="Aptos"/>
              </a:defRPr>
            </a:pPr>
            <a:r>
              <a:rPr lang="el-GR" sz="1850" b="1" dirty="0">
                <a:solidFill>
                  <a:srgbClr val="527CC1"/>
                </a:solidFill>
                <a:latin typeface="Aptos"/>
                <a:ea typeface="Aptos"/>
                <a:cs typeface="Aptos"/>
              </a:rPr>
              <a:t>Κολποκοιλιακός κόμβος</a:t>
            </a: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Κόμβος που δέχεται ερεθίσματα από τον </a:t>
            </a:r>
            <a:r>
              <a:rPr lang="el-GR" sz="1850" dirty="0" err="1">
                <a:solidFill>
                  <a:srgbClr val="182438"/>
                </a:solidFill>
                <a:latin typeface="Aptos"/>
                <a:ea typeface="Aptos"/>
                <a:cs typeface="Aptos"/>
              </a:rPr>
              <a:t>φλεβοκόμβο</a:t>
            </a:r>
            <a:endParaRPr lang="el-GR" sz="1850" dirty="0">
              <a:solidFill>
                <a:srgbClr val="182438"/>
              </a:solidFill>
              <a:latin typeface="Aptos"/>
              <a:ea typeface="Aptos"/>
              <a:cs typeface="Aptos"/>
            </a:endParaRP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Τα οδηγεί στο κολποκοιλιακό δεμάτιο (του </a:t>
            </a:r>
            <a:r>
              <a:rPr lang="el-GR" sz="1850" dirty="0" err="1">
                <a:solidFill>
                  <a:srgbClr val="182438"/>
                </a:solidFill>
                <a:latin typeface="Aptos"/>
                <a:ea typeface="Aptos"/>
                <a:cs typeface="Aptos"/>
              </a:rPr>
              <a:t>His</a:t>
            </a:r>
            <a:r>
              <a:rPr lang="el-GR" sz="1850" dirty="0">
                <a:solidFill>
                  <a:srgbClr val="182438"/>
                </a:solidFill>
                <a:latin typeface="Aptos"/>
                <a:ea typeface="Aptos"/>
                <a:cs typeface="Aptos"/>
              </a:rPr>
              <a:t>)</a:t>
            </a:r>
          </a:p>
          <a:p>
            <a:pPr marL="0" indent="0">
              <a:lnSpc>
                <a:spcPct val="100000"/>
              </a:lnSpc>
              <a:spcAft>
                <a:spcPts val="200"/>
              </a:spcAft>
              <a:buNone/>
              <a:defRPr sz="1850" b="1">
                <a:solidFill>
                  <a:srgbClr val="527CC1"/>
                </a:solidFill>
                <a:latin typeface="Aptos"/>
                <a:ea typeface="Aptos"/>
                <a:cs typeface="Aptos"/>
              </a:defRPr>
            </a:pPr>
            <a:r>
              <a:rPr lang="el-GR" sz="1850" b="1" dirty="0">
                <a:solidFill>
                  <a:srgbClr val="527CC1"/>
                </a:solidFill>
                <a:latin typeface="Aptos"/>
                <a:ea typeface="Aptos"/>
                <a:cs typeface="Aptos"/>
              </a:rPr>
              <a:t>Δεμάτια του </a:t>
            </a:r>
            <a:r>
              <a:rPr lang="el-GR" sz="1850" b="1" dirty="0" err="1">
                <a:solidFill>
                  <a:srgbClr val="527CC1"/>
                </a:solidFill>
                <a:latin typeface="Aptos"/>
                <a:ea typeface="Aptos"/>
                <a:cs typeface="Aptos"/>
              </a:rPr>
              <a:t>His</a:t>
            </a:r>
            <a:r>
              <a:rPr lang="el-GR" sz="1850" b="1" dirty="0">
                <a:solidFill>
                  <a:srgbClr val="527CC1"/>
                </a:solidFill>
                <a:latin typeface="Aptos"/>
                <a:ea typeface="Aptos"/>
                <a:cs typeface="Aptos"/>
              </a:rPr>
              <a:t> (αριστερό και δεξιό δεμάτιο)</a:t>
            </a: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Μεταφέρουν τα ερεθίσματα προς τις δύο πλευρές του </a:t>
            </a:r>
            <a:r>
              <a:rPr lang="el-GR" sz="1850" dirty="0" err="1">
                <a:solidFill>
                  <a:srgbClr val="182438"/>
                </a:solidFill>
                <a:latin typeface="Aptos"/>
                <a:ea typeface="Aptos"/>
                <a:cs typeface="Aptos"/>
              </a:rPr>
              <a:t>μεσοκοιλιακού</a:t>
            </a:r>
            <a:r>
              <a:rPr lang="el-GR" sz="1850" dirty="0">
                <a:solidFill>
                  <a:srgbClr val="182438"/>
                </a:solidFill>
                <a:latin typeface="Aptos"/>
                <a:ea typeface="Aptos"/>
                <a:cs typeface="Aptos"/>
              </a:rPr>
              <a:t> διαφράγματος</a:t>
            </a: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Στο </a:t>
            </a:r>
            <a:r>
              <a:rPr lang="el-GR" sz="1850" dirty="0" err="1">
                <a:solidFill>
                  <a:srgbClr val="182438"/>
                </a:solidFill>
                <a:latin typeface="Aptos"/>
                <a:ea typeface="Aptos"/>
                <a:cs typeface="Aptos"/>
              </a:rPr>
              <a:t>υπενδοκάρδιο</a:t>
            </a:r>
            <a:r>
              <a:rPr lang="el-GR" sz="1850" dirty="0">
                <a:solidFill>
                  <a:srgbClr val="182438"/>
                </a:solidFill>
                <a:latin typeface="Aptos"/>
                <a:ea typeface="Aptos"/>
                <a:cs typeface="Aptos"/>
              </a:rPr>
              <a:t> σύστημα του </a:t>
            </a:r>
            <a:r>
              <a:rPr lang="el-GR" sz="1850" dirty="0" err="1">
                <a:solidFill>
                  <a:srgbClr val="182438"/>
                </a:solidFill>
                <a:latin typeface="Aptos"/>
                <a:ea typeface="Aptos"/>
                <a:cs typeface="Aptos"/>
              </a:rPr>
              <a:t>Purkinje</a:t>
            </a:r>
            <a:endParaRPr lang="el-GR" sz="1850" dirty="0">
              <a:solidFill>
                <a:srgbClr val="182438"/>
              </a:solidFill>
              <a:latin typeface="Aptos"/>
              <a:ea typeface="Aptos"/>
              <a:cs typeface="Aptos"/>
            </a:endParaRPr>
          </a:p>
          <a:p>
            <a:pPr marL="0" indent="0">
              <a:lnSpc>
                <a:spcPct val="100000"/>
              </a:lnSpc>
              <a:spcAft>
                <a:spcPts val="200"/>
              </a:spcAft>
              <a:buNone/>
              <a:defRPr sz="1850" b="1">
                <a:solidFill>
                  <a:srgbClr val="527CC1"/>
                </a:solidFill>
                <a:latin typeface="Aptos"/>
                <a:ea typeface="Aptos"/>
                <a:cs typeface="Aptos"/>
              </a:defRPr>
            </a:pPr>
            <a:r>
              <a:rPr lang="el-GR" sz="1850" b="1" dirty="0">
                <a:solidFill>
                  <a:srgbClr val="527CC1"/>
                </a:solidFill>
                <a:latin typeface="Aptos"/>
                <a:ea typeface="Aptos"/>
                <a:cs typeface="Aptos"/>
              </a:rPr>
              <a:t>Ίνες </a:t>
            </a:r>
            <a:r>
              <a:rPr lang="el-GR" sz="1850" b="1" dirty="0" err="1">
                <a:solidFill>
                  <a:srgbClr val="527CC1"/>
                </a:solidFill>
                <a:latin typeface="Aptos"/>
                <a:ea typeface="Aptos"/>
                <a:cs typeface="Aptos"/>
              </a:rPr>
              <a:t>Purkinje</a:t>
            </a:r>
            <a:endParaRPr lang="el-GR" sz="1850" b="1" dirty="0">
              <a:solidFill>
                <a:srgbClr val="527CC1"/>
              </a:solidFill>
              <a:latin typeface="Aptos"/>
              <a:ea typeface="Aptos"/>
              <a:cs typeface="Aptos"/>
            </a:endParaRPr>
          </a:p>
          <a:p>
            <a:pPr marL="457200" lvl="1" indent="-114300">
              <a:lnSpc>
                <a:spcPct val="100000"/>
              </a:lnSpc>
              <a:spcAft>
                <a:spcPts val="200"/>
              </a:spcAft>
              <a:buFont typeface="Aptos"/>
              <a:buChar char="•"/>
              <a:defRPr sz="1850">
                <a:solidFill>
                  <a:srgbClr val="182438"/>
                </a:solidFill>
                <a:latin typeface="Aptos"/>
                <a:ea typeface="Aptos"/>
                <a:cs typeface="Aptos"/>
              </a:defRPr>
            </a:pPr>
            <a:r>
              <a:rPr lang="el-GR" sz="1850" dirty="0">
                <a:solidFill>
                  <a:srgbClr val="182438"/>
                </a:solidFill>
                <a:latin typeface="Aptos"/>
                <a:ea typeface="Aptos"/>
                <a:cs typeface="Aptos"/>
              </a:rPr>
              <a:t>Κοιλιακό μυοκάρδιο</a:t>
            </a:r>
          </a:p>
          <a:p>
            <a:pPr marL="228600" indent="-114300">
              <a:lnSpc>
                <a:spcPct val="100000"/>
              </a:lnSpc>
              <a:spcAft>
                <a:spcPts val="200"/>
              </a:spcAft>
              <a:buFont typeface="Aptos"/>
              <a:buChar char="•"/>
              <a:defRPr sz="1850">
                <a:solidFill>
                  <a:srgbClr val="182438"/>
                </a:solidFill>
                <a:latin typeface="Aptos"/>
                <a:ea typeface="Aptos"/>
                <a:cs typeface="Aptos"/>
              </a:defRPr>
            </a:pPr>
            <a:endParaRPr lang="el-GR" sz="1850" dirty="0">
              <a:solidFill>
                <a:srgbClr val="182438"/>
              </a:solidFill>
              <a:latin typeface="Aptos"/>
              <a:ea typeface="Aptos"/>
              <a:cs typeface="Aptos"/>
            </a:endParaRPr>
          </a:p>
        </p:txBody>
      </p:sp>
      <p:pic>
        <p:nvPicPr>
          <p:cNvPr id="4" name="Electrical conduction system of heart">
            <a:hlinkClick r:id="" action="ppaction://media"/>
            <a:extLst>
              <a:ext uri="{FF2B5EF4-FFF2-40B4-BE49-F238E27FC236}">
                <a16:creationId xmlns:a16="http://schemas.microsoft.com/office/drawing/2014/main" id="{DF244396-403C-A031-57EA-A56EC3162D2A}"/>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7360920" y="2240280"/>
            <a:ext cx="4114800" cy="4114800"/>
          </a:xfrm>
          <a:prstGeom prst="rect">
            <a:avLst/>
          </a:prstGeom>
        </p:spPr>
      </p:pic>
    </p:spTree>
    <p:extLst>
      <p:ext uri="{BB962C8B-B14F-4D97-AF65-F5344CB8AC3E}">
        <p14:creationId xmlns:p14="http://schemas.microsoft.com/office/powerpoint/2010/main" val="1563277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4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The Electrical Signals of the Heart">
            <a:hlinkClick r:id="" action="ppaction://media"/>
            <a:extLst>
              <a:ext uri="{FF2B5EF4-FFF2-40B4-BE49-F238E27FC236}">
                <a16:creationId xmlns:a16="http://schemas.microsoft.com/office/drawing/2014/main" id="{195030EB-0888-6D19-7216-7EBA2A9D1335}"/>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172702" y="2148840"/>
            <a:ext cx="5852693" cy="4389120"/>
          </a:xfrm>
        </p:spPr>
      </p:pic>
      <p:sp>
        <p:nvSpPr>
          <p:cNvPr id="5" name="Τίτλος διαφάνειας">
            <a:extLst>
              <a:ext uri="{FF2B5EF4-FFF2-40B4-BE49-F238E27FC236}">
                <a16:creationId xmlns:a16="http://schemas.microsoft.com/office/drawing/2014/main" id="{E440AF2C-D073-41A2-9142-D8258C5827A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Διάδοση της ηλεκτρικής διέγερσης</a:t>
            </a:r>
          </a:p>
        </p:txBody>
      </p:sp>
    </p:spTree>
    <p:extLst>
      <p:ext uri="{BB962C8B-B14F-4D97-AF65-F5344CB8AC3E}">
        <p14:creationId xmlns:p14="http://schemas.microsoft.com/office/powerpoint/2010/main" val="4257149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84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27782544-35E9-49FC-AE84-9C7F087DD34A}"/>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Το ερεθισματαγωγό σύστημα</a:t>
            </a:r>
          </a:p>
        </p:txBody>
      </p:sp>
      <p:sp>
        <p:nvSpPr>
          <p:cNvPr id="3" name="Κύριο περιεχόμενο">
            <a:extLst>
              <a:ext uri="{FF2B5EF4-FFF2-40B4-BE49-F238E27FC236}">
                <a16:creationId xmlns:a16="http://schemas.microsoft.com/office/drawing/2014/main" id="{F4BC66BB-9480-4ECA-B716-6999A349F7DA}"/>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Εκκινεί το δυναμικό δράσης και λειτουργεί ως φυσικός βηματοδότης.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δυναμικό δράσης διαδίδεται από τον φλεβόκομβο στους κόλπους μέσω των κολπικών διακλαδωτών δεματίων.</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Κολποκοιλιακός κόμβος (AV Node): Παρουσιάζει σημαντικά πιο αργή ταχύτητα αγωγής.</a:t>
            </a:r>
          </a:p>
        </p:txBody>
      </p:sp>
      <p:pic>
        <p:nvPicPr>
          <p:cNvPr id="10" name="Εικόνα 9"/>
          <p:cNvPicPr>
            <a:picLocks noChangeAspect="1"/>
          </p:cNvPicPr>
          <p:nvPr/>
        </p:nvPicPr>
        <p:blipFill>
          <a:blip r:embed="rId3"/>
          <a:stretch/>
        </p:blipFill>
        <p:spPr>
          <a:xfrm>
            <a:off x="7000875" y="2628770"/>
            <a:ext cx="4572000" cy="3295911"/>
          </a:xfrm>
          <a:prstGeom prst="rect">
            <a:avLst/>
          </a:prstGeom>
        </p:spPr>
      </p:pic>
    </p:spTree>
    <p:extLst>
      <p:ext uri="{BB962C8B-B14F-4D97-AF65-F5344CB8AC3E}">
        <p14:creationId xmlns:p14="http://schemas.microsoft.com/office/powerpoint/2010/main" val="1479696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4B8A8C5-CE6D-4EA5-9619-2A75E1834CC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Ο φλεβόκομβος</a:t>
            </a:r>
          </a:p>
        </p:txBody>
      </p:sp>
      <p:sp>
        <p:nvSpPr>
          <p:cNvPr id="3" name="Κύριο περιεχόμενο">
            <a:extLst>
              <a:ext uri="{FF2B5EF4-FFF2-40B4-BE49-F238E27FC236}">
                <a16:creationId xmlns:a16="http://schemas.microsoft.com/office/drawing/2014/main" id="{30E28549-3138-4B97-8F6F-FCD50B024AEB}"/>
              </a:ext>
            </a:extLst>
          </p:cNvPr>
          <p:cNvSpPr>
            <a:spLocks noGrp="1"/>
          </p:cNvSpPr>
          <p:nvPr/>
        </p:nvSpPr>
        <p:spPr>
          <a:xfrm>
            <a:off x="685800" y="2194560"/>
            <a:ext cx="466344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Βρίσκετ</a:t>
            </a:r>
            <a:r>
              <a:rPr sz="2100" b="0" dirty="0">
                <a:solidFill>
                  <a:srgbClr val="182438"/>
                </a:solidFill>
                <a:latin typeface="Aptos"/>
                <a:ea typeface="Aptos"/>
                <a:cs typeface="Aptos"/>
              </a:rPr>
              <a:t>αι στον δεξιό κόλπο, κοντά στην εκβολή της άνω κοίλης φλέβας.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Εκκινεί</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αμικό δράσης και λειτουργεί ως φυσικός βηματοδότης.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Ο </a:t>
            </a:r>
            <a:r>
              <a:rPr sz="2100" b="0" dirty="0" err="1">
                <a:solidFill>
                  <a:srgbClr val="182438"/>
                </a:solidFill>
                <a:latin typeface="Aptos"/>
                <a:ea typeface="Aptos"/>
                <a:cs typeface="Aptos"/>
              </a:rPr>
              <a:t>ρυθμός</a:t>
            </a:r>
            <a:r>
              <a:rPr sz="2100" b="0" dirty="0">
                <a:solidFill>
                  <a:srgbClr val="182438"/>
                </a:solidFill>
                <a:latin typeface="Aptos"/>
                <a:ea typeface="Aptos"/>
                <a:cs typeface="Aptos"/>
              </a:rPr>
              <a:t> αποπ</a:t>
            </a:r>
            <a:r>
              <a:rPr sz="2100" b="0" dirty="0" err="1">
                <a:solidFill>
                  <a:srgbClr val="182438"/>
                </a:solidFill>
                <a:latin typeface="Aptos"/>
                <a:ea typeface="Aptos"/>
                <a:cs typeface="Aptos"/>
              </a:rPr>
              <a:t>όλωσης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Φάση</a:t>
            </a:r>
            <a:r>
              <a:rPr sz="2100" b="0" dirty="0">
                <a:solidFill>
                  <a:srgbClr val="182438"/>
                </a:solidFill>
                <a:latin typeface="Aptos"/>
                <a:ea typeface="Aptos"/>
                <a:cs typeface="Aptos"/>
              </a:rPr>
              <a:t> 4 επ</a:t>
            </a:r>
            <a:r>
              <a:rPr sz="2100" b="0" dirty="0" err="1">
                <a:solidFill>
                  <a:srgbClr val="182438"/>
                </a:solidFill>
                <a:latin typeface="Aptos"/>
                <a:ea typeface="Aptos"/>
                <a:cs typeface="Aptos"/>
              </a:rPr>
              <a:t>ηρεάζει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τον</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a:t>
            </a:r>
            <a:r>
              <a:rPr sz="2100" b="0" dirty="0">
                <a:solidFill>
                  <a:srgbClr val="182438"/>
                </a:solidFill>
                <a:latin typeface="Aptos"/>
                <a:ea typeface="Aptos"/>
                <a:cs typeface="Aptos"/>
              </a:rPr>
              <a:t>ακό ρυθμό.</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υτόνομο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νευρικό</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σύστημ</a:t>
            </a:r>
            <a:r>
              <a:rPr sz="2100" b="0" dirty="0">
                <a:solidFill>
                  <a:srgbClr val="182438"/>
                </a:solidFill>
                <a:latin typeface="Aptos"/>
                <a:ea typeface="Aptos"/>
                <a:cs typeface="Aptos"/>
              </a:rPr>
              <a:t>α ρυθμίζει την καρδιακή συχνότητα επηρεάζοντας την ταχύτητα αποπόλωσης της Φάσης 4.</a:t>
            </a:r>
          </a:p>
        </p:txBody>
      </p:sp>
      <p:pic>
        <p:nvPicPr>
          <p:cNvPr id="10" name="Εικόνα 9"/>
          <p:cNvPicPr>
            <a:picLocks noChangeAspect="1"/>
          </p:cNvPicPr>
          <p:nvPr/>
        </p:nvPicPr>
        <p:blipFill>
          <a:blip r:embed="rId3"/>
          <a:stretch/>
        </p:blipFill>
        <p:spPr>
          <a:xfrm>
            <a:off x="5623560" y="2398343"/>
            <a:ext cx="5806440" cy="3890114"/>
          </a:xfrm>
          <a:prstGeom prst="rect">
            <a:avLst/>
          </a:prstGeom>
        </p:spPr>
      </p:pic>
    </p:spTree>
    <p:extLst>
      <p:ext uri="{BB962C8B-B14F-4D97-AF65-F5344CB8AC3E}">
        <p14:creationId xmlns:p14="http://schemas.microsoft.com/office/powerpoint/2010/main" val="2016256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37519A55-0E16-4A9B-8D74-21E3C7612B5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Λανθάνοντες βηματοδότες</a:t>
            </a:r>
          </a:p>
        </p:txBody>
      </p:sp>
      <p:sp>
        <p:nvSpPr>
          <p:cNvPr id="3" name="Κύριο περιεχόμενο">
            <a:extLst>
              <a:ext uri="{FF2B5EF4-FFF2-40B4-BE49-F238E27FC236}">
                <a16:creationId xmlns:a16="http://schemas.microsoft.com/office/drawing/2014/main" id="{4197CDC6-9EC5-4DCE-B51A-7428673B6380}"/>
              </a:ext>
            </a:extLst>
          </p:cNvPr>
          <p:cNvSpPr>
            <a:spLocks noGrp="1"/>
          </p:cNvSpPr>
          <p:nvPr/>
        </p:nvSpPr>
        <p:spPr>
          <a:xfrm>
            <a:off x="685800" y="2194560"/>
            <a:ext cx="4892040" cy="4352544"/>
          </a:xfrm>
          <a:prstGeom prst="rect">
            <a:avLst/>
          </a:prstGeom>
          <a:noFill/>
          <a:ln w="0">
            <a:noFill/>
          </a:ln>
        </p:spPr>
        <p:txBody>
          <a:bodyPr wrap="square" lIns="0" tIns="0" rIns="0" bIns="0">
            <a:noAutofit/>
          </a:bodyPr>
          <a:lstStyle/>
          <a:p>
            <a:pPr marL="228600" indent="-114300">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Λα</a:t>
            </a:r>
            <a:r>
              <a:rPr sz="2100" b="0" dirty="0" err="1">
                <a:solidFill>
                  <a:srgbClr val="182438"/>
                </a:solidFill>
                <a:latin typeface="Aptos"/>
                <a:ea typeface="Aptos"/>
                <a:cs typeface="Aptos"/>
              </a:rPr>
              <a:t>νθάνοντες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Βημ</a:t>
            </a:r>
            <a:r>
              <a:rPr sz="2100" b="0" dirty="0">
                <a:solidFill>
                  <a:srgbClr val="182438"/>
                </a:solidFill>
                <a:latin typeface="Aptos"/>
                <a:ea typeface="Aptos"/>
                <a:cs typeface="Aptos"/>
              </a:rPr>
              <a:t>ατοδότες: Τα κύτταρα στον κολποκοιλιακό κόμβο (AV node), στη δεσμίδα του His και στις ίνες Purkinje έχουν επίσης εγγενή αυτοματικότητα, αλλά συνήθως δεν την εκφράζουν.</a:t>
            </a:r>
          </a:p>
          <a:p>
            <a:pPr marL="228600" indent="-114300" algn="just">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Έλεγχος</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a:t>
            </a:r>
            <a:r>
              <a:rPr sz="2100" b="0" dirty="0">
                <a:solidFill>
                  <a:srgbClr val="182438"/>
                </a:solidFill>
                <a:latin typeface="Aptos"/>
                <a:ea typeface="Aptos"/>
                <a:cs typeface="Aptos"/>
              </a:rPr>
              <a:t>ακού Ρυθμού: Ο βηματοδότης με τον ταχύτερο ρυθμό αποπόλωσης της φάσης 4 καθορίζει τον καρδιακό ρυθμό. </a:t>
            </a:r>
            <a:r>
              <a:rPr sz="2100" b="0" dirty="0" err="1">
                <a:solidFill>
                  <a:srgbClr val="182438"/>
                </a:solidFill>
                <a:latin typeface="Aptos"/>
                <a:ea typeface="Aptos"/>
                <a:cs typeface="Aptos"/>
              </a:rPr>
              <a:t>Τυ</a:t>
            </a:r>
            <a:r>
              <a:rPr sz="2100" b="0" dirty="0">
                <a:solidFill>
                  <a:srgbClr val="182438"/>
                </a:solidFill>
                <a:latin typeface="Aptos"/>
                <a:ea typeface="Aptos"/>
                <a:cs typeface="Aptos"/>
              </a:rPr>
              <a:t>πικά, ο φλεβόκομβος (SA node), ο οποίος έχει τον ταχύτερο ρυθμό, ρυθμίζει τον καρδιακό παλμό.</a:t>
            </a:r>
          </a:p>
        </p:txBody>
      </p:sp>
      <p:pic>
        <p:nvPicPr>
          <p:cNvPr id="10" name="Εικόνα 9"/>
          <p:cNvPicPr>
            <a:picLocks noChangeAspect="1"/>
          </p:cNvPicPr>
          <p:nvPr/>
        </p:nvPicPr>
        <p:blipFill>
          <a:blip r:embed="rId3"/>
          <a:srcRect/>
          <a:stretch/>
        </p:blipFill>
        <p:spPr>
          <a:xfrm>
            <a:off x="6035040" y="2303145"/>
            <a:ext cx="5440680" cy="4080510"/>
          </a:xfrm>
          <a:prstGeom prst="rect">
            <a:avLst/>
          </a:prstGeom>
        </p:spPr>
      </p:pic>
    </p:spTree>
    <p:extLst>
      <p:ext uri="{BB962C8B-B14F-4D97-AF65-F5344CB8AC3E}">
        <p14:creationId xmlns:p14="http://schemas.microsoft.com/office/powerpoint/2010/main" val="1621594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66063244-69F2-4831-9C07-74F075ED69E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Υπερκαταστολή και λανθάνοντες βηματοδότες</a:t>
            </a:r>
          </a:p>
        </p:txBody>
      </p:sp>
      <p:sp>
        <p:nvSpPr>
          <p:cNvPr id="101" name="Κύριο περιεχόμενο">
            <a:extLst>
              <a:ext uri="{FF2B5EF4-FFF2-40B4-BE49-F238E27FC236}">
                <a16:creationId xmlns:a16="http://schemas.microsoft.com/office/drawing/2014/main" id="{E438EBA0-41DB-40C8-BC29-E7320CF5B6E6}"/>
              </a:ext>
            </a:extLst>
          </p:cNvPr>
          <p:cNvSpPr>
            <a:spLocks noGrp="1"/>
          </p:cNvSpPr>
          <p:nvPr/>
        </p:nvSpPr>
        <p:spPr>
          <a:xfrm>
            <a:off x="866775" y="2216319"/>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Η </a:t>
            </a:r>
            <a:r>
              <a:rPr sz="2250" b="0" dirty="0" err="1">
                <a:solidFill>
                  <a:srgbClr val="182438"/>
                </a:solidFill>
                <a:latin typeface="Aptos"/>
                <a:ea typeface="Aptos"/>
                <a:cs typeface="Aptos"/>
              </a:rPr>
              <a:t>κυρι</a:t>
            </a:r>
            <a:r>
              <a:rPr sz="2250" b="0" dirty="0">
                <a:solidFill>
                  <a:srgbClr val="182438"/>
                </a:solidFill>
                <a:latin typeface="Aptos"/>
                <a:ea typeface="Aptos"/>
                <a:cs typeface="Aptos"/>
              </a:rPr>
              <a:t>αρχία του φλεβόκομβου (SA node) καταστέλλει τους λανθάνοντες βηματοδότες, αποτρέποντας τους από το να παράγουν δυναμικά ενέργειας.</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err="1">
                <a:solidFill>
                  <a:srgbClr val="182438"/>
                </a:solidFill>
                <a:latin typeface="Aptos"/>
                <a:ea typeface="Aptos"/>
                <a:cs typeface="Aptos"/>
              </a:rPr>
              <a:t>Οι</a:t>
            </a:r>
            <a:r>
              <a:rPr sz="2250" b="0" dirty="0">
                <a:solidFill>
                  <a:srgbClr val="182438"/>
                </a:solidFill>
                <a:latin typeface="Aptos"/>
                <a:ea typeface="Aptos"/>
                <a:cs typeface="Aptos"/>
              </a:rPr>
              <a:t> </a:t>
            </a:r>
            <a:r>
              <a:rPr sz="2250" b="0" dirty="0" err="1">
                <a:solidFill>
                  <a:srgbClr val="182438"/>
                </a:solidFill>
                <a:latin typeface="Aptos"/>
                <a:ea typeface="Aptos"/>
                <a:cs typeface="Aptos"/>
              </a:rPr>
              <a:t>ηλεκτρικές</a:t>
            </a:r>
            <a:r>
              <a:rPr sz="2250" b="0" dirty="0">
                <a:solidFill>
                  <a:srgbClr val="182438"/>
                </a:solidFill>
                <a:latin typeface="Aptos"/>
                <a:ea typeface="Aptos"/>
                <a:cs typeface="Aptos"/>
              </a:rPr>
              <a:t> </a:t>
            </a:r>
            <a:r>
              <a:rPr sz="2250" b="0" dirty="0" err="1">
                <a:solidFill>
                  <a:srgbClr val="182438"/>
                </a:solidFill>
                <a:latin typeface="Aptos"/>
                <a:ea typeface="Aptos"/>
                <a:cs typeface="Aptos"/>
              </a:rPr>
              <a:t>ώσεις</a:t>
            </a:r>
            <a:r>
              <a:rPr sz="2250" b="0" dirty="0">
                <a:solidFill>
                  <a:srgbClr val="182438"/>
                </a:solidFill>
                <a:latin typeface="Aptos"/>
                <a:ea typeface="Aptos"/>
                <a:cs typeface="Aptos"/>
              </a:rPr>
              <a:t> από </a:t>
            </a:r>
            <a:r>
              <a:rPr sz="2250" b="0" dirty="0" err="1">
                <a:solidFill>
                  <a:srgbClr val="182438"/>
                </a:solidFill>
                <a:latin typeface="Aptos"/>
                <a:ea typeface="Aptos"/>
                <a:cs typeface="Aptos"/>
              </a:rPr>
              <a:t>τον</a:t>
            </a:r>
            <a:r>
              <a:rPr sz="2250" b="0" dirty="0">
                <a:solidFill>
                  <a:srgbClr val="182438"/>
                </a:solidFill>
                <a:latin typeface="Aptos"/>
                <a:ea typeface="Aptos"/>
                <a:cs typeface="Aptos"/>
              </a:rPr>
              <a:t> </a:t>
            </a:r>
            <a:r>
              <a:rPr sz="2250" b="0" dirty="0" err="1">
                <a:solidFill>
                  <a:srgbClr val="182438"/>
                </a:solidFill>
                <a:latin typeface="Aptos"/>
                <a:ea typeface="Aptos"/>
                <a:cs typeface="Aptos"/>
              </a:rPr>
              <a:t>φλε</a:t>
            </a:r>
            <a:r>
              <a:rPr sz="2250" b="0" dirty="0">
                <a:solidFill>
                  <a:srgbClr val="182438"/>
                </a:solidFill>
                <a:latin typeface="Aptos"/>
                <a:ea typeface="Aptos"/>
                <a:cs typeface="Aptos"/>
              </a:rPr>
              <a:t>βόκομβο ρυθμίζουν τον ρυθμό εκπομπής των άλλων μυοκαρδιακών ιστών, διατηρώντας τον φυσιολογικό καρδιακό ρυθμό.</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dirty="0" err="1">
                <a:solidFill>
                  <a:srgbClr val="182438"/>
                </a:solidFill>
                <a:latin typeface="Aptos"/>
                <a:ea typeface="Aptos"/>
                <a:cs typeface="Aptos"/>
              </a:rPr>
              <a:t>Οι</a:t>
            </a:r>
            <a:r>
              <a:rPr sz="2250" b="0" dirty="0">
                <a:solidFill>
                  <a:srgbClr val="182438"/>
                </a:solidFill>
                <a:latin typeface="Aptos"/>
                <a:ea typeface="Aptos"/>
                <a:cs typeface="Aptos"/>
              </a:rPr>
              <a:t> λα</a:t>
            </a:r>
            <a:r>
              <a:rPr sz="2250" b="0" dirty="0" err="1">
                <a:solidFill>
                  <a:srgbClr val="182438"/>
                </a:solidFill>
                <a:latin typeface="Aptos"/>
                <a:ea typeface="Aptos"/>
                <a:cs typeface="Aptos"/>
              </a:rPr>
              <a:t>νθάνοντες</a:t>
            </a:r>
            <a:r>
              <a:rPr sz="2250" b="0" dirty="0">
                <a:solidFill>
                  <a:srgbClr val="182438"/>
                </a:solidFill>
                <a:latin typeface="Aptos"/>
                <a:ea typeface="Aptos"/>
                <a:cs typeface="Aptos"/>
              </a:rPr>
              <a:t> β</a:t>
            </a:r>
            <a:r>
              <a:rPr sz="2250" b="0" dirty="0" err="1">
                <a:solidFill>
                  <a:srgbClr val="182438"/>
                </a:solidFill>
                <a:latin typeface="Aptos"/>
                <a:ea typeface="Aptos"/>
                <a:cs typeface="Aptos"/>
              </a:rPr>
              <a:t>ημ</a:t>
            </a:r>
            <a:r>
              <a:rPr sz="2250" b="0" dirty="0">
                <a:solidFill>
                  <a:srgbClr val="182438"/>
                </a:solidFill>
                <a:latin typeface="Aptos"/>
                <a:ea typeface="Aptos"/>
                <a:cs typeface="Aptos"/>
              </a:rPr>
              <a:t>ατοδότες μπορούν να γίνουν ο κύριος ρυθμιστής της καρδιάς όταν:</a:t>
            </a:r>
          </a:p>
          <a:p>
            <a:pPr marL="571500" lvl="1">
              <a:spcAft>
                <a:spcPts val="700"/>
              </a:spcAft>
              <a:defRPr sz="2250" b="0">
                <a:solidFill>
                  <a:srgbClr val="182438"/>
                </a:solidFill>
                <a:latin typeface="Aptos"/>
                <a:ea typeface="Aptos"/>
                <a:cs typeface="Aptos"/>
              </a:defRPr>
            </a:pPr>
            <a:r>
              <a:rPr lang="en-US" sz="2250" b="0" dirty="0">
                <a:solidFill>
                  <a:srgbClr val="182438"/>
                </a:solidFill>
                <a:latin typeface="Aptos"/>
                <a:ea typeface="Aptos"/>
                <a:cs typeface="Aptos"/>
              </a:rPr>
              <a:t>1.   </a:t>
            </a:r>
            <a:r>
              <a:rPr sz="2250" b="0" dirty="0">
                <a:solidFill>
                  <a:srgbClr val="182438"/>
                </a:solidFill>
                <a:latin typeface="Aptos"/>
                <a:ea typeface="Aptos"/>
                <a:cs typeface="Aptos"/>
              </a:rPr>
              <a:t>Η </a:t>
            </a:r>
            <a:r>
              <a:rPr sz="2250" b="0" dirty="0" err="1">
                <a:solidFill>
                  <a:srgbClr val="182438"/>
                </a:solidFill>
                <a:latin typeface="Aptos"/>
                <a:ea typeface="Aptos"/>
                <a:cs typeface="Aptos"/>
              </a:rPr>
              <a:t>συχνότητ</a:t>
            </a:r>
            <a:r>
              <a:rPr sz="2250" b="0" dirty="0">
                <a:solidFill>
                  <a:srgbClr val="182438"/>
                </a:solidFill>
                <a:latin typeface="Aptos"/>
                <a:ea typeface="Aptos"/>
                <a:cs typeface="Aptos"/>
              </a:rPr>
              <a:t>α εκπόλωσης του φλεβόκομβου μειώνεται ή σταματ</a:t>
            </a:r>
            <a:r>
              <a:rPr lang="el-GR" sz="2250" b="0" dirty="0">
                <a:solidFill>
                  <a:srgbClr val="182438"/>
                </a:solidFill>
                <a:latin typeface="Aptos"/>
                <a:ea typeface="Aptos"/>
                <a:cs typeface="Aptos"/>
              </a:rPr>
              <a:t>ά</a:t>
            </a:r>
            <a:endParaRPr sz="2250" b="0" dirty="0">
              <a:solidFill>
                <a:srgbClr val="182438"/>
              </a:solidFill>
              <a:latin typeface="Aptos"/>
              <a:ea typeface="Aptos"/>
              <a:cs typeface="Aptos"/>
            </a:endParaRPr>
          </a:p>
          <a:p>
            <a:pPr marL="571500" lvl="1">
              <a:spcAft>
                <a:spcPts val="700"/>
              </a:spcAft>
              <a:defRPr sz="2250" b="0">
                <a:solidFill>
                  <a:srgbClr val="182438"/>
                </a:solidFill>
                <a:latin typeface="Aptos"/>
                <a:ea typeface="Aptos"/>
                <a:cs typeface="Aptos"/>
              </a:defRPr>
            </a:pPr>
            <a:r>
              <a:rPr lang="en-US" sz="2250" b="0" dirty="0">
                <a:solidFill>
                  <a:srgbClr val="182438"/>
                </a:solidFill>
                <a:latin typeface="Aptos"/>
                <a:ea typeface="Aptos"/>
                <a:cs typeface="Aptos"/>
              </a:rPr>
              <a:t>2.  </a:t>
            </a:r>
            <a:r>
              <a:rPr sz="2250" b="0" dirty="0">
                <a:solidFill>
                  <a:srgbClr val="182438"/>
                </a:solidFill>
                <a:latin typeface="Aptos"/>
                <a:ea typeface="Aptos"/>
                <a:cs typeface="Aptos"/>
              </a:rPr>
              <a:t>Υπ</a:t>
            </a:r>
            <a:r>
              <a:rPr sz="2250" b="0" dirty="0" err="1">
                <a:solidFill>
                  <a:srgbClr val="182438"/>
                </a:solidFill>
                <a:latin typeface="Aptos"/>
                <a:ea typeface="Aptos"/>
                <a:cs typeface="Aptos"/>
              </a:rPr>
              <a:t>άρχει</a:t>
            </a:r>
            <a:r>
              <a:rPr sz="2250" b="0" dirty="0">
                <a:solidFill>
                  <a:srgbClr val="182438"/>
                </a:solidFill>
                <a:latin typeface="Aptos"/>
                <a:ea typeface="Aptos"/>
                <a:cs typeface="Aptos"/>
              </a:rPr>
              <a:t> </a:t>
            </a:r>
            <a:r>
              <a:rPr sz="2250" b="0" dirty="0" err="1">
                <a:solidFill>
                  <a:srgbClr val="182438"/>
                </a:solidFill>
                <a:latin typeface="Aptos"/>
                <a:ea typeface="Aptos"/>
                <a:cs typeface="Aptos"/>
              </a:rPr>
              <a:t>κολ</a:t>
            </a:r>
            <a:r>
              <a:rPr sz="2250" b="0" dirty="0">
                <a:solidFill>
                  <a:srgbClr val="182438"/>
                </a:solidFill>
                <a:latin typeface="Aptos"/>
                <a:ea typeface="Aptos"/>
                <a:cs typeface="Aptos"/>
              </a:rPr>
              <a:t>ποκοιλιακός αποκλεισμός</a:t>
            </a:r>
          </a:p>
        </p:txBody>
      </p:sp>
    </p:spTree>
    <p:extLst>
      <p:ext uri="{BB962C8B-B14F-4D97-AF65-F5344CB8AC3E}">
        <p14:creationId xmlns:p14="http://schemas.microsoft.com/office/powerpoint/2010/main" val="19592621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BF251C32-8786-433D-8D21-2EB9DE61300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 ακολουθία ενεργοποίησης του μυοκαρδίου</a:t>
            </a:r>
          </a:p>
        </p:txBody>
      </p:sp>
      <p:sp>
        <p:nvSpPr>
          <p:cNvPr id="3" name="Κύριο περιεχόμενο">
            <a:extLst>
              <a:ext uri="{FF2B5EF4-FFF2-40B4-BE49-F238E27FC236}">
                <a16:creationId xmlns:a16="http://schemas.microsoft.com/office/drawing/2014/main" id="{FD436071-3B35-476B-B1BB-418A6873581B}"/>
              </a:ext>
            </a:extLst>
          </p:cNvPr>
          <p:cNvSpPr>
            <a:spLocks noGrp="1"/>
          </p:cNvSpPr>
          <p:nvPr/>
        </p:nvSpPr>
        <p:spPr>
          <a:xfrm>
            <a:off x="685800" y="2194560"/>
            <a:ext cx="466344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τα</a:t>
            </a:r>
            <a:r>
              <a:rPr sz="2100" b="0" dirty="0" err="1">
                <a:solidFill>
                  <a:srgbClr val="182438"/>
                </a:solidFill>
                <a:latin typeface="Aptos"/>
                <a:ea typeface="Aptos"/>
                <a:cs typeface="Aptos"/>
              </a:rPr>
              <a:t>χύτητ</a:t>
            </a:r>
            <a:r>
              <a:rPr sz="2100" b="0" dirty="0">
                <a:solidFill>
                  <a:srgbClr val="182438"/>
                </a:solidFill>
                <a:latin typeface="Aptos"/>
                <a:ea typeface="Aptos"/>
                <a:cs typeface="Aptos"/>
              </a:rPr>
              <a:t>α αγωγής καθορίζει τον χρόνο που απαιτείται για τη διάδοση του δυναμικού ενέργειας στο μυοκάρδιο.</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Οι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χρόνοι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μετρώντ</a:t>
            </a:r>
            <a:r>
              <a:rPr sz="2100" b="0" dirty="0">
                <a:solidFill>
                  <a:srgbClr val="182438"/>
                </a:solidFill>
                <a:latin typeface="Aptos"/>
                <a:ea typeface="Aptos"/>
                <a:cs typeface="Aptos"/>
              </a:rPr>
              <a:t>αι σε χιλιοστά του δευτερολέπτου (ms).</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αμικό ενέργειας ξεκινά στον φλεβόκομβο (SA node) τη χρονική στιγμή μηδέν.</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Απα</a:t>
            </a:r>
            <a:r>
              <a:rPr sz="2100" b="0" dirty="0" err="1">
                <a:solidFill>
                  <a:srgbClr val="182438"/>
                </a:solidFill>
                <a:latin typeface="Aptos"/>
                <a:ea typeface="Aptos"/>
                <a:cs typeface="Aptos"/>
              </a:rPr>
              <a:t>ιτούντ</a:t>
            </a:r>
            <a:r>
              <a:rPr sz="2100" b="0" dirty="0">
                <a:solidFill>
                  <a:srgbClr val="182438"/>
                </a:solidFill>
                <a:latin typeface="Aptos"/>
                <a:ea typeface="Aptos"/>
                <a:cs typeface="Aptos"/>
              </a:rPr>
              <a:t>αι 220 ms για να φτάσει το δυναμικό ενέργειας στα πιο απομακρυσμένα σημεία των κοιλιών.</a:t>
            </a:r>
          </a:p>
        </p:txBody>
      </p:sp>
      <p:pic>
        <p:nvPicPr>
          <p:cNvPr id="10" name="Εικόνα 9"/>
          <p:cNvPicPr>
            <a:picLocks noChangeAspect="1"/>
          </p:cNvPicPr>
          <p:nvPr/>
        </p:nvPicPr>
        <p:blipFill>
          <a:blip r:embed="rId3"/>
          <a:stretch/>
        </p:blipFill>
        <p:spPr>
          <a:xfrm>
            <a:off x="5623560" y="2486280"/>
            <a:ext cx="5806440" cy="3714240"/>
          </a:xfrm>
          <a:prstGeom prst="rect">
            <a:avLst/>
          </a:prstGeom>
        </p:spPr>
      </p:pic>
    </p:spTree>
    <p:extLst>
      <p:ext uri="{BB962C8B-B14F-4D97-AF65-F5344CB8AC3E}">
        <p14:creationId xmlns:p14="http://schemas.microsoft.com/office/powerpoint/2010/main" val="10969527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14B2686-E15E-4690-8DAD-F5063D67566C}"/>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 κολποκοιλιακή καθυστέρηση</a:t>
            </a:r>
          </a:p>
        </p:txBody>
      </p:sp>
      <p:sp>
        <p:nvSpPr>
          <p:cNvPr id="3" name="Κύριο περιεχόμενο">
            <a:extLst>
              <a:ext uri="{FF2B5EF4-FFF2-40B4-BE49-F238E27FC236}">
                <a16:creationId xmlns:a16="http://schemas.microsoft.com/office/drawing/2014/main" id="{2F234C57-523A-41EB-B488-B44441DFE751}"/>
              </a:ext>
            </a:extLst>
          </p:cNvPr>
          <p:cNvSpPr>
            <a:spLocks noGrp="1"/>
          </p:cNvSpPr>
          <p:nvPr/>
        </p:nvSpPr>
        <p:spPr>
          <a:xfrm>
            <a:off x="685800" y="2194560"/>
            <a:ext cx="475488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κα</a:t>
            </a:r>
            <a:r>
              <a:rPr sz="2100" b="0" dirty="0" err="1">
                <a:solidFill>
                  <a:srgbClr val="182438"/>
                </a:solidFill>
                <a:latin typeface="Aptos"/>
                <a:ea typeface="Aptos"/>
                <a:cs typeface="Aptos"/>
              </a:rPr>
              <a:t>θυστέρηση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στον</a:t>
            </a:r>
            <a:r>
              <a:rPr sz="2100" b="0" dirty="0">
                <a:solidFill>
                  <a:srgbClr val="182438"/>
                </a:solidFill>
                <a:latin typeface="Aptos"/>
                <a:ea typeface="Aptos"/>
                <a:cs typeface="Aptos"/>
              </a:rPr>
              <a:t> AV </a:t>
            </a:r>
            <a:r>
              <a:rPr sz="2100" b="0" dirty="0" err="1">
                <a:solidFill>
                  <a:srgbClr val="182438"/>
                </a:solidFill>
                <a:latin typeface="Aptos"/>
                <a:ea typeface="Aptos"/>
                <a:cs typeface="Aptos"/>
              </a:rPr>
              <a:t>κόμ</a:t>
            </a:r>
            <a:r>
              <a:rPr sz="2100" b="0" dirty="0">
                <a:solidFill>
                  <a:srgbClr val="182438"/>
                </a:solidFill>
                <a:latin typeface="Aptos"/>
                <a:ea typeface="Aptos"/>
                <a:cs typeface="Aptos"/>
              </a:rPr>
              <a:t>βο καταναλώνει σχεδόν το ήμισυ του συνολικού χρόνου αγωγής (100 ms). Η τα</a:t>
            </a:r>
            <a:r>
              <a:rPr sz="2100" b="0" dirty="0" err="1">
                <a:solidFill>
                  <a:srgbClr val="182438"/>
                </a:solidFill>
                <a:latin typeface="Aptos"/>
                <a:ea typeface="Aptos"/>
                <a:cs typeface="Aptos"/>
              </a:rPr>
              <a:t>χύτητ</a:t>
            </a:r>
            <a:r>
              <a:rPr sz="2100" b="0" dirty="0">
                <a:solidFill>
                  <a:srgbClr val="182438"/>
                </a:solidFill>
                <a:latin typeface="Aptos"/>
                <a:ea typeface="Aptos"/>
                <a:cs typeface="Aptos"/>
              </a:rPr>
              <a:t>α αγωγής στον AV κόμβο είναι η πιο αργή (0,01–0,05 m/s).</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α</a:t>
            </a:r>
            <a:r>
              <a:rPr sz="2100" b="0" dirty="0" err="1">
                <a:solidFill>
                  <a:srgbClr val="182438"/>
                </a:solidFill>
                <a:latin typeface="Aptos"/>
                <a:ea typeface="Aptos"/>
                <a:cs typeface="Aptos"/>
              </a:rPr>
              <a:t>ργή</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γωγή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στον</a:t>
            </a:r>
            <a:r>
              <a:rPr sz="2100" b="0" dirty="0">
                <a:solidFill>
                  <a:srgbClr val="182438"/>
                </a:solidFill>
                <a:latin typeface="Aptos"/>
                <a:ea typeface="Aptos"/>
                <a:cs typeface="Aptos"/>
              </a:rPr>
              <a:t> AV </a:t>
            </a:r>
            <a:r>
              <a:rPr sz="2100" b="0" dirty="0" err="1">
                <a:solidFill>
                  <a:srgbClr val="182438"/>
                </a:solidFill>
                <a:latin typeface="Aptos"/>
                <a:ea typeface="Aptos"/>
                <a:cs typeface="Aptos"/>
              </a:rPr>
              <a:t>κόμ</a:t>
            </a:r>
            <a:r>
              <a:rPr sz="2100" b="0" dirty="0">
                <a:solidFill>
                  <a:srgbClr val="182438"/>
                </a:solidFill>
                <a:latin typeface="Aptos"/>
                <a:ea typeface="Aptos"/>
                <a:cs typeface="Aptos"/>
              </a:rPr>
              <a:t>βο διασφαλίζει ότι οι κοιλίες δεν ενεργοποιούνται πολύ νωρίς, δίνοντας χρόνο να γεμίσουν με αίμα.</a:t>
            </a:r>
          </a:p>
        </p:txBody>
      </p:sp>
      <p:pic>
        <p:nvPicPr>
          <p:cNvPr id="10" name="Εικόνα 9"/>
          <p:cNvPicPr>
            <a:picLocks noChangeAspect="1"/>
          </p:cNvPicPr>
          <p:nvPr/>
        </p:nvPicPr>
        <p:blipFill>
          <a:blip r:embed="rId3"/>
          <a:srcRect/>
          <a:stretch/>
        </p:blipFill>
        <p:spPr>
          <a:xfrm>
            <a:off x="6270912" y="2194560"/>
            <a:ext cx="4968936" cy="4297680"/>
          </a:xfrm>
          <a:prstGeom prst="rect">
            <a:avLst/>
          </a:prstGeom>
        </p:spPr>
      </p:pic>
    </p:spTree>
    <p:extLst>
      <p:ext uri="{BB962C8B-B14F-4D97-AF65-F5344CB8AC3E}">
        <p14:creationId xmlns:p14="http://schemas.microsoft.com/office/powerpoint/2010/main" val="10453933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4"/>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E994D4BF-9D41-43F2-9C9F-84C8E1C94650}"/>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Ταχεία αγωγή στις κοιλίες</a:t>
            </a:r>
          </a:p>
        </p:txBody>
      </p:sp>
      <p:sp>
        <p:nvSpPr>
          <p:cNvPr id="3" name="Κύριο περιεχόμενο">
            <a:extLst>
              <a:ext uri="{FF2B5EF4-FFF2-40B4-BE49-F238E27FC236}">
                <a16:creationId xmlns:a16="http://schemas.microsoft.com/office/drawing/2014/main" id="{DFF8B36A-66E6-4827-9A13-1E7CF95135E2}"/>
              </a:ext>
            </a:extLst>
          </p:cNvPr>
          <p:cNvSpPr>
            <a:spLocks noGrp="1"/>
          </p:cNvSpPr>
          <p:nvPr/>
        </p:nvSpPr>
        <p:spPr>
          <a:xfrm>
            <a:off x="685800" y="2194560"/>
            <a:ext cx="5888736"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αμικό δράσης μεταδίδεται διαδοχικά μέσω του δεματίου του His, των δεξιών και αριστερών σκέλων και του συστήματος Purkinje.</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σύστημ</a:t>
            </a:r>
            <a:r>
              <a:rPr sz="2100" b="0" dirty="0">
                <a:solidFill>
                  <a:srgbClr val="182438"/>
                </a:solidFill>
                <a:latin typeface="Aptos"/>
                <a:ea typeface="Aptos"/>
                <a:cs typeface="Aptos"/>
              </a:rPr>
              <a:t>α His-Purkinje επιτρέπει τη γρήγορη διανομή του δυναμικού δράσης σε όλο το κοιλιακό μυοκάρδιο.</a:t>
            </a:r>
          </a:p>
        </p:txBody>
      </p:sp>
      <p:pic>
        <p:nvPicPr>
          <p:cNvPr id="6" name="From Klickpin.com- Europe Travel Tips 67 Ideas to Copy-pin-id-760123243394391172">
            <a:hlinkClick r:id="" action="ppaction://media"/>
            <a:extLst>
              <a:ext uri="{FF2B5EF4-FFF2-40B4-BE49-F238E27FC236}">
                <a16:creationId xmlns:a16="http://schemas.microsoft.com/office/drawing/2014/main" id="{BCD55F1C-1E10-1D2D-5C6E-29FD1E534E3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072438" y="2194560"/>
            <a:ext cx="2417445" cy="4297680"/>
          </a:xfrm>
          <a:prstGeom prst="rect">
            <a:avLst/>
          </a:prstGeom>
        </p:spPr>
      </p:pic>
    </p:spTree>
    <p:extLst>
      <p:ext uri="{BB962C8B-B14F-4D97-AF65-F5344CB8AC3E}">
        <p14:creationId xmlns:p14="http://schemas.microsoft.com/office/powerpoint/2010/main" val="1020575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05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repeatCount="indefinite" fill="hold" display="0">
                  <p:stCondLst>
                    <p:cond delay="indefinite"/>
                  </p:stCondLst>
                </p:cTn>
                <p:tgtEl>
                  <p:spTgt spid="6"/>
                </p:tgtEl>
              </p:cMediaNode>
            </p:vide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D9A4426-A3C1-4B2F-BFE8-A06EBABF2A3A}"/>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Δυναμικό μεμβράνης</a:t>
            </a:r>
          </a:p>
        </p:txBody>
      </p:sp>
      <p:sp>
        <p:nvSpPr>
          <p:cNvPr id="3" name="Κύριο περιεχόμενο">
            <a:extLst>
              <a:ext uri="{FF2B5EF4-FFF2-40B4-BE49-F238E27FC236}">
                <a16:creationId xmlns:a16="http://schemas.microsoft.com/office/drawing/2014/main" id="{A74545DA-3C7E-4846-8C25-2A37FB1F4318}"/>
              </a:ext>
            </a:extLst>
          </p:cNvPr>
          <p:cNvSpPr>
            <a:spLocks noGrp="1"/>
          </p:cNvSpPr>
          <p:nvPr/>
        </p:nvSpPr>
        <p:spPr>
          <a:xfrm>
            <a:off x="685800" y="2194560"/>
            <a:ext cx="4983480" cy="4352544"/>
          </a:xfrm>
          <a:prstGeom prst="rect">
            <a:avLst/>
          </a:prstGeom>
          <a:noFill/>
          <a:ln w="0">
            <a:noFill/>
          </a:ln>
        </p:spPr>
        <p:txBody>
          <a:bodyPr wrap="square" lIns="0" tIns="0" rIns="0" bIns="0" anchor="t">
            <a:noAutofit/>
          </a:bodyPr>
          <a:lstStyle/>
          <a:p>
            <a:pPr marL="228600" indent="-114300" algn="l">
              <a:lnSpc>
                <a:spcPct val="125000"/>
              </a:lnSpc>
              <a:spcAft>
                <a:spcPts val="6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Δι</a:t>
            </a:r>
            <a:r>
              <a:rPr sz="2100" b="0" dirty="0">
                <a:solidFill>
                  <a:srgbClr val="182438"/>
                </a:solidFill>
                <a:latin typeface="Aptos"/>
                <a:ea typeface="Aptos"/>
                <a:cs typeface="Aptos"/>
              </a:rPr>
              <a:t>αφορά ηλεκτρικού δυναμικού μεταξύ του εσωτερικού και του εξωτερικού της κυτταρικής μεμβράνης.</a:t>
            </a:r>
          </a:p>
          <a:p>
            <a:pPr marL="228600" indent="-114300" algn="l">
              <a:lnSpc>
                <a:spcPct val="125000"/>
              </a:lnSpc>
              <a:spcAft>
                <a:spcPts val="6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αμικό μεμβράνης δημιουργείται και διατηρείται από την εκλεκτική διαπερατότητα της κυτταρικής μεμβράνης στα ιόντα.</a:t>
            </a:r>
          </a:p>
          <a:p>
            <a:pPr marL="228600" indent="-114300" algn="l">
              <a:lnSpc>
                <a:spcPct val="125000"/>
              </a:lnSpc>
              <a:spcAft>
                <a:spcPts val="6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Ιόντ</a:t>
            </a:r>
            <a:r>
              <a:rPr sz="2100" b="0" dirty="0">
                <a:solidFill>
                  <a:srgbClr val="182438"/>
                </a:solidFill>
                <a:latin typeface="Aptos"/>
                <a:ea typeface="Aptos"/>
                <a:cs typeface="Aptos"/>
              </a:rPr>
              <a:t>α όπως το νάτριο (Na⁺) και το κάλιο (K⁺) διαδραματίζουν καθοριστικό ρόλο στη δημιουργία και διατήρηση του δυναμικού μεμβράνης.</a:t>
            </a:r>
          </a:p>
        </p:txBody>
      </p:sp>
      <p:pic>
        <p:nvPicPr>
          <p:cNvPr id="6" name="Εικόνα 5">
            <a:extLst>
              <a:ext uri="{FF2B5EF4-FFF2-40B4-BE49-F238E27FC236}">
                <a16:creationId xmlns:a16="http://schemas.microsoft.com/office/drawing/2014/main" id="{7F990B68-5A1D-36A0-47BD-173DDD5CF409}"/>
              </a:ext>
            </a:extLst>
          </p:cNvPr>
          <p:cNvPicPr>
            <a:picLocks noChangeAspect="1"/>
          </p:cNvPicPr>
          <p:nvPr/>
        </p:nvPicPr>
        <p:blipFill>
          <a:blip r:embed="rId3"/>
          <a:stretch>
            <a:fillRect/>
          </a:stretch>
        </p:blipFill>
        <p:spPr>
          <a:xfrm>
            <a:off x="5943600" y="2221109"/>
            <a:ext cx="2148840" cy="2461502"/>
          </a:xfrm>
          <a:prstGeom prst="rect">
            <a:avLst/>
          </a:prstGeom>
        </p:spPr>
      </p:pic>
      <p:pic>
        <p:nvPicPr>
          <p:cNvPr id="7" name="Εικόνα 6" descr="Cardiac Muscle and Electrical Activity – Anatomy &amp; Physiology">
            <a:extLst>
              <a:ext uri="{FF2B5EF4-FFF2-40B4-BE49-F238E27FC236}">
                <a16:creationId xmlns:a16="http://schemas.microsoft.com/office/drawing/2014/main" id="{94314415-E543-146C-3AAA-E11FFA90657A}"/>
              </a:ext>
            </a:extLst>
          </p:cNvPr>
          <p:cNvPicPr>
            <a:picLocks noChangeAspect="1"/>
          </p:cNvPicPr>
          <p:nvPr/>
        </p:nvPicPr>
        <p:blipFill>
          <a:blip r:embed="rId4"/>
          <a:stretch>
            <a:fillRect/>
          </a:stretch>
        </p:blipFill>
        <p:spPr>
          <a:xfrm>
            <a:off x="8374357" y="3063240"/>
            <a:ext cx="3139487" cy="3383280"/>
          </a:xfrm>
          <a:prstGeom prst="rect">
            <a:avLst/>
          </a:prstGeom>
        </p:spPr>
      </p:pic>
    </p:spTree>
    <p:extLst>
      <p:ext uri="{BB962C8B-B14F-4D97-AF65-F5344CB8AC3E}">
        <p14:creationId xmlns:p14="http://schemas.microsoft.com/office/powerpoint/2010/main" val="375415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0078891C-AA57-4725-9952-4D532D9C6768}"/>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Βασικοί όροι του δυναμικού μεμβράνης</a:t>
            </a:r>
          </a:p>
        </p:txBody>
      </p:sp>
      <p:sp>
        <p:nvSpPr>
          <p:cNvPr id="101" name="Κύριο περιεχόμενο">
            <a:extLst>
              <a:ext uri="{FF2B5EF4-FFF2-40B4-BE49-F238E27FC236}">
                <a16:creationId xmlns:a16="http://schemas.microsoft.com/office/drawing/2014/main" id="{5CB0584A-2101-4BE6-9A59-0D395A0B2A4E}"/>
              </a:ext>
            </a:extLst>
          </p:cNvPr>
          <p:cNvSpPr>
            <a:spLocks noGrp="1"/>
          </p:cNvSpPr>
          <p:nvPr/>
        </p:nvSpPr>
        <p:spPr>
          <a:xfrm>
            <a:off x="685800" y="2194560"/>
            <a:ext cx="6080760" cy="4352544"/>
          </a:xfrm>
          <a:prstGeom prst="rect">
            <a:avLst/>
          </a:prstGeom>
          <a:noFill/>
          <a:ln w="0">
            <a:noFill/>
          </a:ln>
        </p:spPr>
        <p:txBody>
          <a:bodyPr lIns="0" tIns="0" rIns="0" bIns="0" anchor="t">
            <a:noAutofit/>
          </a:bodyPr>
          <a:lstStyle/>
          <a:p>
            <a:pPr marL="228600" indent="-114300">
              <a:spcAft>
                <a:spcPts val="700"/>
              </a:spcAft>
              <a:buFont typeface="Aptos"/>
              <a:buChar char="•"/>
              <a:defRPr sz="2250" b="0">
                <a:solidFill>
                  <a:srgbClr val="182438"/>
                </a:solidFill>
                <a:latin typeface="Aptos"/>
                <a:ea typeface="Aptos"/>
                <a:cs typeface="Aptos"/>
              </a:defRPr>
            </a:pPr>
            <a:r>
              <a:rPr lang="el-GR" sz="2000" dirty="0" err="1">
                <a:solidFill>
                  <a:srgbClr val="182438"/>
                </a:solidFill>
                <a:latin typeface="Aptos"/>
                <a:ea typeface="Aptos"/>
                <a:cs typeface="Aptos"/>
              </a:rPr>
              <a:t>Αποπόλωση</a:t>
            </a:r>
            <a:r>
              <a:rPr lang="el-GR" sz="2000" dirty="0">
                <a:solidFill>
                  <a:srgbClr val="182438"/>
                </a:solidFill>
                <a:latin typeface="Aptos"/>
                <a:ea typeface="Aptos"/>
                <a:cs typeface="Aptos"/>
              </a:rPr>
              <a:t> (</a:t>
            </a:r>
            <a:r>
              <a:rPr lang="el-GR" sz="2000" dirty="0" err="1">
                <a:solidFill>
                  <a:srgbClr val="182438"/>
                </a:solidFill>
                <a:latin typeface="Aptos"/>
                <a:ea typeface="Aptos"/>
                <a:cs typeface="Aptos"/>
              </a:rPr>
              <a:t>Depolarization</a:t>
            </a:r>
            <a:r>
              <a:rPr lang="el-GR" sz="2000" dirty="0">
                <a:solidFill>
                  <a:srgbClr val="182438"/>
                </a:solidFill>
                <a:latin typeface="Aptos"/>
                <a:ea typeface="Aptos"/>
                <a:cs typeface="Aptos"/>
              </a:rPr>
              <a:t>): Το δυναμικό μεμβράνης γίνεται λιγότερο αρνητικό (είσοδος θετικού ρεύματος).</a:t>
            </a:r>
          </a:p>
          <a:p>
            <a:pPr marL="228600" indent="-114300">
              <a:spcAft>
                <a:spcPts val="700"/>
              </a:spcAft>
              <a:buFont typeface="Aptos"/>
              <a:buChar char="•"/>
              <a:defRPr sz="2250" b="0">
                <a:solidFill>
                  <a:srgbClr val="182438"/>
                </a:solidFill>
                <a:latin typeface="Aptos"/>
                <a:ea typeface="Aptos"/>
                <a:cs typeface="Aptos"/>
              </a:defRPr>
            </a:pPr>
            <a:r>
              <a:rPr lang="el-GR" sz="2000" dirty="0" err="1">
                <a:solidFill>
                  <a:srgbClr val="182438"/>
                </a:solidFill>
                <a:latin typeface="Aptos"/>
                <a:ea typeface="Aptos"/>
                <a:cs typeface="Aptos"/>
              </a:rPr>
              <a:t>Υπερπόλωση</a:t>
            </a:r>
            <a:r>
              <a:rPr lang="el-GR" sz="2000" dirty="0">
                <a:solidFill>
                  <a:srgbClr val="182438"/>
                </a:solidFill>
                <a:latin typeface="Aptos"/>
                <a:ea typeface="Aptos"/>
                <a:cs typeface="Aptos"/>
              </a:rPr>
              <a:t> (</a:t>
            </a:r>
            <a:r>
              <a:rPr lang="el-GR" sz="2000" dirty="0" err="1">
                <a:solidFill>
                  <a:srgbClr val="182438"/>
                </a:solidFill>
                <a:latin typeface="Aptos"/>
                <a:ea typeface="Aptos"/>
                <a:cs typeface="Aptos"/>
              </a:rPr>
              <a:t>Hyperpolarization</a:t>
            </a:r>
            <a:r>
              <a:rPr lang="el-GR" sz="2000" dirty="0">
                <a:solidFill>
                  <a:srgbClr val="182438"/>
                </a:solidFill>
                <a:latin typeface="Aptos"/>
                <a:ea typeface="Aptos"/>
                <a:cs typeface="Aptos"/>
              </a:rPr>
              <a:t>): Το δυναμικό μεμβράνης γίνεται πιο αρνητικό (έξοδος θετικού ρεύματος).</a:t>
            </a:r>
          </a:p>
          <a:p>
            <a:pPr marL="228600" indent="-114300">
              <a:spcAft>
                <a:spcPts val="700"/>
              </a:spcAft>
              <a:buFont typeface="Aptos"/>
              <a:buChar char="•"/>
              <a:defRPr sz="2250" b="0">
                <a:solidFill>
                  <a:srgbClr val="182438"/>
                </a:solidFill>
                <a:latin typeface="Aptos"/>
                <a:ea typeface="Aptos"/>
                <a:cs typeface="Aptos"/>
              </a:defRPr>
            </a:pPr>
            <a:r>
              <a:rPr lang="el-GR" sz="2000" dirty="0" err="1">
                <a:solidFill>
                  <a:srgbClr val="182438"/>
                </a:solidFill>
                <a:latin typeface="Aptos"/>
                <a:ea typeface="Aptos"/>
                <a:cs typeface="Aptos"/>
              </a:rPr>
              <a:t>Επαναπόλωση</a:t>
            </a:r>
            <a:r>
              <a:rPr lang="el-GR" sz="2000" dirty="0">
                <a:solidFill>
                  <a:srgbClr val="182438"/>
                </a:solidFill>
                <a:latin typeface="Aptos"/>
                <a:ea typeface="Aptos"/>
                <a:cs typeface="Aptos"/>
              </a:rPr>
              <a:t>: επιστροφή του δυναμικού προς την τιμή ηρεμίας μετά την </a:t>
            </a:r>
            <a:r>
              <a:rPr lang="el-GR" sz="2000" dirty="0" err="1">
                <a:solidFill>
                  <a:srgbClr val="182438"/>
                </a:solidFill>
                <a:latin typeface="Aptos"/>
                <a:ea typeface="Aptos"/>
                <a:cs typeface="Aptos"/>
              </a:rPr>
              <a:t>αποπόλωση</a:t>
            </a:r>
            <a:r>
              <a:rPr lang="el-GR" sz="2000" dirty="0">
                <a:solidFill>
                  <a:srgbClr val="182438"/>
                </a:solidFill>
                <a:latin typeface="Aptos"/>
                <a:ea typeface="Aptos"/>
                <a:cs typeface="Aptos"/>
              </a:rPr>
              <a:t>.</a:t>
            </a:r>
          </a:p>
          <a:p>
            <a:pPr marL="228600" indent="-114300">
              <a:spcAft>
                <a:spcPts val="700"/>
              </a:spcAft>
              <a:buFont typeface="Aptos"/>
              <a:buChar char="•"/>
              <a:defRPr sz="2250" b="0">
                <a:solidFill>
                  <a:srgbClr val="182438"/>
                </a:solidFill>
                <a:latin typeface="Aptos"/>
                <a:ea typeface="Aptos"/>
                <a:cs typeface="Aptos"/>
              </a:defRPr>
            </a:pPr>
            <a:r>
              <a:rPr lang="el-GR" sz="2000" dirty="0">
                <a:solidFill>
                  <a:srgbClr val="182438"/>
                </a:solidFill>
                <a:latin typeface="Aptos"/>
                <a:ea typeface="Aptos"/>
                <a:cs typeface="Aptos"/>
              </a:rPr>
              <a:t>Δυναμικό ηρεμίας: η ηλεκτρική διαφορά μεταξύ του εσωτερικού και του εξωτερικού του κυττάρου όταν δεν παράγεται δυναμικό ενεργείας. (- 90 </a:t>
            </a:r>
            <a:r>
              <a:rPr lang="el-GR" sz="2000" dirty="0" err="1">
                <a:solidFill>
                  <a:srgbClr val="182438"/>
                </a:solidFill>
                <a:latin typeface="Aptos"/>
                <a:ea typeface="Aptos"/>
                <a:cs typeface="Aptos"/>
              </a:rPr>
              <a:t>Mv</a:t>
            </a:r>
            <a:r>
              <a:rPr lang="el-GR" sz="2000" dirty="0">
                <a:solidFill>
                  <a:srgbClr val="182438"/>
                </a:solidFill>
                <a:latin typeface="Aptos"/>
                <a:ea typeface="Aptos"/>
                <a:cs typeface="Aptos"/>
              </a:rPr>
              <a:t> στο </a:t>
            </a:r>
            <a:r>
              <a:rPr lang="el-GR" sz="2000" dirty="0" err="1">
                <a:solidFill>
                  <a:srgbClr val="182438"/>
                </a:solidFill>
                <a:latin typeface="Aptos"/>
                <a:ea typeface="Aptos"/>
                <a:cs typeface="Aptos"/>
              </a:rPr>
              <a:t>εσωτερικο</a:t>
            </a:r>
            <a:r>
              <a:rPr lang="el-GR" sz="2000" dirty="0">
                <a:solidFill>
                  <a:srgbClr val="182438"/>
                </a:solidFill>
                <a:latin typeface="Aptos"/>
                <a:ea typeface="Aptos"/>
                <a:cs typeface="Aptos"/>
              </a:rPr>
              <a:t> του κυττάρου)</a:t>
            </a:r>
          </a:p>
          <a:p>
            <a:pPr marL="228600" indent="-114300">
              <a:spcAft>
                <a:spcPts val="700"/>
              </a:spcAft>
              <a:buFont typeface="Aptos"/>
              <a:buChar char="•"/>
              <a:defRPr sz="2250" b="0">
                <a:solidFill>
                  <a:srgbClr val="182438"/>
                </a:solidFill>
                <a:latin typeface="Aptos"/>
                <a:ea typeface="Aptos"/>
                <a:cs typeface="Aptos"/>
              </a:defRPr>
            </a:pPr>
            <a:r>
              <a:rPr lang="el-GR" sz="2000" dirty="0">
                <a:solidFill>
                  <a:srgbClr val="182438"/>
                </a:solidFill>
                <a:latin typeface="Aptos"/>
                <a:ea typeface="Aptos"/>
                <a:cs typeface="Aptos"/>
              </a:rPr>
              <a:t>Κατώφλι: η τιμή του δυναμικού στην οποία ξεκινά ένα δυναμικό ενεργείας.</a:t>
            </a:r>
            <a:endParaRPr sz="2000" b="0" dirty="0">
              <a:solidFill>
                <a:srgbClr val="182438"/>
              </a:solidFill>
              <a:latin typeface="Aptos"/>
              <a:ea typeface="Aptos"/>
              <a:cs typeface="Aptos"/>
            </a:endParaRPr>
          </a:p>
        </p:txBody>
      </p:sp>
      <p:pic>
        <p:nvPicPr>
          <p:cNvPr id="3" name="Εικόνα 2">
            <a:extLst>
              <a:ext uri="{FF2B5EF4-FFF2-40B4-BE49-F238E27FC236}">
                <a16:creationId xmlns:a16="http://schemas.microsoft.com/office/drawing/2014/main" id="{7392452A-CB7B-BAAE-527B-D2A9D20D7059}"/>
              </a:ext>
            </a:extLst>
          </p:cNvPr>
          <p:cNvPicPr>
            <a:picLocks noChangeAspect="1"/>
          </p:cNvPicPr>
          <p:nvPr/>
        </p:nvPicPr>
        <p:blipFill>
          <a:blip r:embed="rId3"/>
          <a:stretch>
            <a:fillRect/>
          </a:stretch>
        </p:blipFill>
        <p:spPr>
          <a:xfrm>
            <a:off x="7310664" y="2194560"/>
            <a:ext cx="4078152" cy="4297680"/>
          </a:xfrm>
          <a:prstGeom prst="rect">
            <a:avLst/>
          </a:prstGeom>
        </p:spPr>
      </p:pic>
    </p:spTree>
    <p:extLst>
      <p:ext uri="{BB962C8B-B14F-4D97-AF65-F5344CB8AC3E}">
        <p14:creationId xmlns:p14="http://schemas.microsoft.com/office/powerpoint/2010/main" val="19592621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57DA600-3705-3C96-2BC5-E05CE9CFA1A8}"/>
              </a:ext>
            </a:extLst>
          </p:cNvPr>
          <p:cNvSpPr txBox="1"/>
          <p:nvPr/>
        </p:nvSpPr>
        <p:spPr>
          <a:xfrm>
            <a:off x="685800" y="2148840"/>
            <a:ext cx="6446520" cy="4434840"/>
          </a:xfrm>
          <a:prstGeom prst="rect">
            <a:avLst/>
          </a:prstGeom>
          <a:noFill/>
        </p:spPr>
        <p:txBody>
          <a:bodyPr wrap="square" lIns="0" tIns="0" rIns="0" bIns="0" anchor="t">
            <a:noAutofit/>
          </a:bodyPr>
          <a:lstStyle/>
          <a:p>
            <a:pPr marL="0" marR="0">
              <a:lnSpc>
                <a:spcPct val="100000"/>
              </a:lnSpc>
              <a:spcAft>
                <a:spcPts val="300"/>
              </a:spcAft>
              <a:buNone/>
              <a:defRPr sz="1800" b="1">
                <a:solidFill>
                  <a:srgbClr val="527CC1"/>
                </a:solidFill>
                <a:latin typeface="Aptos"/>
                <a:ea typeface="Aptos"/>
                <a:cs typeface="Aptos"/>
              </a:defRPr>
            </a:pPr>
            <a:r>
              <a:rPr lang="el-GR" sz="1800" b="1" dirty="0">
                <a:solidFill>
                  <a:srgbClr val="527CC1"/>
                </a:solidFill>
                <a:latin typeface="Aptos"/>
                <a:ea typeface="Aptos"/>
                <a:cs typeface="Aptos"/>
              </a:rPr>
              <a:t>      </a:t>
            </a:r>
            <a:r>
              <a:rPr lang="el-GR" sz="1800" b="1" u="none" strike="noStrike" dirty="0">
                <a:solidFill>
                  <a:srgbClr val="527CC1"/>
                </a:solidFill>
                <a:effectLst/>
                <a:latin typeface="Aptos"/>
                <a:ea typeface="Aptos"/>
                <a:cs typeface="Aptos"/>
              </a:rPr>
              <a:t> Ταχεία </a:t>
            </a:r>
            <a:r>
              <a:rPr lang="el-GR" sz="1800" b="1" u="none" strike="noStrike" dirty="0" err="1">
                <a:solidFill>
                  <a:srgbClr val="527CC1"/>
                </a:solidFill>
                <a:effectLst/>
                <a:latin typeface="Aptos"/>
                <a:ea typeface="Aptos"/>
                <a:cs typeface="Aptos"/>
              </a:rPr>
              <a:t>Εκπόλωση</a:t>
            </a:r>
            <a:r>
              <a:rPr lang="el-GR" sz="1800" b="1" u="none" strike="noStrike" dirty="0">
                <a:solidFill>
                  <a:srgbClr val="527CC1"/>
                </a:solidFill>
                <a:effectLst/>
                <a:latin typeface="Aptos"/>
                <a:ea typeface="Aptos"/>
                <a:cs typeface="Aptos"/>
              </a:rPr>
              <a:t> (Φάση 0)</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Κίνηση ιόντων:</a:t>
            </a:r>
            <a:r>
              <a:rPr lang="el-GR" sz="1800" b="0" u="none" strike="noStrike" dirty="0">
                <a:solidFill>
                  <a:srgbClr val="182438"/>
                </a:solidFill>
                <a:effectLst/>
                <a:latin typeface="Aptos"/>
                <a:ea typeface="Aptos"/>
                <a:cs typeface="Aptos"/>
              </a:rPr>
              <a:t> Παρατηρείται μαζική και </a:t>
            </a:r>
            <a:r>
              <a:rPr lang="el-GR" sz="1800" b="1" u="none" strike="noStrike" dirty="0">
                <a:solidFill>
                  <a:srgbClr val="182438"/>
                </a:solidFill>
                <a:effectLst/>
                <a:latin typeface="Aptos"/>
                <a:ea typeface="Aptos"/>
                <a:cs typeface="Aptos"/>
              </a:rPr>
              <a:t>ταχεία εισροή ιόντων νατρίου (</a:t>
            </a:r>
            <a:r>
              <a:rPr lang="el-GR" sz="1800" b="1" u="none" strike="noStrike" dirty="0" err="1">
                <a:solidFill>
                  <a:srgbClr val="182438"/>
                </a:solidFill>
                <a:effectLst/>
                <a:latin typeface="Aptos"/>
                <a:ea typeface="Aptos"/>
                <a:cs typeface="Aptos"/>
              </a:rPr>
              <a:t>Na</a:t>
            </a:r>
            <a:r>
              <a:rPr lang="el-GR" sz="1800" b="1" u="none" strike="noStrike" dirty="0">
                <a:solidFill>
                  <a:srgbClr val="182438"/>
                </a:solidFill>
                <a:effectLst/>
                <a:latin typeface="Aptos"/>
                <a:ea typeface="Aptos"/>
                <a:cs typeface="Aptos"/>
              </a:rPr>
              <a:t>⁺)</a:t>
            </a:r>
            <a:r>
              <a:rPr lang="el-GR" sz="1800" b="0" u="none" strike="noStrike" dirty="0">
                <a:solidFill>
                  <a:srgbClr val="182438"/>
                </a:solidFill>
                <a:effectLst/>
                <a:latin typeface="Aptos"/>
                <a:ea typeface="Aptos"/>
                <a:cs typeface="Aptos"/>
              </a:rPr>
              <a:t> στο εσωτερικό του κυττάρου. [</a:t>
            </a:r>
            <a:r>
              <a:rPr lang="el-GR" sz="1800" b="0" u="none" strike="noStrike" dirty="0">
                <a:solidFill>
                  <a:srgbClr val="182438"/>
                </a:solidFill>
                <a:effectLst/>
                <a:latin typeface="Aptos"/>
                <a:hlinkClick r:id="rId2"/>
              </a:rPr>
              <a:t>1</a:t>
            </a:r>
            <a:r>
              <a:rPr lang="el-GR" sz="1800" b="0" u="none" strike="noStrike" dirty="0">
                <a:solidFill>
                  <a:srgbClr val="182438"/>
                </a:solidFill>
                <a:effectLst/>
                <a:latin typeface="Aptos"/>
                <a:ea typeface="Aptos"/>
                <a:cs typeface="Aptos"/>
              </a:rPr>
              <a:t>, </a:t>
            </a:r>
            <a:r>
              <a:rPr lang="el-GR" sz="1800" b="0" u="none" strike="noStrike" dirty="0">
                <a:solidFill>
                  <a:srgbClr val="182438"/>
                </a:solidFill>
                <a:effectLst/>
                <a:latin typeface="Aptos"/>
                <a:hlinkClick r:id="rId3"/>
              </a:rPr>
              <a:t>2</a:t>
            </a:r>
            <a:r>
              <a:rPr lang="el-GR" sz="1800" b="0" u="none" strike="noStrike" dirty="0">
                <a:solidFill>
                  <a:srgbClr val="182438"/>
                </a:solidFill>
                <a:effectLst/>
                <a:latin typeface="Aptos"/>
                <a:ea typeface="Aptos"/>
                <a:cs typeface="Aptos"/>
              </a:rPr>
              <a:t>]</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Μεταβολή δυναμικού:</a:t>
            </a:r>
            <a:r>
              <a:rPr lang="el-GR" sz="1800" b="0" u="none" strike="noStrike" dirty="0">
                <a:solidFill>
                  <a:srgbClr val="182438"/>
                </a:solidFill>
                <a:effectLst/>
                <a:latin typeface="Aptos"/>
                <a:ea typeface="Aptos"/>
                <a:cs typeface="Aptos"/>
              </a:rPr>
              <a:t> Το δυναμικό της μεμβράνης μεταβάλλεται ραγδαία από τα -90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 (δυναμικό ηρεμίας) και γίνεται θετικό, φτάνοντας περίπου στα +20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 έως +30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 [</a:t>
            </a:r>
          </a:p>
          <a:p>
            <a:pPr marL="0" marR="0">
              <a:lnSpc>
                <a:spcPct val="100000"/>
              </a:lnSpc>
              <a:spcAft>
                <a:spcPts val="300"/>
              </a:spcAft>
              <a:buNone/>
              <a:defRPr sz="1800" b="1">
                <a:solidFill>
                  <a:srgbClr val="527CC1"/>
                </a:solidFill>
                <a:latin typeface="Aptos"/>
                <a:ea typeface="Aptos"/>
                <a:cs typeface="Aptos"/>
              </a:defRPr>
            </a:pPr>
            <a:r>
              <a:rPr lang="el-GR" sz="1800" b="1" dirty="0">
                <a:solidFill>
                  <a:srgbClr val="527CC1"/>
                </a:solidFill>
                <a:latin typeface="Aptos"/>
                <a:ea typeface="Aptos"/>
                <a:cs typeface="Aptos"/>
              </a:rPr>
              <a:t>       </a:t>
            </a:r>
            <a:r>
              <a:rPr lang="el-GR" sz="1800" b="1" u="none" strike="noStrike" dirty="0">
                <a:solidFill>
                  <a:srgbClr val="527CC1"/>
                </a:solidFill>
                <a:effectLst/>
                <a:latin typeface="Aptos"/>
                <a:ea typeface="Aptos"/>
                <a:cs typeface="Aptos"/>
              </a:rPr>
              <a:t>Αρχική / Μερική </a:t>
            </a:r>
            <a:r>
              <a:rPr lang="el-GR" sz="1800" b="1" u="none" strike="noStrike" dirty="0" err="1">
                <a:solidFill>
                  <a:srgbClr val="527CC1"/>
                </a:solidFill>
                <a:effectLst/>
                <a:latin typeface="Aptos"/>
                <a:ea typeface="Aptos"/>
                <a:cs typeface="Aptos"/>
              </a:rPr>
              <a:t>Επαναπόλωση</a:t>
            </a:r>
            <a:r>
              <a:rPr lang="el-GR" sz="1800" b="1" u="none" strike="noStrike" dirty="0">
                <a:solidFill>
                  <a:srgbClr val="527CC1"/>
                </a:solidFill>
                <a:effectLst/>
                <a:latin typeface="Aptos"/>
                <a:ea typeface="Aptos"/>
                <a:cs typeface="Aptos"/>
              </a:rPr>
              <a:t> (Φάση 1)</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0" u="none" strike="noStrike" dirty="0">
                <a:solidFill>
                  <a:srgbClr val="182438"/>
                </a:solidFill>
                <a:effectLst/>
                <a:latin typeface="Aptos"/>
                <a:ea typeface="Aptos"/>
                <a:cs typeface="Aptos"/>
              </a:rPr>
              <a:t>Οι δίαυλοι νατρίου απενεργοποιούνται απότομα.</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Κίνηση ιόντων:</a:t>
            </a:r>
            <a:r>
              <a:rPr lang="el-GR" sz="1800" b="0" u="none" strike="noStrike" dirty="0">
                <a:solidFill>
                  <a:srgbClr val="182438"/>
                </a:solidFill>
                <a:effectLst/>
                <a:latin typeface="Aptos"/>
                <a:ea typeface="Aptos"/>
                <a:cs typeface="Aptos"/>
              </a:rPr>
              <a:t>  σύντομη </a:t>
            </a:r>
            <a:r>
              <a:rPr lang="el-GR" sz="1800" b="1" u="none" strike="noStrike" dirty="0">
                <a:solidFill>
                  <a:srgbClr val="182438"/>
                </a:solidFill>
                <a:effectLst/>
                <a:latin typeface="Aptos"/>
                <a:ea typeface="Aptos"/>
                <a:cs typeface="Aptos"/>
              </a:rPr>
              <a:t>παροδική εκροή ιόντων καλίου (K⁺)</a:t>
            </a:r>
            <a:r>
              <a:rPr lang="el-GR" sz="1800" b="0" u="none" strike="noStrike" dirty="0">
                <a:solidFill>
                  <a:srgbClr val="182438"/>
                </a:solidFill>
                <a:effectLst/>
                <a:latin typeface="Aptos"/>
                <a:ea typeface="Aptos"/>
                <a:cs typeface="Aptos"/>
              </a:rPr>
              <a:t> προς τα έξω. Το δυναμικό της μεμβράνης πέφτει ελαφρώς προς τα 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 δημιουργώντας μια μικρή εγκοπή (</a:t>
            </a:r>
            <a:r>
              <a:rPr lang="el-GR" sz="1800" b="0" u="none" strike="noStrike" dirty="0" err="1">
                <a:solidFill>
                  <a:srgbClr val="182438"/>
                </a:solidFill>
                <a:effectLst/>
                <a:latin typeface="Aptos"/>
                <a:ea typeface="Aptos"/>
                <a:cs typeface="Aptos"/>
              </a:rPr>
              <a:t>notch</a:t>
            </a:r>
            <a:r>
              <a:rPr lang="el-GR" sz="1800" b="0" u="none" strike="noStrike" dirty="0">
                <a:solidFill>
                  <a:srgbClr val="182438"/>
                </a:solidFill>
                <a:effectLst/>
                <a:latin typeface="Aptos"/>
                <a:ea typeface="Aptos"/>
                <a:cs typeface="Aptos"/>
              </a:rPr>
              <a:t>) στο γράφημα. </a:t>
            </a:r>
          </a:p>
        </p:txBody>
      </p:sp>
      <p:pic>
        <p:nvPicPr>
          <p:cNvPr id="7" name="Εικόνα 6">
            <a:extLst>
              <a:ext uri="{FF2B5EF4-FFF2-40B4-BE49-F238E27FC236}">
                <a16:creationId xmlns:a16="http://schemas.microsoft.com/office/drawing/2014/main" id="{446DB91D-CB7A-654E-3C7D-80FC58534BF6}"/>
              </a:ext>
            </a:extLst>
          </p:cNvPr>
          <p:cNvPicPr>
            <a:picLocks noChangeAspect="1"/>
          </p:cNvPicPr>
          <p:nvPr/>
        </p:nvPicPr>
        <p:blipFill>
          <a:blip r:embed="rId4"/>
          <a:stretch>
            <a:fillRect/>
          </a:stretch>
        </p:blipFill>
        <p:spPr>
          <a:xfrm>
            <a:off x="7315200" y="3399480"/>
            <a:ext cx="4206240" cy="1887840"/>
          </a:xfrm>
          <a:prstGeom prst="rect">
            <a:avLst/>
          </a:prstGeom>
        </p:spPr>
      </p:pic>
      <p:sp>
        <p:nvSpPr>
          <p:cNvPr id="8" name="Τίτλος διαφάνειας">
            <a:extLst>
              <a:ext uri="{FF2B5EF4-FFF2-40B4-BE49-F238E27FC236}">
                <a16:creationId xmlns:a16="http://schemas.microsoft.com/office/drawing/2014/main" id="{184FF563-A219-40D6-BAF9-F19DFBF0AF8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Κίνηση ιόντων στις φάσεις 0 και 1</a:t>
            </a:r>
          </a:p>
        </p:txBody>
      </p:sp>
    </p:spTree>
    <p:extLst>
      <p:ext uri="{BB962C8B-B14F-4D97-AF65-F5344CB8AC3E}">
        <p14:creationId xmlns:p14="http://schemas.microsoft.com/office/powerpoint/2010/main" val="1237030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793372F-3785-FED2-45A0-8FB186A1B59A}"/>
              </a:ext>
            </a:extLst>
          </p:cNvPr>
          <p:cNvSpPr txBox="1"/>
          <p:nvPr/>
        </p:nvSpPr>
        <p:spPr>
          <a:xfrm>
            <a:off x="685800" y="2148840"/>
            <a:ext cx="6446520" cy="4434840"/>
          </a:xfrm>
          <a:prstGeom prst="rect">
            <a:avLst/>
          </a:prstGeom>
          <a:noFill/>
        </p:spPr>
        <p:txBody>
          <a:bodyPr wrap="square" lIns="0" tIns="0" rIns="0" bIns="0" anchor="t">
            <a:noAutofit/>
          </a:bodyPr>
          <a:lstStyle/>
          <a:p>
            <a:pPr marL="0" marR="0" algn="ctr">
              <a:lnSpc>
                <a:spcPct val="100000"/>
              </a:lnSpc>
              <a:spcAft>
                <a:spcPts val="300"/>
              </a:spcAft>
              <a:buNone/>
              <a:defRPr sz="1750" b="1">
                <a:solidFill>
                  <a:srgbClr val="527CC1"/>
                </a:solidFill>
                <a:latin typeface="Aptos"/>
                <a:ea typeface="Aptos"/>
                <a:cs typeface="Aptos"/>
              </a:defRPr>
            </a:pPr>
            <a:r>
              <a:rPr lang="el-GR" sz="1750" b="1" dirty="0">
                <a:solidFill>
                  <a:srgbClr val="527CC1"/>
                </a:solidFill>
                <a:latin typeface="Aptos"/>
                <a:ea typeface="Aptos"/>
                <a:cs typeface="Aptos"/>
              </a:rPr>
              <a:t>      </a:t>
            </a:r>
            <a:r>
              <a:rPr lang="el-GR" sz="1750" b="1" u="none" strike="noStrike" dirty="0">
                <a:solidFill>
                  <a:srgbClr val="527CC1"/>
                </a:solidFill>
                <a:effectLst/>
                <a:latin typeface="Aptos"/>
                <a:ea typeface="Aptos"/>
                <a:cs typeface="Aptos"/>
              </a:rPr>
              <a:t>  Φάση </a:t>
            </a:r>
            <a:r>
              <a:rPr lang="el-GR" sz="1750" b="1" u="none" strike="noStrike" dirty="0" err="1">
                <a:solidFill>
                  <a:srgbClr val="527CC1"/>
                </a:solidFill>
                <a:effectLst/>
                <a:latin typeface="Aptos"/>
                <a:ea typeface="Aptos"/>
                <a:cs typeface="Aptos"/>
              </a:rPr>
              <a:t>Πλατώ</a:t>
            </a:r>
            <a:r>
              <a:rPr lang="el-GR" sz="1750" b="1" u="none" strike="noStrike" dirty="0">
                <a:solidFill>
                  <a:srgbClr val="527CC1"/>
                </a:solidFill>
                <a:effectLst/>
                <a:latin typeface="Aptos"/>
                <a:ea typeface="Aptos"/>
                <a:cs typeface="Aptos"/>
              </a:rPr>
              <a:t> (Φάση 2)</a:t>
            </a:r>
          </a:p>
          <a:p>
            <a:pPr marL="0" marR="0" algn="ctr">
              <a:lnSpc>
                <a:spcPct val="100000"/>
              </a:lnSpc>
              <a:spcAft>
                <a:spcPts val="300"/>
              </a:spcAft>
              <a:buNone/>
              <a:defRPr sz="1750" b="1">
                <a:solidFill>
                  <a:srgbClr val="527CC1"/>
                </a:solidFill>
                <a:latin typeface="Aptos"/>
                <a:ea typeface="Aptos"/>
                <a:cs typeface="Aptos"/>
              </a:defRPr>
            </a:pPr>
            <a:r>
              <a:rPr lang="el-GR" sz="1750" b="1" u="none" strike="noStrike" dirty="0">
                <a:solidFill>
                  <a:srgbClr val="527CC1"/>
                </a:solidFill>
                <a:effectLst/>
                <a:latin typeface="Aptos"/>
                <a:ea typeface="Aptos"/>
                <a:cs typeface="Aptos"/>
              </a:rPr>
              <a:t>Το ιδιαίτερο χαρακτηριστικό της καρδιάς</a:t>
            </a:r>
          </a:p>
          <a:p>
            <a:pPr marL="228600" marR="0" lvl="0" indent="-114300">
              <a:lnSpc>
                <a:spcPct val="100000"/>
              </a:lnSpc>
              <a:spcAft>
                <a:spcPts val="300"/>
              </a:spcAft>
              <a:buFont typeface="Aptos"/>
              <a:buChar char="•"/>
              <a:defRPr sz="1750">
                <a:solidFill>
                  <a:srgbClr val="182438"/>
                </a:solidFill>
                <a:latin typeface="Aptos"/>
                <a:ea typeface="Aptos"/>
                <a:cs typeface="Aptos"/>
              </a:defRPr>
            </a:pPr>
            <a:r>
              <a:rPr lang="el-GR" sz="1750" b="1" u="none" strike="noStrike" dirty="0">
                <a:solidFill>
                  <a:srgbClr val="182438"/>
                </a:solidFill>
                <a:effectLst/>
                <a:latin typeface="Aptos"/>
                <a:ea typeface="Aptos"/>
                <a:cs typeface="Aptos"/>
              </a:rPr>
              <a:t>Τι συμβαίνει:</a:t>
            </a:r>
            <a:r>
              <a:rPr lang="el-GR" sz="1750" b="0" u="none" strike="noStrike" dirty="0">
                <a:solidFill>
                  <a:srgbClr val="182438"/>
                </a:solidFill>
                <a:effectLst/>
                <a:latin typeface="Aptos"/>
                <a:ea typeface="Aptos"/>
                <a:cs typeface="Aptos"/>
              </a:rPr>
              <a:t> Είναι η πιο χαρακτηριστική φάση των καρδιακών </a:t>
            </a:r>
            <a:r>
              <a:rPr lang="el-GR" sz="1750" b="0" u="none" strike="noStrike" dirty="0" err="1">
                <a:solidFill>
                  <a:srgbClr val="182438"/>
                </a:solidFill>
                <a:effectLst/>
                <a:latin typeface="Aptos"/>
                <a:ea typeface="Aptos"/>
                <a:cs typeface="Aptos"/>
              </a:rPr>
              <a:t>μυοκυττάρων</a:t>
            </a:r>
            <a:r>
              <a:rPr lang="el-GR" sz="1750" b="0" u="none" strike="noStrike" dirty="0">
                <a:solidFill>
                  <a:srgbClr val="182438"/>
                </a:solidFill>
                <a:effectLst/>
                <a:latin typeface="Aptos"/>
                <a:ea typeface="Aptos"/>
                <a:cs typeface="Aptos"/>
              </a:rPr>
              <a:t> (δεν υπάρχει στους νευρώνες ή στους σκελετικούς μύες) και διαρκεί περίπου 150-300 </a:t>
            </a:r>
            <a:r>
              <a:rPr lang="el-GR" sz="1750" b="0" u="none" strike="noStrike" dirty="0" err="1">
                <a:solidFill>
                  <a:srgbClr val="182438"/>
                </a:solidFill>
                <a:effectLst/>
                <a:latin typeface="Aptos"/>
                <a:ea typeface="Aptos"/>
                <a:cs typeface="Aptos"/>
              </a:rPr>
              <a:t>ms</a:t>
            </a:r>
            <a:r>
              <a:rPr lang="el-GR" sz="1750" b="0" u="none" strike="noStrike" dirty="0">
                <a:solidFill>
                  <a:srgbClr val="182438"/>
                </a:solidFill>
                <a:effectLst/>
                <a:latin typeface="Aptos"/>
                <a:ea typeface="Aptos"/>
                <a:cs typeface="Aptos"/>
              </a:rPr>
              <a:t>.</a:t>
            </a:r>
          </a:p>
          <a:p>
            <a:pPr marL="228600" marR="0" lvl="0" indent="-114300">
              <a:lnSpc>
                <a:spcPct val="100000"/>
              </a:lnSpc>
              <a:spcAft>
                <a:spcPts val="300"/>
              </a:spcAft>
              <a:buFont typeface="Aptos"/>
              <a:buChar char="•"/>
              <a:defRPr sz="1750">
                <a:solidFill>
                  <a:srgbClr val="182438"/>
                </a:solidFill>
                <a:latin typeface="Aptos"/>
                <a:ea typeface="Aptos"/>
                <a:cs typeface="Aptos"/>
              </a:defRPr>
            </a:pPr>
            <a:r>
              <a:rPr lang="el-GR" sz="1750" b="1" u="none" strike="noStrike" dirty="0">
                <a:solidFill>
                  <a:srgbClr val="182438"/>
                </a:solidFill>
                <a:effectLst/>
                <a:latin typeface="Aptos"/>
                <a:ea typeface="Aptos"/>
                <a:cs typeface="Aptos"/>
              </a:rPr>
              <a:t>Κίνηση ιόντων:</a:t>
            </a:r>
            <a:r>
              <a:rPr lang="el-GR" sz="1750" b="0" u="none" strike="noStrike" dirty="0">
                <a:solidFill>
                  <a:srgbClr val="182438"/>
                </a:solidFill>
                <a:effectLst/>
                <a:latin typeface="Aptos"/>
                <a:ea typeface="Aptos"/>
                <a:cs typeface="Aptos"/>
              </a:rPr>
              <a:t> Ανοίγουν οι </a:t>
            </a:r>
            <a:r>
              <a:rPr lang="el-GR" sz="1750" b="1" u="none" strike="noStrike" dirty="0">
                <a:solidFill>
                  <a:srgbClr val="182438"/>
                </a:solidFill>
                <a:effectLst/>
                <a:latin typeface="Aptos"/>
                <a:ea typeface="Aptos"/>
                <a:cs typeface="Aptos"/>
              </a:rPr>
              <a:t>δίαυλοι ασβεστίου τύπου L (Ca²⁺)</a:t>
            </a:r>
            <a:r>
              <a:rPr lang="el-GR" sz="1750" b="0" u="none" strike="noStrike" dirty="0">
                <a:solidFill>
                  <a:srgbClr val="182438"/>
                </a:solidFill>
                <a:effectLst/>
                <a:latin typeface="Aptos"/>
                <a:ea typeface="Aptos"/>
                <a:cs typeface="Aptos"/>
              </a:rPr>
              <a:t>, επιτρέποντας την είσοδο ασβεστίου στο κύτταρο. Αυτή η </a:t>
            </a:r>
            <a:r>
              <a:rPr lang="el-GR" sz="1750" b="0" i="1" u="none" strike="noStrike" dirty="0">
                <a:solidFill>
                  <a:srgbClr val="182438"/>
                </a:solidFill>
                <a:effectLst/>
                <a:latin typeface="Aptos"/>
                <a:ea typeface="Aptos"/>
                <a:cs typeface="Aptos"/>
              </a:rPr>
              <a:t>εισροή θετικού φορτίου (Ca²⁺)</a:t>
            </a:r>
            <a:r>
              <a:rPr lang="el-GR" sz="1750" b="0" u="none" strike="noStrike" dirty="0">
                <a:solidFill>
                  <a:srgbClr val="182438"/>
                </a:solidFill>
                <a:effectLst/>
                <a:latin typeface="Aptos"/>
                <a:ea typeface="Aptos"/>
                <a:cs typeface="Aptos"/>
              </a:rPr>
              <a:t> εξισορροπείται ακριβώς από την </a:t>
            </a:r>
            <a:r>
              <a:rPr lang="el-GR" sz="1750" b="0" i="1" u="none" strike="noStrike" dirty="0">
                <a:solidFill>
                  <a:srgbClr val="182438"/>
                </a:solidFill>
                <a:effectLst/>
                <a:latin typeface="Aptos"/>
                <a:ea typeface="Aptos"/>
                <a:cs typeface="Aptos"/>
              </a:rPr>
              <a:t>εκροή καλίου (K⁺)</a:t>
            </a:r>
            <a:r>
              <a:rPr lang="el-GR" sz="1750" i="1" dirty="0">
                <a:solidFill>
                  <a:srgbClr val="182438"/>
                </a:solidFill>
                <a:latin typeface="Aptos"/>
                <a:ea typeface="Aptos"/>
                <a:cs typeface="Aptos"/>
              </a:rPr>
              <a:t>. </a:t>
            </a:r>
            <a:r>
              <a:rPr lang="el-GR" sz="1750" b="1" u="none" strike="noStrike" dirty="0">
                <a:solidFill>
                  <a:srgbClr val="182438"/>
                </a:solidFill>
                <a:effectLst/>
                <a:latin typeface="Aptos"/>
                <a:ea typeface="Aptos"/>
                <a:cs typeface="Aptos"/>
              </a:rPr>
              <a:t>Μεταβολή δυναμικού:</a:t>
            </a:r>
            <a:r>
              <a:rPr lang="el-GR" sz="1750" b="0" u="none" strike="noStrike" dirty="0">
                <a:solidFill>
                  <a:srgbClr val="182438"/>
                </a:solidFill>
                <a:effectLst/>
                <a:latin typeface="Aptos"/>
                <a:ea typeface="Aptos"/>
                <a:cs typeface="Aptos"/>
              </a:rPr>
              <a:t> Το δυναμικό παραμένει σχετικά σταθερό (</a:t>
            </a:r>
            <a:r>
              <a:rPr lang="el-GR" sz="1750" b="0" u="none" strike="noStrike" dirty="0" err="1">
                <a:solidFill>
                  <a:srgbClr val="182438"/>
                </a:solidFill>
                <a:effectLst/>
                <a:latin typeface="Aptos"/>
                <a:ea typeface="Aptos"/>
                <a:cs typeface="Aptos"/>
              </a:rPr>
              <a:t>flat</a:t>
            </a:r>
            <a:r>
              <a:rPr lang="el-GR" sz="1750" b="0" u="none" strike="noStrike" dirty="0">
                <a:solidFill>
                  <a:srgbClr val="182438"/>
                </a:solidFill>
                <a:effectLst/>
                <a:latin typeface="Aptos"/>
                <a:ea typeface="Aptos"/>
                <a:cs typeface="Aptos"/>
              </a:rPr>
              <a:t> </a:t>
            </a:r>
            <a:r>
              <a:rPr lang="el-GR" sz="1750" b="0" u="none" strike="noStrike" dirty="0" err="1">
                <a:solidFill>
                  <a:srgbClr val="182438"/>
                </a:solidFill>
                <a:effectLst/>
                <a:latin typeface="Aptos"/>
                <a:ea typeface="Aptos"/>
                <a:cs typeface="Aptos"/>
              </a:rPr>
              <a:t>line</a:t>
            </a:r>
            <a:r>
              <a:rPr lang="el-GR" sz="1750" b="0" u="none" strike="noStrike" dirty="0">
                <a:solidFill>
                  <a:srgbClr val="182438"/>
                </a:solidFill>
                <a:effectLst/>
                <a:latin typeface="Aptos"/>
                <a:ea typeface="Aptos"/>
                <a:cs typeface="Aptos"/>
              </a:rPr>
              <a:t>) κοντά στα 0 </a:t>
            </a:r>
            <a:r>
              <a:rPr lang="el-GR" sz="1750" b="0" u="none" strike="noStrike" dirty="0" err="1">
                <a:solidFill>
                  <a:srgbClr val="182438"/>
                </a:solidFill>
                <a:effectLst/>
                <a:latin typeface="Aptos"/>
                <a:ea typeface="Aptos"/>
                <a:cs typeface="Aptos"/>
              </a:rPr>
              <a:t>mV</a:t>
            </a:r>
            <a:r>
              <a:rPr lang="el-GR" sz="1750" b="0" u="none" strike="noStrike" dirty="0">
                <a:solidFill>
                  <a:srgbClr val="182438"/>
                </a:solidFill>
                <a:effectLst/>
                <a:latin typeface="Aptos"/>
                <a:ea typeface="Aptos"/>
                <a:cs typeface="Aptos"/>
              </a:rPr>
              <a:t>. [</a:t>
            </a:r>
            <a:r>
              <a:rPr lang="el-GR" sz="1750" b="0" u="none" strike="noStrike" dirty="0">
                <a:solidFill>
                  <a:srgbClr val="182438"/>
                </a:solidFill>
                <a:effectLst/>
                <a:latin typeface="Aptos"/>
                <a:hlinkClick r:id="rId2"/>
              </a:rPr>
              <a:t>1</a:t>
            </a:r>
            <a:r>
              <a:rPr lang="el-GR" sz="1750" b="0" u="none" strike="noStrike" dirty="0">
                <a:solidFill>
                  <a:srgbClr val="182438"/>
                </a:solidFill>
                <a:effectLst/>
                <a:latin typeface="Aptos"/>
                <a:ea typeface="Aptos"/>
                <a:cs typeface="Aptos"/>
              </a:rPr>
              <a:t>]</a:t>
            </a:r>
          </a:p>
          <a:p>
            <a:pPr marL="228600" marR="0" lvl="0" indent="-114300">
              <a:lnSpc>
                <a:spcPct val="100000"/>
              </a:lnSpc>
              <a:spcAft>
                <a:spcPts val="300"/>
              </a:spcAft>
              <a:buFont typeface="Aptos"/>
              <a:buChar char="•"/>
              <a:defRPr sz="1750">
                <a:solidFill>
                  <a:srgbClr val="182438"/>
                </a:solidFill>
                <a:latin typeface="Aptos"/>
                <a:ea typeface="Aptos"/>
                <a:cs typeface="Aptos"/>
              </a:defRPr>
            </a:pPr>
            <a:r>
              <a:rPr lang="el-GR" sz="1750" b="1" u="none" strike="noStrike" dirty="0">
                <a:solidFill>
                  <a:srgbClr val="182438"/>
                </a:solidFill>
                <a:effectLst/>
                <a:latin typeface="Aptos"/>
                <a:ea typeface="Aptos"/>
                <a:cs typeface="Aptos"/>
              </a:rPr>
              <a:t>Βιολογική σημασία:</a:t>
            </a:r>
            <a:r>
              <a:rPr lang="el-GR" sz="1750" b="0" u="none" strike="noStrike" dirty="0">
                <a:solidFill>
                  <a:srgbClr val="182438"/>
                </a:solidFill>
                <a:effectLst/>
                <a:latin typeface="Aptos"/>
                <a:ea typeface="Aptos"/>
                <a:cs typeface="Aptos"/>
              </a:rPr>
              <a:t> Η είσοδος ασβεστίου πυροδοτεί τη </a:t>
            </a:r>
            <a:r>
              <a:rPr lang="el-GR" sz="1750" b="1" u="none" strike="noStrike" dirty="0">
                <a:solidFill>
                  <a:srgbClr val="182438"/>
                </a:solidFill>
                <a:effectLst/>
                <a:latin typeface="Aptos"/>
                <a:ea typeface="Aptos"/>
                <a:cs typeface="Aptos"/>
              </a:rPr>
              <a:t>συστολή του μυοκαρδίου</a:t>
            </a:r>
            <a:r>
              <a:rPr lang="el-GR" sz="1750" b="0" u="none" strike="noStrike" dirty="0">
                <a:solidFill>
                  <a:srgbClr val="182438"/>
                </a:solidFill>
                <a:effectLst/>
                <a:latin typeface="Aptos"/>
                <a:ea typeface="Aptos"/>
                <a:cs typeface="Aptos"/>
              </a:rPr>
              <a:t> (σύζευξη διέγερσης-συστολής). Παράλληλα, παρατείνει την ανερέθιστη περίοδο του κυττάρου, εμποδίζοντας την καρδιά να πάθει τετανική σύσπαση (κράμπα), επιτρέποντάς της να γεμίσει ξανά με αίμα. [</a:t>
            </a:r>
            <a:r>
              <a:rPr lang="el-GR" sz="1750" b="0" u="none" strike="noStrike" dirty="0">
                <a:solidFill>
                  <a:srgbClr val="182438"/>
                </a:solidFill>
                <a:effectLst/>
                <a:latin typeface="Aptos"/>
                <a:hlinkClick r:id="rId3"/>
              </a:rPr>
              <a:t>1</a:t>
            </a:r>
            <a:r>
              <a:rPr lang="el-GR" sz="1750" b="0" u="none" strike="noStrike" dirty="0">
                <a:solidFill>
                  <a:srgbClr val="182438"/>
                </a:solidFill>
                <a:effectLst/>
                <a:latin typeface="Aptos"/>
                <a:ea typeface="Aptos"/>
                <a:cs typeface="Aptos"/>
              </a:rPr>
              <a:t>, </a:t>
            </a:r>
            <a:r>
              <a:rPr lang="el-GR" sz="1750" b="0" u="none" strike="noStrike" dirty="0">
                <a:solidFill>
                  <a:srgbClr val="182438"/>
                </a:solidFill>
                <a:effectLst/>
                <a:latin typeface="Aptos"/>
                <a:hlinkClick r:id="rId4"/>
              </a:rPr>
              <a:t>2</a:t>
            </a:r>
            <a:r>
              <a:rPr lang="el-GR" sz="1750" b="0" u="none" strike="noStrike" dirty="0">
                <a:solidFill>
                  <a:srgbClr val="182438"/>
                </a:solidFill>
                <a:effectLst/>
                <a:latin typeface="Aptos"/>
                <a:ea typeface="Aptos"/>
                <a:cs typeface="Aptos"/>
              </a:rPr>
              <a:t>, </a:t>
            </a:r>
            <a:r>
              <a:rPr lang="el-GR" sz="1750" b="0" u="none" strike="noStrike" dirty="0">
                <a:solidFill>
                  <a:srgbClr val="182438"/>
                </a:solidFill>
                <a:effectLst/>
                <a:latin typeface="Aptos"/>
                <a:hlinkClick r:id="rId2"/>
              </a:rPr>
              <a:t>3</a:t>
            </a:r>
            <a:r>
              <a:rPr lang="el-GR" sz="1750" b="0" u="none" strike="noStrike" dirty="0">
                <a:solidFill>
                  <a:srgbClr val="182438"/>
                </a:solidFill>
                <a:effectLst/>
                <a:latin typeface="Aptos"/>
                <a:ea typeface="Aptos"/>
                <a:cs typeface="Aptos"/>
              </a:rPr>
              <a:t>]</a:t>
            </a:r>
          </a:p>
        </p:txBody>
      </p:sp>
      <p:pic>
        <p:nvPicPr>
          <p:cNvPr id="7" name="Εικόνα 6">
            <a:extLst>
              <a:ext uri="{FF2B5EF4-FFF2-40B4-BE49-F238E27FC236}">
                <a16:creationId xmlns:a16="http://schemas.microsoft.com/office/drawing/2014/main" id="{0B74FEFB-22A2-221C-95AA-2AEDEF1E626E}"/>
              </a:ext>
            </a:extLst>
          </p:cNvPr>
          <p:cNvPicPr>
            <a:picLocks noChangeAspect="1"/>
          </p:cNvPicPr>
          <p:nvPr/>
        </p:nvPicPr>
        <p:blipFill>
          <a:blip r:embed="rId5"/>
          <a:stretch>
            <a:fillRect/>
          </a:stretch>
        </p:blipFill>
        <p:spPr>
          <a:xfrm>
            <a:off x="7360920" y="2286000"/>
            <a:ext cx="4114800" cy="4114800"/>
          </a:xfrm>
          <a:prstGeom prst="rect">
            <a:avLst/>
          </a:prstGeom>
        </p:spPr>
      </p:pic>
      <p:sp>
        <p:nvSpPr>
          <p:cNvPr id="8" name="Τίτλος διαφάνειας">
            <a:extLst>
              <a:ext uri="{FF2B5EF4-FFF2-40B4-BE49-F238E27FC236}">
                <a16:creationId xmlns:a16="http://schemas.microsoft.com/office/drawing/2014/main" id="{C6540F26-F229-4D5B-9B44-D67ECB250DD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Ιονικοί μηχανισμοί του οροπεδίου</a:t>
            </a:r>
          </a:p>
        </p:txBody>
      </p:sp>
    </p:spTree>
    <p:extLst>
      <p:ext uri="{BB962C8B-B14F-4D97-AF65-F5344CB8AC3E}">
        <p14:creationId xmlns:p14="http://schemas.microsoft.com/office/powerpoint/2010/main" val="6250302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8DC100B4-6EB2-4DF0-8E6E-E2254149F06A}"/>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Ιοντικοί δίαυλοι και ηλεκτρικά ρεύματα</a:t>
            </a:r>
          </a:p>
        </p:txBody>
      </p:sp>
      <p:graphicFrame>
        <p:nvGraphicFramePr>
          <p:cNvPr id="9" name="Πίνακας 8"/>
          <p:cNvGraphicFramePr/>
          <p:nvPr/>
        </p:nvGraphicFramePr>
        <p:xfrm>
          <a:off x="762000" y="2057400"/>
          <a:ext cx="10668000" cy="3649980"/>
        </p:xfrm>
        <a:graphic>
          <a:graphicData uri="http://schemas.openxmlformats.org/drawingml/2006/table">
            <a:tbl>
              <a:tblPr/>
              <a:tblGrid>
                <a:gridCol w="4638261">
                  <a:extLst>
                    <a:ext uri="{9D8B030D-6E8A-4147-A177-3AD203B41FA5}">
                      <a16:colId xmlns:a16="http://schemas.microsoft.com/office/drawing/2014/main" val="20000"/>
                    </a:ext>
                  </a:extLst>
                </a:gridCol>
                <a:gridCol w="6029739">
                  <a:extLst>
                    <a:ext uri="{9D8B030D-6E8A-4147-A177-3AD203B41FA5}">
                      <a16:colId xmlns:a16="http://schemas.microsoft.com/office/drawing/2014/main" val="20001"/>
                    </a:ext>
                  </a:extLst>
                </a:gridCol>
              </a:tblGrid>
              <a:tr h="723900">
                <a:tc>
                  <a:txBody>
                    <a:bodyPr/>
                    <a:lstStyle/>
                    <a:p>
                      <a:r>
                        <a:rPr sz="1950" b="1">
                          <a:solidFill>
                            <a:srgbClr val="FFFFFF"/>
                          </a:solidFill>
                          <a:latin typeface="Aptos"/>
                          <a:ea typeface="Aptos"/>
                          <a:cs typeface="Aptos"/>
                        </a:rPr>
                        <a:t>Ιόν / ρεύμα</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Κύρια λειτουργική συμβολή</a:t>
                      </a:r>
                    </a:p>
                  </a:txBody>
                  <a:tcPr marL="133350" marR="133350" marT="57150" marB="57150" anchor="ctr">
                    <a:solidFill>
                      <a:srgbClr val="527CC1"/>
                    </a:solidFill>
                  </a:tcPr>
                </a:tc>
                <a:extLst>
                  <a:ext uri="{0D108BD9-81ED-4DB2-BD59-A6C34878D82A}">
                    <a16:rowId xmlns:a16="http://schemas.microsoft.com/office/drawing/2014/main" val="10000"/>
                  </a:ext>
                </a:extLst>
              </a:tr>
              <a:tr h="723900">
                <a:tc>
                  <a:txBody>
                    <a:bodyPr/>
                    <a:lstStyle/>
                    <a:p>
                      <a:r>
                        <a:rPr sz="2025" b="1">
                          <a:solidFill>
                            <a:srgbClr val="182438"/>
                          </a:solidFill>
                          <a:latin typeface="Aptos"/>
                          <a:ea typeface="Aptos"/>
                          <a:cs typeface="Aptos"/>
                        </a:rPr>
                        <a:t>Na⁺</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Ταχεία αποπόλωση σε κόλπους, κοιλίες και ίνες Purkinje</a:t>
                      </a:r>
                    </a:p>
                  </a:txBody>
                  <a:tcPr marL="133350" marR="133350" marT="57150" marB="57150" anchor="ctr">
                    <a:solidFill>
                      <a:srgbClr val="FFFFFF"/>
                    </a:solidFill>
                  </a:tcPr>
                </a:tc>
                <a:extLst>
                  <a:ext uri="{0D108BD9-81ED-4DB2-BD59-A6C34878D82A}">
                    <a16:rowId xmlns:a16="http://schemas.microsoft.com/office/drawing/2014/main" val="10001"/>
                  </a:ext>
                </a:extLst>
              </a:tr>
              <a:tr h="723900">
                <a:tc>
                  <a:txBody>
                    <a:bodyPr/>
                    <a:lstStyle/>
                    <a:p>
                      <a:r>
                        <a:rPr sz="2025" b="1">
                          <a:solidFill>
                            <a:srgbClr val="182438"/>
                          </a:solidFill>
                          <a:latin typeface="Aptos"/>
                          <a:ea typeface="Aptos"/>
                          <a:cs typeface="Aptos"/>
                        </a:rPr>
                        <a:t>Ca²⁺</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Οροπέδιο στα συσταλτά κύτταρα και αποπόλωση στον φλεβόκομβο</a:t>
                      </a:r>
                    </a:p>
                  </a:txBody>
                  <a:tcPr marL="133350" marR="133350" marT="57150" marB="57150" anchor="ctr">
                    <a:solidFill>
                      <a:srgbClr val="E2E9F5"/>
                    </a:solidFill>
                  </a:tcPr>
                </a:tc>
                <a:extLst>
                  <a:ext uri="{0D108BD9-81ED-4DB2-BD59-A6C34878D82A}">
                    <a16:rowId xmlns:a16="http://schemas.microsoft.com/office/drawing/2014/main" val="10002"/>
                  </a:ext>
                </a:extLst>
              </a:tr>
              <a:tr h="723900">
                <a:tc>
                  <a:txBody>
                    <a:bodyPr/>
                    <a:lstStyle/>
                    <a:p>
                      <a:r>
                        <a:rPr sz="2025" b="1">
                          <a:solidFill>
                            <a:srgbClr val="182438"/>
                          </a:solidFill>
                          <a:latin typeface="Aptos"/>
                          <a:ea typeface="Aptos"/>
                          <a:cs typeface="Aptos"/>
                        </a:rPr>
                        <a:t>K⁺</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Επαναπόλωση και διατήρηση του δυναμικού ηρεμίας</a:t>
                      </a:r>
                    </a:p>
                  </a:txBody>
                  <a:tcPr marL="133350" marR="133350" marT="57150" marB="57150" anchor="ctr">
                    <a:solidFill>
                      <a:srgbClr val="FFFFFF"/>
                    </a:solidFill>
                  </a:tcPr>
                </a:tc>
                <a:extLst>
                  <a:ext uri="{0D108BD9-81ED-4DB2-BD59-A6C34878D82A}">
                    <a16:rowId xmlns:a16="http://schemas.microsoft.com/office/drawing/2014/main" val="10003"/>
                  </a:ext>
                </a:extLst>
              </a:tr>
              <a:tr h="723900">
                <a:tc>
                  <a:txBody>
                    <a:bodyPr/>
                    <a:lstStyle/>
                    <a:p>
                      <a:r>
                        <a:rPr sz="2025" b="1">
                          <a:solidFill>
                            <a:srgbClr val="182438"/>
                          </a:solidFill>
                          <a:latin typeface="Aptos"/>
                          <a:ea typeface="Aptos"/>
                          <a:cs typeface="Aptos"/>
                        </a:rPr>
                        <a:t>If</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Βηματοδοτικό μικτό ρεύμα Na⁺/K⁺ με καθαρή είσοδο θετικού φορτίου</a:t>
                      </a:r>
                    </a:p>
                  </a:txBody>
                  <a:tcPr marL="133350" marR="133350" marT="57150" marB="57150" anchor="ctr">
                    <a:solidFill>
                      <a:srgbClr val="E2E9F5"/>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48192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BA29B50-450C-8FA8-6B67-D659F47F1F11}"/>
              </a:ext>
            </a:extLst>
          </p:cNvPr>
          <p:cNvSpPr txBox="1"/>
          <p:nvPr/>
        </p:nvSpPr>
        <p:spPr>
          <a:xfrm>
            <a:off x="685800" y="2148840"/>
            <a:ext cx="6492240" cy="4434840"/>
          </a:xfrm>
          <a:prstGeom prst="rect">
            <a:avLst/>
          </a:prstGeom>
          <a:noFill/>
        </p:spPr>
        <p:txBody>
          <a:bodyPr wrap="square" lIns="0" tIns="0" rIns="0" bIns="0" anchor="t">
            <a:noAutofit/>
          </a:bodyPr>
          <a:lstStyle/>
          <a:p>
            <a:pPr marL="0" marR="0">
              <a:lnSpc>
                <a:spcPct val="100000"/>
              </a:lnSpc>
              <a:spcAft>
                <a:spcPts val="300"/>
              </a:spcAft>
              <a:buNone/>
              <a:defRPr sz="1800" b="1">
                <a:solidFill>
                  <a:srgbClr val="527CC1"/>
                </a:solidFill>
                <a:latin typeface="Aptos"/>
                <a:ea typeface="Aptos"/>
                <a:cs typeface="Aptos"/>
              </a:defRPr>
            </a:pPr>
            <a:r>
              <a:rPr lang="el-GR" sz="1800" b="1" u="none" strike="noStrike" dirty="0">
                <a:solidFill>
                  <a:srgbClr val="527CC1"/>
                </a:solidFill>
                <a:effectLst/>
                <a:latin typeface="Aptos"/>
                <a:ea typeface="Aptos"/>
                <a:cs typeface="Aptos"/>
              </a:rPr>
              <a:t>Τελική </a:t>
            </a:r>
            <a:r>
              <a:rPr lang="el-GR" sz="1800" b="1" u="none" strike="noStrike" dirty="0" err="1">
                <a:solidFill>
                  <a:srgbClr val="527CC1"/>
                </a:solidFill>
                <a:effectLst/>
                <a:latin typeface="Aptos"/>
                <a:ea typeface="Aptos"/>
                <a:cs typeface="Aptos"/>
              </a:rPr>
              <a:t>Επαναπόλωση</a:t>
            </a:r>
            <a:r>
              <a:rPr lang="el-GR" sz="1800" b="1" u="none" strike="noStrike" dirty="0">
                <a:solidFill>
                  <a:srgbClr val="527CC1"/>
                </a:solidFill>
                <a:effectLst/>
                <a:latin typeface="Aptos"/>
                <a:ea typeface="Aptos"/>
                <a:cs typeface="Aptos"/>
              </a:rPr>
              <a:t> / </a:t>
            </a:r>
            <a:r>
              <a:rPr lang="el-GR" sz="1800" b="1" u="none" strike="noStrike" dirty="0" err="1">
                <a:solidFill>
                  <a:srgbClr val="527CC1"/>
                </a:solidFill>
                <a:effectLst/>
                <a:latin typeface="Aptos"/>
                <a:ea typeface="Aptos"/>
                <a:cs typeface="Aptos"/>
              </a:rPr>
              <a:t>Αποπόλωση</a:t>
            </a:r>
            <a:r>
              <a:rPr lang="el-GR" sz="1800" b="1" u="none" strike="noStrike" dirty="0">
                <a:solidFill>
                  <a:srgbClr val="527CC1"/>
                </a:solidFill>
                <a:effectLst/>
                <a:latin typeface="Aptos"/>
                <a:ea typeface="Aptos"/>
                <a:cs typeface="Aptos"/>
              </a:rPr>
              <a:t> (Φάση 3)</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Τι συμβαίνει:</a:t>
            </a:r>
            <a:r>
              <a:rPr lang="el-GR" sz="1800" b="0" u="none" strike="noStrike" dirty="0">
                <a:solidFill>
                  <a:srgbClr val="182438"/>
                </a:solidFill>
                <a:effectLst/>
                <a:latin typeface="Aptos"/>
                <a:ea typeface="Aptos"/>
                <a:cs typeface="Aptos"/>
              </a:rPr>
              <a:t> Οι δίαυλοι ασβεστίου κλείνουν. </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Κίνηση ιόντων:</a:t>
            </a:r>
            <a:r>
              <a:rPr lang="el-GR" sz="1800" b="0" u="none" strike="noStrike" dirty="0">
                <a:solidFill>
                  <a:srgbClr val="182438"/>
                </a:solidFill>
                <a:effectLst/>
                <a:latin typeface="Aptos"/>
                <a:ea typeface="Aptos"/>
                <a:cs typeface="Aptos"/>
              </a:rPr>
              <a:t> Οι δίαυλοι καλίου παραμένουν ανοιχτοί και έτσι κυριαρχεί μια </a:t>
            </a:r>
            <a:r>
              <a:rPr lang="el-GR" sz="1800" b="1" u="none" strike="noStrike" dirty="0">
                <a:solidFill>
                  <a:srgbClr val="182438"/>
                </a:solidFill>
                <a:effectLst/>
                <a:latin typeface="Aptos"/>
                <a:ea typeface="Aptos"/>
                <a:cs typeface="Aptos"/>
              </a:rPr>
              <a:t>έντονη εκροή ιόντων καλίου (K⁺)</a:t>
            </a:r>
            <a:r>
              <a:rPr lang="el-GR" sz="1800" b="0" u="none" strike="noStrike" dirty="0">
                <a:solidFill>
                  <a:srgbClr val="182438"/>
                </a:solidFill>
                <a:effectLst/>
                <a:latin typeface="Aptos"/>
                <a:ea typeface="Aptos"/>
                <a:cs typeface="Aptos"/>
              </a:rPr>
              <a:t> από το κύτταρο προς τον </a:t>
            </a:r>
            <a:r>
              <a:rPr lang="el-GR" sz="1800" b="0" u="none" strike="noStrike" dirty="0" err="1">
                <a:solidFill>
                  <a:srgbClr val="182438"/>
                </a:solidFill>
                <a:effectLst/>
                <a:latin typeface="Aptos"/>
                <a:ea typeface="Aptos"/>
                <a:cs typeface="Aptos"/>
              </a:rPr>
              <a:t>εξωκυττάριο</a:t>
            </a:r>
            <a:r>
              <a:rPr lang="el-GR" sz="1800" b="0" u="none" strike="noStrike" dirty="0">
                <a:solidFill>
                  <a:srgbClr val="182438"/>
                </a:solidFill>
                <a:effectLst/>
                <a:latin typeface="Aptos"/>
                <a:ea typeface="Aptos"/>
                <a:cs typeface="Aptos"/>
              </a:rPr>
              <a:t> χώρο. </a:t>
            </a:r>
            <a:r>
              <a:rPr lang="el-GR" sz="1800" dirty="0">
                <a:solidFill>
                  <a:srgbClr val="182438"/>
                </a:solidFill>
                <a:latin typeface="Aptos"/>
                <a:ea typeface="Aptos"/>
                <a:cs typeface="Aptos"/>
              </a:rPr>
              <a:t> </a:t>
            </a:r>
            <a:r>
              <a:rPr lang="el-GR" sz="1800" b="1" u="none" strike="noStrike" dirty="0">
                <a:solidFill>
                  <a:srgbClr val="182438"/>
                </a:solidFill>
                <a:effectLst/>
                <a:latin typeface="Aptos"/>
                <a:ea typeface="Aptos"/>
                <a:cs typeface="Aptos"/>
              </a:rPr>
              <a:t>Μεταβολή δυναμικού:</a:t>
            </a:r>
            <a:r>
              <a:rPr lang="el-GR" sz="1800" b="0" u="none" strike="noStrike" dirty="0">
                <a:solidFill>
                  <a:srgbClr val="182438"/>
                </a:solidFill>
                <a:effectLst/>
                <a:latin typeface="Aptos"/>
                <a:ea typeface="Aptos"/>
                <a:cs typeface="Aptos"/>
              </a:rPr>
              <a:t> Η απώλεια θετικών φορτίων επαναφέρει το δυναμικό της μεμβράνης στα φυσιολογικά αρνητικά επίπεδα ηρεμίας (από τα 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 πίσω στα -90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 [</a:t>
            </a:r>
            <a:r>
              <a:rPr lang="el-GR" sz="1800" b="0" u="none" strike="noStrike" dirty="0">
                <a:solidFill>
                  <a:srgbClr val="182438"/>
                </a:solidFill>
                <a:effectLst/>
                <a:latin typeface="Aptos"/>
                <a:hlinkClick r:id="rId2"/>
              </a:rPr>
              <a:t>1</a:t>
            </a:r>
            <a:r>
              <a:rPr lang="el-GR" sz="1800" b="0" u="none" strike="noStrike" dirty="0">
                <a:solidFill>
                  <a:srgbClr val="182438"/>
                </a:solidFill>
                <a:effectLst/>
                <a:latin typeface="Aptos"/>
                <a:ea typeface="Aptos"/>
                <a:cs typeface="Aptos"/>
              </a:rPr>
              <a:t>, </a:t>
            </a:r>
            <a:r>
              <a:rPr lang="el-GR" sz="1800" b="0" u="none" strike="noStrike" dirty="0">
                <a:solidFill>
                  <a:srgbClr val="182438"/>
                </a:solidFill>
                <a:effectLst/>
                <a:latin typeface="Aptos"/>
                <a:hlinkClick r:id="rId3"/>
              </a:rPr>
              <a:t>2</a:t>
            </a:r>
            <a:r>
              <a:rPr lang="el-GR" sz="1800" b="0" u="none" strike="noStrike" dirty="0">
                <a:solidFill>
                  <a:srgbClr val="182438"/>
                </a:solidFill>
                <a:effectLst/>
                <a:latin typeface="Aptos"/>
                <a:ea typeface="Aptos"/>
                <a:cs typeface="Aptos"/>
              </a:rPr>
              <a:t>]</a:t>
            </a:r>
          </a:p>
          <a:p>
            <a:pPr marL="0" marR="0">
              <a:lnSpc>
                <a:spcPct val="100000"/>
              </a:lnSpc>
              <a:spcAft>
                <a:spcPts val="300"/>
              </a:spcAft>
              <a:buNone/>
              <a:defRPr sz="1800" b="1">
                <a:solidFill>
                  <a:srgbClr val="527CC1"/>
                </a:solidFill>
                <a:latin typeface="Aptos"/>
                <a:ea typeface="Aptos"/>
                <a:cs typeface="Aptos"/>
              </a:defRPr>
            </a:pPr>
            <a:r>
              <a:rPr lang="el-GR" sz="1800" b="1" u="none" strike="noStrike" dirty="0">
                <a:solidFill>
                  <a:srgbClr val="527CC1"/>
                </a:solidFill>
                <a:effectLst/>
                <a:latin typeface="Aptos"/>
                <a:ea typeface="Aptos"/>
                <a:cs typeface="Aptos"/>
              </a:rPr>
              <a:t>Δυναμικό Ηρεμίας (Φάση 4)</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Τι συμβαίνει:</a:t>
            </a:r>
            <a:r>
              <a:rPr lang="el-GR" sz="1800" b="0" u="none" strike="noStrike" dirty="0">
                <a:solidFill>
                  <a:srgbClr val="182438"/>
                </a:solidFill>
                <a:effectLst/>
                <a:latin typeface="Aptos"/>
                <a:ea typeface="Aptos"/>
                <a:cs typeface="Aptos"/>
              </a:rPr>
              <a:t> Το κύτταρο έχει επανέλθει στα -90 </a:t>
            </a:r>
            <a:r>
              <a:rPr lang="el-GR" sz="1800" b="0" u="none" strike="noStrike" dirty="0" err="1">
                <a:solidFill>
                  <a:srgbClr val="182438"/>
                </a:solidFill>
                <a:effectLst/>
                <a:latin typeface="Aptos"/>
                <a:ea typeface="Aptos"/>
                <a:cs typeface="Aptos"/>
              </a:rPr>
              <a:t>mV</a:t>
            </a:r>
            <a:r>
              <a:rPr lang="el-GR" sz="1800" b="0" u="none" strike="noStrike" dirty="0">
                <a:solidFill>
                  <a:srgbClr val="182438"/>
                </a:solidFill>
                <a:effectLst/>
                <a:latin typeface="Aptos"/>
                <a:ea typeface="Aptos"/>
                <a:cs typeface="Aptos"/>
              </a:rPr>
              <a:t>.</a:t>
            </a:r>
          </a:p>
          <a:p>
            <a:pPr marL="228600" marR="0" lvl="0" indent="-114300">
              <a:lnSpc>
                <a:spcPct val="100000"/>
              </a:lnSpc>
              <a:spcAft>
                <a:spcPts val="300"/>
              </a:spcAft>
              <a:buFont typeface="Aptos"/>
              <a:buChar char="•"/>
              <a:defRPr sz="1800">
                <a:solidFill>
                  <a:srgbClr val="182438"/>
                </a:solidFill>
                <a:latin typeface="Aptos"/>
                <a:ea typeface="Aptos"/>
                <a:cs typeface="Aptos"/>
              </a:defRPr>
            </a:pPr>
            <a:r>
              <a:rPr lang="el-GR" sz="1800" b="1" u="none" strike="noStrike" dirty="0">
                <a:solidFill>
                  <a:srgbClr val="182438"/>
                </a:solidFill>
                <a:effectLst/>
                <a:latin typeface="Aptos"/>
                <a:ea typeface="Aptos"/>
                <a:cs typeface="Aptos"/>
              </a:rPr>
              <a:t>Κίνηση ιόντων:</a:t>
            </a:r>
            <a:r>
              <a:rPr lang="el-GR" sz="1800" b="0" u="none" strike="noStrike" dirty="0">
                <a:solidFill>
                  <a:srgbClr val="182438"/>
                </a:solidFill>
                <a:effectLst/>
                <a:latin typeface="Aptos"/>
                <a:ea typeface="Aptos"/>
                <a:cs typeface="Aptos"/>
              </a:rPr>
              <a:t> Η </a:t>
            </a:r>
            <a:r>
              <a:rPr lang="el-GR" sz="1800" b="1" u="none" strike="noStrike" dirty="0">
                <a:solidFill>
                  <a:srgbClr val="182438"/>
                </a:solidFill>
                <a:effectLst/>
                <a:latin typeface="Aptos"/>
                <a:ea typeface="Aptos"/>
                <a:cs typeface="Aptos"/>
              </a:rPr>
              <a:t>αντλία Νατρίου-Καλίου (</a:t>
            </a:r>
            <a:r>
              <a:rPr lang="el-GR" sz="1800" b="1" u="none" strike="noStrike" dirty="0" err="1">
                <a:solidFill>
                  <a:srgbClr val="182438"/>
                </a:solidFill>
                <a:effectLst/>
                <a:latin typeface="Aptos"/>
                <a:ea typeface="Aptos"/>
                <a:cs typeface="Aptos"/>
              </a:rPr>
              <a:t>Na</a:t>
            </a:r>
            <a:r>
              <a:rPr lang="el-GR" sz="1800" b="1" u="none" strike="noStrike" dirty="0">
                <a:solidFill>
                  <a:srgbClr val="182438"/>
                </a:solidFill>
                <a:effectLst/>
                <a:latin typeface="Aptos"/>
                <a:ea typeface="Aptos"/>
                <a:cs typeface="Aptos"/>
              </a:rPr>
              <a:t>⁺/K⁺ </a:t>
            </a:r>
            <a:r>
              <a:rPr lang="el-GR" sz="1800" b="1" u="none" strike="noStrike" dirty="0" err="1">
                <a:solidFill>
                  <a:srgbClr val="182438"/>
                </a:solidFill>
                <a:effectLst/>
                <a:latin typeface="Aptos"/>
                <a:ea typeface="Aptos"/>
                <a:cs typeface="Aptos"/>
              </a:rPr>
              <a:t>ATPαση</a:t>
            </a:r>
            <a:r>
              <a:rPr lang="el-GR" sz="1800" b="1" u="none" strike="noStrike" dirty="0">
                <a:solidFill>
                  <a:srgbClr val="182438"/>
                </a:solidFill>
                <a:effectLst/>
                <a:latin typeface="Aptos"/>
                <a:ea typeface="Aptos"/>
                <a:cs typeface="Aptos"/>
              </a:rPr>
              <a:t>)</a:t>
            </a:r>
            <a:r>
              <a:rPr lang="el-GR" sz="1800" b="0" u="none" strike="noStrike" dirty="0">
                <a:solidFill>
                  <a:srgbClr val="182438"/>
                </a:solidFill>
                <a:effectLst/>
                <a:latin typeface="Aptos"/>
                <a:ea typeface="Aptos"/>
                <a:cs typeface="Aptos"/>
              </a:rPr>
              <a:t> αναλαμβάνει να αποκαταστήσει τις αρχικές χημικές συγκεντρώσεις, απομακρύνοντας το πλεονάζον νάτριο και εισάγοντας το κάλιο, προετοιμάζοντας το κύτταρο για το επόμενο ερέθισμα.</a:t>
            </a:r>
          </a:p>
        </p:txBody>
      </p:sp>
      <p:pic>
        <p:nvPicPr>
          <p:cNvPr id="8" name="Εικόνα 7" descr="Electrochemical Gradients | Types, Primary, Secondary, Role">
            <a:extLst>
              <a:ext uri="{FF2B5EF4-FFF2-40B4-BE49-F238E27FC236}">
                <a16:creationId xmlns:a16="http://schemas.microsoft.com/office/drawing/2014/main" id="{75E6AC70-EA59-B502-112C-6AE7733505D9}"/>
              </a:ext>
            </a:extLst>
          </p:cNvPr>
          <p:cNvPicPr>
            <a:picLocks noChangeAspect="1"/>
          </p:cNvPicPr>
          <p:nvPr/>
        </p:nvPicPr>
        <p:blipFill>
          <a:blip r:embed="rId4"/>
          <a:stretch>
            <a:fillRect/>
          </a:stretch>
        </p:blipFill>
        <p:spPr>
          <a:xfrm>
            <a:off x="7315200" y="3369885"/>
            <a:ext cx="4206240" cy="1947029"/>
          </a:xfrm>
          <a:prstGeom prst="rect">
            <a:avLst/>
          </a:prstGeom>
        </p:spPr>
      </p:pic>
      <p:sp>
        <p:nvSpPr>
          <p:cNvPr id="9" name="Τίτλος διαφάνειας">
            <a:extLst>
              <a:ext uri="{FF2B5EF4-FFF2-40B4-BE49-F238E27FC236}">
                <a16:creationId xmlns:a16="http://schemas.microsoft.com/office/drawing/2014/main" id="{F1F9E16D-07D3-4CDD-8FA6-F89B55CBF43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Επαναπόλωση και δυναμικό ηρεμίας</a:t>
            </a:r>
          </a:p>
        </p:txBody>
      </p:sp>
    </p:spTree>
    <p:extLst>
      <p:ext uri="{BB962C8B-B14F-4D97-AF65-F5344CB8AC3E}">
        <p14:creationId xmlns:p14="http://schemas.microsoft.com/office/powerpoint/2010/main" val="18970335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41C6C068-8FE2-4EFA-8297-9E99711A57F3}"/>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Ιόντα, δίαυλοι και ηλεκτρικά ρεύματα</a:t>
            </a:r>
          </a:p>
        </p:txBody>
      </p:sp>
      <p:sp>
        <p:nvSpPr>
          <p:cNvPr id="101" name="Κύριο περιεχόμενο">
            <a:extLst>
              <a:ext uri="{FF2B5EF4-FFF2-40B4-BE49-F238E27FC236}">
                <a16:creationId xmlns:a16="http://schemas.microsoft.com/office/drawing/2014/main" id="{0A1AEA0E-7FB8-4398-BC55-6CE2D3C9B49F}"/>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Ιόν: άτομο ή μόριο με ηλεκτρικό φορτίο. Τα Na⁺, K⁺ και Ca²⁺ έχουν θετικό φορτίο.</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Ιοντικός δίαυλος: πρωτεΐνη της μεμβράνης που επιτρέπει τη διέλευση συγκεκριμένων ιόντων.</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Εισερχόμενο θετικό ρεύμα: μετακίνηση θετικού φορτίου προς το εσωτερικό του κυττάρου, που ευνοεί την αποπόλωση.</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Εξερχόμενο θετικό ρεύμα: μετακίνηση θετικού φορτίου προς το εξωτερικό του κυττάρου, που ευνοεί την επαναπόλωση.</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Τασεοεξαρτώμενος δίαυλος: ανοίγει ή κλείνει όταν αλλάζει το δυναμικό της μεμβράνης.</a:t>
            </a:r>
          </a:p>
        </p:txBody>
      </p:sp>
    </p:spTree>
    <p:extLst>
      <p:ext uri="{BB962C8B-B14F-4D97-AF65-F5344CB8AC3E}">
        <p14:creationId xmlns:p14="http://schemas.microsoft.com/office/powerpoint/2010/main" val="19592621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1E95AE7F-8BB4-481D-9CCE-78D8CE7CCAFA}"/>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Δυναμικό ενεργείας κοιλιακού μυοκυττάρου</a:t>
            </a:r>
          </a:p>
        </p:txBody>
      </p:sp>
      <p:sp>
        <p:nvSpPr>
          <p:cNvPr id="3" name="Κύριο περιεχόμενο">
            <a:extLst>
              <a:ext uri="{FF2B5EF4-FFF2-40B4-BE49-F238E27FC236}">
                <a16:creationId xmlns:a16="http://schemas.microsoft.com/office/drawing/2014/main" id="{390010B5-7535-4C0B-AB50-F03F4863EF57}"/>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Φάση 0: ταχεία αποπόλωση. Φάση 1: αρχική επαναπόλωση.</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Φάση 2: οροπέδιο (plateau).</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Φάση 3: επαναπόλωση. Φάση 4: δυναμικό ηρεμίας.</a:t>
            </a:r>
          </a:p>
        </p:txBody>
      </p:sp>
      <p:pic>
        <p:nvPicPr>
          <p:cNvPr id="10" name="Εικόνα 9"/>
          <p:cNvPicPr>
            <a:picLocks noChangeAspect="1"/>
          </p:cNvPicPr>
          <p:nvPr/>
        </p:nvPicPr>
        <p:blipFill>
          <a:blip r:embed="rId3"/>
          <a:srcRect r="64000"/>
          <a:stretch/>
        </p:blipFill>
        <p:spPr>
          <a:xfrm>
            <a:off x="7071914" y="2190750"/>
            <a:ext cx="4429922" cy="4171950"/>
          </a:xfrm>
          <a:prstGeom prst="rect">
            <a:avLst/>
          </a:prstGeom>
        </p:spPr>
      </p:pic>
    </p:spTree>
    <p:extLst>
      <p:ext uri="{BB962C8B-B14F-4D97-AF65-F5344CB8AC3E}">
        <p14:creationId xmlns:p14="http://schemas.microsoft.com/office/powerpoint/2010/main" val="9858903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7A18B265-9462-4D93-BB90-F42929A857E4}"/>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Φάσεις 0 και 1</a:t>
            </a:r>
          </a:p>
        </p:txBody>
      </p:sp>
      <p:sp>
        <p:nvSpPr>
          <p:cNvPr id="3" name="Κύριο περιεχόμενο">
            <a:extLst>
              <a:ext uri="{FF2B5EF4-FFF2-40B4-BE49-F238E27FC236}">
                <a16:creationId xmlns:a16="http://schemas.microsoft.com/office/drawing/2014/main" id="{B2E6634C-593C-42EC-AB66-3CEBDC6E03F7}"/>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Φάση 0: Ταχεία αποπόλωση στις κοιλιακές, κολπικές και Purkinje ίνες.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Ξεκινά λόγω παροδικής αύξησης της αγωγιμότητας του Na⁺ (gNa) μέσω του ανοίγματος των ενεργοποιητικών πυλών των διαύλων Na⁺.</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Φάση 1: Οι πύλες απενεργοποίησης των διαύλων Na⁺ κλείνουν, μειώνοντας την αγωγιμότητα του Na⁺ (gNa) και διακόπτοντας το εισερχόμενο ρεύμα Na⁺.</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έξοδος ιόντων K⁺ συμβάλλει στην αρχική επαναπόλωση.</a:t>
            </a:r>
          </a:p>
        </p:txBody>
      </p:sp>
      <p:pic>
        <p:nvPicPr>
          <p:cNvPr id="10" name="Εικόνα 9"/>
          <p:cNvPicPr>
            <a:picLocks noChangeAspect="1"/>
          </p:cNvPicPr>
          <p:nvPr/>
        </p:nvPicPr>
        <p:blipFill>
          <a:blip r:embed="rId3"/>
          <a:srcRect/>
          <a:stretch/>
        </p:blipFill>
        <p:spPr>
          <a:xfrm>
            <a:off x="7281627" y="2190750"/>
            <a:ext cx="4010497" cy="4171950"/>
          </a:xfrm>
          <a:prstGeom prst="rect">
            <a:avLst/>
          </a:prstGeom>
        </p:spPr>
      </p:pic>
    </p:spTree>
    <p:extLst>
      <p:ext uri="{BB962C8B-B14F-4D97-AF65-F5344CB8AC3E}">
        <p14:creationId xmlns:p14="http://schemas.microsoft.com/office/powerpoint/2010/main" val="457767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0BEC8F3B-6A82-4D1C-AEEE-92BB7B9E913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Φάση 2: το οροπέδιο</a:t>
            </a:r>
          </a:p>
        </p:txBody>
      </p:sp>
      <p:sp>
        <p:nvSpPr>
          <p:cNvPr id="3" name="Κύριο περιεχόμενο">
            <a:extLst>
              <a:ext uri="{FF2B5EF4-FFF2-40B4-BE49-F238E27FC236}">
                <a16:creationId xmlns:a16="http://schemas.microsoft.com/office/drawing/2014/main" id="{571889A4-8BBD-42F0-BC35-C3675DF6083F}"/>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Μακρά περίοδος (150–200 ms) σταθερού, αποπολωμένου δυναμικού μεμβράνης.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εισερχόμενο ρεύμα Ca²⁺ (βραδεία είσοδος ιόντων) μέσω των διαύλων L-type συμβάλλει στο οροπέδιο.</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εξερχόμενο ρεύμα K⁺, όπως στη Φάση 1, εξισορροπεί το εισερχόμενο ρεύμα Ca²⁺, διατηρώντας ένα σταθερό αποπολωμένο επίπεδο.</a:t>
            </a:r>
          </a:p>
        </p:txBody>
      </p:sp>
      <p:pic>
        <p:nvPicPr>
          <p:cNvPr id="10" name="Εικόνα 9"/>
          <p:cNvPicPr>
            <a:picLocks noChangeAspect="1"/>
          </p:cNvPicPr>
          <p:nvPr/>
        </p:nvPicPr>
        <p:blipFill>
          <a:blip r:embed="rId3"/>
          <a:srcRect/>
          <a:stretch/>
        </p:blipFill>
        <p:spPr>
          <a:xfrm>
            <a:off x="7284819" y="2190750"/>
            <a:ext cx="4004113" cy="4171950"/>
          </a:xfrm>
          <a:prstGeom prst="rect">
            <a:avLst/>
          </a:prstGeom>
        </p:spPr>
      </p:pic>
    </p:spTree>
    <p:extLst>
      <p:ext uri="{BB962C8B-B14F-4D97-AF65-F5344CB8AC3E}">
        <p14:creationId xmlns:p14="http://schemas.microsoft.com/office/powerpoint/2010/main" val="20128385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4F3ABBC4-5A2C-418F-AA31-297D603C063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Σύζευξη διέγερσης και σύσπασης</a:t>
            </a:r>
          </a:p>
        </p:txBody>
      </p:sp>
      <p:sp>
        <p:nvSpPr>
          <p:cNvPr id="101" name="Κύριο περιεχόμενο">
            <a:extLst>
              <a:ext uri="{FF2B5EF4-FFF2-40B4-BE49-F238E27FC236}">
                <a16:creationId xmlns:a16="http://schemas.microsoft.com/office/drawing/2014/main" id="{BDC999C3-98CA-40C3-A873-FA2FD76B6591}"/>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Το εισερχόμενο ρεύμα Ca²⁺ πυροδοτεί την απελευθέρωση Ca²⁺ από τα ενδοκυττάρια αποθέματα, γεγονός κρίσιμο για τη σύζευξη διέγερσης-σύσπασης στον καρδιακό μυ.</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Ηλεκτρική διέγερση: ενεργοποίηση του καρδιακού κυττάρου με μεταβολή του δυναμικού της μεμβράνης.</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Σύσπαση: ανάπτυξη μηχανικής δύναμης. Η είσοδος Ca²⁺ συνδέει την ηλεκτρική διέγερση με τη σύσπαση.</a:t>
            </a:r>
          </a:p>
        </p:txBody>
      </p:sp>
    </p:spTree>
    <p:extLst>
      <p:ext uri="{BB962C8B-B14F-4D97-AF65-F5344CB8AC3E}">
        <p14:creationId xmlns:p14="http://schemas.microsoft.com/office/powerpoint/2010/main" val="1959262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0B3DCF28-3A79-4425-B516-86ECB6C821C7}"/>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Φάσεις 3 και 4</a:t>
            </a:r>
          </a:p>
        </p:txBody>
      </p:sp>
      <p:sp>
        <p:nvSpPr>
          <p:cNvPr id="3" name="Κύριο περιεχόμενο">
            <a:extLst>
              <a:ext uri="{FF2B5EF4-FFF2-40B4-BE49-F238E27FC236}">
                <a16:creationId xmlns:a16="http://schemas.microsoft.com/office/drawing/2014/main" id="{DD9F1A4C-483D-460B-A084-4BBE4A3F3D6F}"/>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μείωση του εισερχόμενου ρεύματος Ca²⁺ και η αύξηση του εξερχόμενου ρεύματος K⁺ συμβάλλουν στην επαναπόλωση.</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μεμβράνη επαναπολώνεται πλήρως κατά τη Φάση 3 και επιστρέφει στο δυναμικό ηρεμίας (~-85 mV) στη Φάση 4.</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Σταθερό δυναμικό μεμβράνης με ίσα εισερχόμενα και εξερχόμενα ρεύματα.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αγωγιμότητα του K⁺ κατά τη Φάση 4 ονομάζεται gK1, και το αντίστοιχο ρεύμα K⁺ ονομάζεται IK1.</a:t>
            </a:r>
          </a:p>
        </p:txBody>
      </p:sp>
      <p:pic>
        <p:nvPicPr>
          <p:cNvPr id="10" name="Εικόνα 9"/>
          <p:cNvPicPr>
            <a:picLocks noChangeAspect="1"/>
          </p:cNvPicPr>
          <p:nvPr/>
        </p:nvPicPr>
        <p:blipFill>
          <a:blip r:embed="rId3"/>
          <a:stretch/>
        </p:blipFill>
        <p:spPr>
          <a:xfrm>
            <a:off x="7000875" y="2459756"/>
            <a:ext cx="4572000" cy="3633937"/>
          </a:xfrm>
          <a:prstGeom prst="rect">
            <a:avLst/>
          </a:prstGeom>
        </p:spPr>
      </p:pic>
    </p:spTree>
    <p:extLst>
      <p:ext uri="{BB962C8B-B14F-4D97-AF65-F5344CB8AC3E}">
        <p14:creationId xmlns:p14="http://schemas.microsoft.com/office/powerpoint/2010/main" val="12707879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095DCEE9-E9A9-424C-9A81-7539759A7B98}"/>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Τα ρεύματα πίσω από το δυναμικό ενεργείας</a:t>
            </a:r>
          </a:p>
        </p:txBody>
      </p:sp>
      <p:sp>
        <p:nvSpPr>
          <p:cNvPr id="3" name="Κύριο περιεχόμενο">
            <a:extLst>
              <a:ext uri="{FF2B5EF4-FFF2-40B4-BE49-F238E27FC236}">
                <a16:creationId xmlns:a16="http://schemas.microsoft.com/office/drawing/2014/main" id="{0F02C3B0-38FC-4733-8F93-429CC1AC85D4}"/>
              </a:ext>
            </a:extLst>
          </p:cNvPr>
          <p:cNvSpPr>
            <a:spLocks noGrp="1"/>
          </p:cNvSpPr>
          <p:nvPr/>
        </p:nvSpPr>
        <p:spPr>
          <a:xfrm>
            <a:off x="685800" y="2194560"/>
            <a:ext cx="489204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Μεγ</a:t>
            </a:r>
            <a:r>
              <a:rPr sz="2100" b="0" dirty="0">
                <a:solidFill>
                  <a:srgbClr val="182438"/>
                </a:solidFill>
                <a:latin typeface="Aptos"/>
                <a:ea typeface="Aptos"/>
                <a:cs typeface="Aptos"/>
              </a:rPr>
              <a:t>αλύτερο εισερχόμενο ρεύμα κατά την αποπόλωση οδηγεί σε ταχύτερη αγωγή.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τα</a:t>
            </a:r>
            <a:r>
              <a:rPr sz="2100" b="0" dirty="0" err="1">
                <a:solidFill>
                  <a:srgbClr val="182438"/>
                </a:solidFill>
                <a:latin typeface="Aptos"/>
                <a:ea typeface="Aptos"/>
                <a:cs typeface="Aptos"/>
              </a:rPr>
              <a:t>χύτητ</a:t>
            </a:r>
            <a:r>
              <a:rPr sz="2100" b="0" dirty="0">
                <a:solidFill>
                  <a:srgbClr val="182438"/>
                </a:solidFill>
                <a:latin typeface="Aptos"/>
                <a:ea typeface="Aptos"/>
                <a:cs typeface="Aptos"/>
              </a:rPr>
              <a:t>α αγωγής δεν επηρεάζεται από τη διάρκεια του δυναμικού ενέργειας.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διάρκει</a:t>
            </a:r>
            <a:r>
              <a:rPr sz="2100" b="0" dirty="0">
                <a:solidFill>
                  <a:srgbClr val="182438"/>
                </a:solidFill>
                <a:latin typeface="Aptos"/>
                <a:ea typeface="Aptos"/>
                <a:cs typeface="Aptos"/>
              </a:rPr>
              <a:t>α του δυναμικού ενέργειας καθορίζει τον χρόνο επαναπόλωσης, όχι τη διάδοσή του στα γειτονικά κύτταρα.</a:t>
            </a:r>
          </a:p>
        </p:txBody>
      </p:sp>
      <p:pic>
        <p:nvPicPr>
          <p:cNvPr id="10" name="Εικόνα 9"/>
          <p:cNvPicPr>
            <a:picLocks noChangeAspect="1"/>
          </p:cNvPicPr>
          <p:nvPr/>
        </p:nvPicPr>
        <p:blipFill>
          <a:blip r:embed="rId3"/>
          <a:srcRect/>
          <a:stretch/>
        </p:blipFill>
        <p:spPr>
          <a:xfrm>
            <a:off x="5852160" y="2333952"/>
            <a:ext cx="5577840" cy="4018897"/>
          </a:xfrm>
          <a:prstGeom prst="rect">
            <a:avLst/>
          </a:prstGeom>
        </p:spPr>
      </p:pic>
    </p:spTree>
    <p:extLst>
      <p:ext uri="{BB962C8B-B14F-4D97-AF65-F5344CB8AC3E}">
        <p14:creationId xmlns:p14="http://schemas.microsoft.com/office/powerpoint/2010/main" val="2342577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8706145B-BE91-43FA-8787-6D55A5FAEBF4}"/>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Δυναμικό ενεργείας φλεβόκομβου</a:t>
            </a:r>
          </a:p>
        </p:txBody>
      </p:sp>
      <p:sp>
        <p:nvSpPr>
          <p:cNvPr id="3" name="Κύριο περιεχόμενο">
            <a:extLst>
              <a:ext uri="{FF2B5EF4-FFF2-40B4-BE49-F238E27FC236}">
                <a16:creationId xmlns:a16="http://schemas.microsoft.com/office/drawing/2014/main" id="{140EBC28-1692-4A10-B9DE-3E7D73A5FF17}"/>
              </a:ext>
            </a:extLst>
          </p:cNvPr>
          <p:cNvSpPr>
            <a:spLocks noGrp="1"/>
          </p:cNvSpPr>
          <p:nvPr/>
        </p:nvSpPr>
        <p:spPr>
          <a:xfrm>
            <a:off x="685800" y="2194560"/>
            <a:ext cx="493776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Ιονική</a:t>
            </a:r>
            <a:r>
              <a:rPr sz="2100" b="0" dirty="0">
                <a:solidFill>
                  <a:srgbClr val="182438"/>
                </a:solidFill>
                <a:latin typeface="Aptos"/>
                <a:ea typeface="Aptos"/>
                <a:cs typeface="Aptos"/>
              </a:rPr>
              <a:t> β</a:t>
            </a:r>
            <a:r>
              <a:rPr sz="2100" b="0" dirty="0" err="1">
                <a:solidFill>
                  <a:srgbClr val="182438"/>
                </a:solidFill>
                <a:latin typeface="Aptos"/>
                <a:ea typeface="Aptos"/>
                <a:cs typeface="Aptos"/>
              </a:rPr>
              <a:t>άση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Αύξηση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της</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γωγιμότητ</a:t>
            </a:r>
            <a:r>
              <a:rPr sz="2100" b="0" dirty="0">
                <a:solidFill>
                  <a:srgbClr val="182438"/>
                </a:solidFill>
                <a:latin typeface="Aptos"/>
                <a:ea typeface="Aptos"/>
                <a:cs typeface="Aptos"/>
              </a:rPr>
              <a:t>ας του Ca²⁺ (gCa), οδηγώντας σε εισερχόμενο ρεύμα Ca²⁺, κυρίως μέσω των διαύλων L-type Ca²⁺.</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Φάσεις</a:t>
            </a:r>
            <a:r>
              <a:rPr sz="2100" b="0" dirty="0">
                <a:solidFill>
                  <a:srgbClr val="182438"/>
                </a:solidFill>
                <a:latin typeface="Aptos"/>
                <a:ea typeface="Aptos"/>
                <a:cs typeface="Aptos"/>
              </a:rPr>
              <a:t> 1 και 2: Απ</a:t>
            </a:r>
            <a:r>
              <a:rPr sz="2100" b="0" dirty="0" err="1">
                <a:solidFill>
                  <a:srgbClr val="182438"/>
                </a:solidFill>
                <a:latin typeface="Aptos"/>
                <a:ea typeface="Aptos"/>
                <a:cs typeface="Aptos"/>
              </a:rPr>
              <a:t>ουσιάζουν</a:t>
            </a:r>
            <a:r>
              <a:rPr sz="2100" b="0" dirty="0">
                <a:solidFill>
                  <a:srgbClr val="182438"/>
                </a:solidFill>
                <a:latin typeface="Aptos"/>
                <a:ea typeface="Aptos"/>
                <a:cs typeface="Aptos"/>
              </a:rPr>
              <a:t> από </a:t>
            </a:r>
            <a:r>
              <a:rPr sz="2100" b="0" dirty="0" err="1">
                <a:solidFill>
                  <a:srgbClr val="182438"/>
                </a:solidFill>
                <a:latin typeface="Aptos"/>
                <a:ea typeface="Aptos"/>
                <a:cs typeface="Aptos"/>
              </a:rPr>
              <a:t>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αμικό δράσης του φλεβοκόμβου (SA node).</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επαναπ</a:t>
            </a:r>
            <a:r>
              <a:rPr sz="2100" b="0" dirty="0" err="1">
                <a:solidFill>
                  <a:srgbClr val="182438"/>
                </a:solidFill>
                <a:latin typeface="Aptos"/>
                <a:ea typeface="Aptos"/>
                <a:cs typeface="Aptos"/>
              </a:rPr>
              <a:t>όλωση</a:t>
            </a:r>
            <a:r>
              <a:rPr sz="2100" b="0" dirty="0">
                <a:solidFill>
                  <a:srgbClr val="182438"/>
                </a:solidFill>
                <a:latin typeface="Aptos"/>
                <a:ea typeface="Aptos"/>
                <a:cs typeface="Aptos"/>
              </a:rPr>
              <a:t> απ</a:t>
            </a:r>
            <a:r>
              <a:rPr sz="2100" b="0" dirty="0" err="1">
                <a:solidFill>
                  <a:srgbClr val="182438"/>
                </a:solidFill>
                <a:latin typeface="Aptos"/>
                <a:ea typeface="Aptos"/>
                <a:cs typeface="Aptos"/>
              </a:rPr>
              <a:t>οδίδετ</a:t>
            </a:r>
            <a:r>
              <a:rPr sz="2100" b="0" dirty="0">
                <a:solidFill>
                  <a:srgbClr val="182438"/>
                </a:solidFill>
                <a:latin typeface="Aptos"/>
                <a:ea typeface="Aptos"/>
                <a:cs typeface="Aptos"/>
              </a:rPr>
              <a:t>αι στην αύξηση της αγωγιμότητας του K⁺ (gK), προκαλώντας εξερχόμενο ρεύμα K⁺.</a:t>
            </a:r>
          </a:p>
        </p:txBody>
      </p:sp>
      <p:pic>
        <p:nvPicPr>
          <p:cNvPr id="10" name="Εικόνα 9"/>
          <p:cNvPicPr>
            <a:picLocks noChangeAspect="1"/>
          </p:cNvPicPr>
          <p:nvPr/>
        </p:nvPicPr>
        <p:blipFill>
          <a:blip r:embed="rId3"/>
          <a:srcRect/>
          <a:stretch/>
        </p:blipFill>
        <p:spPr>
          <a:xfrm>
            <a:off x="5897880" y="2386023"/>
            <a:ext cx="5577840" cy="3914754"/>
          </a:xfrm>
          <a:prstGeom prst="rect">
            <a:avLst/>
          </a:prstGeom>
        </p:spPr>
      </p:pic>
    </p:spTree>
    <p:extLst>
      <p:ext uri="{BB962C8B-B14F-4D97-AF65-F5344CB8AC3E}">
        <p14:creationId xmlns:p14="http://schemas.microsoft.com/office/powerpoint/2010/main" val="19415588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C1393490-E54C-44CD-B26B-248A5A79AD47}"/>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 φάση 4 και η αυτοματικότητα</a:t>
            </a:r>
          </a:p>
        </p:txBody>
      </p:sp>
      <p:sp>
        <p:nvSpPr>
          <p:cNvPr id="3" name="Κύριο περιεχόμενο">
            <a:extLst>
              <a:ext uri="{FF2B5EF4-FFF2-40B4-BE49-F238E27FC236}">
                <a16:creationId xmlns:a16="http://schemas.microsoft.com/office/drawing/2014/main" id="{5040D5C6-19A0-4D34-AA10-53A141BA5DF8}"/>
              </a:ext>
            </a:extLst>
          </p:cNvPr>
          <p:cNvSpPr>
            <a:spLocks noGrp="1"/>
          </p:cNvSpPr>
          <p:nvPr/>
        </p:nvSpPr>
        <p:spPr>
          <a:xfrm>
            <a:off x="685800" y="2194560"/>
            <a:ext cx="493776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μεγ</a:t>
            </a:r>
            <a:r>
              <a:rPr sz="2100" b="0" dirty="0">
                <a:solidFill>
                  <a:srgbClr val="182438"/>
                </a:solidFill>
                <a:latin typeface="Aptos"/>
                <a:ea typeface="Aptos"/>
                <a:cs typeface="Aptos"/>
              </a:rPr>
              <a:t>αλύτερη σε διάρκεια φάση, υπεύθυνη για την αυτοματικότητα των κυττάρων του φλεβοκόμβου.</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Βρ</a:t>
            </a:r>
            <a:r>
              <a:rPr sz="2100" b="0" dirty="0">
                <a:solidFill>
                  <a:srgbClr val="182438"/>
                </a:solidFill>
                <a:latin typeface="Aptos"/>
                <a:ea typeface="Aptos"/>
                <a:cs typeface="Aptos"/>
              </a:rPr>
              <a:t>αδεία αποπόλωση λόγω If, ενός μικτού ρεύματος Na⁺/K⁺ με καθαρή είσοδο θετικού φορτίου.</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Ο </a:t>
            </a:r>
            <a:r>
              <a:rPr sz="2100" b="0" dirty="0" err="1">
                <a:solidFill>
                  <a:srgbClr val="182438"/>
                </a:solidFill>
                <a:latin typeface="Aptos"/>
                <a:ea typeface="Aptos"/>
                <a:cs typeface="Aptos"/>
              </a:rPr>
              <a:t>ρυθμός</a:t>
            </a:r>
            <a:r>
              <a:rPr sz="2100" b="0" dirty="0">
                <a:solidFill>
                  <a:srgbClr val="182438"/>
                </a:solidFill>
                <a:latin typeface="Aptos"/>
                <a:ea typeface="Aptos"/>
                <a:cs typeface="Aptos"/>
              </a:rPr>
              <a:t> αποπ</a:t>
            </a:r>
            <a:r>
              <a:rPr sz="2100" b="0" dirty="0" err="1">
                <a:solidFill>
                  <a:srgbClr val="182438"/>
                </a:solidFill>
                <a:latin typeface="Aptos"/>
                <a:ea typeface="Aptos"/>
                <a:cs typeface="Aptos"/>
              </a:rPr>
              <a:t>όλωσης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στη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Φάση</a:t>
            </a:r>
            <a:r>
              <a:rPr sz="2100" b="0" dirty="0">
                <a:solidFill>
                  <a:srgbClr val="182438"/>
                </a:solidFill>
                <a:latin typeface="Aptos"/>
                <a:ea typeface="Aptos"/>
                <a:cs typeface="Aptos"/>
              </a:rPr>
              <a:t> 4 επ</a:t>
            </a:r>
            <a:r>
              <a:rPr sz="2100" b="0" dirty="0" err="1">
                <a:solidFill>
                  <a:srgbClr val="182438"/>
                </a:solidFill>
                <a:latin typeface="Aptos"/>
                <a:ea typeface="Aptos"/>
                <a:cs typeface="Aptos"/>
              </a:rPr>
              <a:t>ηρεάζει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τον</a:t>
            </a:r>
            <a:r>
              <a:rPr sz="2100" b="0" dirty="0">
                <a:solidFill>
                  <a:srgbClr val="182438"/>
                </a:solidFill>
                <a:latin typeface="Aptos"/>
                <a:ea typeface="Aptos"/>
                <a:cs typeface="Aptos"/>
              </a:rPr>
              <a:t> κα</a:t>
            </a:r>
            <a:r>
              <a:rPr sz="2100" b="0" dirty="0" err="1">
                <a:solidFill>
                  <a:srgbClr val="182438"/>
                </a:solidFill>
                <a:latin typeface="Aptos"/>
                <a:ea typeface="Aptos"/>
                <a:cs typeface="Aptos"/>
              </a:rPr>
              <a:t>ρδι</a:t>
            </a:r>
            <a:r>
              <a:rPr sz="2100" b="0" dirty="0">
                <a:solidFill>
                  <a:srgbClr val="182438"/>
                </a:solidFill>
                <a:latin typeface="Aptos"/>
                <a:ea typeface="Aptos"/>
                <a:cs typeface="Aptos"/>
              </a:rPr>
              <a:t>ακό ρυθμό.</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Το</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υτόνομο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νευρικό</a:t>
            </a:r>
            <a:r>
              <a:rPr sz="2100" b="0" dirty="0">
                <a:solidFill>
                  <a:srgbClr val="182438"/>
                </a:solidFill>
                <a:latin typeface="Aptos"/>
                <a:ea typeface="Aptos"/>
                <a:cs typeface="Aptos"/>
              </a:rPr>
              <a:t> </a:t>
            </a:r>
            <a:r>
              <a:rPr sz="2100" b="0" dirty="0" err="1">
                <a:solidFill>
                  <a:srgbClr val="182438"/>
                </a:solidFill>
                <a:latin typeface="Aptos"/>
                <a:ea typeface="Aptos"/>
                <a:cs typeface="Aptos"/>
              </a:rPr>
              <a:t>σύστημ</a:t>
            </a:r>
            <a:r>
              <a:rPr sz="2100" b="0" dirty="0">
                <a:solidFill>
                  <a:srgbClr val="182438"/>
                </a:solidFill>
                <a:latin typeface="Aptos"/>
                <a:ea typeface="Aptos"/>
                <a:cs typeface="Aptos"/>
              </a:rPr>
              <a:t>α ρυθμίζει την καρδιακή συχνότητα επηρεάζοντας την ταχύτητα αποπόλωσης της Φάσης 4.</a:t>
            </a:r>
          </a:p>
        </p:txBody>
      </p:sp>
      <p:pic>
        <p:nvPicPr>
          <p:cNvPr id="10" name="Εικόνα 9"/>
          <p:cNvPicPr>
            <a:picLocks noChangeAspect="1"/>
          </p:cNvPicPr>
          <p:nvPr/>
        </p:nvPicPr>
        <p:blipFill>
          <a:blip r:embed="rId3"/>
          <a:srcRect/>
          <a:stretch/>
        </p:blipFill>
        <p:spPr>
          <a:xfrm>
            <a:off x="5897880" y="2485069"/>
            <a:ext cx="5577840" cy="3716663"/>
          </a:xfrm>
          <a:prstGeom prst="rect">
            <a:avLst/>
          </a:prstGeom>
        </p:spPr>
      </p:pic>
    </p:spTree>
    <p:extLst>
      <p:ext uri="{BB962C8B-B14F-4D97-AF65-F5344CB8AC3E}">
        <p14:creationId xmlns:p14="http://schemas.microsoft.com/office/powerpoint/2010/main" val="836290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7A665FD-AF33-4AD7-969C-1E26F012E21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Αποπόλωση και επαναπόλωση στον φλεβόκομβο</a:t>
            </a:r>
          </a:p>
        </p:txBody>
      </p:sp>
      <p:sp>
        <p:nvSpPr>
          <p:cNvPr id="3" name="Κύριο περιεχόμενο">
            <a:extLst>
              <a:ext uri="{FF2B5EF4-FFF2-40B4-BE49-F238E27FC236}">
                <a16:creationId xmlns:a16="http://schemas.microsoft.com/office/drawing/2014/main" id="{E421C95E-0BBB-4A52-A476-339AB7B13967}"/>
              </a:ext>
            </a:extLst>
          </p:cNvPr>
          <p:cNvSpPr>
            <a:spLocks noGrp="1"/>
          </p:cNvSpPr>
          <p:nvPr/>
        </p:nvSpPr>
        <p:spPr>
          <a:xfrm>
            <a:off x="685800" y="2194560"/>
            <a:ext cx="507492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α</a:t>
            </a:r>
            <a:r>
              <a:rPr sz="2100" b="0" dirty="0" err="1">
                <a:solidFill>
                  <a:srgbClr val="182438"/>
                </a:solidFill>
                <a:latin typeface="Aptos"/>
                <a:ea typeface="Aptos"/>
                <a:cs typeface="Aptos"/>
              </a:rPr>
              <a:t>ιχμή</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του</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δυν</a:t>
            </a:r>
            <a:r>
              <a:rPr sz="2100" b="0" dirty="0">
                <a:solidFill>
                  <a:srgbClr val="182438"/>
                </a:solidFill>
                <a:latin typeface="Aptos"/>
                <a:ea typeface="Aptos"/>
                <a:cs typeface="Aptos"/>
              </a:rPr>
              <a:t>αμικού δράσης στον φλεβόκομβο (SA node) είναι χαρακτηριστική, αλλά όχι τόσο ταχεία ή απότομη όσο στα άλλα καρδιακά κύτταρα.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Ιονική</a:t>
            </a:r>
            <a:r>
              <a:rPr sz="2100" b="0" dirty="0">
                <a:solidFill>
                  <a:srgbClr val="182438"/>
                </a:solidFill>
                <a:latin typeface="Aptos"/>
                <a:ea typeface="Aptos"/>
                <a:cs typeface="Aptos"/>
              </a:rPr>
              <a:t> β</a:t>
            </a:r>
            <a:r>
              <a:rPr sz="2100" b="0" dirty="0" err="1">
                <a:solidFill>
                  <a:srgbClr val="182438"/>
                </a:solidFill>
                <a:latin typeface="Aptos"/>
                <a:ea typeface="Aptos"/>
                <a:cs typeface="Aptos"/>
              </a:rPr>
              <a:t>άση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Αύξηση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της</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γωγιμότητ</a:t>
            </a:r>
            <a:r>
              <a:rPr sz="2100" b="0" dirty="0">
                <a:solidFill>
                  <a:srgbClr val="182438"/>
                </a:solidFill>
                <a:latin typeface="Aptos"/>
                <a:ea typeface="Aptos"/>
                <a:cs typeface="Aptos"/>
              </a:rPr>
              <a:t>ας του Ca²⁺ (gCa), οδηγώντας σε εισερχόμενο ρεύμα Ca²⁺, κυρίως μέσω των διαύλων L-type Ca²⁺.</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επαναπ</a:t>
            </a:r>
            <a:r>
              <a:rPr sz="2100" b="0" dirty="0" err="1">
                <a:solidFill>
                  <a:srgbClr val="182438"/>
                </a:solidFill>
                <a:latin typeface="Aptos"/>
                <a:ea typeface="Aptos"/>
                <a:cs typeface="Aptos"/>
              </a:rPr>
              <a:t>όλωση</a:t>
            </a:r>
            <a:r>
              <a:rPr sz="2100" b="0" dirty="0">
                <a:solidFill>
                  <a:srgbClr val="182438"/>
                </a:solidFill>
                <a:latin typeface="Aptos"/>
                <a:ea typeface="Aptos"/>
                <a:cs typeface="Aptos"/>
              </a:rPr>
              <a:t> απ</a:t>
            </a:r>
            <a:r>
              <a:rPr sz="2100" b="0" dirty="0" err="1">
                <a:solidFill>
                  <a:srgbClr val="182438"/>
                </a:solidFill>
                <a:latin typeface="Aptos"/>
                <a:ea typeface="Aptos"/>
                <a:cs typeface="Aptos"/>
              </a:rPr>
              <a:t>οδίδετ</a:t>
            </a:r>
            <a:r>
              <a:rPr sz="2100" b="0" dirty="0">
                <a:solidFill>
                  <a:srgbClr val="182438"/>
                </a:solidFill>
                <a:latin typeface="Aptos"/>
                <a:ea typeface="Aptos"/>
                <a:cs typeface="Aptos"/>
              </a:rPr>
              <a:t>αι στην αύξηση της αγωγιμότητας του K⁺ (gK), προκαλώντας εξερχόμενο ρεύμα K⁺.</a:t>
            </a:r>
          </a:p>
        </p:txBody>
      </p:sp>
      <p:pic>
        <p:nvPicPr>
          <p:cNvPr id="10" name="Εικόνα 9"/>
          <p:cNvPicPr>
            <a:picLocks noChangeAspect="1"/>
          </p:cNvPicPr>
          <p:nvPr/>
        </p:nvPicPr>
        <p:blipFill>
          <a:blip r:embed="rId3"/>
          <a:srcRect/>
          <a:stretch/>
        </p:blipFill>
        <p:spPr>
          <a:xfrm>
            <a:off x="6309360" y="3048869"/>
            <a:ext cx="5394960" cy="2589063"/>
          </a:xfrm>
          <a:prstGeom prst="rect">
            <a:avLst/>
          </a:prstGeom>
        </p:spPr>
      </p:pic>
    </p:spTree>
    <p:extLst>
      <p:ext uri="{BB962C8B-B14F-4D97-AF65-F5344CB8AC3E}">
        <p14:creationId xmlns:p14="http://schemas.microsoft.com/office/powerpoint/2010/main" val="8769340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27304F4E-C6B7-47B3-8807-DA1CC4E6BCD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Κοιλιακό και βηματοδοτικό κύτταρο</a:t>
            </a:r>
          </a:p>
        </p:txBody>
      </p:sp>
      <p:graphicFrame>
        <p:nvGraphicFramePr>
          <p:cNvPr id="9" name="Πίνακας 8"/>
          <p:cNvGraphicFramePr/>
          <p:nvPr/>
        </p:nvGraphicFramePr>
        <p:xfrm>
          <a:off x="762000" y="2057400"/>
          <a:ext cx="10668000" cy="3634740"/>
        </p:xfrm>
        <a:graphic>
          <a:graphicData uri="http://schemas.openxmlformats.org/drawingml/2006/table">
            <a:tbl>
              <a:tblPr/>
              <a:tblGrid>
                <a:gridCol w="2909455">
                  <a:extLst>
                    <a:ext uri="{9D8B030D-6E8A-4147-A177-3AD203B41FA5}">
                      <a16:colId xmlns:a16="http://schemas.microsoft.com/office/drawing/2014/main" val="20000"/>
                    </a:ext>
                  </a:extLst>
                </a:gridCol>
                <a:gridCol w="3758045">
                  <a:extLst>
                    <a:ext uri="{9D8B030D-6E8A-4147-A177-3AD203B41FA5}">
                      <a16:colId xmlns:a16="http://schemas.microsoft.com/office/drawing/2014/main" val="20001"/>
                    </a:ext>
                  </a:extLst>
                </a:gridCol>
                <a:gridCol w="4000500">
                  <a:extLst>
                    <a:ext uri="{9D8B030D-6E8A-4147-A177-3AD203B41FA5}">
                      <a16:colId xmlns:a16="http://schemas.microsoft.com/office/drawing/2014/main" val="20002"/>
                    </a:ext>
                  </a:extLst>
                </a:gridCol>
              </a:tblGrid>
              <a:tr h="723900">
                <a:tc>
                  <a:txBody>
                    <a:bodyPr/>
                    <a:lstStyle/>
                    <a:p>
                      <a:r>
                        <a:rPr sz="1950" b="1">
                          <a:solidFill>
                            <a:srgbClr val="FFFFFF"/>
                          </a:solidFill>
                          <a:latin typeface="Aptos"/>
                          <a:ea typeface="Aptos"/>
                          <a:cs typeface="Aptos"/>
                        </a:rPr>
                        <a:t>Χαρακτηριστικό</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Κοιλιακό μυοκύτταρο</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Φλεβοκομβικό κύτταρο</a:t>
                      </a:r>
                    </a:p>
                  </a:txBody>
                  <a:tcPr marL="133350" marR="133350" marT="57150" marB="57150" anchor="ctr">
                    <a:solidFill>
                      <a:srgbClr val="527CC1"/>
                    </a:solidFill>
                  </a:tcPr>
                </a:tc>
                <a:extLst>
                  <a:ext uri="{0D108BD9-81ED-4DB2-BD59-A6C34878D82A}">
                    <a16:rowId xmlns:a16="http://schemas.microsoft.com/office/drawing/2014/main" val="10000"/>
                  </a:ext>
                </a:extLst>
              </a:tr>
              <a:tr h="723900">
                <a:tc>
                  <a:txBody>
                    <a:bodyPr/>
                    <a:lstStyle/>
                    <a:p>
                      <a:r>
                        <a:rPr sz="2025" b="1">
                          <a:solidFill>
                            <a:srgbClr val="182438"/>
                          </a:solidFill>
                          <a:latin typeface="Aptos"/>
                          <a:ea typeface="Aptos"/>
                          <a:cs typeface="Aptos"/>
                        </a:rPr>
                        <a:t>Φάση 4</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Σταθερό δυναμικό ηρεμίας</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Αυτόματη διαστολική αποπόλωση</a:t>
                      </a:r>
                    </a:p>
                  </a:txBody>
                  <a:tcPr marL="133350" marR="133350" marT="57150" marB="57150" anchor="ctr">
                    <a:solidFill>
                      <a:srgbClr val="FFFFFF"/>
                    </a:solidFill>
                  </a:tcPr>
                </a:tc>
                <a:extLst>
                  <a:ext uri="{0D108BD9-81ED-4DB2-BD59-A6C34878D82A}">
                    <a16:rowId xmlns:a16="http://schemas.microsoft.com/office/drawing/2014/main" val="10001"/>
                  </a:ext>
                </a:extLst>
              </a:tr>
              <a:tr h="723900">
                <a:tc>
                  <a:txBody>
                    <a:bodyPr/>
                    <a:lstStyle/>
                    <a:p>
                      <a:r>
                        <a:rPr sz="2025" b="1">
                          <a:solidFill>
                            <a:srgbClr val="182438"/>
                          </a:solidFill>
                          <a:latin typeface="Aptos"/>
                          <a:ea typeface="Aptos"/>
                          <a:cs typeface="Aptos"/>
                        </a:rPr>
                        <a:t>Κύριο ρεύμα φάσης 0</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Ταχεία είσοδος Na⁺</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Είσοδος Ca²⁺</a:t>
                      </a:r>
                    </a:p>
                  </a:txBody>
                  <a:tcPr marL="133350" marR="133350" marT="57150" marB="57150" anchor="ctr">
                    <a:solidFill>
                      <a:srgbClr val="E2E9F5"/>
                    </a:solidFill>
                  </a:tcPr>
                </a:tc>
                <a:extLst>
                  <a:ext uri="{0D108BD9-81ED-4DB2-BD59-A6C34878D82A}">
                    <a16:rowId xmlns:a16="http://schemas.microsoft.com/office/drawing/2014/main" val="10002"/>
                  </a:ext>
                </a:extLst>
              </a:tr>
              <a:tr h="723900">
                <a:tc>
                  <a:txBody>
                    <a:bodyPr/>
                    <a:lstStyle/>
                    <a:p>
                      <a:r>
                        <a:rPr sz="2025" b="1">
                          <a:solidFill>
                            <a:srgbClr val="182438"/>
                          </a:solidFill>
                          <a:latin typeface="Aptos"/>
                          <a:ea typeface="Aptos"/>
                          <a:cs typeface="Aptos"/>
                        </a:rPr>
                        <a:t>Οροπέδιο</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Σαφής φάση 2</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Απουσία σαφούς οροπεδίου</a:t>
                      </a:r>
                    </a:p>
                  </a:txBody>
                  <a:tcPr marL="133350" marR="133350" marT="57150" marB="57150" anchor="ctr">
                    <a:solidFill>
                      <a:srgbClr val="FFFFFF"/>
                    </a:solidFill>
                  </a:tcPr>
                </a:tc>
                <a:extLst>
                  <a:ext uri="{0D108BD9-81ED-4DB2-BD59-A6C34878D82A}">
                    <a16:rowId xmlns:a16="http://schemas.microsoft.com/office/drawing/2014/main" val="10003"/>
                  </a:ext>
                </a:extLst>
              </a:tr>
              <a:tr h="723900">
                <a:tc>
                  <a:txBody>
                    <a:bodyPr/>
                    <a:lstStyle/>
                    <a:p>
                      <a:r>
                        <a:rPr sz="2025" b="1">
                          <a:solidFill>
                            <a:srgbClr val="182438"/>
                          </a:solidFill>
                          <a:latin typeface="Aptos"/>
                          <a:ea typeface="Aptos"/>
                          <a:cs typeface="Aptos"/>
                        </a:rPr>
                        <a:t>Κύριος ρόλος</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Ανάπτυξη δύναμης και πίεσης</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Παραγωγή ρυθμικών ηλεκτρικών ερεθισμάτων</a:t>
                      </a:r>
                    </a:p>
                  </a:txBody>
                  <a:tcPr marL="133350" marR="133350" marT="57150" marB="57150" anchor="ctr">
                    <a:solidFill>
                      <a:srgbClr val="E2E9F5"/>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71294020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A9BF5B0F-EA4F-4595-97C2-864F4BD51BF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Ανερέθιστες περίοδοι</a:t>
            </a:r>
          </a:p>
        </p:txBody>
      </p:sp>
      <p:sp>
        <p:nvSpPr>
          <p:cNvPr id="3" name="Κύριο περιεχόμενο">
            <a:extLst>
              <a:ext uri="{FF2B5EF4-FFF2-40B4-BE49-F238E27FC236}">
                <a16:creationId xmlns:a16="http://schemas.microsoft.com/office/drawing/2014/main" id="{40ABED98-D1FB-44B3-A908-049269D1E26B}"/>
              </a:ext>
            </a:extLst>
          </p:cNvPr>
          <p:cNvSpPr>
            <a:spLocks noGrp="1"/>
          </p:cNvSpPr>
          <p:nvPr/>
        </p:nvSpPr>
        <p:spPr>
          <a:xfrm>
            <a:off x="685800" y="2194560"/>
            <a:ext cx="5029200" cy="4352544"/>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Απ</a:t>
            </a:r>
            <a:r>
              <a:rPr sz="2100" b="0" dirty="0" err="1">
                <a:solidFill>
                  <a:srgbClr val="182438"/>
                </a:solidFill>
                <a:latin typeface="Aptos"/>
                <a:ea typeface="Aptos"/>
                <a:cs typeface="Aptos"/>
              </a:rPr>
              <a:t>όλυτη</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νερέθιστη</a:t>
            </a:r>
            <a:r>
              <a:rPr sz="2100" b="0" dirty="0">
                <a:solidFill>
                  <a:srgbClr val="182438"/>
                </a:solidFill>
                <a:latin typeface="Aptos"/>
                <a:ea typeface="Aptos"/>
                <a:cs typeface="Aptos"/>
              </a:rPr>
              <a:t> π</a:t>
            </a:r>
            <a:r>
              <a:rPr sz="2100" b="0" dirty="0" err="1">
                <a:solidFill>
                  <a:srgbClr val="182438"/>
                </a:solidFill>
                <a:latin typeface="Aptos"/>
                <a:ea typeface="Aptos"/>
                <a:cs typeface="Aptos"/>
              </a:rPr>
              <a:t>ερίοδος</a:t>
            </a:r>
            <a:r>
              <a:rPr sz="2100" b="0" dirty="0">
                <a:solidFill>
                  <a:srgbClr val="182438"/>
                </a:solidFill>
                <a:latin typeface="Aptos"/>
                <a:ea typeface="Aptos"/>
                <a:cs typeface="Aptos"/>
              </a:rPr>
              <a:t> (ARP): Κα</a:t>
            </a:r>
            <a:r>
              <a:rPr sz="2100" b="0" dirty="0" err="1">
                <a:solidFill>
                  <a:srgbClr val="182438"/>
                </a:solidFill>
                <a:latin typeface="Aptos"/>
                <a:ea typeface="Aptos"/>
                <a:cs typeface="Aptos"/>
              </a:rPr>
              <a:t>νέν</a:t>
            </a:r>
            <a:r>
              <a:rPr sz="2100" b="0" dirty="0">
                <a:solidFill>
                  <a:srgbClr val="182438"/>
                </a:solidFill>
                <a:latin typeface="Aptos"/>
                <a:ea typeface="Aptos"/>
                <a:cs typeface="Aptos"/>
              </a:rPr>
              <a:t>α ερέθισμα δεν προκαλεί δυναμικό ενέργειας.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Απ</a:t>
            </a:r>
            <a:r>
              <a:rPr sz="2100" b="0" dirty="0" err="1">
                <a:solidFill>
                  <a:srgbClr val="182438"/>
                </a:solidFill>
                <a:latin typeface="Aptos"/>
                <a:ea typeface="Aptos"/>
                <a:cs typeface="Aptos"/>
              </a:rPr>
              <a:t>οτελεσμ</a:t>
            </a:r>
            <a:r>
              <a:rPr sz="2100" b="0" dirty="0">
                <a:solidFill>
                  <a:srgbClr val="182438"/>
                </a:solidFill>
                <a:latin typeface="Aptos"/>
                <a:ea typeface="Aptos"/>
                <a:cs typeface="Aptos"/>
              </a:rPr>
              <a:t>ατική ανερέθιστη περίοδος (ERP): Μερικοί δίαυλοι Na⁺ έχουν ανακάμψει, αλλά το ρεύμα δεν είναι αρκετό για να προκαλέσει αγωγή.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Σχετική</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νερέθιστη</a:t>
            </a:r>
            <a:r>
              <a:rPr sz="2100" b="0" dirty="0">
                <a:solidFill>
                  <a:srgbClr val="182438"/>
                </a:solidFill>
                <a:latin typeface="Aptos"/>
                <a:ea typeface="Aptos"/>
                <a:cs typeface="Aptos"/>
              </a:rPr>
              <a:t> π</a:t>
            </a:r>
            <a:r>
              <a:rPr sz="2100" b="0" dirty="0" err="1">
                <a:solidFill>
                  <a:srgbClr val="182438"/>
                </a:solidFill>
                <a:latin typeface="Aptos"/>
                <a:ea typeface="Aptos"/>
                <a:cs typeface="Aptos"/>
              </a:rPr>
              <a:t>ερίοδος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Είν</a:t>
            </a:r>
            <a:r>
              <a:rPr sz="2100" b="0" dirty="0">
                <a:solidFill>
                  <a:srgbClr val="182438"/>
                </a:solidFill>
                <a:latin typeface="Aptos"/>
                <a:ea typeface="Aptos"/>
                <a:cs typeface="Aptos"/>
              </a:rPr>
              <a:t>αι δυνατή η παραγωγή δυναμικού ενέργειας, αλλά απαιτείται μεγαλύτερο από το φυσιολογικό ερέθισμα.</a:t>
            </a:r>
          </a:p>
        </p:txBody>
      </p:sp>
      <p:pic>
        <p:nvPicPr>
          <p:cNvPr id="10" name="Εικόνα 9"/>
          <p:cNvPicPr>
            <a:picLocks noChangeAspect="1"/>
          </p:cNvPicPr>
          <p:nvPr/>
        </p:nvPicPr>
        <p:blipFill>
          <a:blip r:embed="rId3"/>
          <a:stretch/>
        </p:blipFill>
        <p:spPr>
          <a:xfrm>
            <a:off x="6080760" y="2618467"/>
            <a:ext cx="5486400" cy="3449865"/>
          </a:xfrm>
          <a:prstGeom prst="rect">
            <a:avLst/>
          </a:prstGeom>
        </p:spPr>
      </p:pic>
    </p:spTree>
    <p:extLst>
      <p:ext uri="{BB962C8B-B14F-4D97-AF65-F5344CB8AC3E}">
        <p14:creationId xmlns:p14="http://schemas.microsoft.com/office/powerpoint/2010/main" val="26090821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6E82FDF0-5F81-4546-B75F-3BBE3956B2F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Ανερέθιστες περίοδοι</a:t>
            </a:r>
          </a:p>
        </p:txBody>
      </p:sp>
      <p:sp>
        <p:nvSpPr>
          <p:cNvPr id="101" name="Κύριο περιεχόμενο">
            <a:extLst>
              <a:ext uri="{FF2B5EF4-FFF2-40B4-BE49-F238E27FC236}">
                <a16:creationId xmlns:a16="http://schemas.microsoft.com/office/drawing/2014/main" id="{F488BD3E-59CD-465A-AB18-A593E67BBC46}"/>
              </a:ext>
            </a:extLst>
          </p:cNvPr>
          <p:cNvSpPr>
            <a:spLocks noGrp="1"/>
          </p:cNvSpPr>
          <p:nvPr/>
        </p:nvSpPr>
        <p:spPr>
          <a:xfrm>
            <a:off x="434903" y="2291263"/>
            <a:ext cx="6009440" cy="3390248"/>
          </a:xfrm>
          <a:prstGeom prst="rect">
            <a:avLst/>
          </a:prstGeom>
          <a:noFill/>
          <a:ln w="0">
            <a:noFill/>
          </a:ln>
        </p:spPr>
        <p:txBody>
          <a:bodyPr wrap="square" lIns="0" tIns="0" rIns="0" bIns="0" anchor="t">
            <a:noAutofit/>
          </a:bodyPr>
          <a:lstStyle/>
          <a:p>
            <a:pPr marL="228600" indent="-114300" algn="l">
              <a:lnSpc>
                <a:spcPct val="125000"/>
              </a:lnSpc>
              <a:spcAft>
                <a:spcPts val="600"/>
              </a:spcAft>
              <a:buFont typeface="Aptos"/>
              <a:buChar char="•"/>
              <a:defRPr sz="2050" b="0">
                <a:solidFill>
                  <a:srgbClr val="182438"/>
                </a:solidFill>
                <a:latin typeface="Aptos"/>
                <a:ea typeface="Aptos"/>
                <a:cs typeface="Aptos"/>
              </a:defRPr>
            </a:pPr>
            <a:r>
              <a:rPr sz="2050" b="0" dirty="0">
                <a:solidFill>
                  <a:srgbClr val="182438"/>
                </a:solidFill>
                <a:latin typeface="Aptos"/>
                <a:ea typeface="Aptos"/>
                <a:cs typeface="Aptos"/>
              </a:rPr>
              <a:t>Απ</a:t>
            </a:r>
            <a:r>
              <a:rPr sz="2050" b="0" dirty="0" err="1">
                <a:solidFill>
                  <a:srgbClr val="182438"/>
                </a:solidFill>
                <a:latin typeface="Aptos"/>
                <a:ea typeface="Aptos"/>
                <a:cs typeface="Aptos"/>
              </a:rPr>
              <a:t>όλυτη</a:t>
            </a:r>
            <a:r>
              <a:rPr sz="2050" b="0" dirty="0">
                <a:solidFill>
                  <a:srgbClr val="182438"/>
                </a:solidFill>
                <a:latin typeface="Aptos"/>
                <a:ea typeface="Aptos"/>
                <a:cs typeface="Aptos"/>
              </a:rPr>
              <a:t> π</a:t>
            </a:r>
            <a:r>
              <a:rPr sz="2050" b="0" dirty="0" err="1">
                <a:solidFill>
                  <a:srgbClr val="182438"/>
                </a:solidFill>
                <a:latin typeface="Aptos"/>
                <a:ea typeface="Aptos"/>
                <a:cs typeface="Aptos"/>
              </a:rPr>
              <a:t>ερίοδος</a:t>
            </a:r>
            <a:r>
              <a:rPr sz="2050" b="0" dirty="0">
                <a:solidFill>
                  <a:srgbClr val="182438"/>
                </a:solidFill>
                <a:latin typeface="Aptos"/>
                <a:ea typeface="Aptos"/>
                <a:cs typeface="Aptos"/>
              </a:rPr>
              <a:t>: Κα</a:t>
            </a:r>
            <a:r>
              <a:rPr sz="2050" b="0" dirty="0" err="1">
                <a:solidFill>
                  <a:srgbClr val="182438"/>
                </a:solidFill>
                <a:latin typeface="Aptos"/>
                <a:ea typeface="Aptos"/>
                <a:cs typeface="Aptos"/>
              </a:rPr>
              <a:t>λύ</a:t>
            </a:r>
            <a:r>
              <a:rPr sz="2050" b="0" dirty="0">
                <a:solidFill>
                  <a:srgbClr val="182438"/>
                </a:solidFill>
                <a:latin typeface="Aptos"/>
                <a:ea typeface="Aptos"/>
                <a:cs typeface="Aptos"/>
              </a:rPr>
              <a:t>πτει το μεγαλύτερο μέρος του δυναμικού ενέργειας.</a:t>
            </a:r>
          </a:p>
          <a:p>
            <a:pPr marL="228600" indent="-114300" algn="l">
              <a:lnSpc>
                <a:spcPct val="125000"/>
              </a:lnSpc>
              <a:spcAft>
                <a:spcPts val="600"/>
              </a:spcAft>
              <a:buFont typeface="Aptos"/>
              <a:buChar char="•"/>
              <a:defRPr sz="2050" b="0">
                <a:solidFill>
                  <a:srgbClr val="182438"/>
                </a:solidFill>
                <a:latin typeface="Aptos"/>
                <a:ea typeface="Aptos"/>
                <a:cs typeface="Aptos"/>
              </a:defRPr>
            </a:pPr>
            <a:r>
              <a:rPr sz="2050" b="0" dirty="0" err="1">
                <a:solidFill>
                  <a:srgbClr val="182438"/>
                </a:solidFill>
                <a:latin typeface="Aptos"/>
                <a:ea typeface="Aptos"/>
                <a:cs typeface="Aptos"/>
              </a:rPr>
              <a:t>Περιλ</a:t>
            </a:r>
            <a:r>
              <a:rPr sz="2050" b="0" dirty="0">
                <a:solidFill>
                  <a:srgbClr val="182438"/>
                </a:solidFill>
                <a:latin typeface="Aptos"/>
                <a:ea typeface="Aptos"/>
                <a:cs typeface="Aptos"/>
              </a:rPr>
              <a:t>αμβάνει: Την αποπόλωση (upstroke), το επίπεδο (plateau) και μέρος της επαναπόλωσης.</a:t>
            </a:r>
          </a:p>
          <a:p>
            <a:pPr marL="228600" indent="-114300" algn="l">
              <a:lnSpc>
                <a:spcPct val="125000"/>
              </a:lnSpc>
              <a:spcAft>
                <a:spcPts val="600"/>
              </a:spcAft>
              <a:buFont typeface="Aptos"/>
              <a:buChar char="•"/>
              <a:defRPr sz="2050" b="0">
                <a:solidFill>
                  <a:srgbClr val="182438"/>
                </a:solidFill>
                <a:latin typeface="Aptos"/>
                <a:ea typeface="Aptos"/>
                <a:cs typeface="Aptos"/>
              </a:defRPr>
            </a:pPr>
            <a:r>
              <a:rPr sz="2050" b="0" dirty="0">
                <a:solidFill>
                  <a:srgbClr val="182438"/>
                </a:solidFill>
                <a:latin typeface="Aptos"/>
                <a:ea typeface="Aptos"/>
                <a:cs typeface="Aptos"/>
              </a:rPr>
              <a:t>Απ</a:t>
            </a:r>
            <a:r>
              <a:rPr sz="2050" b="0" dirty="0" err="1">
                <a:solidFill>
                  <a:srgbClr val="182438"/>
                </a:solidFill>
                <a:latin typeface="Aptos"/>
                <a:ea typeface="Aptos"/>
                <a:cs typeface="Aptos"/>
              </a:rPr>
              <a:t>οτελεσμ</a:t>
            </a:r>
            <a:r>
              <a:rPr sz="2050" b="0" dirty="0">
                <a:solidFill>
                  <a:srgbClr val="182438"/>
                </a:solidFill>
                <a:latin typeface="Aptos"/>
                <a:ea typeface="Aptos"/>
                <a:cs typeface="Aptos"/>
              </a:rPr>
              <a:t>ατική περίοδος (ERP): Οι δίαυλοι Na⁺ αρχίζουν να ανακάμπτουν προς το τέλος της ERP.</a:t>
            </a:r>
          </a:p>
        </p:txBody>
      </p:sp>
      <p:pic>
        <p:nvPicPr>
          <p:cNvPr id="2" name="Εικόνα 1" descr="ΤΟ ΗΛΕΚΤΡΟΚΑΡΔΙΟΓΡΑΦΗΜΑ (ΗΚΓ) ΚΑΙ Ο ΗΛΕΚΤΡΙΣΜΟΣ ΤΗΣ ΚΑΡΔΙΑΣ | Καρδιολογία">
            <a:extLst>
              <a:ext uri="{FF2B5EF4-FFF2-40B4-BE49-F238E27FC236}">
                <a16:creationId xmlns:a16="http://schemas.microsoft.com/office/drawing/2014/main" id="{788A9571-F661-2B09-82BC-3173CB23F849}"/>
              </a:ext>
            </a:extLst>
          </p:cNvPr>
          <p:cNvPicPr>
            <a:picLocks noChangeAspect="1"/>
          </p:cNvPicPr>
          <p:nvPr/>
        </p:nvPicPr>
        <p:blipFill>
          <a:blip r:embed="rId3"/>
          <a:stretch>
            <a:fillRect/>
          </a:stretch>
        </p:blipFill>
        <p:spPr>
          <a:xfrm>
            <a:off x="7091837" y="2291263"/>
            <a:ext cx="3981786" cy="3676515"/>
          </a:xfrm>
          <a:prstGeom prst="rect">
            <a:avLst/>
          </a:prstGeom>
        </p:spPr>
      </p:pic>
    </p:spTree>
    <p:extLst>
      <p:ext uri="{BB962C8B-B14F-4D97-AF65-F5344CB8AC3E}">
        <p14:creationId xmlns:p14="http://schemas.microsoft.com/office/powerpoint/2010/main" val="19592621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a:extLst>
            <a:ext uri="{FF2B5EF4-FFF2-40B4-BE49-F238E27FC236}">
              <a16:creationId xmlns:a16="http://schemas.microsoft.com/office/drawing/2014/main" id="{C796D8DA-0736-372B-33B5-A6D9A1CF0EE8}"/>
            </a:ext>
          </a:extLst>
        </p:cNvPr>
        <p:cNvGrpSpPr/>
        <p:nvPr/>
      </p:nvGrpSpPr>
      <p:grpSpPr>
        <a:xfrm>
          <a:off x="0" y="0"/>
          <a:ext cx="0" cy="0"/>
          <a:chOff x="0" y="0"/>
          <a:chExt cx="0" cy="0"/>
        </a:xfrm>
      </p:grpSpPr>
      <p:pic>
        <p:nvPicPr>
          <p:cNvPr id="4" name="Εικόνα 3">
            <a:extLst>
              <a:ext uri="{FF2B5EF4-FFF2-40B4-BE49-F238E27FC236}">
                <a16:creationId xmlns:a16="http://schemas.microsoft.com/office/drawing/2014/main" id="{5793330C-B04E-4164-A318-805DA38859A4}"/>
              </a:ext>
            </a:extLst>
          </p:cNvPr>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0CDD6A2B-5947-D59D-8CDF-E1B800B7BAF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Ανερέθιστες περίοδοι</a:t>
            </a:r>
          </a:p>
        </p:txBody>
      </p:sp>
      <p:sp>
        <p:nvSpPr>
          <p:cNvPr id="101" name="Κύριο περιεχόμενο">
            <a:extLst>
              <a:ext uri="{FF2B5EF4-FFF2-40B4-BE49-F238E27FC236}">
                <a16:creationId xmlns:a16="http://schemas.microsoft.com/office/drawing/2014/main" id="{208D7A35-959A-6D77-1D3C-23363AE36E6E}"/>
              </a:ext>
            </a:extLst>
          </p:cNvPr>
          <p:cNvSpPr>
            <a:spLocks noGrp="1"/>
          </p:cNvSpPr>
          <p:nvPr/>
        </p:nvSpPr>
        <p:spPr>
          <a:xfrm>
            <a:off x="413131" y="2392380"/>
            <a:ext cx="6009440" cy="3033822"/>
          </a:xfrm>
          <a:prstGeom prst="rect">
            <a:avLst/>
          </a:prstGeom>
          <a:noFill/>
          <a:ln w="0">
            <a:noFill/>
          </a:ln>
        </p:spPr>
        <p:txBody>
          <a:bodyPr wrap="square" lIns="0" tIns="0" rIns="0" bIns="0" anchor="t">
            <a:noAutofit/>
          </a:bodyPr>
          <a:lstStyle/>
          <a:p>
            <a:pPr marL="228600" indent="-114300" algn="l">
              <a:lnSpc>
                <a:spcPct val="125000"/>
              </a:lnSpc>
              <a:spcAft>
                <a:spcPts val="600"/>
              </a:spcAft>
              <a:buFont typeface="Aptos"/>
              <a:buChar char="•"/>
              <a:defRPr sz="2050" b="0">
                <a:solidFill>
                  <a:srgbClr val="182438"/>
                </a:solidFill>
                <a:latin typeface="Aptos"/>
                <a:ea typeface="Aptos"/>
                <a:cs typeface="Aptos"/>
              </a:defRPr>
            </a:pPr>
            <a:r>
              <a:rPr sz="2050" b="0" dirty="0" err="1">
                <a:solidFill>
                  <a:srgbClr val="182438"/>
                </a:solidFill>
                <a:latin typeface="Aptos"/>
                <a:ea typeface="Aptos"/>
                <a:cs typeface="Aptos"/>
              </a:rPr>
              <a:t>Σχετική</a:t>
            </a:r>
            <a:r>
              <a:rPr sz="2050" b="0" dirty="0">
                <a:solidFill>
                  <a:srgbClr val="182438"/>
                </a:solidFill>
                <a:latin typeface="Aptos"/>
                <a:ea typeface="Aptos"/>
                <a:cs typeface="Aptos"/>
              </a:rPr>
              <a:t> π</a:t>
            </a:r>
            <a:r>
              <a:rPr sz="2050" b="0" dirty="0" err="1">
                <a:solidFill>
                  <a:srgbClr val="182438"/>
                </a:solidFill>
                <a:latin typeface="Aptos"/>
                <a:ea typeface="Aptos"/>
                <a:cs typeface="Aptos"/>
              </a:rPr>
              <a:t>ερίοδος</a:t>
            </a:r>
            <a:r>
              <a:rPr sz="2050" b="0" dirty="0">
                <a:solidFill>
                  <a:srgbClr val="182438"/>
                </a:solidFill>
                <a:latin typeface="Aptos"/>
                <a:ea typeface="Aptos"/>
                <a:cs typeface="Aptos"/>
              </a:rPr>
              <a:t>: </a:t>
            </a:r>
            <a:r>
              <a:rPr sz="2050" b="0" dirty="0" err="1">
                <a:solidFill>
                  <a:srgbClr val="182438"/>
                </a:solidFill>
                <a:latin typeface="Aptos"/>
                <a:ea typeface="Aptos"/>
                <a:cs typeface="Aptos"/>
              </a:rPr>
              <a:t>Ακολουθεί</a:t>
            </a:r>
            <a:r>
              <a:rPr sz="2050" b="0" dirty="0">
                <a:solidFill>
                  <a:srgbClr val="182438"/>
                </a:solidFill>
                <a:latin typeface="Aptos"/>
                <a:ea typeface="Aptos"/>
                <a:cs typeface="Aptos"/>
              </a:rPr>
              <a:t> </a:t>
            </a:r>
            <a:r>
              <a:rPr sz="2050" b="0" dirty="0" err="1">
                <a:solidFill>
                  <a:srgbClr val="182438"/>
                </a:solidFill>
                <a:latin typeface="Aptos"/>
                <a:ea typeface="Aptos"/>
                <a:cs typeface="Aptos"/>
              </a:rPr>
              <a:t>την</a:t>
            </a:r>
            <a:r>
              <a:rPr sz="2050" b="0" dirty="0">
                <a:solidFill>
                  <a:srgbClr val="182438"/>
                </a:solidFill>
                <a:latin typeface="Aptos"/>
                <a:ea typeface="Aptos"/>
                <a:cs typeface="Aptos"/>
              </a:rPr>
              <a:t> ARP και </a:t>
            </a:r>
            <a:r>
              <a:rPr sz="2050" b="0" dirty="0" err="1">
                <a:solidFill>
                  <a:srgbClr val="182438"/>
                </a:solidFill>
                <a:latin typeface="Aptos"/>
                <a:ea typeface="Aptos"/>
                <a:cs typeface="Aptos"/>
              </a:rPr>
              <a:t>δι</a:t>
            </a:r>
            <a:r>
              <a:rPr sz="2050" b="0" dirty="0">
                <a:solidFill>
                  <a:srgbClr val="182438"/>
                </a:solidFill>
                <a:latin typeface="Aptos"/>
                <a:ea typeface="Aptos"/>
                <a:cs typeface="Aptos"/>
              </a:rPr>
              <a:t>αρκεί έως σχεδόν πλήρη επαναπόλωση.</a:t>
            </a:r>
          </a:p>
          <a:p>
            <a:pPr marL="228600" indent="-114300" algn="l">
              <a:lnSpc>
                <a:spcPct val="125000"/>
              </a:lnSpc>
              <a:spcAft>
                <a:spcPts val="600"/>
              </a:spcAft>
              <a:buFont typeface="Aptos"/>
              <a:buChar char="•"/>
              <a:defRPr sz="2050" b="0">
                <a:solidFill>
                  <a:srgbClr val="182438"/>
                </a:solidFill>
                <a:latin typeface="Aptos"/>
                <a:ea typeface="Aptos"/>
                <a:cs typeface="Aptos"/>
              </a:defRPr>
            </a:pPr>
            <a:r>
              <a:rPr sz="2050" b="0" dirty="0">
                <a:solidFill>
                  <a:srgbClr val="182438"/>
                </a:solidFill>
                <a:latin typeface="Aptos"/>
                <a:ea typeface="Aptos"/>
                <a:cs typeface="Aptos"/>
              </a:rPr>
              <a:t>Κα</a:t>
            </a:r>
            <a:r>
              <a:rPr sz="2050" b="0" dirty="0" err="1">
                <a:solidFill>
                  <a:srgbClr val="182438"/>
                </a:solidFill>
                <a:latin typeface="Aptos"/>
                <a:ea typeface="Aptos"/>
                <a:cs typeface="Aptos"/>
              </a:rPr>
              <a:t>νάλι</a:t>
            </a:r>
            <a:r>
              <a:rPr sz="2050" b="0" dirty="0">
                <a:solidFill>
                  <a:srgbClr val="182438"/>
                </a:solidFill>
                <a:latin typeface="Aptos"/>
                <a:ea typeface="Aptos"/>
                <a:cs typeface="Aptos"/>
              </a:rPr>
              <a:t>α Na⁺: Έχουν ανακάμψει περισσότερο, είναι κλειστά αλλά διαθέσιμα.</a:t>
            </a:r>
          </a:p>
        </p:txBody>
      </p:sp>
      <p:pic>
        <p:nvPicPr>
          <p:cNvPr id="5" name="Εικόνα 4" descr="Ανερέθιστη περίοδος (Refractory period) | Καρδιολογία">
            <a:extLst>
              <a:ext uri="{FF2B5EF4-FFF2-40B4-BE49-F238E27FC236}">
                <a16:creationId xmlns:a16="http://schemas.microsoft.com/office/drawing/2014/main" id="{9126B1B7-EDB1-D865-4B88-C85FC47775B2}"/>
              </a:ext>
            </a:extLst>
          </p:cNvPr>
          <p:cNvPicPr>
            <a:picLocks noChangeAspect="1"/>
          </p:cNvPicPr>
          <p:nvPr/>
        </p:nvPicPr>
        <p:blipFill>
          <a:blip r:embed="rId3"/>
          <a:stretch>
            <a:fillRect/>
          </a:stretch>
        </p:blipFill>
        <p:spPr>
          <a:xfrm>
            <a:off x="6585023" y="2392380"/>
            <a:ext cx="4987852" cy="3134691"/>
          </a:xfrm>
          <a:prstGeom prst="rect">
            <a:avLst/>
          </a:prstGeom>
        </p:spPr>
      </p:pic>
    </p:spTree>
    <p:extLst>
      <p:ext uri="{BB962C8B-B14F-4D97-AF65-F5344CB8AC3E}">
        <p14:creationId xmlns:p14="http://schemas.microsoft.com/office/powerpoint/2010/main" val="3004663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E23B5E3C-36E0-45FD-8B3F-04FE61142B2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Γιατί η καρδιά δεν εμφανίζει τετανική συστολή;</a:t>
            </a:r>
          </a:p>
        </p:txBody>
      </p:sp>
      <p:pic>
        <p:nvPicPr>
          <p:cNvPr id="9" name="Εικόνα 8"/>
          <p:cNvPicPr>
            <a:picLocks noChangeAspect="1"/>
          </p:cNvPicPr>
          <p:nvPr/>
        </p:nvPicPr>
        <p:blipFill>
          <a:blip r:embed="rId3"/>
          <a:srcRect t="50000"/>
          <a:stretch/>
        </p:blipFill>
        <p:spPr>
          <a:xfrm>
            <a:off x="5623560" y="2728843"/>
            <a:ext cx="5852160" cy="3229115"/>
          </a:xfrm>
          <a:prstGeom prst="rect">
            <a:avLst/>
          </a:prstGeom>
        </p:spPr>
      </p:pic>
      <p:sp>
        <p:nvSpPr>
          <p:cNvPr id="4" name="Κύριο περιεχόμενο">
            <a:extLst>
              <a:ext uri="{FF2B5EF4-FFF2-40B4-BE49-F238E27FC236}">
                <a16:creationId xmlns:a16="http://schemas.microsoft.com/office/drawing/2014/main" id="{2E2F06A8-5514-44F9-9643-DE484239076B}"/>
              </a:ext>
            </a:extLst>
          </p:cNvPr>
          <p:cNvSpPr>
            <a:spLocks noGrp="1"/>
          </p:cNvSpPr>
          <p:nvPr/>
        </p:nvSpPr>
        <p:spPr>
          <a:xfrm>
            <a:off x="685800" y="2423160"/>
            <a:ext cx="4526280" cy="3886200"/>
          </a:xfrm>
          <a:prstGeom prst="rect">
            <a:avLst/>
          </a:prstGeom>
          <a:noFill/>
          <a:ln w="0">
            <a:noFill/>
          </a:ln>
        </p:spPr>
        <p:txBody>
          <a:bodyPr wrap="square" lIns="0" tIns="0" rIns="0" bIns="0" anchor="t">
            <a:noAutofit/>
          </a:bodyPr>
          <a:lstStyle/>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Η α</a:t>
            </a:r>
            <a:r>
              <a:rPr sz="2250" b="0" dirty="0" err="1">
                <a:solidFill>
                  <a:srgbClr val="182438"/>
                </a:solidFill>
                <a:latin typeface="Aptos"/>
                <a:ea typeface="Aptos"/>
                <a:cs typeface="Aptos"/>
              </a:rPr>
              <a:t>νερέθιστη</a:t>
            </a:r>
            <a:r>
              <a:rPr sz="2250" b="0" dirty="0">
                <a:solidFill>
                  <a:srgbClr val="182438"/>
                </a:solidFill>
                <a:latin typeface="Aptos"/>
                <a:ea typeface="Aptos"/>
                <a:cs typeface="Aptos"/>
              </a:rPr>
              <a:t> π</a:t>
            </a:r>
            <a:r>
              <a:rPr sz="2250" b="0" dirty="0" err="1">
                <a:solidFill>
                  <a:srgbClr val="182438"/>
                </a:solidFill>
                <a:latin typeface="Aptos"/>
                <a:ea typeface="Aptos"/>
                <a:cs typeface="Aptos"/>
              </a:rPr>
              <a:t>ερίοδος</a:t>
            </a:r>
            <a:r>
              <a:rPr sz="2250" b="0" dirty="0">
                <a:solidFill>
                  <a:srgbClr val="182438"/>
                </a:solidFill>
                <a:latin typeface="Aptos"/>
                <a:ea typeface="Aptos"/>
                <a:cs typeface="Aptos"/>
              </a:rPr>
              <a:t> κα</a:t>
            </a:r>
            <a:r>
              <a:rPr sz="2250" b="0" dirty="0" err="1">
                <a:solidFill>
                  <a:srgbClr val="182438"/>
                </a:solidFill>
                <a:latin typeface="Aptos"/>
                <a:ea typeface="Aptos"/>
                <a:cs typeface="Aptos"/>
              </a:rPr>
              <a:t>λύ</a:t>
            </a:r>
            <a:r>
              <a:rPr sz="2250" b="0" dirty="0">
                <a:solidFill>
                  <a:srgbClr val="182438"/>
                </a:solidFill>
                <a:latin typeface="Aptos"/>
                <a:ea typeface="Aptos"/>
                <a:cs typeface="Aptos"/>
              </a:rPr>
              <a:t>πτει μεγάλο μέρος της συστολής.</a:t>
            </a:r>
          </a:p>
          <a:p>
            <a:pPr marL="228600" indent="-114300" algn="l">
              <a:lnSpc>
                <a:spcPct val="150000"/>
              </a:lnSpc>
              <a:spcAft>
                <a:spcPts val="800"/>
              </a:spcAft>
              <a:buFont typeface="Aptos"/>
              <a:buChar char="•"/>
              <a:defRPr sz="2250" b="0">
                <a:solidFill>
                  <a:srgbClr val="182438"/>
                </a:solidFill>
                <a:latin typeface="Aptos"/>
                <a:ea typeface="Aptos"/>
                <a:cs typeface="Aptos"/>
              </a:defRPr>
            </a:pPr>
            <a:r>
              <a:rPr sz="2250" b="0" dirty="0">
                <a:solidFill>
                  <a:srgbClr val="182438"/>
                </a:solidFill>
                <a:latin typeface="Aptos"/>
                <a:ea typeface="Aptos"/>
                <a:cs typeface="Aptos"/>
              </a:rPr>
              <a:t>Η </a:t>
            </a:r>
            <a:r>
              <a:rPr sz="2250" b="0" dirty="0" err="1">
                <a:solidFill>
                  <a:srgbClr val="182438"/>
                </a:solidFill>
                <a:latin typeface="Aptos"/>
                <a:ea typeface="Aptos"/>
                <a:cs typeface="Aptos"/>
              </a:rPr>
              <a:t>οργ</a:t>
            </a:r>
            <a:r>
              <a:rPr sz="2250" b="0" dirty="0">
                <a:solidFill>
                  <a:srgbClr val="182438"/>
                </a:solidFill>
                <a:latin typeface="Aptos"/>
                <a:ea typeface="Aptos"/>
                <a:cs typeface="Aptos"/>
              </a:rPr>
              <a:t>ανωμένη εναλλαγή συστολής και χάλασης επιτρέπει την επαναπλήρωση της καρδιάς.</a:t>
            </a:r>
          </a:p>
        </p:txBody>
      </p:sp>
    </p:spTree>
    <p:extLst>
      <p:ext uri="{BB962C8B-B14F-4D97-AF65-F5344CB8AC3E}">
        <p14:creationId xmlns:p14="http://schemas.microsoft.com/office/powerpoint/2010/main" val="105168938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13602C9F-54D4-4D7E-B633-93A826F62B77}"/>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Συμπαθητική επίδραση στην καρδιά</a:t>
            </a:r>
          </a:p>
        </p:txBody>
      </p:sp>
      <p:sp>
        <p:nvSpPr>
          <p:cNvPr id="3" name="Κύριο περιεχόμενο">
            <a:extLst>
              <a:ext uri="{FF2B5EF4-FFF2-40B4-BE49-F238E27FC236}">
                <a16:creationId xmlns:a16="http://schemas.microsoft.com/office/drawing/2014/main" id="{4E3A90F2-2F85-44BD-B6DB-A4DAEB80AB22}"/>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Η </a:t>
            </a:r>
            <a:r>
              <a:rPr sz="2100" b="0" dirty="0" err="1">
                <a:solidFill>
                  <a:srgbClr val="182438"/>
                </a:solidFill>
                <a:latin typeface="Aptos"/>
                <a:ea typeface="Aptos"/>
                <a:cs typeface="Aptos"/>
              </a:rPr>
              <a:t>συμ</a:t>
            </a:r>
            <a:r>
              <a:rPr sz="2100" b="0" dirty="0">
                <a:solidFill>
                  <a:srgbClr val="182438"/>
                </a:solidFill>
                <a:latin typeface="Aptos"/>
                <a:ea typeface="Aptos"/>
                <a:cs typeface="Aptos"/>
              </a:rPr>
              <a:t>παθητική διέγερση αυξάνει τον ρυθμό αποπόλωσης στη φάση 4, επιταχύνοντας τη συχνότητα των δυναμικών ενέργειας.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Θετικό</a:t>
            </a:r>
            <a:r>
              <a:rPr sz="2100" b="0" dirty="0">
                <a:solidFill>
                  <a:srgbClr val="182438"/>
                </a:solidFill>
                <a:latin typeface="Aptos"/>
                <a:ea typeface="Aptos"/>
                <a:cs typeface="Aptos"/>
              </a:rPr>
              <a:t> </a:t>
            </a:r>
            <a:r>
              <a:rPr sz="2100" b="0" dirty="0" err="1">
                <a:solidFill>
                  <a:srgbClr val="182438"/>
                </a:solidFill>
                <a:latin typeface="Aptos"/>
                <a:ea typeface="Aptos"/>
                <a:cs typeface="Aptos"/>
              </a:rPr>
              <a:t>Δρομότρο</a:t>
            </a:r>
            <a:r>
              <a:rPr sz="2100" b="0" dirty="0">
                <a:solidFill>
                  <a:srgbClr val="182438"/>
                </a:solidFill>
                <a:latin typeface="Aptos"/>
                <a:ea typeface="Aptos"/>
                <a:cs typeface="Aptos"/>
              </a:rPr>
              <a:t>πο Αποτέλεσμα: Αύξηση της ταχύτητας αγωγής μέσω του AV κόμβου.</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Μηχ</a:t>
            </a:r>
            <a:r>
              <a:rPr sz="2100" b="0" dirty="0">
                <a:solidFill>
                  <a:srgbClr val="182438"/>
                </a:solidFill>
                <a:latin typeface="Aptos"/>
                <a:ea typeface="Aptos"/>
                <a:cs typeface="Aptos"/>
              </a:rPr>
              <a:t>ανισμός: Ενίσχυση του εισερχόμενου Ca²⁺ ρεύματος (ICa) κατά την αποπόλωση.</a:t>
            </a:r>
          </a:p>
        </p:txBody>
      </p:sp>
      <p:pic>
        <p:nvPicPr>
          <p:cNvPr id="10" name="Εικόνα 9"/>
          <p:cNvPicPr>
            <a:picLocks noChangeAspect="1"/>
          </p:cNvPicPr>
          <p:nvPr/>
        </p:nvPicPr>
        <p:blipFill>
          <a:blip r:embed="rId3"/>
          <a:srcRect/>
          <a:stretch/>
        </p:blipFill>
        <p:spPr>
          <a:xfrm>
            <a:off x="7000875" y="2875032"/>
            <a:ext cx="4572000" cy="2803386"/>
          </a:xfrm>
          <a:prstGeom prst="rect">
            <a:avLst/>
          </a:prstGeom>
        </p:spPr>
      </p:pic>
    </p:spTree>
    <p:extLst>
      <p:ext uri="{BB962C8B-B14F-4D97-AF65-F5344CB8AC3E}">
        <p14:creationId xmlns:p14="http://schemas.microsoft.com/office/powerpoint/2010/main" val="16327394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BE811382-69A1-48E9-85AA-B9C2C20CF27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Παρασυμπαθητική επίδραση στην καρδιά</a:t>
            </a:r>
          </a:p>
        </p:txBody>
      </p:sp>
      <p:sp>
        <p:nvSpPr>
          <p:cNvPr id="3" name="Κύριο περιεχόμενο">
            <a:extLst>
              <a:ext uri="{FF2B5EF4-FFF2-40B4-BE49-F238E27FC236}">
                <a16:creationId xmlns:a16="http://schemas.microsoft.com/office/drawing/2014/main" id="{1549E781-94D4-4ABF-8865-024678AF8D22}"/>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παρασυμπαθητική διέγερση μειώνει τον ρυθμό αποπόλωσης στη φάση 4 και προκαλεί υπερπόλωση του μέγιστου διαστολικού δυναμικού, μειώνοντας έτσι τη συχνότητα των δυναμικών ενέργειας.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Αρνητικό Δρομότροπο Αποτέλεσμα: Μείωση της ταχύτητας αγωγής μέσω του AV κόμβου.</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Μείωση του εισερχόμενου Ca²⁺ ρεύματος (ICa).</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Αύξηση της εξόδου K⁺ μέσω διαύλων IK-ACh, μειώνοντας το καθαρό εισερχόμενο ρεύμα.</a:t>
            </a:r>
          </a:p>
        </p:txBody>
      </p:sp>
      <p:pic>
        <p:nvPicPr>
          <p:cNvPr id="10" name="Εικόνα 9"/>
          <p:cNvPicPr>
            <a:picLocks noChangeAspect="1"/>
          </p:cNvPicPr>
          <p:nvPr/>
        </p:nvPicPr>
        <p:blipFill>
          <a:blip r:embed="rId3"/>
          <a:srcRect/>
          <a:stretch/>
        </p:blipFill>
        <p:spPr>
          <a:xfrm>
            <a:off x="7000875" y="2728928"/>
            <a:ext cx="4572000" cy="3095593"/>
          </a:xfrm>
          <a:prstGeom prst="rect">
            <a:avLst/>
          </a:prstGeom>
        </p:spPr>
      </p:pic>
    </p:spTree>
    <p:extLst>
      <p:ext uri="{BB962C8B-B14F-4D97-AF65-F5344CB8AC3E}">
        <p14:creationId xmlns:p14="http://schemas.microsoft.com/office/powerpoint/2010/main" val="87320392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49E76F62-68DE-49BF-91F4-2FA044D25F30}"/>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Χρονότροπη και δρομότροπη δράση</a:t>
            </a:r>
          </a:p>
        </p:txBody>
      </p:sp>
      <p:graphicFrame>
        <p:nvGraphicFramePr>
          <p:cNvPr id="9" name="Πίνακας 8"/>
          <p:cNvGraphicFramePr/>
          <p:nvPr/>
        </p:nvGraphicFramePr>
        <p:xfrm>
          <a:off x="762000" y="2057400"/>
          <a:ext cx="10668000" cy="2857500"/>
        </p:xfrm>
        <a:graphic>
          <a:graphicData uri="http://schemas.openxmlformats.org/drawingml/2006/table">
            <a:tbl>
              <a:tblPr/>
              <a:tblGrid>
                <a:gridCol w="1939636">
                  <a:extLst>
                    <a:ext uri="{9D8B030D-6E8A-4147-A177-3AD203B41FA5}">
                      <a16:colId xmlns:a16="http://schemas.microsoft.com/office/drawing/2014/main" val="20000"/>
                    </a:ext>
                  </a:extLst>
                </a:gridCol>
                <a:gridCol w="3685309">
                  <a:extLst>
                    <a:ext uri="{9D8B030D-6E8A-4147-A177-3AD203B41FA5}">
                      <a16:colId xmlns:a16="http://schemas.microsoft.com/office/drawing/2014/main" val="20001"/>
                    </a:ext>
                  </a:extLst>
                </a:gridCol>
                <a:gridCol w="2133600">
                  <a:extLst>
                    <a:ext uri="{9D8B030D-6E8A-4147-A177-3AD203B41FA5}">
                      <a16:colId xmlns:a16="http://schemas.microsoft.com/office/drawing/2014/main" val="20002"/>
                    </a:ext>
                  </a:extLst>
                </a:gridCol>
                <a:gridCol w="2909455">
                  <a:extLst>
                    <a:ext uri="{9D8B030D-6E8A-4147-A177-3AD203B41FA5}">
                      <a16:colId xmlns:a16="http://schemas.microsoft.com/office/drawing/2014/main" val="20003"/>
                    </a:ext>
                  </a:extLst>
                </a:gridCol>
              </a:tblGrid>
              <a:tr h="952500">
                <a:tc>
                  <a:txBody>
                    <a:bodyPr/>
                    <a:lstStyle/>
                    <a:p>
                      <a:r>
                        <a:rPr sz="1950" b="1">
                          <a:solidFill>
                            <a:srgbClr val="FFFFFF"/>
                          </a:solidFill>
                          <a:latin typeface="Aptos"/>
                          <a:ea typeface="Aptos"/>
                          <a:cs typeface="Aptos"/>
                        </a:rPr>
                        <a:t>Επίδραση</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Τι μεταβάλλει</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Συμπαθητικό</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Παρασυμπαθητικό</a:t>
                      </a:r>
                    </a:p>
                  </a:txBody>
                  <a:tcPr marL="133350" marR="133350" marT="57150" marB="57150" anchor="ctr">
                    <a:solidFill>
                      <a:srgbClr val="527CC1"/>
                    </a:solidFill>
                  </a:tcPr>
                </a:tc>
                <a:extLst>
                  <a:ext uri="{0D108BD9-81ED-4DB2-BD59-A6C34878D82A}">
                    <a16:rowId xmlns:a16="http://schemas.microsoft.com/office/drawing/2014/main" val="10000"/>
                  </a:ext>
                </a:extLst>
              </a:tr>
              <a:tr h="952500">
                <a:tc>
                  <a:txBody>
                    <a:bodyPr/>
                    <a:lstStyle/>
                    <a:p>
                      <a:r>
                        <a:rPr sz="2025" b="1">
                          <a:solidFill>
                            <a:srgbClr val="182438"/>
                          </a:solidFill>
                          <a:latin typeface="Aptos"/>
                          <a:ea typeface="Aptos"/>
                          <a:cs typeface="Aptos"/>
                        </a:rPr>
                        <a:t>Χρονότροπη</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Καρδιακή συχνότητα</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Αύξηση συχνότητας</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Μείωση συχνότητας</a:t>
                      </a:r>
                    </a:p>
                  </a:txBody>
                  <a:tcPr marL="133350" marR="133350" marT="57150" marB="57150" anchor="ctr">
                    <a:solidFill>
                      <a:srgbClr val="FFFFFF"/>
                    </a:solidFill>
                  </a:tcPr>
                </a:tc>
                <a:extLst>
                  <a:ext uri="{0D108BD9-81ED-4DB2-BD59-A6C34878D82A}">
                    <a16:rowId xmlns:a16="http://schemas.microsoft.com/office/drawing/2014/main" val="10001"/>
                  </a:ext>
                </a:extLst>
              </a:tr>
              <a:tr h="952500">
                <a:tc>
                  <a:txBody>
                    <a:bodyPr/>
                    <a:lstStyle/>
                    <a:p>
                      <a:r>
                        <a:rPr sz="2025" b="1">
                          <a:solidFill>
                            <a:srgbClr val="182438"/>
                          </a:solidFill>
                          <a:latin typeface="Aptos"/>
                          <a:ea typeface="Aptos"/>
                          <a:cs typeface="Aptos"/>
                        </a:rPr>
                        <a:t>Δρομότροπη</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Ταχύτητα αγωγής, ιδίως στον κολποκοιλιακό κόμβο</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Ταχύτερη αγωγή</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Βραδύτερη αγωγή</a:t>
                      </a:r>
                    </a:p>
                  </a:txBody>
                  <a:tcPr marL="133350" marR="133350" marT="57150" marB="57150" anchor="ctr">
                    <a:solidFill>
                      <a:srgbClr val="E2E9F5"/>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54903959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0CEF216C-7577-42E4-AF92-A10D719801E7}"/>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Κλινικό παράδειγμα: βραδυκαρδία</a:t>
            </a:r>
          </a:p>
        </p:txBody>
      </p:sp>
      <p:sp>
        <p:nvSpPr>
          <p:cNvPr id="3" name="Κύριο περιεχόμενο">
            <a:extLst>
              <a:ext uri="{FF2B5EF4-FFF2-40B4-BE49-F238E27FC236}">
                <a16:creationId xmlns:a16="http://schemas.microsoft.com/office/drawing/2014/main" id="{742D476C-6CC9-4318-B53E-F83BF6B6769C}"/>
              </a:ext>
            </a:extLst>
          </p:cNvPr>
          <p:cNvSpPr>
            <a:spLocks noGrp="1"/>
          </p:cNvSpPr>
          <p:nvPr/>
        </p:nvSpPr>
        <p:spPr>
          <a:xfrm>
            <a:off x="737419" y="2524126"/>
            <a:ext cx="10363200" cy="23336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lang="el-GR" sz="2250" dirty="0">
                <a:solidFill>
                  <a:srgbClr val="182438"/>
                </a:solidFill>
                <a:latin typeface="Aptos"/>
                <a:ea typeface="Aptos"/>
                <a:cs typeface="Aptos"/>
              </a:rPr>
              <a:t> 70</a:t>
            </a:r>
            <a:r>
              <a:rPr lang="en-US" sz="2250" dirty="0">
                <a:solidFill>
                  <a:srgbClr val="182438"/>
                </a:solidFill>
                <a:latin typeface="Aptos"/>
                <a:ea typeface="Aptos"/>
                <a:cs typeface="Aptos"/>
              </a:rPr>
              <a:t> </a:t>
            </a:r>
            <a:r>
              <a:rPr lang="el-GR" sz="2250" dirty="0">
                <a:solidFill>
                  <a:srgbClr val="182438"/>
                </a:solidFill>
                <a:latin typeface="Aptos"/>
                <a:ea typeface="Aptos"/>
                <a:cs typeface="Aptos"/>
              </a:rPr>
              <a:t> </a:t>
            </a:r>
            <a:r>
              <a:rPr lang="el-GR" sz="2250" dirty="0" err="1">
                <a:solidFill>
                  <a:srgbClr val="182438"/>
                </a:solidFill>
                <a:latin typeface="Aptos"/>
                <a:ea typeface="Aptos"/>
                <a:cs typeface="Aptos"/>
              </a:rPr>
              <a:t>ετων</a:t>
            </a:r>
            <a:r>
              <a:rPr lang="el-GR" sz="2250" dirty="0">
                <a:solidFill>
                  <a:srgbClr val="182438"/>
                </a:solidFill>
                <a:latin typeface="Aptos"/>
                <a:ea typeface="Aptos"/>
                <a:cs typeface="Aptos"/>
              </a:rPr>
              <a:t> </a:t>
            </a:r>
            <a:r>
              <a:rPr lang="el-GR" sz="2250" dirty="0" err="1">
                <a:solidFill>
                  <a:srgbClr val="182438"/>
                </a:solidFill>
                <a:latin typeface="Aptos"/>
                <a:ea typeface="Aptos"/>
                <a:cs typeface="Aptos"/>
              </a:rPr>
              <a:t>ανδρας</a:t>
            </a:r>
            <a:r>
              <a:rPr lang="el-GR" sz="2250" dirty="0">
                <a:solidFill>
                  <a:srgbClr val="182438"/>
                </a:solidFill>
                <a:latin typeface="Aptos"/>
                <a:ea typeface="Aptos"/>
                <a:cs typeface="Aptos"/>
              </a:rPr>
              <a:t>  </a:t>
            </a:r>
            <a:r>
              <a:rPr sz="2250" b="0" dirty="0" err="1">
                <a:solidFill>
                  <a:srgbClr val="182438"/>
                </a:solidFill>
                <a:latin typeface="Aptos"/>
                <a:ea typeface="Aptos"/>
                <a:cs typeface="Aptos"/>
              </a:rPr>
              <a:t>με</a:t>
            </a:r>
            <a:r>
              <a:rPr sz="2250" b="0" dirty="0">
                <a:solidFill>
                  <a:srgbClr val="182438"/>
                </a:solidFill>
                <a:latin typeface="Aptos"/>
                <a:ea typeface="Aptos"/>
                <a:cs typeface="Aptos"/>
              </a:rPr>
              <a:t> υπέρταση λαμβάνει θεραπεία με προπρανολόλη, έναν β-αδρενεργικό αναστολέα.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lang="el-GR" sz="2250" b="0" dirty="0">
                <a:solidFill>
                  <a:srgbClr val="182438"/>
                </a:solidFill>
                <a:latin typeface="Aptos"/>
                <a:ea typeface="Aptos"/>
                <a:cs typeface="Aptos"/>
              </a:rPr>
              <a:t> </a:t>
            </a:r>
            <a:r>
              <a:rPr sz="2250" b="0" dirty="0" err="1">
                <a:solidFill>
                  <a:srgbClr val="182438"/>
                </a:solidFill>
                <a:latin typeface="Aptos"/>
                <a:ea typeface="Aptos"/>
                <a:cs typeface="Aptos"/>
              </a:rPr>
              <a:t>Έχει</a:t>
            </a:r>
            <a:r>
              <a:rPr sz="2250" b="0" dirty="0">
                <a:solidFill>
                  <a:srgbClr val="182438"/>
                </a:solidFill>
                <a:latin typeface="Aptos"/>
                <a:ea typeface="Aptos"/>
                <a:cs typeface="Aptos"/>
              </a:rPr>
              <a:t> </a:t>
            </a:r>
            <a:r>
              <a:rPr sz="2250" b="0" dirty="0" err="1">
                <a:solidFill>
                  <a:srgbClr val="182438"/>
                </a:solidFill>
                <a:latin typeface="Aptos"/>
                <a:ea typeface="Aptos"/>
                <a:cs typeface="Aptos"/>
              </a:rPr>
              <a:t>εμφ</a:t>
            </a:r>
            <a:r>
              <a:rPr sz="2250" b="0" dirty="0">
                <a:solidFill>
                  <a:srgbClr val="182438"/>
                </a:solidFill>
                <a:latin typeface="Aptos"/>
                <a:ea typeface="Aptos"/>
                <a:cs typeface="Aptos"/>
              </a:rPr>
              <a:t>ανίσει πολλαπλά επεισόδια ζάλης και συγκοπής (λιποθυμία).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lang="el-GR" sz="2250" b="0" dirty="0">
                <a:solidFill>
                  <a:srgbClr val="182438"/>
                </a:solidFill>
                <a:latin typeface="Aptos"/>
                <a:ea typeface="Aptos"/>
                <a:cs typeface="Aptos"/>
              </a:rPr>
              <a:t>  </a:t>
            </a:r>
            <a:r>
              <a:rPr sz="2250" b="0" dirty="0" err="1">
                <a:solidFill>
                  <a:srgbClr val="182438"/>
                </a:solidFill>
                <a:latin typeface="Aptos"/>
                <a:ea typeface="Aptos"/>
                <a:cs typeface="Aptos"/>
              </a:rPr>
              <a:t>Φλε</a:t>
            </a:r>
            <a:r>
              <a:rPr sz="2250" b="0" dirty="0">
                <a:solidFill>
                  <a:srgbClr val="182438"/>
                </a:solidFill>
                <a:latin typeface="Aptos"/>
                <a:ea typeface="Aptos"/>
                <a:cs typeface="Aptos"/>
              </a:rPr>
              <a:t>βοκομβική βραδυκαρδία.</a:t>
            </a:r>
          </a:p>
        </p:txBody>
      </p:sp>
    </p:spTree>
    <p:extLst>
      <p:ext uri="{BB962C8B-B14F-4D97-AF65-F5344CB8AC3E}">
        <p14:creationId xmlns:p14="http://schemas.microsoft.com/office/powerpoint/2010/main" val="6588519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F73D99A4-15B0-489F-A9F1-833052D5C212}"/>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Εξήγηση του περιστατικού</a:t>
            </a:r>
          </a:p>
        </p:txBody>
      </p:sp>
      <p:sp>
        <p:nvSpPr>
          <p:cNvPr id="3" name="Κύριο περιεχόμενο">
            <a:extLst>
              <a:ext uri="{FF2B5EF4-FFF2-40B4-BE49-F238E27FC236}">
                <a16:creationId xmlns:a16="http://schemas.microsoft.com/office/drawing/2014/main" id="{430FF085-17B3-4FEF-9AD7-8457657857AF}"/>
              </a:ext>
            </a:extLst>
          </p:cNvPr>
          <p:cNvSpPr>
            <a:spLocks noGrp="1"/>
          </p:cNvSpPr>
          <p:nvPr/>
        </p:nvSpPr>
        <p:spPr>
          <a:xfrm>
            <a:off x="866775" y="2324100"/>
            <a:ext cx="10458450" cy="402907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συχνότητα αποπόλωσης του φλεβόκομβου (SA node) ήταν σημαντικά χαμηλότερη από το φυσιολογικό, λόγω της θεραπείας με προπρανολόλη, έναν β-αδρενεργικό αναστολέα.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Αντίθετα, οι β-αδρενεργικοί ανταγωνιστές (β-αναστολείς) μειώνουν τη φάση 4 αποπόλωσης, οδηγώντας σε μειωμένη συχνότητα παραγωγής δυναμικών ενέργειας από τον φλεβόκομβο.</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φλεβοκομβική βραδυκαρδία ήταν ανεπιθύμητη ενέργεια της θεραπείας με προπρανολόλη.</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Με τη διακοπή της προπρανολόλης, ο καρδιακός ρυθμός επανήλθε στο φυσιολογικό.</a:t>
            </a:r>
          </a:p>
        </p:txBody>
      </p:sp>
    </p:spTree>
    <p:extLst>
      <p:ext uri="{BB962C8B-B14F-4D97-AF65-F5344CB8AC3E}">
        <p14:creationId xmlns:p14="http://schemas.microsoft.com/office/powerpoint/2010/main" val="14453866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5"/>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4673EBA2-A439-4B24-BCFE-1F5CF8C9004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Ηλεκτρική  Ενεργοποίηση  Καρδιάς</a:t>
            </a:r>
          </a:p>
        </p:txBody>
      </p:sp>
      <p:sp>
        <p:nvSpPr>
          <p:cNvPr id="4" name="Κύριο συμπέρασμα">
            <a:extLst>
              <a:ext uri="{FF2B5EF4-FFF2-40B4-BE49-F238E27FC236}">
                <a16:creationId xmlns:a16="http://schemas.microsoft.com/office/drawing/2014/main" id="{A787DE30-E142-43BC-AB78-43B825EB4988}"/>
              </a:ext>
            </a:extLst>
          </p:cNvPr>
          <p:cNvSpPr>
            <a:spLocks noGrp="1"/>
          </p:cNvSpPr>
          <p:nvPr/>
        </p:nvSpPr>
        <p:spPr>
          <a:xfrm>
            <a:off x="838200" y="6019800"/>
            <a:ext cx="10515600" cy="628650"/>
          </a:xfrm>
          <a:prstGeom prst="rect">
            <a:avLst/>
          </a:prstGeom>
          <a:noFill/>
          <a:ln w="0">
            <a:noFill/>
          </a:ln>
        </p:spPr>
        <p:txBody>
          <a:bodyPr wrap="square" lIns="0" tIns="0" rIns="0" bIns="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sz="2175" b="1">
                <a:solidFill>
                  <a:srgbClr val="527CC1"/>
                </a:solidFill>
                <a:latin typeface="Aptos"/>
                <a:ea typeface="Aptos"/>
                <a:cs typeface="Aptos"/>
              </a:defRPr>
            </a:pPr>
            <a:endParaRPr kumimoji="0" sz="2175" b="1" i="0" u="none" strike="noStrike" kern="1200" cap="none" spc="0" normalizeH="0" baseline="0" noProof="0" dirty="0">
              <a:ln>
                <a:noFill/>
              </a:ln>
              <a:solidFill>
                <a:srgbClr val="527CC1"/>
              </a:solidFill>
              <a:effectLst/>
              <a:uLnTx/>
              <a:uFillTx/>
              <a:latin typeface="Aptos"/>
              <a:ea typeface="Aptos"/>
              <a:cs typeface="Aptos"/>
            </a:endParaRPr>
          </a:p>
        </p:txBody>
      </p:sp>
      <p:pic>
        <p:nvPicPr>
          <p:cNvPr id="6" name="From Klickpin.com- Classic hemming tricks for creative people with ideas people actually use for makers and beginners-pin-id-1138355243341115681">
            <a:hlinkClick r:id="" action="ppaction://media"/>
            <a:extLst>
              <a:ext uri="{FF2B5EF4-FFF2-40B4-BE49-F238E27FC236}">
                <a16:creationId xmlns:a16="http://schemas.microsoft.com/office/drawing/2014/main" id="{8527F2D2-B01A-4C31-FFAB-80D1C5043825}"/>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2197608" y="2148840"/>
            <a:ext cx="7802881" cy="4389120"/>
          </a:xfrm>
          <a:prstGeom prst="rect">
            <a:avLst/>
          </a:prstGeom>
        </p:spPr>
      </p:pic>
    </p:spTree>
    <p:extLst>
      <p:ext uri="{BB962C8B-B14F-4D97-AF65-F5344CB8AC3E}">
        <p14:creationId xmlns:p14="http://schemas.microsoft.com/office/powerpoint/2010/main" val="2631753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7" repeatCount="indefinite"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sp>
        <p:nvSpPr>
          <p:cNvPr id="2" name="Τίτλος διαφάνειας">
            <a:extLst>
              <a:ext uri="{FF2B5EF4-FFF2-40B4-BE49-F238E27FC236}">
                <a16:creationId xmlns:a16="http://schemas.microsoft.com/office/drawing/2014/main" id="{32775FB8-3816-4304-BF72-C6A0C0F8D97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Ηλεκτρικό Σύστημα της Καρδιάς</a:t>
            </a:r>
          </a:p>
        </p:txBody>
      </p:sp>
      <p:sp>
        <p:nvSpPr>
          <p:cNvPr id="3" name="Θέση περιεχομένου 2">
            <a:extLst>
              <a:ext uri="{FF2B5EF4-FFF2-40B4-BE49-F238E27FC236}">
                <a16:creationId xmlns:a16="http://schemas.microsoft.com/office/drawing/2014/main" id="{59508318-1CC0-352A-9CB4-8E4A58D5A78E}"/>
              </a:ext>
            </a:extLst>
          </p:cNvPr>
          <p:cNvSpPr>
            <a:spLocks noGrp="1"/>
          </p:cNvSpPr>
          <p:nvPr>
            <p:ph idx="1"/>
          </p:nvPr>
        </p:nvSpPr>
        <p:spPr/>
        <p:txBody>
          <a:bodyPr/>
          <a:lstStyle/>
          <a:p>
            <a:endParaRPr lang="el-GR" dirty="0">
              <a:latin typeface="Aptos"/>
              <a:ea typeface="Aptos"/>
              <a:cs typeface="Aptos"/>
            </a:endParaRPr>
          </a:p>
        </p:txBody>
      </p:sp>
      <p:pic>
        <p:nvPicPr>
          <p:cNvPr id="4" name="Εικόνα 3">
            <a:extLst>
              <a:ext uri="{FF2B5EF4-FFF2-40B4-BE49-F238E27FC236}">
                <a16:creationId xmlns:a16="http://schemas.microsoft.com/office/drawing/2014/main" id="{CFA65164-2266-15CC-2ED5-C2FFD6CC72CB}"/>
              </a:ext>
            </a:extLst>
          </p:cNvPr>
          <p:cNvPicPr>
            <a:picLocks noChangeAspect="1"/>
          </p:cNvPicPr>
          <p:nvPr/>
        </p:nvPicPr>
        <p:blipFill>
          <a:blip r:embed="rId2"/>
          <a:stretch>
            <a:fillRect/>
          </a:stretch>
        </p:blipFill>
        <p:spPr>
          <a:xfrm>
            <a:off x="685800" y="2787427"/>
            <a:ext cx="5102479" cy="3398369"/>
          </a:xfrm>
          <a:prstGeom prst="rect">
            <a:avLst/>
          </a:prstGeom>
        </p:spPr>
      </p:pic>
      <p:sp>
        <p:nvSpPr>
          <p:cNvPr id="6" name="TextBox 5">
            <a:extLst>
              <a:ext uri="{FF2B5EF4-FFF2-40B4-BE49-F238E27FC236}">
                <a16:creationId xmlns:a16="http://schemas.microsoft.com/office/drawing/2014/main" id="{BBF972A2-09B6-5940-CD02-BBC484F076F3}"/>
              </a:ext>
            </a:extLst>
          </p:cNvPr>
          <p:cNvSpPr txBox="1"/>
          <p:nvPr/>
        </p:nvSpPr>
        <p:spPr>
          <a:xfrm>
            <a:off x="6858000" y="2194560"/>
            <a:ext cx="4617720" cy="777240"/>
          </a:xfrm>
          <a:prstGeom prst="rect">
            <a:avLst/>
          </a:prstGeom>
          <a:noFill/>
        </p:spPr>
        <p:txBody>
          <a:bodyPr wrap="square" lIns="0" tIns="0" rIns="0" bIns="0" anchor="t">
            <a:noAutofit/>
          </a:bodyPr>
          <a:lstStyle/>
          <a:p>
            <a:pPr>
              <a:lnSpc>
                <a:spcPct val="108000"/>
              </a:lnSpc>
              <a:spcAft>
                <a:spcPts val="200"/>
              </a:spcAft>
              <a:defRPr sz="2100">
                <a:solidFill>
                  <a:srgbClr val="182438"/>
                </a:solidFill>
                <a:latin typeface="Aptos"/>
                <a:ea typeface="Aptos"/>
                <a:cs typeface="Aptos"/>
              </a:defRPr>
            </a:pPr>
            <a:r>
              <a:rPr lang="el-GR" sz="2100" b="0" i="0" dirty="0">
                <a:solidFill>
                  <a:srgbClr val="182438"/>
                </a:solidFill>
                <a:effectLst/>
                <a:latin typeface="Aptos"/>
                <a:ea typeface="Aptos"/>
                <a:cs typeface="Aptos"/>
              </a:rPr>
              <a:t>Ολλανδός  </a:t>
            </a:r>
            <a:r>
              <a:rPr lang="el-GR" sz="2100" dirty="0">
                <a:solidFill>
                  <a:srgbClr val="182438"/>
                </a:solidFill>
                <a:latin typeface="Aptos"/>
                <a:ea typeface="Aptos"/>
                <a:cs typeface="Aptos"/>
              </a:rPr>
              <a:t>Ι</a:t>
            </a:r>
            <a:r>
              <a:rPr lang="el-GR" sz="2100" b="0" i="0" dirty="0">
                <a:solidFill>
                  <a:srgbClr val="182438"/>
                </a:solidFill>
                <a:effectLst/>
                <a:latin typeface="Aptos"/>
                <a:ea typeface="Aptos"/>
                <a:cs typeface="Aptos"/>
              </a:rPr>
              <a:t>ατρ</a:t>
            </a:r>
            <a:r>
              <a:rPr lang="el-GR" sz="2100" dirty="0">
                <a:solidFill>
                  <a:srgbClr val="182438"/>
                </a:solidFill>
                <a:latin typeface="Aptos"/>
                <a:ea typeface="Aptos"/>
                <a:cs typeface="Aptos"/>
              </a:rPr>
              <a:t>ό</a:t>
            </a:r>
            <a:r>
              <a:rPr lang="el-GR" sz="2100" b="0" i="0" dirty="0">
                <a:solidFill>
                  <a:srgbClr val="182438"/>
                </a:solidFill>
                <a:effectLst/>
                <a:latin typeface="Aptos"/>
                <a:ea typeface="Aptos"/>
                <a:cs typeface="Aptos"/>
              </a:rPr>
              <a:t>ς και φυσιολόγος</a:t>
            </a:r>
          </a:p>
          <a:p>
            <a:pPr>
              <a:lnSpc>
                <a:spcPct val="108000"/>
              </a:lnSpc>
              <a:spcAft>
                <a:spcPts val="200"/>
              </a:spcAft>
              <a:defRPr sz="2100">
                <a:solidFill>
                  <a:srgbClr val="182438"/>
                </a:solidFill>
                <a:latin typeface="Aptos"/>
                <a:ea typeface="Aptos"/>
                <a:cs typeface="Aptos"/>
              </a:defRPr>
            </a:pPr>
            <a:r>
              <a:rPr lang="el-GR" sz="2100" b="0" i="0" dirty="0">
                <a:solidFill>
                  <a:srgbClr val="182438"/>
                </a:solidFill>
                <a:effectLst/>
                <a:latin typeface="Aptos"/>
                <a:ea typeface="Aptos"/>
                <a:cs typeface="Aptos"/>
              </a:rPr>
              <a:t> </a:t>
            </a:r>
            <a:r>
              <a:rPr lang="el-GR" sz="2100" b="1" i="1" dirty="0" err="1">
                <a:solidFill>
                  <a:srgbClr val="182438"/>
                </a:solidFill>
                <a:effectLst>
                  <a:outerShdw blurRad="38100" dist="38100" dir="2700000" algn="tl">
                    <a:srgbClr val="000000">
                      <a:alpha val="43137"/>
                    </a:srgbClr>
                  </a:outerShdw>
                </a:effectLst>
                <a:latin typeface="Aptos"/>
                <a:ea typeface="Aptos"/>
                <a:cs typeface="Aptos"/>
              </a:rPr>
              <a:t>Willem</a:t>
            </a:r>
            <a:r>
              <a:rPr lang="el-GR" sz="2100" b="1" i="1" dirty="0">
                <a:solidFill>
                  <a:srgbClr val="182438"/>
                </a:solidFill>
                <a:effectLst>
                  <a:outerShdw blurRad="38100" dist="38100" dir="2700000" algn="tl">
                    <a:srgbClr val="000000">
                      <a:alpha val="43137"/>
                    </a:srgbClr>
                  </a:outerShdw>
                </a:effectLst>
                <a:latin typeface="Aptos"/>
                <a:ea typeface="Aptos"/>
                <a:cs typeface="Aptos"/>
              </a:rPr>
              <a:t> </a:t>
            </a:r>
            <a:r>
              <a:rPr lang="el-GR" sz="2100" b="1" i="1" dirty="0" err="1">
                <a:solidFill>
                  <a:srgbClr val="182438"/>
                </a:solidFill>
                <a:effectLst>
                  <a:outerShdw blurRad="38100" dist="38100" dir="2700000" algn="tl">
                    <a:srgbClr val="000000">
                      <a:alpha val="43137"/>
                    </a:srgbClr>
                  </a:outerShdw>
                </a:effectLst>
                <a:latin typeface="Aptos"/>
                <a:ea typeface="Aptos"/>
                <a:cs typeface="Aptos"/>
              </a:rPr>
              <a:t>Einthoven</a:t>
            </a:r>
            <a:r>
              <a:rPr lang="el-GR" sz="2100" b="1" i="1" dirty="0">
                <a:solidFill>
                  <a:srgbClr val="182438"/>
                </a:solidFill>
                <a:effectLst>
                  <a:outerShdw blurRad="38100" dist="38100" dir="2700000" algn="tl">
                    <a:srgbClr val="000000">
                      <a:alpha val="43137"/>
                    </a:srgbClr>
                  </a:outerShdw>
                </a:effectLst>
                <a:latin typeface="Aptos"/>
                <a:ea typeface="Aptos"/>
                <a:cs typeface="Aptos"/>
              </a:rPr>
              <a:t> </a:t>
            </a:r>
            <a:r>
              <a:rPr lang="el-GR" sz="2100" b="0" i="1" dirty="0">
                <a:solidFill>
                  <a:srgbClr val="182438"/>
                </a:solidFill>
                <a:effectLst/>
                <a:latin typeface="Aptos"/>
                <a:ea typeface="Aptos"/>
                <a:cs typeface="Aptos"/>
              </a:rPr>
              <a:t>(1860-1927)</a:t>
            </a:r>
            <a:r>
              <a:rPr lang="el-GR" sz="2100" b="0" i="0" dirty="0">
                <a:solidFill>
                  <a:srgbClr val="182438"/>
                </a:solidFill>
                <a:effectLst/>
                <a:latin typeface="Aptos"/>
                <a:ea typeface="Aptos"/>
                <a:cs typeface="Aptos"/>
              </a:rPr>
              <a:t>.</a:t>
            </a:r>
            <a:endParaRPr lang="el-GR" sz="2100" dirty="0">
              <a:solidFill>
                <a:srgbClr val="182438"/>
              </a:solidFill>
              <a:latin typeface="Aptos"/>
              <a:ea typeface="Aptos"/>
              <a:cs typeface="Aptos"/>
            </a:endParaRPr>
          </a:p>
        </p:txBody>
      </p:sp>
      <p:pic>
        <p:nvPicPr>
          <p:cNvPr id="7" name="Εικόνα 6">
            <a:extLst>
              <a:ext uri="{FF2B5EF4-FFF2-40B4-BE49-F238E27FC236}">
                <a16:creationId xmlns:a16="http://schemas.microsoft.com/office/drawing/2014/main" id="{F4138C95-B29F-2337-512E-82EEFC2EDC70}"/>
              </a:ext>
            </a:extLst>
          </p:cNvPr>
          <p:cNvPicPr>
            <a:picLocks noChangeAspect="1"/>
          </p:cNvPicPr>
          <p:nvPr/>
        </p:nvPicPr>
        <p:blipFill>
          <a:blip r:embed="rId3"/>
          <a:stretch>
            <a:fillRect/>
          </a:stretch>
        </p:blipFill>
        <p:spPr>
          <a:xfrm>
            <a:off x="7041909" y="3063240"/>
            <a:ext cx="4249902" cy="3474720"/>
          </a:xfrm>
          <a:prstGeom prst="rect">
            <a:avLst/>
          </a:prstGeom>
        </p:spPr>
      </p:pic>
      <p:pic>
        <p:nvPicPr>
          <p:cNvPr id="8" name="Εικόνα 7" descr="ΤΟ ΗΛΕΚΤΡΟΚΑΡΔΙΟΓΡΑΦΗΜΑ (ΗΚΓ) ΚΑΙ Ο ΗΛΕΚΤΡΙΣΜΟΣ ΤΗΣ ΚΑΡΔΙΑΣ | Καρδιολογία">
            <a:extLst>
              <a:ext uri="{FF2B5EF4-FFF2-40B4-BE49-F238E27FC236}">
                <a16:creationId xmlns:a16="http://schemas.microsoft.com/office/drawing/2014/main" id="{BAAE9228-3A9D-F006-5EF9-75DFE2B758B4}"/>
              </a:ext>
            </a:extLst>
          </p:cNvPr>
          <p:cNvPicPr>
            <a:picLocks noChangeAspect="1"/>
          </p:cNvPicPr>
          <p:nvPr/>
        </p:nvPicPr>
        <p:blipFill>
          <a:blip r:embed="rId4"/>
          <a:stretch>
            <a:fillRect/>
          </a:stretch>
        </p:blipFill>
        <p:spPr>
          <a:xfrm>
            <a:off x="685800" y="2194560"/>
            <a:ext cx="5669280" cy="4251960"/>
          </a:xfrm>
          <a:prstGeom prst="rect">
            <a:avLst/>
          </a:prstGeom>
        </p:spPr>
      </p:pic>
    </p:spTree>
    <p:extLst>
      <p:ext uri="{BB962C8B-B14F-4D97-AF65-F5344CB8AC3E}">
        <p14:creationId xmlns:p14="http://schemas.microsoft.com/office/powerpoint/2010/main" val="3353324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barn(inVertical)">
                                      <p:cBhvr>
                                        <p:cTn id="14" dur="500"/>
                                        <p:tgtEl>
                                          <p:spTgt spid="6"/>
                                        </p:tgtEl>
                                      </p:cBhvr>
                                    </p:animEffect>
                                  </p:childTnLst>
                                </p:cTn>
                              </p:par>
                              <p:par>
                                <p:cTn id="15" presetID="16" presetClass="entr" presetSubtype="21"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FF3EAB43-75AD-4B13-A881-21722055CAF7}"/>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Τι καταγράφει το ΗΚΓ</a:t>
            </a:r>
          </a:p>
        </p:txBody>
      </p:sp>
      <p:sp>
        <p:nvSpPr>
          <p:cNvPr id="3" name="Κύριο περιεχόμενο">
            <a:extLst>
              <a:ext uri="{FF2B5EF4-FFF2-40B4-BE49-F238E27FC236}">
                <a16:creationId xmlns:a16="http://schemas.microsoft.com/office/drawing/2014/main" id="{3AB82237-8EF0-4E1C-8DEF-5E0C235600A8}"/>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Ηλεκτρόδια στην επιφάνεια του σώματος καταγράφουν διαφορές ηλεκτρικού δυναμικού.</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καταγραφή αντανακλά τη συνολική πορεία της αποπόλωσης και επαναπόλωσης.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Κάθε απαγωγή παρατηρεί την καρδιά από διαφορετικό ηλεκτρικό προσανατολισμό.</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ηλεκτρική καταγραφή χρειάζεται σύνδεση με την κλινική και μηχανική λειτουργία.</a:t>
            </a:r>
          </a:p>
        </p:txBody>
      </p:sp>
      <p:pic>
        <p:nvPicPr>
          <p:cNvPr id="10" name="Εικόνα 9"/>
          <p:cNvPicPr>
            <a:picLocks noChangeAspect="1"/>
          </p:cNvPicPr>
          <p:nvPr/>
        </p:nvPicPr>
        <p:blipFill>
          <a:blip r:embed="rId3"/>
          <a:stretch/>
        </p:blipFill>
        <p:spPr>
          <a:xfrm>
            <a:off x="7081175" y="2190750"/>
            <a:ext cx="4411400" cy="4171950"/>
          </a:xfrm>
          <a:prstGeom prst="rect">
            <a:avLst/>
          </a:prstGeom>
        </p:spPr>
      </p:pic>
    </p:spTree>
    <p:extLst>
      <p:ext uri="{BB962C8B-B14F-4D97-AF65-F5344CB8AC3E}">
        <p14:creationId xmlns:p14="http://schemas.microsoft.com/office/powerpoint/2010/main" val="16643266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sp>
        <p:nvSpPr>
          <p:cNvPr id="4" name="Τίτλος διαφάνειας">
            <a:extLst>
              <a:ext uri="{FF2B5EF4-FFF2-40B4-BE49-F238E27FC236}">
                <a16:creationId xmlns:a16="http://schemas.microsoft.com/office/drawing/2014/main" id="{38539E40-52DD-4AED-927C-3141A198529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ΗΚΓ και ερεθισματαγωγό σύστημα</a:t>
            </a:r>
          </a:p>
        </p:txBody>
      </p:sp>
      <p:pic>
        <p:nvPicPr>
          <p:cNvPr id="7" name="Θέση περιεχομένου 6">
            <a:extLst>
              <a:ext uri="{FF2B5EF4-FFF2-40B4-BE49-F238E27FC236}">
                <a16:creationId xmlns:a16="http://schemas.microsoft.com/office/drawing/2014/main" id="{0324F5FB-FFC7-66AE-F5C0-1EFDEA901A2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p:pic>
      <p:pic>
        <p:nvPicPr>
          <p:cNvPr id="9" name="Εικόνα 8">
            <a:extLst>
              <a:ext uri="{FF2B5EF4-FFF2-40B4-BE49-F238E27FC236}">
                <a16:creationId xmlns:a16="http://schemas.microsoft.com/office/drawing/2014/main" id="{33682A87-EDB3-9F9E-4C44-8FA3EFA3697C}"/>
              </a:ext>
            </a:extLst>
          </p:cNvPr>
          <p:cNvPicPr>
            <a:picLocks noChangeAspect="1"/>
          </p:cNvPicPr>
          <p:nvPr/>
        </p:nvPicPr>
        <p:blipFill>
          <a:blip r:embed="rId3"/>
          <a:stretch>
            <a:fillRect/>
          </a:stretch>
        </p:blipFill>
        <p:spPr>
          <a:xfrm>
            <a:off x="3950208" y="2194560"/>
            <a:ext cx="4297680" cy="4297680"/>
          </a:xfrm>
          <a:prstGeom prst="rect">
            <a:avLst/>
          </a:prstGeom>
        </p:spPr>
      </p:pic>
    </p:spTree>
    <p:extLst>
      <p:ext uri="{BB962C8B-B14F-4D97-AF65-F5344CB8AC3E}">
        <p14:creationId xmlns:p14="http://schemas.microsoft.com/office/powerpoint/2010/main" val="350847772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7C0689C7-B0B5-4BFE-9CA9-F0AAEEFD683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Ηλεκτρόδια και απαγωγές</a:t>
            </a:r>
          </a:p>
        </p:txBody>
      </p:sp>
      <p:sp>
        <p:nvSpPr>
          <p:cNvPr id="3" name="Κύριο περιεχόμενο">
            <a:extLst>
              <a:ext uri="{FF2B5EF4-FFF2-40B4-BE49-F238E27FC236}">
                <a16:creationId xmlns:a16="http://schemas.microsoft.com/office/drawing/2014/main" id="{04588866-96C9-4770-974C-A93DD6FB4A83}"/>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τυπικό ΗΚΓ 12 απαγωγών χρησιμοποιεί 10 ηλεκτρόδια.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Τέσσερα στα άκρα και έξι στο θώρακα.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ηλεκτρόδιο είναι φυσική επαφή με το σώμα.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απαγωγή είναι συγκεκριμένη ηλεκτρική όψη της καρδιάς.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σωστή τοποθέτηση αποτελεί προϋπόθεση για αξιόπιστη καταγραφή.</a:t>
            </a:r>
          </a:p>
        </p:txBody>
      </p:sp>
      <p:pic>
        <p:nvPicPr>
          <p:cNvPr id="10" name="Εικόνα 9"/>
          <p:cNvPicPr>
            <a:picLocks noChangeAspect="1"/>
          </p:cNvPicPr>
          <p:nvPr/>
        </p:nvPicPr>
        <p:blipFill>
          <a:blip r:embed="rId3"/>
          <a:stretch/>
        </p:blipFill>
        <p:spPr>
          <a:xfrm>
            <a:off x="8026328" y="2190750"/>
            <a:ext cx="2521094" cy="4171950"/>
          </a:xfrm>
          <a:prstGeom prst="rect">
            <a:avLst/>
          </a:prstGeom>
        </p:spPr>
      </p:pic>
    </p:spTree>
    <p:extLst>
      <p:ext uri="{BB962C8B-B14F-4D97-AF65-F5344CB8AC3E}">
        <p14:creationId xmlns:p14="http://schemas.microsoft.com/office/powerpoint/2010/main" val="94482043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6DF3C0C0-E486-492E-B083-91D4B16ECEF5}"/>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Ηλεκτρόδιο και απαγωγή: η διαφορά</a:t>
            </a:r>
          </a:p>
        </p:txBody>
      </p:sp>
      <p:sp>
        <p:nvSpPr>
          <p:cNvPr id="101" name="Κύριο περιεχόμενο">
            <a:extLst>
              <a:ext uri="{FF2B5EF4-FFF2-40B4-BE49-F238E27FC236}">
                <a16:creationId xmlns:a16="http://schemas.microsoft.com/office/drawing/2014/main" id="{5BED82D5-39A1-4789-BB70-9294FDA2073C}"/>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Ηλεκτρόδιο: το σημείο επαφής με το σώμα, από όπου λαμβάνεται το ηλεκτρικό σήμα.</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Απαγωγή: καταγραφή της διαφοράς δυναμικού από συγκεκριμένη κατεύθυνση.</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Τα ίδια ηλεκτρόδια συνδυάζονται ώστε να προκύψουν διαφορετικές απαγωγές.</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Με 10 ηλεκτρόδια σχηματίζονται 12 απαγωγές, δηλαδή 12 διαφορετικές όψεις της ηλεκτρικής δραστηριότητας της καρδιάς.</a:t>
            </a:r>
          </a:p>
        </p:txBody>
      </p:sp>
    </p:spTree>
    <p:extLst>
      <p:ext uri="{BB962C8B-B14F-4D97-AF65-F5344CB8AC3E}">
        <p14:creationId xmlns:p14="http://schemas.microsoft.com/office/powerpoint/2010/main" val="195926211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E221D57-F404-4E68-A187-47B39360777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Απαγωγές των άκρων</a:t>
            </a:r>
          </a:p>
        </p:txBody>
      </p:sp>
      <p:sp>
        <p:nvSpPr>
          <p:cNvPr id="3" name="Κύριο περιεχόμενο">
            <a:extLst>
              <a:ext uri="{FF2B5EF4-FFF2-40B4-BE49-F238E27FC236}">
                <a16:creationId xmlns:a16="http://schemas.microsoft.com/office/drawing/2014/main" id="{BA928138-65E1-4B96-96CE-71D0477C0D7D}"/>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Οι I, II και III είναι διπολικές απαγωγές.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Οι aVR, aVL και aVF είναι ενισχυμένες απαγωγές άκρων.</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Παρατηρούν την ηλεκτρική δραστηριότητα στο μετωπιαίο επίπεδο.</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τρίγωνο Einthoven συνδέει τις πολικότητες των τριών διπολικών απαγωγών.</a:t>
            </a:r>
          </a:p>
        </p:txBody>
      </p:sp>
      <p:pic>
        <p:nvPicPr>
          <p:cNvPr id="10" name="Εικόνα 9"/>
          <p:cNvPicPr>
            <a:picLocks noChangeAspect="1"/>
          </p:cNvPicPr>
          <p:nvPr/>
        </p:nvPicPr>
        <p:blipFill>
          <a:blip r:embed="rId3"/>
          <a:stretch/>
        </p:blipFill>
        <p:spPr>
          <a:xfrm>
            <a:off x="7000875" y="2353262"/>
            <a:ext cx="4572000" cy="3846925"/>
          </a:xfrm>
          <a:prstGeom prst="rect">
            <a:avLst/>
          </a:prstGeom>
        </p:spPr>
      </p:pic>
    </p:spTree>
    <p:extLst>
      <p:ext uri="{BB962C8B-B14F-4D97-AF65-F5344CB8AC3E}">
        <p14:creationId xmlns:p14="http://schemas.microsoft.com/office/powerpoint/2010/main" val="204631661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83D86A9E-8C2E-4B5B-A8D3-55EB8715BACF}"/>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Προκάρδιες απαγωγές</a:t>
            </a:r>
          </a:p>
        </p:txBody>
      </p:sp>
      <p:pic>
        <p:nvPicPr>
          <p:cNvPr id="9" name="Εικόνα 8"/>
          <p:cNvPicPr>
            <a:picLocks noChangeAspect="1"/>
          </p:cNvPicPr>
          <p:nvPr/>
        </p:nvPicPr>
        <p:blipFill>
          <a:blip r:embed="rId3"/>
          <a:stretch/>
        </p:blipFill>
        <p:spPr>
          <a:xfrm>
            <a:off x="3594735" y="2047875"/>
            <a:ext cx="5002530" cy="2476500"/>
          </a:xfrm>
          <a:prstGeom prst="rect">
            <a:avLst/>
          </a:prstGeom>
        </p:spPr>
      </p:pic>
      <p:sp>
        <p:nvSpPr>
          <p:cNvPr id="4" name="Κύριο περιεχόμενο">
            <a:extLst>
              <a:ext uri="{FF2B5EF4-FFF2-40B4-BE49-F238E27FC236}">
                <a16:creationId xmlns:a16="http://schemas.microsoft.com/office/drawing/2014/main" id="{E2308A9B-75BE-425D-B0EB-9EAA2FA7F951}"/>
              </a:ext>
            </a:extLst>
          </p:cNvPr>
          <p:cNvSpPr>
            <a:spLocks noGrp="1"/>
          </p:cNvSpPr>
          <p:nvPr/>
        </p:nvSpPr>
        <p:spPr>
          <a:xfrm>
            <a:off x="723900" y="4733925"/>
            <a:ext cx="10744200" cy="18383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V₁–V₂: τέταρτο μεσοπλεύριο διάστημα, δεξιά και αριστερά παραστερνικά.</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V₄: πέμπτο μεσοπλεύριο στη μεσοκλειδική γραμμή. V₃: μεταξύ V₂ και V₄.</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V₅–V₆: στο ίδιο οριζόντιο επίπεδο με V₄, πρόσθια και μέση μασχαλιαία γραμμή.</a:t>
            </a:r>
          </a:p>
        </p:txBody>
      </p:sp>
    </p:spTree>
    <p:extLst>
      <p:ext uri="{BB962C8B-B14F-4D97-AF65-F5344CB8AC3E}">
        <p14:creationId xmlns:p14="http://schemas.microsoft.com/office/powerpoint/2010/main" val="7785090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9070343A-3F27-4624-8477-1E23A4577B8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Ηλεκτρικό διάνυσμα και πολικότητα</a:t>
            </a:r>
          </a:p>
        </p:txBody>
      </p:sp>
      <p:graphicFrame>
        <p:nvGraphicFramePr>
          <p:cNvPr id="9" name="Πίνακας 8"/>
          <p:cNvGraphicFramePr/>
          <p:nvPr/>
        </p:nvGraphicFramePr>
        <p:xfrm>
          <a:off x="762000" y="2057400"/>
          <a:ext cx="10668000" cy="3619500"/>
        </p:xfrm>
        <a:graphic>
          <a:graphicData uri="http://schemas.openxmlformats.org/drawingml/2006/table">
            <a:tbl>
              <a:tblPr/>
              <a:tblGrid>
                <a:gridCol w="4638261">
                  <a:extLst>
                    <a:ext uri="{9D8B030D-6E8A-4147-A177-3AD203B41FA5}">
                      <a16:colId xmlns:a16="http://schemas.microsoft.com/office/drawing/2014/main" val="20000"/>
                    </a:ext>
                  </a:extLst>
                </a:gridCol>
                <a:gridCol w="6029739">
                  <a:extLst>
                    <a:ext uri="{9D8B030D-6E8A-4147-A177-3AD203B41FA5}">
                      <a16:colId xmlns:a16="http://schemas.microsoft.com/office/drawing/2014/main" val="20001"/>
                    </a:ext>
                  </a:extLst>
                </a:gridCol>
              </a:tblGrid>
              <a:tr h="904875">
                <a:tc>
                  <a:txBody>
                    <a:bodyPr/>
                    <a:lstStyle/>
                    <a:p>
                      <a:r>
                        <a:rPr sz="1950" b="1">
                          <a:solidFill>
                            <a:srgbClr val="FFFFFF"/>
                          </a:solidFill>
                          <a:latin typeface="Aptos"/>
                          <a:ea typeface="Aptos"/>
                          <a:cs typeface="Aptos"/>
                        </a:rPr>
                        <a:t>Κατεύθυνση αποπόλωσης</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Καταγραφή στην απαγωγή</a:t>
                      </a:r>
                    </a:p>
                  </a:txBody>
                  <a:tcPr marL="133350" marR="133350" marT="57150" marB="57150" anchor="ctr">
                    <a:solidFill>
                      <a:srgbClr val="527CC1"/>
                    </a:solidFill>
                  </a:tcPr>
                </a:tc>
                <a:extLst>
                  <a:ext uri="{0D108BD9-81ED-4DB2-BD59-A6C34878D82A}">
                    <a16:rowId xmlns:a16="http://schemas.microsoft.com/office/drawing/2014/main" val="10000"/>
                  </a:ext>
                </a:extLst>
              </a:tr>
              <a:tr h="904875">
                <a:tc>
                  <a:txBody>
                    <a:bodyPr/>
                    <a:lstStyle/>
                    <a:p>
                      <a:r>
                        <a:rPr sz="2025" b="1">
                          <a:solidFill>
                            <a:srgbClr val="182438"/>
                          </a:solidFill>
                          <a:latin typeface="Aptos"/>
                          <a:ea typeface="Aptos"/>
                          <a:cs typeface="Aptos"/>
                        </a:rPr>
                        <a:t>Προς τον θετικό πόλο</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Θετική εκτροπή (πάνω από τη βασική γραμμή)</a:t>
                      </a:r>
                    </a:p>
                  </a:txBody>
                  <a:tcPr marL="133350" marR="133350" marT="57150" marB="57150" anchor="ctr">
                    <a:solidFill>
                      <a:srgbClr val="FFFFFF"/>
                    </a:solidFill>
                  </a:tcPr>
                </a:tc>
                <a:extLst>
                  <a:ext uri="{0D108BD9-81ED-4DB2-BD59-A6C34878D82A}">
                    <a16:rowId xmlns:a16="http://schemas.microsoft.com/office/drawing/2014/main" val="10001"/>
                  </a:ext>
                </a:extLst>
              </a:tr>
              <a:tr h="904875">
                <a:tc>
                  <a:txBody>
                    <a:bodyPr/>
                    <a:lstStyle/>
                    <a:p>
                      <a:r>
                        <a:rPr sz="2025" b="1">
                          <a:solidFill>
                            <a:srgbClr val="182438"/>
                          </a:solidFill>
                          <a:latin typeface="Aptos"/>
                          <a:ea typeface="Aptos"/>
                          <a:cs typeface="Aptos"/>
                        </a:rPr>
                        <a:t>Μακριά από τον θετικό πόλο</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Αρνητική εκτροπή (κάτω από τη βασική γραμμή)</a:t>
                      </a:r>
                    </a:p>
                  </a:txBody>
                  <a:tcPr marL="133350" marR="133350" marT="57150" marB="57150" anchor="ctr">
                    <a:solidFill>
                      <a:srgbClr val="E2E9F5"/>
                    </a:solidFill>
                  </a:tcPr>
                </a:tc>
                <a:extLst>
                  <a:ext uri="{0D108BD9-81ED-4DB2-BD59-A6C34878D82A}">
                    <a16:rowId xmlns:a16="http://schemas.microsoft.com/office/drawing/2014/main" val="10002"/>
                  </a:ext>
                </a:extLst>
              </a:tr>
              <a:tr h="904875">
                <a:tc>
                  <a:txBody>
                    <a:bodyPr/>
                    <a:lstStyle/>
                    <a:p>
                      <a:r>
                        <a:rPr sz="2025" b="1">
                          <a:solidFill>
                            <a:srgbClr val="182438"/>
                          </a:solidFill>
                          <a:latin typeface="Aptos"/>
                          <a:ea typeface="Aptos"/>
                          <a:cs typeface="Aptos"/>
                        </a:rPr>
                        <a:t>Σχεδόν κάθετα στον άξονα</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Μικρή ή διφασική εκτροπή (θετικό και αρνητικό τμήμα)</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475960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E70D4441-5EDF-469C-B3E5-1856DC3ED21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Ηλεκτρικό διάνυσμα και άξονας</a:t>
            </a:r>
          </a:p>
        </p:txBody>
      </p:sp>
      <p:sp>
        <p:nvSpPr>
          <p:cNvPr id="101" name="Κύριο περιεχόμενο">
            <a:extLst>
              <a:ext uri="{FF2B5EF4-FFF2-40B4-BE49-F238E27FC236}">
                <a16:creationId xmlns:a16="http://schemas.microsoft.com/office/drawing/2014/main" id="{F45801BE-9D92-4FDA-B023-DC2B30F80382}"/>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Το ηλεκτρικό διάνυσμα περιγράφει τη συνολική κατεύθυνση και το μέγεθος της ηλεκτρικής δραστηριότητας σε μία χρονική στιγμή.</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Ο ηλεκτρικός άξονας εκφράζει τη μέση κατεύθυνση της κοιλιακής αποπόλωσης στο μετωπιαίο επίπεδο.</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Θετική εκτροπή: η καμπύλη ανεβαίνει πάνω από τη βασική γραμμή. Αρνητική εκτροπή: η καμπύλη κατεβαίνει κάτω από τη βασική γραμμή.</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πολικότητα του QRS στις I και aVF βοηθά στην αρχική εκτίμηση του άξονα.</a:t>
            </a:r>
          </a:p>
        </p:txBody>
      </p:sp>
    </p:spTree>
    <p:extLst>
      <p:ext uri="{BB962C8B-B14F-4D97-AF65-F5344CB8AC3E}">
        <p14:creationId xmlns:p14="http://schemas.microsoft.com/office/powerpoint/2010/main" val="195926211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E97DBB81-FCFB-4A7F-AAE3-1DBC3965CB6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Βασική κατανόηση ηλεκτρικού άξονα</a:t>
            </a:r>
          </a:p>
        </p:txBody>
      </p:sp>
      <p:sp>
        <p:nvSpPr>
          <p:cNvPr id="3" name="Κύριο περιεχόμενο">
            <a:extLst>
              <a:ext uri="{FF2B5EF4-FFF2-40B4-BE49-F238E27FC236}">
                <a16:creationId xmlns:a16="http://schemas.microsoft.com/office/drawing/2014/main" id="{54E3891C-01D0-48A6-975B-12D83D66A88F}"/>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Φυσιολογικός άξονας κοιλιακής αποπόλωσης στο μετωπιαίο επίπεδο: −30° έως +90°.</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Μεταβάλλεται σε παθολογικές καταστάσεις: υπερτροφία του κοιλιακού τοιχώματος και διαταραχές αγωγής.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Ποιοτική εκτίμηση: εντοπίζεται η ισοηλεκτρική απαγωγή και προσδιορίζεται ο κάθετος άξονας.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θετική απαγωγή δείχνει την κατεύθυνση του άξονα.</a:t>
            </a:r>
          </a:p>
        </p:txBody>
      </p:sp>
      <p:pic>
        <p:nvPicPr>
          <p:cNvPr id="10" name="Εικόνα 9"/>
          <p:cNvPicPr>
            <a:picLocks noChangeAspect="1"/>
          </p:cNvPicPr>
          <p:nvPr/>
        </p:nvPicPr>
        <p:blipFill>
          <a:blip r:embed="rId3"/>
          <a:srcRect l="21000" r="53000" b="67100"/>
          <a:stretch/>
        </p:blipFill>
        <p:spPr>
          <a:xfrm>
            <a:off x="7059402" y="2190750"/>
            <a:ext cx="4454946" cy="4171950"/>
          </a:xfrm>
          <a:prstGeom prst="rect">
            <a:avLst/>
          </a:prstGeom>
        </p:spPr>
      </p:pic>
    </p:spTree>
    <p:extLst>
      <p:ext uri="{BB962C8B-B14F-4D97-AF65-F5344CB8AC3E}">
        <p14:creationId xmlns:p14="http://schemas.microsoft.com/office/powerpoint/2010/main" val="120327973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ACD1769A-14CF-4E95-AE76-3867CF8C4995}"/>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Το χαρτί του ΗΚΓ</a:t>
            </a:r>
          </a:p>
        </p:txBody>
      </p:sp>
      <p:sp>
        <p:nvSpPr>
          <p:cNvPr id="3" name="Κύριο περιεχόμενο">
            <a:extLst>
              <a:ext uri="{FF2B5EF4-FFF2-40B4-BE49-F238E27FC236}">
                <a16:creationId xmlns:a16="http://schemas.microsoft.com/office/drawing/2014/main" id="{A7FCF25E-889C-454B-9C0A-633B687E9B89}"/>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χαρτί του ΗΚΓ έχει πλέγμα μικρών τετραγώνων 1 mm και μεγαλύτερων τετραγώνων 5 mm.</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Ο κατακόρυφος άξονας είναι βαθμονομημένος σε 0,1 mV/mm.</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Ο οριζόντιος άξονας χρόνου: 0,04 s/mm (μικρό τετράγωνο) ή 0,2 s/5 mm (μεγάλο τετράγωνο).</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Πέντε μεγάλα τετράγωνα αντιστοιχούν σε 1,0 δευτερόλεπτο.</a:t>
            </a:r>
          </a:p>
        </p:txBody>
      </p:sp>
      <p:pic>
        <p:nvPicPr>
          <p:cNvPr id="10" name="Εικόνα 9"/>
          <p:cNvPicPr>
            <a:picLocks noChangeAspect="1"/>
          </p:cNvPicPr>
          <p:nvPr/>
        </p:nvPicPr>
        <p:blipFill>
          <a:blip r:embed="rId3"/>
          <a:stretch/>
        </p:blipFill>
        <p:spPr>
          <a:xfrm>
            <a:off x="7222720" y="2190750"/>
            <a:ext cx="4128310" cy="4171950"/>
          </a:xfrm>
          <a:prstGeom prst="rect">
            <a:avLst/>
          </a:prstGeom>
        </p:spPr>
      </p:pic>
    </p:spTree>
    <p:extLst>
      <p:ext uri="{BB962C8B-B14F-4D97-AF65-F5344CB8AC3E}">
        <p14:creationId xmlns:p14="http://schemas.microsoft.com/office/powerpoint/2010/main" val="166819862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2F848404-FE11-4A1B-B246-003CD4C5AE1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Κύμα P και διάστημα PR</a:t>
            </a:r>
          </a:p>
        </p:txBody>
      </p:sp>
      <p:sp>
        <p:nvSpPr>
          <p:cNvPr id="3" name="Κύριο περιεχόμενο">
            <a:extLst>
              <a:ext uri="{FF2B5EF4-FFF2-40B4-BE49-F238E27FC236}">
                <a16:creationId xmlns:a16="http://schemas.microsoft.com/office/drawing/2014/main" id="{CA154612-5402-4E7C-BE8B-8D27C31D5FA0}"/>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διάρκεια του κύματος P δείχνει τον χρόνο κολπικής αποπόλωσης.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διάστημα PR περιλαμβάνει την κολπική αποπόλωση και τον χρόνο αγωγής πριν από την κοιλιακή ενεργοποίηση.</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Μετράται από την αρχή του P έως την αρχή του QRS.</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Στους ενήλικες, το PR είναι συνήθως 120–200 ms.</a:t>
            </a:r>
          </a:p>
        </p:txBody>
      </p:sp>
      <p:pic>
        <p:nvPicPr>
          <p:cNvPr id="10" name="Εικόνα 9"/>
          <p:cNvPicPr>
            <a:picLocks noChangeAspect="1"/>
          </p:cNvPicPr>
          <p:nvPr/>
        </p:nvPicPr>
        <p:blipFill>
          <a:blip r:embed="rId3"/>
          <a:srcRect/>
          <a:stretch/>
        </p:blipFill>
        <p:spPr>
          <a:xfrm>
            <a:off x="7200900" y="2190750"/>
            <a:ext cx="4171950" cy="4171950"/>
          </a:xfrm>
          <a:prstGeom prst="rect">
            <a:avLst/>
          </a:prstGeom>
        </p:spPr>
      </p:pic>
    </p:spTree>
    <p:extLst>
      <p:ext uri="{BB962C8B-B14F-4D97-AF65-F5344CB8AC3E}">
        <p14:creationId xmlns:p14="http://schemas.microsoft.com/office/powerpoint/2010/main" val="21921160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1A252E3A-2D78-4DBA-9764-BA856ACF69B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Σύμπλεγμα QRS</a:t>
            </a:r>
          </a:p>
        </p:txBody>
      </p:sp>
      <p:sp>
        <p:nvSpPr>
          <p:cNvPr id="3" name="Κύριο περιεχόμενο">
            <a:extLst>
              <a:ext uri="{FF2B5EF4-FFF2-40B4-BE49-F238E27FC236}">
                <a16:creationId xmlns:a16="http://schemas.microsoft.com/office/drawing/2014/main" id="{ABA77F35-D2EA-44A8-BB8C-BFD0C3031162}"/>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διάρκεια του QRS δείχνει τον χρόνο διάδοσης της κοιλιακής αποπόλωσης.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σύστημα His-Purkinje επιτρέπει τη γρήγορη διανομή του δυναμικού δράσης σε όλο το κοιλιακό μυοκάρδιο.</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Στον ενήλικα, στενό QRS έχει διάρκεια κάτω από 120 ms.</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κολπική επαναπόλωση συνήθως καλύπτεται από το QRS.</a:t>
            </a:r>
          </a:p>
        </p:txBody>
      </p:sp>
      <p:pic>
        <p:nvPicPr>
          <p:cNvPr id="10" name="Εικόνα 9"/>
          <p:cNvPicPr>
            <a:picLocks noChangeAspect="1"/>
          </p:cNvPicPr>
          <p:nvPr/>
        </p:nvPicPr>
        <p:blipFill>
          <a:blip r:embed="rId3"/>
          <a:srcRect/>
          <a:stretch/>
        </p:blipFill>
        <p:spPr>
          <a:xfrm>
            <a:off x="8162440" y="2190750"/>
            <a:ext cx="2248870" cy="4171950"/>
          </a:xfrm>
          <a:prstGeom prst="rect">
            <a:avLst/>
          </a:prstGeom>
        </p:spPr>
      </p:pic>
    </p:spTree>
    <p:extLst>
      <p:ext uri="{BB962C8B-B14F-4D97-AF65-F5344CB8AC3E}">
        <p14:creationId xmlns:p14="http://schemas.microsoft.com/office/powerpoint/2010/main" val="16728302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6E0E55C-9B14-4042-B50F-B978D80D6B4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Τμήμα ST, κύμα T και διάστημα QT</a:t>
            </a:r>
          </a:p>
        </p:txBody>
      </p:sp>
      <p:sp>
        <p:nvSpPr>
          <p:cNvPr id="3" name="Κύριο περιεχόμενο">
            <a:extLst>
              <a:ext uri="{FF2B5EF4-FFF2-40B4-BE49-F238E27FC236}">
                <a16:creationId xmlns:a16="http://schemas.microsoft.com/office/drawing/2014/main" id="{870D547F-411C-4845-9852-63284ACF8818}"/>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Τμήμα ST: από το τέλος του QRS έως την αρχή του T. Κύμα T: κοιλιακή επαναπόλωση.</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διάστημα QT αποτελεί αδρή εκτίμηση της συνολικής διάρκειας του κοιλιακού δυναμικού ενεργείας.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QT βραχύνεται με την αύξηση της καρδιακής συχνότητας, αντανακλώντας μικρότερη διάρκεια δυναμικών ενεργείας σε υψηλές συχνότητες.</a:t>
            </a:r>
          </a:p>
        </p:txBody>
      </p:sp>
      <p:pic>
        <p:nvPicPr>
          <p:cNvPr id="10" name="Εικόνα 9"/>
          <p:cNvPicPr>
            <a:picLocks noChangeAspect="1"/>
          </p:cNvPicPr>
          <p:nvPr/>
        </p:nvPicPr>
        <p:blipFill>
          <a:blip r:embed="rId3"/>
          <a:srcRect/>
          <a:stretch/>
        </p:blipFill>
        <p:spPr>
          <a:xfrm>
            <a:off x="7000875" y="2791802"/>
            <a:ext cx="4572000" cy="2969846"/>
          </a:xfrm>
          <a:prstGeom prst="rect">
            <a:avLst/>
          </a:prstGeom>
        </p:spPr>
      </p:pic>
    </p:spTree>
    <p:extLst>
      <p:ext uri="{BB962C8B-B14F-4D97-AF65-F5344CB8AC3E}">
        <p14:creationId xmlns:p14="http://schemas.microsoft.com/office/powerpoint/2010/main" val="181525939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a:extLst>
            <a:ext uri="{FF2B5EF4-FFF2-40B4-BE49-F238E27FC236}">
              <a16:creationId xmlns:a16="http://schemas.microsoft.com/office/drawing/2014/main" id="{159B6174-9CAD-6A0F-5B51-609B8DFDE143}"/>
            </a:ext>
          </a:extLst>
        </p:cNvPr>
        <p:cNvGrpSpPr/>
        <p:nvPr/>
      </p:nvGrpSpPr>
      <p:grpSpPr>
        <a:xfrm>
          <a:off x="0" y="0"/>
          <a:ext cx="0" cy="0"/>
          <a:chOff x="0" y="0"/>
          <a:chExt cx="0" cy="0"/>
        </a:xfrm>
      </p:grpSpPr>
      <p:pic>
        <p:nvPicPr>
          <p:cNvPr id="102" name="Εικόνα 101">
            <a:extLst>
              <a:ext uri="{FF2B5EF4-FFF2-40B4-BE49-F238E27FC236}">
                <a16:creationId xmlns:a16="http://schemas.microsoft.com/office/drawing/2014/main" id="{C8EB6658-DDFD-13A1-BF72-D2F4018D9E07}"/>
              </a:ext>
            </a:extLst>
          </p:cNvPr>
          <p:cNvPicPr>
            <a:picLocks noChangeAspect="1"/>
          </p:cNvPicPr>
          <p:nvPr/>
        </p:nvPicPr>
        <p:blipFill>
          <a:blip r:embed="rId2"/>
          <a:stretch/>
        </p:blipFill>
        <p:spPr>
          <a:xfrm>
            <a:off x="10429875" y="115906"/>
            <a:ext cx="1685925" cy="558764"/>
          </a:xfrm>
          <a:prstGeom prst="rect">
            <a:avLst/>
          </a:prstGeom>
        </p:spPr>
      </p:pic>
      <p:sp>
        <p:nvSpPr>
          <p:cNvPr id="103" name="Τίτλος διαφάνειας">
            <a:extLst>
              <a:ext uri="{FF2B5EF4-FFF2-40B4-BE49-F238E27FC236}">
                <a16:creationId xmlns:a16="http://schemas.microsoft.com/office/drawing/2014/main" id="{4E6C2317-210C-4791-B46D-67CBE828D41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Κύματα P, QRS και T: τι δείχνουν</a:t>
            </a:r>
          </a:p>
        </p:txBody>
      </p:sp>
      <p:sp>
        <p:nvSpPr>
          <p:cNvPr id="104" name="Κύριο περιεχόμενο">
            <a:extLst>
              <a:ext uri="{FF2B5EF4-FFF2-40B4-BE49-F238E27FC236}">
                <a16:creationId xmlns:a16="http://schemas.microsoft.com/office/drawing/2014/main" id="{2DF0FFC9-80BC-4406-5CAA-C3DA77586BAA}"/>
              </a:ext>
            </a:extLst>
          </p:cNvPr>
          <p:cNvSpPr>
            <a:spLocks noGrp="1"/>
          </p:cNvSpPr>
          <p:nvPr/>
        </p:nvSpPr>
        <p:spPr>
          <a:xfrm>
            <a:off x="866775" y="2238375"/>
            <a:ext cx="5781675" cy="4286250"/>
          </a:xfrm>
          <a:prstGeom prst="rect">
            <a:avLst/>
          </a:prstGeom>
          <a:noFill/>
          <a:ln w="0">
            <a:noFill/>
          </a:ln>
        </p:spPr>
        <p:txBody>
          <a:bodyPr lIns="0" tIns="0" rIns="0" bIns="0" anchor="t">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Κύμα P: αποπόλωση των κόλπων. Μετά το ηλεκτρικό ερέθισμα ακολουθεί η κολπική συστολή.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Σύμπλεγμα QRS: αποπόλωση των κοιλιών, που προηγείται της κοιλιακής συστολής.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Κύμα T: επαναπόλωση των κοιλιών, δηλαδή επιστροφή προς την ηλεκτρική κατάσταση ηρεμίας.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επαναπόλωση των κόλπων συνήθως καλύπτεται από το μεγαλύτερο σύμπλεγμα QRS.</a:t>
            </a:r>
          </a:p>
        </p:txBody>
      </p:sp>
      <p:pic>
        <p:nvPicPr>
          <p:cNvPr id="105" name="Εικόνα 104">
            <a:extLst>
              <a:ext uri="{FF2B5EF4-FFF2-40B4-BE49-F238E27FC236}">
                <a16:creationId xmlns:a16="http://schemas.microsoft.com/office/drawing/2014/main" id="{1FA91AEE-4B2C-A4AF-AAB2-963ADC475DD4}"/>
              </a:ext>
            </a:extLst>
          </p:cNvPr>
          <p:cNvPicPr>
            <a:picLocks noChangeAspect="1"/>
          </p:cNvPicPr>
          <p:nvPr/>
        </p:nvPicPr>
        <p:blipFill>
          <a:blip r:embed="rId3"/>
          <a:stretch/>
        </p:blipFill>
        <p:spPr>
          <a:xfrm>
            <a:off x="7081175" y="2190750"/>
            <a:ext cx="4411400" cy="4171950"/>
          </a:xfrm>
          <a:prstGeom prst="rect">
            <a:avLst/>
          </a:prstGeom>
        </p:spPr>
      </p:pic>
    </p:spTree>
    <p:extLst>
      <p:ext uri="{BB962C8B-B14F-4D97-AF65-F5344CB8AC3E}">
        <p14:creationId xmlns:p14="http://schemas.microsoft.com/office/powerpoint/2010/main" val="115090466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a:extLst>
            <a:ext uri="{FF2B5EF4-FFF2-40B4-BE49-F238E27FC236}">
              <a16:creationId xmlns:a16="http://schemas.microsoft.com/office/drawing/2014/main" id="{8B987696-0852-28F1-9533-C795A53619B7}"/>
            </a:ext>
          </a:extLst>
        </p:cNvPr>
        <p:cNvGrpSpPr/>
        <p:nvPr/>
      </p:nvGrpSpPr>
      <p:grpSpPr>
        <a:xfrm>
          <a:off x="0" y="0"/>
          <a:ext cx="0" cy="0"/>
          <a:chOff x="0" y="0"/>
          <a:chExt cx="0" cy="0"/>
        </a:xfrm>
      </p:grpSpPr>
      <p:pic>
        <p:nvPicPr>
          <p:cNvPr id="102" name="Εικόνα 101">
            <a:extLst>
              <a:ext uri="{FF2B5EF4-FFF2-40B4-BE49-F238E27FC236}">
                <a16:creationId xmlns:a16="http://schemas.microsoft.com/office/drawing/2014/main" id="{BDC135A7-939E-24A0-5EA8-E02AAF777F40}"/>
              </a:ext>
            </a:extLst>
          </p:cNvPr>
          <p:cNvPicPr>
            <a:picLocks noChangeAspect="1"/>
          </p:cNvPicPr>
          <p:nvPr/>
        </p:nvPicPr>
        <p:blipFill>
          <a:blip r:embed="rId4"/>
          <a:stretch/>
        </p:blipFill>
        <p:spPr>
          <a:xfrm>
            <a:off x="10429875" y="115906"/>
            <a:ext cx="1685925" cy="558764"/>
          </a:xfrm>
          <a:prstGeom prst="rect">
            <a:avLst/>
          </a:prstGeom>
        </p:spPr>
      </p:pic>
      <p:pic>
        <p:nvPicPr>
          <p:cNvPr id="2" name="VIdeo">
            <a:hlinkClick r:id="" action="ppaction://media"/>
            <a:extLst>
              <a:ext uri="{FF2B5EF4-FFF2-40B4-BE49-F238E27FC236}">
                <a16:creationId xmlns:a16="http://schemas.microsoft.com/office/drawing/2014/main" id="{8A94619B-0AF7-C3F3-2024-A8E10D4BD6F9}"/>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94561" y="2148840"/>
            <a:ext cx="7808975" cy="4389120"/>
          </a:xfrm>
          <a:prstGeom prst="rect">
            <a:avLst/>
          </a:prstGeom>
        </p:spPr>
      </p:pic>
      <p:sp>
        <p:nvSpPr>
          <p:cNvPr id="103" name="Τίτλος διαφάνειας">
            <a:extLst>
              <a:ext uri="{FF2B5EF4-FFF2-40B4-BE49-F238E27FC236}">
                <a16:creationId xmlns:a16="http://schemas.microsoft.com/office/drawing/2014/main" id="{4DBBD519-A0E9-41DA-BF59-95C4348DA40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Η ηλεκτρική δραστηριότητα στο ΗΚΓ</a:t>
            </a:r>
          </a:p>
        </p:txBody>
      </p:sp>
    </p:spTree>
    <p:extLst>
      <p:ext uri="{BB962C8B-B14F-4D97-AF65-F5344CB8AC3E}">
        <p14:creationId xmlns:p14="http://schemas.microsoft.com/office/powerpoint/2010/main" val="2960957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4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202" name="Εικόνα 201"/>
          <p:cNvPicPr>
            <a:picLocks noChangeAspect="1"/>
          </p:cNvPicPr>
          <p:nvPr/>
        </p:nvPicPr>
        <p:blipFill>
          <a:blip r:embed="rId2"/>
          <a:stretch/>
        </p:blipFill>
        <p:spPr>
          <a:xfrm>
            <a:off x="10429875" y="115906"/>
            <a:ext cx="1685925" cy="558764"/>
          </a:xfrm>
          <a:prstGeom prst="rect">
            <a:avLst/>
          </a:prstGeom>
        </p:spPr>
      </p:pic>
      <p:sp>
        <p:nvSpPr>
          <p:cNvPr id="203" name="Τίτλος διαφάνειας">
            <a:extLst>
              <a:ext uri="{FF2B5EF4-FFF2-40B4-BE49-F238E27FC236}">
                <a16:creationId xmlns:a16="http://schemas.microsoft.com/office/drawing/2014/main" id="{04FD9013-1A37-4D7B-A892-E3CF614EFE05}"/>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Διαστήματα και διάρκεια στο ΗΚΓ</a:t>
            </a:r>
          </a:p>
        </p:txBody>
      </p:sp>
      <p:graphicFrame>
        <p:nvGraphicFramePr>
          <p:cNvPr id="204" name="Πίνακας 203"/>
          <p:cNvGraphicFramePr/>
          <p:nvPr/>
        </p:nvGraphicFramePr>
        <p:xfrm>
          <a:off x="781050" y="2209800"/>
          <a:ext cx="10629900" cy="3952875"/>
        </p:xfrm>
        <a:graphic>
          <a:graphicData uri="http://schemas.openxmlformats.org/drawingml/2006/table">
            <a:tbl>
              <a:tblPr firstRow="1"/>
              <a:tblGrid>
                <a:gridCol w="161925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5581650">
                  <a:extLst>
                    <a:ext uri="{9D8B030D-6E8A-4147-A177-3AD203B41FA5}">
                      <a16:colId xmlns:a16="http://schemas.microsoft.com/office/drawing/2014/main" val="20002"/>
                    </a:ext>
                  </a:extLst>
                </a:gridCol>
              </a:tblGrid>
              <a:tr h="514350">
                <a:tc>
                  <a:txBody>
                    <a:bodyPr/>
                    <a:lstStyle/>
                    <a:p>
                      <a:pPr algn="l"/>
                      <a:r>
                        <a:rPr sz="1950" b="1">
                          <a:solidFill>
                            <a:srgbClr val="FFFFFF"/>
                          </a:solidFill>
                          <a:latin typeface="Aptos"/>
                          <a:ea typeface="Aptos"/>
                          <a:cs typeface="Aptos"/>
                        </a:rPr>
                        <a:t>Στοιχείο</a:t>
                      </a:r>
                    </a:p>
                  </a:txBody>
                  <a:tcPr marL="114300" marR="114300" marT="76200" marB="76200" anchor="ctr">
                    <a:solidFill>
                      <a:srgbClr val="527CC1"/>
                    </a:solidFill>
                  </a:tcPr>
                </a:tc>
                <a:tc>
                  <a:txBody>
                    <a:bodyPr/>
                    <a:lstStyle/>
                    <a:p>
                      <a:pPr algn="l"/>
                      <a:r>
                        <a:rPr sz="1950" b="1">
                          <a:solidFill>
                            <a:srgbClr val="FFFFFF"/>
                          </a:solidFill>
                          <a:latin typeface="Aptos"/>
                          <a:ea typeface="Aptos"/>
                          <a:cs typeface="Aptos"/>
                        </a:rPr>
                        <a:t>Τι μετρά</a:t>
                      </a:r>
                    </a:p>
                  </a:txBody>
                  <a:tcPr marL="114300" marR="114300" marT="76200" marB="76200" anchor="ctr">
                    <a:solidFill>
                      <a:srgbClr val="527CC1"/>
                    </a:solidFill>
                  </a:tcPr>
                </a:tc>
                <a:tc>
                  <a:txBody>
                    <a:bodyPr/>
                    <a:lstStyle/>
                    <a:p>
                      <a:pPr algn="l"/>
                      <a:r>
                        <a:rPr sz="1950" b="1">
                          <a:solidFill>
                            <a:srgbClr val="FFFFFF"/>
                          </a:solidFill>
                          <a:latin typeface="Aptos"/>
                          <a:ea typeface="Aptos"/>
                          <a:cs typeface="Aptos"/>
                        </a:rPr>
                        <a:t>Τι σημαίνει η παράταση</a:t>
                      </a:r>
                    </a:p>
                  </a:txBody>
                  <a:tcPr marL="114300" marR="114300" marT="76200" marB="76200" anchor="ctr">
                    <a:solidFill>
                      <a:srgbClr val="527CC1"/>
                    </a:solidFill>
                  </a:tcPr>
                </a:tc>
                <a:extLst>
                  <a:ext uri="{0D108BD9-81ED-4DB2-BD59-A6C34878D82A}">
                    <a16:rowId xmlns:a16="http://schemas.microsoft.com/office/drawing/2014/main" val="10000"/>
                  </a:ext>
                </a:extLst>
              </a:tr>
              <a:tr h="914400">
                <a:tc>
                  <a:txBody>
                    <a:bodyPr/>
                    <a:lstStyle/>
                    <a:p>
                      <a:pPr algn="l"/>
                      <a:r>
                        <a:rPr sz="1950" b="0">
                          <a:solidFill>
                            <a:srgbClr val="182438"/>
                          </a:solidFill>
                          <a:latin typeface="Aptos"/>
                          <a:ea typeface="Aptos"/>
                          <a:cs typeface="Aptos"/>
                        </a:rPr>
                        <a:t>PR</a:t>
                      </a:r>
                    </a:p>
                    <a:p>
                      <a:pPr algn="l"/>
                      <a:r>
                        <a:rPr sz="1950" b="0">
                          <a:solidFill>
                            <a:srgbClr val="182438"/>
                          </a:solidFill>
                          <a:latin typeface="Aptos"/>
                          <a:ea typeface="Aptos"/>
                          <a:cs typeface="Aptos"/>
                        </a:rPr>
                        <a:t>120–200 ms</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Από την αρχή του P έως την αρχή του QRS.</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PR &gt;200 ms με αγωγή κάθε P: κολποκοιλιακός αποκλεισμός 1ου βαθμού.</a:t>
                      </a:r>
                    </a:p>
                  </a:txBody>
                  <a:tcPr marL="114300" marR="114300" marT="76200" marB="76200" anchor="ctr">
                    <a:solidFill>
                      <a:srgbClr val="FFFFFF"/>
                    </a:solidFill>
                  </a:tcPr>
                </a:tc>
                <a:extLst>
                  <a:ext uri="{0D108BD9-81ED-4DB2-BD59-A6C34878D82A}">
                    <a16:rowId xmlns:a16="http://schemas.microsoft.com/office/drawing/2014/main" val="10001"/>
                  </a:ext>
                </a:extLst>
              </a:tr>
              <a:tr h="1047750">
                <a:tc>
                  <a:txBody>
                    <a:bodyPr/>
                    <a:lstStyle/>
                    <a:p>
                      <a:pPr algn="l"/>
                      <a:r>
                        <a:rPr sz="1950" b="0">
                          <a:solidFill>
                            <a:srgbClr val="182438"/>
                          </a:solidFill>
                          <a:latin typeface="Aptos"/>
                          <a:ea typeface="Aptos"/>
                          <a:cs typeface="Aptos"/>
                        </a:rPr>
                        <a:t>QRS</a:t>
                      </a:r>
                    </a:p>
                  </a:txBody>
                  <a:tcPr marL="114300" marR="114300" marT="76200" marB="76200" anchor="ctr">
                    <a:solidFill>
                      <a:srgbClr val="EEF3FA"/>
                    </a:solidFill>
                  </a:tcPr>
                </a:tc>
                <a:tc>
                  <a:txBody>
                    <a:bodyPr/>
                    <a:lstStyle/>
                    <a:p>
                      <a:pPr algn="l"/>
                      <a:r>
                        <a:rPr sz="1950" b="0">
                          <a:solidFill>
                            <a:srgbClr val="182438"/>
                          </a:solidFill>
                          <a:latin typeface="Aptos"/>
                          <a:ea typeface="Aptos"/>
                          <a:cs typeface="Aptos"/>
                        </a:rPr>
                        <a:t>Διάρκεια της κοιλιακής αποπόλωσης.</a:t>
                      </a:r>
                    </a:p>
                  </a:txBody>
                  <a:tcPr marL="114300" marR="114300" marT="76200" marB="76200" anchor="ctr">
                    <a:solidFill>
                      <a:srgbClr val="EEF3FA"/>
                    </a:solidFill>
                  </a:tcPr>
                </a:tc>
                <a:tc>
                  <a:txBody>
                    <a:bodyPr/>
                    <a:lstStyle/>
                    <a:p>
                      <a:pPr algn="l"/>
                      <a:r>
                        <a:rPr sz="1950" b="0">
                          <a:solidFill>
                            <a:srgbClr val="182438"/>
                          </a:solidFill>
                          <a:latin typeface="Aptos"/>
                          <a:ea typeface="Aptos"/>
                          <a:cs typeface="Aptos"/>
                        </a:rPr>
                        <a:t>QRS ≥120 ms: καθυστερημένη ενδοκοιλιακή αγωγή, π.χ. αποκλεισμός σκέλους, ή κοιλιακή προέλευση του ρυθμού.</a:t>
                      </a:r>
                    </a:p>
                  </a:txBody>
                  <a:tcPr marL="114300" marR="114300" marT="76200" marB="76200" anchor="ctr">
                    <a:solidFill>
                      <a:srgbClr val="EEF3FA"/>
                    </a:solidFill>
                  </a:tcPr>
                </a:tc>
                <a:extLst>
                  <a:ext uri="{0D108BD9-81ED-4DB2-BD59-A6C34878D82A}">
                    <a16:rowId xmlns:a16="http://schemas.microsoft.com/office/drawing/2014/main" val="10002"/>
                  </a:ext>
                </a:extLst>
              </a:tr>
              <a:tr h="1476375">
                <a:tc>
                  <a:txBody>
                    <a:bodyPr/>
                    <a:lstStyle/>
                    <a:p>
                      <a:pPr algn="l"/>
                      <a:r>
                        <a:rPr sz="1950" b="0">
                          <a:solidFill>
                            <a:srgbClr val="182438"/>
                          </a:solidFill>
                          <a:latin typeface="Aptos"/>
                          <a:ea typeface="Aptos"/>
                          <a:cs typeface="Aptos"/>
                        </a:rPr>
                        <a:t>QT</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Από την αρχή του QRS έως το τέλος του T. Περιλαμβάνει αποπόλωση και επαναπόλωση των κοιλιών.</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Για την εκτίμησή του χρησιμοποιούμε QTc, διορθωμένο για τη συχνότητα. Παρατεταμένο QTc συνδέεται με κίνδυνο κοιλιακών αρρυθμιών.</a:t>
                      </a:r>
                    </a:p>
                  </a:txBody>
                  <a:tcPr marL="114300" marR="114300" marT="76200" marB="76200" anchor="c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78734354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302" name="Εικόνα 301"/>
          <p:cNvPicPr>
            <a:picLocks noChangeAspect="1"/>
          </p:cNvPicPr>
          <p:nvPr/>
        </p:nvPicPr>
        <p:blipFill>
          <a:blip r:embed="rId2"/>
          <a:stretch/>
        </p:blipFill>
        <p:spPr>
          <a:xfrm>
            <a:off x="10429875" y="115906"/>
            <a:ext cx="1685925" cy="558764"/>
          </a:xfrm>
          <a:prstGeom prst="rect">
            <a:avLst/>
          </a:prstGeom>
        </p:spPr>
      </p:pic>
      <p:sp>
        <p:nvSpPr>
          <p:cNvPr id="303" name="Τίτλος διαφάνειας">
            <a:extLst>
              <a:ext uri="{FF2B5EF4-FFF2-40B4-BE49-F238E27FC236}">
                <a16:creationId xmlns:a16="http://schemas.microsoft.com/office/drawing/2014/main" id="{0C5347D2-ADB4-4610-BD59-C08032F4346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Παράταση QT: γιατί έχει σημασία</a:t>
            </a:r>
          </a:p>
        </p:txBody>
      </p:sp>
      <p:sp>
        <p:nvSpPr>
          <p:cNvPr id="304" name="Κύριο περιεχόμενο">
            <a:extLst>
              <a:ext uri="{FF2B5EF4-FFF2-40B4-BE49-F238E27FC236}">
                <a16:creationId xmlns:a16="http://schemas.microsoft.com/office/drawing/2014/main" id="{39DCB63D-4101-440F-AF14-409D84865E7D}"/>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Το QT μεταβάλλεται με την καρδιακή συχνότητα. Το QTc είναι η τιμή διορθωμένη για αυτή την επίδραση.</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Αίτια παράτασης: κληρονομικές διαταραχές, ορισμένα φάρμακα ή ηλεκτρολυτικές διαταραχές, όπως υποκαλιαιμία και υπομαγνησιαιμία.</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παράταση συνδέεται με κίνδυνο torsades de pointes, μιας πολυμορφικής κοιλιακής ταχυκαρδίας: το σχήμα των QRS μεταβάλλεται από παλμό σε παλμό.</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QTc &gt;500 ms αποτελεί ένδειξη αυξημένου κινδύνου. Η εκτίμηση συνδυάζεται με τα φάρμακα, τους ηλεκτρολύτες και την κλινική εικόνα.</a:t>
            </a:r>
          </a:p>
        </p:txBody>
      </p:sp>
    </p:spTree>
    <p:extLst>
      <p:ext uri="{BB962C8B-B14F-4D97-AF65-F5344CB8AC3E}">
        <p14:creationId xmlns:p14="http://schemas.microsoft.com/office/powerpoint/2010/main" val="74073434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02" name="Εικόνα 401"/>
          <p:cNvPicPr>
            <a:picLocks noChangeAspect="1"/>
          </p:cNvPicPr>
          <p:nvPr/>
        </p:nvPicPr>
        <p:blipFill>
          <a:blip r:embed="rId2"/>
          <a:stretch/>
        </p:blipFill>
        <p:spPr>
          <a:xfrm>
            <a:off x="10429875" y="115906"/>
            <a:ext cx="1685925" cy="558764"/>
          </a:xfrm>
          <a:prstGeom prst="rect">
            <a:avLst/>
          </a:prstGeom>
        </p:spPr>
      </p:pic>
      <p:sp>
        <p:nvSpPr>
          <p:cNvPr id="403" name="Τίτλος διαφάνειας">
            <a:extLst>
              <a:ext uri="{FF2B5EF4-FFF2-40B4-BE49-F238E27FC236}">
                <a16:creationId xmlns:a16="http://schemas.microsoft.com/office/drawing/2014/main" id="{9AC8F868-6009-4E23-877B-A9A8B4737E9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Ισχαιμία και έμφραγμα: μεταβολές ST–T</a:t>
            </a:r>
          </a:p>
        </p:txBody>
      </p:sp>
      <p:sp>
        <p:nvSpPr>
          <p:cNvPr id="404" name="Κύριο περιεχόμενο">
            <a:extLst>
              <a:ext uri="{FF2B5EF4-FFF2-40B4-BE49-F238E27FC236}">
                <a16:creationId xmlns:a16="http://schemas.microsoft.com/office/drawing/2014/main" id="{18032BF6-270A-450E-9361-ADADB98238EA}"/>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μειωμένη στεφανιαία αιμάτωση προκαλεί έλλειψη O₂ και ATP. Τα κύτταρα δυσκολεύονται να διατηρήσουν τις φυσιολογικές ιοντικές κλίσεις.</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Οι ηλεκτρικές διαφορές μεταξύ ισχαιμικού και υγιούς μυοκαρδίου δημιουργούν ρεύματα βλάβης, που μπορούν να μετατοπίσουν το ST.</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STEMI: έμφραγμα με επίμονη ανάσπαση ST σε γειτονικές απαγωγές, στο κατάλληλο κλινικό πλαίσιο.</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NSTEMI: μυοκαρδιακή νέκρωση με αύξηση τροπονίνης, χωρίς επίμονη ανάσπαση ST. Μπορεί να υπάρχει κατάσπαση ST ή αναστροφή T.</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διάγνωση συνδυάζει ΗΚΓ, συμπτώματα και διαδοχικές μετρήσεις τροπονίνης. Οι αλλοιώσεις ST–T έχουν και άλλα αίτια.</a:t>
            </a:r>
          </a:p>
        </p:txBody>
      </p:sp>
    </p:spTree>
    <p:extLst>
      <p:ext uri="{BB962C8B-B14F-4D97-AF65-F5344CB8AC3E}">
        <p14:creationId xmlns:p14="http://schemas.microsoft.com/office/powerpoint/2010/main" val="169170673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02" name="Εικόνα 501"/>
          <p:cNvPicPr>
            <a:picLocks noChangeAspect="1"/>
          </p:cNvPicPr>
          <p:nvPr/>
        </p:nvPicPr>
        <p:blipFill>
          <a:blip r:embed="rId2"/>
          <a:stretch/>
        </p:blipFill>
        <p:spPr>
          <a:xfrm>
            <a:off x="10429875" y="115906"/>
            <a:ext cx="1685925" cy="558764"/>
          </a:xfrm>
          <a:prstGeom prst="rect">
            <a:avLst/>
          </a:prstGeom>
        </p:spPr>
      </p:pic>
      <p:sp>
        <p:nvSpPr>
          <p:cNvPr id="503" name="Τίτλος διαφάνειας">
            <a:extLst>
              <a:ext uri="{FF2B5EF4-FFF2-40B4-BE49-F238E27FC236}">
                <a16:creationId xmlns:a16="http://schemas.microsoft.com/office/drawing/2014/main" id="{79E98099-A4A8-476F-9C76-0E7D70B403B2}"/>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Βασικά βήματα ανάγνωσης του ΗΚΓ</a:t>
            </a:r>
          </a:p>
        </p:txBody>
      </p:sp>
      <p:sp>
        <p:nvSpPr>
          <p:cNvPr id="504" name="Βήματα ανάγνωσης">
            <a:extLst>
              <a:ext uri="{FF2B5EF4-FFF2-40B4-BE49-F238E27FC236}">
                <a16:creationId xmlns:a16="http://schemas.microsoft.com/office/drawing/2014/main" id="{AE4EDB76-B267-4CA8-9DDB-B4551D6B9B4E}"/>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algn="l">
              <a:lnSpc>
                <a:spcPct val="100000"/>
              </a:lnSpc>
              <a:spcAft>
                <a:spcPts val="700"/>
              </a:spcAft>
              <a:buNone/>
              <a:defRPr sz="2250" b="0">
                <a:solidFill>
                  <a:srgbClr val="182438"/>
                </a:solidFill>
                <a:latin typeface="Aptos"/>
                <a:ea typeface="Aptos"/>
                <a:cs typeface="Aptos"/>
              </a:defRPr>
            </a:pPr>
            <a:r>
              <a:rPr sz="2250" b="0">
                <a:solidFill>
                  <a:srgbClr val="182438"/>
                </a:solidFill>
                <a:latin typeface="Aptos"/>
                <a:ea typeface="Aptos"/>
                <a:cs typeface="Aptos"/>
              </a:rPr>
              <a:t>1. Ποιότητα: ελέγχουμε τοποθέτηση ηλεκτροδίων, παρεμβολές, ταχύτητα χαρτιού και βαθμονόμηση.</a:t>
            </a:r>
          </a:p>
          <a:p>
            <a:pPr algn="l">
              <a:lnSpc>
                <a:spcPct val="100000"/>
              </a:lnSpc>
              <a:spcAft>
                <a:spcPts val="700"/>
              </a:spcAft>
              <a:buNone/>
              <a:defRPr sz="2250" b="0">
                <a:solidFill>
                  <a:srgbClr val="182438"/>
                </a:solidFill>
                <a:latin typeface="Aptos"/>
                <a:ea typeface="Aptos"/>
                <a:cs typeface="Aptos"/>
              </a:defRPr>
            </a:pPr>
            <a:r>
              <a:rPr sz="2250" b="0">
                <a:solidFill>
                  <a:srgbClr val="182438"/>
                </a:solidFill>
                <a:latin typeface="Aptos"/>
                <a:ea typeface="Aptos"/>
                <a:cs typeface="Aptos"/>
              </a:rPr>
              <a:t>2. Συχνότητα: πόσοι κοιλιακοί παλμοί καταγράφονται ανά λεπτό;</a:t>
            </a:r>
          </a:p>
          <a:p>
            <a:pPr algn="l">
              <a:lnSpc>
                <a:spcPct val="100000"/>
              </a:lnSpc>
              <a:spcAft>
                <a:spcPts val="700"/>
              </a:spcAft>
              <a:buNone/>
              <a:defRPr sz="2250" b="0">
                <a:solidFill>
                  <a:srgbClr val="182438"/>
                </a:solidFill>
                <a:latin typeface="Aptos"/>
                <a:ea typeface="Aptos"/>
                <a:cs typeface="Aptos"/>
              </a:defRPr>
            </a:pPr>
            <a:r>
              <a:rPr sz="2250" b="0">
                <a:solidFill>
                  <a:srgbClr val="182438"/>
                </a:solidFill>
                <a:latin typeface="Aptos"/>
                <a:ea typeface="Aptos"/>
                <a:cs typeface="Aptos"/>
              </a:rPr>
              <a:t>3. Κανονικότητα: συγκρίνουμε τα διαστήματα R–R. Είναι ίσα ή μεταβάλλονται;</a:t>
            </a:r>
          </a:p>
          <a:p>
            <a:pPr algn="l">
              <a:lnSpc>
                <a:spcPct val="100000"/>
              </a:lnSpc>
              <a:spcAft>
                <a:spcPts val="700"/>
              </a:spcAft>
              <a:buNone/>
              <a:defRPr sz="2250" b="0">
                <a:solidFill>
                  <a:srgbClr val="182438"/>
                </a:solidFill>
                <a:latin typeface="Aptos"/>
                <a:ea typeface="Aptos"/>
                <a:cs typeface="Aptos"/>
              </a:defRPr>
            </a:pPr>
            <a:r>
              <a:rPr sz="2250" b="0">
                <a:solidFill>
                  <a:srgbClr val="182438"/>
                </a:solidFill>
                <a:latin typeface="Aptos"/>
                <a:ea typeface="Aptos"/>
                <a:cs typeface="Aptos"/>
              </a:rPr>
              <a:t>4. Κύματα P: υπάρχει P πριν από κάθε QRS; Κάθε P ακολουθείται από QRS;</a:t>
            </a:r>
          </a:p>
          <a:p>
            <a:pPr algn="l">
              <a:lnSpc>
                <a:spcPct val="100000"/>
              </a:lnSpc>
              <a:spcAft>
                <a:spcPts val="700"/>
              </a:spcAft>
              <a:buNone/>
              <a:defRPr sz="2250" b="0">
                <a:solidFill>
                  <a:srgbClr val="182438"/>
                </a:solidFill>
                <a:latin typeface="Aptos"/>
                <a:ea typeface="Aptos"/>
                <a:cs typeface="Aptos"/>
              </a:defRPr>
            </a:pPr>
            <a:r>
              <a:rPr sz="2250" b="0">
                <a:solidFill>
                  <a:srgbClr val="182438"/>
                </a:solidFill>
                <a:latin typeface="Aptos"/>
                <a:ea typeface="Aptos"/>
                <a:cs typeface="Aptos"/>
              </a:rPr>
              <a:t>5. Αγωγή: μετράμε PR και QRS. Ελέγχουμε QT και QTc.</a:t>
            </a:r>
          </a:p>
          <a:p>
            <a:pPr algn="l">
              <a:lnSpc>
                <a:spcPct val="100000"/>
              </a:lnSpc>
              <a:spcAft>
                <a:spcPts val="700"/>
              </a:spcAft>
              <a:buNone/>
              <a:defRPr sz="2250" b="0">
                <a:solidFill>
                  <a:srgbClr val="182438"/>
                </a:solidFill>
                <a:latin typeface="Aptos"/>
                <a:ea typeface="Aptos"/>
                <a:cs typeface="Aptos"/>
              </a:defRPr>
            </a:pPr>
            <a:r>
              <a:rPr sz="2250" b="0">
                <a:solidFill>
                  <a:srgbClr val="182438"/>
                </a:solidFill>
                <a:latin typeface="Aptos"/>
                <a:ea typeface="Aptos"/>
                <a:cs typeface="Aptos"/>
              </a:rPr>
              <a:t>6. ST και T: αναζητούμε μεταβολές σε γειτονικές απαγωγές και τις συσχετίζουμε με την κλινική εικόνα.</a:t>
            </a:r>
          </a:p>
        </p:txBody>
      </p:sp>
    </p:spTree>
    <p:extLst>
      <p:ext uri="{BB962C8B-B14F-4D97-AF65-F5344CB8AC3E}">
        <p14:creationId xmlns:p14="http://schemas.microsoft.com/office/powerpoint/2010/main" val="405246590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602" name="Εικόνα 601"/>
          <p:cNvPicPr>
            <a:picLocks noChangeAspect="1"/>
          </p:cNvPicPr>
          <p:nvPr/>
        </p:nvPicPr>
        <p:blipFill>
          <a:blip r:embed="rId2"/>
          <a:stretch/>
        </p:blipFill>
        <p:spPr>
          <a:xfrm>
            <a:off x="10429875" y="115906"/>
            <a:ext cx="1685925" cy="558764"/>
          </a:xfrm>
          <a:prstGeom prst="rect">
            <a:avLst/>
          </a:prstGeom>
        </p:spPr>
      </p:pic>
      <p:sp>
        <p:nvSpPr>
          <p:cNvPr id="603" name="Τίτλος διαφάνειας">
            <a:extLst>
              <a:ext uri="{FF2B5EF4-FFF2-40B4-BE49-F238E27FC236}">
                <a16:creationId xmlns:a16="http://schemas.microsoft.com/office/drawing/2014/main" id="{694E456E-CA8D-422A-ADFF-C9D6FD9B437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Κολποκοιλιακός αποκλεισμός 1ου και 2ου βαθμού</a:t>
            </a:r>
          </a:p>
        </p:txBody>
      </p:sp>
      <p:graphicFrame>
        <p:nvGraphicFramePr>
          <p:cNvPr id="604" name="Πίνακας 603"/>
          <p:cNvGraphicFramePr/>
          <p:nvPr/>
        </p:nvGraphicFramePr>
        <p:xfrm>
          <a:off x="781050" y="2209800"/>
          <a:ext cx="10629900" cy="3943350"/>
        </p:xfrm>
        <a:graphic>
          <a:graphicData uri="http://schemas.openxmlformats.org/drawingml/2006/table">
            <a:tbl>
              <a:tblPr firstRow="1"/>
              <a:tblGrid>
                <a:gridCol w="1809750">
                  <a:extLst>
                    <a:ext uri="{9D8B030D-6E8A-4147-A177-3AD203B41FA5}">
                      <a16:colId xmlns:a16="http://schemas.microsoft.com/office/drawing/2014/main" val="20000"/>
                    </a:ext>
                  </a:extLst>
                </a:gridCol>
                <a:gridCol w="4191000">
                  <a:extLst>
                    <a:ext uri="{9D8B030D-6E8A-4147-A177-3AD203B41FA5}">
                      <a16:colId xmlns:a16="http://schemas.microsoft.com/office/drawing/2014/main" val="20001"/>
                    </a:ext>
                  </a:extLst>
                </a:gridCol>
                <a:gridCol w="4629150">
                  <a:extLst>
                    <a:ext uri="{9D8B030D-6E8A-4147-A177-3AD203B41FA5}">
                      <a16:colId xmlns:a16="http://schemas.microsoft.com/office/drawing/2014/main" val="20002"/>
                    </a:ext>
                  </a:extLst>
                </a:gridCol>
              </a:tblGrid>
              <a:tr h="514350">
                <a:tc>
                  <a:txBody>
                    <a:bodyPr/>
                    <a:lstStyle/>
                    <a:p>
                      <a:pPr algn="l"/>
                      <a:r>
                        <a:rPr sz="1950" b="1">
                          <a:solidFill>
                            <a:srgbClr val="FFFFFF"/>
                          </a:solidFill>
                          <a:latin typeface="Aptos"/>
                          <a:ea typeface="Aptos"/>
                          <a:cs typeface="Aptos"/>
                        </a:rPr>
                        <a:t>Τύπος</a:t>
                      </a:r>
                    </a:p>
                  </a:txBody>
                  <a:tcPr marL="114300" marR="114300" marT="76200" marB="76200" anchor="ctr">
                    <a:solidFill>
                      <a:srgbClr val="527CC1"/>
                    </a:solidFill>
                  </a:tcPr>
                </a:tc>
                <a:tc>
                  <a:txBody>
                    <a:bodyPr/>
                    <a:lstStyle/>
                    <a:p>
                      <a:pPr algn="l"/>
                      <a:r>
                        <a:rPr sz="1950" b="1">
                          <a:solidFill>
                            <a:srgbClr val="FFFFFF"/>
                          </a:solidFill>
                          <a:latin typeface="Aptos"/>
                          <a:ea typeface="Aptos"/>
                          <a:cs typeface="Aptos"/>
                        </a:rPr>
                        <a:t>Εύρημα στο ΗΚΓ</a:t>
                      </a:r>
                    </a:p>
                  </a:txBody>
                  <a:tcPr marL="114300" marR="114300" marT="76200" marB="76200" anchor="ctr">
                    <a:solidFill>
                      <a:srgbClr val="527CC1"/>
                    </a:solidFill>
                  </a:tcPr>
                </a:tc>
                <a:tc>
                  <a:txBody>
                    <a:bodyPr/>
                    <a:lstStyle/>
                    <a:p>
                      <a:pPr algn="l"/>
                      <a:r>
                        <a:rPr sz="1950" b="1">
                          <a:solidFill>
                            <a:srgbClr val="FFFFFF"/>
                          </a:solidFill>
                          <a:latin typeface="Aptos"/>
                          <a:ea typeface="Aptos"/>
                          <a:cs typeface="Aptos"/>
                        </a:rPr>
                        <a:t>Τι συμβαίνει στην αγωγή</a:t>
                      </a:r>
                    </a:p>
                  </a:txBody>
                  <a:tcPr marL="114300" marR="114300" marT="76200" marB="76200" anchor="ctr">
                    <a:solidFill>
                      <a:srgbClr val="527CC1"/>
                    </a:solidFill>
                  </a:tcPr>
                </a:tc>
                <a:extLst>
                  <a:ext uri="{0D108BD9-81ED-4DB2-BD59-A6C34878D82A}">
                    <a16:rowId xmlns:a16="http://schemas.microsoft.com/office/drawing/2014/main" val="10000"/>
                  </a:ext>
                </a:extLst>
              </a:tr>
              <a:tr h="952500">
                <a:tc>
                  <a:txBody>
                    <a:bodyPr/>
                    <a:lstStyle/>
                    <a:p>
                      <a:pPr algn="l"/>
                      <a:r>
                        <a:rPr sz="1950" b="0">
                          <a:solidFill>
                            <a:srgbClr val="182438"/>
                          </a:solidFill>
                          <a:latin typeface="Aptos"/>
                          <a:ea typeface="Aptos"/>
                          <a:cs typeface="Aptos"/>
                        </a:rPr>
                        <a:t>1ου βαθμού</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PR &gt;200 ms. Κάθε P ακολουθείται από QRS.</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Καθυστερημένη αγωγή, χωρίς απώλεια κολπικών ερεθισμάτων.</a:t>
                      </a:r>
                    </a:p>
                  </a:txBody>
                  <a:tcPr marL="114300" marR="114300" marT="76200" marB="76200" anchor="ctr">
                    <a:solidFill>
                      <a:srgbClr val="FFFFFF"/>
                    </a:solidFill>
                  </a:tcPr>
                </a:tc>
                <a:extLst>
                  <a:ext uri="{0D108BD9-81ED-4DB2-BD59-A6C34878D82A}">
                    <a16:rowId xmlns:a16="http://schemas.microsoft.com/office/drawing/2014/main" val="10001"/>
                  </a:ext>
                </a:extLst>
              </a:tr>
              <a:tr h="1238250">
                <a:tc>
                  <a:txBody>
                    <a:bodyPr/>
                    <a:lstStyle/>
                    <a:p>
                      <a:pPr algn="l"/>
                      <a:r>
                        <a:rPr sz="1950" b="0">
                          <a:solidFill>
                            <a:srgbClr val="182438"/>
                          </a:solidFill>
                          <a:latin typeface="Aptos"/>
                          <a:ea typeface="Aptos"/>
                          <a:cs typeface="Aptos"/>
                        </a:rPr>
                        <a:t>2ου βαθμού</a:t>
                      </a:r>
                    </a:p>
                    <a:p>
                      <a:pPr algn="l"/>
                      <a:r>
                        <a:rPr sz="1950" b="0">
                          <a:solidFill>
                            <a:srgbClr val="182438"/>
                          </a:solidFill>
                          <a:latin typeface="Aptos"/>
                          <a:ea typeface="Aptos"/>
                          <a:cs typeface="Aptos"/>
                        </a:rPr>
                        <a:t>Mobitz I</a:t>
                      </a:r>
                    </a:p>
                  </a:txBody>
                  <a:tcPr marL="114300" marR="114300" marT="76200" marB="76200" anchor="ctr">
                    <a:solidFill>
                      <a:srgbClr val="EEF3FA"/>
                    </a:solidFill>
                  </a:tcPr>
                </a:tc>
                <a:tc>
                  <a:txBody>
                    <a:bodyPr/>
                    <a:lstStyle/>
                    <a:p>
                      <a:pPr algn="l"/>
                      <a:r>
                        <a:rPr sz="1950" b="0">
                          <a:solidFill>
                            <a:srgbClr val="182438"/>
                          </a:solidFill>
                          <a:latin typeface="Aptos"/>
                          <a:ea typeface="Aptos"/>
                          <a:cs typeface="Aptos"/>
                        </a:rPr>
                        <a:t>Το PR αυξάνεται σταδιακά, έως ένα P να μην ακολουθηθεί από QRS.</a:t>
                      </a:r>
                    </a:p>
                  </a:txBody>
                  <a:tcPr marL="114300" marR="114300" marT="76200" marB="76200" anchor="ctr">
                    <a:solidFill>
                      <a:srgbClr val="EEF3FA"/>
                    </a:solidFill>
                  </a:tcPr>
                </a:tc>
                <a:tc>
                  <a:txBody>
                    <a:bodyPr/>
                    <a:lstStyle/>
                    <a:p>
                      <a:pPr algn="l"/>
                      <a:r>
                        <a:rPr sz="1950" b="0">
                          <a:solidFill>
                            <a:srgbClr val="182438"/>
                          </a:solidFill>
                          <a:latin typeface="Aptos"/>
                          <a:ea typeface="Aptos"/>
                          <a:cs typeface="Aptos"/>
                        </a:rPr>
                        <a:t>Προοδευτική καθυστέρηση πριν αποτύχει η αγωγή ενός ερεθίσματος.</a:t>
                      </a:r>
                    </a:p>
                  </a:txBody>
                  <a:tcPr marL="114300" marR="114300" marT="76200" marB="76200" anchor="ctr">
                    <a:solidFill>
                      <a:srgbClr val="EEF3FA"/>
                    </a:solidFill>
                  </a:tcPr>
                </a:tc>
                <a:extLst>
                  <a:ext uri="{0D108BD9-81ED-4DB2-BD59-A6C34878D82A}">
                    <a16:rowId xmlns:a16="http://schemas.microsoft.com/office/drawing/2014/main" val="10002"/>
                  </a:ext>
                </a:extLst>
              </a:tr>
              <a:tr h="1238250">
                <a:tc>
                  <a:txBody>
                    <a:bodyPr/>
                    <a:lstStyle/>
                    <a:p>
                      <a:pPr algn="l"/>
                      <a:r>
                        <a:rPr sz="1950" b="0">
                          <a:solidFill>
                            <a:srgbClr val="182438"/>
                          </a:solidFill>
                          <a:latin typeface="Aptos"/>
                          <a:ea typeface="Aptos"/>
                          <a:cs typeface="Aptos"/>
                        </a:rPr>
                        <a:t>2ου βαθμού</a:t>
                      </a:r>
                    </a:p>
                    <a:p>
                      <a:pPr algn="l"/>
                      <a:r>
                        <a:rPr sz="1950" b="0">
                          <a:solidFill>
                            <a:srgbClr val="182438"/>
                          </a:solidFill>
                          <a:latin typeface="Aptos"/>
                          <a:ea typeface="Aptos"/>
                          <a:cs typeface="Aptos"/>
                        </a:rPr>
                        <a:t>Mobitz II</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Σταθερό PR στους αγόμενους παλμούς. Αιφνίδια εμφάνιση P χωρίς QRS.</a:t>
                      </a:r>
                    </a:p>
                  </a:txBody>
                  <a:tcPr marL="114300" marR="114300" marT="76200" marB="76200" anchor="ctr">
                    <a:solidFill>
                      <a:srgbClr val="FFFFFF"/>
                    </a:solidFill>
                  </a:tcPr>
                </a:tc>
                <a:tc>
                  <a:txBody>
                    <a:bodyPr/>
                    <a:lstStyle/>
                    <a:p>
                      <a:pPr algn="l"/>
                      <a:r>
                        <a:rPr sz="1950" b="0">
                          <a:solidFill>
                            <a:srgbClr val="182438"/>
                          </a:solidFill>
                          <a:latin typeface="Aptos"/>
                          <a:ea typeface="Aptos"/>
                          <a:cs typeface="Aptos"/>
                        </a:rPr>
                        <a:t>Συνήθως βλάβη στο His–Purkinje, με κίνδυνο πλήρους αποκλεισμού.</a:t>
                      </a:r>
                    </a:p>
                  </a:txBody>
                  <a:tcPr marL="114300" marR="114300" marT="76200" marB="76200" anchor="c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19688270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702" name="Εικόνα 701"/>
          <p:cNvPicPr>
            <a:picLocks noChangeAspect="1"/>
          </p:cNvPicPr>
          <p:nvPr/>
        </p:nvPicPr>
        <p:blipFill>
          <a:blip r:embed="rId2"/>
          <a:stretch/>
        </p:blipFill>
        <p:spPr>
          <a:xfrm>
            <a:off x="10429875" y="115906"/>
            <a:ext cx="1685925" cy="558764"/>
          </a:xfrm>
          <a:prstGeom prst="rect">
            <a:avLst/>
          </a:prstGeom>
        </p:spPr>
      </p:pic>
      <p:sp>
        <p:nvSpPr>
          <p:cNvPr id="703" name="Τίτλος διαφάνειας">
            <a:extLst>
              <a:ext uri="{FF2B5EF4-FFF2-40B4-BE49-F238E27FC236}">
                <a16:creationId xmlns:a16="http://schemas.microsoft.com/office/drawing/2014/main" id="{485255BC-D62E-41F9-8EE4-76C4C489D996}"/>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Πλήρης κολποκοιλιακός αποκλεισμός</a:t>
            </a:r>
          </a:p>
        </p:txBody>
      </p:sp>
      <p:sp>
        <p:nvSpPr>
          <p:cNvPr id="704" name="Κύριο περιεχόμενο">
            <a:extLst>
              <a:ext uri="{FF2B5EF4-FFF2-40B4-BE49-F238E27FC236}">
                <a16:creationId xmlns:a16="http://schemas.microsoft.com/office/drawing/2014/main" id="{2BBDAD60-9F4F-4778-BB70-C19F295615A2}"/>
              </a:ext>
            </a:extLst>
          </p:cNvPr>
          <p:cNvSpPr>
            <a:spLocks noGrp="1"/>
          </p:cNvSpPr>
          <p:nvPr/>
        </p:nvSpPr>
        <p:spPr>
          <a:xfrm>
            <a:off x="866775" y="2238375"/>
            <a:ext cx="5781675" cy="4286250"/>
          </a:xfrm>
          <a:prstGeom prst="rect">
            <a:avLst/>
          </a:prstGeom>
          <a:noFill/>
          <a:ln w="0">
            <a:noFill/>
          </a:ln>
        </p:spPr>
        <p:txBody>
          <a:bodyPr lIns="0" tIns="0" rIns="0" bIns="0" anchor="t">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Κα</a:t>
            </a:r>
            <a:r>
              <a:rPr sz="2100" b="0" dirty="0" err="1">
                <a:solidFill>
                  <a:srgbClr val="182438"/>
                </a:solidFill>
                <a:latin typeface="Aptos"/>
                <a:ea typeface="Aptos"/>
                <a:cs typeface="Aptos"/>
              </a:rPr>
              <a:t>νέν</a:t>
            </a:r>
            <a:r>
              <a:rPr sz="2100" b="0" dirty="0">
                <a:solidFill>
                  <a:srgbClr val="182438"/>
                </a:solidFill>
                <a:latin typeface="Aptos"/>
                <a:ea typeface="Aptos"/>
                <a:cs typeface="Aptos"/>
              </a:rPr>
              <a:t>α κολπικό ερέθισμα δεν μεταδίδεται στις κοιλίες.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err="1">
                <a:solidFill>
                  <a:srgbClr val="182438"/>
                </a:solidFill>
                <a:latin typeface="Aptos"/>
                <a:ea typeface="Aptos"/>
                <a:cs typeface="Aptos"/>
              </a:rPr>
              <a:t>Οι</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κόλ</a:t>
            </a:r>
            <a:r>
              <a:rPr sz="2100" b="0" dirty="0">
                <a:solidFill>
                  <a:srgbClr val="182438"/>
                </a:solidFill>
                <a:latin typeface="Aptos"/>
                <a:ea typeface="Aptos"/>
                <a:cs typeface="Aptos"/>
              </a:rPr>
              <a:t>ποι συνεχίζουν να αποπολώνονται. </a:t>
            </a:r>
            <a:r>
              <a:rPr sz="2100" b="0" dirty="0" err="1">
                <a:solidFill>
                  <a:srgbClr val="182438"/>
                </a:solidFill>
                <a:latin typeface="Aptos"/>
                <a:ea typeface="Aptos"/>
                <a:cs typeface="Aptos"/>
              </a:rPr>
              <a:t>Έν</a:t>
            </a:r>
            <a:r>
              <a:rPr sz="2100" b="0" dirty="0">
                <a:solidFill>
                  <a:srgbClr val="182438"/>
                </a:solidFill>
                <a:latin typeface="Aptos"/>
                <a:ea typeface="Aptos"/>
                <a:cs typeface="Aptos"/>
              </a:rPr>
              <a:t>ας βηματοδότης διαφυγής, κάτω από το επίπεδο του αποκλεισμού, ενεργοποιεί τις κοιλίες.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Τα P και τα QRS </a:t>
            </a:r>
            <a:r>
              <a:rPr sz="2100" b="0" dirty="0" err="1">
                <a:solidFill>
                  <a:srgbClr val="182438"/>
                </a:solidFill>
                <a:latin typeface="Aptos"/>
                <a:ea typeface="Aptos"/>
                <a:cs typeface="Aptos"/>
              </a:rPr>
              <a:t>έχουν</a:t>
            </a:r>
            <a:r>
              <a:rPr sz="2100" b="0" dirty="0">
                <a:solidFill>
                  <a:srgbClr val="182438"/>
                </a:solidFill>
                <a:latin typeface="Aptos"/>
                <a:ea typeface="Aptos"/>
                <a:cs typeface="Aptos"/>
              </a:rPr>
              <a:t> α</a:t>
            </a:r>
            <a:r>
              <a:rPr sz="2100" b="0" dirty="0" err="1">
                <a:solidFill>
                  <a:srgbClr val="182438"/>
                </a:solidFill>
                <a:latin typeface="Aptos"/>
                <a:ea typeface="Aptos"/>
                <a:cs typeface="Aptos"/>
              </a:rPr>
              <a:t>νεξάρτητο</a:t>
            </a:r>
            <a:r>
              <a:rPr sz="2100" b="0" dirty="0">
                <a:solidFill>
                  <a:srgbClr val="182438"/>
                </a:solidFill>
                <a:latin typeface="Aptos"/>
                <a:ea typeface="Aptos"/>
                <a:cs typeface="Aptos"/>
              </a:rPr>
              <a:t> </a:t>
            </a:r>
            <a:r>
              <a:rPr sz="2100" b="0" dirty="0" err="1">
                <a:solidFill>
                  <a:srgbClr val="182438"/>
                </a:solidFill>
                <a:latin typeface="Aptos"/>
                <a:ea typeface="Aptos"/>
                <a:cs typeface="Aptos"/>
              </a:rPr>
              <a:t>ρυθμό</a:t>
            </a:r>
            <a:r>
              <a:rPr sz="2100" b="0" dirty="0">
                <a:solidFill>
                  <a:srgbClr val="182438"/>
                </a:solidFill>
                <a:latin typeface="Aptos"/>
                <a:ea typeface="Aptos"/>
                <a:cs typeface="Aptos"/>
              </a:rPr>
              <a:t>. Η </a:t>
            </a:r>
            <a:r>
              <a:rPr sz="2100" b="0" dirty="0" err="1">
                <a:solidFill>
                  <a:srgbClr val="182438"/>
                </a:solidFill>
                <a:latin typeface="Aptos"/>
                <a:ea typeface="Aptos"/>
                <a:cs typeface="Aptos"/>
              </a:rPr>
              <a:t>σχέση</a:t>
            </a:r>
            <a:r>
              <a:rPr sz="2100" b="0" dirty="0">
                <a:solidFill>
                  <a:srgbClr val="182438"/>
                </a:solidFill>
                <a:latin typeface="Aptos"/>
                <a:ea typeface="Aptos"/>
                <a:cs typeface="Aptos"/>
              </a:rPr>
              <a:t> </a:t>
            </a:r>
            <a:r>
              <a:rPr sz="2100" b="0" dirty="0" err="1">
                <a:solidFill>
                  <a:srgbClr val="182438"/>
                </a:solidFill>
                <a:latin typeface="Aptos"/>
                <a:ea typeface="Aptos"/>
                <a:cs typeface="Aptos"/>
              </a:rPr>
              <a:t>τους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μετ</a:t>
            </a:r>
            <a:r>
              <a:rPr sz="2100" b="0" dirty="0">
                <a:solidFill>
                  <a:srgbClr val="182438"/>
                </a:solidFill>
                <a:latin typeface="Aptos"/>
                <a:ea typeface="Aptos"/>
                <a:cs typeface="Aptos"/>
              </a:rPr>
              <a:t>αβάλλεται από παλμό σε παλμό.</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dirty="0">
                <a:solidFill>
                  <a:srgbClr val="182438"/>
                </a:solidFill>
                <a:latin typeface="Aptos"/>
                <a:ea typeface="Aptos"/>
                <a:cs typeface="Aptos"/>
              </a:rPr>
              <a:t>Ο βρα</a:t>
            </a:r>
            <a:r>
              <a:rPr sz="2100" b="0" dirty="0" err="1">
                <a:solidFill>
                  <a:srgbClr val="182438"/>
                </a:solidFill>
                <a:latin typeface="Aptos"/>
                <a:ea typeface="Aptos"/>
                <a:cs typeface="Aptos"/>
              </a:rPr>
              <a:t>δύς</a:t>
            </a:r>
            <a:r>
              <a:rPr sz="2100" b="0" dirty="0">
                <a:solidFill>
                  <a:srgbClr val="182438"/>
                </a:solidFill>
                <a:latin typeface="Aptos"/>
                <a:ea typeface="Aptos"/>
                <a:cs typeface="Aptos"/>
              </a:rPr>
              <a:t> </a:t>
            </a:r>
            <a:r>
              <a:rPr sz="2100" b="0" dirty="0" err="1">
                <a:solidFill>
                  <a:srgbClr val="182438"/>
                </a:solidFill>
                <a:latin typeface="Aptos"/>
                <a:ea typeface="Aptos"/>
                <a:cs typeface="Aptos"/>
              </a:rPr>
              <a:t>κοιλι</a:t>
            </a:r>
            <a:r>
              <a:rPr sz="2100" b="0" dirty="0">
                <a:solidFill>
                  <a:srgbClr val="182438"/>
                </a:solidFill>
                <a:latin typeface="Aptos"/>
                <a:ea typeface="Aptos"/>
                <a:cs typeface="Aptos"/>
              </a:rPr>
              <a:t>ακός ρυθμός μπορεί να μειώσει την καρδιακή παροχή και να προκαλέσει ζάλη ή συγκοπή.</a:t>
            </a:r>
          </a:p>
        </p:txBody>
      </p:sp>
      <p:pic>
        <p:nvPicPr>
          <p:cNvPr id="705" name="Εικόνα 704"/>
          <p:cNvPicPr>
            <a:picLocks noChangeAspect="1"/>
          </p:cNvPicPr>
          <p:nvPr/>
        </p:nvPicPr>
        <p:blipFill>
          <a:blip r:embed="rId3"/>
          <a:srcRect l="52500" t="68500" r="2300" b="800"/>
          <a:stretch/>
        </p:blipFill>
        <p:spPr>
          <a:xfrm>
            <a:off x="6942364" y="2985407"/>
            <a:ext cx="4476750" cy="2000250"/>
          </a:xfrm>
          <a:prstGeom prst="rect">
            <a:avLst/>
          </a:prstGeom>
        </p:spPr>
      </p:pic>
    </p:spTree>
    <p:extLst>
      <p:ext uri="{BB962C8B-B14F-4D97-AF65-F5344CB8AC3E}">
        <p14:creationId xmlns:p14="http://schemas.microsoft.com/office/powerpoint/2010/main" val="330635231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802" name="Εικόνα 801"/>
          <p:cNvPicPr>
            <a:picLocks noChangeAspect="1"/>
          </p:cNvPicPr>
          <p:nvPr/>
        </p:nvPicPr>
        <p:blipFill>
          <a:blip r:embed="rId2"/>
          <a:stretch/>
        </p:blipFill>
        <p:spPr>
          <a:xfrm>
            <a:off x="10429875" y="115906"/>
            <a:ext cx="1685925" cy="558764"/>
          </a:xfrm>
          <a:prstGeom prst="rect">
            <a:avLst/>
          </a:prstGeom>
        </p:spPr>
      </p:pic>
      <p:sp>
        <p:nvSpPr>
          <p:cNvPr id="803" name="Τίτλος διαφάνειας">
            <a:extLst>
              <a:ext uri="{FF2B5EF4-FFF2-40B4-BE49-F238E27FC236}">
                <a16:creationId xmlns:a16="http://schemas.microsoft.com/office/drawing/2014/main" id="{786C8C59-C1C0-4C89-912C-41B0D6DA9FAC}"/>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Κολπική μαρμαρυγή: τι συμβαίνει</a:t>
            </a:r>
          </a:p>
        </p:txBody>
      </p:sp>
      <p:sp>
        <p:nvSpPr>
          <p:cNvPr id="804" name="Κύριο περιεχόμενο">
            <a:extLst>
              <a:ext uri="{FF2B5EF4-FFF2-40B4-BE49-F238E27FC236}">
                <a16:creationId xmlns:a16="http://schemas.microsoft.com/office/drawing/2014/main" id="{A2799F83-125D-4E6D-8FA2-FFC0B2053C16}"/>
              </a:ext>
            </a:extLst>
          </p:cNvPr>
          <p:cNvSpPr>
            <a:spLocks noGrp="1"/>
          </p:cNvSpPr>
          <p:nvPr/>
        </p:nvSpPr>
        <p:spPr>
          <a:xfrm>
            <a:off x="866775" y="2238375"/>
            <a:ext cx="5781675" cy="4286250"/>
          </a:xfrm>
          <a:prstGeom prst="rect">
            <a:avLst/>
          </a:prstGeom>
          <a:noFill/>
          <a:ln w="0">
            <a:noFill/>
          </a:ln>
        </p:spPr>
        <p:txBody>
          <a:bodyPr lIns="0" tIns="0" rIns="0" bIns="0" anchor="t">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Πολλαπλά άτακτα ερεθίσματα καταργούν την οργανωμένη κολπική συστολή.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Απουσιάζουν διακριτά κύματα P. Ο κολποκοιλιακός κόμβος μεταδίδει μεταβλητό αριθμό ερεθισμάτων, οπότε τα R–R είναι ακανόνιστα.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ταχεία κοιλιακή ανταπόκριση και η απώλεια της κολπικής συμβολής μπορούν να μειώσουν την πλήρωση και την παροχή.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στάση αίματος ευνοεί θρόμβους στους κόλπους και αυξάνει τον κίνδυνο εμβολικού εγκεφαλικού επεισοδίου.</a:t>
            </a:r>
          </a:p>
        </p:txBody>
      </p:sp>
      <p:pic>
        <p:nvPicPr>
          <p:cNvPr id="805" name="Εικόνα 804"/>
          <p:cNvPicPr>
            <a:picLocks noChangeAspect="1"/>
          </p:cNvPicPr>
          <p:nvPr/>
        </p:nvPicPr>
        <p:blipFill>
          <a:blip r:embed="rId3"/>
          <a:stretch/>
        </p:blipFill>
        <p:spPr>
          <a:xfrm>
            <a:off x="7000875" y="3207204"/>
            <a:ext cx="4572000" cy="2139043"/>
          </a:xfrm>
          <a:prstGeom prst="rect">
            <a:avLst/>
          </a:prstGeom>
        </p:spPr>
      </p:pic>
    </p:spTree>
    <p:extLst>
      <p:ext uri="{BB962C8B-B14F-4D97-AF65-F5344CB8AC3E}">
        <p14:creationId xmlns:p14="http://schemas.microsoft.com/office/powerpoint/2010/main" val="100904542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902" name="Εικόνα 901"/>
          <p:cNvPicPr>
            <a:picLocks noChangeAspect="1"/>
          </p:cNvPicPr>
          <p:nvPr/>
        </p:nvPicPr>
        <p:blipFill>
          <a:blip r:embed="rId2"/>
          <a:stretch/>
        </p:blipFill>
        <p:spPr>
          <a:xfrm>
            <a:off x="10429875" y="115906"/>
            <a:ext cx="1685925" cy="558764"/>
          </a:xfrm>
          <a:prstGeom prst="rect">
            <a:avLst/>
          </a:prstGeom>
        </p:spPr>
      </p:pic>
      <p:sp>
        <p:nvSpPr>
          <p:cNvPr id="903" name="Τίτλος διαφάνειας">
            <a:extLst>
              <a:ext uri="{FF2B5EF4-FFF2-40B4-BE49-F238E27FC236}">
                <a16:creationId xmlns:a16="http://schemas.microsoft.com/office/drawing/2014/main" id="{A6983CD2-3CF3-444E-9D10-8582C4AF8BE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Κοιλιακή ταχυκαρδία και μαρμαρυγή</a:t>
            </a:r>
          </a:p>
        </p:txBody>
      </p:sp>
      <p:sp>
        <p:nvSpPr>
          <p:cNvPr id="904" name="Κύριο περιεχόμενο">
            <a:extLst>
              <a:ext uri="{FF2B5EF4-FFF2-40B4-BE49-F238E27FC236}">
                <a16:creationId xmlns:a16="http://schemas.microsoft.com/office/drawing/2014/main" id="{ED193B0E-A05F-4D0A-9050-69F83DC38DE3}"/>
              </a:ext>
            </a:extLst>
          </p:cNvPr>
          <p:cNvSpPr>
            <a:spLocks noGrp="1"/>
          </p:cNvSpPr>
          <p:nvPr/>
        </p:nvSpPr>
        <p:spPr>
          <a:xfrm>
            <a:off x="866775" y="4572000"/>
            <a:ext cx="10458450" cy="2143125"/>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Κοιλιακή ταχυκαρδία: γρήγορη ακολουθία συνήθως ευρέων QRS, με προέλευση από τις κοιλίες. Μπορεί να υπάρχει σφυγμός ή να είναι άσφυγμη.</a:t>
            </a:r>
          </a:p>
          <a:p>
            <a:pPr marL="228600" indent="-114300" algn="l">
              <a:lnSpc>
                <a:spcPct val="100000"/>
              </a:lnSpc>
              <a:spcAft>
                <a:spcPts val="7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Κοιλιακή μαρμαρυγή: χαοτική καταγραφή χωρίς διακριτά QRS. Δεν υπάρχει αποτελεσματική εξώθηση ή σφυγμός.</a:t>
            </a:r>
          </a:p>
          <a:p>
            <a:pPr marL="228600" indent="-114300" algn="l">
              <a:lnSpc>
                <a:spcPct val="100000"/>
              </a:lnSpc>
              <a:spcAft>
                <a:spcPts val="7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κοιλιακή μαρμαρυγή και η άσφυγμη κοιλιακή ταχυκαρδία είναι απινιδώσιμοι ρυθμοί καρδιακής ανακοπής.</a:t>
            </a:r>
          </a:p>
        </p:txBody>
      </p:sp>
      <p:pic>
        <p:nvPicPr>
          <p:cNvPr id="905" name="Εικόνα 904"/>
          <p:cNvPicPr>
            <a:picLocks noChangeAspect="1"/>
          </p:cNvPicPr>
          <p:nvPr/>
        </p:nvPicPr>
        <p:blipFill>
          <a:blip r:embed="rId3"/>
          <a:stretch/>
        </p:blipFill>
        <p:spPr>
          <a:xfrm>
            <a:off x="952500" y="2169102"/>
            <a:ext cx="10287000" cy="2234045"/>
          </a:xfrm>
          <a:prstGeom prst="rect">
            <a:avLst/>
          </a:prstGeom>
        </p:spPr>
      </p:pic>
    </p:spTree>
    <p:extLst>
      <p:ext uri="{BB962C8B-B14F-4D97-AF65-F5344CB8AC3E}">
        <p14:creationId xmlns:p14="http://schemas.microsoft.com/office/powerpoint/2010/main" val="38946424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08C4760D-C281-40CF-A210-98DBBB81297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Ισχαιμία και έμφραγμα στο ΗΚΓ</a:t>
            </a:r>
          </a:p>
        </p:txBody>
      </p:sp>
      <p:sp>
        <p:nvSpPr>
          <p:cNvPr id="101" name="Κύριο περιεχόμενο">
            <a:extLst>
              <a:ext uri="{FF2B5EF4-FFF2-40B4-BE49-F238E27FC236}">
                <a16:creationId xmlns:a16="http://schemas.microsoft.com/office/drawing/2014/main" id="{5523AF00-5190-424D-A54B-115050FB32BC}"/>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ισχαιμία χωρίς κυτταρικό θάνατο μπορεί να συνοδεύεται από κατάσπαση του ST και αναστροφή του κύματος T.</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Ανάσπαση του ST μπορεί να εμφανιστεί σε οξύ έμφραγμα του μυοκαρδίου.</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Παθολογικά κύματα Q μπορούν να αναπτυχθούν σε απαγωγές κοντά στην περιοχή του εμφράγματος, δίνοντας πληροφορίες για τη θέση και την έκταση της μυοκαρδιακής βλάβης.</a:t>
            </a:r>
          </a:p>
        </p:txBody>
      </p:sp>
    </p:spTree>
    <p:extLst>
      <p:ext uri="{BB962C8B-B14F-4D97-AF65-F5344CB8AC3E}">
        <p14:creationId xmlns:p14="http://schemas.microsoft.com/office/powerpoint/2010/main" val="195926211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2D478E0B-FF94-453D-834A-B0C357B8F1E9}"/>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Υπολογισμός καρδιακής συχνότητας</a:t>
            </a:r>
          </a:p>
        </p:txBody>
      </p:sp>
      <p:pic>
        <p:nvPicPr>
          <p:cNvPr id="9" name="Εικόνα 8"/>
          <p:cNvPicPr>
            <a:picLocks noChangeAspect="1"/>
          </p:cNvPicPr>
          <p:nvPr/>
        </p:nvPicPr>
        <p:blipFill>
          <a:blip r:embed="rId3"/>
          <a:stretch/>
        </p:blipFill>
        <p:spPr>
          <a:xfrm>
            <a:off x="3652419" y="2047875"/>
            <a:ext cx="4887163" cy="2476500"/>
          </a:xfrm>
          <a:prstGeom prst="rect">
            <a:avLst/>
          </a:prstGeom>
        </p:spPr>
      </p:pic>
      <p:sp>
        <p:nvSpPr>
          <p:cNvPr id="4" name="Κύριο περιεχόμενο">
            <a:extLst>
              <a:ext uri="{FF2B5EF4-FFF2-40B4-BE49-F238E27FC236}">
                <a16:creationId xmlns:a16="http://schemas.microsoft.com/office/drawing/2014/main" id="{FE783180-1BEF-4D57-B19B-B0E530E9D7E5}"/>
              </a:ext>
            </a:extLst>
          </p:cNvPr>
          <p:cNvSpPr>
            <a:spLocks noGrp="1"/>
          </p:cNvSpPr>
          <p:nvPr/>
        </p:nvSpPr>
        <p:spPr>
          <a:xfrm>
            <a:off x="723900" y="4733925"/>
            <a:ext cx="10744200" cy="18383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Σε κανονικό ρυθμό και 25 mm/s: συχνότητα = 300 / μεγάλα τετράγωνα R–R.</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Εναλλακτικά: συχνότητα = 60 / R–R σε δευτερόλεπτα.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Σε ακανόνιστο ρυθμό: μετράμε QRS σε γνωστό χρονικό παράθυρο και υπολογίζουμε μέση συχνότητα.</a:t>
            </a:r>
          </a:p>
        </p:txBody>
      </p:sp>
    </p:spTree>
    <p:extLst>
      <p:ext uri="{BB962C8B-B14F-4D97-AF65-F5344CB8AC3E}">
        <p14:creationId xmlns:p14="http://schemas.microsoft.com/office/powerpoint/2010/main" val="21440386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9E7D78A3-2CAA-4765-B513-DFF72AF5CAFE}"/>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Άσκηση: συχνότητα και διάστημα R–R</a:t>
            </a:r>
          </a:p>
        </p:txBody>
      </p:sp>
      <p:sp>
        <p:nvSpPr>
          <p:cNvPr id="3" name="Κείμενο">
            <a:extLst>
              <a:ext uri="{FF2B5EF4-FFF2-40B4-BE49-F238E27FC236}">
                <a16:creationId xmlns:a16="http://schemas.microsoft.com/office/drawing/2014/main" id="{698780A2-D763-4096-BFEE-64EF9E973AA4}"/>
              </a:ext>
            </a:extLst>
          </p:cNvPr>
          <p:cNvSpPr>
            <a:spLocks noGrp="1"/>
          </p:cNvSpPr>
          <p:nvPr/>
        </p:nvSpPr>
        <p:spPr>
          <a:xfrm>
            <a:off x="876300" y="2238375"/>
            <a:ext cx="10439400" cy="1000125"/>
          </a:xfrm>
          <a:prstGeom prst="rect">
            <a:avLst/>
          </a:prstGeom>
          <a:noFill/>
          <a:ln w="0">
            <a:noFill/>
          </a:ln>
        </p:spPr>
        <p:txBody>
          <a:bodyPr wrap="square" lIns="0" tIns="0" rIns="0" bIns="0">
            <a:noAutofit/>
          </a:bodyPr>
          <a:lstStyle/>
          <a:p>
            <a:pPr algn="ctr">
              <a:buNone/>
              <a:defRPr sz="2775" b="1">
                <a:solidFill>
                  <a:srgbClr val="527CC1"/>
                </a:solidFill>
                <a:latin typeface="Aptos"/>
                <a:ea typeface="Aptos"/>
                <a:cs typeface="Aptos"/>
              </a:defRPr>
            </a:pPr>
            <a:r>
              <a:rPr sz="2775" b="1">
                <a:solidFill>
                  <a:srgbClr val="527CC1"/>
                </a:solidFill>
                <a:latin typeface="Aptos"/>
                <a:ea typeface="Aptos"/>
                <a:cs typeface="Aptos"/>
              </a:rPr>
              <a:t>Καρδιακή συχνότητα 75/min. Πόσο διαρκεί το διάστημα R–R;</a:t>
            </a:r>
          </a:p>
        </p:txBody>
      </p:sp>
      <p:sp>
        <p:nvSpPr>
          <p:cNvPr id="4" name="Κύριο περιεχόμενο">
            <a:extLst>
              <a:ext uri="{FF2B5EF4-FFF2-40B4-BE49-F238E27FC236}">
                <a16:creationId xmlns:a16="http://schemas.microsoft.com/office/drawing/2014/main" id="{1C36943A-CF41-49C4-BA27-01750E3553A9}"/>
              </a:ext>
            </a:extLst>
          </p:cNvPr>
          <p:cNvSpPr>
            <a:spLocks noGrp="1"/>
          </p:cNvSpPr>
          <p:nvPr/>
        </p:nvSpPr>
        <p:spPr>
          <a:xfrm>
            <a:off x="1762125" y="3667125"/>
            <a:ext cx="9191625" cy="1657350"/>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Υπολογίστε την απάντηση σε δευτερόλεπτα.</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Μετατρέψτε σε χιλιοστά του δευτερολέπτου.</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Πόσα μεγάλα τετράγωνα αντιστοιχούν σε 25 mm/s;</a:t>
            </a:r>
          </a:p>
        </p:txBody>
      </p:sp>
    </p:spTree>
    <p:extLst>
      <p:ext uri="{BB962C8B-B14F-4D97-AF65-F5344CB8AC3E}">
        <p14:creationId xmlns:p14="http://schemas.microsoft.com/office/powerpoint/2010/main" val="97421601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FB63BF9D-4EF3-405D-9843-7AAE1D1A4144}"/>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Κριτήρια φλεβοκομβικού ρυθμού</a:t>
            </a:r>
          </a:p>
        </p:txBody>
      </p:sp>
      <p:sp>
        <p:nvSpPr>
          <p:cNvPr id="3" name="Κύριο περιεχόμενο">
            <a:extLst>
              <a:ext uri="{FF2B5EF4-FFF2-40B4-BE49-F238E27FC236}">
                <a16:creationId xmlns:a16="http://schemas.microsoft.com/office/drawing/2014/main" id="{31E87467-30CD-4508-BDAF-CB7C7CE7D7C7}"/>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Βηματοδότης: συνήθως ο φλεβόκομβος (SA node).</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Οδός αγωγής: φλεβόκομβος, κολποκοιλιακός κόμβος, κοιλίες.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Κριτήρια: φυσιολογική συχνότητα και ακολουθία ενεργοποίησης κατά μήκος αυτής της οδού.</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Συνήθως θετικό P στην II και αρνητικό στην aVR.</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Κάθε P ακολουθείται από QRS και κάθε QRS έχει προηγούμενο P, όταν η αγωγή είναι 1:1.</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Το PR παραμένει σχετικά σταθερό.</a:t>
            </a:r>
          </a:p>
        </p:txBody>
      </p:sp>
      <p:pic>
        <p:nvPicPr>
          <p:cNvPr id="10" name="Εικόνα 9"/>
          <p:cNvPicPr>
            <a:picLocks noChangeAspect="1"/>
          </p:cNvPicPr>
          <p:nvPr/>
        </p:nvPicPr>
        <p:blipFill>
          <a:blip r:embed="rId3"/>
          <a:srcRect/>
          <a:stretch/>
        </p:blipFill>
        <p:spPr>
          <a:xfrm>
            <a:off x="7000875" y="3498056"/>
            <a:ext cx="4572000" cy="1557338"/>
          </a:xfrm>
          <a:prstGeom prst="rect">
            <a:avLst/>
          </a:prstGeom>
        </p:spPr>
      </p:pic>
    </p:spTree>
    <p:extLst>
      <p:ext uri="{BB962C8B-B14F-4D97-AF65-F5344CB8AC3E}">
        <p14:creationId xmlns:p14="http://schemas.microsoft.com/office/powerpoint/2010/main" val="20412335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808E39EA-3F4F-4E30-BE00-6C2C08C57D88}"/>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Φλεβοκομβική βραδυκαρδία και ταχυκαρδία</a:t>
            </a:r>
          </a:p>
        </p:txBody>
      </p:sp>
      <p:graphicFrame>
        <p:nvGraphicFramePr>
          <p:cNvPr id="9" name="Πίνακας 8"/>
          <p:cNvGraphicFramePr/>
          <p:nvPr/>
        </p:nvGraphicFramePr>
        <p:xfrm>
          <a:off x="762000" y="2057400"/>
          <a:ext cx="10668000" cy="3619500"/>
        </p:xfrm>
        <a:graphic>
          <a:graphicData uri="http://schemas.openxmlformats.org/drawingml/2006/table">
            <a:tbl>
              <a:tblPr/>
              <a:tblGrid>
                <a:gridCol w="2909455">
                  <a:extLst>
                    <a:ext uri="{9D8B030D-6E8A-4147-A177-3AD203B41FA5}">
                      <a16:colId xmlns:a16="http://schemas.microsoft.com/office/drawing/2014/main" val="20000"/>
                    </a:ext>
                  </a:extLst>
                </a:gridCol>
                <a:gridCol w="3758045">
                  <a:extLst>
                    <a:ext uri="{9D8B030D-6E8A-4147-A177-3AD203B41FA5}">
                      <a16:colId xmlns:a16="http://schemas.microsoft.com/office/drawing/2014/main" val="20001"/>
                    </a:ext>
                  </a:extLst>
                </a:gridCol>
                <a:gridCol w="4000500">
                  <a:extLst>
                    <a:ext uri="{9D8B030D-6E8A-4147-A177-3AD203B41FA5}">
                      <a16:colId xmlns:a16="http://schemas.microsoft.com/office/drawing/2014/main" val="20002"/>
                    </a:ext>
                  </a:extLst>
                </a:gridCol>
              </a:tblGrid>
              <a:tr h="904875">
                <a:tc>
                  <a:txBody>
                    <a:bodyPr/>
                    <a:lstStyle/>
                    <a:p>
                      <a:r>
                        <a:rPr sz="1950" b="1">
                          <a:solidFill>
                            <a:srgbClr val="FFFFFF"/>
                          </a:solidFill>
                          <a:latin typeface="Aptos"/>
                          <a:ea typeface="Aptos"/>
                          <a:cs typeface="Aptos"/>
                        </a:rPr>
                        <a:t>Ρυθμός ενηλίκου σε ηρεμία</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Συχνότητα</a:t>
                      </a:r>
                    </a:p>
                  </a:txBody>
                  <a:tcPr marL="133350" marR="133350" marT="57150" marB="57150" anchor="ctr">
                    <a:solidFill>
                      <a:srgbClr val="527CC1"/>
                    </a:solidFill>
                  </a:tcPr>
                </a:tc>
                <a:tc>
                  <a:txBody>
                    <a:bodyPr/>
                    <a:lstStyle/>
                    <a:p>
                      <a:r>
                        <a:rPr sz="1950" b="1">
                          <a:solidFill>
                            <a:srgbClr val="FFFFFF"/>
                          </a:solidFill>
                          <a:latin typeface="Aptos"/>
                          <a:ea typeface="Aptos"/>
                          <a:cs typeface="Aptos"/>
                        </a:rPr>
                        <a:t>Βασική σχέση</a:t>
                      </a:r>
                    </a:p>
                  </a:txBody>
                  <a:tcPr marL="133350" marR="133350" marT="57150" marB="57150" anchor="ctr">
                    <a:solidFill>
                      <a:srgbClr val="527CC1"/>
                    </a:solidFill>
                  </a:tcPr>
                </a:tc>
                <a:extLst>
                  <a:ext uri="{0D108BD9-81ED-4DB2-BD59-A6C34878D82A}">
                    <a16:rowId xmlns:a16="http://schemas.microsoft.com/office/drawing/2014/main" val="10000"/>
                  </a:ext>
                </a:extLst>
              </a:tr>
              <a:tr h="904875">
                <a:tc>
                  <a:txBody>
                    <a:bodyPr/>
                    <a:lstStyle/>
                    <a:p>
                      <a:r>
                        <a:rPr sz="2025" b="1">
                          <a:solidFill>
                            <a:srgbClr val="182438"/>
                          </a:solidFill>
                          <a:latin typeface="Aptos"/>
                          <a:ea typeface="Aptos"/>
                          <a:cs typeface="Aptos"/>
                        </a:rPr>
                        <a:t>Φλεβοκομβική βραδυκαρδία</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Κάτω από 60/min</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Ο ρυθμός ξεκινά στον φλεβόκομβο</a:t>
                      </a:r>
                    </a:p>
                  </a:txBody>
                  <a:tcPr marL="133350" marR="133350" marT="57150" marB="57150" anchor="ctr">
                    <a:solidFill>
                      <a:srgbClr val="FFFFFF"/>
                    </a:solidFill>
                  </a:tcPr>
                </a:tc>
                <a:extLst>
                  <a:ext uri="{0D108BD9-81ED-4DB2-BD59-A6C34878D82A}">
                    <a16:rowId xmlns:a16="http://schemas.microsoft.com/office/drawing/2014/main" val="10001"/>
                  </a:ext>
                </a:extLst>
              </a:tr>
              <a:tr h="904875">
                <a:tc>
                  <a:txBody>
                    <a:bodyPr/>
                    <a:lstStyle/>
                    <a:p>
                      <a:r>
                        <a:rPr sz="2025" b="1">
                          <a:solidFill>
                            <a:srgbClr val="182438"/>
                          </a:solidFill>
                          <a:latin typeface="Aptos"/>
                          <a:ea typeface="Aptos"/>
                          <a:cs typeface="Aptos"/>
                        </a:rPr>
                        <a:t>Συνήθης συχνότητα ηρεμίας</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60–100/min</a:t>
                      </a:r>
                    </a:p>
                  </a:txBody>
                  <a:tcPr marL="133350" marR="133350" marT="57150" marB="57150" anchor="ctr">
                    <a:solidFill>
                      <a:srgbClr val="E2E9F5"/>
                    </a:solidFill>
                  </a:tcPr>
                </a:tc>
                <a:tc>
                  <a:txBody>
                    <a:bodyPr/>
                    <a:lstStyle/>
                    <a:p>
                      <a:r>
                        <a:rPr sz="2025" b="0">
                          <a:solidFill>
                            <a:srgbClr val="182438"/>
                          </a:solidFill>
                          <a:latin typeface="Aptos"/>
                          <a:ea typeface="Aptos"/>
                          <a:cs typeface="Aptos"/>
                        </a:rPr>
                        <a:t>Κάθε P ακολουθείται από QRS</a:t>
                      </a:r>
                    </a:p>
                  </a:txBody>
                  <a:tcPr marL="133350" marR="133350" marT="57150" marB="57150" anchor="ctr">
                    <a:solidFill>
                      <a:srgbClr val="E2E9F5"/>
                    </a:solidFill>
                  </a:tcPr>
                </a:tc>
                <a:extLst>
                  <a:ext uri="{0D108BD9-81ED-4DB2-BD59-A6C34878D82A}">
                    <a16:rowId xmlns:a16="http://schemas.microsoft.com/office/drawing/2014/main" val="10002"/>
                  </a:ext>
                </a:extLst>
              </a:tr>
              <a:tr h="904875">
                <a:tc>
                  <a:txBody>
                    <a:bodyPr/>
                    <a:lstStyle/>
                    <a:p>
                      <a:r>
                        <a:rPr sz="2025" b="1">
                          <a:solidFill>
                            <a:srgbClr val="182438"/>
                          </a:solidFill>
                          <a:latin typeface="Aptos"/>
                          <a:ea typeface="Aptos"/>
                          <a:cs typeface="Aptos"/>
                        </a:rPr>
                        <a:t>Φλεβοκομβική ταχυκαρδία</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Πάνω από 100/min</a:t>
                      </a:r>
                    </a:p>
                  </a:txBody>
                  <a:tcPr marL="133350" marR="133350" marT="57150" marB="57150" anchor="ctr">
                    <a:solidFill>
                      <a:srgbClr val="FFFFFF"/>
                    </a:solidFill>
                  </a:tcPr>
                </a:tc>
                <a:tc>
                  <a:txBody>
                    <a:bodyPr/>
                    <a:lstStyle/>
                    <a:p>
                      <a:r>
                        <a:rPr sz="2025" b="0">
                          <a:solidFill>
                            <a:srgbClr val="182438"/>
                          </a:solidFill>
                          <a:latin typeface="Aptos"/>
                          <a:ea typeface="Aptos"/>
                          <a:cs typeface="Aptos"/>
                        </a:rPr>
                        <a:t>Ρυθμός από τον φλεβόκομβο με μικρότερο R–R</a:t>
                      </a:r>
                    </a:p>
                  </a:txBody>
                  <a:tcPr marL="133350" marR="133350" marT="57150" marB="57150" anchor="ctr">
                    <a:solidFill>
                      <a:srgbClr val="FFFFFF"/>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50678853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DDC41A69-C8E8-4D7B-9EEC-72DE746D2A6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Διαταραχές κολποκοιλιακής αγωγής</a:t>
            </a:r>
          </a:p>
        </p:txBody>
      </p:sp>
      <p:pic>
        <p:nvPicPr>
          <p:cNvPr id="9" name="Εικόνα 8"/>
          <p:cNvPicPr>
            <a:picLocks noChangeAspect="1"/>
          </p:cNvPicPr>
          <p:nvPr/>
        </p:nvPicPr>
        <p:blipFill>
          <a:blip r:embed="rId3"/>
          <a:srcRect b="33000"/>
          <a:stretch/>
        </p:blipFill>
        <p:spPr>
          <a:xfrm>
            <a:off x="2813130" y="2047875"/>
            <a:ext cx="6565740" cy="2857500"/>
          </a:xfrm>
          <a:prstGeom prst="rect">
            <a:avLst/>
          </a:prstGeom>
        </p:spPr>
      </p:pic>
      <p:sp>
        <p:nvSpPr>
          <p:cNvPr id="4" name="Κύριο περιεχόμενο">
            <a:extLst>
              <a:ext uri="{FF2B5EF4-FFF2-40B4-BE49-F238E27FC236}">
                <a16:creationId xmlns:a16="http://schemas.microsoft.com/office/drawing/2014/main" id="{DA020F4E-E479-43C3-8118-C40FBB50EFED}"/>
              </a:ext>
            </a:extLst>
          </p:cNvPr>
          <p:cNvSpPr>
            <a:spLocks noGrp="1"/>
          </p:cNvSpPr>
          <p:nvPr/>
        </p:nvSpPr>
        <p:spPr>
          <a:xfrm>
            <a:off x="723900" y="5086350"/>
            <a:ext cx="10744200" cy="1485900"/>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Πρώτου βαθμού: παράταση PR με αγωγή κάθε P.</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Δευτέρου βαθμού: ορισμένα P δεν ακολουθούνται από QRS.</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Τρίτου βαθμού: κολπική και κοιλιακή δραστηριότητα λειτουργούν ανεξάρτητα.</a:t>
            </a:r>
          </a:p>
        </p:txBody>
      </p:sp>
    </p:spTree>
    <p:extLst>
      <p:ext uri="{BB962C8B-B14F-4D97-AF65-F5344CB8AC3E}">
        <p14:creationId xmlns:p14="http://schemas.microsoft.com/office/powerpoint/2010/main" val="446284793"/>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B3FB71FE-94C7-417E-B925-E30E0DBA568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Κολπική μαρμαρυγή</a:t>
            </a:r>
          </a:p>
        </p:txBody>
      </p:sp>
      <p:sp>
        <p:nvSpPr>
          <p:cNvPr id="3" name="Κύριο περιεχόμενο">
            <a:extLst>
              <a:ext uri="{FF2B5EF4-FFF2-40B4-BE49-F238E27FC236}">
                <a16:creationId xmlns:a16="http://schemas.microsoft.com/office/drawing/2014/main" id="{9B86B6E1-BBA1-4207-878D-8C3A445FFCE9}"/>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κολπική μαρμαρυγή είναι συχνή αρρυθμία.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Απουσία σαφών κυμάτων P και ακανόνιστα διαστήματα R–R.</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R–R: το διάστημα μεταξύ δύο διαδοχικών κυμάτων R.</a:t>
            </a:r>
          </a:p>
        </p:txBody>
      </p:sp>
      <p:pic>
        <p:nvPicPr>
          <p:cNvPr id="10" name="Εικόνα 9"/>
          <p:cNvPicPr>
            <a:picLocks noChangeAspect="1"/>
          </p:cNvPicPr>
          <p:nvPr/>
        </p:nvPicPr>
        <p:blipFill>
          <a:blip r:embed="rId3"/>
          <a:stretch/>
        </p:blipFill>
        <p:spPr>
          <a:xfrm>
            <a:off x="7000875" y="3207204"/>
            <a:ext cx="4572000" cy="2139043"/>
          </a:xfrm>
          <a:prstGeom prst="rect">
            <a:avLst/>
          </a:prstGeom>
        </p:spPr>
      </p:pic>
    </p:spTree>
    <p:extLst>
      <p:ext uri="{BB962C8B-B14F-4D97-AF65-F5344CB8AC3E}">
        <p14:creationId xmlns:p14="http://schemas.microsoft.com/office/powerpoint/2010/main" val="12030723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E8F35BE1-8249-44E8-9366-F8F449FB9EB1}"/>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Κοιλιακή μαρμαρυγή</a:t>
            </a:r>
          </a:p>
        </p:txBody>
      </p:sp>
      <p:pic>
        <p:nvPicPr>
          <p:cNvPr id="9" name="Εικόνα 8"/>
          <p:cNvPicPr>
            <a:picLocks noChangeAspect="1"/>
          </p:cNvPicPr>
          <p:nvPr/>
        </p:nvPicPr>
        <p:blipFill>
          <a:blip r:embed="rId3"/>
          <a:stretch/>
        </p:blipFill>
        <p:spPr>
          <a:xfrm>
            <a:off x="952500" y="2169102"/>
            <a:ext cx="10287000" cy="2234045"/>
          </a:xfrm>
          <a:prstGeom prst="rect">
            <a:avLst/>
          </a:prstGeom>
        </p:spPr>
      </p:pic>
      <p:sp>
        <p:nvSpPr>
          <p:cNvPr id="4" name="Κύριο περιεχόμενο">
            <a:extLst>
              <a:ext uri="{FF2B5EF4-FFF2-40B4-BE49-F238E27FC236}">
                <a16:creationId xmlns:a16="http://schemas.microsoft.com/office/drawing/2014/main" id="{B6B57345-B7BB-44E4-83C6-FC6ED6E21506}"/>
              </a:ext>
            </a:extLst>
          </p:cNvPr>
          <p:cNvSpPr>
            <a:spLocks noGrp="1"/>
          </p:cNvSpPr>
          <p:nvPr/>
        </p:nvSpPr>
        <p:spPr>
          <a:xfrm>
            <a:off x="723900" y="4733925"/>
            <a:ext cx="10744200" cy="18383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κοιλιακή μαρμαρυγή είναι επείγουσα, απειλητική για τη ζωή κατάσταση.</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Η καρδιά δεν μπορεί να δημιουργήσει καρδιακή παροχή, επειδή οι κοιλίες δεν μπορούν να αντλήσουν αίμα χωρίς συντονισμένη κοιλιακή αποπόλωση.</a:t>
            </a:r>
          </a:p>
        </p:txBody>
      </p:sp>
    </p:spTree>
    <p:extLst>
      <p:ext uri="{BB962C8B-B14F-4D97-AF65-F5344CB8AC3E}">
        <p14:creationId xmlns:p14="http://schemas.microsoft.com/office/powerpoint/2010/main" val="9723534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F70DA910-A917-4828-9AF0-99D859A98AC4}"/>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Κλινικό σενάριο ανάγνωσης ΗΚΓ</a:t>
            </a:r>
          </a:p>
        </p:txBody>
      </p:sp>
      <p:sp>
        <p:nvSpPr>
          <p:cNvPr id="101" name="Κύριο περιεχόμενο">
            <a:extLst>
              <a:ext uri="{FF2B5EF4-FFF2-40B4-BE49-F238E27FC236}">
                <a16:creationId xmlns:a16="http://schemas.microsoft.com/office/drawing/2014/main" id="{7685F65A-DFAA-499A-8EE9-42E2F6EA9331}"/>
              </a:ext>
            </a:extLst>
          </p:cNvPr>
          <p:cNvSpPr>
            <a:spLocks noGrp="1"/>
          </p:cNvSpPr>
          <p:nvPr/>
        </p:nvSpPr>
        <p:spPr>
          <a:xfrm>
            <a:off x="866775" y="2238375"/>
            <a:ext cx="10458450" cy="4286250"/>
          </a:xfrm>
          <a:prstGeom prst="rect">
            <a:avLst/>
          </a:prstGeom>
          <a:noFill/>
          <a:ln w="0">
            <a:noFill/>
          </a:ln>
        </p:spPr>
        <p:txBody>
          <a:bodyPr lIns="0" tIns="0" rIns="0" bIns="0" anchor="t">
            <a:noAutofit/>
          </a:bodyPr>
          <a:lstStyle/>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Ένας άνδρας 35 ετών προσέρχεται με αίσθημα παλμών.</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Το Σαββατοκύριακο κατανάλωσε μεγάλη ποσότητα αλκοόλ με φίλους.</a:t>
            </a:r>
          </a:p>
          <a:p>
            <a:pPr marL="228600" indent="-114300" algn="l">
              <a:lnSpc>
                <a:spcPct val="100000"/>
              </a:lnSpc>
              <a:spcAft>
                <a:spcPts val="7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Παρουσιάστε τα ευρήματα του ΗΚΓ και δώστε μία διάγνωση.</a:t>
            </a:r>
          </a:p>
        </p:txBody>
      </p:sp>
    </p:spTree>
    <p:extLst>
      <p:ext uri="{BB962C8B-B14F-4D97-AF65-F5344CB8AC3E}">
        <p14:creationId xmlns:p14="http://schemas.microsoft.com/office/powerpoint/2010/main" val="195926211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9915A805-41A2-4049-93B8-F97606F046FA}"/>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Ομαδική άσκηση ανάγνωσης ΗΚΓ</a:t>
            </a:r>
          </a:p>
        </p:txBody>
      </p:sp>
      <p:pic>
        <p:nvPicPr>
          <p:cNvPr id="9" name="Εικόνα 8"/>
          <p:cNvPicPr>
            <a:picLocks noChangeAspect="1"/>
          </p:cNvPicPr>
          <p:nvPr/>
        </p:nvPicPr>
        <p:blipFill>
          <a:blip r:embed="rId3"/>
          <a:stretch/>
        </p:blipFill>
        <p:spPr>
          <a:xfrm>
            <a:off x="3253950" y="2047875"/>
            <a:ext cx="5684101" cy="3676650"/>
          </a:xfrm>
          <a:prstGeom prst="rect">
            <a:avLst/>
          </a:prstGeom>
        </p:spPr>
      </p:pic>
      <p:sp>
        <p:nvSpPr>
          <p:cNvPr id="4" name="Κύριο περιεχόμενο">
            <a:extLst>
              <a:ext uri="{FF2B5EF4-FFF2-40B4-BE49-F238E27FC236}">
                <a16:creationId xmlns:a16="http://schemas.microsoft.com/office/drawing/2014/main" id="{395B79A9-A3F5-48D9-B4F2-58827C9895BC}"/>
              </a:ext>
            </a:extLst>
          </p:cNvPr>
          <p:cNvSpPr>
            <a:spLocks noGrp="1"/>
          </p:cNvSpPr>
          <p:nvPr/>
        </p:nvSpPr>
        <p:spPr>
          <a:xfrm>
            <a:off x="723900" y="5924550"/>
            <a:ext cx="10744200" cy="647700"/>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Συχνότητα, κανονικότητα, κύματα P, σχέση P–QRS και εύρος QRS.</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Ποια ευρήματα στηρίζουν την ερμηνεία σας;</a:t>
            </a:r>
          </a:p>
        </p:txBody>
      </p:sp>
    </p:spTree>
    <p:extLst>
      <p:ext uri="{BB962C8B-B14F-4D97-AF65-F5344CB8AC3E}">
        <p14:creationId xmlns:p14="http://schemas.microsoft.com/office/powerpoint/2010/main" val="115186110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C6D62DC0-E58E-42E4-8BA3-E0F2BB9C8EC5}"/>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Συζήτηση της καταγραφής</a:t>
            </a:r>
          </a:p>
        </p:txBody>
      </p:sp>
      <p:sp>
        <p:nvSpPr>
          <p:cNvPr id="3" name="Κύριο περιεχόμενο">
            <a:extLst>
              <a:ext uri="{FF2B5EF4-FFF2-40B4-BE49-F238E27FC236}">
                <a16:creationId xmlns:a16="http://schemas.microsoft.com/office/drawing/2014/main" id="{947CD660-03D1-4777-BA4B-7CBEC11359EE}"/>
              </a:ext>
            </a:extLst>
          </p:cNvPr>
          <p:cNvSpPr>
            <a:spLocks noGrp="1"/>
          </p:cNvSpPr>
          <p:nvPr/>
        </p:nvSpPr>
        <p:spPr>
          <a:xfrm>
            <a:off x="685800" y="2190750"/>
            <a:ext cx="5886450" cy="43529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Ακανόνιστα R–R και απουσία σταθερών διακριτών P.</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συνολική εικόνα είναι συμβατή με κολπική μαρμαρυγή.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συχνότητα εκτιμάται από γνωστό χρονικό παράθυρο, αφού ελεγχθεί η ταχύτητα.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Η τελική ερμηνεία συνδυάζει ολόκληρη την καταγραφή με την κλινική εικόνα.</a:t>
            </a:r>
          </a:p>
        </p:txBody>
      </p:sp>
      <p:pic>
        <p:nvPicPr>
          <p:cNvPr id="10" name="Εικόνα 9"/>
          <p:cNvPicPr>
            <a:picLocks noChangeAspect="1"/>
          </p:cNvPicPr>
          <p:nvPr/>
        </p:nvPicPr>
        <p:blipFill>
          <a:blip r:embed="rId3"/>
          <a:srcRect l="1000" t="14000" r="44000" b="64000"/>
          <a:stretch/>
        </p:blipFill>
        <p:spPr>
          <a:xfrm>
            <a:off x="7000875" y="3742413"/>
            <a:ext cx="4572000" cy="1182924"/>
          </a:xfrm>
          <a:prstGeom prst="rect">
            <a:avLst/>
          </a:prstGeom>
        </p:spPr>
      </p:pic>
    </p:spTree>
    <p:extLst>
      <p:ext uri="{BB962C8B-B14F-4D97-AF65-F5344CB8AC3E}">
        <p14:creationId xmlns:p14="http://schemas.microsoft.com/office/powerpoint/2010/main" val="48318969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5" name="Εικόνα 4"/>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6F452362-1AC7-41A3-BA61-99C4CCB5E29B}"/>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Βασικά σημεία του μαθήματος</a:t>
            </a:r>
          </a:p>
        </p:txBody>
      </p:sp>
      <p:sp>
        <p:nvSpPr>
          <p:cNvPr id="3" name="Κύριο περιεχόμενο">
            <a:extLst>
              <a:ext uri="{FF2B5EF4-FFF2-40B4-BE49-F238E27FC236}">
                <a16:creationId xmlns:a16="http://schemas.microsoft.com/office/drawing/2014/main" id="{611426E9-1AAF-4E21-A0EA-1A6196B7B113}"/>
              </a:ext>
            </a:extLst>
          </p:cNvPr>
          <p:cNvSpPr>
            <a:spLocks noGrp="1"/>
          </p:cNvSpPr>
          <p:nvPr/>
        </p:nvSpPr>
        <p:spPr>
          <a:xfrm>
            <a:off x="866775" y="2324100"/>
            <a:ext cx="10458450" cy="3476625"/>
          </a:xfrm>
          <a:prstGeom prst="rect">
            <a:avLst/>
          </a:prstGeom>
          <a:noFill/>
          <a:ln w="0">
            <a:noFill/>
          </a:ln>
        </p:spPr>
        <p:txBody>
          <a:bodyPr wrap="square" lIns="0" tIns="0" rIns="0" bIns="0">
            <a:noAutofit/>
          </a:bodyPr>
          <a:lstStyle/>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Ο φλεβόκομβος οργανώνει φυσιολογικά την έναρξη της διέγερσης.</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Ο AV κόμβος και το His–Purkinje διασφαλίζουν κατάλληλη σειρά και χρονισμό.</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Τα ιοντικά ρεύματα εξηγούν τις διαφορές μεταξύ καρδιακών δυναμικών.</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Το αυτόνομο νευρικό σύστημα τροποποιεί συχνότητα και αγωγή.</a:t>
            </a: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250" b="0">
                <a:solidFill>
                  <a:srgbClr val="182438"/>
                </a:solidFill>
                <a:latin typeface="Aptos"/>
                <a:ea typeface="Aptos"/>
                <a:cs typeface="Aptos"/>
              </a:rPr>
              <a:t>Το ΗΚΓ συνδέει την ηλεκτρική λειτουργία με παρατηρήσιμη καταγραφή.</a:t>
            </a:r>
          </a:p>
        </p:txBody>
      </p:sp>
    </p:spTree>
    <p:extLst>
      <p:ext uri="{BB962C8B-B14F-4D97-AF65-F5344CB8AC3E}">
        <p14:creationId xmlns:p14="http://schemas.microsoft.com/office/powerpoint/2010/main" val="9909774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100" name="Τίτλος διαφάνειας">
            <a:extLst>
              <a:ext uri="{FF2B5EF4-FFF2-40B4-BE49-F238E27FC236}">
                <a16:creationId xmlns:a16="http://schemas.microsoft.com/office/drawing/2014/main" id="{2033A129-13CA-4BB1-9459-58143FE122A3}"/>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Βασικές ερωτήσεις για μελέτη</a:t>
            </a:r>
          </a:p>
        </p:txBody>
      </p:sp>
      <p:sp>
        <p:nvSpPr>
          <p:cNvPr id="101" name="Ερωτήσεις μελέτης 1">
            <a:extLst>
              <a:ext uri="{FF2B5EF4-FFF2-40B4-BE49-F238E27FC236}">
                <a16:creationId xmlns:a16="http://schemas.microsoft.com/office/drawing/2014/main" id="{A25DEC6E-5D86-4E2D-B7E3-08E76640C5F5}"/>
              </a:ext>
            </a:extLst>
          </p:cNvPr>
          <p:cNvSpPr>
            <a:spLocks noGrp="1"/>
          </p:cNvSpPr>
          <p:nvPr/>
        </p:nvSpPr>
        <p:spPr>
          <a:xfrm>
            <a:off x="762000" y="2238375"/>
            <a:ext cx="5000625" cy="4276725"/>
          </a:xfrm>
          <a:prstGeom prst="rect">
            <a:avLst/>
          </a:prstGeom>
          <a:noFill/>
          <a:ln w="0">
            <a:noFill/>
          </a:ln>
        </p:spPr>
        <p:txBody>
          <a:bodyPr lIns="0" tIns="0" rIns="0" bIns="0" anchor="t">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Ποια είναι η λειτουργία της δεξιάς και της αριστερής καρδιάς;</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Τι σημαίνουν ηλεκτρική διέγερση, αποπόλωση και επαναπόλωση;</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Ποια είναι η πορεία του ερεθίσματος και ο ρόλος της καθυστέρησης στον κολποκοιλιακό κόμβο;</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Πώς διαφέρουν τα δυναμικά ενεργείας του κοιλιακού κυττάρου και του φλεβόκομβου;</a:t>
            </a:r>
          </a:p>
        </p:txBody>
      </p:sp>
      <p:sp>
        <p:nvSpPr>
          <p:cNvPr id="102" name="Ερωτήσεις μελέτης 2">
            <a:extLst>
              <a:ext uri="{FF2B5EF4-FFF2-40B4-BE49-F238E27FC236}">
                <a16:creationId xmlns:a16="http://schemas.microsoft.com/office/drawing/2014/main" id="{A1436FF3-8773-4C02-AE7C-02BB550D515A}"/>
              </a:ext>
            </a:extLst>
          </p:cNvPr>
          <p:cNvSpPr>
            <a:spLocks noGrp="1"/>
          </p:cNvSpPr>
          <p:nvPr/>
        </p:nvSpPr>
        <p:spPr>
          <a:xfrm>
            <a:off x="6429375" y="2238375"/>
            <a:ext cx="5000625" cy="4276725"/>
          </a:xfrm>
          <a:prstGeom prst="rect">
            <a:avLst/>
          </a:prstGeom>
          <a:noFill/>
          <a:ln w="0">
            <a:noFill/>
          </a:ln>
        </p:spPr>
        <p:txBody>
          <a:bodyPr lIns="0" tIns="0" rIns="0" bIns="0" anchor="t">
            <a:noAutofit/>
          </a:bodyPr>
          <a:lstStyle/>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Τι είναι η ανερέθιστη περίοδος και γιατί αποτρέπει τον τετανισμό;</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Πώς επηρεάζει το αυτόνομο νευρικό σύστημα τη συχνότητα και την αγωγή;</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Τι δείχνουν τα P, QRS, T, PR και QT και πώς υπολογίζεται η συχνότητα;</a:t>
            </a:r>
          </a:p>
          <a:p>
            <a:pPr marL="228600" indent="-114300" algn="l">
              <a:lnSpc>
                <a:spcPct val="100000"/>
              </a:lnSpc>
              <a:spcAft>
                <a:spcPts val="800"/>
              </a:spcAft>
              <a:buFont typeface="Aptos"/>
              <a:buChar char="•"/>
              <a:defRPr sz="2100" b="0">
                <a:solidFill>
                  <a:srgbClr val="182438"/>
                </a:solidFill>
                <a:latin typeface="Aptos"/>
                <a:ea typeface="Aptos"/>
                <a:cs typeface="Aptos"/>
              </a:defRPr>
            </a:pPr>
            <a:r>
              <a:rPr sz="2100" b="0">
                <a:solidFill>
                  <a:srgbClr val="182438"/>
                </a:solidFill>
                <a:latin typeface="Aptos"/>
                <a:ea typeface="Aptos"/>
                <a:cs typeface="Aptos"/>
              </a:rPr>
              <a:t>Πώς αναγνωρίζονται φλεβοκομβικός ρυθμός, κολπική και κοιλιακή μαρμαρυγή;</a:t>
            </a:r>
          </a:p>
        </p:txBody>
      </p:sp>
    </p:spTree>
    <p:extLst>
      <p:ext uri="{BB962C8B-B14F-4D97-AF65-F5344CB8AC3E}">
        <p14:creationId xmlns:p14="http://schemas.microsoft.com/office/powerpoint/2010/main" val="19592621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EEF3FA"/>
        </a:solidFill>
        <a:effectLst/>
      </p:bgPr>
    </p:bg>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stretch/>
        </p:blipFill>
        <p:spPr>
          <a:xfrm>
            <a:off x="10429875" y="115906"/>
            <a:ext cx="1685925" cy="558764"/>
          </a:xfrm>
          <a:prstGeom prst="rect">
            <a:avLst/>
          </a:prstGeom>
        </p:spPr>
      </p:pic>
      <p:sp>
        <p:nvSpPr>
          <p:cNvPr id="2" name="Τίτλος διαφάνειας">
            <a:extLst>
              <a:ext uri="{FF2B5EF4-FFF2-40B4-BE49-F238E27FC236}">
                <a16:creationId xmlns:a16="http://schemas.microsoft.com/office/drawing/2014/main" id="{0872B875-9338-448F-A0B1-553E01A7980D}"/>
              </a:ext>
            </a:extLst>
          </p:cNvPr>
          <p:cNvSpPr>
            <a:spLocks noGrp="1"/>
          </p:cNvSpPr>
          <p:nvPr/>
        </p:nvSpPr>
        <p:spPr>
          <a:xfrm>
            <a:off x="619125" y="1066800"/>
            <a:ext cx="10953750" cy="933450"/>
          </a:xfrm>
          <a:prstGeom prst="rect">
            <a:avLst/>
          </a:prstGeom>
          <a:noFill/>
          <a:ln w="0">
            <a:noFill/>
          </a:ln>
        </p:spPr>
        <p:txBody>
          <a:bodyPr lIns="0" tIns="0" rIns="0" bIns="0" anchor="ctr">
            <a:noAutofit/>
          </a:bodyPr>
          <a:lstStyle/>
          <a:p>
            <a:pPr algn="ctr">
              <a:defRPr sz="3900" b="1">
                <a:solidFill>
                  <a:srgbClr val="527CC1"/>
                </a:solidFill>
                <a:latin typeface="Aptos"/>
                <a:ea typeface="Aptos"/>
                <a:cs typeface="Aptos"/>
              </a:defRPr>
            </a:pPr>
            <a:r>
              <a:rPr sz="3900" b="1">
                <a:solidFill>
                  <a:srgbClr val="527CC1"/>
                </a:solidFill>
                <a:latin typeface="Aptos"/>
                <a:ea typeface="Aptos"/>
                <a:cs typeface="Aptos"/>
              </a:rPr>
              <a:t>Πηγές αρχικού υλικού</a:t>
            </a:r>
          </a:p>
        </p:txBody>
      </p:sp>
      <p:sp>
        <p:nvSpPr>
          <p:cNvPr id="3" name="Κύριο περιεχόμενο">
            <a:extLst>
              <a:ext uri="{FF2B5EF4-FFF2-40B4-BE49-F238E27FC236}">
                <a16:creationId xmlns:a16="http://schemas.microsoft.com/office/drawing/2014/main" id="{2C2AB236-9E64-4713-A92A-2638AE0803D2}"/>
              </a:ext>
            </a:extLst>
          </p:cNvPr>
          <p:cNvSpPr>
            <a:spLocks noGrp="1"/>
          </p:cNvSpPr>
          <p:nvPr/>
        </p:nvSpPr>
        <p:spPr>
          <a:xfrm>
            <a:off x="866775" y="2000250"/>
            <a:ext cx="10458450" cy="4029075"/>
          </a:xfrm>
          <a:prstGeom prst="rect">
            <a:avLst/>
          </a:prstGeom>
          <a:noFill/>
          <a:ln w="0">
            <a:noFill/>
          </a:ln>
        </p:spPr>
        <p:txBody>
          <a:bodyPr wrap="square" lIns="0" tIns="0" rIns="0" bIns="0">
            <a:noAutofit/>
          </a:bodyPr>
          <a:lstStyle/>
          <a:p>
            <a:pPr marL="114300" algn="l">
              <a:lnSpc>
                <a:spcPct val="100000"/>
              </a:lnSpc>
              <a:spcAft>
                <a:spcPts val="800"/>
              </a:spcAft>
              <a:defRPr sz="2250" b="0">
                <a:solidFill>
                  <a:srgbClr val="182438"/>
                </a:solidFill>
                <a:latin typeface="Aptos"/>
                <a:ea typeface="Aptos"/>
                <a:cs typeface="Aptos"/>
              </a:defRPr>
            </a:pPr>
            <a:endParaRPr sz="2000" b="0" dirty="0">
              <a:solidFill>
                <a:srgbClr val="182438"/>
              </a:solidFill>
              <a:latin typeface="Aptos"/>
              <a:ea typeface="Aptos"/>
              <a:cs typeface="Aptos"/>
            </a:endParaRPr>
          </a:p>
          <a:p>
            <a:pPr marL="228600" indent="-114300" algn="l">
              <a:lnSpc>
                <a:spcPct val="100000"/>
              </a:lnSpc>
              <a:spcAft>
                <a:spcPts val="800"/>
              </a:spcAft>
              <a:buFont typeface="Aptos"/>
              <a:buChar char="•"/>
              <a:defRPr sz="2250" b="0">
                <a:solidFill>
                  <a:srgbClr val="182438"/>
                </a:solidFill>
                <a:latin typeface="Aptos"/>
                <a:ea typeface="Aptos"/>
                <a:cs typeface="Aptos"/>
              </a:defRPr>
            </a:pPr>
            <a:r>
              <a:rPr sz="2000" b="0" dirty="0">
                <a:solidFill>
                  <a:srgbClr val="182438"/>
                </a:solidFill>
                <a:latin typeface="Aptos"/>
                <a:ea typeface="Aptos"/>
                <a:cs typeface="Aptos"/>
              </a:rPr>
              <a:t>Μ. </a:t>
            </a:r>
            <a:r>
              <a:rPr sz="2000" b="0" dirty="0" err="1">
                <a:solidFill>
                  <a:srgbClr val="182438"/>
                </a:solidFill>
                <a:latin typeface="Aptos"/>
                <a:ea typeface="Aptos"/>
                <a:cs typeface="Aptos"/>
              </a:rPr>
              <a:t>Τσουμ</a:t>
            </a:r>
            <a:r>
              <a:rPr sz="2000" b="0" dirty="0">
                <a:solidFill>
                  <a:srgbClr val="182438"/>
                </a:solidFill>
                <a:latin typeface="Aptos"/>
                <a:ea typeface="Aptos"/>
                <a:cs typeface="Aptos"/>
              </a:rPr>
              <a:t>ακίδου. </a:t>
            </a:r>
            <a:r>
              <a:rPr sz="2000" b="0" dirty="0" err="1">
                <a:solidFill>
                  <a:srgbClr val="182438"/>
                </a:solidFill>
                <a:latin typeface="Aptos"/>
                <a:ea typeface="Aptos"/>
                <a:cs typeface="Aptos"/>
              </a:rPr>
              <a:t>Ηλεκτροφυσιολογί</a:t>
            </a:r>
            <a:r>
              <a:rPr sz="2000" b="0" dirty="0">
                <a:solidFill>
                  <a:srgbClr val="182438"/>
                </a:solidFill>
                <a:latin typeface="Aptos"/>
                <a:ea typeface="Aptos"/>
                <a:cs typeface="Aptos"/>
              </a:rPr>
              <a:t>α</a:t>
            </a:r>
            <a:endParaRPr lang="el-GR" sz="2000" b="0" dirty="0">
              <a:solidFill>
                <a:srgbClr val="182438"/>
              </a:solidFill>
              <a:latin typeface="Aptos"/>
              <a:ea typeface="Aptos"/>
              <a:cs typeface="Aptos"/>
            </a:endParaRPr>
          </a:p>
          <a:p>
            <a:pPr marL="228600" indent="-114300">
              <a:spcAft>
                <a:spcPts val="700"/>
              </a:spcAft>
              <a:buFont typeface="Aptos"/>
              <a:buChar char="•"/>
              <a:defRPr sz="2250" b="0">
                <a:solidFill>
                  <a:srgbClr val="182438"/>
                </a:solidFill>
                <a:latin typeface="Aptos"/>
                <a:ea typeface="Aptos"/>
                <a:cs typeface="Aptos"/>
              </a:defRPr>
            </a:pPr>
            <a:r>
              <a:rPr lang="en-US" sz="2000" dirty="0">
                <a:solidFill>
                  <a:srgbClr val="182438"/>
                </a:solidFill>
                <a:latin typeface="Aptos"/>
                <a:ea typeface="Aptos"/>
                <a:cs typeface="Aptos"/>
                <a:hlinkClick r:id="rId3"/>
              </a:rPr>
              <a:t>OpenStax. Anatomy and Physiology 2e. </a:t>
            </a:r>
            <a:r>
              <a:rPr lang="el-GR" sz="2000" dirty="0">
                <a:solidFill>
                  <a:srgbClr val="182438"/>
                </a:solidFill>
                <a:latin typeface="Aptos"/>
                <a:ea typeface="Aptos"/>
                <a:cs typeface="Aptos"/>
                <a:hlinkClick r:id="rId3"/>
              </a:rPr>
              <a:t>Κεφάλαιο 19: </a:t>
            </a:r>
            <a:r>
              <a:rPr lang="en-US" sz="2000" dirty="0">
                <a:solidFill>
                  <a:srgbClr val="182438"/>
                </a:solidFill>
                <a:latin typeface="Aptos"/>
                <a:ea typeface="Aptos"/>
                <a:cs typeface="Aptos"/>
                <a:hlinkClick r:id="rId3"/>
              </a:rPr>
              <a:t>Heart Anatomy </a:t>
            </a:r>
            <a:r>
              <a:rPr lang="el-GR" sz="2000" dirty="0">
                <a:solidFill>
                  <a:srgbClr val="182438"/>
                </a:solidFill>
                <a:latin typeface="Aptos"/>
                <a:ea typeface="Aptos"/>
                <a:cs typeface="Aptos"/>
                <a:hlinkClick r:id="rId3"/>
              </a:rPr>
              <a:t>και </a:t>
            </a:r>
            <a:r>
              <a:rPr lang="en-US" sz="2000" dirty="0">
                <a:solidFill>
                  <a:srgbClr val="182438"/>
                </a:solidFill>
                <a:latin typeface="Aptos"/>
                <a:ea typeface="Aptos"/>
                <a:cs typeface="Aptos"/>
                <a:hlinkClick r:id="rId3"/>
              </a:rPr>
              <a:t>Cardiac Muscle and Electrical Activity.</a:t>
            </a:r>
          </a:p>
          <a:p>
            <a:pPr marL="228600" indent="-114300">
              <a:spcAft>
                <a:spcPts val="700"/>
              </a:spcAft>
              <a:buFont typeface="Aptos"/>
              <a:buChar char="•"/>
              <a:defRPr sz="2250" b="0">
                <a:solidFill>
                  <a:srgbClr val="182438"/>
                </a:solidFill>
                <a:latin typeface="Aptos"/>
                <a:ea typeface="Aptos"/>
                <a:cs typeface="Aptos"/>
              </a:defRPr>
            </a:pPr>
            <a:r>
              <a:rPr lang="en-US" sz="2000" dirty="0">
                <a:solidFill>
                  <a:srgbClr val="182438"/>
                </a:solidFill>
                <a:latin typeface="Aptos"/>
                <a:ea typeface="Aptos"/>
                <a:cs typeface="Aptos"/>
                <a:hlinkClick r:id="rId4"/>
              </a:rPr>
              <a:t>Richard E. Klabunde. Cardiovascular Physiology Concepts: Ion Channels.</a:t>
            </a:r>
          </a:p>
          <a:p>
            <a:pPr marL="228600" indent="-114300">
              <a:spcAft>
                <a:spcPts val="700"/>
              </a:spcAft>
              <a:buFont typeface="Aptos"/>
              <a:buChar char="•"/>
              <a:defRPr sz="2250" b="0">
                <a:solidFill>
                  <a:srgbClr val="182438"/>
                </a:solidFill>
                <a:latin typeface="Aptos"/>
                <a:ea typeface="Aptos"/>
                <a:cs typeface="Aptos"/>
              </a:defRPr>
            </a:pPr>
            <a:r>
              <a:rPr lang="en-US" sz="2000" dirty="0">
                <a:solidFill>
                  <a:srgbClr val="182438"/>
                </a:solidFill>
                <a:latin typeface="Aptos"/>
                <a:ea typeface="Aptos"/>
                <a:cs typeface="Aptos"/>
                <a:hlinkClick r:id="rId5"/>
              </a:rPr>
              <a:t>Richard E. Klabunde. Cardiovascular Physiology Concepts: Electrocardiogram Leads.</a:t>
            </a:r>
          </a:p>
          <a:p>
            <a:pPr marL="228600" indent="-114300">
              <a:spcAft>
                <a:spcPts val="700"/>
              </a:spcAft>
              <a:buFont typeface="Aptos"/>
              <a:buChar char="•"/>
              <a:defRPr sz="2250" b="0">
                <a:solidFill>
                  <a:srgbClr val="182438"/>
                </a:solidFill>
                <a:latin typeface="Aptos"/>
                <a:ea typeface="Aptos"/>
                <a:cs typeface="Aptos"/>
              </a:defRPr>
            </a:pPr>
            <a:r>
              <a:rPr lang="en-US" sz="2000" dirty="0">
                <a:solidFill>
                  <a:srgbClr val="182438"/>
                </a:solidFill>
                <a:latin typeface="Aptos"/>
                <a:ea typeface="Aptos"/>
                <a:cs typeface="Aptos"/>
                <a:hlinkClick r:id="rId6"/>
              </a:rPr>
              <a:t>Richard E. Klabunde. Cardiovascular Physiology Concepts: Electrophysiological Changes During Cardiac Ischemia.</a:t>
            </a:r>
          </a:p>
          <a:p>
            <a:pPr marL="228600" indent="-114300">
              <a:spcAft>
                <a:spcPts val="700"/>
              </a:spcAft>
              <a:buFont typeface="Aptos"/>
              <a:buChar char="•"/>
              <a:defRPr sz="2250" b="0">
                <a:solidFill>
                  <a:srgbClr val="182438"/>
                </a:solidFill>
                <a:latin typeface="Aptos"/>
                <a:ea typeface="Aptos"/>
                <a:cs typeface="Aptos"/>
              </a:defRPr>
            </a:pPr>
            <a:r>
              <a:rPr lang="en-US" sz="2000" dirty="0">
                <a:solidFill>
                  <a:srgbClr val="182438"/>
                </a:solidFill>
                <a:latin typeface="Aptos"/>
                <a:ea typeface="Aptos"/>
                <a:cs typeface="Aptos"/>
                <a:hlinkClick r:id="rId7"/>
              </a:rPr>
              <a:t>Osmosis. Electrical conduction in the heart.</a:t>
            </a:r>
          </a:p>
          <a:p>
            <a:pPr marL="228600" indent="-114300">
              <a:spcAft>
                <a:spcPts val="700"/>
              </a:spcAft>
              <a:buFont typeface="Aptos"/>
              <a:buChar char="•"/>
              <a:defRPr sz="2250" b="0">
                <a:solidFill>
                  <a:srgbClr val="182438"/>
                </a:solidFill>
                <a:latin typeface="Aptos"/>
                <a:ea typeface="Aptos"/>
                <a:cs typeface="Aptos"/>
              </a:defRPr>
            </a:pPr>
            <a:r>
              <a:rPr lang="en-US" sz="2000" dirty="0">
                <a:solidFill>
                  <a:srgbClr val="182438"/>
                </a:solidFill>
                <a:latin typeface="Aptos"/>
                <a:ea typeface="Aptos"/>
                <a:cs typeface="Aptos"/>
                <a:hlinkClick r:id="rId8"/>
              </a:rPr>
              <a:t>Osmosis. ECG rate and rhythm.</a:t>
            </a:r>
          </a:p>
          <a:p>
            <a:pPr marL="228600" indent="-114300" algn="l">
              <a:lnSpc>
                <a:spcPct val="100000"/>
              </a:lnSpc>
              <a:spcAft>
                <a:spcPts val="800"/>
              </a:spcAft>
              <a:buFont typeface="Aptos"/>
              <a:buChar char="•"/>
              <a:defRPr sz="2250" b="0">
                <a:solidFill>
                  <a:srgbClr val="182438"/>
                </a:solidFill>
                <a:latin typeface="Aptos"/>
                <a:ea typeface="Aptos"/>
                <a:cs typeface="Aptos"/>
              </a:defRPr>
            </a:pPr>
            <a:endParaRPr sz="2000" b="0" dirty="0">
              <a:solidFill>
                <a:srgbClr val="182438"/>
              </a:solidFill>
              <a:latin typeface="Aptos"/>
              <a:ea typeface="Aptos"/>
              <a:cs typeface="Aptos"/>
            </a:endParaRPr>
          </a:p>
        </p:txBody>
      </p:sp>
    </p:spTree>
    <p:extLst>
      <p:ext uri="{BB962C8B-B14F-4D97-AF65-F5344CB8AC3E}">
        <p14:creationId xmlns:p14="http://schemas.microsoft.com/office/powerpoint/2010/main" val="1959262117"/>
      </p:ext>
    </p:extLst>
  </p:cSld>
  <p:clrMapOvr>
    <a:masterClrMapping/>
  </p:clrMapOvr>
</p:sld>
</file>

<file path=ppt/theme/theme1.xml><?xml version="1.0" encoding="utf-8"?>
<a:theme xmlns:a="http://schemas.openxmlformats.org/drawingml/2006/main" name="1_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2_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3_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1027</TotalTime>
  <Words>5275</Words>
  <Application>Microsoft Office PowerPoint</Application>
  <DocSecurity>0</DocSecurity>
  <PresentationFormat>Ευρεία οθόνη</PresentationFormat>
  <Paragraphs>493</Paragraphs>
  <Slides>93</Slides>
  <Notes>3</Notes>
  <HiddenSlides>0</HiddenSlides>
  <MMClips>7</MMClips>
  <ScaleCrop>false</ScaleCrop>
  <HeadingPairs>
    <vt:vector size="6" baseType="variant">
      <vt:variant>
        <vt:lpstr>Γραμματοσειρές που χρησιμοποιούνται</vt:lpstr>
      </vt:variant>
      <vt:variant>
        <vt:i4>3</vt:i4>
      </vt:variant>
      <vt:variant>
        <vt:lpstr>Θέμα</vt:lpstr>
      </vt:variant>
      <vt:variant>
        <vt:i4>3</vt:i4>
      </vt:variant>
      <vt:variant>
        <vt:lpstr>Τίτλοι διαφανειών</vt:lpstr>
      </vt:variant>
      <vt:variant>
        <vt:i4>93</vt:i4>
      </vt:variant>
    </vt:vector>
  </HeadingPairs>
  <TitlesOfParts>
    <vt:vector size="99" baseType="lpstr">
      <vt:lpstr>Aptos</vt:lpstr>
      <vt:lpstr>Aptos Display</vt:lpstr>
      <vt:lpstr>Arial</vt:lpstr>
      <vt:lpstr>1_Θέμα του Office</vt:lpstr>
      <vt:lpstr>2_Θέμα του Office</vt:lpstr>
      <vt:lpstr>3_Θέμα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Maril</dc:creator>
  <cp:lastModifiedBy>Marilia Kaplani</cp:lastModifiedBy>
  <cp:revision>17</cp:revision>
  <dcterms:created xsi:type="dcterms:W3CDTF">2026-10-02T17:41:06Z</dcterms:created>
  <dcterms:modified xsi:type="dcterms:W3CDTF">2026-10-06T12:38:39Z</dcterms:modified>
</cp:coreProperties>
</file>