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90" r:id="rId28"/>
    <p:sldId id="291" r:id="rId29"/>
    <p:sldId id="292" r:id="rId30"/>
    <p:sldId id="275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289833-F7BD-4C26-995D-555486448A15}" v="7" dt="2026-10-15T04:51:38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280" autoAdjust="0"/>
  </p:normalViewPr>
  <p:slideViewPr>
    <p:cSldViewPr snapToGrid="0">
      <p:cViewPr varScale="1">
        <p:scale>
          <a:sx n="72" d="100"/>
          <a:sy n="72" d="100"/>
        </p:scale>
        <p:origin x="82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fo" userId="57e4d919-4635-470e-b9e4-c7e6de4c1a61" providerId="ADAL" clId="{E1B04A60-3D41-4DD2-A7FF-E8757F44ADB7}"/>
    <pc:docChg chg="undo custSel addSld modSld">
      <pc:chgData name="Info" userId="57e4d919-4635-470e-b9e4-c7e6de4c1a61" providerId="ADAL" clId="{E1B04A60-3D41-4DD2-A7FF-E8757F44ADB7}" dt="2026-10-15T08:22:31.645" v="486" actId="1035"/>
      <pc:docMkLst>
        <pc:docMk/>
      </pc:docMkLst>
      <pc:sldChg chg="addSp delSp modSp mod modNotesTx">
        <pc:chgData name="Info" userId="57e4d919-4635-470e-b9e4-c7e6de4c1a61" providerId="ADAL" clId="{E1B04A60-3D41-4DD2-A7FF-E8757F44ADB7}" dt="2026-10-08T05:50:08.677" v="273" actId="1076"/>
        <pc:sldMkLst>
          <pc:docMk/>
          <pc:sldMk cId="317811951" sldId="256"/>
        </pc:sldMkLst>
        <pc:spChg chg="add mod">
          <ac:chgData name="Info" userId="57e4d919-4635-470e-b9e4-c7e6de4c1a61" providerId="ADAL" clId="{E1B04A60-3D41-4DD2-A7FF-E8757F44ADB7}" dt="2026-10-08T05:50:08.677" v="273" actId="1076"/>
          <ac:spMkLst>
            <pc:docMk/>
            <pc:sldMk cId="317811951" sldId="256"/>
            <ac:spMk id="7" creationId="{B2E522E0-B106-22DE-948D-3EC7093B6B92}"/>
          </ac:spMkLst>
        </pc:spChg>
      </pc:sldChg>
      <pc:sldChg chg="delSp modSp mod modAnim">
        <pc:chgData name="Info" userId="57e4d919-4635-470e-b9e4-c7e6de4c1a61" providerId="ADAL" clId="{E1B04A60-3D41-4DD2-A7FF-E8757F44ADB7}" dt="2026-10-15T04:51:38.444" v="366"/>
        <pc:sldMkLst>
          <pc:docMk/>
          <pc:sldMk cId="562829596" sldId="257"/>
        </pc:sldMkLst>
        <pc:spChg chg="mod">
          <ac:chgData name="Info" userId="57e4d919-4635-470e-b9e4-c7e6de4c1a61" providerId="ADAL" clId="{E1B04A60-3D41-4DD2-A7FF-E8757F44ADB7}" dt="2026-10-15T04:51:14.455" v="365" actId="255"/>
          <ac:spMkLst>
            <pc:docMk/>
            <pc:sldMk cId="562829596" sldId="257"/>
            <ac:spMk id="17" creationId="{FE032514-F1F3-412C-B1BD-F55544D7D1A6}"/>
          </ac:spMkLst>
        </pc:spChg>
      </pc:sldChg>
      <pc:sldChg chg="delSp mod modNotesTx">
        <pc:chgData name="Info" userId="57e4d919-4635-470e-b9e4-c7e6de4c1a61" providerId="ADAL" clId="{E1B04A60-3D41-4DD2-A7FF-E8757F44ADB7}" dt="2026-10-08T05:41:54.461" v="40" actId="478"/>
        <pc:sldMkLst>
          <pc:docMk/>
          <pc:sldMk cId="1873101069" sldId="258"/>
        </pc:sldMkLst>
      </pc:sldChg>
      <pc:sldChg chg="delSp modSp mod modNotesTx">
        <pc:chgData name="Info" userId="57e4d919-4635-470e-b9e4-c7e6de4c1a61" providerId="ADAL" clId="{E1B04A60-3D41-4DD2-A7FF-E8757F44ADB7}" dt="2026-10-15T04:52:59.600" v="442" actId="1038"/>
        <pc:sldMkLst>
          <pc:docMk/>
          <pc:sldMk cId="1240256302" sldId="259"/>
        </pc:sldMkLst>
        <pc:spChg chg="mod">
          <ac:chgData name="Info" userId="57e4d919-4635-470e-b9e4-c7e6de4c1a61" providerId="ADAL" clId="{E1B04A60-3D41-4DD2-A7FF-E8757F44ADB7}" dt="2026-10-15T04:52:37.451" v="401" actId="1036"/>
          <ac:spMkLst>
            <pc:docMk/>
            <pc:sldMk cId="1240256302" sldId="259"/>
            <ac:spMk id="11" creationId="{CE7A4419-D2AF-43E3-A75B-1CBBF26ADF51}"/>
          </ac:spMkLst>
        </pc:spChg>
        <pc:spChg chg="mod">
          <ac:chgData name="Info" userId="57e4d919-4635-470e-b9e4-c7e6de4c1a61" providerId="ADAL" clId="{E1B04A60-3D41-4DD2-A7FF-E8757F44ADB7}" dt="2026-10-15T04:52:20.807" v="368" actId="255"/>
          <ac:spMkLst>
            <pc:docMk/>
            <pc:sldMk cId="1240256302" sldId="259"/>
            <ac:spMk id="12" creationId="{C26871BB-2AA8-4A6C-8941-E7ED26FCF86B}"/>
          </ac:spMkLst>
        </pc:spChg>
        <pc:spChg chg="mod">
          <ac:chgData name="Info" userId="57e4d919-4635-470e-b9e4-c7e6de4c1a61" providerId="ADAL" clId="{E1B04A60-3D41-4DD2-A7FF-E8757F44ADB7}" dt="2026-10-15T04:52:59.600" v="442" actId="1038"/>
          <ac:spMkLst>
            <pc:docMk/>
            <pc:sldMk cId="1240256302" sldId="259"/>
            <ac:spMk id="13" creationId="{F7E8050D-FEBA-450D-9111-C9A1C700213A}"/>
          </ac:spMkLst>
        </pc:spChg>
        <pc:spChg chg="mod">
          <ac:chgData name="Info" userId="57e4d919-4635-470e-b9e4-c7e6de4c1a61" providerId="ADAL" clId="{E1B04A60-3D41-4DD2-A7FF-E8757F44ADB7}" dt="2026-10-15T04:52:06.035" v="367" actId="1076"/>
          <ac:spMkLst>
            <pc:docMk/>
            <pc:sldMk cId="1240256302" sldId="259"/>
            <ac:spMk id="15" creationId="{D999D675-0E3B-4AB4-8177-4BA5AB35EB77}"/>
          </ac:spMkLst>
        </pc:spChg>
      </pc:sldChg>
      <pc:sldChg chg="delSp mod modNotesTx">
        <pc:chgData name="Info" userId="57e4d919-4635-470e-b9e4-c7e6de4c1a61" providerId="ADAL" clId="{E1B04A60-3D41-4DD2-A7FF-E8757F44ADB7}" dt="2026-10-08T05:41:45.518" v="38" actId="478"/>
        <pc:sldMkLst>
          <pc:docMk/>
          <pc:sldMk cId="1398588044" sldId="260"/>
        </pc:sldMkLst>
      </pc:sldChg>
      <pc:sldChg chg="delSp mod modNotesTx">
        <pc:chgData name="Info" userId="57e4d919-4635-470e-b9e4-c7e6de4c1a61" providerId="ADAL" clId="{E1B04A60-3D41-4DD2-A7FF-E8757F44ADB7}" dt="2026-10-08T05:41:37.188" v="37" actId="478"/>
        <pc:sldMkLst>
          <pc:docMk/>
          <pc:sldMk cId="1862782887" sldId="261"/>
        </pc:sldMkLst>
      </pc:sldChg>
      <pc:sldChg chg="delSp modSp mod modNotesTx">
        <pc:chgData name="Info" userId="57e4d919-4635-470e-b9e4-c7e6de4c1a61" providerId="ADAL" clId="{E1B04A60-3D41-4DD2-A7FF-E8757F44ADB7}" dt="2026-10-15T07:55:43.542" v="464" actId="1036"/>
        <pc:sldMkLst>
          <pc:docMk/>
          <pc:sldMk cId="136517480" sldId="262"/>
        </pc:sldMkLst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5" creationId="{6BA56DE8-303A-4A48-AC21-E667659CFF9D}"/>
          </ac:spMkLst>
        </pc:spChg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6" creationId="{E0F225EE-0D45-4456-9815-8F52FCEFB106}"/>
          </ac:spMkLst>
        </pc:spChg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7" creationId="{298C5FF8-B03B-4F92-9D15-D317C56CAC29}"/>
          </ac:spMkLst>
        </pc:spChg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10" creationId="{1CB5282C-49D3-473E-80EC-AF6F13EE5721}"/>
          </ac:spMkLst>
        </pc:spChg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11" creationId="{0D21A580-9D0B-401A-B9DF-EE3DE9D1DB4A}"/>
          </ac:spMkLst>
        </pc:spChg>
        <pc:spChg chg="mod">
          <ac:chgData name="Info" userId="57e4d919-4635-470e-b9e4-c7e6de4c1a61" providerId="ADAL" clId="{E1B04A60-3D41-4DD2-A7FF-E8757F44ADB7}" dt="2026-10-15T07:55:43.542" v="464" actId="1036"/>
          <ac:spMkLst>
            <pc:docMk/>
            <pc:sldMk cId="136517480" sldId="262"/>
            <ac:spMk id="12" creationId="{C2156161-C72F-4DB3-B075-454767AAD9FE}"/>
          </ac:spMkLst>
        </pc:spChg>
        <pc:spChg chg="del">
          <ac:chgData name="Info" userId="57e4d919-4635-470e-b9e4-c7e6de4c1a61" providerId="ADAL" clId="{E1B04A60-3D41-4DD2-A7FF-E8757F44ADB7}" dt="2026-10-15T07:55:38.381" v="448" actId="478"/>
          <ac:spMkLst>
            <pc:docMk/>
            <pc:sldMk cId="136517480" sldId="262"/>
            <ac:spMk id="13" creationId="{B7439BF7-B30D-4CDF-B682-78755E5414A8}"/>
          </ac:spMkLst>
        </pc:spChg>
        <pc:cxnChg chg="mod">
          <ac:chgData name="Info" userId="57e4d919-4635-470e-b9e4-c7e6de4c1a61" providerId="ADAL" clId="{E1B04A60-3D41-4DD2-A7FF-E8757F44ADB7}" dt="2026-10-15T07:55:43.542" v="464" actId="1036"/>
          <ac:cxnSpMkLst>
            <pc:docMk/>
            <pc:sldMk cId="136517480" sldId="262"/>
            <ac:cxnSpMk id="17" creationId="{00000000-0000-0000-0000-000000000000}"/>
          </ac:cxnSpMkLst>
        </pc:cxnChg>
        <pc:cxnChg chg="mod">
          <ac:chgData name="Info" userId="57e4d919-4635-470e-b9e4-c7e6de4c1a61" providerId="ADAL" clId="{E1B04A60-3D41-4DD2-A7FF-E8757F44ADB7}" dt="2026-10-15T07:55:43.542" v="464" actId="1036"/>
          <ac:cxnSpMkLst>
            <pc:docMk/>
            <pc:sldMk cId="136517480" sldId="262"/>
            <ac:cxnSpMk id="18" creationId="{00000000-0000-0000-0000-000000000000}"/>
          </ac:cxnSpMkLst>
        </pc:cxnChg>
      </pc:sldChg>
      <pc:sldChg chg="delSp mod modNotesTx">
        <pc:chgData name="Info" userId="57e4d919-4635-470e-b9e4-c7e6de4c1a61" providerId="ADAL" clId="{E1B04A60-3D41-4DD2-A7FF-E8757F44ADB7}" dt="2026-10-08T05:41:30.797" v="35" actId="478"/>
        <pc:sldMkLst>
          <pc:docMk/>
          <pc:sldMk cId="1279871062" sldId="263"/>
        </pc:sldMkLst>
      </pc:sldChg>
      <pc:sldChg chg="delSp mod modNotesTx">
        <pc:chgData name="Info" userId="57e4d919-4635-470e-b9e4-c7e6de4c1a61" providerId="ADAL" clId="{E1B04A60-3D41-4DD2-A7FF-E8757F44ADB7}" dt="2026-10-08T05:41:25.572" v="34" actId="478"/>
        <pc:sldMkLst>
          <pc:docMk/>
          <pc:sldMk cId="1740018515" sldId="264"/>
        </pc:sldMkLst>
      </pc:sldChg>
      <pc:sldChg chg="delSp modSp mod">
        <pc:chgData name="Info" userId="57e4d919-4635-470e-b9e4-c7e6de4c1a61" providerId="ADAL" clId="{E1B04A60-3D41-4DD2-A7FF-E8757F44ADB7}" dt="2026-10-08T05:41:21.417" v="33" actId="478"/>
        <pc:sldMkLst>
          <pc:docMk/>
          <pc:sldMk cId="595880205" sldId="265"/>
        </pc:sldMkLst>
        <pc:spChg chg="mod">
          <ac:chgData name="Info" userId="57e4d919-4635-470e-b9e4-c7e6de4c1a61" providerId="ADAL" clId="{E1B04A60-3D41-4DD2-A7FF-E8757F44ADB7}" dt="2026-10-08T05:36:21.326" v="1" actId="27636"/>
          <ac:spMkLst>
            <pc:docMk/>
            <pc:sldMk cId="595880205" sldId="265"/>
            <ac:spMk id="59" creationId="{EA95A588-FAB8-4842-B319-05BE028DB086}"/>
          </ac:spMkLst>
        </pc:spChg>
      </pc:sldChg>
      <pc:sldChg chg="delSp modSp mod">
        <pc:chgData name="Info" userId="57e4d919-4635-470e-b9e4-c7e6de4c1a61" providerId="ADAL" clId="{E1B04A60-3D41-4DD2-A7FF-E8757F44ADB7}" dt="2026-10-08T05:41:17.526" v="32" actId="478"/>
        <pc:sldMkLst>
          <pc:docMk/>
          <pc:sldMk cId="1374180651" sldId="266"/>
        </pc:sldMkLst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6" creationId="{C044D36C-7609-4C03-BCD7-96F14DE37774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7" creationId="{18836571-2B5C-49E9-86A0-AD4DABB7B102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10" creationId="{57C184A5-115D-4A09-894A-97B5DA636774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13" creationId="{93541184-24E3-466B-BE64-83D7C6B5AD64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18" creationId="{101EC81F-A5B6-497A-B532-694CC4F37FC9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21" creationId="{56B86A6E-2E96-4CFF-B962-F18315599A66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22" creationId="{FA2A145B-3491-4C87-8C78-F068663BEA1E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25" creationId="{06A65915-93F2-49C0-92F8-2CF9635C2BE1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27" creationId="{B06CE84F-5D29-4EB4-B481-5015AB4E3196}"/>
          </ac:spMkLst>
        </pc:spChg>
        <pc:spChg chg="mod">
          <ac:chgData name="Info" userId="57e4d919-4635-470e-b9e4-c7e6de4c1a61" providerId="ADAL" clId="{E1B04A60-3D41-4DD2-A7FF-E8757F44ADB7}" dt="2026-10-08T05:41:11" v="31" actId="1036"/>
          <ac:spMkLst>
            <pc:docMk/>
            <pc:sldMk cId="1374180651" sldId="266"/>
            <ac:spMk id="28" creationId="{5591CF08-090D-4863-9325-EBB9031B7B21}"/>
          </ac:spMkLst>
        </pc:spChg>
      </pc:sldChg>
      <pc:sldChg chg="delSp mod modNotesTx">
        <pc:chgData name="Info" userId="57e4d919-4635-470e-b9e4-c7e6de4c1a61" providerId="ADAL" clId="{E1B04A60-3D41-4DD2-A7FF-E8757F44ADB7}" dt="2026-10-08T05:42:56.196" v="53" actId="20577"/>
        <pc:sldMkLst>
          <pc:docMk/>
          <pc:sldMk cId="1964831891" sldId="267"/>
        </pc:sldMkLst>
      </pc:sldChg>
      <pc:sldChg chg="delSp mod modNotesTx">
        <pc:chgData name="Info" userId="57e4d919-4635-470e-b9e4-c7e6de4c1a61" providerId="ADAL" clId="{E1B04A60-3D41-4DD2-A7FF-E8757F44ADB7}" dt="2026-10-15T08:09:31.781" v="465" actId="478"/>
        <pc:sldMkLst>
          <pc:docMk/>
          <pc:sldMk cId="1304927126" sldId="268"/>
        </pc:sldMkLst>
        <pc:spChg chg="del">
          <ac:chgData name="Info" userId="57e4d919-4635-470e-b9e4-c7e6de4c1a61" providerId="ADAL" clId="{E1B04A60-3D41-4DD2-A7FF-E8757F44ADB7}" dt="2026-10-15T08:09:31.781" v="465" actId="478"/>
          <ac:spMkLst>
            <pc:docMk/>
            <pc:sldMk cId="1304927126" sldId="268"/>
            <ac:spMk id="7" creationId="{E8FFCBF3-FB6C-458E-9AC3-8785B6D93791}"/>
          </ac:spMkLst>
        </pc:spChg>
      </pc:sldChg>
      <pc:sldChg chg="delSp modSp mod">
        <pc:chgData name="Info" userId="57e4d919-4635-470e-b9e4-c7e6de4c1a61" providerId="ADAL" clId="{E1B04A60-3D41-4DD2-A7FF-E8757F44ADB7}" dt="2026-10-15T08:09:51.390" v="471" actId="1076"/>
        <pc:sldMkLst>
          <pc:docMk/>
          <pc:sldMk cId="821137423" sldId="269"/>
        </pc:sldMkLst>
        <pc:spChg chg="mod">
          <ac:chgData name="Info" userId="57e4d919-4635-470e-b9e4-c7e6de4c1a61" providerId="ADAL" clId="{E1B04A60-3D41-4DD2-A7FF-E8757F44ADB7}" dt="2026-10-15T08:09:51.390" v="471" actId="1076"/>
          <ac:spMkLst>
            <pc:docMk/>
            <pc:sldMk cId="821137423" sldId="269"/>
            <ac:spMk id="12" creationId="{5DF66708-3439-4E66-8A4E-D05AAFF81EC8}"/>
          </ac:spMkLst>
        </pc:spChg>
      </pc:sldChg>
      <pc:sldChg chg="delSp mod">
        <pc:chgData name="Info" userId="57e4d919-4635-470e-b9e4-c7e6de4c1a61" providerId="ADAL" clId="{E1B04A60-3D41-4DD2-A7FF-E8757F44ADB7}" dt="2026-10-08T05:43:33.170" v="60" actId="478"/>
        <pc:sldMkLst>
          <pc:docMk/>
          <pc:sldMk cId="1700075823" sldId="270"/>
        </pc:sldMkLst>
      </pc:sldChg>
      <pc:sldChg chg="delSp mod modNotesTx">
        <pc:chgData name="Info" userId="57e4d919-4635-470e-b9e4-c7e6de4c1a61" providerId="ADAL" clId="{E1B04A60-3D41-4DD2-A7FF-E8757F44ADB7}" dt="2026-10-08T05:43:43.022" v="63" actId="20577"/>
        <pc:sldMkLst>
          <pc:docMk/>
          <pc:sldMk cId="1733940581" sldId="271"/>
        </pc:sldMkLst>
      </pc:sldChg>
      <pc:sldChg chg="delSp mod modNotesTx">
        <pc:chgData name="Info" userId="57e4d919-4635-470e-b9e4-c7e6de4c1a61" providerId="ADAL" clId="{E1B04A60-3D41-4DD2-A7FF-E8757F44ADB7}" dt="2026-10-08T05:44:03.938" v="68" actId="20577"/>
        <pc:sldMkLst>
          <pc:docMk/>
          <pc:sldMk cId="2008039402" sldId="272"/>
        </pc:sldMkLst>
      </pc:sldChg>
      <pc:sldChg chg="delSp mod">
        <pc:chgData name="Info" userId="57e4d919-4635-470e-b9e4-c7e6de4c1a61" providerId="ADAL" clId="{E1B04A60-3D41-4DD2-A7FF-E8757F44ADB7}" dt="2026-10-08T05:44:38.087" v="76" actId="478"/>
        <pc:sldMkLst>
          <pc:docMk/>
          <pc:sldMk cId="593822694" sldId="275"/>
        </pc:sldMkLst>
      </pc:sldChg>
      <pc:sldChg chg="delSp mod">
        <pc:chgData name="Info" userId="57e4d919-4635-470e-b9e4-c7e6de4c1a61" providerId="ADAL" clId="{E1B04A60-3D41-4DD2-A7FF-E8757F44ADB7}" dt="2026-10-08T05:44:51.032" v="78" actId="478"/>
        <pc:sldMkLst>
          <pc:docMk/>
          <pc:sldMk cId="153828069" sldId="277"/>
        </pc:sldMkLst>
      </pc:sldChg>
      <pc:sldChg chg="delSp mod">
        <pc:chgData name="Info" userId="57e4d919-4635-470e-b9e4-c7e6de4c1a61" providerId="ADAL" clId="{E1B04A60-3D41-4DD2-A7FF-E8757F44ADB7}" dt="2026-10-08T05:44:57.903" v="80" actId="478"/>
        <pc:sldMkLst>
          <pc:docMk/>
          <pc:sldMk cId="1871164022" sldId="278"/>
        </pc:sldMkLst>
      </pc:sldChg>
      <pc:sldChg chg="delSp mod modNotesTx">
        <pc:chgData name="Info" userId="57e4d919-4635-470e-b9e4-c7e6de4c1a61" providerId="ADAL" clId="{E1B04A60-3D41-4DD2-A7FF-E8757F44ADB7}" dt="2026-10-08T05:45:13.444" v="83" actId="20577"/>
        <pc:sldMkLst>
          <pc:docMk/>
          <pc:sldMk cId="313264871" sldId="279"/>
        </pc:sldMkLst>
      </pc:sldChg>
      <pc:sldChg chg="delSp mod">
        <pc:chgData name="Info" userId="57e4d919-4635-470e-b9e4-c7e6de4c1a61" providerId="ADAL" clId="{E1B04A60-3D41-4DD2-A7FF-E8757F44ADB7}" dt="2026-10-08T05:46:33.386" v="85" actId="478"/>
        <pc:sldMkLst>
          <pc:docMk/>
          <pc:sldMk cId="1091538807" sldId="280"/>
        </pc:sldMkLst>
      </pc:sldChg>
      <pc:sldChg chg="delSp mod">
        <pc:chgData name="Info" userId="57e4d919-4635-470e-b9e4-c7e6de4c1a61" providerId="ADAL" clId="{E1B04A60-3D41-4DD2-A7FF-E8757F44ADB7}" dt="2026-10-08T05:46:42.506" v="87" actId="478"/>
        <pc:sldMkLst>
          <pc:docMk/>
          <pc:sldMk cId="402403720" sldId="281"/>
        </pc:sldMkLst>
      </pc:sldChg>
      <pc:sldChg chg="delSp modSp mod modNotesTx">
        <pc:chgData name="Info" userId="57e4d919-4635-470e-b9e4-c7e6de4c1a61" providerId="ADAL" clId="{E1B04A60-3D41-4DD2-A7FF-E8757F44ADB7}" dt="2026-10-15T08:21:21.739" v="477" actId="255"/>
        <pc:sldMkLst>
          <pc:docMk/>
          <pc:sldMk cId="1193165859" sldId="282"/>
        </pc:sldMkLst>
        <pc:spChg chg="mod">
          <ac:chgData name="Info" userId="57e4d919-4635-470e-b9e4-c7e6de4c1a61" providerId="ADAL" clId="{E1B04A60-3D41-4DD2-A7FF-E8757F44ADB7}" dt="2026-10-15T08:21:21.739" v="477" actId="255"/>
          <ac:spMkLst>
            <pc:docMk/>
            <pc:sldMk cId="1193165859" sldId="282"/>
            <ac:spMk id="7" creationId="{42EEB654-6B69-4672-9169-5E1CB18E113D}"/>
          </ac:spMkLst>
        </pc:spChg>
        <pc:spChg chg="mod">
          <ac:chgData name="Info" userId="57e4d919-4635-470e-b9e4-c7e6de4c1a61" providerId="ADAL" clId="{E1B04A60-3D41-4DD2-A7FF-E8757F44ADB7}" dt="2026-10-15T08:21:21.739" v="477" actId="255"/>
          <ac:spMkLst>
            <pc:docMk/>
            <pc:sldMk cId="1193165859" sldId="282"/>
            <ac:spMk id="8" creationId="{9E06AB5F-5B94-4632-B263-4C4BAE0144A9}"/>
          </ac:spMkLst>
        </pc:spChg>
        <pc:graphicFrameChg chg="modGraphic">
          <ac:chgData name="Info" userId="57e4d919-4635-470e-b9e4-c7e6de4c1a61" providerId="ADAL" clId="{E1B04A60-3D41-4DD2-A7FF-E8757F44ADB7}" dt="2026-10-15T08:21:14.192" v="476" actId="255"/>
          <ac:graphicFrameMkLst>
            <pc:docMk/>
            <pc:sldMk cId="1193165859" sldId="282"/>
            <ac:graphicFrameMk id="14" creationId="{00000000-0000-0000-0000-000000000000}"/>
          </ac:graphicFrameMkLst>
        </pc:graphicFrameChg>
      </pc:sldChg>
      <pc:sldChg chg="delSp mod">
        <pc:chgData name="Info" userId="57e4d919-4635-470e-b9e4-c7e6de4c1a61" providerId="ADAL" clId="{E1B04A60-3D41-4DD2-A7FF-E8757F44ADB7}" dt="2026-10-08T05:48:09.709" v="92" actId="478"/>
        <pc:sldMkLst>
          <pc:docMk/>
          <pc:sldMk cId="1033497562" sldId="283"/>
        </pc:sldMkLst>
      </pc:sldChg>
      <pc:sldChg chg="delSp mod">
        <pc:chgData name="Info" userId="57e4d919-4635-470e-b9e4-c7e6de4c1a61" providerId="ADAL" clId="{E1B04A60-3D41-4DD2-A7FF-E8757F44ADB7}" dt="2026-10-08T05:48:17.333" v="94" actId="478"/>
        <pc:sldMkLst>
          <pc:docMk/>
          <pc:sldMk cId="1923417359" sldId="284"/>
        </pc:sldMkLst>
      </pc:sldChg>
      <pc:sldChg chg="delSp modSp mod modNotesTx">
        <pc:chgData name="Info" userId="57e4d919-4635-470e-b9e4-c7e6de4c1a61" providerId="ADAL" clId="{E1B04A60-3D41-4DD2-A7FF-E8757F44ADB7}" dt="2026-10-08T05:48:36.903" v="106" actId="20577"/>
        <pc:sldMkLst>
          <pc:docMk/>
          <pc:sldMk cId="1873656384" sldId="285"/>
        </pc:sldMkLst>
        <pc:spChg chg="mod">
          <ac:chgData name="Info" userId="57e4d919-4635-470e-b9e4-c7e6de4c1a61" providerId="ADAL" clId="{E1B04A60-3D41-4DD2-A7FF-E8757F44ADB7}" dt="2026-10-08T05:48:32.075" v="105" actId="20577"/>
          <ac:spMkLst>
            <pc:docMk/>
            <pc:sldMk cId="1873656384" sldId="285"/>
            <ac:spMk id="17" creationId="{39103B32-F918-4DA7-A566-5788212DD814}"/>
          </ac:spMkLst>
        </pc:spChg>
      </pc:sldChg>
      <pc:sldChg chg="delSp mod modNotesTx">
        <pc:chgData name="Info" userId="57e4d919-4635-470e-b9e4-c7e6de4c1a61" providerId="ADAL" clId="{E1B04A60-3D41-4DD2-A7FF-E8757F44ADB7}" dt="2026-10-08T05:48:52.819" v="108" actId="20577"/>
        <pc:sldMkLst>
          <pc:docMk/>
          <pc:sldMk cId="1387622814" sldId="286"/>
        </pc:sldMkLst>
      </pc:sldChg>
      <pc:sldChg chg="delSp mod">
        <pc:chgData name="Info" userId="57e4d919-4635-470e-b9e4-c7e6de4c1a61" providerId="ADAL" clId="{E1B04A60-3D41-4DD2-A7FF-E8757F44ADB7}" dt="2026-10-08T05:44:15.177" v="70" actId="478"/>
        <pc:sldMkLst>
          <pc:docMk/>
          <pc:sldMk cId="820131991" sldId="290"/>
        </pc:sldMkLst>
      </pc:sldChg>
      <pc:sldChg chg="delSp mod">
        <pc:chgData name="Info" userId="57e4d919-4635-470e-b9e4-c7e6de4c1a61" providerId="ADAL" clId="{E1B04A60-3D41-4DD2-A7FF-E8757F44ADB7}" dt="2026-10-08T05:44:22.658" v="72" actId="478"/>
        <pc:sldMkLst>
          <pc:docMk/>
          <pc:sldMk cId="1574369299" sldId="291"/>
        </pc:sldMkLst>
      </pc:sldChg>
      <pc:sldChg chg="delSp mod">
        <pc:chgData name="Info" userId="57e4d919-4635-470e-b9e4-c7e6de4c1a61" providerId="ADAL" clId="{E1B04A60-3D41-4DD2-A7FF-E8757F44ADB7}" dt="2026-10-08T05:44:30.026" v="74" actId="478"/>
        <pc:sldMkLst>
          <pc:docMk/>
          <pc:sldMk cId="2909047721" sldId="292"/>
        </pc:sldMkLst>
      </pc:sldChg>
      <pc:sldChg chg="delSp modSp add mod setBg">
        <pc:chgData name="Info" userId="57e4d919-4635-470e-b9e4-c7e6de4c1a61" providerId="ADAL" clId="{E1B04A60-3D41-4DD2-A7FF-E8757F44ADB7}" dt="2026-10-15T08:22:31.645" v="486" actId="1035"/>
        <pc:sldMkLst>
          <pc:docMk/>
          <pc:sldMk cId="1155529715" sldId="293"/>
        </pc:sldMkLst>
        <pc:spChg chg="mod">
          <ac:chgData name="Info" userId="57e4d919-4635-470e-b9e4-c7e6de4c1a61" providerId="ADAL" clId="{E1B04A60-3D41-4DD2-A7FF-E8757F44ADB7}" dt="2026-10-15T08:22:31.645" v="486" actId="1035"/>
          <ac:spMkLst>
            <pc:docMk/>
            <pc:sldMk cId="1155529715" sldId="293"/>
            <ac:spMk id="12" creationId="{D1A9F8FB-0125-4292-9BF8-7BF26CE88F91}"/>
          </ac:spMkLst>
        </pc:spChg>
      </pc:sldChg>
      <pc:sldChg chg="delSp modSp add mod setBg">
        <pc:chgData name="Info" userId="57e4d919-4635-470e-b9e4-c7e6de4c1a61" providerId="ADAL" clId="{E1B04A60-3D41-4DD2-A7FF-E8757F44ADB7}" dt="2026-10-15T04:41:54.812" v="287" actId="255"/>
        <pc:sldMkLst>
          <pc:docMk/>
          <pc:sldMk cId="820070575" sldId="294"/>
        </pc:sldMkLst>
        <pc:spChg chg="del">
          <ac:chgData name="Info" userId="57e4d919-4635-470e-b9e4-c7e6de4c1a61" providerId="ADAL" clId="{E1B04A60-3D41-4DD2-A7FF-E8757F44ADB7}" dt="2026-10-15T04:41:23.870" v="282" actId="478"/>
          <ac:spMkLst>
            <pc:docMk/>
            <pc:sldMk cId="820070575" sldId="294"/>
            <ac:spMk id="3" creationId="{C0B5A274-D215-4536-BD92-8AA2B3D1ABCB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6" creationId="{FC7F9138-87E3-4184-BCAC-033F119E81B3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7" creationId="{F71BDD6D-79C0-4EAF-BC5B-ED99CA56A62A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8" creationId="{1704FF73-443D-4111-8AF9-972B164B30E2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9" creationId="{DF58538C-70F1-49BC-B71E-8570E1F41AB2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10" creationId="{5762D8FE-8123-41A7-9F74-312207C160C5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11" creationId="{2145EB86-7DCF-4EDC-BC51-EA6FAAFC0D1F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12" creationId="{E82AF64F-4559-4FEF-8104-17801C3566ED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13" creationId="{7B05F211-F303-4131-A3A8-1937ED52AAB4}"/>
          </ac:spMkLst>
        </pc:spChg>
        <pc:spChg chg="mod">
          <ac:chgData name="Info" userId="57e4d919-4635-470e-b9e4-c7e6de4c1a61" providerId="ADAL" clId="{E1B04A60-3D41-4DD2-A7FF-E8757F44ADB7}" dt="2026-10-15T04:41:32.463" v="283" actId="255"/>
          <ac:spMkLst>
            <pc:docMk/>
            <pc:sldMk cId="820070575" sldId="294"/>
            <ac:spMk id="14" creationId="{E4B8C4B1-71FC-4992-AC0A-38879B3063CB}"/>
          </ac:spMkLst>
        </pc:spChg>
        <pc:spChg chg="mod">
          <ac:chgData name="Info" userId="57e4d919-4635-470e-b9e4-c7e6de4c1a61" providerId="ADAL" clId="{E1B04A60-3D41-4DD2-A7FF-E8757F44ADB7}" dt="2026-10-15T04:41:54.812" v="287" actId="255"/>
          <ac:spMkLst>
            <pc:docMk/>
            <pc:sldMk cId="820070575" sldId="294"/>
            <ac:spMk id="15" creationId="{E173439D-75FE-46D7-A667-F74434AD5BA2}"/>
          </ac:spMkLst>
        </pc:spChg>
        <pc:spChg chg="mod">
          <ac:chgData name="Info" userId="57e4d919-4635-470e-b9e4-c7e6de4c1a61" providerId="ADAL" clId="{E1B04A60-3D41-4DD2-A7FF-E8757F44ADB7}" dt="2026-10-15T04:41:48.935" v="286" actId="1076"/>
          <ac:spMkLst>
            <pc:docMk/>
            <pc:sldMk cId="820070575" sldId="294"/>
            <ac:spMk id="16" creationId="{C123B036-EB98-4D94-BE45-974472432C68}"/>
          </ac:spMkLst>
        </pc:spChg>
      </pc:sldChg>
      <pc:sldChg chg="delSp modSp add mod setBg">
        <pc:chgData name="Info" userId="57e4d919-4635-470e-b9e4-c7e6de4c1a61" providerId="ADAL" clId="{E1B04A60-3D41-4DD2-A7FF-E8757F44ADB7}" dt="2026-10-15T04:44:08.461" v="335" actId="1037"/>
        <pc:sldMkLst>
          <pc:docMk/>
          <pc:sldMk cId="2051670811" sldId="295"/>
        </pc:sldMkLst>
        <pc:spChg chg="mod">
          <ac:chgData name="Info" userId="57e4d919-4635-470e-b9e4-c7e6de4c1a61" providerId="ADAL" clId="{E1B04A60-3D41-4DD2-A7FF-E8757F44ADB7}" dt="2026-10-15T04:44:08.461" v="335" actId="1037"/>
          <ac:spMkLst>
            <pc:docMk/>
            <pc:sldMk cId="2051670811" sldId="295"/>
            <ac:spMk id="3" creationId="{F6232E73-5064-4792-8C1A-94A49B5C6701}"/>
          </ac:spMkLst>
        </pc:spChg>
        <pc:spChg chg="mod">
          <ac:chgData name="Info" userId="57e4d919-4635-470e-b9e4-c7e6de4c1a61" providerId="ADAL" clId="{E1B04A60-3D41-4DD2-A7FF-E8757F44ADB7}" dt="2026-10-15T04:42:47.639" v="292" actId="255"/>
          <ac:spMkLst>
            <pc:docMk/>
            <pc:sldMk cId="2051670811" sldId="295"/>
            <ac:spMk id="7" creationId="{54775F04-D876-46E6-B7FC-6C820DAE78DF}"/>
          </ac:spMkLst>
        </pc:spChg>
        <pc:spChg chg="mod">
          <ac:chgData name="Info" userId="57e4d919-4635-470e-b9e4-c7e6de4c1a61" providerId="ADAL" clId="{E1B04A60-3D41-4DD2-A7FF-E8757F44ADB7}" dt="2026-10-15T04:42:07.610" v="289" actId="255"/>
          <ac:spMkLst>
            <pc:docMk/>
            <pc:sldMk cId="2051670811" sldId="295"/>
            <ac:spMk id="8" creationId="{025F5FD4-37D8-4A23-AE34-4B9C2B54B1CB}"/>
          </ac:spMkLst>
        </pc:spChg>
        <pc:spChg chg="mod">
          <ac:chgData name="Info" userId="57e4d919-4635-470e-b9e4-c7e6de4c1a61" providerId="ADAL" clId="{E1B04A60-3D41-4DD2-A7FF-E8757F44ADB7}" dt="2026-10-15T04:42:47.639" v="292" actId="255"/>
          <ac:spMkLst>
            <pc:docMk/>
            <pc:sldMk cId="2051670811" sldId="295"/>
            <ac:spMk id="9" creationId="{4A55645C-801E-48CA-B1AF-9F6AB6AC46E0}"/>
          </ac:spMkLst>
        </pc:spChg>
        <pc:spChg chg="mod">
          <ac:chgData name="Info" userId="57e4d919-4635-470e-b9e4-c7e6de4c1a61" providerId="ADAL" clId="{E1B04A60-3D41-4DD2-A7FF-E8757F44ADB7}" dt="2026-10-15T04:42:07.610" v="289" actId="255"/>
          <ac:spMkLst>
            <pc:docMk/>
            <pc:sldMk cId="2051670811" sldId="295"/>
            <ac:spMk id="10" creationId="{7511F4FE-EA93-461C-8305-1D4E7E093FBC}"/>
          </ac:spMkLst>
        </pc:spChg>
        <pc:spChg chg="mod">
          <ac:chgData name="Info" userId="57e4d919-4635-470e-b9e4-c7e6de4c1a61" providerId="ADAL" clId="{E1B04A60-3D41-4DD2-A7FF-E8757F44ADB7}" dt="2026-10-15T04:42:20.657" v="291" actId="14100"/>
          <ac:spMkLst>
            <pc:docMk/>
            <pc:sldMk cId="2051670811" sldId="295"/>
            <ac:spMk id="11" creationId="{9AA0BF6B-2213-4729-9C07-39108D295FAC}"/>
          </ac:spMkLst>
        </pc:spChg>
      </pc:sldChg>
      <pc:sldChg chg="delSp add mod setBg">
        <pc:chgData name="Info" userId="57e4d919-4635-470e-b9e4-c7e6de4c1a61" providerId="ADAL" clId="{E1B04A60-3D41-4DD2-A7FF-E8757F44ADB7}" dt="2026-10-08T05:42:20.521" v="47" actId="478"/>
        <pc:sldMkLst>
          <pc:docMk/>
          <pc:sldMk cId="609487069" sldId="296"/>
        </pc:sldMkLst>
      </pc:sldChg>
      <pc:sldChg chg="delSp modSp add mod setBg">
        <pc:chgData name="Info" userId="57e4d919-4635-470e-b9e4-c7e6de4c1a61" providerId="ADAL" clId="{E1B04A60-3D41-4DD2-A7FF-E8757F44ADB7}" dt="2026-10-15T04:46:17.197" v="342" actId="255"/>
        <pc:sldMkLst>
          <pc:docMk/>
          <pc:sldMk cId="1766029421" sldId="297"/>
        </pc:sldMkLst>
        <pc:spChg chg="mod">
          <ac:chgData name="Info" userId="57e4d919-4635-470e-b9e4-c7e6de4c1a61" providerId="ADAL" clId="{E1B04A60-3D41-4DD2-A7FF-E8757F44ADB7}" dt="2026-10-15T04:46:17.197" v="342" actId="255"/>
          <ac:spMkLst>
            <pc:docMk/>
            <pc:sldMk cId="1766029421" sldId="297"/>
            <ac:spMk id="3" creationId="{A93F5741-0C3B-44E4-844A-D07B23A50446}"/>
          </ac:spMkLst>
        </pc:spChg>
        <pc:spChg chg="mod">
          <ac:chgData name="Info" userId="57e4d919-4635-470e-b9e4-c7e6de4c1a61" providerId="ADAL" clId="{E1B04A60-3D41-4DD2-A7FF-E8757F44ADB7}" dt="2026-10-15T04:45:33.409" v="336" actId="255"/>
          <ac:spMkLst>
            <pc:docMk/>
            <pc:sldMk cId="1766029421" sldId="297"/>
            <ac:spMk id="8" creationId="{E7AAFB0F-D34E-4254-B794-C47C476E2557}"/>
          </ac:spMkLst>
        </pc:spChg>
        <pc:spChg chg="mod">
          <ac:chgData name="Info" userId="57e4d919-4635-470e-b9e4-c7e6de4c1a61" providerId="ADAL" clId="{E1B04A60-3D41-4DD2-A7FF-E8757F44ADB7}" dt="2026-10-15T04:45:33.409" v="336" actId="255"/>
          <ac:spMkLst>
            <pc:docMk/>
            <pc:sldMk cId="1766029421" sldId="297"/>
            <ac:spMk id="9" creationId="{ABA68566-78BE-4E49-A787-54F89FF92E8F}"/>
          </ac:spMkLst>
        </pc:spChg>
        <pc:spChg chg="mod">
          <ac:chgData name="Info" userId="57e4d919-4635-470e-b9e4-c7e6de4c1a61" providerId="ADAL" clId="{E1B04A60-3D41-4DD2-A7FF-E8757F44ADB7}" dt="2026-10-15T04:45:33.409" v="336" actId="255"/>
          <ac:spMkLst>
            <pc:docMk/>
            <pc:sldMk cId="1766029421" sldId="297"/>
            <ac:spMk id="10" creationId="{BE85ECFD-9E73-4452-856F-46CBF533EE77}"/>
          </ac:spMkLst>
        </pc:spChg>
        <pc:spChg chg="mod">
          <ac:chgData name="Info" userId="57e4d919-4635-470e-b9e4-c7e6de4c1a61" providerId="ADAL" clId="{E1B04A60-3D41-4DD2-A7FF-E8757F44ADB7}" dt="2026-10-15T04:45:33.409" v="336" actId="255"/>
          <ac:spMkLst>
            <pc:docMk/>
            <pc:sldMk cId="1766029421" sldId="297"/>
            <ac:spMk id="11" creationId="{AF58A322-57DF-4857-ABD5-650D1DF3F5EE}"/>
          </ac:spMkLst>
        </pc:spChg>
        <pc:spChg chg="mod">
          <ac:chgData name="Info" userId="57e4d919-4635-470e-b9e4-c7e6de4c1a61" providerId="ADAL" clId="{E1B04A60-3D41-4DD2-A7FF-E8757F44ADB7}" dt="2026-10-15T04:45:47.085" v="341" actId="1036"/>
          <ac:spMkLst>
            <pc:docMk/>
            <pc:sldMk cId="1766029421" sldId="297"/>
            <ac:spMk id="12" creationId="{1F485DE9-4B26-4A0A-B598-CC19A43A336A}"/>
          </ac:spMkLst>
        </pc:spChg>
      </pc:sldChg>
      <pc:sldChg chg="delSp modSp add mod setBg modNotesTx">
        <pc:chgData name="Info" userId="57e4d919-4635-470e-b9e4-c7e6de4c1a61" providerId="ADAL" clId="{E1B04A60-3D41-4DD2-A7FF-E8757F44ADB7}" dt="2026-10-15T07:53:51.159" v="447" actId="20577"/>
        <pc:sldMkLst>
          <pc:docMk/>
          <pc:sldMk cId="1266633484" sldId="298"/>
        </pc:sldMkLst>
        <pc:spChg chg="mod">
          <ac:chgData name="Info" userId="57e4d919-4635-470e-b9e4-c7e6de4c1a61" providerId="ADAL" clId="{E1B04A60-3D41-4DD2-A7FF-E8757F44ADB7}" dt="2026-10-15T07:53:51.159" v="447" actId="20577"/>
          <ac:spMkLst>
            <pc:docMk/>
            <pc:sldMk cId="1266633484" sldId="298"/>
            <ac:spMk id="18" creationId="{B354C964-511F-496C-974B-85D018FB04A4}"/>
          </ac:spMkLst>
        </pc:spChg>
      </pc:sldChg>
      <pc:sldChg chg="delSp modSp add mod setBg modAnim">
        <pc:chgData name="Info" userId="57e4d919-4635-470e-b9e4-c7e6de4c1a61" providerId="ADAL" clId="{E1B04A60-3D41-4DD2-A7FF-E8757F44ADB7}" dt="2026-10-15T04:48:10.023" v="355"/>
        <pc:sldMkLst>
          <pc:docMk/>
          <pc:sldMk cId="852300065" sldId="299"/>
        </pc:sldMkLst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6" creationId="{D4D369DF-79BB-415F-8BD8-F63FD53C4AA5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8" creationId="{BA021009-0E4E-4B4F-ADC6-136E59C56810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9" creationId="{0E27E45D-B4C3-496B-83D8-253D7749D0AA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0" creationId="{F237AC4F-555F-4B65-9213-DC81582C9D55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1" creationId="{34F65118-2953-4904-BE84-FF1EA1131362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3" creationId="{450723FD-EDB4-4BAC-84F8-9CE6609A6EEB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4" creationId="{A21D2CDB-E923-4AEB-8E10-96461841731C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5" creationId="{C6B18CCC-37FB-4821-A834-FB139607AE69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6" creationId="{22AD6F2B-002F-44F5-9CCC-DAEC4453F756}"/>
          </ac:spMkLst>
        </pc:spChg>
        <pc:spChg chg="mod">
          <ac:chgData name="Info" userId="57e4d919-4635-470e-b9e4-c7e6de4c1a61" providerId="ADAL" clId="{E1B04A60-3D41-4DD2-A7FF-E8757F44ADB7}" dt="2026-10-15T04:47:25.250" v="349" actId="255"/>
          <ac:spMkLst>
            <pc:docMk/>
            <pc:sldMk cId="852300065" sldId="299"/>
            <ac:spMk id="17" creationId="{C9A1B4DB-9C2C-4E4A-A952-500F7C42A713}"/>
          </ac:spMkLst>
        </pc:spChg>
      </pc:sldChg>
      <pc:sldChg chg="delSp modSp add mod setBg">
        <pc:chgData name="Info" userId="57e4d919-4635-470e-b9e4-c7e6de4c1a61" providerId="ADAL" clId="{E1B04A60-3D41-4DD2-A7FF-E8757F44ADB7}" dt="2026-10-15T04:49:05.764" v="360" actId="255"/>
        <pc:sldMkLst>
          <pc:docMk/>
          <pc:sldMk cId="825046160" sldId="300"/>
        </pc:sldMkLst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3" creationId="{40B86058-5B71-4AB8-963B-48EDD49C0442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4" creationId="{C4DC0DA2-914D-4E0B-8948-8DCD0D4AD2B4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5" creationId="{D3D67197-B676-404F-9167-2B9702909055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6" creationId="{F0BDC540-E362-4761-B004-82035E6338B2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7" creationId="{45E79B86-5CE2-4528-9E43-3ED1A1CF8E47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8" creationId="{C86039BE-5DA3-4C51-8C5E-82E9659A05EF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19" creationId="{A993A2FC-7D4D-4337-B129-C53E9C03F691}"/>
          </ac:spMkLst>
        </pc:spChg>
        <pc:spChg chg="mod">
          <ac:chgData name="Info" userId="57e4d919-4635-470e-b9e4-c7e6de4c1a61" providerId="ADAL" clId="{E1B04A60-3D41-4DD2-A7FF-E8757F44ADB7}" dt="2026-10-15T04:49:05.764" v="360" actId="255"/>
          <ac:spMkLst>
            <pc:docMk/>
            <pc:sldMk cId="825046160" sldId="300"/>
            <ac:spMk id="20" creationId="{8E243454-FDD2-4366-9556-FE9059EDA0DC}"/>
          </ac:spMkLst>
        </pc:spChg>
        <pc:spChg chg="mod">
          <ac:chgData name="Info" userId="57e4d919-4635-470e-b9e4-c7e6de4c1a61" providerId="ADAL" clId="{E1B04A60-3D41-4DD2-A7FF-E8757F44ADB7}" dt="2026-10-15T04:48:55.573" v="359" actId="1076"/>
          <ac:spMkLst>
            <pc:docMk/>
            <pc:sldMk cId="825046160" sldId="300"/>
            <ac:spMk id="21" creationId="{A3B677DC-A146-45F8-AE74-E1EEDE6911AC}"/>
          </ac:spMkLst>
        </pc:spChg>
      </pc:sldChg>
      <pc:sldChg chg="delSp add mod setBg">
        <pc:chgData name="Info" userId="57e4d919-4635-470e-b9e4-c7e6de4c1a61" providerId="ADAL" clId="{E1B04A60-3D41-4DD2-A7FF-E8757F44ADB7}" dt="2026-10-15T04:49:41.817" v="361" actId="478"/>
        <pc:sldMkLst>
          <pc:docMk/>
          <pc:sldMk cId="2107293465" sldId="301"/>
        </pc:sldMkLst>
        <pc:spChg chg="del">
          <ac:chgData name="Info" userId="57e4d919-4635-470e-b9e4-c7e6de4c1a61" providerId="ADAL" clId="{E1B04A60-3D41-4DD2-A7FF-E8757F44ADB7}" dt="2026-10-15T04:49:41.817" v="361" actId="478"/>
          <ac:spMkLst>
            <pc:docMk/>
            <pc:sldMk cId="2107293465" sldId="301"/>
            <ac:spMk id="11" creationId="{F208FEF2-3F61-45F2-9039-5A54F870ED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Αν</a:t>
            </a:r>
            <a:r>
              <a:rPr dirty="0"/>
              <a:t>αμενόμενη απάντηση: όχι. </a:t>
            </a:r>
            <a:r>
              <a:rPr dirty="0" err="1"/>
              <a:t>Χρειάζετ</a:t>
            </a:r>
            <a:r>
              <a:rPr dirty="0"/>
              <a:t>αι επίσης να γνωρίζουμε πόσο πιθανή είναι κάθε έκβαση και πόσο σημαντική είναι για τον ασθενή.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Συνδέστε τη διαφάνεια με την τεκμηριωμένη πρακτική: τα δεδομένα μάς βοηθούν να εκτιμήσουμε πιθανότητες, όχι να καταργήσουμε την αβεβαιότητα.</a:t>
            </a:r>
          </a:p>
          <a:p>
            <a:r>
              <a:t>Αν δεν υπάρχουν επαρκή δεδομένα, δηλώνουμε ρητά την παραδοχή και ελέγχουμε την επίδρασή της με ανάλυση ευαισθησίας.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Οι</a:t>
            </a:r>
            <a:r>
              <a:rPr dirty="0"/>
              <a:t> α</a:t>
            </a:r>
            <a:r>
              <a:rPr dirty="0" err="1"/>
              <a:t>ριθμοί</a:t>
            </a:r>
            <a:r>
              <a:rPr dirty="0"/>
              <a:t> </a:t>
            </a:r>
            <a:r>
              <a:rPr dirty="0" err="1"/>
              <a:t>είν</a:t>
            </a:r>
            <a:r>
              <a:rPr dirty="0"/>
              <a:t>αι απλώς ενδεικτικοί για να παρουσιαστεί η έννοια.</a:t>
            </a:r>
          </a:p>
          <a:p>
            <a:r>
              <a:rPr dirty="0" err="1"/>
              <a:t>δύο</a:t>
            </a:r>
            <a:r>
              <a:rPr dirty="0"/>
              <a:t> α</a:t>
            </a:r>
            <a:r>
              <a:rPr dirty="0" err="1"/>
              <a:t>σθενείς</a:t>
            </a:r>
            <a:r>
              <a:rPr dirty="0"/>
              <a:t> μπ</a:t>
            </a:r>
            <a:r>
              <a:rPr dirty="0" err="1"/>
              <a:t>ορ</a:t>
            </a:r>
            <a:r>
              <a:rPr lang="el-GR" dirty="0" err="1"/>
              <a:t>ούν</a:t>
            </a:r>
            <a:r>
              <a:rPr lang="el-GR" dirty="0"/>
              <a:t> </a:t>
            </a:r>
            <a:r>
              <a:rPr dirty="0"/>
              <a:t>να αποτιμήσουν διαφορετικά την ίδια έκβαση. Η απ</a:t>
            </a:r>
            <a:r>
              <a:rPr dirty="0" err="1"/>
              <a:t>άντηση</a:t>
            </a:r>
            <a:r>
              <a:rPr dirty="0"/>
              <a:t> </a:t>
            </a:r>
            <a:r>
              <a:rPr dirty="0" err="1"/>
              <a:t>είν</a:t>
            </a:r>
            <a:r>
              <a:rPr dirty="0"/>
              <a:t>αι ναι, γι' αυτό οι προτιμήσεις του ασθενούς έχουν σημασία.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κλ</a:t>
            </a:r>
            <a:r>
              <a:rPr dirty="0"/>
              <a:t>αδί είναι μία έξοδος από κόμβο. </a:t>
            </a:r>
            <a:r>
              <a:rPr dirty="0" err="1"/>
              <a:t>Μονο</a:t>
            </a:r>
            <a:r>
              <a:rPr dirty="0"/>
              <a:t>πάτι είναι η πλήρης ακολουθία μέχρι την τελική έκβαση.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DVT είναι θρόμβος σε εν τω βάθει φλέβα, συνήθως στο κάτω άκρο. Μπορεί να μην προκαλεί εμφανή συμπτώματα.</a:t>
            </a:r>
          </a:p>
          <a:p>
            <a:r>
              <a:t>Μέρος του θρόμβου μπορεί να αποσπαστεί και να μετακινηθεί στους πνεύμονες, προκαλώντας πνευμονική εμβολή. Η πνευμονική εμβολή μπορεί να απειλήσει τη ζωή.</a:t>
            </a:r>
          </a:p>
          <a:p>
            <a:r>
              <a:t>Ο καρκίνος, η νοσηλεία, η χειρουργική επέμβαση, η χημειοθεραπεία και οι φλεβικοί καθετήρες αυξάνουν τον κίνδυνο θρόμβωσης.</a:t>
            </a:r>
          </a:p>
          <a:p>
            <a:r>
              <a:t>Η αντιπηκτική θεραπεία έχει όφελος, αλλά δημιουργεί κίνδυνο αιμορραγίας. Γι’ αυτό το screening αποτελεί πρόβλημα απόφασης και όχι απλή διαγνωστική διαδικασία.</a:t>
            </a:r>
          </a:p>
          <a:p>
            <a:r>
              <a:t>Πηγές: CDC. Blood Clots and Cancer, 2024, https://www.cdc.gov/cancer-survivors/patients/blood-clots.html. Lyman et al. ASH 2021 guidelines for VTE in patients with cancer, Blood Advances 2021;5:927-974. Key et al. ASCO Guideline Update, J Clin Oncol. 2023;41:3063-3071.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έν</a:t>
            </a:r>
            <a:r>
              <a:rPr dirty="0"/>
              <a:t>α θετικό τεστ έχει συνέπεια: συνήθως οδηγεί σε θεραπεία.</a:t>
            </a:r>
          </a:p>
          <a:p>
            <a:r>
              <a:rPr dirty="0"/>
              <a:t>Η </a:t>
            </a:r>
            <a:r>
              <a:rPr dirty="0" err="1"/>
              <a:t>θερ</a:t>
            </a:r>
            <a:r>
              <a:rPr dirty="0"/>
              <a:t>απεία μπορεί να προλάβει VTE αλλά δημιουργεί κίνδυνο αιμορραγίας. </a:t>
            </a:r>
            <a:r>
              <a:rPr dirty="0" err="1"/>
              <a:t>Γι</a:t>
            </a:r>
            <a:r>
              <a:rPr dirty="0"/>
              <a:t>α αυτό θα περιλάβουμε και τα δύο στο δέντρο.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Στο </a:t>
            </a:r>
            <a:r>
              <a:rPr lang="el-GR" dirty="0" err="1"/>
              <a:t>screening</a:t>
            </a:r>
            <a:r>
              <a:rPr lang="el-GR" dirty="0"/>
              <a:t>, μετά την απόφαση πρέπει να αποτυπωθεί η πραγματική DVT και το αποτέλεσμα του τεστ. Χωρίς </a:t>
            </a:r>
            <a:r>
              <a:rPr lang="el-GR" dirty="0" err="1"/>
              <a:t>screening</a:t>
            </a:r>
            <a:r>
              <a:rPr lang="el-GR" dirty="0"/>
              <a:t>, πρέπει επίσης να αποτυπωθεί αν υπάρχει DVT.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Και </a:t>
            </a:r>
            <a:r>
              <a:rPr dirty="0" err="1"/>
              <a:t>στις</a:t>
            </a:r>
            <a:r>
              <a:rPr dirty="0"/>
              <a:t> </a:t>
            </a:r>
            <a:r>
              <a:rPr dirty="0" err="1"/>
              <a:t>δύο</a:t>
            </a:r>
            <a:r>
              <a:rPr dirty="0"/>
              <a:t> </a:t>
            </a:r>
            <a:r>
              <a:rPr dirty="0" err="1"/>
              <a:t>στρ</a:t>
            </a:r>
            <a:r>
              <a:rPr dirty="0"/>
              <a:t>ατηγικές η πραγματική κατάσταση DVT είναι άγνωστη. </a:t>
            </a:r>
            <a:r>
              <a:rPr dirty="0" err="1"/>
              <a:t>Μόνο</a:t>
            </a:r>
            <a:r>
              <a:rPr dirty="0"/>
              <a:t> </a:t>
            </a:r>
            <a:r>
              <a:rPr dirty="0" err="1"/>
              <a:t>στη</a:t>
            </a:r>
            <a:r>
              <a:rPr dirty="0"/>
              <a:t> </a:t>
            </a:r>
            <a:r>
              <a:rPr dirty="0" err="1"/>
              <a:t>στρ</a:t>
            </a:r>
            <a:r>
              <a:rPr dirty="0"/>
              <a:t>ατηγική screening παρατηρούμε αποτέλεσμα triplex.</a:t>
            </a:r>
          </a:p>
          <a:p>
            <a:r>
              <a:rPr dirty="0"/>
              <a:t>Η α</a:t>
            </a:r>
            <a:r>
              <a:rPr dirty="0" err="1"/>
              <a:t>γωγή</a:t>
            </a:r>
            <a:r>
              <a:rPr dirty="0"/>
              <a:t> ή η </a:t>
            </a:r>
            <a:r>
              <a:rPr dirty="0" err="1"/>
              <a:t>μη</a:t>
            </a:r>
            <a:r>
              <a:rPr dirty="0"/>
              <a:t> α</a:t>
            </a:r>
            <a:r>
              <a:rPr dirty="0" err="1"/>
              <a:t>γωγή</a:t>
            </a:r>
            <a:r>
              <a:rPr dirty="0"/>
              <a:t> </a:t>
            </a:r>
            <a:r>
              <a:rPr dirty="0" err="1"/>
              <a:t>είν</a:t>
            </a:r>
            <a:r>
              <a:rPr dirty="0"/>
              <a:t>αι ενέργεια. </a:t>
            </a:r>
            <a:r>
              <a:rPr dirty="0" err="1"/>
              <a:t>Μετά</a:t>
            </a:r>
            <a:r>
              <a:rPr dirty="0"/>
              <a:t> α</a:t>
            </a:r>
            <a:r>
              <a:rPr dirty="0" err="1"/>
              <a:t>κολουθεί</a:t>
            </a:r>
            <a:r>
              <a:rPr dirty="0"/>
              <a:t> </a:t>
            </a:r>
            <a:r>
              <a:rPr dirty="0" err="1"/>
              <a:t>κόμ</a:t>
            </a:r>
            <a:r>
              <a:rPr dirty="0"/>
              <a:t>βος τύχης για την κλινική εξέλιξη και έπειτα τελικές εκβάσεις.</a:t>
            </a:r>
          </a:p>
          <a:p>
            <a:r>
              <a:rPr dirty="0" err="1"/>
              <a:t>Στο</a:t>
            </a:r>
            <a:r>
              <a:rPr dirty="0"/>
              <a:t> </a:t>
            </a:r>
            <a:r>
              <a:rPr dirty="0" err="1"/>
              <a:t>συγκεκριμένο</a:t>
            </a:r>
            <a:r>
              <a:rPr dirty="0"/>
              <a:t> </a:t>
            </a:r>
            <a:r>
              <a:rPr dirty="0" err="1"/>
              <a:t>μοντέλο</a:t>
            </a:r>
            <a:r>
              <a:rPr dirty="0"/>
              <a:t>, η </a:t>
            </a:r>
            <a:r>
              <a:rPr dirty="0" err="1"/>
              <a:t>έκ</a:t>
            </a:r>
            <a:r>
              <a:rPr dirty="0"/>
              <a:t>βαση ‘επιβίωση χωρίς συμπτωματική VTE ή μείζονα αιμορραγία’ είναι αμοιβαία αποκλειόμενη από τις υπόλοιπες τελικές εκβάσεις. Μπ</a:t>
            </a:r>
            <a:r>
              <a:rPr dirty="0" err="1"/>
              <a:t>ορεί</a:t>
            </a:r>
            <a:r>
              <a:rPr dirty="0"/>
              <a:t> να </a:t>
            </a:r>
            <a:r>
              <a:rPr dirty="0" err="1"/>
              <a:t>εξ</a:t>
            </a:r>
            <a:r>
              <a:rPr dirty="0"/>
              <a:t>ακολουθεί να υπάρχει σιωπηρή DVT ή έκθεση σε αγωγή.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τελικές εκβάσεις διατυπώνονται ως αμοιβαία αποκλειόμενες: επιβίωση χωρίς συμπτωματική VTE ή μείζονα αιμορραγία, μη θανατηφόρα συμπτωματική VTE, μη θανατηφόρος μείζων αιμορραγία και θάνατος.</a:t>
            </a:r>
          </a:p>
          <a:p>
            <a:r>
              <a:t>Το μονοπάτι δίνει το κλινικό πλαίσιο. Η επιβίωση χωρίς τα δύο συμβάματα υπό αγωγή μπορεί να έχει διαφορετική χρησιμότητα από την ίδια έκβαση χωρίς DVT και χωρίς αγωγή.</a:t>
            </a:r>
          </a:p>
          <a:p>
            <a:r>
              <a:t>Οι πιθανότητες είναι υποθετικές, αμοιβαία αποκλειόμενες και αθροίζουν σε 100% μέσα σε κάθε γραμμή.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Χωρίς screening δεν υπάρχει κόμβος αποτελέσματος triplex. Υπάρχει όμως ο κόμβος της πραγματικής κατάστασης DVT.</a:t>
            </a:r>
          </a:p>
          <a:p>
            <a:r>
              <a:t>Όσοι έχουν σιωπηρή DVT και δεν λαμβάνουν αρχική αγωγή μπορούν να επιβιώσουν χωρίς συμπτωματική VTE ή μείζονα αιμορραγία, να εμφανίσουν μη θανατηφόρα συμπτωματική VTE ή να πεθάνουν.</a:t>
            </a:r>
          </a:p>
          <a:p>
            <a:r>
              <a:t>Στο απλοποιημένο παράδειγμα, όσοι δεν έχουν DVT επιβιώνουν χωρίς συμπτωματική VTE ή μείζονα αιμορραγία. Οι πιθανότητες είναι υποθετικές.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Ο π</a:t>
            </a:r>
            <a:r>
              <a:rPr dirty="0" err="1"/>
              <a:t>ρώτος</a:t>
            </a:r>
            <a:r>
              <a:rPr dirty="0"/>
              <a:t> π</a:t>
            </a:r>
            <a:r>
              <a:rPr dirty="0" err="1"/>
              <a:t>ολλ</a:t>
            </a:r>
            <a:r>
              <a:rPr dirty="0"/>
              <a:t>απλασιασμός είναι απλός: 1.000×0,10=100 και 1.000×0,90=900.</a:t>
            </a:r>
          </a:p>
          <a:p>
            <a:r>
              <a:rPr dirty="0"/>
              <a:t>Ο πρα</a:t>
            </a:r>
            <a:r>
              <a:rPr dirty="0" err="1"/>
              <a:t>γμ</a:t>
            </a:r>
            <a:r>
              <a:rPr dirty="0"/>
              <a:t>ατικός επιπολασμός είναι άγνωστος για το άτομο αλλά χρησιμοποιείται ως πιθανότητα στο μοντέλο.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Ξεκινήστε δείχνοντας τις δύο ομάδες: 100 με DVT και 900 χωρίς DVT.</a:t>
            </a:r>
          </a:p>
          <a:p>
            <a:r>
              <a:t>Η ευαισθησία και το συμπλήρωμά της μοιράζουν τους 100 με DVT σε TP και FN.</a:t>
            </a:r>
          </a:p>
          <a:p>
            <a:r>
              <a:t>Η ειδικότητα και το συμπλήρωμά της μοιράζουν τους 900 χωρίς DVT σε TN και FP.</a:t>
            </a:r>
          </a:p>
          <a:p>
            <a:r>
              <a:t>PPV και NPV χρησιμοποιούν ως παρονομαστή το σύνολο των θετικών και των αρνητικών αποτελεσμάτων αντίστοιχα.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κάθε ασθενής κατατάσσεται σε μία μόνο τελική έκβαση μέσα στους 6 μήνες.</a:t>
            </a:r>
          </a:p>
          <a:p>
            <a:r>
              <a:rPr lang="el-GR" dirty="0"/>
              <a:t>Το ‘χωρίς μείζον συμβάν’ διαφέρει μεταξύ TP και FP ως προς την επιβάρυνση της αγωγής, γι’ αυτό θα έχει διαφορετική χρησιμότητα.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πολλαπλασιασμός μετατρέπει μία πιθανότητα σε αναμενόμενο αριθμό ασθενών.</a:t>
            </a:r>
          </a:p>
          <a:p>
            <a:r>
              <a:t>Ο παρονομαστής αλλάζει ανά μονοπάτι: 80 TP, 20 FN, 45 FP ή 855 TN.</a:t>
            </a:r>
          </a:p>
          <a:p>
            <a:r>
              <a:t>Ελέγξτε κάθε γραμμή: TP 72+3,2+3,2+1,6=80, FN 11+7+2=20, FP 43,2+1,35+0,45=45 και TN 855=855.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Κάθε αριθμός της διαφάνειας έχει ήδη υπολογιστεί στην προηγούμενη.</a:t>
            </a:r>
          </a:p>
          <a:p>
            <a:r>
              <a:t>Η άθροιση ανά στήλη δίνει το συνολικό αναμενόμενο πλήθος για κάθε τελική έκβαση στη στρατηγική screening.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Στους 100 με αθεράπευτη DVT εφαρμόζουμε 55%, 35%, 10%.</a:t>
            </a:r>
          </a:p>
          <a:p>
            <a:r>
              <a:t>Οι 900 χωρίς baseline DVT θεωρούνται χωρίς σχετικό συμβάν λόγω της απλοποιητικής παραδοχής.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χρησιμότητα εκφράζει την προτίμηση του ασθενούς για μία κατάσταση υγείας.</a:t>
            </a:r>
          </a:p>
          <a:p>
            <a:r>
              <a:t>Οι τιμές εδώ είναι υποθετικές. Σε πραγματική ανάλυση θα προέρχονταν από ασθενείς ή τεκμηριωμένες πηγές.</a:t>
            </a:r>
          </a:p>
          <a:p>
            <a:r>
              <a:t>Ο θάνατος ορίζεται ως 0 και η καλύτερη κατάσταση ως 1, σύμφωνα με την προηγούμενη θεωρία.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κύρια διδακτική διαδρομή χρησιμοποιεί τους αναμενόμενους αριθμούς ασθενών που έχουν ήδη υπολογιστεί.</a:t>
            </a:r>
          </a:p>
          <a:p>
            <a:r>
              <a:t>Η διαίρεση 71,92/80 δείχνει μόνο τη μαθηματική ισοδυναμία με το fold-back βάσει πιθανοτήτων.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αριθμοί ασθενών σε κάθε τύπο έκβασης προέρχονται από τις διαφάνειες 18 και 19.</a:t>
            </a:r>
          </a:p>
          <a:p>
            <a:r>
              <a:t>Το 984,699 είναι συνολικό για την κοόρτη των 1.000 και δεν αποτελεί ακόμη χρησιμότητα ανά ασθενή.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συνέπεια της μεθόδου κάνει τη σύγκριση διαφανή: αριθμός ασθενών επί χρησιμότητα, άθροισμα και διαίρεση με 1.000.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αριθμητικά καλύτερη στρατηγική δεν αποτελεί κλινική σύσταση, επειδή οι παράμετροι είναι υποθετικές και το μοντέλο απλοποιημένο.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μορφή p×EU(DVT)+(1−p)×EU(no DVT) είναι ίδια και για τις δύο στρατηγικές.</a:t>
            </a:r>
          </a:p>
          <a:p>
            <a:r>
              <a:t>Η απλοποίηση των εξισώσεων επιτρέπει να βρούμε το p στο οποίο οι δύο στρατηγικές έχουν ίδια EU.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Το 2,36% είναι όριο μόνο για το υποθετικό μοντέλο. Αν αλλάξει η ευαισθησία, η αιμορραγία ή οι χρησιμότητες, αλλάζει και το όριο.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181D4B52-90FA-4419-AC00-085A9E2A38C4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6D6214D-5B3A-478A-B143-95F4175A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643683AA-E758-4E24-96F8-793ADB4FE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3668861B-B6A0-466F-809A-9FA188E89CB7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29CFC133-157E-4353-8378-3368F654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C519F97-A804-40F3-9832-D5B301DE7AAA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916681E-4648-4461-BF92-9C0427A7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7EC1B372-65AF-4ECE-92E7-5AFEFE0BD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B0CB3743-5BEF-44B1-9902-729D4F56C0D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BF7A873-E2B1-454E-8BAB-31CB45234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656F72E-E30E-436B-AA2F-DFF60F8C6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F9111F42-458A-47AB-B3EB-38CF3C4EBB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2F9F8649-73D2-4C1C-9C83-7A46B51024D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B9E73C7-7213-42B5-A90F-C8A6FD270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0988F606-00CD-4437-8282-CEADB5CBD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or: Elbow 9"/>
          <p:cNvCxnSpPr>
            <a:stCxn id="3" idx="3"/>
            <a:endCxn id="5" idx="2"/>
          </p:cNvCxnSpPr>
          <p:nvPr/>
        </p:nvCxnSpPr>
        <p:spPr>
          <a:xfrm>
            <a:off x="9763125" y="2166938"/>
            <a:ext cx="523875" cy="1414463"/>
          </a:xfrm>
          <a:prstGeom prst="bentConnector4">
            <a:avLst/>
          </a:prstGeom>
          <a:ln w="19050">
            <a:solidFill>
              <a:srgbClr val="99BBD0"/>
            </a:solidFill>
            <a:prstDash val="solid"/>
            <a:headEnd type="none" w="sm" len="sm"/>
          </a:ln>
        </p:spPr>
      </p:cxnSp>
      <p:cxnSp>
        <p:nvCxnSpPr>
          <p:cNvPr id="14" name="Connector: Elbow 10"/>
          <p:cNvCxnSpPr>
            <a:stCxn id="3" idx="3"/>
            <a:endCxn id="4" idx="2"/>
          </p:cNvCxnSpPr>
          <p:nvPr/>
        </p:nvCxnSpPr>
        <p:spPr>
          <a:xfrm flipV="1">
            <a:off x="9763125" y="1343025"/>
            <a:ext cx="523875" cy="823913"/>
          </a:xfrm>
          <a:prstGeom prst="bentConnector3">
            <a:avLst>
              <a:gd name="adj1" fmla="val 50000"/>
            </a:avLst>
          </a:prstGeom>
          <a:ln w="19050">
            <a:solidFill>
              <a:srgbClr val="99BBD0"/>
            </a:solidFill>
            <a:prstDash val="solid"/>
            <a:headEnd type="none" w="sm" len="sm"/>
          </a:ln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D3935A7-D417-4715-89D7-1B857D090779}"/>
              </a:ext>
            </a:extLst>
          </p:cNvPr>
          <p:cNvSpPr>
            <a:spLocks noGrp="1"/>
          </p:cNvSpPr>
          <p:nvPr/>
        </p:nvSpPr>
        <p:spPr>
          <a:xfrm>
            <a:off x="685800" y="1000125"/>
            <a:ext cx="723900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Λήψη κλινικής απόφασης</a:t>
            </a:r>
          </a:p>
          <a:p>
            <a: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με δέντρο αποφάσεων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792F64-B553-4D19-92F5-FD40649E5D29}"/>
              </a:ext>
            </a:extLst>
          </p:cNvPr>
          <p:cNvSpPr>
            <a:spLocks noGrp="1"/>
          </p:cNvSpPr>
          <p:nvPr/>
        </p:nvSpPr>
        <p:spPr>
          <a:xfrm>
            <a:off x="704850" y="2714625"/>
            <a:ext cx="7381875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75" b="0">
                <a:solidFill>
                  <a:srgbClr val="D9E7F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Screening </a:t>
            </a:r>
            <a:r>
              <a:rPr sz="1875" b="0" dirty="0" err="1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με</a:t>
            </a:r>
            <a:r>
              <a:rPr sz="1875" b="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 triplex </a:t>
            </a:r>
            <a:r>
              <a:rPr sz="1875" b="0" dirty="0" err="1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γι</a:t>
            </a:r>
            <a:r>
              <a:rPr sz="1875" b="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α έγκαιρη διάγνωση σιωπηρής DVT σε ασθενείς με καρκίνο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83B5A-ADB0-43BC-89C2-0FED63C5FD2E}"/>
              </a:ext>
            </a:extLst>
          </p:cNvPr>
          <p:cNvSpPr>
            <a:spLocks noGrp="1"/>
          </p:cNvSpPr>
          <p:nvPr/>
        </p:nvSpPr>
        <p:spPr>
          <a:xfrm>
            <a:off x="8572500" y="1809750"/>
            <a:ext cx="1190625" cy="7143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Απόφαση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340041-87D3-498A-A843-92A120B31E4F}"/>
              </a:ext>
            </a:extLst>
          </p:cNvPr>
          <p:cNvSpPr>
            <a:spLocks noGrp="1"/>
          </p:cNvSpPr>
          <p:nvPr/>
        </p:nvSpPr>
        <p:spPr>
          <a:xfrm>
            <a:off x="10287000" y="1047750"/>
            <a:ext cx="1285875" cy="590550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8543" lnSpcReduction="10000"/>
          </a:bodyPr>
          <a:lstStyle/>
          <a:p>
            <a:pPr algn="ctr">
              <a:buNone/>
              <a:def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Πιθανότητα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F8998BE-23C3-4C63-A911-F4E306AEAF7E}"/>
              </a:ext>
            </a:extLst>
          </p:cNvPr>
          <p:cNvSpPr>
            <a:spLocks noGrp="1"/>
          </p:cNvSpPr>
          <p:nvPr/>
        </p:nvSpPr>
        <p:spPr>
          <a:xfrm>
            <a:off x="10287000" y="2762250"/>
            <a:ext cx="1285875" cy="590550"/>
          </a:xfrm>
          <a:prstGeom prst="triangle">
            <a:avLst/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 fontScale="84444" lnSpcReduction="20000"/>
          </a:bodyPr>
          <a:lstStyle/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Χρησιμότητα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E522E0-B106-22DE-948D-3EC7093B6B92}"/>
              </a:ext>
            </a:extLst>
          </p:cNvPr>
          <p:cNvSpPr>
            <a:spLocks noGrp="1"/>
          </p:cNvSpPr>
          <p:nvPr/>
        </p:nvSpPr>
        <p:spPr>
          <a:xfrm>
            <a:off x="1420466" y="5338556"/>
            <a:ext cx="7381875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75" b="0">
                <a:solidFill>
                  <a:srgbClr val="D9E7F0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2000" b="0" dirty="0" err="1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Κουρλαμπά</a:t>
            </a:r>
            <a:r>
              <a:rPr lang="el-GR" sz="2000" b="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 Γεωργία,</a:t>
            </a:r>
          </a:p>
          <a:p>
            <a:pPr algn="ctr">
              <a:buNone/>
              <a:defRPr sz="1875" b="0">
                <a:solidFill>
                  <a:srgbClr val="D9E7F0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400" dirty="0" err="1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Επικ</a:t>
            </a:r>
            <a:r>
              <a:rPr lang="el-GR" sz="140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. Καθηγήτρια Νοσηλευτικής Δημόσιας Υγείας-Πρόληψης, </a:t>
            </a:r>
          </a:p>
          <a:p>
            <a:pPr algn="ctr">
              <a:buNone/>
              <a:defRPr sz="1875" b="0">
                <a:solidFill>
                  <a:srgbClr val="D9E7F0"/>
                </a:solidFill>
                <a:latin typeface="DejaVu Sans"/>
                <a:ea typeface="DejaVu Sans"/>
                <a:cs typeface="DejaVu Sans"/>
              </a:defRPr>
            </a:pPr>
            <a:r>
              <a:rPr lang="el-GR" sz="1400" b="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Τμήμα Νοσηλευτικής</a:t>
            </a:r>
            <a:r>
              <a:rPr lang="el-GR" sz="1400" dirty="0">
                <a:solidFill>
                  <a:srgbClr val="D9E7F0"/>
                </a:solidFill>
                <a:latin typeface="DejaVu Sans"/>
                <a:ea typeface="DejaVu Sans"/>
                <a:cs typeface="DejaVu Sans"/>
              </a:rPr>
              <a:t>, ΕΚΠΑ</a:t>
            </a:r>
            <a:endParaRPr lang="el-GR" sz="1400" b="0" dirty="0">
              <a:solidFill>
                <a:srgbClr val="D9E7F0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17811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14EE23D-C501-4B2B-8914-304B125EDF11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Συχνά καλούμαστε να λύσουμε ένα κλινικό πρόβλημα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13F2ED6-309F-4038-90A8-BFE7FC70D431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F81C32-D95D-4D8D-B380-33B684B70664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λήψη αποφάσεων βρίσκεται στον πυρήνα της φροντίδας υγείας.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A7BED3-5D54-4EBE-9EF3-855AC876D823}"/>
              </a:ext>
            </a:extLst>
          </p:cNvPr>
          <p:cNvSpPr>
            <a:spLocks noGrp="1"/>
          </p:cNvSpPr>
          <p:nvPr/>
        </p:nvSpPr>
        <p:spPr>
          <a:xfrm>
            <a:off x="571500" y="1809750"/>
            <a:ext cx="2333625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>
            <a:defPPr algn="ctr">
              <a:defRPr sz="15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Πρόληψη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424E92-CE71-499B-AD82-D315B7D9674B}"/>
              </a:ext>
            </a:extLst>
          </p:cNvPr>
          <p:cNvSpPr>
            <a:spLocks noGrp="1"/>
          </p:cNvSpPr>
          <p:nvPr/>
        </p:nvSpPr>
        <p:spPr>
          <a:xfrm>
            <a:off x="571500" y="2333625"/>
            <a:ext cx="2333625" cy="1666875"/>
          </a:xfrm>
          <a:prstGeom prst="roundRect">
            <a:avLst>
              <a:gd name="adj" fmla="val 4571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Να προτείνουμε εμβολιασμό;</a:t>
            </a:r>
          </a:p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Να εφαρμόσουμε προσυμπτωματικό έλεγχο;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C46EA5-88EA-46E9-936B-021193778F50}"/>
              </a:ext>
            </a:extLst>
          </p:cNvPr>
          <p:cNvSpPr>
            <a:spLocks noGrp="1"/>
          </p:cNvSpPr>
          <p:nvPr/>
        </p:nvSpPr>
        <p:spPr>
          <a:xfrm>
            <a:off x="3476625" y="1809750"/>
            <a:ext cx="2333625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>
            <a:defPPr algn="ctr">
              <a:defRPr sz="15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Διάγνωση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7996AD-7956-472F-94D4-281F25253C7B}"/>
              </a:ext>
            </a:extLst>
          </p:cNvPr>
          <p:cNvSpPr>
            <a:spLocks noGrp="1"/>
          </p:cNvSpPr>
          <p:nvPr/>
        </p:nvSpPr>
        <p:spPr>
          <a:xfrm>
            <a:off x="3476625" y="2333625"/>
            <a:ext cx="2333625" cy="1666875"/>
          </a:xfrm>
          <a:prstGeom prst="roundRect">
            <a:avLst>
              <a:gd name="adj" fmla="val 4571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Χρειάζεται διαγνωστική εξέταση;</a:t>
            </a:r>
          </a:p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Ποια εξέταση πρέπει να προηγηθεί;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DD09CB-0A3F-4013-8F38-23204A127986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2333625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>
            <a:defPPr algn="ctr">
              <a:defRPr sz="157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Θεραπεία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833EF3-F51E-4608-B193-2740409E9364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2333625" cy="1666875"/>
          </a:xfrm>
          <a:prstGeom prst="roundRect">
            <a:avLst>
              <a:gd name="adj" fmla="val 4571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Να χορηγήσουμε αγωγή;</a:t>
            </a:r>
          </a:p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Ποια θεραπεία είναι καταλληλότερη;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A9F8FB-0125-4292-9BF8-7BF26CE88F91}"/>
              </a:ext>
            </a:extLst>
          </p:cNvPr>
          <p:cNvSpPr>
            <a:spLocks noGrp="1"/>
          </p:cNvSpPr>
          <p:nvPr/>
        </p:nvSpPr>
        <p:spPr>
          <a:xfrm>
            <a:off x="9286875" y="1756742"/>
            <a:ext cx="2333625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57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00" b="1" dirty="0" err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Φροντίδ</a:t>
            </a:r>
            <a:r>
              <a:rPr sz="1400" b="1" dirty="0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α και αποκατάσταση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C406E7-7784-4DFE-8600-014CDF01C253}"/>
              </a:ext>
            </a:extLst>
          </p:cNvPr>
          <p:cNvSpPr>
            <a:spLocks noGrp="1"/>
          </p:cNvSpPr>
          <p:nvPr/>
        </p:nvSpPr>
        <p:spPr>
          <a:xfrm>
            <a:off x="9286875" y="2333625"/>
            <a:ext cx="2333625" cy="1666875"/>
          </a:xfrm>
          <a:prstGeom prst="roundRect">
            <a:avLst>
              <a:gd name="adj" fmla="val 4571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Πρώιμη κινητοποίηση ή αναμονή;</a:t>
            </a:r>
          </a:p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Τι υποστήριξη χρειάζεται μετά το εξιτήριο;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54E4F1-F170-4D65-8E2B-2E75A4964C9C}"/>
              </a:ext>
            </a:extLst>
          </p:cNvPr>
          <p:cNvSpPr>
            <a:spLocks noGrp="1"/>
          </p:cNvSpPr>
          <p:nvPr/>
        </p:nvSpPr>
        <p:spPr>
          <a:xfrm>
            <a:off x="1809750" y="4619625"/>
            <a:ext cx="8572500" cy="5905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 fontScale="91031"/>
          </a:bodyPr>
          <a:lstStyle>
            <a:defPPr algn="ctr">
              <a:def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 κάθε περίπτωση υπάρχει ένα πρόβλημα που απαιτεί επιλογή.</a:t>
            </a:r>
          </a:p>
        </p:txBody>
      </p:sp>
    </p:spTree>
    <p:extLst>
      <p:ext uri="{BB962C8B-B14F-4D97-AF65-F5344CB8AC3E}">
        <p14:creationId xmlns:p14="http://schemas.microsoft.com/office/powerpoint/2010/main" val="1155529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A0D789C-BAAF-4FE8-9476-9BC706D225E6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Συνήθως υπάρχουν περισσότερες από μία επιλογές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127FBAF-1D3B-4162-9CDA-A266730BEC0F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7F9138-87E3-4184-BCAC-033F119E81B3}"/>
              </a:ext>
            </a:extLst>
          </p:cNvPr>
          <p:cNvSpPr>
            <a:spLocks noGrp="1"/>
          </p:cNvSpPr>
          <p:nvPr/>
        </p:nvSpPr>
        <p:spPr>
          <a:xfrm>
            <a:off x="4333875" y="1666875"/>
            <a:ext cx="3524250" cy="685800"/>
          </a:xfrm>
          <a:prstGeom prst="roundRect">
            <a:avLst>
              <a:gd name="adj" fmla="val 11111"/>
            </a:avLst>
          </a:prstGeom>
          <a:solidFill>
            <a:srgbClr val="F5F8FA"/>
          </a:solidFill>
          <a:ln w="13335">
            <a:solidFill>
              <a:srgbClr val="18324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8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Κλινικό πρόβλημα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F71BDD6D-79C0-4EAF-BC5B-ED99CA56A62A}"/>
              </a:ext>
            </a:extLst>
          </p:cNvPr>
          <p:cNvSpPr>
            <a:spLocks noGrp="1"/>
          </p:cNvSpPr>
          <p:nvPr/>
        </p:nvSpPr>
        <p:spPr>
          <a:xfrm>
            <a:off x="6096000" y="2352675"/>
            <a:ext cx="0" cy="552450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704FF73-443D-4111-8AF9-972B164B30E2}"/>
              </a:ext>
            </a:extLst>
          </p:cNvPr>
          <p:cNvSpPr>
            <a:spLocks noGrp="1"/>
          </p:cNvSpPr>
          <p:nvPr/>
        </p:nvSpPr>
        <p:spPr>
          <a:xfrm>
            <a:off x="2381250" y="2905125"/>
            <a:ext cx="7429500" cy="0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DF58538C-70F1-49BC-B71E-8570E1F41AB2}"/>
              </a:ext>
            </a:extLst>
          </p:cNvPr>
          <p:cNvSpPr>
            <a:spLocks noGrp="1"/>
          </p:cNvSpPr>
          <p:nvPr/>
        </p:nvSpPr>
        <p:spPr>
          <a:xfrm>
            <a:off x="2381250" y="2905125"/>
            <a:ext cx="0" cy="428625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762D8FE-8123-41A7-9F74-312207C160C5}"/>
              </a:ext>
            </a:extLst>
          </p:cNvPr>
          <p:cNvSpPr>
            <a:spLocks noGrp="1"/>
          </p:cNvSpPr>
          <p:nvPr/>
        </p:nvSpPr>
        <p:spPr>
          <a:xfrm>
            <a:off x="6096000" y="2905125"/>
            <a:ext cx="0" cy="428625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2145EB86-7DCF-4EDC-BC51-EA6FAAFC0D1F}"/>
              </a:ext>
            </a:extLst>
          </p:cNvPr>
          <p:cNvSpPr>
            <a:spLocks noGrp="1"/>
          </p:cNvSpPr>
          <p:nvPr/>
        </p:nvSpPr>
        <p:spPr>
          <a:xfrm>
            <a:off x="9810750" y="2905125"/>
            <a:ext cx="0" cy="428625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82AF64F-4559-4FEF-8104-17801C3566ED}"/>
              </a:ext>
            </a:extLst>
          </p:cNvPr>
          <p:cNvSpPr>
            <a:spLocks noGrp="1"/>
          </p:cNvSpPr>
          <p:nvPr/>
        </p:nvSpPr>
        <p:spPr>
          <a:xfrm>
            <a:off x="1000125" y="3333750"/>
            <a:ext cx="2762250" cy="1000125"/>
          </a:xfrm>
          <a:prstGeom prst="roundRect">
            <a:avLst>
              <a:gd name="adj" fmla="val 7619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5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Παρέμβαση τώρα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B05F211-F303-4131-A3A8-1937ED52AAB4}"/>
              </a:ext>
            </a:extLst>
          </p:cNvPr>
          <p:cNvSpPr>
            <a:spLocks noGrp="1"/>
          </p:cNvSpPr>
          <p:nvPr/>
        </p:nvSpPr>
        <p:spPr>
          <a:xfrm>
            <a:off x="4714875" y="3333750"/>
            <a:ext cx="2762250" cy="1000125"/>
          </a:xfrm>
          <a:prstGeom prst="roundRect">
            <a:avLst>
              <a:gd name="adj" fmla="val 7619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5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Εναλλακτική παρέμβαση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B8C4B1-71FC-4992-AC0A-38879B3063CB}"/>
              </a:ext>
            </a:extLst>
          </p:cNvPr>
          <p:cNvSpPr>
            <a:spLocks noGrp="1"/>
          </p:cNvSpPr>
          <p:nvPr/>
        </p:nvSpPr>
        <p:spPr>
          <a:xfrm>
            <a:off x="8429625" y="3333750"/>
            <a:ext cx="2762250" cy="1000125"/>
          </a:xfrm>
          <a:prstGeom prst="roundRect">
            <a:avLst>
              <a:gd name="adj" fmla="val 7619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57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Αναμονή ή παρακολούθηση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73439D-75FE-46D7-A667-F74434AD5BA2}"/>
              </a:ext>
            </a:extLst>
          </p:cNvPr>
          <p:cNvSpPr>
            <a:spLocks noGrp="1"/>
          </p:cNvSpPr>
          <p:nvPr/>
        </p:nvSpPr>
        <p:spPr>
          <a:xfrm>
            <a:off x="1619250" y="4857750"/>
            <a:ext cx="8953500" cy="61912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ctr">
              <a:defRPr sz="17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Και η απ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όφ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αση να μην ενεργήσουμε άμεσα αποτελεί επιλογή και έχει συνέπειες.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23B036-EB98-4D94-BE45-974472432C68}"/>
              </a:ext>
            </a:extLst>
          </p:cNvPr>
          <p:cNvSpPr>
            <a:spLocks noGrp="1"/>
          </p:cNvSpPr>
          <p:nvPr/>
        </p:nvSpPr>
        <p:spPr>
          <a:xfrm>
            <a:off x="1238250" y="5801139"/>
            <a:ext cx="9715500" cy="844826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Το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ερώτημ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 δεν είναι απλώς «τι μπορούμε να κάνουμε;», αλλά «ποια επιλογή είναι προτιμότερη για τον συγκεκριμένο ασθενή;»</a:t>
            </a:r>
          </a:p>
        </p:txBody>
      </p:sp>
    </p:spTree>
    <p:extLst>
      <p:ext uri="{BB962C8B-B14F-4D97-AF65-F5344CB8AC3E}">
        <p14:creationId xmlns:p14="http://schemas.microsoft.com/office/powerpoint/2010/main" val="820070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39188B-2E67-4B8D-98DE-12DB8538927C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Τι εννοούμε όταν λέμε «ορθότερη απόφαση»;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AE0355B-4D78-40A0-B1D2-8560B9B6CA4D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232E73-5064-4792-8C1A-94A49B5C6701}"/>
              </a:ext>
            </a:extLst>
          </p:cNvPr>
          <p:cNvSpPr>
            <a:spLocks noGrp="1"/>
          </p:cNvSpPr>
          <p:nvPr/>
        </p:nvSpPr>
        <p:spPr>
          <a:xfrm>
            <a:off x="971549" y="1083779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00"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Δεν</a:t>
            </a: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 ανα</a:t>
            </a:r>
            <a:r>
              <a:rPr sz="1400"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ζητούμε</a:t>
            </a: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μί</a:t>
            </a: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α επιλογή που εγγυάται το αποτέλεσμα, αλλά την καλύτερη επιλογή με βάση όσα γνωρίζουμε.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6590BF-8A6A-4A3B-BBB5-76F322425D18}"/>
              </a:ext>
            </a:extLst>
          </p:cNvPr>
          <p:cNvSpPr>
            <a:spLocks noGrp="1"/>
          </p:cNvSpPr>
          <p:nvPr/>
        </p:nvSpPr>
        <p:spPr>
          <a:xfrm>
            <a:off x="1285875" y="1666875"/>
            <a:ext cx="9620250" cy="1000125"/>
          </a:xfrm>
          <a:prstGeom prst="roundRect">
            <a:avLst>
              <a:gd name="adj" fmla="val 7619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66675" tIns="47625" rIns="66675" bIns="47625" anchor="ctr">
            <a:normAutofit fontScale="87822"/>
          </a:bodyPr>
          <a:lstStyle>
            <a:defPPr algn="ctr">
              <a:def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Η προτιμότερη απόφαση είναι εκείνη που αναμένεται να προσφέρει το μεγαλύτερο όφελος και τη μικρότερη επιβάρυνση για τον ασθενή.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775F04-D876-46E6-B7FC-6C820DAE78DF}"/>
              </a:ext>
            </a:extLst>
          </p:cNvPr>
          <p:cNvSpPr>
            <a:spLocks noGrp="1"/>
          </p:cNvSpPr>
          <p:nvPr/>
        </p:nvSpPr>
        <p:spPr>
          <a:xfrm>
            <a:off x="1190625" y="319087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7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Πιθανό όφελος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5F5FD4-37D8-4A23-AE34-4B9C2B54B1CB}"/>
              </a:ext>
            </a:extLst>
          </p:cNvPr>
          <p:cNvSpPr>
            <a:spLocks noGrp="1"/>
          </p:cNvSpPr>
          <p:nvPr/>
        </p:nvSpPr>
        <p:spPr>
          <a:xfrm>
            <a:off x="1190625" y="3714750"/>
            <a:ext cx="4286250" cy="1238250"/>
          </a:xfrm>
          <a:prstGeom prst="roundRect">
            <a:avLst>
              <a:gd name="adj" fmla="val 6154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>
            <a:def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Πρόληψη επιπλοκής</a:t>
            </a:r>
          </a:p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Βελτίωση συμπτωμάτων ή λειτουργικότητας</a:t>
            </a:r>
          </a:p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Καλύτερη ποιότητα ζωής ή επιβίωση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5645C-801E-48CA-B1AF-9F6AB6AC46E0}"/>
              </a:ext>
            </a:extLst>
          </p:cNvPr>
          <p:cNvSpPr>
            <a:spLocks noGrp="1"/>
          </p:cNvSpPr>
          <p:nvPr/>
        </p:nvSpPr>
        <p:spPr>
          <a:xfrm>
            <a:off x="6715125" y="319087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Πιθανή επιβάρυνση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511F4FE-EA93-461C-8305-1D4E7E093FBC}"/>
              </a:ext>
            </a:extLst>
          </p:cNvPr>
          <p:cNvSpPr>
            <a:spLocks noGrp="1"/>
          </p:cNvSpPr>
          <p:nvPr/>
        </p:nvSpPr>
        <p:spPr>
          <a:xfrm>
            <a:off x="6715125" y="3714750"/>
            <a:ext cx="4286250" cy="1238250"/>
          </a:xfrm>
          <a:prstGeom prst="roundRect">
            <a:avLst>
              <a:gd name="adj" fmla="val 6154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>
            <a:def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Ανεπιθύμητες ενέργειες ή επιπλοκές</a:t>
            </a:r>
          </a:p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Άσκοπες εξετάσεις ή θεραπεία</a:t>
            </a:r>
          </a:p>
          <a:p>
            <a:pPr algn="ctr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latin typeface="DejaVu Sans"/>
                <a:ea typeface="DejaVu Sans"/>
                <a:cs typeface="DejaVu Sans"/>
              </a:rPr>
              <a:t>Πόνος, χρόνος, άγχος ή οικονομική επιβάρυνση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A0BF6B-2213-4729-9C07-39108D295FAC}"/>
              </a:ext>
            </a:extLst>
          </p:cNvPr>
          <p:cNvSpPr>
            <a:spLocks noGrp="1"/>
          </p:cNvSpPr>
          <p:nvPr/>
        </p:nvSpPr>
        <p:spPr>
          <a:xfrm>
            <a:off x="1619249" y="5572125"/>
            <a:ext cx="9439689" cy="868432"/>
          </a:xfrm>
          <a:prstGeom prst="roundRect">
            <a:avLst>
              <a:gd name="adj" fmla="val 12698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Η «ορθότερη» απόφαση κρίνεται πριν γνωρίζουμε το τελικό αποτέλεσμα και λαμβάνει υπόψη τις προτιμήσεις του ασθενούς.</a:t>
            </a:r>
          </a:p>
        </p:txBody>
      </p:sp>
    </p:spTree>
    <p:extLst>
      <p:ext uri="{BB962C8B-B14F-4D97-AF65-F5344CB8AC3E}">
        <p14:creationId xmlns:p14="http://schemas.microsoft.com/office/powerpoint/2010/main" val="2051670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9F1B5C0-6542-4321-9832-750D073219AB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Κάθε επιλογή μπορεί να οδηγήσει σε διαφορετικές εκβάσεις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9D8E81E-764B-4C69-B0B2-BC4D3C65555A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B4F96-9613-4CE3-821E-B201F35FA09F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Οι συνέπειες της απόφασης δεν βρίσκονται όλες υπό τον έλεγχό μας.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ABFEA2-36E0-49BC-A16B-A64A184FCB80}"/>
              </a:ext>
            </a:extLst>
          </p:cNvPr>
          <p:cNvSpPr>
            <a:spLocks noGrp="1"/>
          </p:cNvSpPr>
          <p:nvPr/>
        </p:nvSpPr>
        <p:spPr>
          <a:xfrm>
            <a:off x="1047750" y="1809750"/>
            <a:ext cx="2286000" cy="714375"/>
          </a:xfrm>
          <a:prstGeom prst="roundRect">
            <a:avLst>
              <a:gd name="adj" fmla="val 10667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Επιλογή Α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CC2844E3-255E-43F2-A405-5F27D9C8E22C}"/>
              </a:ext>
            </a:extLst>
          </p:cNvPr>
          <p:cNvSpPr>
            <a:spLocks noGrp="1"/>
          </p:cNvSpPr>
          <p:nvPr/>
        </p:nvSpPr>
        <p:spPr>
          <a:xfrm>
            <a:off x="3333750" y="2162175"/>
            <a:ext cx="762000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BE9199FC-A153-4052-9B15-72E65F45FA46}"/>
              </a:ext>
            </a:extLst>
          </p:cNvPr>
          <p:cNvSpPr>
            <a:spLocks noGrp="1"/>
          </p:cNvSpPr>
          <p:nvPr/>
        </p:nvSpPr>
        <p:spPr>
          <a:xfrm>
            <a:off x="4095750" y="1762125"/>
            <a:ext cx="0" cy="142875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D520A5D-7C30-4142-A681-62C823A2CE2D}"/>
              </a:ext>
            </a:extLst>
          </p:cNvPr>
          <p:cNvSpPr>
            <a:spLocks noGrp="1"/>
          </p:cNvSpPr>
          <p:nvPr/>
        </p:nvSpPr>
        <p:spPr>
          <a:xfrm>
            <a:off x="4095750" y="1762125"/>
            <a:ext cx="762000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A5F87EE-741F-4796-9B3F-01563E79EB78}"/>
              </a:ext>
            </a:extLst>
          </p:cNvPr>
          <p:cNvSpPr>
            <a:spLocks noGrp="1"/>
          </p:cNvSpPr>
          <p:nvPr/>
        </p:nvSpPr>
        <p:spPr>
          <a:xfrm>
            <a:off x="4095750" y="2476500"/>
            <a:ext cx="762000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3EEE673E-89C7-4F02-926D-EA3F9E70F8AF}"/>
              </a:ext>
            </a:extLst>
          </p:cNvPr>
          <p:cNvSpPr>
            <a:spLocks noGrp="1"/>
          </p:cNvSpPr>
          <p:nvPr/>
        </p:nvSpPr>
        <p:spPr>
          <a:xfrm>
            <a:off x="4095750" y="3190875"/>
            <a:ext cx="762000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9182F5-23DE-4734-884C-9DED4B979C2A}"/>
              </a:ext>
            </a:extLst>
          </p:cNvPr>
          <p:cNvSpPr>
            <a:spLocks noGrp="1"/>
          </p:cNvSpPr>
          <p:nvPr/>
        </p:nvSpPr>
        <p:spPr>
          <a:xfrm>
            <a:off x="4857750" y="1428750"/>
            <a:ext cx="2190750" cy="647700"/>
          </a:xfrm>
          <a:prstGeom prst="roundRect">
            <a:avLst>
              <a:gd name="adj" fmla="val 11765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Όφελος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2C35ACB-EA64-42DF-AD68-25063A5549E4}"/>
              </a:ext>
            </a:extLst>
          </p:cNvPr>
          <p:cNvSpPr>
            <a:spLocks noGrp="1"/>
          </p:cNvSpPr>
          <p:nvPr/>
        </p:nvSpPr>
        <p:spPr>
          <a:xfrm>
            <a:off x="4857750" y="2238375"/>
            <a:ext cx="2190750" cy="647700"/>
          </a:xfrm>
          <a:prstGeom prst="roundRect">
            <a:avLst>
              <a:gd name="adj" fmla="val 11765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Χωρίς ουσιαστική βελτίωση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A3FBBC-DEDC-4B33-A6CE-5F11CD41DE26}"/>
              </a:ext>
            </a:extLst>
          </p:cNvPr>
          <p:cNvSpPr>
            <a:spLocks noGrp="1"/>
          </p:cNvSpPr>
          <p:nvPr/>
        </p:nvSpPr>
        <p:spPr>
          <a:xfrm>
            <a:off x="4857750" y="3048000"/>
            <a:ext cx="2190750" cy="647700"/>
          </a:xfrm>
          <a:prstGeom prst="roundRect">
            <a:avLst>
              <a:gd name="adj" fmla="val 11765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Ανεπιθύμητο συμβάν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C42F3AB-B73C-4DA3-8D44-223763E52E91}"/>
              </a:ext>
            </a:extLst>
          </p:cNvPr>
          <p:cNvSpPr>
            <a:spLocks noGrp="1"/>
          </p:cNvSpPr>
          <p:nvPr/>
        </p:nvSpPr>
        <p:spPr>
          <a:xfrm>
            <a:off x="1047750" y="4333875"/>
            <a:ext cx="2286000" cy="714375"/>
          </a:xfrm>
          <a:prstGeom prst="roundRect">
            <a:avLst>
              <a:gd name="adj" fmla="val 10667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80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Επιλογή Β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EBCEFCC8-54B0-4F1D-89FF-DD3939C1ECBA}"/>
              </a:ext>
            </a:extLst>
          </p:cNvPr>
          <p:cNvSpPr>
            <a:spLocks noGrp="1"/>
          </p:cNvSpPr>
          <p:nvPr/>
        </p:nvSpPr>
        <p:spPr>
          <a:xfrm>
            <a:off x="3333750" y="4686300"/>
            <a:ext cx="3333750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CC1A6A2F-1A91-41D4-9CA4-0E0F4FC6274B}"/>
              </a:ext>
            </a:extLst>
          </p:cNvPr>
          <p:cNvSpPr>
            <a:spLocks noGrp="1"/>
          </p:cNvSpPr>
          <p:nvPr/>
        </p:nvSpPr>
        <p:spPr>
          <a:xfrm>
            <a:off x="6667500" y="4333875"/>
            <a:ext cx="0" cy="76200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1087340B-84FE-46DF-8FBF-93243AEBAD3F}"/>
              </a:ext>
            </a:extLst>
          </p:cNvPr>
          <p:cNvSpPr>
            <a:spLocks noGrp="1"/>
          </p:cNvSpPr>
          <p:nvPr/>
        </p:nvSpPr>
        <p:spPr>
          <a:xfrm>
            <a:off x="6667500" y="4333875"/>
            <a:ext cx="904875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09AE7D37-E373-4F9D-ABFD-22928B413B25}"/>
              </a:ext>
            </a:extLst>
          </p:cNvPr>
          <p:cNvSpPr>
            <a:spLocks noGrp="1"/>
          </p:cNvSpPr>
          <p:nvPr/>
        </p:nvSpPr>
        <p:spPr>
          <a:xfrm>
            <a:off x="6667500" y="5095875"/>
            <a:ext cx="904875" cy="0"/>
          </a:xfrm>
          <a:prstGeom prst="line">
            <a:avLst/>
          </a:prstGeom>
          <a:noFill/>
          <a:ln w="23813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B614748-CC9A-4393-ADA9-C59803FBE592}"/>
              </a:ext>
            </a:extLst>
          </p:cNvPr>
          <p:cNvSpPr>
            <a:spLocks noGrp="1"/>
          </p:cNvSpPr>
          <p:nvPr/>
        </p:nvSpPr>
        <p:spPr>
          <a:xfrm>
            <a:off x="7572375" y="400050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Παραμονή χωρίς συμβάν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D2A9977-CDE7-4E7E-9B43-DE2D44BCB23E}"/>
              </a:ext>
            </a:extLst>
          </p:cNvPr>
          <p:cNvSpPr>
            <a:spLocks noGrp="1"/>
          </p:cNvSpPr>
          <p:nvPr/>
        </p:nvSpPr>
        <p:spPr>
          <a:xfrm>
            <a:off x="7572375" y="485775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Εμφάνιση νόσου ή επιπλοκής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64FC3C-B56C-4CBC-95C8-D8491252EF05}"/>
              </a:ext>
            </a:extLst>
          </p:cNvPr>
          <p:cNvSpPr>
            <a:spLocks noGrp="1"/>
          </p:cNvSpPr>
          <p:nvPr/>
        </p:nvSpPr>
        <p:spPr>
          <a:xfrm>
            <a:off x="7000875" y="2476500"/>
            <a:ext cx="4095750" cy="80962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 fontScale="94697" lnSpcReduction="10000"/>
          </a:bodyPr>
          <a:lstStyle>
            <a:defPPr algn="ctr">
              <a:defRPr sz="16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Ελέγχουμε την επιλογή. Δεν μπορούμε να εγγυηθούμε ποια έκβαση θα ακολουθήσει.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B2D7DEE-0156-49CA-8324-4A2F4188F9DB}"/>
              </a:ext>
            </a:extLst>
          </p:cNvPr>
          <p:cNvSpPr>
            <a:spLocks noGrp="1"/>
          </p:cNvSpPr>
          <p:nvPr/>
        </p:nvSpPr>
        <p:spPr>
          <a:xfrm>
            <a:off x="2857500" y="5857875"/>
            <a:ext cx="6477000" cy="428625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Ερώτημ</a:t>
            </a:r>
            <a:r>
              <a:rPr sz="135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α: αρκεί να γνωρίζουμε ποιες εκβάσεις είναι δυνατές;</a:t>
            </a:r>
          </a:p>
        </p:txBody>
      </p:sp>
    </p:spTree>
    <p:extLst>
      <p:ext uri="{BB962C8B-B14F-4D97-AF65-F5344CB8AC3E}">
        <p14:creationId xmlns:p14="http://schemas.microsoft.com/office/powerpoint/2010/main" val="609487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FE98A3-0F24-44DC-B5A7-DACA217196AD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2427" lnSpcReduction="20000"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Το δύσκολο σημείο: δεν γνωρίζουμε τι θα συμβεί στον συγκεκριμένο ασθενή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FF78755-3674-4EB1-9381-EB52E32ECA91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3F5741-0C3B-44E4-844A-D07B23A50446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</a:t>
            </a:r>
            <a:r>
              <a:rPr sz="1400"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κλινική</a:t>
            </a: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 απ</a:t>
            </a:r>
            <a:r>
              <a:rPr sz="1400"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όφ</a:t>
            </a:r>
            <a:r>
              <a:rPr sz="1400"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αση λαμβάνεται υπό κίνδυνο και αβεβαιότητα.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7A666E-A309-48B5-B664-9C16A3F2F0F5}"/>
              </a:ext>
            </a:extLst>
          </p:cNvPr>
          <p:cNvSpPr>
            <a:spLocks noGrp="1"/>
          </p:cNvSpPr>
          <p:nvPr/>
        </p:nvSpPr>
        <p:spPr>
          <a:xfrm>
            <a:off x="1190625" y="1666875"/>
            <a:ext cx="9810750" cy="61912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ctr">
              <a:def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Δεν μπορούμε να προβλέψουμε με βεβαιότητα την έκβαση.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6A57DD-98C3-4754-ABF4-D31B81B889B8}"/>
              </a:ext>
            </a:extLst>
          </p:cNvPr>
          <p:cNvSpPr>
            <a:spLocks noGrp="1"/>
          </p:cNvSpPr>
          <p:nvPr/>
        </p:nvSpPr>
        <p:spPr>
          <a:xfrm>
            <a:off x="1190625" y="2381250"/>
            <a:ext cx="9810750" cy="61912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ctr">
              <a:defRPr sz="20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0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Μπορούμε όμως να εκτιμήσουμε πόσο πιθανή είναι κάθε έκβαση.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AAFB0F-D34E-4254-B794-C47C476E2557}"/>
              </a:ext>
            </a:extLst>
          </p:cNvPr>
          <p:cNvSpPr>
            <a:spLocks noGrp="1"/>
          </p:cNvSpPr>
          <p:nvPr/>
        </p:nvSpPr>
        <p:spPr>
          <a:xfrm>
            <a:off x="857250" y="3476625"/>
            <a:ext cx="49530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Κλινικές μελέτες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A68566-78BE-4E49-A787-54F89FF92E8F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49530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Συστηματικές ανασκοπήσεις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85ECFD-9E73-4452-856F-46CBF533EE77}"/>
              </a:ext>
            </a:extLst>
          </p:cNvPr>
          <p:cNvSpPr>
            <a:spLocks noGrp="1"/>
          </p:cNvSpPr>
          <p:nvPr/>
        </p:nvSpPr>
        <p:spPr>
          <a:xfrm>
            <a:off x="857250" y="4429125"/>
            <a:ext cx="49530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Μελέτες παρατήρησης και μητρώα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F58A322-57DF-4857-ABD5-650D1DF3F5EE}"/>
              </a:ext>
            </a:extLst>
          </p:cNvPr>
          <p:cNvSpPr>
            <a:spLocks noGrp="1"/>
          </p:cNvSpPr>
          <p:nvPr/>
        </p:nvSpPr>
        <p:spPr>
          <a:xfrm>
            <a:off x="6238875" y="4429125"/>
            <a:ext cx="49530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Τεκμηριωμένη γνώμη ειδικών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F485DE9-4B26-4A0A-B598-CC19A43A336A}"/>
              </a:ext>
            </a:extLst>
          </p:cNvPr>
          <p:cNvSpPr>
            <a:spLocks noGrp="1"/>
          </p:cNvSpPr>
          <p:nvPr/>
        </p:nvSpPr>
        <p:spPr>
          <a:xfrm>
            <a:off x="1619250" y="5646254"/>
            <a:ext cx="8953500" cy="590550"/>
          </a:xfrm>
          <a:prstGeom prst="roundRect">
            <a:avLst>
              <a:gd name="adj" fmla="val 12903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Οι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ιθ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ανότητες πρέπει να αφορούν τον κατάλληλο πληθυσμό, την ίδια κλινική επιλογή και τον ίδιο χρονικό ορίζοντα.</a:t>
            </a:r>
          </a:p>
        </p:txBody>
      </p:sp>
    </p:spTree>
    <p:extLst>
      <p:ext uri="{BB962C8B-B14F-4D97-AF65-F5344CB8AC3E}">
        <p14:creationId xmlns:p14="http://schemas.microsoft.com/office/powerpoint/2010/main" val="176602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F4D166E-4E44-41F4-8580-75675805D44B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Οι εκβάσεις δεν έχουν όλες την ίδια σημασία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4745F65-7D78-43B0-86D1-933B4BD48A0F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5B0E08-CF92-4090-87B7-9AC96F3F1D90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Για να συγκρίνουμε επιλογές, χρειάζεται να αποτιμήσουμε πόσο επιθυμητή είναι κάθε τελική κατάσταση.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1ADA91-60A4-4B1B-8E38-D981AAEA703E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4095750" cy="666750"/>
          </a:xfrm>
          <a:prstGeom prst="roundRect">
            <a:avLst>
              <a:gd name="adj" fmla="val 11429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l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Επιβίωση χωρίς επιπλοκή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0A460C-E595-45E4-9B3E-CDEECCF33AB4}"/>
              </a:ext>
            </a:extLst>
          </p:cNvPr>
          <p:cNvSpPr>
            <a:spLocks noGrp="1"/>
          </p:cNvSpPr>
          <p:nvPr/>
        </p:nvSpPr>
        <p:spPr>
          <a:xfrm>
            <a:off x="5286375" y="1714500"/>
            <a:ext cx="361950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Περισσότερο επιθυμητή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5D06A1-50D7-48CF-AC26-455100C4FEC0}"/>
              </a:ext>
            </a:extLst>
          </p:cNvPr>
          <p:cNvSpPr>
            <a:spLocks noGrp="1"/>
          </p:cNvSpPr>
          <p:nvPr/>
        </p:nvSpPr>
        <p:spPr>
          <a:xfrm>
            <a:off x="9048750" y="1666875"/>
            <a:ext cx="2238375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Χρησιμότητα 1,00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4D6C2D6-418B-4FD6-9C99-202CB98A09CD}"/>
              </a:ext>
            </a:extLst>
          </p:cNvPr>
          <p:cNvSpPr>
            <a:spLocks noGrp="1"/>
          </p:cNvSpPr>
          <p:nvPr/>
        </p:nvSpPr>
        <p:spPr>
          <a:xfrm>
            <a:off x="857250" y="2619375"/>
            <a:ext cx="4095750" cy="666750"/>
          </a:xfrm>
          <a:prstGeom prst="roundRect">
            <a:avLst>
              <a:gd name="adj" fmla="val 11429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l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Επιβίωση με σημαντική νοσηρότητα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26F380-FCC6-4F88-80CC-6E6D163F4559}"/>
              </a:ext>
            </a:extLst>
          </p:cNvPr>
          <p:cNvSpPr>
            <a:spLocks noGrp="1"/>
          </p:cNvSpPr>
          <p:nvPr/>
        </p:nvSpPr>
        <p:spPr>
          <a:xfrm>
            <a:off x="5286375" y="2667000"/>
            <a:ext cx="361950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Ενδιάμεση επιβάρυνση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4042A6F-1CAD-4B02-B772-0BEFBAA4031F}"/>
              </a:ext>
            </a:extLst>
          </p:cNvPr>
          <p:cNvSpPr>
            <a:spLocks noGrp="1"/>
          </p:cNvSpPr>
          <p:nvPr/>
        </p:nvSpPr>
        <p:spPr>
          <a:xfrm>
            <a:off x="9048750" y="2619375"/>
            <a:ext cx="2238375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Χρησιμότητα 0,60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FC28950-10B1-44E9-8790-D5AF83BE6B2D}"/>
              </a:ext>
            </a:extLst>
          </p:cNvPr>
          <p:cNvSpPr>
            <a:spLocks noGrp="1"/>
          </p:cNvSpPr>
          <p:nvPr/>
        </p:nvSpPr>
        <p:spPr>
          <a:xfrm>
            <a:off x="857250" y="3571875"/>
            <a:ext cx="4095750" cy="666750"/>
          </a:xfrm>
          <a:prstGeom prst="roundRect">
            <a:avLst>
              <a:gd name="adj" fmla="val 11429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l">
              <a:def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Σοβαρή ανεπιθύμητη ενέργεια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27EEC5-7427-42A8-AA25-E307CF0410BD}"/>
              </a:ext>
            </a:extLst>
          </p:cNvPr>
          <p:cNvSpPr>
            <a:spLocks noGrp="1"/>
          </p:cNvSpPr>
          <p:nvPr/>
        </p:nvSpPr>
        <p:spPr>
          <a:xfrm>
            <a:off x="5286375" y="3619500"/>
            <a:ext cx="361950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Μεγάλη επιβάρυνση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B0795B-E86C-4457-98EC-0D4429386305}"/>
              </a:ext>
            </a:extLst>
          </p:cNvPr>
          <p:cNvSpPr>
            <a:spLocks noGrp="1"/>
          </p:cNvSpPr>
          <p:nvPr/>
        </p:nvSpPr>
        <p:spPr>
          <a:xfrm>
            <a:off x="9048750" y="3571875"/>
            <a:ext cx="2238375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Χρησιμότητα 0,50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452716-4F46-4F2E-9E5D-379A2FF0BB6D}"/>
              </a:ext>
            </a:extLst>
          </p:cNvPr>
          <p:cNvSpPr>
            <a:spLocks noGrp="1"/>
          </p:cNvSpPr>
          <p:nvPr/>
        </p:nvSpPr>
        <p:spPr>
          <a:xfrm>
            <a:off x="857250" y="4524375"/>
            <a:ext cx="4095750" cy="666750"/>
          </a:xfrm>
          <a:prstGeom prst="roundRect">
            <a:avLst>
              <a:gd name="adj" fmla="val 11429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l">
              <a:def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Θάνατος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D3239E-77FD-4D59-94D3-0FF39D00CD70}"/>
              </a:ext>
            </a:extLst>
          </p:cNvPr>
          <p:cNvSpPr>
            <a:spLocks noGrp="1"/>
          </p:cNvSpPr>
          <p:nvPr/>
        </p:nvSpPr>
        <p:spPr>
          <a:xfrm>
            <a:off x="5286375" y="4572000"/>
            <a:ext cx="361950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>
            <a:def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Λιγότερο επιθυμητή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87CFCDC-8DCB-49D4-89C0-E73301EB6473}"/>
              </a:ext>
            </a:extLst>
          </p:cNvPr>
          <p:cNvSpPr>
            <a:spLocks noGrp="1"/>
          </p:cNvSpPr>
          <p:nvPr/>
        </p:nvSpPr>
        <p:spPr>
          <a:xfrm>
            <a:off x="9048750" y="4524375"/>
            <a:ext cx="2238375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Χρησιμότητα 0,00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354C964-511F-496C-974B-85D018FB04A4}"/>
              </a:ext>
            </a:extLst>
          </p:cNvPr>
          <p:cNvSpPr>
            <a:spLocks noGrp="1"/>
          </p:cNvSpPr>
          <p:nvPr/>
        </p:nvSpPr>
        <p:spPr>
          <a:xfrm>
            <a:off x="1571625" y="5619750"/>
            <a:ext cx="9288532" cy="87630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Η </a:t>
            </a:r>
            <a:r>
              <a:rPr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χρησιμότητ</a:t>
            </a:r>
            <a:r>
              <a:rPr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 εκφράζει την αξία ή την προτίμηση για μία έκβαση. </a:t>
            </a:r>
            <a:r>
              <a:rPr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Δεν</a:t>
            </a:r>
            <a:r>
              <a:rPr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είν</a:t>
            </a:r>
            <a:r>
              <a:rPr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αι η πιθανότητα να συμβεί</a:t>
            </a:r>
            <a:r>
              <a:rPr lang="el-GR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κάτι</a:t>
            </a:r>
            <a:r>
              <a:rPr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633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EAFD6B4-3B1A-42BB-95D1-A8E4CC585EEA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4960"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Χρειαζόμαστε έναν τρόπο να βάλουμε όλες τις πληροφορίες σε σειρά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454E236D-7522-4AC9-A8BE-3923FA99A00E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ED1FE4-5367-4FF3-BD02-0B1ACCF18B9B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Από το κλινικό πρόβλημα πρέπει να φτάσουμε σε μία διαφανή σύγκριση των επιλογών.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369DF-79BB-415F-8BD8-F63FD53C4AA5}"/>
              </a:ext>
            </a:extLst>
          </p:cNvPr>
          <p:cNvSpPr>
            <a:spLocks noGrp="1"/>
          </p:cNvSpPr>
          <p:nvPr/>
        </p:nvSpPr>
        <p:spPr>
          <a:xfrm>
            <a:off x="809625" y="1743075"/>
            <a:ext cx="457200" cy="457200"/>
          </a:xfrm>
          <a:prstGeom prst="ellipse">
            <a:avLst/>
          </a:prstGeom>
          <a:solidFill>
            <a:srgbClr val="18324B"/>
          </a:solidFill>
          <a:ln w="9525">
            <a:solidFill>
              <a:srgbClr val="18324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C3106-7EA1-40C5-A5CF-A655F4204ABB}"/>
              </a:ext>
            </a:extLst>
          </p:cNvPr>
          <p:cNvSpPr>
            <a:spLocks noGrp="1"/>
          </p:cNvSpPr>
          <p:nvPr/>
        </p:nvSpPr>
        <p:spPr>
          <a:xfrm>
            <a:off x="1476375" y="1666875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οιον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ληθυσμό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α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φορά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η απ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όφ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αση;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A021009-0E4E-4B4F-ADC6-136E59C56810}"/>
              </a:ext>
            </a:extLst>
          </p:cNvPr>
          <p:cNvSpPr>
            <a:spLocks noGrp="1"/>
          </p:cNvSpPr>
          <p:nvPr/>
        </p:nvSpPr>
        <p:spPr>
          <a:xfrm>
            <a:off x="6524625" y="1743075"/>
            <a:ext cx="457200" cy="457200"/>
          </a:xfrm>
          <a:prstGeom prst="ellipse">
            <a:avLst/>
          </a:prstGeom>
          <a:solidFill>
            <a:srgbClr val="117F86"/>
          </a:solidFill>
          <a:ln w="9525">
            <a:solidFill>
              <a:srgbClr val="117F8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27E45D-B4C3-496B-83D8-253D7749D0AA}"/>
              </a:ext>
            </a:extLst>
          </p:cNvPr>
          <p:cNvSpPr>
            <a:spLocks noGrp="1"/>
          </p:cNvSpPr>
          <p:nvPr/>
        </p:nvSpPr>
        <p:spPr>
          <a:xfrm>
            <a:off x="7191375" y="1666875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Ποιες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είν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αι οι εναλλακτικές επιλογές;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37AC4F-555F-4B65-9213-DC81582C9D55}"/>
              </a:ext>
            </a:extLst>
          </p:cNvPr>
          <p:cNvSpPr>
            <a:spLocks noGrp="1"/>
          </p:cNvSpPr>
          <p:nvPr/>
        </p:nvSpPr>
        <p:spPr>
          <a:xfrm>
            <a:off x="809625" y="2933700"/>
            <a:ext cx="457200" cy="457200"/>
          </a:xfrm>
          <a:prstGeom prst="ellipse">
            <a:avLst/>
          </a:prstGeom>
          <a:solidFill>
            <a:srgbClr val="3D78B5"/>
          </a:solidFill>
          <a:ln w="9525">
            <a:solidFill>
              <a:srgbClr val="3D78B5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F65118-2953-4904-BE84-FF1EA1131362}"/>
              </a:ext>
            </a:extLst>
          </p:cNvPr>
          <p:cNvSpPr>
            <a:spLocks noGrp="1"/>
          </p:cNvSpPr>
          <p:nvPr/>
        </p:nvSpPr>
        <p:spPr>
          <a:xfrm>
            <a:off x="1476375" y="2857500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Τι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μπ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ορεί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να 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συμ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βεί μετά από κάθε επιλογή;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A33DD24-B3B6-4B64-8268-B908C5323C01}"/>
              </a:ext>
            </a:extLst>
          </p:cNvPr>
          <p:cNvSpPr>
            <a:spLocks noGrp="1"/>
          </p:cNvSpPr>
          <p:nvPr/>
        </p:nvSpPr>
        <p:spPr>
          <a:xfrm>
            <a:off x="6524625" y="2933700"/>
            <a:ext cx="457200" cy="457200"/>
          </a:xfrm>
          <a:prstGeom prst="ellipse">
            <a:avLst/>
          </a:prstGeom>
          <a:solidFill>
            <a:srgbClr val="B57616"/>
          </a:solidFill>
          <a:ln w="9525">
            <a:solidFill>
              <a:srgbClr val="B5761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0723FD-EDB4-4BAC-84F8-9CE6609A6EEB}"/>
              </a:ext>
            </a:extLst>
          </p:cNvPr>
          <p:cNvSpPr>
            <a:spLocks noGrp="1"/>
          </p:cNvSpPr>
          <p:nvPr/>
        </p:nvSpPr>
        <p:spPr>
          <a:xfrm>
            <a:off x="7191375" y="2857500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Πόσο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ιθ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ανό είναι κάθε ενδεχόμενο;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1D2CDB-E923-4AEB-8E10-96461841731C}"/>
              </a:ext>
            </a:extLst>
          </p:cNvPr>
          <p:cNvSpPr>
            <a:spLocks noGrp="1"/>
          </p:cNvSpPr>
          <p:nvPr/>
        </p:nvSpPr>
        <p:spPr>
          <a:xfrm>
            <a:off x="809625" y="4124325"/>
            <a:ext cx="457200" cy="457200"/>
          </a:xfrm>
          <a:prstGeom prst="ellipse">
            <a:avLst/>
          </a:prstGeom>
          <a:solidFill>
            <a:srgbClr val="2D7A5B"/>
          </a:solidFill>
          <a:ln w="9525">
            <a:solidFill>
              <a:srgbClr val="2D7A5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B18CCC-37FB-4821-A834-FB139607AE69}"/>
              </a:ext>
            </a:extLst>
          </p:cNvPr>
          <p:cNvSpPr>
            <a:spLocks noGrp="1"/>
          </p:cNvSpPr>
          <p:nvPr/>
        </p:nvSpPr>
        <p:spPr>
          <a:xfrm>
            <a:off x="1476375" y="4048125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Ποιες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είν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αι οι τελικές εκβάσεις;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2AD6F2B-002F-44F5-9CCC-DAEC4453F756}"/>
              </a:ext>
            </a:extLst>
          </p:cNvPr>
          <p:cNvSpPr>
            <a:spLocks noGrp="1"/>
          </p:cNvSpPr>
          <p:nvPr/>
        </p:nvSpPr>
        <p:spPr>
          <a:xfrm>
            <a:off x="6524625" y="4124325"/>
            <a:ext cx="457200" cy="457200"/>
          </a:xfrm>
          <a:prstGeom prst="ellipse">
            <a:avLst/>
          </a:prstGeom>
          <a:solidFill>
            <a:srgbClr val="B54A4A"/>
          </a:solidFill>
          <a:ln w="9525">
            <a:solidFill>
              <a:srgbClr val="B54A4A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A1B4DB-9C2C-4E4A-A952-500F7C42A713}"/>
              </a:ext>
            </a:extLst>
          </p:cNvPr>
          <p:cNvSpPr>
            <a:spLocks noGrp="1"/>
          </p:cNvSpPr>
          <p:nvPr/>
        </p:nvSpPr>
        <p:spPr>
          <a:xfrm>
            <a:off x="7191375" y="4048125"/>
            <a:ext cx="4476750" cy="647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Autofit/>
          </a:bodyPr>
          <a:lstStyle>
            <a:def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Πόσο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επ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ιθυμητή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είν</a:t>
            </a:r>
            <a:r>
              <a:rPr sz="20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αι κάθε έκβαση;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2304E3-7CA8-475A-A834-EEE32EABA199}"/>
              </a:ext>
            </a:extLst>
          </p:cNvPr>
          <p:cNvSpPr>
            <a:spLocks noGrp="1"/>
          </p:cNvSpPr>
          <p:nvPr/>
        </p:nvSpPr>
        <p:spPr>
          <a:xfrm>
            <a:off x="1428749" y="5334000"/>
            <a:ext cx="9538151" cy="1043203"/>
          </a:xfrm>
          <a:prstGeom prst="roundRect">
            <a:avLst>
              <a:gd name="adj" fmla="val 10667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>
            <a:defPPr algn="ctr">
              <a:def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Ότ</a:t>
            </a:r>
            <a:r>
              <a:rPr sz="18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αν οργανώσουμε αυτά τα στοιχεία, μπορούμε να υπολογίσουμε ποια επιλογή έχει τη μεγαλύτερη αναμενόμενη χρησιμότητα</a:t>
            </a:r>
            <a:r>
              <a:rPr lang="el-GR" sz="18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el-GR" sz="18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δλδ</a:t>
            </a:r>
            <a:r>
              <a:rPr lang="el-GR" sz="18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b="1" dirty="0">
                <a:solidFill>
                  <a:srgbClr val="18324B"/>
                </a:solidFill>
                <a:latin typeface="DejaVu Sans"/>
              </a:rPr>
              <a:t>π</a:t>
            </a:r>
            <a:r>
              <a:rPr lang="en-US" b="1" dirty="0" err="1">
                <a:solidFill>
                  <a:srgbClr val="18324B"/>
                </a:solidFill>
                <a:latin typeface="DejaVu Sans"/>
              </a:rPr>
              <a:t>όσο</a:t>
            </a:r>
            <a:r>
              <a:rPr lang="en-US" b="1" dirty="0">
                <a:solidFill>
                  <a:srgbClr val="18324B"/>
                </a:solidFill>
                <a:latin typeface="DejaVu Sans"/>
              </a:rPr>
              <a:t> «κα</a:t>
            </a:r>
            <a:r>
              <a:rPr lang="en-US" b="1" dirty="0" err="1">
                <a:solidFill>
                  <a:srgbClr val="18324B"/>
                </a:solidFill>
                <a:latin typeface="DejaVu Sans"/>
              </a:rPr>
              <a:t>λή</a:t>
            </a:r>
            <a:r>
              <a:rPr lang="en-US" b="1" dirty="0">
                <a:solidFill>
                  <a:srgbClr val="18324B"/>
                </a:solidFill>
                <a:latin typeface="DejaVu Sans"/>
              </a:rPr>
              <a:t>» ανα</a:t>
            </a:r>
            <a:r>
              <a:rPr lang="en-US" b="1" dirty="0" err="1">
                <a:solidFill>
                  <a:srgbClr val="18324B"/>
                </a:solidFill>
                <a:latin typeface="DejaVu Sans"/>
              </a:rPr>
              <a:t>μένουμε</a:t>
            </a:r>
            <a:r>
              <a:rPr lang="en-US" b="1" dirty="0">
                <a:solidFill>
                  <a:srgbClr val="18324B"/>
                </a:solidFill>
                <a:latin typeface="DejaVu Sans"/>
              </a:rPr>
              <a:t> να </a:t>
            </a:r>
            <a:r>
              <a:rPr lang="en-US" b="1" dirty="0" err="1">
                <a:solidFill>
                  <a:srgbClr val="18324B"/>
                </a:solidFill>
                <a:latin typeface="DejaVu Sans"/>
              </a:rPr>
              <a:t>είν</a:t>
            </a:r>
            <a:r>
              <a:rPr lang="en-US" b="1" dirty="0">
                <a:solidFill>
                  <a:srgbClr val="18324B"/>
                </a:solidFill>
                <a:latin typeface="DejaVu Sans"/>
              </a:rPr>
              <a:t>αι συνολικά μια επιλογή</a:t>
            </a:r>
            <a:r>
              <a:rPr sz="18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230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4F5A86C-EB44-49E6-9D27-3F0555FBB9C3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Το δέντρο αποφάσεων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8A8FA9A-3991-491E-8446-5B4CC958D99B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FE714-E29D-41F0-B964-0EC0077B840E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Ένας χάρτης των επιλογών, της αβεβαιότητας και των δυνατών τελικών εκβάσεων.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F899B2-D217-4DA1-BD8A-25C648C70AC3}"/>
              </a:ext>
            </a:extLst>
          </p:cNvPr>
          <p:cNvSpPr>
            <a:spLocks noGrp="1"/>
          </p:cNvSpPr>
          <p:nvPr/>
        </p:nvSpPr>
        <p:spPr>
          <a:xfrm>
            <a:off x="1190625" y="2190750"/>
            <a:ext cx="742950" cy="742950"/>
          </a:xfrm>
          <a:prstGeom prst="rect">
            <a:avLst/>
          </a:prstGeom>
          <a:solidFill>
            <a:srgbClr val="E7F4F3"/>
          </a:solidFill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AE092108-35BA-4F18-A2FC-3E4A06A2A6CB}"/>
              </a:ext>
            </a:extLst>
          </p:cNvPr>
          <p:cNvSpPr>
            <a:spLocks noGrp="1"/>
          </p:cNvSpPr>
          <p:nvPr/>
        </p:nvSpPr>
        <p:spPr>
          <a:xfrm>
            <a:off x="1933575" y="2562225"/>
            <a:ext cx="1971675" cy="0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9EAF5C-BC69-43F6-BE70-E902FA57F751}"/>
              </a:ext>
            </a:extLst>
          </p:cNvPr>
          <p:cNvSpPr>
            <a:spLocks noGrp="1"/>
          </p:cNvSpPr>
          <p:nvPr/>
        </p:nvSpPr>
        <p:spPr>
          <a:xfrm>
            <a:off x="4143375" y="2190750"/>
            <a:ext cx="742950" cy="742950"/>
          </a:xfrm>
          <a:prstGeom prst="ellipse">
            <a:avLst/>
          </a:prstGeom>
          <a:solidFill>
            <a:srgbClr val="EAF2F8"/>
          </a:solidFill>
          <a:ln w="28575">
            <a:solidFill>
              <a:srgbClr val="3D78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26EFFDFD-CA41-4C8B-8B0B-4CF8F23F1D22}"/>
              </a:ext>
            </a:extLst>
          </p:cNvPr>
          <p:cNvSpPr>
            <a:spLocks noGrp="1"/>
          </p:cNvSpPr>
          <p:nvPr/>
        </p:nvSpPr>
        <p:spPr>
          <a:xfrm>
            <a:off x="4886325" y="2562225"/>
            <a:ext cx="1971675" cy="0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0AEDC26-1DCB-454A-8EA9-1E965E8BB6EA}"/>
              </a:ext>
            </a:extLst>
          </p:cNvPr>
          <p:cNvSpPr>
            <a:spLocks noGrp="1"/>
          </p:cNvSpPr>
          <p:nvPr/>
        </p:nvSpPr>
        <p:spPr>
          <a:xfrm>
            <a:off x="7143750" y="2105025"/>
            <a:ext cx="904875" cy="876300"/>
          </a:xfrm>
          <a:prstGeom prst="triangle">
            <a:avLst/>
          </a:prstGeom>
          <a:solidFill>
            <a:srgbClr val="EAF4EE"/>
          </a:solidFill>
          <a:ln w="28575">
            <a:solidFill>
              <a:srgbClr val="2D7A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133C1543-EAC7-4D6B-88C9-7622E29E69CD}"/>
              </a:ext>
            </a:extLst>
          </p:cNvPr>
          <p:cNvSpPr>
            <a:spLocks noGrp="1"/>
          </p:cNvSpPr>
          <p:nvPr/>
        </p:nvSpPr>
        <p:spPr>
          <a:xfrm>
            <a:off x="8048625" y="2562225"/>
            <a:ext cx="1524000" cy="0"/>
          </a:xfrm>
          <a:prstGeom prst="line">
            <a:avLst/>
          </a:prstGeom>
          <a:noFill/>
          <a:ln w="28575">
            <a:solidFill>
              <a:srgbClr val="D6DF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966C06-DA95-4EBD-A9D2-40512E4375ED}"/>
              </a:ext>
            </a:extLst>
          </p:cNvPr>
          <p:cNvSpPr>
            <a:spLocks noGrp="1"/>
          </p:cNvSpPr>
          <p:nvPr/>
        </p:nvSpPr>
        <p:spPr>
          <a:xfrm>
            <a:off x="9715500" y="2190750"/>
            <a:ext cx="161925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27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Πλήρες μονοπάτι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B86058-5B71-4AB8-963B-48EDD49C0442}"/>
              </a:ext>
            </a:extLst>
          </p:cNvPr>
          <p:cNvSpPr>
            <a:spLocks noGrp="1"/>
          </p:cNvSpPr>
          <p:nvPr/>
        </p:nvSpPr>
        <p:spPr>
          <a:xfrm>
            <a:off x="333375" y="32861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Κόμβος απόφασης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DC0DA2-914D-4E0B-8948-8DCD0D4AD2B4}"/>
              </a:ext>
            </a:extLst>
          </p:cNvPr>
          <p:cNvSpPr>
            <a:spLocks noGrp="1"/>
          </p:cNvSpPr>
          <p:nvPr/>
        </p:nvSpPr>
        <p:spPr>
          <a:xfrm>
            <a:off x="333375" y="3667125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επιλογή που ελέγχουμε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D67197-B676-404F-9167-2B9702909055}"/>
              </a:ext>
            </a:extLst>
          </p:cNvPr>
          <p:cNvSpPr>
            <a:spLocks noGrp="1"/>
          </p:cNvSpPr>
          <p:nvPr/>
        </p:nvSpPr>
        <p:spPr>
          <a:xfrm>
            <a:off x="3286125" y="32861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Κόμβος τύχης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BDC540-E362-4761-B004-82035E6338B2}"/>
              </a:ext>
            </a:extLst>
          </p:cNvPr>
          <p:cNvSpPr>
            <a:spLocks noGrp="1"/>
          </p:cNvSpPr>
          <p:nvPr/>
        </p:nvSpPr>
        <p:spPr>
          <a:xfrm>
            <a:off x="3286125" y="3667125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Γεγονός που δεν ελέγχουμε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E79B86-5CE2-4528-9E43-3ED1A1CF8E47}"/>
              </a:ext>
            </a:extLst>
          </p:cNvPr>
          <p:cNvSpPr>
            <a:spLocks noGrp="1"/>
          </p:cNvSpPr>
          <p:nvPr/>
        </p:nvSpPr>
        <p:spPr>
          <a:xfrm>
            <a:off x="6334125" y="32861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Τελική έκβαση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6039BE-5DA3-4C51-8C5E-82E9659A05EF}"/>
              </a:ext>
            </a:extLst>
          </p:cNvPr>
          <p:cNvSpPr>
            <a:spLocks noGrp="1"/>
          </p:cNvSpPr>
          <p:nvPr/>
        </p:nvSpPr>
        <p:spPr>
          <a:xfrm>
            <a:off x="6334125" y="3667125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τελική κατάσταση του ασθενούς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93A2FC-7D4D-4337-B129-C53E9C03F691}"/>
              </a:ext>
            </a:extLst>
          </p:cNvPr>
          <p:cNvSpPr>
            <a:spLocks noGrp="1"/>
          </p:cNvSpPr>
          <p:nvPr/>
        </p:nvSpPr>
        <p:spPr>
          <a:xfrm>
            <a:off x="9334500" y="3286125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Μονοπάτι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243454-FDD2-4366-9556-FE9059EDA0DC}"/>
              </a:ext>
            </a:extLst>
          </p:cNvPr>
          <p:cNvSpPr>
            <a:spLocks noGrp="1"/>
          </p:cNvSpPr>
          <p:nvPr/>
        </p:nvSpPr>
        <p:spPr>
          <a:xfrm>
            <a:off x="9334500" y="3667125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Autofit/>
          </a:bodyPr>
          <a:lstStyle>
            <a:defPPr algn="ctr">
              <a:defRPr sz="10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π</a:t>
            </a:r>
            <a:r>
              <a:rPr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λήρης</a:t>
            </a:r>
            <a:r>
              <a:rPr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b="0" dirty="0" err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ορεί</a:t>
            </a:r>
            <a:r>
              <a:rPr b="0" dirty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α από την επιλογή έως την έκβαση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3B677DC-A146-45F8-AE74-E1EEDE6911AC}"/>
              </a:ext>
            </a:extLst>
          </p:cNvPr>
          <p:cNvSpPr>
            <a:spLocks noGrp="1"/>
          </p:cNvSpPr>
          <p:nvPr/>
        </p:nvSpPr>
        <p:spPr>
          <a:xfrm>
            <a:off x="1524000" y="5444572"/>
            <a:ext cx="9144000" cy="619125"/>
          </a:xfrm>
          <a:prstGeom prst="roundRect">
            <a:avLst>
              <a:gd name="adj" fmla="val 12308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Autofit/>
          </a:bodyPr>
          <a:lstStyle>
            <a:def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Σχεδιάζουμε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από α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ριστερά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ρος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τα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δεξιά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και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συγκρίνουμε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τη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συνολική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ανα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μενόμενη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χρησιμότητ</a:t>
            </a:r>
            <a:r>
              <a:rPr sz="1600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 κάθε επιλογής.</a:t>
            </a:r>
          </a:p>
        </p:txBody>
      </p:sp>
    </p:spTree>
    <p:extLst>
      <p:ext uri="{BB962C8B-B14F-4D97-AF65-F5344CB8AC3E}">
        <p14:creationId xmlns:p14="http://schemas.microsoft.com/office/powerpoint/2010/main" val="825046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DD4F4BD-92E9-4881-9CA5-3DC2B93197FA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def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Το δέντρο υποστηρίζει την απόφαση, δεν την αντικαθιστά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E39486E-3BBF-4511-A6DA-91BB04C6A0D6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71101E-CE18-4C20-89AF-10E742F6FFDC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def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αξία του εξαρτάται από την ποιότητα των πληροφοριών με τις οποίες το τροφοδοτούμε.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7C04B-DDDF-4DBC-A04C-B606B22A8DD4}"/>
              </a:ext>
            </a:extLst>
          </p:cNvPr>
          <p:cNvSpPr>
            <a:spLocks noGrp="1"/>
          </p:cNvSpPr>
          <p:nvPr/>
        </p:nvSpPr>
        <p:spPr>
          <a:xfrm>
            <a:off x="952500" y="16668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>
            <a:defPPr algn="ctr">
              <a:defRPr sz="17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Μπορεί να μας βοηθήσει να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661F67-09A6-44E5-B2F7-4CF92634A630}"/>
              </a:ext>
            </a:extLst>
          </p:cNvPr>
          <p:cNvSpPr>
            <a:spLocks noGrp="1"/>
          </p:cNvSpPr>
          <p:nvPr/>
        </p:nvSpPr>
        <p:spPr>
          <a:xfrm>
            <a:off x="1095375" y="2238375"/>
            <a:ext cx="4476750" cy="2047875"/>
          </a:xfrm>
          <a:prstGeom prst="roundRect">
            <a:avLst>
              <a:gd name="adj" fmla="val 3721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>
            <a:def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καταγράψουμε όλες τις επιλογές και εκβάσεις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συνδυάσουμε πιθανότητες και χρησιμότητες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συγκρίνουμε με διαφανή τρόπο τις στρατηγικές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ελέγξουμε αν η απόφαση αλλάζει όταν αλλάζουν οι παραδοχές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84FE8-9FE4-4175-9ABF-F7666944D18E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>
            <a:defPPr algn="ctr">
              <a:def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Δεν μπορεί να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773A0D-4C71-4CCF-AC19-2A61CF9A060E}"/>
              </a:ext>
            </a:extLst>
          </p:cNvPr>
          <p:cNvSpPr>
            <a:spLocks noGrp="1"/>
          </p:cNvSpPr>
          <p:nvPr/>
        </p:nvSpPr>
        <p:spPr>
          <a:xfrm>
            <a:off x="6619875" y="2238375"/>
            <a:ext cx="4476750" cy="2047875"/>
          </a:xfrm>
          <a:prstGeom prst="roundRect">
            <a:avLst>
              <a:gd name="adj" fmla="val 3721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>
            <a:def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διορθώσει λανθασμένες ή ελλιπείς πιθανότητες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αποφασίσει ποιες εκβάσεις έχουν σημασία χωρίς τον ασθενή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καταργήσει την αβεβαιότητα</a:t>
            </a:r>
          </a:p>
          <a:p>
            <a:pPr algn="l">
              <a:def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• αντικαταστήσει την κλινική κρίση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37F604-5567-445B-B637-A672DB3AA803}"/>
              </a:ext>
            </a:extLst>
          </p:cNvPr>
          <p:cNvSpPr>
            <a:spLocks noGrp="1"/>
          </p:cNvSpPr>
          <p:nvPr/>
        </p:nvSpPr>
        <p:spPr>
          <a:xfrm>
            <a:off x="1333500" y="5000625"/>
            <a:ext cx="9525000" cy="685800"/>
          </a:xfrm>
          <a:prstGeom prst="roundRect">
            <a:avLst>
              <a:gd name="adj" fmla="val 11111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>
            <a:defPPr algn="ctr">
              <a:defRPr sz="17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Επόμενο βήμα: πρέπει να γίνεται routine screening με triplex για σιωπηλή DVT σε ασθενείς με καρκίνο;</a:t>
            </a:r>
          </a:p>
        </p:txBody>
      </p:sp>
    </p:spTree>
    <p:extLst>
      <p:ext uri="{BB962C8B-B14F-4D97-AF65-F5344CB8AC3E}">
        <p14:creationId xmlns:p14="http://schemas.microsoft.com/office/powerpoint/2010/main" val="2107293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or: Elbow 17"/>
          <p:cNvCxnSpPr>
            <a:stCxn id="8" idx="3"/>
            <a:endCxn id="10" idx="1"/>
          </p:cNvCxnSpPr>
          <p:nvPr/>
        </p:nvCxnSpPr>
        <p:spPr>
          <a:xfrm>
            <a:off x="7810500" y="3190875"/>
            <a:ext cx="1000125" cy="619125"/>
          </a:xfrm>
          <a:prstGeom prst="bentConnector3">
            <a:avLst>
              <a:gd name="adj1" fmla="val 50000"/>
            </a:avLst>
          </a:prstGeom>
          <a:ln w="19050">
            <a:solidFill>
              <a:srgbClr val="B44C4C"/>
            </a:solidFill>
            <a:prstDash val="solid"/>
            <a:headEnd type="none" w="med" len="med"/>
          </a:ln>
        </p:spPr>
      </p:cxnSp>
      <p:cxnSp>
        <p:nvCxnSpPr>
          <p:cNvPr id="23" name="Connector: Elbow 18"/>
          <p:cNvCxnSpPr>
            <a:stCxn id="8" idx="3"/>
            <a:endCxn id="9" idx="1"/>
          </p:cNvCxnSpPr>
          <p:nvPr/>
        </p:nvCxnSpPr>
        <p:spPr>
          <a:xfrm flipV="1">
            <a:off x="7810500" y="2667000"/>
            <a:ext cx="1000125" cy="523875"/>
          </a:xfrm>
          <a:prstGeom prst="bentConnector3">
            <a:avLst>
              <a:gd name="adj1" fmla="val 50000"/>
            </a:avLst>
          </a:prstGeom>
          <a:ln w="19050">
            <a:solidFill>
              <a:srgbClr val="B47B18"/>
            </a:solidFill>
            <a:prstDash val="solid"/>
            <a:headEnd type="none" w="med" len="med"/>
          </a:ln>
        </p:spPr>
      </p:cxnSp>
      <p:cxnSp>
        <p:nvCxnSpPr>
          <p:cNvPr id="24" name="Straight Arrow Connector 19"/>
          <p:cNvCxnSpPr>
            <a:stCxn id="7" idx="2"/>
            <a:endCxn id="8" idx="0"/>
          </p:cNvCxnSpPr>
          <p:nvPr/>
        </p:nvCxnSpPr>
        <p:spPr>
          <a:xfrm>
            <a:off x="6810375" y="2143125"/>
            <a:ext cx="0" cy="714375"/>
          </a:xfrm>
          <a:prstGeom prst="straightConnector1">
            <a:avLst/>
          </a:prstGeom>
          <a:ln w="19050">
            <a:solidFill>
              <a:srgbClr val="3E78B2"/>
            </a:solidFill>
            <a:prstDash val="solid"/>
            <a:headEnd type="none" w="med" len="med"/>
          </a:ln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1C27AF3-C317-4BA1-A5ED-038B705D1E96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Κλινικό υπόβαθρο: καρκίνος και σιωπηρή DVT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C0398E1-F8C7-49D6-B268-9855F8D3CCB4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0"/>
          </a:xfrm>
          <a:prstGeom prst="line">
            <a:avLst/>
          </a:prstGeom>
          <a:noFill/>
          <a:ln w="28575">
            <a:solidFill>
              <a:srgbClr val="177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2CD18D-D3F8-4A4B-9554-808784AA89CA}"/>
              </a:ext>
            </a:extLst>
          </p:cNvPr>
          <p:cNvSpPr>
            <a:spLocks noGrp="1"/>
          </p:cNvSpPr>
          <p:nvPr/>
        </p:nvSpPr>
        <p:spPr>
          <a:xfrm>
            <a:off x="714375" y="1428750"/>
            <a:ext cx="4000500" cy="40005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t">
            <a:normAutofit/>
          </a:bodyPr>
          <a:lstStyle/>
          <a:p>
            <a:pPr algn="l">
              <a:buNone/>
              <a:def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Γιατί αυξάνεται ο κίνδυνος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0B0D3-0047-4C0B-8A59-EF6A2D3D2DE3}"/>
              </a:ext>
            </a:extLst>
          </p:cNvPr>
          <p:cNvSpPr>
            <a:spLocks noGrp="1"/>
          </p:cNvSpPr>
          <p:nvPr/>
        </p:nvSpPr>
        <p:spPr>
          <a:xfrm>
            <a:off x="714375" y="1952625"/>
            <a:ext cx="4333875" cy="3125458"/>
          </a:xfrm>
          <a:prstGeom prst="rect">
            <a:avLst/>
          </a:prstGeom>
          <a:noFill/>
          <a:ln w="0">
            <a:noFill/>
          </a:ln>
        </p:spPr>
        <p:txBody>
          <a:bodyPr lIns="38100" tIns="38100" rIns="38100" bIns="38100">
            <a:normAutofit lnSpcReduction="10000"/>
          </a:bodyPr>
          <a:lstStyle/>
          <a:p>
            <a:pPr marL="254000" indent="-127000">
              <a:spcAft>
                <a:spcPts val="1000"/>
              </a:spcAft>
              <a:buChar char="•"/>
              <a:def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Ο καρκίνος μπορεί να ενισχύσει την πηκτικότητα του αίματος</a:t>
            </a:r>
          </a:p>
          <a:p>
            <a:pPr marL="254000" indent="-127000">
              <a:spcAft>
                <a:spcPts val="1000"/>
              </a:spcAft>
              <a:buChar char="•"/>
              <a:def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Χειρουργείο, ακινησία, φλεβικοί καθετήρες και αντικαρκινικές θεραπείες μπορούν να αυξήσουν επιπλέον τον κίνδυνο</a:t>
            </a:r>
          </a:p>
          <a:p>
            <a:pPr marL="254000" indent="-127000">
              <a:spcAft>
                <a:spcPts val="1000"/>
              </a:spcAft>
              <a:buChar char="•"/>
              <a:def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Η DVT μπορεί να είναι ασυμπτωματική: δεν υπάρχει πόνος ή οίδημα που να οδηγεί άμεσα σε έλεγχο.</a:t>
            </a:r>
          </a:p>
          <a:p>
            <a:pPr marL="254000" indent="-127000">
              <a:spcAft>
                <a:spcPts val="1000"/>
              </a:spcAft>
              <a:buChar char="•"/>
              <a:def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Ο θρόμβος μπορεί να εξελιχθεί σε συμπτωματική DVT ή πνευμονική εμβολή (PE), δυνητικά θανατηφόρα.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1AF033-B570-4FA3-A1C4-C92B4CB8F111}"/>
              </a:ext>
            </a:extLst>
          </p:cNvPr>
          <p:cNvSpPr>
            <a:spLocks noGrp="1"/>
          </p:cNvSpPr>
          <p:nvPr/>
        </p:nvSpPr>
        <p:spPr>
          <a:xfrm>
            <a:off x="5810250" y="1476375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9050">
            <a:solidFill>
              <a:srgbClr val="3E78B2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Καρκίνος και θεραπεία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3C152F9-C144-4118-A154-37694A315E25}"/>
              </a:ext>
            </a:extLst>
          </p:cNvPr>
          <p:cNvSpPr>
            <a:spLocks noGrp="1"/>
          </p:cNvSpPr>
          <p:nvPr/>
        </p:nvSpPr>
        <p:spPr>
          <a:xfrm>
            <a:off x="5810250" y="2857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FF4DB"/>
          </a:solidFill>
          <a:ln w="19050">
            <a:solidFill>
              <a:srgbClr val="B47B18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Σιωπηρή DVT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EE3E722-C3AB-42DD-A584-F99DB53F1C26}"/>
              </a:ext>
            </a:extLst>
          </p:cNvPr>
          <p:cNvSpPr>
            <a:spLocks noGrp="1"/>
          </p:cNvSpPr>
          <p:nvPr/>
        </p:nvSpPr>
        <p:spPr>
          <a:xfrm>
            <a:off x="8810625" y="2333625"/>
            <a:ext cx="2095500" cy="666750"/>
          </a:xfrm>
          <a:prstGeom prst="roundRect">
            <a:avLst>
              <a:gd name="adj" fmla="val 11429"/>
            </a:avLst>
          </a:prstGeom>
          <a:solidFill>
            <a:srgbClr val="FFF4DB"/>
          </a:solidFill>
          <a:ln w="19050">
            <a:solidFill>
              <a:srgbClr val="B47B18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Συμπτωματική DVT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3E50F8-B1D9-4C36-BB14-1B1EBFC0DB1F}"/>
              </a:ext>
            </a:extLst>
          </p:cNvPr>
          <p:cNvSpPr>
            <a:spLocks noGrp="1"/>
          </p:cNvSpPr>
          <p:nvPr/>
        </p:nvSpPr>
        <p:spPr>
          <a:xfrm>
            <a:off x="8810625" y="3476625"/>
            <a:ext cx="2095500" cy="666750"/>
          </a:xfrm>
          <a:prstGeom prst="roundRect">
            <a:avLst>
              <a:gd name="adj" fmla="val 11429"/>
            </a:avLst>
          </a:prstGeom>
          <a:solidFill>
            <a:srgbClr val="F9ECEC"/>
          </a:solidFill>
          <a:ln w="19050">
            <a:solidFill>
              <a:srgbClr val="B44C4C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Πνευμονική εμβολή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5CC4DCE-22A5-4BCD-9ABB-4DC5F2054DA1}"/>
              </a:ext>
            </a:extLst>
          </p:cNvPr>
          <p:cNvSpPr>
            <a:spLocks noGrp="1"/>
          </p:cNvSpPr>
          <p:nvPr/>
        </p:nvSpPr>
        <p:spPr>
          <a:xfrm>
            <a:off x="11049000" y="2533650"/>
            <a:ext cx="266700" cy="266700"/>
          </a:xfrm>
          <a:prstGeom prst="triangle">
            <a:avLst/>
          </a:prstGeom>
          <a:solidFill>
            <a:srgbClr val="3E78B2"/>
          </a:solidFill>
          <a:ln w="19050">
            <a:solidFill>
              <a:srgbClr val="3E78B2"/>
            </a:solidFill>
            <a:prstDash val="solid"/>
          </a:ln>
        </p:spPr>
        <p:txBody>
          <a:bodyPr lIns="47625" tIns="38100" rIns="47625" bIns="38100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31C7945-177F-4BBE-8F5F-7A9377994DEE}"/>
              </a:ext>
            </a:extLst>
          </p:cNvPr>
          <p:cNvSpPr>
            <a:spLocks noGrp="1"/>
          </p:cNvSpPr>
          <p:nvPr/>
        </p:nvSpPr>
        <p:spPr>
          <a:xfrm>
            <a:off x="11049000" y="3676650"/>
            <a:ext cx="266700" cy="266700"/>
          </a:xfrm>
          <a:prstGeom prst="triangle">
            <a:avLst/>
          </a:prstGeom>
          <a:solidFill>
            <a:srgbClr val="3E78B2"/>
          </a:solidFill>
          <a:ln w="19050">
            <a:solidFill>
              <a:srgbClr val="3E78B2"/>
            </a:solidFill>
            <a:prstDash val="solid"/>
          </a:ln>
        </p:spPr>
        <p:txBody>
          <a:bodyPr lIns="47625" tIns="38100" rIns="47625" bIns="38100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ADAC0E-BDCD-42F4-9A8E-EF8DD460721D}"/>
              </a:ext>
            </a:extLst>
          </p:cNvPr>
          <p:cNvSpPr>
            <a:spLocks noGrp="1"/>
          </p:cNvSpPr>
          <p:nvPr/>
        </p:nvSpPr>
        <p:spPr>
          <a:xfrm>
            <a:off x="5810250" y="4762500"/>
            <a:ext cx="5095875" cy="809625"/>
          </a:xfrm>
          <a:prstGeom prst="roundRect">
            <a:avLst>
              <a:gd name="adj" fmla="val 9412"/>
            </a:avLst>
          </a:prstGeom>
          <a:solidFill>
            <a:srgbClr val="F6F8FA"/>
          </a:solidFill>
          <a:ln w="9525">
            <a:solidFill>
              <a:srgbClr val="D6DEE5"/>
            </a:solidFill>
            <a:prstDash val="solid"/>
          </a:ln>
        </p:spPr>
        <p:txBody>
          <a:bodyPr lIns="76200" tIns="57150" rIns="76200" bIns="57150" anchor="ctr">
            <a:normAutofit fontScale="97862" lnSpcReduction="10000"/>
          </a:bodyPr>
          <a:lstStyle/>
          <a:p>
            <a:pPr algn="ctr">
              <a:buNone/>
              <a:defRPr sz="157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Η αντιπηκτική αγωγή μειώνει τον κίνδυνο εξέλιξης ή υποτροπής, αλλά μπορεί να προκαλέσει αιμορραγία.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032514-F1F3-412C-B1BD-F55544D7D1A6}"/>
              </a:ext>
            </a:extLst>
          </p:cNvPr>
          <p:cNvSpPr>
            <a:spLocks noGrp="1"/>
          </p:cNvSpPr>
          <p:nvPr/>
        </p:nvSpPr>
        <p:spPr>
          <a:xfrm>
            <a:off x="1571625" y="5906325"/>
            <a:ext cx="9048750" cy="715201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ctr">
            <a:noAutofit/>
          </a:bodyPr>
          <a:lstStyle/>
          <a:p>
            <a:pPr algn="ctr">
              <a:buNone/>
              <a:defRPr sz="1500" b="1">
                <a:solidFill>
                  <a:srgbClr val="2E7D5B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Το</a:t>
            </a:r>
            <a:r>
              <a:rPr sz="2000" b="1" dirty="0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000" b="1" dirty="0" err="1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δίλημμ</a:t>
            </a:r>
            <a:r>
              <a:rPr sz="2000" b="1" dirty="0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α του screening: έγκαιρη ανίχνευση έναντι ψευδώς θετικών αποτελεσμάτων και άσκοπης αγωγής</a:t>
            </a:r>
          </a:p>
        </p:txBody>
      </p:sp>
    </p:spTree>
    <p:extLst>
      <p:ext uri="{BB962C8B-B14F-4D97-AF65-F5344CB8AC3E}">
        <p14:creationId xmlns:p14="http://schemas.microsoft.com/office/powerpoint/2010/main" val="56282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or: Elbow 12"/>
          <p:cNvCxnSpPr>
            <a:stCxn id="6" idx="3"/>
            <a:endCxn id="9" idx="1"/>
          </p:cNvCxnSpPr>
          <p:nvPr/>
        </p:nvCxnSpPr>
        <p:spPr>
          <a:xfrm>
            <a:off x="7191375" y="2724150"/>
            <a:ext cx="1381125" cy="1109663"/>
          </a:xfrm>
          <a:prstGeom prst="bentConnector3">
            <a:avLst>
              <a:gd name="adj1" fmla="val 50000"/>
            </a:avLst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18" name="Connector: Elbow 13"/>
          <p:cNvCxnSpPr>
            <a:stCxn id="6" idx="3"/>
            <a:endCxn id="8" idx="1"/>
          </p:cNvCxnSpPr>
          <p:nvPr/>
        </p:nvCxnSpPr>
        <p:spPr>
          <a:xfrm flipV="1">
            <a:off x="7191375" y="1833563"/>
            <a:ext cx="1381125" cy="890588"/>
          </a:xfrm>
          <a:prstGeom prst="bentConnector3">
            <a:avLst>
              <a:gd name="adj1" fmla="val 50000"/>
            </a:avLst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19" name="Straight Arrow Connector 14"/>
          <p:cNvCxnSpPr>
            <a:stCxn id="5" idx="3"/>
            <a:endCxn id="6" idx="1"/>
          </p:cNvCxnSpPr>
          <p:nvPr/>
        </p:nvCxnSpPr>
        <p:spPr>
          <a:xfrm>
            <a:off x="3238500" y="2724150"/>
            <a:ext cx="1619250" cy="0"/>
          </a:xfrm>
          <a:prstGeom prst="straightConnector1">
            <a:avLst/>
          </a:prstGeom>
          <a:ln w="28575">
            <a:solidFill>
              <a:srgbClr val="117F86"/>
            </a:solidFill>
            <a:prstDash val="solid"/>
            <a:headEnd type="triangle" w="sm" len="sm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B5751AB-BC08-43BE-A8D3-A1239F02D170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Το δεύτερο μέρος του διλήμματος: η αντιπηκτική αγωγή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6AFEE62-D997-4FA6-A1C9-5466013D2376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9E831F3-A1BF-402D-B1FA-1A68D061E0FE}"/>
              </a:ext>
            </a:extLst>
          </p:cNvPr>
          <p:cNvSpPr>
            <a:spLocks noGrp="1"/>
          </p:cNvSpPr>
          <p:nvPr/>
        </p:nvSpPr>
        <p:spPr>
          <a:xfrm>
            <a:off x="904875" y="2333625"/>
            <a:ext cx="2333625" cy="781050"/>
          </a:xfrm>
          <a:prstGeom prst="roundRect">
            <a:avLst>
              <a:gd name="adj" fmla="val 9756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Έγκαιρη διάγνωση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8CC6AB-ED3E-43EF-9AB8-C1461A3E26B4}"/>
              </a:ext>
            </a:extLst>
          </p:cNvPr>
          <p:cNvSpPr>
            <a:spLocks noGrp="1"/>
          </p:cNvSpPr>
          <p:nvPr/>
        </p:nvSpPr>
        <p:spPr>
          <a:xfrm>
            <a:off x="4857750" y="2333625"/>
            <a:ext cx="2333625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 αγωγή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0500F87-3AAC-4563-9BAE-2E56B3009FE6}"/>
              </a:ext>
            </a:extLst>
          </p:cNvPr>
          <p:cNvSpPr>
            <a:spLocks noGrp="1"/>
          </p:cNvSpPr>
          <p:nvPr/>
        </p:nvSpPr>
        <p:spPr>
          <a:xfrm>
            <a:off x="8572500" y="1476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↓ εξέλιξη / υποτροπή VTE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B9A52E-EE19-4D63-BDB7-82268D88D90D}"/>
              </a:ext>
            </a:extLst>
          </p:cNvPr>
          <p:cNvSpPr>
            <a:spLocks noGrp="1"/>
          </p:cNvSpPr>
          <p:nvPr/>
        </p:nvSpPr>
        <p:spPr>
          <a:xfrm>
            <a:off x="8572500" y="3429000"/>
            <a:ext cx="2333625" cy="809625"/>
          </a:xfrm>
          <a:prstGeom prst="roundRect">
            <a:avLst>
              <a:gd name="adj" fmla="val 9412"/>
            </a:avLst>
          </a:prstGeom>
          <a:solidFill>
            <a:srgbClr val="FAECEC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Μείζων αιμορραγία</a:t>
            </a:r>
          </a:p>
          <a:p>
            <a:pPr algn="ctr">
              <a:buNone/>
              <a:def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και πιθανός θάνατος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2D93C6D-CC26-456B-877D-2D3B8384E084}"/>
              </a:ext>
            </a:extLst>
          </p:cNvPr>
          <p:cNvSpPr>
            <a:spLocks noGrp="1"/>
          </p:cNvSpPr>
          <p:nvPr/>
        </p:nvSpPr>
        <p:spPr>
          <a:xfrm>
            <a:off x="2000250" y="5095875"/>
            <a:ext cx="8191500" cy="723900"/>
          </a:xfrm>
          <a:prstGeom prst="roundRect">
            <a:avLst>
              <a:gd name="adj" fmla="val 10526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Η κλινική απόφαση πρέπει να συνυπολογίζει όφελος και βλάβη — όχι μόνο πόσες DVT θα ανιχνευθούν.</a:t>
            </a:r>
          </a:p>
        </p:txBody>
      </p:sp>
    </p:spTree>
    <p:extLst>
      <p:ext uri="{BB962C8B-B14F-4D97-AF65-F5344CB8AC3E}">
        <p14:creationId xmlns:p14="http://schemas.microsoft.com/office/powerpoint/2010/main" val="1873101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5"/>
          <p:cNvCxnSpPr>
            <a:stCxn id="6" idx="3"/>
            <a:endCxn id="8" idx="1"/>
          </p:cNvCxnSpPr>
          <p:nvPr/>
        </p:nvCxnSpPr>
        <p:spPr>
          <a:xfrm>
            <a:off x="2000250" y="3657600"/>
            <a:ext cx="1476375" cy="985838"/>
          </a:xfrm>
          <a:prstGeom prst="bentConnector3">
            <a:avLst>
              <a:gd name="adj1" fmla="val 50000"/>
            </a:avLst>
          </a:prstGeom>
          <a:ln w="19050">
            <a:solidFill>
              <a:srgbClr val="5B6773"/>
            </a:solidFill>
            <a:prstDash val="solid"/>
            <a:headEnd type="none" w="med" len="med"/>
          </a:ln>
        </p:spPr>
      </p:cxnSp>
      <p:cxnSp>
        <p:nvCxnSpPr>
          <p:cNvPr id="20" name="Connector: Elbow 16"/>
          <p:cNvCxnSpPr>
            <a:stCxn id="6" idx="3"/>
            <a:endCxn id="7" idx="1"/>
          </p:cNvCxnSpPr>
          <p:nvPr/>
        </p:nvCxnSpPr>
        <p:spPr>
          <a:xfrm flipV="1">
            <a:off x="2000250" y="3214688"/>
            <a:ext cx="1476375" cy="442913"/>
          </a:xfrm>
          <a:prstGeom prst="bentConnector3">
            <a:avLst>
              <a:gd name="adj1" fmla="val 50000"/>
            </a:avLst>
          </a:prstGeom>
          <a:ln w="19050">
            <a:solidFill>
              <a:srgbClr val="177E89"/>
            </a:solidFill>
            <a:prstDash val="solid"/>
            <a:headEnd type="none" w="med" len="med"/>
          </a:ln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9C33DBF-1C07-4825-B7C5-CDEBF6B1966A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Ποια κλινική απόφαση πρέπει να ληφθεί;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82A0B45-F1F9-4C8A-8491-B777AD023FC8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0"/>
          </a:xfrm>
          <a:prstGeom prst="line">
            <a:avLst/>
          </a:prstGeom>
          <a:noFill/>
          <a:ln w="28575">
            <a:solidFill>
              <a:srgbClr val="177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686141-30C7-4A75-A202-EB7196027674}"/>
              </a:ext>
            </a:extLst>
          </p:cNvPr>
          <p:cNvSpPr>
            <a:spLocks noGrp="1"/>
          </p:cNvSpPr>
          <p:nvPr/>
        </p:nvSpPr>
        <p:spPr>
          <a:xfrm>
            <a:off x="904875" y="1428750"/>
            <a:ext cx="10382250" cy="933450"/>
          </a:xfrm>
          <a:prstGeom prst="roundRect">
            <a:avLst>
              <a:gd name="adj" fmla="val 8163"/>
            </a:avLst>
          </a:prstGeom>
          <a:solidFill>
            <a:srgbClr val="EAF2F8"/>
          </a:solidFill>
          <a:ln w="9525">
            <a:solidFill>
              <a:srgbClr val="D6DEE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buNone/>
              <a:def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Ασθενής με νεοδιαγνωσθέντα καρκίνο και υψηλό κίνδυνο VTE δεν έχει κλινικά σημεία DVT. Πρέπει να γίνει υπερηχογραφικός έλεγχος;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8658D-D361-476B-AB48-404CA824642B}"/>
              </a:ext>
            </a:extLst>
          </p:cNvPr>
          <p:cNvSpPr>
            <a:spLocks noGrp="1"/>
          </p:cNvSpPr>
          <p:nvPr/>
        </p:nvSpPr>
        <p:spPr>
          <a:xfrm>
            <a:off x="1000125" y="3286125"/>
            <a:ext cx="1000125" cy="742950"/>
          </a:xfrm>
          <a:prstGeom prst="rect">
            <a:avLst/>
          </a:prstGeom>
          <a:solidFill>
            <a:srgbClr val="17324D"/>
          </a:solidFill>
          <a:ln w="19050">
            <a:solidFill>
              <a:srgbClr val="17324D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Απόφαση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0E0781-3B73-49B9-A226-77BF53C0A9E3}"/>
              </a:ext>
            </a:extLst>
          </p:cNvPr>
          <p:cNvSpPr>
            <a:spLocks noGrp="1"/>
          </p:cNvSpPr>
          <p:nvPr/>
        </p:nvSpPr>
        <p:spPr>
          <a:xfrm>
            <a:off x="3476625" y="276225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E8F4F3"/>
          </a:solidFill>
          <a:ln w="19050">
            <a:solidFill>
              <a:srgbClr val="177E89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7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Έλεγχος με</a:t>
            </a:r>
          </a:p>
          <a:p>
            <a:pPr algn="ctr">
              <a:buNone/>
              <a:defRPr sz="17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υπερηχογράφημα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900F22-1502-4F0E-92F0-01FC304365E2}"/>
              </a:ext>
            </a:extLst>
          </p:cNvPr>
          <p:cNvSpPr>
            <a:spLocks noGrp="1"/>
          </p:cNvSpPr>
          <p:nvPr/>
        </p:nvSpPr>
        <p:spPr>
          <a:xfrm>
            <a:off x="3476625" y="419100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F6F8FA"/>
          </a:solidFill>
          <a:ln w="19050">
            <a:solidFill>
              <a:srgbClr val="5B6773"/>
            </a:solidFill>
            <a:prstDash val="solid"/>
          </a:ln>
        </p:spPr>
        <p:txBody>
          <a:bodyPr lIns="47625" tIns="38100" rIns="47625" bIns="38100"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Κλινική παρακολούθηση</a:t>
            </a:r>
          </a:p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screening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A4419-D2AF-43E3-A75B-1CBBF26ADF51}"/>
              </a:ext>
            </a:extLst>
          </p:cNvPr>
          <p:cNvSpPr>
            <a:spLocks noGrp="1"/>
          </p:cNvSpPr>
          <p:nvPr/>
        </p:nvSpPr>
        <p:spPr>
          <a:xfrm>
            <a:off x="7253083" y="2533235"/>
            <a:ext cx="3501059" cy="47625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t">
            <a:noAutofit/>
          </a:bodyPr>
          <a:lstStyle/>
          <a:p>
            <a:pPr algn="ctr">
              <a:buNone/>
              <a:defRPr sz="150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 err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Ατομικό</a:t>
            </a:r>
            <a:r>
              <a:rPr sz="2400" b="1" dirty="0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00" b="1" dirty="0" err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ερώτημ</a:t>
            </a:r>
            <a:r>
              <a:rPr sz="2400" b="1" dirty="0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6871BB-2AA8-4A6C-8941-E7ED26FCF86B}"/>
              </a:ext>
            </a:extLst>
          </p:cNvPr>
          <p:cNvSpPr>
            <a:spLocks noGrp="1"/>
          </p:cNvSpPr>
          <p:nvPr/>
        </p:nvSpPr>
        <p:spPr>
          <a:xfrm>
            <a:off x="7381875" y="30480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ctr">
            <a:noAutofit/>
          </a:bodyPr>
          <a:lstStyle/>
          <a:p>
            <a:pPr algn="ctr">
              <a:buNone/>
              <a:defRPr sz="16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 dirty="0" err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Τι</a:t>
            </a:r>
            <a:r>
              <a:rPr sz="1600" b="0" dirty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 θα επ</a:t>
            </a:r>
            <a:r>
              <a:rPr sz="1600" b="0" dirty="0" err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ιλέγ</a:t>
            </a:r>
            <a:r>
              <a:rPr sz="1600" b="0" dirty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αμε για αυτόν τον ασθενή;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E8050D-FEBA-450D-9111-C9A1C700213A}"/>
              </a:ext>
            </a:extLst>
          </p:cNvPr>
          <p:cNvSpPr>
            <a:spLocks noGrp="1"/>
          </p:cNvSpPr>
          <p:nvPr/>
        </p:nvSpPr>
        <p:spPr>
          <a:xfrm>
            <a:off x="7213326" y="4093262"/>
            <a:ext cx="3501058" cy="40999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t">
            <a:noAutofit/>
          </a:bodyPr>
          <a:lstStyle/>
          <a:p>
            <a:pPr algn="ctr">
              <a:buNone/>
              <a:defRPr sz="1500" b="1">
                <a:solidFill>
                  <a:srgbClr val="177E89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 dirty="0">
                <a:solidFill>
                  <a:srgbClr val="177E89"/>
                </a:solidFill>
                <a:latin typeface="DejaVu Sans"/>
                <a:ea typeface="DejaVu Sans"/>
                <a:cs typeface="DejaVu Sans"/>
              </a:rPr>
              <a:t>Υπ</a:t>
            </a:r>
            <a:r>
              <a:rPr sz="1700" b="1" dirty="0" err="1">
                <a:solidFill>
                  <a:srgbClr val="177E89"/>
                </a:solidFill>
                <a:latin typeface="DejaVu Sans"/>
                <a:ea typeface="DejaVu Sans"/>
                <a:cs typeface="DejaVu Sans"/>
              </a:rPr>
              <a:t>ολογιστικό</a:t>
            </a:r>
            <a:r>
              <a:rPr sz="1700" b="1" dirty="0">
                <a:solidFill>
                  <a:srgbClr val="177E89"/>
                </a:solidFill>
                <a:latin typeface="DejaVu Sans"/>
                <a:ea typeface="DejaVu Sans"/>
                <a:cs typeface="DejaVu Sans"/>
              </a:rPr>
              <a:t> πα</a:t>
            </a:r>
            <a:r>
              <a:rPr sz="1700" b="1" dirty="0" err="1">
                <a:solidFill>
                  <a:srgbClr val="177E89"/>
                </a:solidFill>
                <a:latin typeface="DejaVu Sans"/>
                <a:ea typeface="DejaVu Sans"/>
                <a:cs typeface="DejaVu Sans"/>
              </a:rPr>
              <a:t>ράδειγμ</a:t>
            </a:r>
            <a:r>
              <a:rPr sz="1700" b="1" dirty="0">
                <a:solidFill>
                  <a:srgbClr val="177E89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1BFF0B-3BD3-4C56-87D5-5F9EDECD371A}"/>
              </a:ext>
            </a:extLst>
          </p:cNvPr>
          <p:cNvSpPr>
            <a:spLocks noGrp="1"/>
          </p:cNvSpPr>
          <p:nvPr/>
        </p:nvSpPr>
        <p:spPr>
          <a:xfrm>
            <a:off x="7000875" y="4429125"/>
            <a:ext cx="3905250" cy="70485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ctr">
            <a:normAutofit fontScale="91445"/>
          </a:bodyPr>
          <a:lstStyle/>
          <a:p>
            <a:pPr algn="ctr">
              <a:buNone/>
              <a:def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Εφαρμόζουμε τις πιθανότητες σε 1.000 παρόμοιους ασθενείς χωρίς εμφανή DVT.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99D675-0E3B-4AB4-8177-4BA5AB35EB77}"/>
              </a:ext>
            </a:extLst>
          </p:cNvPr>
          <p:cNvSpPr>
            <a:spLocks noGrp="1"/>
          </p:cNvSpPr>
          <p:nvPr/>
        </p:nvSpPr>
        <p:spPr>
          <a:xfrm>
            <a:off x="2952750" y="6038850"/>
            <a:ext cx="6286500" cy="400050"/>
          </a:xfrm>
          <a:prstGeom prst="rect">
            <a:avLst/>
          </a:prstGeom>
          <a:noFill/>
          <a:ln w="0">
            <a:noFill/>
          </a:ln>
        </p:spPr>
        <p:txBody>
          <a:bodyPr lIns="76200" tIns="57150" rIns="76200" bIns="57150" anchor="ctr">
            <a:normAutofit fontScale="93893"/>
          </a:bodyPr>
          <a:lstStyle/>
          <a:p>
            <a:pPr algn="ctr">
              <a:buNone/>
              <a:defRPr sz="1650" b="1">
                <a:solidFill>
                  <a:srgbClr val="2E7D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 err="1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Ποι</a:t>
            </a:r>
            <a:r>
              <a:rPr sz="1650" b="1" dirty="0">
                <a:solidFill>
                  <a:srgbClr val="2E7D5B"/>
                </a:solidFill>
                <a:latin typeface="DejaVu Sans"/>
                <a:ea typeface="DejaVu Sans"/>
                <a:cs typeface="DejaVu Sans"/>
              </a:rPr>
              <a:t>α επιλογή θα κάνατε πριν δείτε τους υπολογισμούς;</a:t>
            </a:r>
          </a:p>
        </p:txBody>
      </p:sp>
    </p:spTree>
    <p:extLst>
      <p:ext uri="{BB962C8B-B14F-4D97-AF65-F5344CB8AC3E}">
        <p14:creationId xmlns:p14="http://schemas.microsoft.com/office/powerpoint/2010/main" val="1240256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E7150B-5FF5-4008-921C-DCDDF165BB43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1. Διατυπώνουμε το κλινικό ερώτημα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85B36C2-7B82-40AE-8975-3C3B0FDC89B1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B1E71A-5E2F-45BD-96F9-058B127AAB46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10572750" cy="952500"/>
          </a:xfrm>
          <a:prstGeom prst="roundRect">
            <a:avLst>
              <a:gd name="adj" fmla="val 8000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 1.000 ενήλικες με ενεργό καρκίνο, αυξημένο κίνδυνο VTE και χωρίς εμφανή σημεία DVT, πρέπει να γίνει μία φορά screening με triplex κάτω άκρων;</a:t>
            </a:r>
          </a:p>
        </p:txBody>
      </p:sp>
      <p:graphicFrame>
        <p:nvGraphicFramePr>
          <p:cNvPr id="15" name="Table 12"/>
          <p:cNvGraphicFramePr/>
          <p:nvPr/>
        </p:nvGraphicFramePr>
        <p:xfrm>
          <a:off x="1285875" y="2857500"/>
          <a:ext cx="9620250" cy="2714625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Στοιχείο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Ορισμός στο παράδειγμα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Πληθυσμός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1.000 ασθενείς χωρίς κλινικά εμφανή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Εναλλακτικές πράξεις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Triplex τώρα ή όχι routine screening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Χρονικός ορίζοντας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μήνες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Κριτήριο επιλογής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Μεγιστοποίηση προσδοκώμενης χρησιμότητας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94EED5B-0329-4ABC-AE0D-180E30E02846}"/>
              </a:ext>
            </a:extLst>
          </p:cNvPr>
          <p:cNvSpPr>
            <a:spLocks noGrp="1"/>
          </p:cNvSpPr>
          <p:nvPr/>
        </p:nvSpPr>
        <p:spPr>
          <a:xfrm>
            <a:off x="1809750" y="5810250"/>
            <a:ext cx="8572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6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Τι θα θέλαμε να γνωρίζουμε πριν αποφασίσουμε;</a:t>
            </a:r>
          </a:p>
        </p:txBody>
      </p:sp>
    </p:spTree>
    <p:extLst>
      <p:ext uri="{BB962C8B-B14F-4D97-AF65-F5344CB8AC3E}">
        <p14:creationId xmlns:p14="http://schemas.microsoft.com/office/powerpoint/2010/main" val="1398588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D16CBC-F3E5-49AE-8538-6299E0DD98EE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2. Το πρόβλημα στη γλώσσα της θεωρίας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C7E2E326-E8CD-4B09-BF01-20FBB85FA8FF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3" name="Table 10"/>
          <p:cNvGraphicFramePr/>
          <p:nvPr/>
        </p:nvGraphicFramePr>
        <p:xfrm>
          <a:off x="857250" y="1428750"/>
          <a:ext cx="10477500" cy="4190998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Όρος της θεωρίας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Εφαρμογή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Σκοπός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Λιγότερη νοσηρότητα και θνητότητα, με αποδεκτό κίνδυνο αιμορραγίας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Πράξεις / ενέργειες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Screening με triplex · όχι screening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Πραγματική κατάσταση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Σιωπηρή DVT υπάρχει ή δεν υπάρχει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Κόμβοι τύχης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Αποτέλεσμα τεστ και επακόλουθα κλινικά συμβάματα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Εκβάσεις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Χωρίς μείζον συμβάν · VTE · αιμορραγία · θάνατος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Χρησιμότητα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Βαθμός προτίμησης του ασθενούς για κάθε έκβαση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BC6F6C-6023-4889-A99B-DDCED0AF027A}"/>
              </a:ext>
            </a:extLst>
          </p:cNvPr>
          <p:cNvSpPr>
            <a:spLocks noGrp="1"/>
          </p:cNvSpPr>
          <p:nvPr/>
        </p:nvSpPr>
        <p:spPr>
          <a:xfrm>
            <a:off x="1809750" y="5857875"/>
            <a:ext cx="8572500" cy="457200"/>
          </a:xfrm>
          <a:prstGeom prst="roundRect">
            <a:avLst>
              <a:gd name="adj" fmla="val 16667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 fontScale="82577" lnSpcReduction="10000"/>
          </a:bodyPr>
          <a:lstStyle/>
          <a:p>
            <a:pPr algn="ctr">
              <a:buNone/>
              <a:defRPr sz="15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Απόφαση υπό κίνδυνο: γνωρίζουμε τις δυνατές εκβάσεις και αποδίδουμε πιθανότητες.</a:t>
            </a:r>
          </a:p>
        </p:txBody>
      </p:sp>
    </p:spTree>
    <p:extLst>
      <p:ext uri="{BB962C8B-B14F-4D97-AF65-F5344CB8AC3E}">
        <p14:creationId xmlns:p14="http://schemas.microsoft.com/office/powerpoint/2010/main" val="1862782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or: Elbow 13"/>
          <p:cNvCxnSpPr>
            <a:stCxn id="6" idx="6"/>
            <a:endCxn id="7" idx="2"/>
          </p:cNvCxnSpPr>
          <p:nvPr/>
        </p:nvCxnSpPr>
        <p:spPr>
          <a:xfrm>
            <a:off x="6762750" y="2995609"/>
            <a:ext cx="2857500" cy="747713"/>
          </a:xfrm>
          <a:prstGeom prst="bentConnector4">
            <a:avLst/>
          </a:prstGeom>
          <a:ln w="28575">
            <a:solidFill>
              <a:srgbClr val="D6DFE6"/>
            </a:solidFill>
            <a:prstDash val="solid"/>
            <a:headEnd type="none" w="sm" len="sm"/>
          </a:ln>
        </p:spPr>
      </p:cxnSp>
      <p:cxnSp>
        <p:nvCxnSpPr>
          <p:cNvPr id="18" name="Straight Arrow Connector 14"/>
          <p:cNvCxnSpPr>
            <a:stCxn id="5" idx="3"/>
            <a:endCxn id="6" idx="2"/>
          </p:cNvCxnSpPr>
          <p:nvPr/>
        </p:nvCxnSpPr>
        <p:spPr>
          <a:xfrm>
            <a:off x="2524125" y="2995609"/>
            <a:ext cx="2857500" cy="0"/>
          </a:xfrm>
          <a:prstGeom prst="straightConnector1">
            <a:avLst/>
          </a:prstGeom>
          <a:ln w="28575">
            <a:solidFill>
              <a:srgbClr val="D6DFE6"/>
            </a:solidFill>
            <a:prstDash val="solid"/>
            <a:headEnd type="none" w="sm" len="sm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851CA28-67C6-49C1-8BB0-18C3D8C8275C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3. Ποιοι κόμβοι χρειάζονται — και γιατί;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980B7967-1E4A-456A-B38E-E585D27ADAB2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A56DE8-303A-4A48-AC21-E667659CFF9D}"/>
              </a:ext>
            </a:extLst>
          </p:cNvPr>
          <p:cNvSpPr>
            <a:spLocks noGrp="1"/>
          </p:cNvSpPr>
          <p:nvPr/>
        </p:nvSpPr>
        <p:spPr>
          <a:xfrm>
            <a:off x="1143000" y="2447921"/>
            <a:ext cx="1381125" cy="1095375"/>
          </a:xfrm>
          <a:prstGeom prst="rect">
            <a:avLst/>
          </a:prstGeom>
          <a:solidFill>
            <a:srgbClr val="18324B"/>
          </a:solidFill>
          <a:ln w="19050">
            <a:solidFill>
              <a:srgbClr val="18324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Απόφαση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F225EE-0D45-4456-9815-8F52FCEFB106}"/>
              </a:ext>
            </a:extLst>
          </p:cNvPr>
          <p:cNvSpPr>
            <a:spLocks noGrp="1"/>
          </p:cNvSpPr>
          <p:nvPr/>
        </p:nvSpPr>
        <p:spPr>
          <a:xfrm>
            <a:off x="5381625" y="2447921"/>
            <a:ext cx="1381125" cy="1095375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Τύχη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298C5FF8-B03B-4F92-9D15-D317C56CAC29}"/>
              </a:ext>
            </a:extLst>
          </p:cNvPr>
          <p:cNvSpPr>
            <a:spLocks noGrp="1"/>
          </p:cNvSpPr>
          <p:nvPr/>
        </p:nvSpPr>
        <p:spPr>
          <a:xfrm>
            <a:off x="9620250" y="2514596"/>
            <a:ext cx="1381125" cy="1000125"/>
          </a:xfrm>
          <a:prstGeom prst="triangle">
            <a:avLst/>
          </a:prstGeom>
          <a:solidFill>
            <a:srgbClr val="3D78B5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 fontScale="96875" lnSpcReduction="10000"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Έκβαση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B5282C-49D3-473E-80EC-AF6F13EE5721}"/>
              </a:ext>
            </a:extLst>
          </p:cNvPr>
          <p:cNvSpPr>
            <a:spLocks noGrp="1"/>
          </p:cNvSpPr>
          <p:nvPr/>
        </p:nvSpPr>
        <p:spPr>
          <a:xfrm>
            <a:off x="904875" y="3924296"/>
            <a:ext cx="1857375" cy="4000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Triplex ή όχι;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21A580-9D0B-401A-B9DF-EE3DE9D1DB4A}"/>
              </a:ext>
            </a:extLst>
          </p:cNvPr>
          <p:cNvSpPr>
            <a:spLocks noGrp="1"/>
          </p:cNvSpPr>
          <p:nvPr/>
        </p:nvSpPr>
        <p:spPr>
          <a:xfrm>
            <a:off x="4714875" y="3876671"/>
            <a:ext cx="2714625" cy="6667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Τι συμβαίνει χωρίς να το ελέγχουμε;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156161-C72F-4DB3-B075-454767AAD9FE}"/>
              </a:ext>
            </a:extLst>
          </p:cNvPr>
          <p:cNvSpPr>
            <a:spLocks noGrp="1"/>
          </p:cNvSpPr>
          <p:nvPr/>
        </p:nvSpPr>
        <p:spPr>
          <a:xfrm>
            <a:off x="8905875" y="3876671"/>
            <a:ext cx="2762250" cy="6667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Πού καταλήγει το πλήρες μονοπάτι;</a:t>
            </a:r>
          </a:p>
        </p:txBody>
      </p:sp>
    </p:spTree>
    <p:extLst>
      <p:ext uri="{BB962C8B-B14F-4D97-AF65-F5344CB8AC3E}">
        <p14:creationId xmlns:p14="http://schemas.microsoft.com/office/powerpoint/2010/main" val="13651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or: Elbow 15"/>
          <p:cNvCxnSpPr>
            <a:stCxn id="7" idx="3"/>
            <a:endCxn id="9" idx="1"/>
          </p:cNvCxnSpPr>
          <p:nvPr/>
        </p:nvCxnSpPr>
        <p:spPr>
          <a:xfrm>
            <a:off x="4667250" y="3295650"/>
            <a:ext cx="1285875" cy="1181100"/>
          </a:xfrm>
          <a:prstGeom prst="bentConnector3">
            <a:avLst>
              <a:gd name="adj1" fmla="val 50000"/>
            </a:avLst>
          </a:prstGeom>
          <a:ln w="28575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21" name="Connector: Elbow 16"/>
          <p:cNvCxnSpPr>
            <a:stCxn id="7" idx="3"/>
            <a:endCxn id="8" idx="1"/>
          </p:cNvCxnSpPr>
          <p:nvPr/>
        </p:nvCxnSpPr>
        <p:spPr>
          <a:xfrm flipV="1">
            <a:off x="4667250" y="2333625"/>
            <a:ext cx="1285875" cy="962025"/>
          </a:xfrm>
          <a:prstGeom prst="bentConnector3">
            <a:avLst>
              <a:gd name="adj1" fmla="val 50000"/>
            </a:avLst>
          </a:prstGeom>
          <a:ln w="28575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22" name="Connector: Elbow 17"/>
          <p:cNvCxnSpPr>
            <a:stCxn id="6" idx="3"/>
            <a:endCxn id="7" idx="1"/>
          </p:cNvCxnSpPr>
          <p:nvPr/>
        </p:nvCxnSpPr>
        <p:spPr>
          <a:xfrm>
            <a:off x="2905125" y="3286125"/>
            <a:ext cx="809625" cy="9525"/>
          </a:xfrm>
          <a:prstGeom prst="bentConnector3">
            <a:avLst>
              <a:gd name="adj1" fmla="val 50000"/>
            </a:avLst>
          </a:prstGeom>
          <a:ln w="28575">
            <a:solidFill>
              <a:srgbClr val="18324B"/>
            </a:solidFill>
            <a:prstDash val="solid"/>
            <a:headEnd type="none" w="sm" len="sm"/>
          </a:ln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414888D-A189-4CE7-81F2-2ED758983809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4. Πρώτο βήμα: μόνο η απόφαση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E9141FE-F6A8-490E-9206-E70FF2A33F83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684C92-3026-4755-9CFF-954544C67C30}"/>
              </a:ext>
            </a:extLst>
          </p:cNvPr>
          <p:cNvSpPr>
            <a:spLocks noGrp="1"/>
          </p:cNvSpPr>
          <p:nvPr/>
        </p:nvSpPr>
        <p:spPr>
          <a:xfrm>
            <a:off x="714375" y="2857500"/>
            <a:ext cx="2190750" cy="857250"/>
          </a:xfrm>
          <a:prstGeom prst="roundRect">
            <a:avLst>
              <a:gd name="adj" fmla="val 8889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1.000 ασθενείς</a:t>
            </a:r>
          </a:p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με καρκίνο, χωρίς εμφανή DVT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38829D-4A30-4691-9E85-7A93AF60D28B}"/>
              </a:ext>
            </a:extLst>
          </p:cNvPr>
          <p:cNvSpPr>
            <a:spLocks noGrp="1"/>
          </p:cNvSpPr>
          <p:nvPr/>
        </p:nvSpPr>
        <p:spPr>
          <a:xfrm>
            <a:off x="3714750" y="2952750"/>
            <a:ext cx="952500" cy="685800"/>
          </a:xfrm>
          <a:prstGeom prst="rect">
            <a:avLst/>
          </a:prstGeom>
          <a:solidFill>
            <a:srgbClr val="18324B"/>
          </a:solidFill>
          <a:ln w="19050">
            <a:solidFill>
              <a:srgbClr val="18324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Απόφαση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3D6911-2C2B-47C7-B100-0CBB1AB639A1}"/>
              </a:ext>
            </a:extLst>
          </p:cNvPr>
          <p:cNvSpPr>
            <a:spLocks noGrp="1"/>
          </p:cNvSpPr>
          <p:nvPr/>
        </p:nvSpPr>
        <p:spPr>
          <a:xfrm>
            <a:off x="5953125" y="1952625"/>
            <a:ext cx="2381250" cy="762000"/>
          </a:xfrm>
          <a:prstGeom prst="roundRect">
            <a:avLst>
              <a:gd name="adj" fmla="val 10000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5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Screening με triplex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4A2C69-11E1-4629-979F-812345894DA9}"/>
              </a:ext>
            </a:extLst>
          </p:cNvPr>
          <p:cNvSpPr>
            <a:spLocks noGrp="1"/>
          </p:cNvSpPr>
          <p:nvPr/>
        </p:nvSpPr>
        <p:spPr>
          <a:xfrm>
            <a:off x="5953125" y="4095750"/>
            <a:ext cx="2381250" cy="762000"/>
          </a:xfrm>
          <a:prstGeom prst="roundRect">
            <a:avLst>
              <a:gd name="adj" fmla="val 10000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routine screening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836FAC-E31E-4718-9AF0-777B3D05E36A}"/>
              </a:ext>
            </a:extLst>
          </p:cNvPr>
          <p:cNvSpPr>
            <a:spLocks noGrp="1"/>
          </p:cNvSpPr>
          <p:nvPr/>
        </p:nvSpPr>
        <p:spPr>
          <a:xfrm>
            <a:off x="9667875" y="2714625"/>
            <a:ext cx="571500" cy="762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42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480529-A61C-49B0-8323-E6A6F3B6FCFB}"/>
              </a:ext>
            </a:extLst>
          </p:cNvPr>
          <p:cNvSpPr>
            <a:spLocks noGrp="1"/>
          </p:cNvSpPr>
          <p:nvPr/>
        </p:nvSpPr>
        <p:spPr>
          <a:xfrm>
            <a:off x="9477375" y="1762125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Στάση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AAA574-27B9-44CA-9290-151A07238D4F}"/>
              </a:ext>
            </a:extLst>
          </p:cNvPr>
          <p:cNvSpPr>
            <a:spLocks noGrp="1"/>
          </p:cNvSpPr>
          <p:nvPr/>
        </p:nvSpPr>
        <p:spPr>
          <a:xfrm>
            <a:off x="8715375" y="36671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 fontScale="97222" lnSpcReduction="10000"/>
          </a:bodyPr>
          <a:lstStyle/>
          <a:p>
            <a:pPr algn="ctr">
              <a:buNone/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Ποιος είναι ο επόμενος κόμβος σε κάθε κλάδο;</a:t>
            </a:r>
          </a:p>
        </p:txBody>
      </p:sp>
    </p:spTree>
    <p:extLst>
      <p:ext uri="{BB962C8B-B14F-4D97-AF65-F5344CB8AC3E}">
        <p14:creationId xmlns:p14="http://schemas.microsoft.com/office/powerpoint/2010/main" val="1279871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Connector: Elbow 39"/>
          <p:cNvCxnSpPr>
            <a:stCxn id="24" idx="4"/>
            <a:endCxn id="28" idx="0"/>
          </p:cNvCxnSpPr>
          <p:nvPr/>
        </p:nvCxnSpPr>
        <p:spPr>
          <a:xfrm>
            <a:off x="10929938" y="4924425"/>
            <a:ext cx="23813" cy="26670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54" name="Connector: Elbow 40"/>
          <p:cNvCxnSpPr>
            <a:stCxn id="23" idx="4"/>
            <a:endCxn id="27" idx="0"/>
          </p:cNvCxnSpPr>
          <p:nvPr/>
        </p:nvCxnSpPr>
        <p:spPr>
          <a:xfrm>
            <a:off x="10929938" y="3114675"/>
            <a:ext cx="23813" cy="26670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3D78B5"/>
            </a:solidFill>
            <a:prstDash val="solid"/>
            <a:headEnd type="none" w="sm" len="sm"/>
          </a:ln>
        </p:spPr>
      </p:cxnSp>
      <p:cxnSp>
        <p:nvCxnSpPr>
          <p:cNvPr id="55" name="Connector: Elbow 41"/>
          <p:cNvCxnSpPr>
            <a:stCxn id="21" idx="3"/>
            <a:endCxn id="24" idx="2"/>
          </p:cNvCxnSpPr>
          <p:nvPr/>
        </p:nvCxnSpPr>
        <p:spPr>
          <a:xfrm>
            <a:off x="9763125" y="4572000"/>
            <a:ext cx="523875" cy="9525"/>
          </a:xfrm>
          <a:prstGeom prst="bentConnector3">
            <a:avLst>
              <a:gd name="adj1" fmla="val 50000"/>
            </a:avLst>
          </a:prstGeom>
          <a:ln w="19050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56" name="Straight Arrow Connector 42"/>
          <p:cNvCxnSpPr>
            <a:stCxn id="18" idx="3"/>
            <a:endCxn id="23" idx="2"/>
          </p:cNvCxnSpPr>
          <p:nvPr/>
        </p:nvCxnSpPr>
        <p:spPr>
          <a:xfrm>
            <a:off x="9763125" y="2771775"/>
            <a:ext cx="523875" cy="0"/>
          </a:xfrm>
          <a:prstGeom prst="straightConnector1">
            <a:avLst/>
          </a:prstGeom>
          <a:ln w="19050">
            <a:solidFill>
              <a:srgbClr val="3D78B5"/>
            </a:solidFill>
            <a:prstDash val="solid"/>
            <a:headEnd type="none" w="sm" len="sm"/>
          </a:ln>
        </p:spPr>
      </p:cxnSp>
      <p:cxnSp>
        <p:nvCxnSpPr>
          <p:cNvPr id="57" name="Straight Arrow Connector 43"/>
          <p:cNvCxnSpPr>
            <a:stCxn id="14" idx="6"/>
            <a:endCxn id="21" idx="1"/>
          </p:cNvCxnSpPr>
          <p:nvPr/>
        </p:nvCxnSpPr>
        <p:spPr>
          <a:xfrm>
            <a:off x="7810500" y="4572000"/>
            <a:ext cx="333375" cy="0"/>
          </a:xfrm>
          <a:prstGeom prst="straightConnector1">
            <a:avLst/>
          </a:prstGeom>
          <a:ln w="19050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58" name="Straight Arrow Connector 44"/>
          <p:cNvCxnSpPr>
            <a:stCxn id="17" idx="4"/>
            <a:endCxn id="18" idx="0"/>
          </p:cNvCxnSpPr>
          <p:nvPr/>
        </p:nvCxnSpPr>
        <p:spPr>
          <a:xfrm>
            <a:off x="8953500" y="2095500"/>
            <a:ext cx="0" cy="333375"/>
          </a:xfrm>
          <a:prstGeom prst="straightConnector1">
            <a:avLst/>
          </a:prstGeom>
          <a:ln w="19050">
            <a:solidFill>
              <a:srgbClr val="3D78B5"/>
            </a:solidFill>
            <a:prstDash val="solid"/>
            <a:headEnd type="none" w="sm" len="sm"/>
          </a:ln>
        </p:spPr>
      </p:cxnSp>
      <p:cxnSp>
        <p:nvCxnSpPr>
          <p:cNvPr id="59" name="Connector: Elbow 45"/>
          <p:cNvCxnSpPr>
            <a:stCxn id="13" idx="6"/>
            <a:endCxn id="17" idx="2"/>
          </p:cNvCxnSpPr>
          <p:nvPr/>
        </p:nvCxnSpPr>
        <p:spPr>
          <a:xfrm flipV="1">
            <a:off x="7810500" y="1785938"/>
            <a:ext cx="523875" cy="357188"/>
          </a:xfrm>
          <a:prstGeom prst="bentConnector3">
            <a:avLst>
              <a:gd name="adj1" fmla="val 50000"/>
            </a:avLst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60" name="Straight Arrow Connector 46"/>
          <p:cNvCxnSpPr>
            <a:stCxn id="10" idx="3"/>
            <a:endCxn id="14" idx="2"/>
          </p:cNvCxnSpPr>
          <p:nvPr/>
        </p:nvCxnSpPr>
        <p:spPr>
          <a:xfrm>
            <a:off x="5810250" y="4572000"/>
            <a:ext cx="619125" cy="0"/>
          </a:xfrm>
          <a:prstGeom prst="straightConnector1">
            <a:avLst/>
          </a:prstGeom>
          <a:ln w="19050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61" name="Straight Arrow Connector 47"/>
          <p:cNvCxnSpPr>
            <a:stCxn id="9" idx="3"/>
            <a:endCxn id="13" idx="2"/>
          </p:cNvCxnSpPr>
          <p:nvPr/>
        </p:nvCxnSpPr>
        <p:spPr>
          <a:xfrm>
            <a:off x="5810250" y="2143125"/>
            <a:ext cx="619125" cy="0"/>
          </a:xfrm>
          <a:prstGeom prst="straightConnector1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62" name="Connector: Elbow 48"/>
          <p:cNvCxnSpPr>
            <a:stCxn id="7" idx="3"/>
            <a:endCxn id="10" idx="1"/>
          </p:cNvCxnSpPr>
          <p:nvPr/>
        </p:nvCxnSpPr>
        <p:spPr>
          <a:xfrm>
            <a:off x="3743325" y="3362325"/>
            <a:ext cx="590550" cy="1209675"/>
          </a:xfrm>
          <a:prstGeom prst="bentConnector3">
            <a:avLst>
              <a:gd name="adj1" fmla="val 50000"/>
            </a:avLst>
          </a:prstGeom>
          <a:ln w="28575">
            <a:solidFill>
              <a:srgbClr val="5D6974"/>
            </a:solidFill>
            <a:prstDash val="solid"/>
            <a:headEnd type="none" w="sm" len="sm"/>
          </a:ln>
        </p:spPr>
      </p:cxnSp>
      <p:cxnSp>
        <p:nvCxnSpPr>
          <p:cNvPr id="63" name="Connector: Elbow 49"/>
          <p:cNvCxnSpPr>
            <a:stCxn id="7" idx="3"/>
            <a:endCxn id="9" idx="1"/>
          </p:cNvCxnSpPr>
          <p:nvPr/>
        </p:nvCxnSpPr>
        <p:spPr>
          <a:xfrm flipV="1">
            <a:off x="3743325" y="2143125"/>
            <a:ext cx="590550" cy="1219200"/>
          </a:xfrm>
          <a:prstGeom prst="bentConnector3">
            <a:avLst>
              <a:gd name="adj1" fmla="val 50000"/>
            </a:avLst>
          </a:prstGeom>
          <a:ln w="28575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64" name="Straight Arrow Connector 50"/>
          <p:cNvCxnSpPr>
            <a:stCxn id="6" idx="3"/>
            <a:endCxn id="7" idx="1"/>
          </p:cNvCxnSpPr>
          <p:nvPr/>
        </p:nvCxnSpPr>
        <p:spPr>
          <a:xfrm>
            <a:off x="2190750" y="3362325"/>
            <a:ext cx="457200" cy="0"/>
          </a:xfrm>
          <a:prstGeom prst="straightConnector1">
            <a:avLst/>
          </a:prstGeom>
          <a:ln w="28575">
            <a:solidFill>
              <a:srgbClr val="18324B"/>
            </a:solidFill>
            <a:prstDash val="solid"/>
            <a:headEnd type="none" w="sm" len="sm"/>
          </a:ln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0B2B6397-910A-4F3D-A6D3-30E57206E933}"/>
              </a:ext>
            </a:extLst>
          </p:cNvPr>
          <p:cNvSpPr>
            <a:spLocks noGrp="1"/>
          </p:cNvSpPr>
          <p:nvPr/>
        </p:nvSpPr>
        <p:spPr>
          <a:xfrm>
            <a:off x="647700" y="333375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5. Το πλήρες δέντρο της απόφασης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151ED8ED-6604-4916-A17A-71A92704040D}"/>
              </a:ext>
            </a:extLst>
          </p:cNvPr>
          <p:cNvSpPr>
            <a:spLocks noGrp="1"/>
          </p:cNvSpPr>
          <p:nvPr/>
        </p:nvSpPr>
        <p:spPr>
          <a:xfrm>
            <a:off x="647700" y="962025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945A7C-C78B-471A-8126-DB18F5C60C8D}"/>
              </a:ext>
            </a:extLst>
          </p:cNvPr>
          <p:cNvSpPr>
            <a:spLocks noGrp="1"/>
          </p:cNvSpPr>
          <p:nvPr/>
        </p:nvSpPr>
        <p:spPr>
          <a:xfrm>
            <a:off x="666750" y="1038225"/>
            <a:ext cx="10668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αγωγή δεν είναι έκβαση: ακολουθεί κόμβος τύχης για την κλινική εξέλιξη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620518-2735-40D6-904F-0CBF1DA90C56}"/>
              </a:ext>
            </a:extLst>
          </p:cNvPr>
          <p:cNvSpPr>
            <a:spLocks noGrp="1"/>
          </p:cNvSpPr>
          <p:nvPr/>
        </p:nvSpPr>
        <p:spPr>
          <a:xfrm>
            <a:off x="523875" y="3000375"/>
            <a:ext cx="1666875" cy="723900"/>
          </a:xfrm>
          <a:prstGeom prst="roundRect">
            <a:avLst>
              <a:gd name="adj" fmla="val 10526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1.000 ασθενείς</a:t>
            </a:r>
          </a:p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εμφανή DVT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199C4E-AC7E-430E-9DB8-D479D568F194}"/>
              </a:ext>
            </a:extLst>
          </p:cNvPr>
          <p:cNvSpPr>
            <a:spLocks noGrp="1"/>
          </p:cNvSpPr>
          <p:nvPr/>
        </p:nvSpPr>
        <p:spPr>
          <a:xfrm>
            <a:off x="2647950" y="3019425"/>
            <a:ext cx="1095375" cy="685800"/>
          </a:xfrm>
          <a:prstGeom prst="rect">
            <a:avLst/>
          </a:prstGeom>
          <a:solidFill>
            <a:srgbClr val="18324B"/>
          </a:solidFill>
          <a:ln w="19050">
            <a:solidFill>
              <a:srgbClr val="18324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Επιλογή</a:t>
            </a:r>
          </a:p>
          <a:p>
            <a:pPr algn="ctr"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στρατηγικής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FC2CA3-4E59-4150-B0F8-6E200CB12E16}"/>
              </a:ext>
            </a:extLst>
          </p:cNvPr>
          <p:cNvSpPr>
            <a:spLocks noGrp="1"/>
          </p:cNvSpPr>
          <p:nvPr/>
        </p:nvSpPr>
        <p:spPr>
          <a:xfrm>
            <a:off x="4333875" y="1809750"/>
            <a:ext cx="1476375" cy="666750"/>
          </a:xfrm>
          <a:prstGeom prst="roundRect">
            <a:avLst>
              <a:gd name="adj" fmla="val 11429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Screening</a:t>
            </a:r>
          </a:p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με triplex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189D83D-E1F0-41FA-8ECE-FD0C29DE1A67}"/>
              </a:ext>
            </a:extLst>
          </p:cNvPr>
          <p:cNvSpPr>
            <a:spLocks noGrp="1"/>
          </p:cNvSpPr>
          <p:nvPr/>
        </p:nvSpPr>
        <p:spPr>
          <a:xfrm>
            <a:off x="4333875" y="4238625"/>
            <a:ext cx="1476375" cy="666750"/>
          </a:xfrm>
          <a:prstGeom prst="roundRect">
            <a:avLst>
              <a:gd name="adj" fmla="val 11429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</a:t>
            </a:r>
          </a:p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screening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E0A0F06-06E8-46FA-B124-ABC16C47FFED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1381125" cy="6667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88051" lnSpcReduction="10000"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Πραγματική</a:t>
            </a:r>
          </a:p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κατάσταση DVT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0314B4D-989E-46C5-B9C2-F7DD37416FAA}"/>
              </a:ext>
            </a:extLst>
          </p:cNvPr>
          <p:cNvSpPr>
            <a:spLocks noGrp="1"/>
          </p:cNvSpPr>
          <p:nvPr/>
        </p:nvSpPr>
        <p:spPr>
          <a:xfrm>
            <a:off x="6429375" y="4238625"/>
            <a:ext cx="1381125" cy="6667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88051" lnSpcReduction="10000"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Πραγματική</a:t>
            </a:r>
          </a:p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κατάσταση DVT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7063577-0F3A-4D04-8DE7-7A20FB02C07C}"/>
              </a:ext>
            </a:extLst>
          </p:cNvPr>
          <p:cNvSpPr>
            <a:spLocks noGrp="1"/>
          </p:cNvSpPr>
          <p:nvPr/>
        </p:nvSpPr>
        <p:spPr>
          <a:xfrm>
            <a:off x="8334375" y="1476375"/>
            <a:ext cx="1238250" cy="619125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87503" lnSpcReduction="20000"/>
          </a:bodyPr>
          <a:lstStyle/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Αποτέλεσμα</a:t>
            </a:r>
          </a:p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triplex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3E3E21-B3DF-4118-8E84-25BB9C13C28C}"/>
              </a:ext>
            </a:extLst>
          </p:cNvPr>
          <p:cNvSpPr>
            <a:spLocks noGrp="1"/>
          </p:cNvSpPr>
          <p:nvPr/>
        </p:nvSpPr>
        <p:spPr>
          <a:xfrm>
            <a:off x="8143875" y="2428875"/>
            <a:ext cx="161925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Αγωγή αν +</a:t>
            </a:r>
          </a:p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καμία αρχική αγωγή αν −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72AFC59-06D0-4505-8E6A-5100797BB128}"/>
              </a:ext>
            </a:extLst>
          </p:cNvPr>
          <p:cNvSpPr>
            <a:spLocks noGrp="1"/>
          </p:cNvSpPr>
          <p:nvPr/>
        </p:nvSpPr>
        <p:spPr>
          <a:xfrm>
            <a:off x="8143875" y="4238625"/>
            <a:ext cx="1619250" cy="666750"/>
          </a:xfrm>
          <a:prstGeom prst="roundRect">
            <a:avLst>
              <a:gd name="adj" fmla="val 11429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</a:t>
            </a:r>
          </a:p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 αγωγή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2E88B4B-9969-4366-89A0-BEFD4A01FAF3}"/>
              </a:ext>
            </a:extLst>
          </p:cNvPr>
          <p:cNvSpPr>
            <a:spLocks noGrp="1"/>
          </p:cNvSpPr>
          <p:nvPr/>
        </p:nvSpPr>
        <p:spPr>
          <a:xfrm>
            <a:off x="10287000" y="2428875"/>
            <a:ext cx="1285875" cy="68580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76004" lnSpcReduction="20000"/>
          </a:bodyPr>
          <a:lstStyle/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στους 6 μήνες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0C8BC89-075B-4C49-AA0C-76F95270CD4C}"/>
              </a:ext>
            </a:extLst>
          </p:cNvPr>
          <p:cNvSpPr>
            <a:spLocks noGrp="1"/>
          </p:cNvSpPr>
          <p:nvPr/>
        </p:nvSpPr>
        <p:spPr>
          <a:xfrm>
            <a:off x="10287000" y="4238625"/>
            <a:ext cx="1285875" cy="68580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76004" lnSpcReduction="20000"/>
          </a:bodyPr>
          <a:lstStyle/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στους 6 μήνες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94DFDE7E-96FD-402D-B6B4-1F62FBA66A39}"/>
              </a:ext>
            </a:extLst>
          </p:cNvPr>
          <p:cNvSpPr>
            <a:spLocks noGrp="1"/>
          </p:cNvSpPr>
          <p:nvPr/>
        </p:nvSpPr>
        <p:spPr>
          <a:xfrm>
            <a:off x="10810875" y="3381375"/>
            <a:ext cx="285750" cy="285750"/>
          </a:xfrm>
          <a:prstGeom prst="triangle">
            <a:avLst/>
          </a:prstGeom>
          <a:solidFill>
            <a:srgbClr val="3D78B5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 fontScale="32500" lnSpcReduction="20000"/>
          </a:bodyPr>
          <a:lstStyle/>
          <a:p>
            <a:endParaRPr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E7540B81-904F-41FD-A3CB-4E0A592506F8}"/>
              </a:ext>
            </a:extLst>
          </p:cNvPr>
          <p:cNvSpPr>
            <a:spLocks noGrp="1"/>
          </p:cNvSpPr>
          <p:nvPr/>
        </p:nvSpPr>
        <p:spPr>
          <a:xfrm>
            <a:off x="10810875" y="5191125"/>
            <a:ext cx="285750" cy="285750"/>
          </a:xfrm>
          <a:prstGeom prst="triangle">
            <a:avLst/>
          </a:prstGeom>
          <a:solidFill>
            <a:srgbClr val="3D78B5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 fontScale="32500" lnSpcReduction="20000"/>
          </a:bodyPr>
          <a:lstStyle/>
          <a:p>
            <a:endParaRPr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9CF989B-E739-4F0B-B17D-853B29EE8AC6}"/>
              </a:ext>
            </a:extLst>
          </p:cNvPr>
          <p:cNvSpPr>
            <a:spLocks noGrp="1"/>
          </p:cNvSpPr>
          <p:nvPr/>
        </p:nvSpPr>
        <p:spPr>
          <a:xfrm>
            <a:off x="7239000" y="3409950"/>
            <a:ext cx="3476625" cy="495300"/>
          </a:xfrm>
          <a:prstGeom prst="roundRect">
            <a:avLst>
              <a:gd name="adj" fmla="val 15385"/>
            </a:avLst>
          </a:prstGeom>
          <a:solidFill>
            <a:srgbClr val="EAF2F8"/>
          </a:solidFill>
          <a:ln w="9525">
            <a:solidFill>
              <a:srgbClr val="3D78B5"/>
            </a:solidFill>
            <a:prstDash val="solid"/>
          </a:ln>
        </p:spPr>
        <p:txBody>
          <a:bodyPr lIns="57150" tIns="38100" rIns="57150" bIns="38100" anchor="ctr">
            <a:normAutofit fontScale="97111"/>
          </a:bodyPr>
          <a:lstStyle/>
          <a:p>
            <a:pPr algn="ctr">
              <a:buNone/>
              <a:defRPr sz="9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Επιβίωση χωρίς VTE/αιμορραγία · συμπτωματική VTE · μείζων αιμορραγία · θάνατος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33F36B5-ADE7-4A05-897B-EBCDF788EB01}"/>
              </a:ext>
            </a:extLst>
          </p:cNvPr>
          <p:cNvSpPr>
            <a:spLocks noGrp="1"/>
          </p:cNvSpPr>
          <p:nvPr/>
        </p:nvSpPr>
        <p:spPr>
          <a:xfrm>
            <a:off x="7477125" y="5219700"/>
            <a:ext cx="3238500" cy="457200"/>
          </a:xfrm>
          <a:prstGeom prst="roundRect">
            <a:avLst>
              <a:gd name="adj" fmla="val 16667"/>
            </a:avLst>
          </a:prstGeom>
          <a:solidFill>
            <a:srgbClr val="F5F8FA"/>
          </a:solidFill>
          <a:ln w="9525">
            <a:solidFill>
              <a:srgbClr val="5D6974"/>
            </a:solidFill>
            <a:prstDash val="solid"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97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Επιβίωση χωρίς VTE/αιμορραγία · συμπτωματική VTE · θάνατος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F68D06-45B9-4C09-A0FE-D176C27B949D}"/>
              </a:ext>
            </a:extLst>
          </p:cNvPr>
          <p:cNvSpPr>
            <a:spLocks noGrp="1"/>
          </p:cNvSpPr>
          <p:nvPr/>
        </p:nvSpPr>
        <p:spPr>
          <a:xfrm>
            <a:off x="666750" y="1476375"/>
            <a:ext cx="200025" cy="200025"/>
          </a:xfrm>
          <a:prstGeom prst="rect">
            <a:avLst/>
          </a:prstGeom>
          <a:solidFill>
            <a:srgbClr val="18324B"/>
          </a:solidFill>
          <a:ln w="19050">
            <a:solidFill>
              <a:srgbClr val="18324B"/>
            </a:solidFill>
            <a:prstDash val="solid"/>
          </a:ln>
        </p:spPr>
        <p:txBody>
          <a:bodyPr lIns="47625" tIns="28575" rIns="47625" bIns="28575" anchor="ctr">
            <a:normAutofit fontScale="62500" lnSpcReduction="20000"/>
          </a:bodyPr>
          <a:lstStyle/>
          <a:p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80C842-26AA-42D1-9CA4-4AAFC6FB3C7D}"/>
              </a:ext>
            </a:extLst>
          </p:cNvPr>
          <p:cNvSpPr>
            <a:spLocks noGrp="1"/>
          </p:cNvSpPr>
          <p:nvPr/>
        </p:nvSpPr>
        <p:spPr>
          <a:xfrm>
            <a:off x="942975" y="1447800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l">
              <a:buNone/>
              <a:def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κόμβος απόφασης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1D5DAD0-4645-424D-A86A-A7E654B90611}"/>
              </a:ext>
            </a:extLst>
          </p:cNvPr>
          <p:cNvSpPr>
            <a:spLocks noGrp="1"/>
          </p:cNvSpPr>
          <p:nvPr/>
        </p:nvSpPr>
        <p:spPr>
          <a:xfrm>
            <a:off x="666750" y="1781175"/>
            <a:ext cx="200025" cy="200025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32500" lnSpcReduction="20000"/>
          </a:bodyPr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8B3FAE-0119-41A8-B6FF-E66C248C24F9}"/>
              </a:ext>
            </a:extLst>
          </p:cNvPr>
          <p:cNvSpPr>
            <a:spLocks noGrp="1"/>
          </p:cNvSpPr>
          <p:nvPr/>
        </p:nvSpPr>
        <p:spPr>
          <a:xfrm>
            <a:off x="942975" y="1752600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l">
              <a:buNone/>
              <a:def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κόμβος τύχης</a:t>
            </a: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5D66BE1C-ED1B-46BC-8385-047473ADEEEB}"/>
              </a:ext>
            </a:extLst>
          </p:cNvPr>
          <p:cNvSpPr>
            <a:spLocks noGrp="1"/>
          </p:cNvSpPr>
          <p:nvPr/>
        </p:nvSpPr>
        <p:spPr>
          <a:xfrm>
            <a:off x="666750" y="2085975"/>
            <a:ext cx="200025" cy="200025"/>
          </a:xfrm>
          <a:prstGeom prst="triangle">
            <a:avLst/>
          </a:prstGeom>
          <a:solidFill>
            <a:srgbClr val="3D78B5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43BCF0-9684-4CF6-AE6C-37EDBA4FDBEE}"/>
              </a:ext>
            </a:extLst>
          </p:cNvPr>
          <p:cNvSpPr>
            <a:spLocks noGrp="1"/>
          </p:cNvSpPr>
          <p:nvPr/>
        </p:nvSpPr>
        <p:spPr>
          <a:xfrm>
            <a:off x="942975" y="2057400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l">
              <a:buNone/>
              <a:def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τελική έκβαση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C99779F-A619-46F1-9B77-3D9F4576DAF8}"/>
              </a:ext>
            </a:extLst>
          </p:cNvPr>
          <p:cNvSpPr>
            <a:spLocks noGrp="1"/>
          </p:cNvSpPr>
          <p:nvPr/>
        </p:nvSpPr>
        <p:spPr>
          <a:xfrm>
            <a:off x="1476375" y="5838825"/>
            <a:ext cx="9239250" cy="552450"/>
          </a:xfrm>
          <a:prstGeom prst="roundRect">
            <a:avLst>
              <a:gd name="adj" fmla="val 13793"/>
            </a:avLst>
          </a:prstGeom>
          <a:solidFill>
            <a:srgbClr val="FFF3D9"/>
          </a:solidFill>
          <a:ln w="9525">
            <a:solidFill>
              <a:srgbClr val="B57616"/>
            </a:solidFill>
            <a:prstDash val="solid"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1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Ορισμός: «Επιβίωση χωρίς συμπτωματική VTE ή μείζονα αιμορραγία» σημαίνει ότι ο ασθενής είναι ζωντανός στους 6 μήνες χωρίς τα δύο συμβάματα. Μπορεί να εξακολουθεί να έχει σιωπηρή DVT ή να λαμβάνει αγωγή.</a:t>
            </a:r>
          </a:p>
        </p:txBody>
      </p:sp>
    </p:spTree>
    <p:extLst>
      <p:ext uri="{BB962C8B-B14F-4D97-AF65-F5344CB8AC3E}">
        <p14:creationId xmlns:p14="http://schemas.microsoft.com/office/powerpoint/2010/main" val="174001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Connector: Elbow 60"/>
          <p:cNvCxnSpPr>
            <a:stCxn id="52" idx="6"/>
            <a:endCxn id="53" idx="2"/>
          </p:cNvCxnSpPr>
          <p:nvPr/>
        </p:nvCxnSpPr>
        <p:spPr>
          <a:xfrm>
            <a:off x="9191625" y="5362575"/>
            <a:ext cx="228600" cy="352425"/>
          </a:xfrm>
          <a:prstGeom prst="bentConnector4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83" name="Straight Arrow Connector 61"/>
          <p:cNvCxnSpPr>
            <a:stCxn id="51" idx="3"/>
            <a:endCxn id="52" idx="2"/>
          </p:cNvCxnSpPr>
          <p:nvPr/>
        </p:nvCxnSpPr>
        <p:spPr>
          <a:xfrm>
            <a:off x="7572375" y="5362575"/>
            <a:ext cx="381000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84" name="Straight Arrow Connector 62"/>
          <p:cNvCxnSpPr>
            <a:stCxn id="50" idx="3"/>
            <a:endCxn id="51" idx="1"/>
          </p:cNvCxnSpPr>
          <p:nvPr/>
        </p:nvCxnSpPr>
        <p:spPr>
          <a:xfrm>
            <a:off x="5715000" y="5362575"/>
            <a:ext cx="381000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85" name="Straight Arrow Connector 63"/>
          <p:cNvCxnSpPr>
            <a:stCxn id="49" idx="6"/>
            <a:endCxn id="50" idx="1"/>
          </p:cNvCxnSpPr>
          <p:nvPr/>
        </p:nvCxnSpPr>
        <p:spPr>
          <a:xfrm>
            <a:off x="3810000" y="5362575"/>
            <a:ext cx="333375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86" name="Straight Arrow Connector 64"/>
          <p:cNvCxnSpPr>
            <a:stCxn id="48" idx="3"/>
            <a:endCxn id="49" idx="2"/>
          </p:cNvCxnSpPr>
          <p:nvPr/>
        </p:nvCxnSpPr>
        <p:spPr>
          <a:xfrm>
            <a:off x="2190750" y="5362575"/>
            <a:ext cx="333375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87" name="Connector: Elbow 65"/>
          <p:cNvCxnSpPr>
            <a:stCxn id="40" idx="6"/>
            <a:endCxn id="41" idx="2"/>
          </p:cNvCxnSpPr>
          <p:nvPr/>
        </p:nvCxnSpPr>
        <p:spPr>
          <a:xfrm>
            <a:off x="9191625" y="4267200"/>
            <a:ext cx="228600" cy="352425"/>
          </a:xfrm>
          <a:prstGeom prst="bentConnector4">
            <a:avLst/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88" name="Straight Arrow Connector 66"/>
          <p:cNvCxnSpPr>
            <a:stCxn id="39" idx="3"/>
            <a:endCxn id="40" idx="2"/>
          </p:cNvCxnSpPr>
          <p:nvPr/>
        </p:nvCxnSpPr>
        <p:spPr>
          <a:xfrm>
            <a:off x="7572375" y="4267200"/>
            <a:ext cx="381000" cy="0"/>
          </a:xfrm>
          <a:prstGeom prst="straightConnector1">
            <a:avLst/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89" name="Straight Arrow Connector 67"/>
          <p:cNvCxnSpPr>
            <a:stCxn id="38" idx="3"/>
            <a:endCxn id="39" idx="1"/>
          </p:cNvCxnSpPr>
          <p:nvPr/>
        </p:nvCxnSpPr>
        <p:spPr>
          <a:xfrm>
            <a:off x="5715000" y="4267200"/>
            <a:ext cx="381000" cy="0"/>
          </a:xfrm>
          <a:prstGeom prst="straightConnector1">
            <a:avLst/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90" name="Straight Arrow Connector 68"/>
          <p:cNvCxnSpPr>
            <a:stCxn id="37" idx="6"/>
            <a:endCxn id="38" idx="1"/>
          </p:cNvCxnSpPr>
          <p:nvPr/>
        </p:nvCxnSpPr>
        <p:spPr>
          <a:xfrm>
            <a:off x="3810000" y="4267200"/>
            <a:ext cx="333375" cy="0"/>
          </a:xfrm>
          <a:prstGeom prst="straightConnector1">
            <a:avLst/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91" name="Straight Arrow Connector 69"/>
          <p:cNvCxnSpPr>
            <a:stCxn id="36" idx="3"/>
            <a:endCxn id="37" idx="2"/>
          </p:cNvCxnSpPr>
          <p:nvPr/>
        </p:nvCxnSpPr>
        <p:spPr>
          <a:xfrm>
            <a:off x="2190750" y="4267200"/>
            <a:ext cx="333375" cy="0"/>
          </a:xfrm>
          <a:prstGeom prst="straightConnector1">
            <a:avLst/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92" name="Connector: Elbow 70"/>
          <p:cNvCxnSpPr>
            <a:stCxn id="28" idx="6"/>
            <a:endCxn id="29" idx="2"/>
          </p:cNvCxnSpPr>
          <p:nvPr/>
        </p:nvCxnSpPr>
        <p:spPr>
          <a:xfrm>
            <a:off x="9191625" y="3171825"/>
            <a:ext cx="228600" cy="352425"/>
          </a:xfrm>
          <a:prstGeom prst="bentConnector4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93" name="Straight Arrow Connector 71"/>
          <p:cNvCxnSpPr>
            <a:stCxn id="27" idx="3"/>
            <a:endCxn id="28" idx="2"/>
          </p:cNvCxnSpPr>
          <p:nvPr/>
        </p:nvCxnSpPr>
        <p:spPr>
          <a:xfrm>
            <a:off x="7572375" y="3171825"/>
            <a:ext cx="381000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94" name="Straight Arrow Connector 72"/>
          <p:cNvCxnSpPr>
            <a:stCxn id="26" idx="3"/>
            <a:endCxn id="27" idx="1"/>
          </p:cNvCxnSpPr>
          <p:nvPr/>
        </p:nvCxnSpPr>
        <p:spPr>
          <a:xfrm>
            <a:off x="5715000" y="3171825"/>
            <a:ext cx="381000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95" name="Straight Arrow Connector 73"/>
          <p:cNvCxnSpPr>
            <a:stCxn id="25" idx="6"/>
            <a:endCxn id="26" idx="1"/>
          </p:cNvCxnSpPr>
          <p:nvPr/>
        </p:nvCxnSpPr>
        <p:spPr>
          <a:xfrm>
            <a:off x="3810000" y="3171825"/>
            <a:ext cx="333375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96" name="Straight Arrow Connector 74"/>
          <p:cNvCxnSpPr>
            <a:stCxn id="24" idx="3"/>
            <a:endCxn id="25" idx="2"/>
          </p:cNvCxnSpPr>
          <p:nvPr/>
        </p:nvCxnSpPr>
        <p:spPr>
          <a:xfrm>
            <a:off x="2190750" y="3171825"/>
            <a:ext cx="333375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97" name="Connector: Elbow 75"/>
          <p:cNvCxnSpPr>
            <a:stCxn id="16" idx="6"/>
            <a:endCxn id="17" idx="2"/>
          </p:cNvCxnSpPr>
          <p:nvPr/>
        </p:nvCxnSpPr>
        <p:spPr>
          <a:xfrm>
            <a:off x="9191625" y="2076450"/>
            <a:ext cx="228600" cy="352425"/>
          </a:xfrm>
          <a:prstGeom prst="bentConnector4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98" name="Straight Arrow Connector 76"/>
          <p:cNvCxnSpPr>
            <a:stCxn id="15" idx="3"/>
            <a:endCxn id="16" idx="2"/>
          </p:cNvCxnSpPr>
          <p:nvPr/>
        </p:nvCxnSpPr>
        <p:spPr>
          <a:xfrm>
            <a:off x="7572375" y="2076450"/>
            <a:ext cx="381000" cy="0"/>
          </a:xfrm>
          <a:prstGeom prst="straightConnector1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99" name="Straight Arrow Connector 77"/>
          <p:cNvCxnSpPr>
            <a:stCxn id="14" idx="3"/>
            <a:endCxn id="15" idx="1"/>
          </p:cNvCxnSpPr>
          <p:nvPr/>
        </p:nvCxnSpPr>
        <p:spPr>
          <a:xfrm>
            <a:off x="5715000" y="2076450"/>
            <a:ext cx="381000" cy="0"/>
          </a:xfrm>
          <a:prstGeom prst="straightConnector1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100" name="Straight Arrow Connector 78"/>
          <p:cNvCxnSpPr>
            <a:stCxn id="13" idx="6"/>
            <a:endCxn id="14" idx="1"/>
          </p:cNvCxnSpPr>
          <p:nvPr/>
        </p:nvCxnSpPr>
        <p:spPr>
          <a:xfrm>
            <a:off x="3810000" y="2076450"/>
            <a:ext cx="333375" cy="0"/>
          </a:xfrm>
          <a:prstGeom prst="straightConnector1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cxnSp>
        <p:nvCxnSpPr>
          <p:cNvPr id="101" name="Straight Arrow Connector 79"/>
          <p:cNvCxnSpPr>
            <a:stCxn id="12" idx="3"/>
            <a:endCxn id="13" idx="2"/>
          </p:cNvCxnSpPr>
          <p:nvPr/>
        </p:nvCxnSpPr>
        <p:spPr>
          <a:xfrm>
            <a:off x="2190750" y="2076450"/>
            <a:ext cx="333375" cy="0"/>
          </a:xfrm>
          <a:prstGeom prst="straightConnector1">
            <a:avLst/>
          </a:prstGeom>
          <a:ln w="19050">
            <a:solidFill>
              <a:srgbClr val="117F86"/>
            </a:solidFill>
            <a:prstDash val="solid"/>
            <a:headEnd type="none" w="sm" len="sm"/>
          </a:ln>
        </p:spPr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FF5E93B5-7B47-45F4-BCA1-749CC8560677}"/>
              </a:ext>
            </a:extLst>
          </p:cNvPr>
          <p:cNvSpPr>
            <a:spLocks noGrp="1"/>
          </p:cNvSpPr>
          <p:nvPr/>
        </p:nvSpPr>
        <p:spPr>
          <a:xfrm>
            <a:off x="647700" y="333375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Πλήρη μονοπάτια με screening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6B46F34C-B360-4675-8571-E276F11BBED0}"/>
              </a:ext>
            </a:extLst>
          </p:cNvPr>
          <p:cNvSpPr>
            <a:spLocks noGrp="1"/>
          </p:cNvSpPr>
          <p:nvPr/>
        </p:nvSpPr>
        <p:spPr>
          <a:xfrm>
            <a:off x="647700" y="962025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D1273A-C645-4242-9727-846EA1CBA6D1}"/>
              </a:ext>
            </a:extLst>
          </p:cNvPr>
          <p:cNvSpPr>
            <a:spLocks noGrp="1"/>
          </p:cNvSpPr>
          <p:nvPr/>
        </p:nvSpPr>
        <p:spPr>
          <a:xfrm>
            <a:off x="666750" y="1038225"/>
            <a:ext cx="10668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Κάθε γραμμή είναι ένα διαγνωστικό μονοπάτι από την πραγματική κατάσταση έως τις τελικές εκβάσεις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193913-6427-45B7-9858-1178271A8AB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 fontScale="86404" lnSpcReduction="20000"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Πραγματική κατάσταση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6E98BD-FE55-4900-BCB8-C9EB4D986370}"/>
              </a:ext>
            </a:extLst>
          </p:cNvPr>
          <p:cNvSpPr>
            <a:spLocks noGrp="1"/>
          </p:cNvSpPr>
          <p:nvPr/>
        </p:nvSpPr>
        <p:spPr>
          <a:xfrm>
            <a:off x="2524125" y="1381125"/>
            <a:ext cx="1285875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Triplex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32C70-04E6-40D6-B70C-0CF4CBA729A0}"/>
              </a:ext>
            </a:extLst>
          </p:cNvPr>
          <p:cNvSpPr>
            <a:spLocks noGrp="1"/>
          </p:cNvSpPr>
          <p:nvPr/>
        </p:nvSpPr>
        <p:spPr>
          <a:xfrm>
            <a:off x="4143375" y="1381125"/>
            <a:ext cx="1571625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Ερμηνεία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DFF1A9-0E80-49CB-9FB9-4CF514D08FB5}"/>
              </a:ext>
            </a:extLst>
          </p:cNvPr>
          <p:cNvSpPr>
            <a:spLocks noGrp="1"/>
          </p:cNvSpPr>
          <p:nvPr/>
        </p:nvSpPr>
        <p:spPr>
          <a:xfrm>
            <a:off x="6096000" y="1381125"/>
            <a:ext cx="1476375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Αρχική πράξη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7EEF82-4B81-4B25-B829-52A92DF66B34}"/>
              </a:ext>
            </a:extLst>
          </p:cNvPr>
          <p:cNvSpPr>
            <a:spLocks noGrp="1"/>
          </p:cNvSpPr>
          <p:nvPr/>
        </p:nvSpPr>
        <p:spPr>
          <a:xfrm>
            <a:off x="7953375" y="1381125"/>
            <a:ext cx="1238250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Κόμβος τύχης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37F329-EDB7-4944-817F-62EC83A4E1BB}"/>
              </a:ext>
            </a:extLst>
          </p:cNvPr>
          <p:cNvSpPr>
            <a:spLocks noGrp="1"/>
          </p:cNvSpPr>
          <p:nvPr/>
        </p:nvSpPr>
        <p:spPr>
          <a:xfrm>
            <a:off x="9525000" y="1381125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/>
          </a:bodyPr>
          <a:lstStyle/>
          <a:p>
            <a:pPr algn="ctr">
              <a:buNone/>
              <a:def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Τελικές εκβάσεις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FBE6CDA-0D13-493B-AA91-CB42E553A5F8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152400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Υπάρχει DVT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0C405E2-4ED1-4C1E-B5AD-B4F18B6E05FA}"/>
              </a:ext>
            </a:extLst>
          </p:cNvPr>
          <p:cNvSpPr>
            <a:spLocks noGrp="1"/>
          </p:cNvSpPr>
          <p:nvPr/>
        </p:nvSpPr>
        <p:spPr>
          <a:xfrm>
            <a:off x="2524125" y="1762125"/>
            <a:ext cx="1285875" cy="628650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Θετικό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99D0A67-1A47-4E2B-A15A-9724B9505A54}"/>
              </a:ext>
            </a:extLst>
          </p:cNvPr>
          <p:cNvSpPr>
            <a:spLocks noGrp="1"/>
          </p:cNvSpPr>
          <p:nvPr/>
        </p:nvSpPr>
        <p:spPr>
          <a:xfrm>
            <a:off x="4143375" y="1762125"/>
            <a:ext cx="1571625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Αληθώς θετικό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(TP)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7F07EA-D54E-4CF5-B581-1201A1738D7F}"/>
              </a:ext>
            </a:extLst>
          </p:cNvPr>
          <p:cNvSpPr>
            <a:spLocks noGrp="1"/>
          </p:cNvSpPr>
          <p:nvPr/>
        </p:nvSpPr>
        <p:spPr>
          <a:xfrm>
            <a:off x="6096000" y="1762125"/>
            <a:ext cx="1476375" cy="628650"/>
          </a:xfrm>
          <a:prstGeom prst="roundRect">
            <a:avLst>
              <a:gd name="adj" fmla="val 12121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αγωγή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5960994-295E-4195-B3BE-19916F485777}"/>
              </a:ext>
            </a:extLst>
          </p:cNvPr>
          <p:cNvSpPr>
            <a:spLocks noGrp="1"/>
          </p:cNvSpPr>
          <p:nvPr/>
        </p:nvSpPr>
        <p:spPr>
          <a:xfrm>
            <a:off x="7953375" y="1762125"/>
            <a:ext cx="1238250" cy="6286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4141"/>
          </a:bodyPr>
          <a:lstStyle/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4E089FA2-69F4-4A0D-97AC-9FF4FCCD4210}"/>
              </a:ext>
            </a:extLst>
          </p:cNvPr>
          <p:cNvSpPr>
            <a:spLocks noGrp="1"/>
          </p:cNvSpPr>
          <p:nvPr/>
        </p:nvSpPr>
        <p:spPr>
          <a:xfrm>
            <a:off x="9353550" y="1962150"/>
            <a:ext cx="238125" cy="238125"/>
          </a:xfrm>
          <a:prstGeom prst="triangl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94E6A5E-6AC8-41AB-A177-8210D10E4200}"/>
              </a:ext>
            </a:extLst>
          </p:cNvPr>
          <p:cNvSpPr>
            <a:spLocks noGrp="1"/>
          </p:cNvSpPr>
          <p:nvPr/>
        </p:nvSpPr>
        <p:spPr>
          <a:xfrm>
            <a:off x="9639300" y="1657350"/>
            <a:ext cx="19050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3335">
            <a:solidFill>
              <a:srgbClr val="117F86"/>
            </a:solidFill>
            <a:prstDash val="solid"/>
          </a:ln>
        </p:spPr>
        <p:txBody>
          <a:bodyPr lIns="95250" tIns="66675" rIns="76200" bIns="66675" anchor="ctr">
            <a:normAutofit fontScale="78667" lnSpcReduction="20000"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VTE/αιμορραγία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Μη θανατηφόρα συμπτωματική VTE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Μη θανατηφόρος μείζων 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Θάνατος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C7E244A-DFFA-4047-AE7F-9A40989D891D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152400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Υπάρχει DVT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0F6AD47-F1AC-41E5-B1AF-BF2E07BFDE73}"/>
              </a:ext>
            </a:extLst>
          </p:cNvPr>
          <p:cNvSpPr>
            <a:spLocks noGrp="1"/>
          </p:cNvSpPr>
          <p:nvPr/>
        </p:nvSpPr>
        <p:spPr>
          <a:xfrm>
            <a:off x="2524125" y="2857500"/>
            <a:ext cx="1285875" cy="628650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Αρνητικό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B77D562-0AA3-4865-B0AF-8F49F0791F25}"/>
              </a:ext>
            </a:extLst>
          </p:cNvPr>
          <p:cNvSpPr>
            <a:spLocks noGrp="1"/>
          </p:cNvSpPr>
          <p:nvPr/>
        </p:nvSpPr>
        <p:spPr>
          <a:xfrm>
            <a:off x="4143375" y="2857500"/>
            <a:ext cx="1571625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Ψευδώς αρνητικό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(FN)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4914B2C-78E3-4885-BB71-BDE729C86D10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1476375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αγωγή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7449B03-FCD4-4643-9922-A464982A50A8}"/>
              </a:ext>
            </a:extLst>
          </p:cNvPr>
          <p:cNvSpPr>
            <a:spLocks noGrp="1"/>
          </p:cNvSpPr>
          <p:nvPr/>
        </p:nvSpPr>
        <p:spPr>
          <a:xfrm>
            <a:off x="7953375" y="2857500"/>
            <a:ext cx="1238250" cy="6286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4141"/>
          </a:bodyPr>
          <a:lstStyle/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554DFAE-6B22-4C2D-B6A2-9C183BEBC610}"/>
              </a:ext>
            </a:extLst>
          </p:cNvPr>
          <p:cNvSpPr>
            <a:spLocks noGrp="1"/>
          </p:cNvSpPr>
          <p:nvPr/>
        </p:nvSpPr>
        <p:spPr>
          <a:xfrm>
            <a:off x="9353550" y="3057525"/>
            <a:ext cx="238125" cy="238125"/>
          </a:xfrm>
          <a:prstGeom prst="triangle">
            <a:avLst/>
          </a:prstGeom>
          <a:solidFill>
            <a:srgbClr val="B57616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722EAB5-23E6-4927-AD7E-4F860CF3EE51}"/>
              </a:ext>
            </a:extLst>
          </p:cNvPr>
          <p:cNvSpPr>
            <a:spLocks noGrp="1"/>
          </p:cNvSpPr>
          <p:nvPr/>
        </p:nvSpPr>
        <p:spPr>
          <a:xfrm>
            <a:off x="9639300" y="2838450"/>
            <a:ext cx="190500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3335">
            <a:solidFill>
              <a:srgbClr val="B57616"/>
            </a:solidFill>
            <a:prstDash val="solid"/>
          </a:ln>
        </p:spPr>
        <p:txBody>
          <a:bodyPr lIns="95250" tIns="66675" rIns="76200" bIns="66675" anchor="ctr">
            <a:normAutofit fontScale="81644" lnSpcReduction="20000"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VTE/αιμορραγία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Μη θανατηφόρα συμπτωματική VTE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Θάνατος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EE28473-44B9-461A-8066-7763A4524609}"/>
              </a:ext>
            </a:extLst>
          </p:cNvPr>
          <p:cNvSpPr>
            <a:spLocks noGrp="1"/>
          </p:cNvSpPr>
          <p:nvPr/>
        </p:nvSpPr>
        <p:spPr>
          <a:xfrm>
            <a:off x="666750" y="3952875"/>
            <a:ext cx="152400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Δεν υπάρχει DVT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1D91189-D6D3-40D8-9EAD-36F75A6B286B}"/>
              </a:ext>
            </a:extLst>
          </p:cNvPr>
          <p:cNvSpPr>
            <a:spLocks noGrp="1"/>
          </p:cNvSpPr>
          <p:nvPr/>
        </p:nvSpPr>
        <p:spPr>
          <a:xfrm>
            <a:off x="2524125" y="3952875"/>
            <a:ext cx="1285875" cy="628650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Θετικό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9D41219-4EA5-4960-B7AE-A4DD1F8F48D8}"/>
              </a:ext>
            </a:extLst>
          </p:cNvPr>
          <p:cNvSpPr>
            <a:spLocks noGrp="1"/>
          </p:cNvSpPr>
          <p:nvPr/>
        </p:nvSpPr>
        <p:spPr>
          <a:xfrm>
            <a:off x="4143375" y="3952875"/>
            <a:ext cx="1571625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Ψευδώς θετικό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(FP)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29758A6-EA18-4AB7-B4C7-A60C8174818A}"/>
              </a:ext>
            </a:extLst>
          </p:cNvPr>
          <p:cNvSpPr>
            <a:spLocks noGrp="1"/>
          </p:cNvSpPr>
          <p:nvPr/>
        </p:nvSpPr>
        <p:spPr>
          <a:xfrm>
            <a:off x="6096000" y="3952875"/>
            <a:ext cx="1476375" cy="628650"/>
          </a:xfrm>
          <a:prstGeom prst="roundRect">
            <a:avLst>
              <a:gd name="adj" fmla="val 12121"/>
            </a:avLst>
          </a:prstGeom>
          <a:solidFill>
            <a:srgbClr val="FAECEC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Άσκοπη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 αγωγή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FEF2CD1-71D8-4D93-8F95-84EBEE0E1C5E}"/>
              </a:ext>
            </a:extLst>
          </p:cNvPr>
          <p:cNvSpPr>
            <a:spLocks noGrp="1"/>
          </p:cNvSpPr>
          <p:nvPr/>
        </p:nvSpPr>
        <p:spPr>
          <a:xfrm>
            <a:off x="7953375" y="3952875"/>
            <a:ext cx="1238250" cy="6286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4141"/>
          </a:bodyPr>
          <a:lstStyle/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68005B0D-F09E-4FF5-9397-4BB71EDB5431}"/>
              </a:ext>
            </a:extLst>
          </p:cNvPr>
          <p:cNvSpPr>
            <a:spLocks noGrp="1"/>
          </p:cNvSpPr>
          <p:nvPr/>
        </p:nvSpPr>
        <p:spPr>
          <a:xfrm>
            <a:off x="9353550" y="4152900"/>
            <a:ext cx="238125" cy="238125"/>
          </a:xfrm>
          <a:prstGeom prst="triangle">
            <a:avLst/>
          </a:prstGeom>
          <a:solidFill>
            <a:srgbClr val="B54A4A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45C8529-6F57-4143-8106-1509FD3508CD}"/>
              </a:ext>
            </a:extLst>
          </p:cNvPr>
          <p:cNvSpPr>
            <a:spLocks noGrp="1"/>
          </p:cNvSpPr>
          <p:nvPr/>
        </p:nvSpPr>
        <p:spPr>
          <a:xfrm>
            <a:off x="9639300" y="3933825"/>
            <a:ext cx="190500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3335">
            <a:solidFill>
              <a:srgbClr val="B54A4A"/>
            </a:solidFill>
            <a:prstDash val="solid"/>
          </a:ln>
        </p:spPr>
        <p:txBody>
          <a:bodyPr lIns="95250" tIns="66675" rIns="76200" bIns="66675" anchor="ctr">
            <a:normAutofit fontScale="81644" lnSpcReduction="20000"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VTE/αιμορραγία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Μη θανατηφόρος μείζων 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Θάνατος από αιμορραγία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1B2E920-F085-4826-9936-EA99E5095754}"/>
              </a:ext>
            </a:extLst>
          </p:cNvPr>
          <p:cNvSpPr>
            <a:spLocks noGrp="1"/>
          </p:cNvSpPr>
          <p:nvPr/>
        </p:nvSpPr>
        <p:spPr>
          <a:xfrm>
            <a:off x="666750" y="5048250"/>
            <a:ext cx="152400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Δεν υπάρχει DVT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004766F-F705-4D07-BAB9-17BA992ABC6A}"/>
              </a:ext>
            </a:extLst>
          </p:cNvPr>
          <p:cNvSpPr>
            <a:spLocks noGrp="1"/>
          </p:cNvSpPr>
          <p:nvPr/>
        </p:nvSpPr>
        <p:spPr>
          <a:xfrm>
            <a:off x="2524125" y="5048250"/>
            <a:ext cx="1285875" cy="628650"/>
          </a:xfrm>
          <a:prstGeom prst="ellipse">
            <a:avLst/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Αρνητικό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B2E0212-28B3-4C82-9577-AA974FEBE5BF}"/>
              </a:ext>
            </a:extLst>
          </p:cNvPr>
          <p:cNvSpPr>
            <a:spLocks noGrp="1"/>
          </p:cNvSpPr>
          <p:nvPr/>
        </p:nvSpPr>
        <p:spPr>
          <a:xfrm>
            <a:off x="4143375" y="5048250"/>
            <a:ext cx="1571625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Αληθώς αρνητικό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(TN)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9574CAC-00E4-42EA-A9C1-AA835F9CC6D3}"/>
              </a:ext>
            </a:extLst>
          </p:cNvPr>
          <p:cNvSpPr>
            <a:spLocks noGrp="1"/>
          </p:cNvSpPr>
          <p:nvPr/>
        </p:nvSpPr>
        <p:spPr>
          <a:xfrm>
            <a:off x="6096000" y="5048250"/>
            <a:ext cx="1476375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</a:t>
            </a:r>
          </a:p>
          <a:p>
            <a:pPr algn="ctr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αγωγή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871CB6F-3043-4F3E-BA23-8C15DEE8AB0D}"/>
              </a:ext>
            </a:extLst>
          </p:cNvPr>
          <p:cNvSpPr>
            <a:spLocks noGrp="1"/>
          </p:cNvSpPr>
          <p:nvPr/>
        </p:nvSpPr>
        <p:spPr>
          <a:xfrm>
            <a:off x="7953375" y="5048250"/>
            <a:ext cx="1238250" cy="6286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4141"/>
          </a:bodyPr>
          <a:lstStyle/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7D538D7B-0C53-4799-8A0A-5A4D661081CA}"/>
              </a:ext>
            </a:extLst>
          </p:cNvPr>
          <p:cNvSpPr>
            <a:spLocks noGrp="1"/>
          </p:cNvSpPr>
          <p:nvPr/>
        </p:nvSpPr>
        <p:spPr>
          <a:xfrm>
            <a:off x="9353550" y="5248275"/>
            <a:ext cx="238125" cy="238125"/>
          </a:xfrm>
          <a:prstGeom prst="triangle">
            <a:avLst/>
          </a:prstGeom>
          <a:solidFill>
            <a:srgbClr val="2D7A5B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A95A588-FAB8-4842-B319-05BE028DB086}"/>
              </a:ext>
            </a:extLst>
          </p:cNvPr>
          <p:cNvSpPr>
            <a:spLocks noGrp="1"/>
          </p:cNvSpPr>
          <p:nvPr/>
        </p:nvSpPr>
        <p:spPr>
          <a:xfrm>
            <a:off x="9639300" y="5029200"/>
            <a:ext cx="1905000" cy="3429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3335">
            <a:solidFill>
              <a:srgbClr val="2D7A5B"/>
            </a:solidFill>
            <a:prstDash val="solid"/>
          </a:ln>
        </p:spPr>
        <p:txBody>
          <a:bodyPr lIns="95250" tIns="66675" rIns="76200" bIns="66675" anchor="ctr">
            <a:normAutofit fontScale="75481" lnSpcReduction="20000"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VTE/αιμορραγία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FFE4552D-4C4A-465E-A9C1-86803BD1D177}"/>
              </a:ext>
            </a:extLst>
          </p:cNvPr>
          <p:cNvSpPr>
            <a:spLocks noGrp="1"/>
          </p:cNvSpPr>
          <p:nvPr/>
        </p:nvSpPr>
        <p:spPr>
          <a:xfrm>
            <a:off x="1190625" y="6115050"/>
            <a:ext cx="9810750" cy="333375"/>
          </a:xfrm>
          <a:prstGeom prst="roundRect">
            <a:avLst>
              <a:gd name="adj" fmla="val 22857"/>
            </a:avLst>
          </a:prstGeom>
          <a:solidFill>
            <a:srgbClr val="FFF3D9"/>
          </a:solidFill>
          <a:ln w="9525">
            <a:solidFill>
              <a:srgbClr val="B57616"/>
            </a:solidFill>
            <a:prstDash val="solid"/>
          </a:ln>
        </p:spPr>
        <p:txBody>
          <a:bodyPr lIns="57150" tIns="38100" rIns="57150" bIns="38100" anchor="ctr">
            <a:normAutofit fontScale="92810"/>
          </a:bodyPr>
          <a:lstStyle/>
          <a:p>
            <a:pPr algn="ctr">
              <a:buNone/>
              <a:defRPr sz="11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Οι τέσσερις τελικές εκβάσεις είναι αμοιβαία αποκλειόμενες. Η πρώτη μπορεί να συνυπάρχει με σιωπηρή DVT ή έκθεση σε αγωγή.</a:t>
            </a:r>
          </a:p>
        </p:txBody>
      </p:sp>
    </p:spTree>
    <p:extLst>
      <p:ext uri="{BB962C8B-B14F-4D97-AF65-F5344CB8AC3E}">
        <p14:creationId xmlns:p14="http://schemas.microsoft.com/office/powerpoint/2010/main" val="595880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or: Elbow 28"/>
          <p:cNvCxnSpPr>
            <a:stCxn id="18" idx="4"/>
            <a:endCxn id="22" idx="0"/>
          </p:cNvCxnSpPr>
          <p:nvPr/>
        </p:nvCxnSpPr>
        <p:spPr>
          <a:xfrm>
            <a:off x="10572750" y="5149711"/>
            <a:ext cx="33338" cy="30480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40" name="Connector: Elbow 29"/>
          <p:cNvCxnSpPr>
            <a:stCxn id="17" idx="4"/>
            <a:endCxn id="21" idx="0"/>
          </p:cNvCxnSpPr>
          <p:nvPr/>
        </p:nvCxnSpPr>
        <p:spPr>
          <a:xfrm>
            <a:off x="10572750" y="2673211"/>
            <a:ext cx="33338" cy="30480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41" name="Straight Arrow Connector 30"/>
          <p:cNvCxnSpPr>
            <a:stCxn id="14" idx="3"/>
            <a:endCxn id="18" idx="2"/>
          </p:cNvCxnSpPr>
          <p:nvPr/>
        </p:nvCxnSpPr>
        <p:spPr>
          <a:xfrm>
            <a:off x="9334500" y="4778236"/>
            <a:ext cx="571500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42" name="Straight Arrow Connector 31"/>
          <p:cNvCxnSpPr>
            <a:stCxn id="13" idx="3"/>
            <a:endCxn id="17" idx="2"/>
          </p:cNvCxnSpPr>
          <p:nvPr/>
        </p:nvCxnSpPr>
        <p:spPr>
          <a:xfrm>
            <a:off x="9334500" y="2301736"/>
            <a:ext cx="571500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43" name="Straight Arrow Connector 32"/>
          <p:cNvCxnSpPr>
            <a:stCxn id="10" idx="3"/>
            <a:endCxn id="14" idx="1"/>
          </p:cNvCxnSpPr>
          <p:nvPr/>
        </p:nvCxnSpPr>
        <p:spPr>
          <a:xfrm>
            <a:off x="7048500" y="4778236"/>
            <a:ext cx="619125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44" name="Straight Arrow Connector 33"/>
          <p:cNvCxnSpPr>
            <a:stCxn id="9" idx="3"/>
            <a:endCxn id="13" idx="1"/>
          </p:cNvCxnSpPr>
          <p:nvPr/>
        </p:nvCxnSpPr>
        <p:spPr>
          <a:xfrm>
            <a:off x="7048500" y="2301736"/>
            <a:ext cx="619125" cy="0"/>
          </a:xfrm>
          <a:prstGeom prst="straightConnector1">
            <a:avLst/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45" name="Connector: Elbow 34"/>
          <p:cNvCxnSpPr>
            <a:stCxn id="7" idx="6"/>
            <a:endCxn id="10" idx="1"/>
          </p:cNvCxnSpPr>
          <p:nvPr/>
        </p:nvCxnSpPr>
        <p:spPr>
          <a:xfrm>
            <a:off x="4286250" y="3416161"/>
            <a:ext cx="809625" cy="1362075"/>
          </a:xfrm>
          <a:prstGeom prst="bentConnector3">
            <a:avLst>
              <a:gd name="adj1" fmla="val 50000"/>
            </a:avLst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46" name="Connector: Elbow 35"/>
          <p:cNvCxnSpPr>
            <a:stCxn id="7" idx="6"/>
            <a:endCxn id="9" idx="1"/>
          </p:cNvCxnSpPr>
          <p:nvPr/>
        </p:nvCxnSpPr>
        <p:spPr>
          <a:xfrm flipV="1">
            <a:off x="4286250" y="2301736"/>
            <a:ext cx="809625" cy="1114425"/>
          </a:xfrm>
          <a:prstGeom prst="bentConnector3">
            <a:avLst>
              <a:gd name="adj1" fmla="val 50000"/>
            </a:avLst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47" name="Straight Arrow Connector 36"/>
          <p:cNvCxnSpPr>
            <a:stCxn id="6" idx="3"/>
            <a:endCxn id="7" idx="2"/>
          </p:cNvCxnSpPr>
          <p:nvPr/>
        </p:nvCxnSpPr>
        <p:spPr>
          <a:xfrm>
            <a:off x="2190750" y="3416161"/>
            <a:ext cx="666750" cy="0"/>
          </a:xfrm>
          <a:prstGeom prst="straightConnector1">
            <a:avLst/>
          </a:prstGeom>
          <a:ln w="28575">
            <a:solidFill>
              <a:srgbClr val="5D6974"/>
            </a:solidFill>
            <a:prstDash val="solid"/>
            <a:headEnd type="none" w="sm" len="sm"/>
          </a:ln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AA95CA3-8BC4-4422-A31F-F50E1D7E5855}"/>
              </a:ext>
            </a:extLst>
          </p:cNvPr>
          <p:cNvSpPr>
            <a:spLocks noGrp="1"/>
          </p:cNvSpPr>
          <p:nvPr/>
        </p:nvSpPr>
        <p:spPr>
          <a:xfrm>
            <a:off x="647700" y="333375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Χωρίς screening: πλήρη μονοπάτια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718E90B-9D38-4DDF-B7D4-F5654CC776C8}"/>
              </a:ext>
            </a:extLst>
          </p:cNvPr>
          <p:cNvSpPr>
            <a:spLocks noGrp="1"/>
          </p:cNvSpPr>
          <p:nvPr/>
        </p:nvSpPr>
        <p:spPr>
          <a:xfrm>
            <a:off x="647700" y="962025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ECC835-A314-4605-8464-245FA7F041EF}"/>
              </a:ext>
            </a:extLst>
          </p:cNvPr>
          <p:cNvSpPr>
            <a:spLocks noGrp="1"/>
          </p:cNvSpPr>
          <p:nvPr/>
        </p:nvSpPr>
        <p:spPr>
          <a:xfrm>
            <a:off x="666750" y="1038225"/>
            <a:ext cx="106680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Δεν υπάρχει αποτέλεσμα εξέτασης· η άγνωστη πραγματική κατάσταση οδηγεί απευθείας στη μη έναρξη αγωγής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044D36C-7609-4C03-BCD7-96F14DE37774}"/>
              </a:ext>
            </a:extLst>
          </p:cNvPr>
          <p:cNvSpPr>
            <a:spLocks noGrp="1"/>
          </p:cNvSpPr>
          <p:nvPr/>
        </p:nvSpPr>
        <p:spPr>
          <a:xfrm>
            <a:off x="619125" y="3073261"/>
            <a:ext cx="1571625" cy="685800"/>
          </a:xfrm>
          <a:prstGeom prst="roundRect">
            <a:avLst>
              <a:gd name="adj" fmla="val 11111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screening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836571-2B5C-49E9-86A0-AD4DABB7B102}"/>
              </a:ext>
            </a:extLst>
          </p:cNvPr>
          <p:cNvSpPr>
            <a:spLocks noGrp="1"/>
          </p:cNvSpPr>
          <p:nvPr/>
        </p:nvSpPr>
        <p:spPr>
          <a:xfrm>
            <a:off x="2857500" y="3025636"/>
            <a:ext cx="1428750" cy="7810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86977"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Πραγματική κατάσταση</a:t>
            </a:r>
          </a:p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DVT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C39870-C1FD-4CBE-A94A-01D37EF8AD23}"/>
              </a:ext>
            </a:extLst>
          </p:cNvPr>
          <p:cNvSpPr>
            <a:spLocks noGrp="1"/>
          </p:cNvSpPr>
          <p:nvPr/>
        </p:nvSpPr>
        <p:spPr>
          <a:xfrm>
            <a:off x="5095875" y="1930261"/>
            <a:ext cx="1952625" cy="742950"/>
          </a:xfrm>
          <a:prstGeom prst="roundRect">
            <a:avLst>
              <a:gd name="adj" fmla="val 10256"/>
            </a:avLst>
          </a:prstGeom>
          <a:solidFill>
            <a:srgbClr val="FFF3D9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Υπάρχει σιωπηρή DVT</a:t>
            </a:r>
          </a:p>
          <a:p>
            <a:pPr algn="ctr">
              <a:buNone/>
              <a:def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10% = 100/1.000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7C184A5-115D-4A09-894A-97B5DA636774}"/>
              </a:ext>
            </a:extLst>
          </p:cNvPr>
          <p:cNvSpPr>
            <a:spLocks noGrp="1"/>
          </p:cNvSpPr>
          <p:nvPr/>
        </p:nvSpPr>
        <p:spPr>
          <a:xfrm>
            <a:off x="5095875" y="4406761"/>
            <a:ext cx="1952625" cy="742950"/>
          </a:xfrm>
          <a:prstGeom prst="roundRect">
            <a:avLst>
              <a:gd name="adj" fmla="val 10256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Δεν υπάρχει DVT</a:t>
            </a:r>
          </a:p>
          <a:p>
            <a:pPr algn="ctr">
              <a:buNone/>
              <a:def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90% = 900/1.000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3541184-24E3-466B-BE64-83D7C6B5AD64}"/>
              </a:ext>
            </a:extLst>
          </p:cNvPr>
          <p:cNvSpPr>
            <a:spLocks noGrp="1"/>
          </p:cNvSpPr>
          <p:nvPr/>
        </p:nvSpPr>
        <p:spPr>
          <a:xfrm>
            <a:off x="7667625" y="1930261"/>
            <a:ext cx="1666875" cy="742950"/>
          </a:xfrm>
          <a:prstGeom prst="roundRect">
            <a:avLst>
              <a:gd name="adj" fmla="val 10256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</a:t>
            </a:r>
          </a:p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 αγωγή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D755C04-A1E0-45BC-805F-60B48ECA8405}"/>
              </a:ext>
            </a:extLst>
          </p:cNvPr>
          <p:cNvSpPr>
            <a:spLocks noGrp="1"/>
          </p:cNvSpPr>
          <p:nvPr/>
        </p:nvSpPr>
        <p:spPr>
          <a:xfrm>
            <a:off x="7667625" y="4406761"/>
            <a:ext cx="1666875" cy="742950"/>
          </a:xfrm>
          <a:prstGeom prst="roundRect">
            <a:avLst>
              <a:gd name="adj" fmla="val 10256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</a:t>
            </a:r>
          </a:p>
          <a:p>
            <a:pPr algn="ctr">
              <a:buNone/>
              <a:def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αντιπηκτική αγωγή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8A68792-30BE-4D63-8EA2-E4EDEDA53D87}"/>
              </a:ext>
            </a:extLst>
          </p:cNvPr>
          <p:cNvSpPr>
            <a:spLocks noGrp="1"/>
          </p:cNvSpPr>
          <p:nvPr/>
        </p:nvSpPr>
        <p:spPr>
          <a:xfrm>
            <a:off x="9906000" y="1930261"/>
            <a:ext cx="1333500" cy="7429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7528"/>
          </a:bodyPr>
          <a:lstStyle/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01EC81F-A5B6-497A-B532-694CC4F37FC9}"/>
              </a:ext>
            </a:extLst>
          </p:cNvPr>
          <p:cNvSpPr>
            <a:spLocks noGrp="1"/>
          </p:cNvSpPr>
          <p:nvPr/>
        </p:nvSpPr>
        <p:spPr>
          <a:xfrm>
            <a:off x="9906000" y="4406761"/>
            <a:ext cx="1333500" cy="7429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 fontScale="97528"/>
          </a:bodyPr>
          <a:lstStyle/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Κλινική εξέλιξη</a:t>
            </a:r>
          </a:p>
          <a:p>
            <a:pPr algn="ctr"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μηνών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6B86A6E-2E96-4CFF-B962-F18315599A66}"/>
              </a:ext>
            </a:extLst>
          </p:cNvPr>
          <p:cNvSpPr>
            <a:spLocks noGrp="1"/>
          </p:cNvSpPr>
          <p:nvPr/>
        </p:nvSpPr>
        <p:spPr>
          <a:xfrm>
            <a:off x="10477500" y="2978011"/>
            <a:ext cx="257175" cy="257175"/>
          </a:xfrm>
          <a:prstGeom prst="triangle">
            <a:avLst/>
          </a:prstGeom>
          <a:solidFill>
            <a:srgbClr val="B57616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A2A145B-3491-4C87-8C78-F068663BEA1E}"/>
              </a:ext>
            </a:extLst>
          </p:cNvPr>
          <p:cNvSpPr>
            <a:spLocks noGrp="1"/>
          </p:cNvSpPr>
          <p:nvPr/>
        </p:nvSpPr>
        <p:spPr>
          <a:xfrm>
            <a:off x="10477500" y="5454511"/>
            <a:ext cx="257175" cy="257175"/>
          </a:xfrm>
          <a:prstGeom prst="triangle">
            <a:avLst/>
          </a:prstGeom>
          <a:solidFill>
            <a:srgbClr val="2D7A5B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 fontScale="25000" lnSpcReduction="20000"/>
          </a:bodyPr>
          <a:lstStyle/>
          <a:p>
            <a:endParaRPr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A65915-93F2-49C0-92F8-2CF9635C2BE1}"/>
              </a:ext>
            </a:extLst>
          </p:cNvPr>
          <p:cNvSpPr>
            <a:spLocks noGrp="1"/>
          </p:cNvSpPr>
          <p:nvPr/>
        </p:nvSpPr>
        <p:spPr>
          <a:xfrm>
            <a:off x="8048625" y="3263761"/>
            <a:ext cx="314325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3335">
            <a:solidFill>
              <a:srgbClr val="B57616"/>
            </a:solidFill>
            <a:prstDash val="solid"/>
          </a:ln>
        </p:spPr>
        <p:txBody>
          <a:bodyPr lIns="95250" tIns="66675" rIns="76200" bIns="66675" anchor="ctr">
            <a:normAutofit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συμπτωματική VTE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ή μείζονα αιμορραγία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Μη θανατηφόρα συμπτωματική VTE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Θάνατος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E7D372-9C06-496B-A9B1-A4B241A1C975}"/>
              </a:ext>
            </a:extLst>
          </p:cNvPr>
          <p:cNvSpPr>
            <a:spLocks noGrp="1"/>
          </p:cNvSpPr>
          <p:nvPr/>
        </p:nvSpPr>
        <p:spPr>
          <a:xfrm>
            <a:off x="8334375" y="5692636"/>
            <a:ext cx="28575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3335">
            <a:solidFill>
              <a:srgbClr val="2D7A5B"/>
            </a:solidFill>
            <a:prstDash val="solid"/>
          </a:ln>
        </p:spPr>
        <p:txBody>
          <a:bodyPr lIns="95250" tIns="66675" rIns="76200" bIns="66675" anchor="ctr">
            <a:normAutofit/>
          </a:bodyPr>
          <a:lstStyle/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Επιβίωση χωρίς συμπτωματική VTE</a:t>
            </a:r>
          </a:p>
          <a:p>
            <a:pPr algn="l">
              <a:buNone/>
              <a:def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ή μείζονα αιμορραγία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06CE84F-5D29-4EB4-B481-5015AB4E3196}"/>
              </a:ext>
            </a:extLst>
          </p:cNvPr>
          <p:cNvSpPr>
            <a:spLocks noGrp="1"/>
          </p:cNvSpPr>
          <p:nvPr/>
        </p:nvSpPr>
        <p:spPr>
          <a:xfrm>
            <a:off x="2190750" y="1454011"/>
            <a:ext cx="7810500" cy="400050"/>
          </a:xfrm>
          <a:prstGeom prst="roundRect">
            <a:avLst>
              <a:gd name="adj" fmla="val 19048"/>
            </a:avLst>
          </a:prstGeom>
          <a:solidFill>
            <a:srgbClr val="EAF2F8"/>
          </a:solidFill>
          <a:ln w="9525">
            <a:solidFill>
              <a:srgbClr val="3D78B5"/>
            </a:solidFill>
            <a:prstDash val="solid"/>
          </a:ln>
        </p:spPr>
        <p:txBody>
          <a:bodyPr lIns="57150" tIns="38100" rIns="57150" bIns="38100" anchor="ctr">
            <a:normAutofit fontScale="86513"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Μετά το «χωρίς αγωγή» δεν τελειώνει το δέντρο: ακολουθεί η αβέβαιη κλινική εξέλιξη.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91CF08-090D-4863-9325-EBB9031B7B21}"/>
              </a:ext>
            </a:extLst>
          </p:cNvPr>
          <p:cNvSpPr>
            <a:spLocks noGrp="1"/>
          </p:cNvSpPr>
          <p:nvPr/>
        </p:nvSpPr>
        <p:spPr>
          <a:xfrm>
            <a:off x="1143000" y="6187936"/>
            <a:ext cx="9906000" cy="333375"/>
          </a:xfrm>
          <a:prstGeom prst="rect">
            <a:avLst/>
          </a:prstGeom>
          <a:noFill/>
          <a:ln w="0">
            <a:noFill/>
          </a:ln>
        </p:spPr>
        <p:txBody>
          <a:bodyPr lIns="57150" tIns="38100" rIns="57150" bIns="38100" anchor="ctr">
            <a:normAutofit fontScale="86670"/>
          </a:bodyPr>
          <a:lstStyle/>
          <a:p>
            <a:pPr algn="ctr">
              <a:buNone/>
              <a:defRPr sz="11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Στο απλοποιημένο μοντέλο, η μείζων αιμορραγία συνδέεται με έκθεση σε αντιπηκτική αγωγή και επομένως δεν εμφανίζεται εδώ.</a:t>
            </a:r>
          </a:p>
        </p:txBody>
      </p:sp>
    </p:spTree>
    <p:extLst>
      <p:ext uri="{BB962C8B-B14F-4D97-AF65-F5344CB8AC3E}">
        <p14:creationId xmlns:p14="http://schemas.microsoft.com/office/powerpoint/2010/main" val="137418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B7E92A-E9AF-4458-832B-656FDCB4C5B5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6. Παραδοχές που κρατούν το δέντρο διαχειρίσιμο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4A491116-E8A3-46DC-BF24-911B79C79FDB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69DB2-312A-49EF-B0C9-331B6DD24CD3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3381375"/>
          </a:xfrm>
          <a:prstGeom prst="rect">
            <a:avLst/>
          </a:prstGeom>
          <a:noFill/>
          <a:ln w="0">
            <a:noFill/>
          </a:ln>
        </p:spPr>
        <p:txBody>
          <a:bodyPr lIns="38100" tIns="38100" rIns="38100" bIns="38100">
            <a:normAutofit/>
          </a:bodyPr>
          <a:lstStyle/>
          <a:p>
            <a:pPr marL="254000" indent="-127000">
              <a:spcAft>
                <a:spcPts val="1200"/>
              </a:spcAft>
              <a:buChar char="•"/>
              <a:def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Μελετούμε μόνο σιωπηρή DVT που υπάρχει στην αρχή. Νέα περιστατικά μετά την έναρξη θεωρούνται ίδια και στις δύο στρατηγικές και δεν επηρεάζουν τη σύγκριση.</a:t>
            </a:r>
          </a:p>
          <a:p>
            <a:pPr marL="254000" indent="-127000">
              <a:spcAft>
                <a:spcPts val="1200"/>
              </a:spcAft>
              <a:buChar char="•"/>
              <a:def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Ένα θετικό triplex οδηγεί σε αντιπηκτική αγωγή· αρνητικό αποτέλεσμα ή όχι screening οδηγεί σε αρχική μη θεραπεία.</a:t>
            </a:r>
          </a:p>
          <a:p>
            <a:pPr marL="254000" indent="-127000">
              <a:spcAft>
                <a:spcPts val="1200"/>
              </a:spcAft>
              <a:buChar char="•"/>
              <a:def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Οι τελικές εκβάσεις μέσα σε 6 μήνες είναι αμοιβαία αποκλειόμενες.</a:t>
            </a:r>
          </a:p>
          <a:p>
            <a:pPr marL="254000" indent="-127000">
              <a:spcAft>
                <a:spcPts val="1200"/>
              </a:spcAft>
              <a:buChar char="•"/>
              <a:def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Δεν περιλαμβάνουμε κόστος. Η απόφαση βασίζεται μόνο στην προσδοκώμενη κλινική χρησιμότητα.</a:t>
            </a:r>
          </a:p>
          <a:p>
            <a:pPr marL="254000" indent="-127000">
              <a:spcAft>
                <a:spcPts val="1200"/>
              </a:spcAft>
              <a:buChar char="•"/>
              <a:def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Οι πιθανότητες και οι χρησιμότητες είναι υποθετικές — επιλεγμένες για να διδαχθεί η μέθοδος.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5047D4-0C17-4561-8C22-83D17E9149B0}"/>
              </a:ext>
            </a:extLst>
          </p:cNvPr>
          <p:cNvSpPr>
            <a:spLocks noGrp="1"/>
          </p:cNvSpPr>
          <p:nvPr/>
        </p:nvSpPr>
        <p:spPr>
          <a:xfrm>
            <a:off x="1428750" y="5286375"/>
            <a:ext cx="4000500" cy="4000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 fontScale="84920" lnSpcReduction="10000"/>
          </a:bodyPr>
          <a:lstStyle/>
          <a:p>
            <a:pPr algn="ctr">
              <a:buNone/>
              <a:def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Τι χάνουμε με αυτή την απλοποίηση;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58F2FDA-8966-479A-9FFD-D3C06BE8D48B}"/>
              </a:ext>
            </a:extLst>
          </p:cNvPr>
          <p:cNvSpPr>
            <a:spLocks noGrp="1"/>
          </p:cNvSpPr>
          <p:nvPr/>
        </p:nvSpPr>
        <p:spPr>
          <a:xfrm>
            <a:off x="5619750" y="5095875"/>
            <a:ext cx="5143500" cy="838200"/>
          </a:xfrm>
          <a:prstGeom prst="roundRect">
            <a:avLst>
              <a:gd name="adj" fmla="val 9091"/>
            </a:avLst>
          </a:prstGeom>
          <a:solidFill>
            <a:srgbClr val="FAECEC"/>
          </a:solidFill>
          <a:ln w="9525">
            <a:solidFill>
              <a:srgbClr val="B54A4A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Υποτροπές, πολλαπλές αιμορραγίες, ποιότητα ζωής με τον χρόνο, συμμόρφωση και ετερογένεια καρκίνων.</a:t>
            </a:r>
          </a:p>
        </p:txBody>
      </p:sp>
    </p:spTree>
    <p:extLst>
      <p:ext uri="{BB962C8B-B14F-4D97-AF65-F5344CB8AC3E}">
        <p14:creationId xmlns:p14="http://schemas.microsoft.com/office/powerpoint/2010/main" val="1964831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86E7E8-F18A-4CC2-A25F-2A3EBD77DB20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7. Υποθετικές εισροές του βασικού σεναρίου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6D01F888-CF75-4AE9-BC5C-262DEBFD531D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4" name="Table 11"/>
          <p:cNvGraphicFramePr/>
          <p:nvPr/>
        </p:nvGraphicFramePr>
        <p:xfrm>
          <a:off x="1000125" y="1476375"/>
          <a:ext cx="10191750" cy="295275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Παράμετρος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Τιμή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Τι σημαίνει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Επιπολασμός σιωπηρής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από τους 1.000 έχουν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Ευαισθησία triplex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ανιχνεύει 80 από τους 100 με DVT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Ειδικότητα triplex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95%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αρνητικό σε 855 από τους 900 χωρίς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Ορίζοντας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μήνες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περίοδος παρακολούθησης εκβάσεων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FB85FC-138F-4E7C-985B-6694FD957455}"/>
              </a:ext>
            </a:extLst>
          </p:cNvPr>
          <p:cNvSpPr>
            <a:spLocks noGrp="1"/>
          </p:cNvSpPr>
          <p:nvPr/>
        </p:nvSpPr>
        <p:spPr>
          <a:xfrm>
            <a:off x="1571625" y="4953000"/>
            <a:ext cx="9048750" cy="609600"/>
          </a:xfrm>
          <a:prstGeom prst="roundRect">
            <a:avLst>
              <a:gd name="adj" fmla="val 12500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Στάση 2: πριν προχωρήσουμε, πόσα TP, FN, FP και TN αναμένετε;</a:t>
            </a:r>
          </a:p>
        </p:txBody>
      </p:sp>
    </p:spTree>
    <p:extLst>
      <p:ext uri="{BB962C8B-B14F-4D97-AF65-F5344CB8AC3E}">
        <p14:creationId xmlns:p14="http://schemas.microsoft.com/office/powerpoint/2010/main" val="1304927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nector: Elbow 12"/>
          <p:cNvCxnSpPr>
            <a:stCxn id="6" idx="6"/>
            <a:endCxn id="8" idx="1"/>
          </p:cNvCxnSpPr>
          <p:nvPr/>
        </p:nvCxnSpPr>
        <p:spPr>
          <a:xfrm>
            <a:off x="5048250" y="3167063"/>
            <a:ext cx="1619250" cy="1271588"/>
          </a:xfrm>
          <a:prstGeom prst="bentConnector3">
            <a:avLst>
              <a:gd name="adj1" fmla="val 50000"/>
            </a:avLst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18" name="Connector: Elbow 13"/>
          <p:cNvCxnSpPr>
            <a:stCxn id="6" idx="6"/>
            <a:endCxn id="7" idx="1"/>
          </p:cNvCxnSpPr>
          <p:nvPr/>
        </p:nvCxnSpPr>
        <p:spPr>
          <a:xfrm flipV="1">
            <a:off x="5048250" y="2247900"/>
            <a:ext cx="1619250" cy="919163"/>
          </a:xfrm>
          <a:prstGeom prst="bentConnector3">
            <a:avLst>
              <a:gd name="adj1" fmla="val 50000"/>
            </a:avLst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19" name="Connector: Elbow 14"/>
          <p:cNvCxnSpPr>
            <a:stCxn id="5" idx="3"/>
            <a:endCxn id="6" idx="2"/>
          </p:cNvCxnSpPr>
          <p:nvPr/>
        </p:nvCxnSpPr>
        <p:spPr>
          <a:xfrm>
            <a:off x="2952750" y="3095625"/>
            <a:ext cx="1381125" cy="71438"/>
          </a:xfrm>
          <a:prstGeom prst="bentConnector3">
            <a:avLst>
              <a:gd name="adj1" fmla="val 50000"/>
            </a:avLst>
          </a:prstGeom>
          <a:ln w="28575">
            <a:solidFill>
              <a:srgbClr val="18324B"/>
            </a:solidFill>
            <a:prstDash val="solid"/>
            <a:headEnd type="none" w="sm" len="sm"/>
          </a:ln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6AD07CA-DBE2-475A-9661-D277D88DBE63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8. Από 1.000 ασθενείς στην πραγματική κατάσταση DVT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51B2B80-7A06-46E0-8B63-0A22458A40B0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4504D48-F743-41B1-824B-2CEAD5DC3E2C}"/>
              </a:ext>
            </a:extLst>
          </p:cNvPr>
          <p:cNvSpPr>
            <a:spLocks noGrp="1"/>
          </p:cNvSpPr>
          <p:nvPr/>
        </p:nvSpPr>
        <p:spPr>
          <a:xfrm>
            <a:off x="952500" y="2667000"/>
            <a:ext cx="2000250" cy="857250"/>
          </a:xfrm>
          <a:prstGeom prst="roundRect">
            <a:avLst>
              <a:gd name="adj" fmla="val 8889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8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1.000 ασθενείς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1145B4-BA42-456C-895C-D6C0F559C1F1}"/>
              </a:ext>
            </a:extLst>
          </p:cNvPr>
          <p:cNvSpPr>
            <a:spLocks noGrp="1"/>
          </p:cNvSpPr>
          <p:nvPr/>
        </p:nvSpPr>
        <p:spPr>
          <a:xfrm>
            <a:off x="4333875" y="2857500"/>
            <a:ext cx="714375" cy="619125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DVT;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70A86F-BE7F-49BE-9FCA-F3BE4DCCF305}"/>
              </a:ext>
            </a:extLst>
          </p:cNvPr>
          <p:cNvSpPr>
            <a:spLocks noGrp="1"/>
          </p:cNvSpPr>
          <p:nvPr/>
        </p:nvSpPr>
        <p:spPr>
          <a:xfrm>
            <a:off x="6667500" y="1809750"/>
            <a:ext cx="2571750" cy="876300"/>
          </a:xfrm>
          <a:prstGeom prst="roundRect">
            <a:avLst>
              <a:gd name="adj" fmla="val 8696"/>
            </a:avLst>
          </a:prstGeom>
          <a:solidFill>
            <a:srgbClr val="FFF3D9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Σιωπηρή DVT</a:t>
            </a:r>
          </a:p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10% × 1.000 = 100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2AE198-3AF4-4A96-9AFF-0C29240D6E23}"/>
              </a:ext>
            </a:extLst>
          </p:cNvPr>
          <p:cNvSpPr>
            <a:spLocks noGrp="1"/>
          </p:cNvSpPr>
          <p:nvPr/>
        </p:nvSpPr>
        <p:spPr>
          <a:xfrm>
            <a:off x="6667500" y="4000500"/>
            <a:ext cx="2571750" cy="876300"/>
          </a:xfrm>
          <a:prstGeom prst="roundRect">
            <a:avLst>
              <a:gd name="adj" fmla="val 8696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DVT</a:t>
            </a:r>
          </a:p>
          <a:p>
            <a:pPr algn="ctr">
              <a:buNone/>
              <a:def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90% × 1.000 = 900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DF66708-3439-4E66-8A4E-D05AAFF81EC8}"/>
              </a:ext>
            </a:extLst>
          </p:cNvPr>
          <p:cNvSpPr>
            <a:spLocks noGrp="1"/>
          </p:cNvSpPr>
          <p:nvPr/>
        </p:nvSpPr>
        <p:spPr>
          <a:xfrm>
            <a:off x="2302149" y="5600699"/>
            <a:ext cx="7895397" cy="761995"/>
          </a:xfrm>
          <a:prstGeom prst="roundRect">
            <a:avLst>
              <a:gd name="adj" fmla="val 13793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 fontScale="97737"/>
          </a:bodyPr>
          <a:lstStyle/>
          <a:p>
            <a:pPr algn="ctr">
              <a:buNone/>
              <a:defRPr sz="15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Σε κάθε κόμβο τύχης, οι πιθανότητες των κλάδων αθροίζουν σε 1.</a:t>
            </a:r>
          </a:p>
        </p:txBody>
      </p:sp>
    </p:spTree>
    <p:extLst>
      <p:ext uri="{BB962C8B-B14F-4D97-AF65-F5344CB8AC3E}">
        <p14:creationId xmlns:p14="http://schemas.microsoft.com/office/powerpoint/2010/main" val="821137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5EB859-056D-42B2-8DA8-C6164CE73594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9. Πώς προκύπτει ο πίνακας 2×2;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8D409C3-4100-490E-A214-9AAED0901D06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A83822-45AA-49EB-9B30-0AE4355D4D5B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ευαισθησία εφαρμόζεται στους ασθενείς με DVT. Η ειδικότητα εφαρμόζεται στους ασθενείς χωρίς DVT.</a:t>
            </a:r>
          </a:p>
        </p:txBody>
      </p:sp>
      <p:graphicFrame>
        <p:nvGraphicFramePr>
          <p:cNvPr id="15" name="Table 14"/>
          <p:cNvGraphicFramePr/>
          <p:nvPr/>
        </p:nvGraphicFramePr>
        <p:xfrm>
          <a:off x="619125" y="1524000"/>
          <a:ext cx="10953750" cy="3143250"/>
        </p:xfrm>
        <a:graphic>
          <a:graphicData uri="http://schemas.openxmlformats.org/drawingml/2006/table">
            <a:tbl>
              <a:tblPr/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Αποτέλεσμα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Σε ποια ομάδα;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Πιθανότητα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Γιατί;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Υπολογισμός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με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Ευαισθησία 80%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Θετικό triplex όταν η DVT υπάρχει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100×0,80 = 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FN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με DVT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1−ευαισθησία = 20%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Αρνητικό triplex παρότι η DVT υπάρχει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100×0,20 = 20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 χωρίς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Ειδικότητα 95%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Αρνητικό triplex όταν η DVT δεν υπάρχει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900×0,95 = 855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FP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 χωρίς DVT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1−ειδικότητα = 5%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Θετικό triplex παρότι η DVT δεν υπάρχει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900×0,05 = 45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BE93D4-5BCB-4C3E-B88E-587FE672562F}"/>
              </a:ext>
            </a:extLst>
          </p:cNvPr>
          <p:cNvSpPr>
            <a:spLocks noGrp="1"/>
          </p:cNvSpPr>
          <p:nvPr/>
        </p:nvSpPr>
        <p:spPr>
          <a:xfrm>
            <a:off x="904875" y="5000625"/>
            <a:ext cx="4762500" cy="809625"/>
          </a:xfrm>
          <a:prstGeom prst="roundRect">
            <a:avLst>
              <a:gd name="adj" fmla="val 9412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PPV = 80/125 = 64%</a:t>
            </a:r>
          </a:p>
          <a:p>
            <a:pPr algn="ctr">
              <a:defRPr sz="135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Από τα 125 θετικά triplex, τα 80 είναι αληθώς θετικά.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55E5CF-F664-41E8-93F0-1E155361B4DF}"/>
              </a:ext>
            </a:extLst>
          </p:cNvPr>
          <p:cNvSpPr>
            <a:spLocks noGrp="1"/>
          </p:cNvSpPr>
          <p:nvPr/>
        </p:nvSpPr>
        <p:spPr>
          <a:xfrm>
            <a:off x="6524625" y="5000625"/>
            <a:ext cx="4762500" cy="809625"/>
          </a:xfrm>
          <a:prstGeom prst="roundRect">
            <a:avLst>
              <a:gd name="adj" fmla="val 9412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NPV = 855/875 = 97,7%</a:t>
            </a:r>
          </a:p>
          <a:p>
            <a:pPr algn="ctr">
              <a:def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Από τα 875 αρνητικά triplex, τα 855 είναι αληθώς αρνητικά.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B43400-2936-4FF1-A5B9-05664EE7EF7D}"/>
              </a:ext>
            </a:extLst>
          </p:cNvPr>
          <p:cNvSpPr>
            <a:spLocks noGrp="1"/>
          </p:cNvSpPr>
          <p:nvPr/>
        </p:nvSpPr>
        <p:spPr>
          <a:xfrm>
            <a:off x="1809750" y="5953125"/>
            <a:ext cx="8572500" cy="3333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Κάθε υπολογισμός ξεκινά από τη σωστή ομάδα αναφοράς. Αυτό είναι το κρίσιμο βήμα.</a:t>
            </a:r>
          </a:p>
        </p:txBody>
      </p:sp>
    </p:spTree>
    <p:extLst>
      <p:ext uri="{BB962C8B-B14F-4D97-AF65-F5344CB8AC3E}">
        <p14:creationId xmlns:p14="http://schemas.microsoft.com/office/powerpoint/2010/main" val="1700075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EBC6772-00FB-4B9B-924A-B475EA3659DA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10. Τέσσερα κλινικά μονοπάτια μετά το screening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F93E287-4932-41F5-98D0-B0A92FDBC30F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3C387-9205-4805-BE32-BF9311CD50EB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2857500" cy="628650"/>
          </a:xfrm>
          <a:prstGeom prst="roundRect">
            <a:avLst>
              <a:gd name="adj" fmla="val 12121"/>
            </a:avLst>
          </a:prstGeom>
          <a:solidFill>
            <a:srgbClr val="117F86"/>
          </a:solidFill>
          <a:ln w="9525">
            <a:solidFill>
              <a:srgbClr val="117F8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TP: DVT + / test 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4CC438-C2BB-42E5-9196-8F009C8034CF}"/>
              </a:ext>
            </a:extLst>
          </p:cNvPr>
          <p:cNvSpPr>
            <a:spLocks noGrp="1"/>
          </p:cNvSpPr>
          <p:nvPr/>
        </p:nvSpPr>
        <p:spPr>
          <a:xfrm>
            <a:off x="3952875" y="147637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95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80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9A0BB4-BBFE-479A-9A82-299C8EA4041A}"/>
              </a:ext>
            </a:extLst>
          </p:cNvPr>
          <p:cNvSpPr>
            <a:spLocks noGrp="1"/>
          </p:cNvSpPr>
          <p:nvPr/>
        </p:nvSpPr>
        <p:spPr>
          <a:xfrm>
            <a:off x="5143500" y="1476375"/>
            <a:ext cx="200025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Αγωγή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4BAF8D-2B58-4B5C-B699-98EABCDB2E9D}"/>
              </a:ext>
            </a:extLst>
          </p:cNvPr>
          <p:cNvSpPr>
            <a:spLocks noGrp="1"/>
          </p:cNvSpPr>
          <p:nvPr/>
        </p:nvSpPr>
        <p:spPr>
          <a:xfrm>
            <a:off x="7524750" y="1476375"/>
            <a:ext cx="3714750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όφελος και αιμορραγία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2EBC72-DF8E-485A-A319-BB5541CB35CA}"/>
              </a:ext>
            </a:extLst>
          </p:cNvPr>
          <p:cNvSpPr>
            <a:spLocks noGrp="1"/>
          </p:cNvSpPr>
          <p:nvPr/>
        </p:nvSpPr>
        <p:spPr>
          <a:xfrm>
            <a:off x="809625" y="2476500"/>
            <a:ext cx="2857500" cy="628650"/>
          </a:xfrm>
          <a:prstGeom prst="roundRect">
            <a:avLst>
              <a:gd name="adj" fmla="val 12121"/>
            </a:avLst>
          </a:prstGeom>
          <a:solidFill>
            <a:srgbClr val="B57616"/>
          </a:solidFill>
          <a:ln w="9525">
            <a:solidFill>
              <a:srgbClr val="B5761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FN: DVT + / test −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79C370-D401-4270-B7D0-670E116C5A1B}"/>
              </a:ext>
            </a:extLst>
          </p:cNvPr>
          <p:cNvSpPr>
            <a:spLocks noGrp="1"/>
          </p:cNvSpPr>
          <p:nvPr/>
        </p:nvSpPr>
        <p:spPr>
          <a:xfrm>
            <a:off x="3952875" y="2476500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95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69E300-9843-4820-9965-C4D0C4BE83FD}"/>
              </a:ext>
            </a:extLst>
          </p:cNvPr>
          <p:cNvSpPr>
            <a:spLocks noGrp="1"/>
          </p:cNvSpPr>
          <p:nvPr/>
        </p:nvSpPr>
        <p:spPr>
          <a:xfrm>
            <a:off x="5143500" y="2476500"/>
            <a:ext cx="200025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Χωρίς αρχική αγωγή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3E5447-3513-4B2A-9354-3A5B401C319D}"/>
              </a:ext>
            </a:extLst>
          </p:cNvPr>
          <p:cNvSpPr>
            <a:spLocks noGrp="1"/>
          </p:cNvSpPr>
          <p:nvPr/>
        </p:nvSpPr>
        <p:spPr>
          <a:xfrm>
            <a:off x="7524750" y="2476500"/>
            <a:ext cx="3714750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κίνδυνος VTE/PE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3BE867-BF4B-48C2-86FF-5CC4C530FFB7}"/>
              </a:ext>
            </a:extLst>
          </p:cNvPr>
          <p:cNvSpPr>
            <a:spLocks noGrp="1"/>
          </p:cNvSpPr>
          <p:nvPr/>
        </p:nvSpPr>
        <p:spPr>
          <a:xfrm>
            <a:off x="809625" y="3476625"/>
            <a:ext cx="2857500" cy="628650"/>
          </a:xfrm>
          <a:prstGeom prst="roundRect">
            <a:avLst>
              <a:gd name="adj" fmla="val 12121"/>
            </a:avLst>
          </a:prstGeom>
          <a:solidFill>
            <a:srgbClr val="B54A4A"/>
          </a:solidFill>
          <a:ln w="9525">
            <a:solidFill>
              <a:srgbClr val="B54A4A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FP: DVT − / test 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2CBF33-3FF2-4333-8FE7-9F8F67DEA496}"/>
              </a:ext>
            </a:extLst>
          </p:cNvPr>
          <p:cNvSpPr>
            <a:spLocks noGrp="1"/>
          </p:cNvSpPr>
          <p:nvPr/>
        </p:nvSpPr>
        <p:spPr>
          <a:xfrm>
            <a:off x="3952875" y="34766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9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45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9B09099-A06C-4AFE-AF8E-D271F4BC1214}"/>
              </a:ext>
            </a:extLst>
          </p:cNvPr>
          <p:cNvSpPr>
            <a:spLocks noGrp="1"/>
          </p:cNvSpPr>
          <p:nvPr/>
        </p:nvSpPr>
        <p:spPr>
          <a:xfrm>
            <a:off x="5143500" y="3476625"/>
            <a:ext cx="200025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Άσκοπη αγωγή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8018BA-A1B6-4638-BBBF-2724E239D6AC}"/>
              </a:ext>
            </a:extLst>
          </p:cNvPr>
          <p:cNvSpPr>
            <a:spLocks noGrp="1"/>
          </p:cNvSpPr>
          <p:nvPr/>
        </p:nvSpPr>
        <p:spPr>
          <a:xfrm>
            <a:off x="7524750" y="3476625"/>
            <a:ext cx="3714750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αιμορραγία χωρίς όφελος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E1B6915-6CBF-4A46-B563-79902E9EDA57}"/>
              </a:ext>
            </a:extLst>
          </p:cNvPr>
          <p:cNvSpPr>
            <a:spLocks noGrp="1"/>
          </p:cNvSpPr>
          <p:nvPr/>
        </p:nvSpPr>
        <p:spPr>
          <a:xfrm>
            <a:off x="809625" y="4476750"/>
            <a:ext cx="2857500" cy="628650"/>
          </a:xfrm>
          <a:prstGeom prst="roundRect">
            <a:avLst>
              <a:gd name="adj" fmla="val 12121"/>
            </a:avLst>
          </a:prstGeom>
          <a:solidFill>
            <a:srgbClr val="2D7A5B"/>
          </a:solidFill>
          <a:ln w="9525">
            <a:solidFill>
              <a:srgbClr val="2D7A5B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TN: DVT − / test −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80E292-D2C8-48DF-A367-B8A7E6D2B454}"/>
              </a:ext>
            </a:extLst>
          </p:cNvPr>
          <p:cNvSpPr>
            <a:spLocks noGrp="1"/>
          </p:cNvSpPr>
          <p:nvPr/>
        </p:nvSpPr>
        <p:spPr>
          <a:xfrm>
            <a:off x="3952875" y="4476750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9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855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1D31C5-F543-4830-9BF1-69D7A24BDB0C}"/>
              </a:ext>
            </a:extLst>
          </p:cNvPr>
          <p:cNvSpPr>
            <a:spLocks noGrp="1"/>
          </p:cNvSpPr>
          <p:nvPr/>
        </p:nvSpPr>
        <p:spPr>
          <a:xfrm>
            <a:off x="5143500" y="4476750"/>
            <a:ext cx="2000250" cy="628650"/>
          </a:xfrm>
          <a:prstGeom prst="roundRect">
            <a:avLst>
              <a:gd name="adj" fmla="val 12121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Χωρίς αγωγή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6ABBC2-C605-4F37-A9D0-A778DD33B617}"/>
              </a:ext>
            </a:extLst>
          </p:cNvPr>
          <p:cNvSpPr>
            <a:spLocks noGrp="1"/>
          </p:cNvSpPr>
          <p:nvPr/>
        </p:nvSpPr>
        <p:spPr>
          <a:xfrm>
            <a:off x="7524750" y="4476750"/>
            <a:ext cx="3714750" cy="6286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συμβάν από baseline DVT</a:t>
            </a:r>
          </a:p>
        </p:txBody>
      </p:sp>
    </p:spTree>
    <p:extLst>
      <p:ext uri="{BB962C8B-B14F-4D97-AF65-F5344CB8AC3E}">
        <p14:creationId xmlns:p14="http://schemas.microsoft.com/office/powerpoint/2010/main" val="1733940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D1F938-95CD-45DD-A3FA-5D21F6925AEF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11. Πιθανότητες τελικών εκβάσεων ανά μονοπάτι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5CB1669-A9DC-42EB-B7A0-93C2854C6E94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4" name="Table 11"/>
          <p:cNvGraphicFramePr/>
          <p:nvPr/>
        </p:nvGraphicFramePr>
        <p:xfrm>
          <a:off x="666750" y="1571625"/>
          <a:ext cx="10858500" cy="3143250"/>
        </p:xfrm>
        <a:graphic>
          <a:graphicData uri="http://schemas.openxmlformats.org/drawingml/2006/table">
            <a:tbl>
              <a:tblPr/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Μονοπάτι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Χωρίς μείζον συμβάν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θανατηφόρο VTE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Μείζων αιμορραγία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Θάνατος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TP · DVT υπό αγωγή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FN / DVT χωρίς αγωγή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55%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FP · αγωγή χωρίς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96%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TN · χωρίς DVT/αγωγή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100%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7D99744-0BCC-4D68-A13E-20235798C24D}"/>
              </a:ext>
            </a:extLst>
          </p:cNvPr>
          <p:cNvSpPr>
            <a:spLocks noGrp="1"/>
          </p:cNvSpPr>
          <p:nvPr/>
        </p:nvSpPr>
        <p:spPr>
          <a:xfrm>
            <a:off x="2333625" y="5191125"/>
            <a:ext cx="7524750" cy="552450"/>
          </a:xfrm>
          <a:prstGeom prst="roundRect">
            <a:avLst>
              <a:gd name="adj" fmla="val 13793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buNone/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Έλεγχος συνέπειας: κάθε γραμμή αθροίζει σε 100%.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AE920B-242A-4E9A-B97B-38148B697576}"/>
              </a:ext>
            </a:extLst>
          </p:cNvPr>
          <p:cNvSpPr>
            <a:spLocks noGrp="1"/>
          </p:cNvSpPr>
          <p:nvPr/>
        </p:nvSpPr>
        <p:spPr>
          <a:xfrm>
            <a:off x="2667000" y="5905500"/>
            <a:ext cx="6858000" cy="2667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 fontScale="93750"/>
          </a:bodyPr>
          <a:lstStyle/>
          <a:p>
            <a:pPr algn="ctr">
              <a:buNone/>
              <a:defRPr sz="120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Οι πιθανότητες είναι υποθετικές και αμοιβαία αποκλειόμενες.</a:t>
            </a:r>
          </a:p>
        </p:txBody>
      </p:sp>
    </p:spTree>
    <p:extLst>
      <p:ext uri="{BB962C8B-B14F-4D97-AF65-F5344CB8AC3E}">
        <p14:creationId xmlns:p14="http://schemas.microsoft.com/office/powerpoint/2010/main" val="2008039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C28782-9B08-4E14-A2DB-EC479318A952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12α. Υπολογίζουμε όλες τις εκβάσεις κάθε μονοπατιού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F7E60F1-25C5-4BCF-8A25-25214761776B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B55D64-ACF9-45BC-ABE7-66D0975FE2F4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Σε κάθε κελί: ασθενείς του μονοπατιού × πιθανότητα της συγκεκριμένης έκβασης</a:t>
            </a:r>
          </a:p>
        </p:txBody>
      </p:sp>
      <p:graphicFrame>
        <p:nvGraphicFramePr>
          <p:cNvPr id="14" name="Table 13"/>
          <p:cNvGraphicFramePr/>
          <p:nvPr/>
        </p:nvGraphicFramePr>
        <p:xfrm>
          <a:off x="428625" y="1619250"/>
          <a:ext cx="11334750" cy="3381375"/>
        </p:xfrm>
        <a:graphic>
          <a:graphicData uri="http://schemas.openxmlformats.org/drawingml/2006/table">
            <a:tbl>
              <a:tblPr/>
              <a:tblGrid>
                <a:gridCol w="166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Μονοπάτι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Επιβίωση χωρίς VTE/αιμορραγία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θανατηφόρα VTE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Μείζων αιμορραγία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Θάνατος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TP, N=80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80×90% = 72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80×4% = 3,2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80×4% = 3,2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80×2% = 1,6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FN, N=20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20×55% = 11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20×35% = 7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20×10% = 2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FP, N=45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45×96% = 43,2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45×3% = 1,35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45×1% = 0,45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TN, N=855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855×100% = 855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—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E00AF65-EECF-4403-9A71-7F9CE1602C93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8953500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 fontScale="95634" lnSpcReduction="10000"/>
          </a:bodyPr>
          <a:lstStyle/>
          <a:p>
            <a:pPr algn="ctr">
              <a:def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Έλεγχος ανά γραμμή: τα αναμενόμενα άτομα σε κάθε μονοπάτι αθροίζουν στο N του μονοπατιού.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332E96-D6E7-4ED5-8D93-70F55D9193BD}"/>
              </a:ext>
            </a:extLst>
          </p:cNvPr>
          <p:cNvSpPr>
            <a:spLocks noGrp="1"/>
          </p:cNvSpPr>
          <p:nvPr/>
        </p:nvSpPr>
        <p:spPr>
          <a:xfrm>
            <a:off x="1762125" y="6048375"/>
            <a:ext cx="8667750" cy="2857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20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Οι δεκαδικοί αριθμοί είναι αναμενόμενοι αριθμοί ασθενών, όχι πραγματικά κλάσματα ασθενών.</a:t>
            </a:r>
          </a:p>
        </p:txBody>
      </p:sp>
    </p:spTree>
    <p:extLst>
      <p:ext uri="{BB962C8B-B14F-4D97-AF65-F5344CB8AC3E}">
        <p14:creationId xmlns:p14="http://schemas.microsoft.com/office/powerpoint/2010/main" val="820131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F5E4709-BEED-4C97-BEB9-30B24C2FA628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12β. Αθροίζουμε την ίδια έκβαση από όλα τα μονοπάτια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C903D4E-47C8-45FF-B777-9AC2F587AC82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9B591-E19A-4291-87D9-FFF674AA12B4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Τώρα διαβάζουμε τον προηγούμενο πίνακα ανά στήλη και όχι ανά γραμμή.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64FAB8-F271-47B6-B0D1-C71BCF61B919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1000125"/>
          </a:xfrm>
          <a:prstGeom prst="roundRect">
            <a:avLst>
              <a:gd name="adj" fmla="val 7619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Επιβίωση χωρίς VTE/αιμορραγία</a:t>
            </a:r>
          </a:p>
          <a:p>
            <a:pPr algn="ctr"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72 + 11 + 43,2 + 855 = 981,2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3D6F23-85F2-4804-BD24-7B05678862D2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1000125"/>
          </a:xfrm>
          <a:prstGeom prst="roundRect">
            <a:avLst>
              <a:gd name="adj" fmla="val 7619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50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Μη θανατηφόρα VTE</a:t>
            </a:r>
          </a:p>
          <a:p>
            <a:pPr algn="ctr">
              <a:defRPr sz="150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3,2 + 7 = 10,2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7CCC45-924C-4549-A228-804C1B8A9CF1}"/>
              </a:ext>
            </a:extLst>
          </p:cNvPr>
          <p:cNvSpPr>
            <a:spLocks noGrp="1"/>
          </p:cNvSpPr>
          <p:nvPr/>
        </p:nvSpPr>
        <p:spPr>
          <a:xfrm>
            <a:off x="762000" y="3190875"/>
            <a:ext cx="4953000" cy="1000125"/>
          </a:xfrm>
          <a:prstGeom prst="roundRect">
            <a:avLst>
              <a:gd name="adj" fmla="val 7619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50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Μείζονες αιμορραγίες</a:t>
            </a:r>
          </a:p>
          <a:p>
            <a:pPr algn="ctr">
              <a:defRPr sz="150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3,2 + 1,35 = 4,55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C48653-5059-4AA9-9571-10154AADCB96}"/>
              </a:ext>
            </a:extLst>
          </p:cNvPr>
          <p:cNvSpPr>
            <a:spLocks noGrp="1"/>
          </p:cNvSpPr>
          <p:nvPr/>
        </p:nvSpPr>
        <p:spPr>
          <a:xfrm>
            <a:off x="6477000" y="3190875"/>
            <a:ext cx="4953000" cy="1000125"/>
          </a:xfrm>
          <a:prstGeom prst="roundRect">
            <a:avLst>
              <a:gd name="adj" fmla="val 7619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5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Θάνατοι</a:t>
            </a:r>
          </a:p>
          <a:p>
            <a:pPr algn="ctr">
              <a:defRPr sz="15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1,6 + 2 + 0,45 = 4,05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D21E545-2919-418A-8323-4E00232EDBAD}"/>
              </a:ext>
            </a:extLst>
          </p:cNvPr>
          <p:cNvSpPr>
            <a:spLocks noGrp="1"/>
          </p:cNvSpPr>
          <p:nvPr/>
        </p:nvSpPr>
        <p:spPr>
          <a:xfrm>
            <a:off x="2667000" y="4762500"/>
            <a:ext cx="685800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981,2 + 10,2 + 4,55 + 4,05 = 1.000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61B7BF-D01B-43BA-A4A3-8A6E5264D250}"/>
              </a:ext>
            </a:extLst>
          </p:cNvPr>
          <p:cNvSpPr>
            <a:spLocks noGrp="1"/>
          </p:cNvSpPr>
          <p:nvPr/>
        </p:nvSpPr>
        <p:spPr>
          <a:xfrm>
            <a:off x="1714500" y="5810250"/>
            <a:ext cx="8763000" cy="47625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 fontScale="96321"/>
          </a:bodyPr>
          <a:lstStyle/>
          <a:p>
            <a:pPr algn="ctr">
              <a:defRPr sz="12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Τελικός έλεγχος: οι τέσσερις αμοιβαία αποκλειόμενες εκβάσεις καλύπτουν ολόκληρη την κοόρτη.</a:t>
            </a:r>
          </a:p>
        </p:txBody>
      </p:sp>
    </p:spTree>
    <p:extLst>
      <p:ext uri="{BB962C8B-B14F-4D97-AF65-F5344CB8AC3E}">
        <p14:creationId xmlns:p14="http://schemas.microsoft.com/office/powerpoint/2010/main" val="1574369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Arrow Connector 16"/>
          <p:cNvCxnSpPr>
            <a:stCxn id="8" idx="3"/>
            <a:endCxn id="13" idx="1"/>
          </p:cNvCxnSpPr>
          <p:nvPr/>
        </p:nvCxnSpPr>
        <p:spPr>
          <a:xfrm>
            <a:off x="6953250" y="4629150"/>
            <a:ext cx="1476375" cy="0"/>
          </a:xfrm>
          <a:prstGeom prst="straightConnector1">
            <a:avLst/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24" name="Connector: Elbow 17"/>
          <p:cNvCxnSpPr>
            <a:stCxn id="7" idx="3"/>
            <a:endCxn id="12" idx="1"/>
          </p:cNvCxnSpPr>
          <p:nvPr/>
        </p:nvCxnSpPr>
        <p:spPr>
          <a:xfrm flipV="1">
            <a:off x="6953250" y="2333625"/>
            <a:ext cx="1476375" cy="9525"/>
          </a:xfrm>
          <a:prstGeom prst="bentConnector3">
            <a:avLst>
              <a:gd name="adj1" fmla="val 50000"/>
            </a:avLst>
          </a:prstGeom>
          <a:ln w="19050">
            <a:solidFill>
              <a:srgbClr val="B54A4A"/>
            </a:solidFill>
            <a:prstDash val="solid"/>
            <a:headEnd type="none" w="sm" len="sm"/>
          </a:ln>
        </p:spPr>
      </p:cxnSp>
      <p:cxnSp>
        <p:nvCxnSpPr>
          <p:cNvPr id="25" name="Connector: Elbow 18"/>
          <p:cNvCxnSpPr>
            <a:stCxn id="6" idx="6"/>
            <a:endCxn id="8" idx="1"/>
          </p:cNvCxnSpPr>
          <p:nvPr/>
        </p:nvCxnSpPr>
        <p:spPr>
          <a:xfrm>
            <a:off x="3571875" y="3295650"/>
            <a:ext cx="1190625" cy="1333500"/>
          </a:xfrm>
          <a:prstGeom prst="bentConnector3">
            <a:avLst>
              <a:gd name="adj1" fmla="val 50000"/>
            </a:avLst>
          </a:prstGeom>
          <a:ln w="19050">
            <a:solidFill>
              <a:srgbClr val="2D7A5B"/>
            </a:solidFill>
            <a:prstDash val="solid"/>
            <a:headEnd type="none" w="sm" len="sm"/>
          </a:ln>
        </p:spPr>
      </p:cxnSp>
      <p:cxnSp>
        <p:nvCxnSpPr>
          <p:cNvPr id="26" name="Connector: Elbow 19"/>
          <p:cNvCxnSpPr>
            <a:stCxn id="6" idx="6"/>
            <a:endCxn id="7" idx="1"/>
          </p:cNvCxnSpPr>
          <p:nvPr/>
        </p:nvCxnSpPr>
        <p:spPr>
          <a:xfrm flipV="1">
            <a:off x="3571875" y="2343150"/>
            <a:ext cx="1190625" cy="952500"/>
          </a:xfrm>
          <a:prstGeom prst="bentConnector3">
            <a:avLst>
              <a:gd name="adj1" fmla="val 50000"/>
            </a:avLst>
          </a:prstGeom>
          <a:ln w="19050">
            <a:solidFill>
              <a:srgbClr val="B57616"/>
            </a:solidFill>
            <a:prstDash val="solid"/>
            <a:headEnd type="none" w="sm" len="sm"/>
          </a:ln>
        </p:spPr>
      </p:cxnSp>
      <p:cxnSp>
        <p:nvCxnSpPr>
          <p:cNvPr id="27" name="Straight Arrow Connector 20"/>
          <p:cNvCxnSpPr>
            <a:stCxn id="5" idx="3"/>
            <a:endCxn id="6" idx="2"/>
          </p:cNvCxnSpPr>
          <p:nvPr/>
        </p:nvCxnSpPr>
        <p:spPr>
          <a:xfrm>
            <a:off x="1809750" y="3295650"/>
            <a:ext cx="1047750" cy="0"/>
          </a:xfrm>
          <a:prstGeom prst="straightConnector1">
            <a:avLst/>
          </a:prstGeom>
          <a:ln w="19050">
            <a:solidFill>
              <a:srgbClr val="5D6974"/>
            </a:solidFill>
            <a:prstDash val="solid"/>
            <a:headEnd type="none" w="sm" len="sm"/>
          </a:ln>
        </p:spPr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D620A1D-3721-4244-B906-098CDBF801AC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13. Χωρίς screening: τι συμβαίνει στους ίδιους 1.000;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5C208A1-7071-47D9-A9C1-F1EF44AC20C4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FAFE72B-A2DE-46D3-9461-BCA8FAF7E7F5}"/>
              </a:ext>
            </a:extLst>
          </p:cNvPr>
          <p:cNvSpPr>
            <a:spLocks noGrp="1"/>
          </p:cNvSpPr>
          <p:nvPr/>
        </p:nvSpPr>
        <p:spPr>
          <a:xfrm>
            <a:off x="666750" y="2952750"/>
            <a:ext cx="114300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9050">
            <a:solidFill>
              <a:srgbClr val="3D78B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8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1.000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F786A9-2781-4965-929C-D3D8110439D2}"/>
              </a:ext>
            </a:extLst>
          </p:cNvPr>
          <p:cNvSpPr>
            <a:spLocks noGrp="1"/>
          </p:cNvSpPr>
          <p:nvPr/>
        </p:nvSpPr>
        <p:spPr>
          <a:xfrm>
            <a:off x="2857500" y="3000375"/>
            <a:ext cx="714375" cy="590550"/>
          </a:xfrm>
          <a:prstGeom prst="ellipse">
            <a:avLst/>
          </a:prstGeom>
          <a:solidFill>
            <a:srgbClr val="117F86"/>
          </a:solidFill>
          <a:ln w="19050">
            <a:solidFill>
              <a:srgbClr val="117F8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DVT?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BCCAD6-14F4-4833-94E0-FBAAF412A607}"/>
              </a:ext>
            </a:extLst>
          </p:cNvPr>
          <p:cNvSpPr>
            <a:spLocks noGrp="1"/>
          </p:cNvSpPr>
          <p:nvPr/>
        </p:nvSpPr>
        <p:spPr>
          <a:xfrm>
            <a:off x="4762500" y="1952625"/>
            <a:ext cx="2190750" cy="781050"/>
          </a:xfrm>
          <a:prstGeom prst="roundRect">
            <a:avLst>
              <a:gd name="adj" fmla="val 9756"/>
            </a:avLst>
          </a:prstGeom>
          <a:solidFill>
            <a:srgbClr val="FFF3D9"/>
          </a:solidFill>
          <a:ln w="19050">
            <a:solidFill>
              <a:srgbClr val="B57616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100 με DVT</a:t>
            </a:r>
          </a:p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χωρίς αρχική αγωγή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E9A24FC-E754-46EA-A357-230B5AF0AB10}"/>
              </a:ext>
            </a:extLst>
          </p:cNvPr>
          <p:cNvSpPr>
            <a:spLocks noGrp="1"/>
          </p:cNvSpPr>
          <p:nvPr/>
        </p:nvSpPr>
        <p:spPr>
          <a:xfrm>
            <a:off x="4762500" y="4286250"/>
            <a:ext cx="2190750" cy="685800"/>
          </a:xfrm>
          <a:prstGeom prst="roundRect">
            <a:avLst>
              <a:gd name="adj" fmla="val 11111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900 χωρίς DVT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7FC25C-B18F-4327-B3EA-96124629CCC4}"/>
              </a:ext>
            </a:extLst>
          </p:cNvPr>
          <p:cNvSpPr>
            <a:spLocks noGrp="1"/>
          </p:cNvSpPr>
          <p:nvPr/>
        </p:nvSpPr>
        <p:spPr>
          <a:xfrm>
            <a:off x="8429625" y="1762125"/>
            <a:ext cx="2524125" cy="1143000"/>
          </a:xfrm>
          <a:prstGeom prst="roundRect">
            <a:avLst>
              <a:gd name="adj" fmla="val 6667"/>
            </a:avLst>
          </a:prstGeom>
          <a:solidFill>
            <a:srgbClr val="FAECEC"/>
          </a:solidFill>
          <a:ln w="19050">
            <a:solidFill>
              <a:srgbClr val="B54A4A"/>
            </a:solidFill>
            <a:prstDash val="solid"/>
          </a:ln>
        </p:spPr>
        <p:txBody>
          <a:bodyPr lIns="47625" tIns="28575" rIns="47625" bIns="28575" anchor="ctr">
            <a:normAutofit fontScale="91095" lnSpcReduction="10000"/>
          </a:bodyPr>
          <a:lstStyle/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100×55% = 55 χωρίς VTE/αιμορραγία</a:t>
            </a:r>
          </a:p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100×35% = 35 μη θανατηφόρα VTE</a:t>
            </a:r>
          </a:p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100×10% = 10 θάνατοι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48EEB77-2031-41EA-A899-8D8723186F41}"/>
              </a:ext>
            </a:extLst>
          </p:cNvPr>
          <p:cNvSpPr>
            <a:spLocks noGrp="1"/>
          </p:cNvSpPr>
          <p:nvPr/>
        </p:nvSpPr>
        <p:spPr>
          <a:xfrm>
            <a:off x="8429625" y="4286250"/>
            <a:ext cx="2524125" cy="685800"/>
          </a:xfrm>
          <a:prstGeom prst="roundRect">
            <a:avLst>
              <a:gd name="adj" fmla="val 11111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47625" tIns="28575" rIns="47625" bIns="28575" anchor="ctr">
            <a:normAutofit fontScale="92500"/>
          </a:bodyPr>
          <a:lstStyle/>
          <a:p>
            <a:pPr algn="ctr">
              <a:buNone/>
              <a:def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900×100% = 900 χωρίς VTE/αιμορραγία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0702E5-2395-41C2-B4B0-E50BEE67370D}"/>
              </a:ext>
            </a:extLst>
          </p:cNvPr>
          <p:cNvSpPr>
            <a:spLocks noGrp="1"/>
          </p:cNvSpPr>
          <p:nvPr/>
        </p:nvSpPr>
        <p:spPr>
          <a:xfrm>
            <a:off x="1381125" y="5619750"/>
            <a:ext cx="942975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9525">
            <a:solidFill>
              <a:srgbClr val="D6DFE6"/>
            </a:solidFill>
            <a:prstDash val="solid"/>
          </a:ln>
        </p:spPr>
        <p:txBody>
          <a:bodyPr lIns="66675" tIns="47625" rIns="66675" bIns="47625" anchor="ctr">
            <a:normAutofit fontScale="92187" lnSpcReduction="20000"/>
          </a:bodyPr>
          <a:lstStyle/>
          <a:p>
            <a:pPr algn="ctr">
              <a:buNone/>
              <a:def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Σύνολο: 955 επιβιώνουν χωρίς VTE/αιμορραγία · 35 VTE · 0 μείζονες αιμορραγίες · 10 θάνατοι</a:t>
            </a:r>
          </a:p>
        </p:txBody>
      </p:sp>
    </p:spTree>
    <p:extLst>
      <p:ext uri="{BB962C8B-B14F-4D97-AF65-F5344CB8AC3E}">
        <p14:creationId xmlns:p14="http://schemas.microsoft.com/office/powerpoint/2010/main" val="2909047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19CEEA-4A88-4D4F-8A4C-41236735C947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14. Από τις εκβάσεις στις χρησιμότητες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F9F85E1-CCDC-414A-9650-592E0597E3CC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3" name="Table 10"/>
          <p:cNvGraphicFramePr/>
          <p:nvPr/>
        </p:nvGraphicFramePr>
        <p:xfrm>
          <a:off x="857250" y="1381125"/>
          <a:ext cx="10477500" cy="4095749"/>
        </p:xfrm>
        <a:graphic>
          <a:graphicData uri="http://schemas.openxmlformats.org/drawingml/2006/table">
            <a:tbl>
              <a:tblPr/>
              <a:tblGrid>
                <a:gridCol w="40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Τελική έκβαση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Χρησιμότητα (0–1)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Ερμηνεία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Χωρίς DVT / χωρίς θεραπεία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άριστη κατάσταση αναφοράς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DVT υπό αγωγή, χωρίς μείζον συμβάν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μικρή επιβάρυνση θεραπείας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Άσκοπη αγωγή, χωρίς μείζον συμβάν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επιβάρυνση χωρίς όφελος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θανατηφόρο συμπτωματικό VTE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σημαντική νοσηρότητα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θανατηφόρος μείζων αιμορραγία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σοβαρή βλάβη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Θάνατος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κατώτατο άκρο κλίμακας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CA6076B-19C6-431F-8840-5313714A132B}"/>
              </a:ext>
            </a:extLst>
          </p:cNvPr>
          <p:cNvSpPr>
            <a:spLocks noGrp="1"/>
          </p:cNvSpPr>
          <p:nvPr/>
        </p:nvSpPr>
        <p:spPr>
          <a:xfrm>
            <a:off x="2381250" y="5762625"/>
            <a:ext cx="7429500" cy="3619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buNone/>
              <a:defRPr sz="16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Στάση 3: είναι οι ίδιες οι προτιμήσεις για κάθε ασθενή;</a:t>
            </a:r>
          </a:p>
        </p:txBody>
      </p:sp>
    </p:spTree>
    <p:extLst>
      <p:ext uri="{BB962C8B-B14F-4D97-AF65-F5344CB8AC3E}">
        <p14:creationId xmlns:p14="http://schemas.microsoft.com/office/powerpoint/2010/main" val="593822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0973600-188E-4EBB-A3AD-ED28F852352F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15. Από τους ασθενείς στις μονάδες χρησιμότητας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C911573E-E62C-44B5-8C08-B1B39418FD4C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06C955-897C-44D1-9EDC-38CB71E0F08D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Παράδειγμα: οι 80 αληθώς θετικοί ασθενείς που λαμβάνουν αντιπηκτική αγωγή</a:t>
            </a:r>
          </a:p>
        </p:txBody>
      </p:sp>
      <p:graphicFrame>
        <p:nvGraphicFramePr>
          <p:cNvPr id="14" name="Table 13"/>
          <p:cNvGraphicFramePr/>
          <p:nvPr/>
        </p:nvGraphicFramePr>
        <p:xfrm>
          <a:off x="857250" y="1619250"/>
          <a:ext cx="10477500" cy="304800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Τελική έκβαση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Αναμενόμενοι ασθενείς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Χρησιμότητα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Ασθενείς × χρησιμότητα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Επιβίωση χωρίς VTE/αιμορραγία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72×0,95 = 68,40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θανατηφόρα VTE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3,2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3,2×0,60 = 1,92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Μείζων αιμορραγία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3,2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3,2×0,50 = 1,60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Θάνατος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1,6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1,6×0 = 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09371A-CFC3-4914-92C8-6AF9A6AD027D}"/>
              </a:ext>
            </a:extLst>
          </p:cNvPr>
          <p:cNvSpPr>
            <a:spLocks noGrp="1"/>
          </p:cNvSpPr>
          <p:nvPr/>
        </p:nvSpPr>
        <p:spPr>
          <a:xfrm>
            <a:off x="1619250" y="4953000"/>
            <a:ext cx="8953500" cy="628650"/>
          </a:xfrm>
          <a:prstGeom prst="roundRect">
            <a:avLst>
              <a:gd name="adj" fmla="val 12121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66675" tIns="47625" rIns="66675" bIns="47625" anchor="ctr">
            <a:normAutofit fontScale="92500" lnSpcReduction="10000"/>
          </a:bodyPr>
          <a:lstStyle/>
          <a:p>
            <a: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 err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Σύνολο</a:t>
            </a:r>
            <a:r>
              <a:rPr sz="1800" b="1" dirty="0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 TP: 68,40 + 1,92 + 1,60 + 0 = 71,92 </a:t>
            </a:r>
            <a:r>
              <a:rPr lang="el-GR" sz="1800" b="1" dirty="0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συνολικές </a:t>
            </a:r>
            <a:r>
              <a:rPr sz="1800" b="1" dirty="0" err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μονάδες</a:t>
            </a:r>
            <a:r>
              <a:rPr sz="1800" b="1" dirty="0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1" dirty="0" err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χρησιμότητ</a:t>
            </a:r>
            <a:r>
              <a:rPr sz="1800" b="1" dirty="0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ας</a:t>
            </a:r>
            <a:r>
              <a:rPr lang="el-GR" sz="1800" b="1" dirty="0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 των αληθώς θετικών ασθενών</a:t>
            </a:r>
            <a:endParaRPr sz="1800" b="1" dirty="0">
              <a:solidFill>
                <a:srgbClr val="117F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1589A7-A368-408F-BEB4-753E129FE88C}"/>
              </a:ext>
            </a:extLst>
          </p:cNvPr>
          <p:cNvSpPr>
            <a:spLocks noGrp="1"/>
          </p:cNvSpPr>
          <p:nvPr/>
        </p:nvSpPr>
        <p:spPr>
          <a:xfrm>
            <a:off x="1809750" y="5810250"/>
            <a:ext cx="8572500" cy="579048"/>
          </a:xfrm>
          <a:prstGeom prst="roundRect">
            <a:avLst>
              <a:gd name="adj" fmla="val 16000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 fontScale="99503"/>
          </a:bodyPr>
          <a:lstStyle/>
          <a:p>
            <a:pPr algn="ctr">
              <a:defRPr sz="12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Αν</a:t>
            </a:r>
            <a:r>
              <a:rPr sz="127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δι</a:t>
            </a:r>
            <a:r>
              <a:rPr sz="127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αιρέσουμε με τους 80 TP: 71,92/80 = 0,899</a:t>
            </a:r>
            <a:r>
              <a:rPr lang="el-GR" sz="127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, και είναι η </a:t>
            </a:r>
            <a:r>
              <a:rPr lang="en-US" sz="1275" b="1" dirty="0" err="1">
                <a:solidFill>
                  <a:srgbClr val="18324B"/>
                </a:solidFill>
                <a:latin typeface="DejaVu Sans"/>
              </a:rPr>
              <a:t>μέση</a:t>
            </a:r>
            <a:r>
              <a:rPr lang="en-US" sz="1275" b="1" dirty="0">
                <a:solidFill>
                  <a:srgbClr val="18324B"/>
                </a:solidFill>
                <a:latin typeface="DejaVu Sans"/>
              </a:rPr>
              <a:t> ανα</a:t>
            </a:r>
            <a:r>
              <a:rPr lang="en-US" sz="1275" b="1" dirty="0" err="1">
                <a:solidFill>
                  <a:srgbClr val="18324B"/>
                </a:solidFill>
                <a:latin typeface="DejaVu Sans"/>
              </a:rPr>
              <a:t>μενόμενη</a:t>
            </a:r>
            <a:r>
              <a:rPr lang="en-US" sz="1275" b="1" dirty="0">
                <a:solidFill>
                  <a:srgbClr val="18324B"/>
                </a:solidFill>
                <a:latin typeface="DejaVu Sans"/>
              </a:rPr>
              <a:t> </a:t>
            </a:r>
            <a:r>
              <a:rPr lang="en-US" sz="1275" b="1" dirty="0" err="1">
                <a:solidFill>
                  <a:srgbClr val="18324B"/>
                </a:solidFill>
                <a:latin typeface="DejaVu Sans"/>
              </a:rPr>
              <a:t>χρησιμότητ</a:t>
            </a:r>
            <a:r>
              <a:rPr lang="en-US" sz="1275" b="1" dirty="0">
                <a:solidFill>
                  <a:srgbClr val="18324B"/>
                </a:solidFill>
                <a:latin typeface="DejaVu Sans"/>
              </a:rPr>
              <a:t>α ανά TP ασθενή</a:t>
            </a:r>
            <a:endParaRPr sz="1275" b="1" dirty="0">
              <a:solidFill>
                <a:srgbClr val="18324B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3828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4125F5-4608-4991-A7A6-99FD9E374F3E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15β. Όλα τα μονοπάτια με screening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211148E-5723-44F3-83DB-6E5C979E6A87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0C11D0-8843-4312-835D-ED8D23BE4F2C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Για κάθε μονοπάτι πολλαπλασιάζουμε τον αριθμό ασθενών κάθε έκβασης με την αντίστοιχη χρησιμότητα.</a:t>
            </a:r>
          </a:p>
        </p:txBody>
      </p:sp>
      <p:graphicFrame>
        <p:nvGraphicFramePr>
          <p:cNvPr id="13" name="Table 12"/>
          <p:cNvGraphicFramePr/>
          <p:nvPr/>
        </p:nvGraphicFramePr>
        <p:xfrm>
          <a:off x="762000" y="1666875"/>
          <a:ext cx="10668000" cy="3333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Μονοπάτι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Υπολογισμός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Μονάδες χρησιμότητας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TP, N=80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72×0,95 + 3,2×0,60 + 3,2×0,50 + 1,6×0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71,920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FN, N=20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11×1,00 + 7×0,60 + 2×0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15,200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FP, N=45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43,2×0,97 + 1,35×0,50 + 0,45×0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42,579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TN, N=855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855×1,00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855,000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C2B3DC-E012-47FA-A7FE-7BA3A2C649C6}"/>
              </a:ext>
            </a:extLst>
          </p:cNvPr>
          <p:cNvSpPr>
            <a:spLocks noGrp="1"/>
          </p:cNvSpPr>
          <p:nvPr/>
        </p:nvSpPr>
        <p:spPr>
          <a:xfrm>
            <a:off x="1666875" y="5286375"/>
            <a:ext cx="8858250" cy="666750"/>
          </a:xfrm>
          <a:prstGeom prst="roundRect">
            <a:avLst>
              <a:gd name="adj" fmla="val 11429"/>
            </a:avLst>
          </a:prstGeom>
          <a:solidFill>
            <a:srgbClr val="E7F4F3"/>
          </a:solidFill>
          <a:ln w="19050">
            <a:solidFill>
              <a:srgbClr val="117F86"/>
            </a:solidFill>
            <a:prstDash val="solid"/>
          </a:ln>
        </p:spPr>
        <p:txBody>
          <a:bodyPr lIns="66675" tIns="47625" rIns="66675" bIns="47625" anchor="ctr">
            <a:normAutofit fontScale="97250"/>
          </a:bodyPr>
          <a:lstStyle/>
          <a:p>
            <a:pPr algn="ctr">
              <a:def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Σύνολο screening: 71,920 + 15,200 + 42,579 + 855,000 = 984,699</a:t>
            </a:r>
          </a:p>
        </p:txBody>
      </p:sp>
    </p:spTree>
    <p:extLst>
      <p:ext uri="{BB962C8B-B14F-4D97-AF65-F5344CB8AC3E}">
        <p14:creationId xmlns:p14="http://schemas.microsoft.com/office/powerpoint/2010/main" val="1871164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1190141-E027-484C-9E77-C4E54F1190C5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15γ. Screening: χρησιμότητα ανά ασθενή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B3819503-8509-4AE3-B033-393481C9193E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356517-60B8-420D-8932-3B1FB48491EF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Διαιρούμε το σταθμισμένο άθροισμα με το μέγεθος της αρχικής κοόρτης.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142BCB-4B01-4D21-A5CA-320BD42C76F3}"/>
              </a:ext>
            </a:extLst>
          </p:cNvPr>
          <p:cNvSpPr>
            <a:spLocks noGrp="1"/>
          </p:cNvSpPr>
          <p:nvPr/>
        </p:nvSpPr>
        <p:spPr>
          <a:xfrm>
            <a:off x="1238250" y="2095500"/>
            <a:ext cx="3429000" cy="1190625"/>
          </a:xfrm>
          <a:prstGeom prst="roundRect">
            <a:avLst>
              <a:gd name="adj" fmla="val 6400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Συνολικές μονάδες χρησιμότητας</a:t>
            </a:r>
          </a:p>
          <a:p>
            <a:pPr algn="ctr">
              <a:def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984,699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14FA9F-415C-4398-8658-A4F65EECD807}"/>
              </a:ext>
            </a:extLst>
          </p:cNvPr>
          <p:cNvSpPr>
            <a:spLocks noGrp="1"/>
          </p:cNvSpPr>
          <p:nvPr/>
        </p:nvSpPr>
        <p:spPr>
          <a:xfrm>
            <a:off x="5238750" y="2333625"/>
            <a:ext cx="762000" cy="6667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defRPr sz="33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÷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09FF243-2C44-4E78-AF4C-C751A4729BA4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3429000" cy="1190625"/>
          </a:xfrm>
          <a:prstGeom prst="roundRect">
            <a:avLst>
              <a:gd name="adj" fmla="val 6400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8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Αρχική κοόρτη</a:t>
            </a:r>
          </a:p>
          <a:p>
            <a:pPr algn="ctr">
              <a:defRPr sz="18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1.000 ασθενείς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B65C38D-6A4D-476F-8794-7EFF6EACE5FC}"/>
              </a:ext>
            </a:extLst>
          </p:cNvPr>
          <p:cNvSpPr>
            <a:spLocks noGrp="1"/>
          </p:cNvSpPr>
          <p:nvPr/>
        </p:nvSpPr>
        <p:spPr>
          <a:xfrm>
            <a:off x="1857375" y="4048125"/>
            <a:ext cx="8477250" cy="781050"/>
          </a:xfrm>
          <a:prstGeom prst="roundRect">
            <a:avLst>
              <a:gd name="adj" fmla="val 9756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66675" tIns="47625" rIns="66675" bIns="47625" anchor="ctr">
            <a:normAutofit fontScale="98709"/>
          </a:bodyPr>
          <a:lstStyle/>
          <a:p>
            <a:pPr algn="ctr">
              <a:def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EU(screening) = 984,699 / 1.000 = 0,984699 ≈ 0,9847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910DDE6-75BF-4E81-8D9F-AF159A1615EB}"/>
              </a:ext>
            </a:extLst>
          </p:cNvPr>
          <p:cNvSpPr>
            <a:spLocks noGrp="1"/>
          </p:cNvSpPr>
          <p:nvPr/>
        </p:nvSpPr>
        <p:spPr>
          <a:xfrm>
            <a:off x="1428750" y="5572125"/>
            <a:ext cx="4286250" cy="628650"/>
          </a:xfrm>
          <a:prstGeom prst="roundRect">
            <a:avLst>
              <a:gd name="adj" fmla="val 12121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Με DVT: 87,120/100 = 0,8712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80F0DF-6C92-44CC-BA77-F70D652488C9}"/>
              </a:ext>
            </a:extLst>
          </p:cNvPr>
          <p:cNvSpPr>
            <a:spLocks noGrp="1"/>
          </p:cNvSpPr>
          <p:nvPr/>
        </p:nvSpPr>
        <p:spPr>
          <a:xfrm>
            <a:off x="6477000" y="5572125"/>
            <a:ext cx="4286250" cy="628650"/>
          </a:xfrm>
          <a:prstGeom prst="roundRect">
            <a:avLst>
              <a:gd name="adj" fmla="val 12121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Χωρίς DVT: 897,579/900 = 0,99731</a:t>
            </a:r>
          </a:p>
        </p:txBody>
      </p:sp>
    </p:spTree>
    <p:extLst>
      <p:ext uri="{BB962C8B-B14F-4D97-AF65-F5344CB8AC3E}">
        <p14:creationId xmlns:p14="http://schemas.microsoft.com/office/powerpoint/2010/main" val="313264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83532F-289E-400B-A796-438F3042C5C5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16. Χωρίς screening: ο ίδιος υπολογισμός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116AB24-9206-42A3-9BE0-6A17E618B509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7582A-9954-4511-8E36-F15CA6FC984C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Χρησιμοποιούμε τους αναμενόμενους αριθμούς εκβάσεων που είχαν ήδη υπολογιστεί για τη στρατηγική χωρίς screening.</a:t>
            </a:r>
          </a:p>
        </p:txBody>
      </p:sp>
      <p:graphicFrame>
        <p:nvGraphicFramePr>
          <p:cNvPr id="14" name="Table 13"/>
          <p:cNvGraphicFramePr/>
          <p:nvPr/>
        </p:nvGraphicFramePr>
        <p:xfrm>
          <a:off x="952500" y="1809750"/>
          <a:ext cx="10287000" cy="2714624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865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Ομάδα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Υπολογισμός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Μονάδες χρησιμότητας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65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με DVT, χωρίς αρχική αγωγή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55×1,00 + 35×0,60 + 10×0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76,000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65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 χωρίς DVT και χωρίς αγωγή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900×1,00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900,000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65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Σύνολο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76,000 + 900,000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976,000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71D5F35-29BB-4079-A1B5-2C48C6E5C4B3}"/>
              </a:ext>
            </a:extLst>
          </p:cNvPr>
          <p:cNvSpPr>
            <a:spLocks noGrp="1"/>
          </p:cNvSpPr>
          <p:nvPr/>
        </p:nvSpPr>
        <p:spPr>
          <a:xfrm>
            <a:off x="2143125" y="4953000"/>
            <a:ext cx="7905750" cy="762000"/>
          </a:xfrm>
          <a:prstGeom prst="roundRect">
            <a:avLst>
              <a:gd name="adj" fmla="val 10000"/>
            </a:avLst>
          </a:prstGeom>
          <a:solidFill>
            <a:srgbClr val="F5F8FA"/>
          </a:solidFill>
          <a:ln w="19050">
            <a:solidFill>
              <a:srgbClr val="5D6974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def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EU(χωρίς screening) = 976,000 / 1.000 = 0,9760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B9D634-B980-495E-8276-184276459EF9}"/>
              </a:ext>
            </a:extLst>
          </p:cNvPr>
          <p:cNvSpPr>
            <a:spLocks noGrp="1"/>
          </p:cNvSpPr>
          <p:nvPr/>
        </p:nvSpPr>
        <p:spPr>
          <a:xfrm>
            <a:off x="2095500" y="5953125"/>
            <a:ext cx="8001000" cy="400050"/>
          </a:xfrm>
          <a:prstGeom prst="roundRect">
            <a:avLst>
              <a:gd name="adj" fmla="val 19048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275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Για την ανάλυση ευαισθησίας: με DVT 76/100 = 0,760 · χωρίς DVT 900/900 = 1,000</a:t>
            </a:r>
          </a:p>
        </p:txBody>
      </p:sp>
    </p:spTree>
    <p:extLst>
      <p:ext uri="{BB962C8B-B14F-4D97-AF65-F5344CB8AC3E}">
        <p14:creationId xmlns:p14="http://schemas.microsoft.com/office/powerpoint/2010/main" val="1091538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12D224D-A7E1-4F74-9E34-220BCB594486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17. Σύγκριση των δύο στρατηγικών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9BACCBDE-DB17-409E-BDDA-4F68FAC04F0A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C4336D-E006-4EBD-B01E-CF6C8B3B4746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Στον κόμβο απόφασης συγκρίνουμε την προσδοκώμενη χρησιμότητα ανά ασθενή.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630FE5-ABC6-431C-8FBE-6EC496B11C5E}"/>
              </a:ext>
            </a:extLst>
          </p:cNvPr>
          <p:cNvSpPr>
            <a:spLocks noGrp="1"/>
          </p:cNvSpPr>
          <p:nvPr/>
        </p:nvSpPr>
        <p:spPr>
          <a:xfrm>
            <a:off x="1190625" y="1952625"/>
            <a:ext cx="3714750" cy="1381125"/>
          </a:xfrm>
          <a:prstGeom prst="roundRect">
            <a:avLst>
              <a:gd name="adj" fmla="val 5517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Χωρίς screening</a:t>
            </a:r>
          </a:p>
          <a:p>
            <a:pPr algn="ctr">
              <a:def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976,000 μονάδες / 1.000</a:t>
            </a:r>
          </a:p>
          <a:p>
            <a:pPr algn="ctr">
              <a:def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EU = 0,9760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E071E1-7C2A-4200-B8B9-6FF9F6957687}"/>
              </a:ext>
            </a:extLst>
          </p:cNvPr>
          <p:cNvSpPr>
            <a:spLocks noGrp="1"/>
          </p:cNvSpPr>
          <p:nvPr/>
        </p:nvSpPr>
        <p:spPr>
          <a:xfrm>
            <a:off x="7286625" y="1952625"/>
            <a:ext cx="3714750" cy="1381125"/>
          </a:xfrm>
          <a:prstGeom prst="roundRect">
            <a:avLst>
              <a:gd name="adj" fmla="val 5517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Screening με triplex</a:t>
            </a:r>
          </a:p>
          <a:p>
            <a: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984,699 μονάδες / 1.000</a:t>
            </a:r>
          </a:p>
          <a:p>
            <a:pPr algn="ctr">
              <a:def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EU = 0,9847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1F2272-3448-4B3C-8C0B-24B0A5E05DD9}"/>
              </a:ext>
            </a:extLst>
          </p:cNvPr>
          <p:cNvSpPr>
            <a:spLocks noGrp="1"/>
          </p:cNvSpPr>
          <p:nvPr/>
        </p:nvSpPr>
        <p:spPr>
          <a:xfrm>
            <a:off x="2143125" y="3857625"/>
            <a:ext cx="7905750" cy="5715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defRPr sz="18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Διαφορά στην κοόρτη: 984,699 − 976,000 = 8,699 μονάδες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5CDD9D-B2A3-4011-A2BD-06F22B3BDFE4}"/>
              </a:ext>
            </a:extLst>
          </p:cNvPr>
          <p:cNvSpPr>
            <a:spLocks noGrp="1"/>
          </p:cNvSpPr>
          <p:nvPr/>
        </p:nvSpPr>
        <p:spPr>
          <a:xfrm>
            <a:off x="2428875" y="4619625"/>
            <a:ext cx="7334250" cy="685800"/>
          </a:xfrm>
          <a:prstGeom prst="roundRect">
            <a:avLst>
              <a:gd name="adj" fmla="val 11111"/>
            </a:avLst>
          </a:prstGeom>
          <a:solidFill>
            <a:srgbClr val="EAF4EE"/>
          </a:solidFill>
          <a:ln w="19050">
            <a:solidFill>
              <a:srgbClr val="2D7A5B"/>
            </a:solidFill>
            <a:prstDash val="solid"/>
          </a:ln>
        </p:spPr>
        <p:txBody>
          <a:bodyPr lIns="66675" tIns="47625" rIns="66675" bIns="47625" anchor="ctr">
            <a:normAutofit/>
          </a:bodyPr>
          <a:lstStyle/>
          <a:p>
            <a:pPr algn="ctr">
              <a:defRPr sz="21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ΔEU ανά ασθενή: 0,9847 − 0,9760 = +0,0087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138032-3D15-44D6-9EFC-F8D1D0E4F393}"/>
              </a:ext>
            </a:extLst>
          </p:cNvPr>
          <p:cNvSpPr>
            <a:spLocks noGrp="1"/>
          </p:cNvSpPr>
          <p:nvPr/>
        </p:nvSpPr>
        <p:spPr>
          <a:xfrm>
            <a:off x="1857375" y="5810250"/>
            <a:ext cx="8477250" cy="495300"/>
          </a:xfrm>
          <a:prstGeom prst="roundRect">
            <a:avLst>
              <a:gd name="adj" fmla="val 15385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 fontScale="94053" lnSpcReduction="10000"/>
          </a:bodyPr>
          <a:lstStyle/>
          <a:p>
            <a:pPr algn="ctr">
              <a:defRPr sz="1275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Στο υποθετικό βασικό σενάριο προτιμάται το screening. Η μικρή διαφορά χρειάζεται ανάλυση ευαισθησίας.</a:t>
            </a:r>
          </a:p>
        </p:txBody>
      </p:sp>
    </p:spTree>
    <p:extLst>
      <p:ext uri="{BB962C8B-B14F-4D97-AF65-F5344CB8AC3E}">
        <p14:creationId xmlns:p14="http://schemas.microsoft.com/office/powerpoint/2010/main" val="402403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3AD192-3505-46F9-BB1C-F892C968085C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18. Τι κερδίζουμε και τι πληρώνουμε ανά 1.000;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13E711D2-6827-4178-B729-22B2C8389441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B2FE33-CDB4-456D-A283-78C201353155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Η διαφορά υπολογίζεται ως screening μείον χωρίς screening.</a:t>
            </a:r>
          </a:p>
        </p:txBody>
      </p:sp>
      <p:graphicFrame>
        <p:nvGraphicFramePr>
          <p:cNvPr id="14" name="Table 13"/>
          <p:cNvGraphicFramePr/>
          <p:nvPr>
            <p:extLst>
              <p:ext uri="{D42A27DB-BD31-4B8C-83A1-F6EECF244321}">
                <p14:modId xmlns:p14="http://schemas.microsoft.com/office/powerpoint/2010/main" val="1986149079"/>
              </p:ext>
            </p:extLst>
          </p:nvPr>
        </p:nvGraphicFramePr>
        <p:xfrm>
          <a:off x="523875" y="1619250"/>
          <a:ext cx="10763250" cy="3333750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4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Έκ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βαση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Χωρίς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screening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Screening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Υπολογισμός διαφοράς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Διαφορά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400" b="0" dirty="0" err="1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</a:t>
                      </a:r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θανα</a:t>
                      </a:r>
                      <a:r>
                        <a:rPr sz="1400" b="0" dirty="0" err="1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τηφόρ</a:t>
                      </a:r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 VTE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35,00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10,20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10,20−35,00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−24,80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Μη θανατηφόρος μείζων αιμορραγία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4,55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4,55−0,00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+4,55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Θάνατος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10,00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4,05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4,05−10,00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−5,95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Προσδοκώμενη χρησιμότητα/ασθενή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0,9760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0,9847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0,9847−0,9760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+0,0087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EEB654-6B69-4672-9169-5E1CB18E113D}"/>
              </a:ext>
            </a:extLst>
          </p:cNvPr>
          <p:cNvSpPr>
            <a:spLocks noGrp="1"/>
          </p:cNvSpPr>
          <p:nvPr/>
        </p:nvSpPr>
        <p:spPr>
          <a:xfrm>
            <a:off x="952500" y="5334000"/>
            <a:ext cx="4762500" cy="685800"/>
          </a:xfrm>
          <a:prstGeom prst="roundRect">
            <a:avLst>
              <a:gd name="adj" fmla="val 11111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4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Αρνητική διαφορά σε VTE ή θανάτους σημαίνει λιγότερα συμβάματα με screening.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E06AB5F-5B94-4632-B263-4C4BAE0144A9}"/>
              </a:ext>
            </a:extLst>
          </p:cNvPr>
          <p:cNvSpPr>
            <a:spLocks noGrp="1"/>
          </p:cNvSpPr>
          <p:nvPr/>
        </p:nvSpPr>
        <p:spPr>
          <a:xfrm>
            <a:off x="6477000" y="5334000"/>
            <a:ext cx="4762500" cy="685800"/>
          </a:xfrm>
          <a:prstGeom prst="roundRect">
            <a:avLst>
              <a:gd name="adj" fmla="val 11111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40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Θετική διαφορά στις αιμορραγίες σημαίνει πρόσθετη βλάβη από την αντιπηκτική αγωγή.</a:t>
            </a:r>
          </a:p>
        </p:txBody>
      </p:sp>
    </p:spTree>
    <p:extLst>
      <p:ext uri="{BB962C8B-B14F-4D97-AF65-F5344CB8AC3E}">
        <p14:creationId xmlns:p14="http://schemas.microsoft.com/office/powerpoint/2010/main" val="1193165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B7AE58-A70C-486F-B34E-8BB9B889EE9A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19. Ανάλυση ευαισθησίας: γράφουμε τις δύο συναρτήσεις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59EA898-4FBB-433B-9920-6DA5390731EC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8529A-9C12-4C04-91CD-FA1519152A4D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Μεταβάλλουμε μόνο τον επιπολασμό p και κρατάμε όλες τις άλλες παραμέτρους σταθερές.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27A9BB-889F-4B70-B10F-507B3998B55E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904875"/>
          </a:xfrm>
          <a:prstGeom prst="roundRect">
            <a:avLst>
              <a:gd name="adj" fmla="val 8421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7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Screening</a:t>
            </a:r>
          </a:p>
          <a:p>
            <a:pPr algn="ctr">
              <a:defRPr sz="17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p×0,8712 + (1−p)×0,99731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F3B15F-DCBA-47D5-B5E6-5EDA6D80F44D}"/>
              </a:ext>
            </a:extLst>
          </p:cNvPr>
          <p:cNvSpPr>
            <a:spLocks noGrp="1"/>
          </p:cNvSpPr>
          <p:nvPr/>
        </p:nvSpPr>
        <p:spPr>
          <a:xfrm>
            <a:off x="1381125" y="2952750"/>
            <a:ext cx="371475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= 0,99731 − 0,12611p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F20BC2-5466-401B-848A-2B49E559FF19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904875"/>
          </a:xfrm>
          <a:prstGeom prst="roundRect">
            <a:avLst>
              <a:gd name="adj" fmla="val 8421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7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Χωρίς screening</a:t>
            </a:r>
          </a:p>
          <a:p>
            <a:pPr algn="ctr">
              <a:defRPr sz="17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p×0,760 + (1−p)×1,000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D529AD-BEA5-4F07-A74E-2A5DFBCA55C6}"/>
              </a:ext>
            </a:extLst>
          </p:cNvPr>
          <p:cNvSpPr>
            <a:spLocks noGrp="1"/>
          </p:cNvSpPr>
          <p:nvPr/>
        </p:nvSpPr>
        <p:spPr>
          <a:xfrm>
            <a:off x="7286625" y="2952750"/>
            <a:ext cx="3333750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87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= 1 − 0,24p</a:t>
            </a:r>
          </a:p>
        </p:txBody>
      </p:sp>
      <p:graphicFrame>
        <p:nvGraphicFramePr>
          <p:cNvPr id="20" name="Table 19"/>
          <p:cNvGraphicFramePr/>
          <p:nvPr/>
        </p:nvGraphicFramePr>
        <p:xfrm>
          <a:off x="2286000" y="3857625"/>
          <a:ext cx="7620000" cy="20955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Σύμβολο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Τι σημαίνει</a:t>
                      </a:r>
                    </a:p>
                  </a:txBody>
                  <a:tcPr anchor="ctr">
                    <a:solidFill>
                      <a:srgbClr val="1832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Πιθανότητα να υπάρχει σιωπηρή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1−p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Πιθανότητα να μην υπάρχει DVT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0,8712 / 0,99731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EU του screening με και χωρίς DVT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0,760 / 1,000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>
                          <a:solidFill>
                            <a:srgbClr val="17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EU χωρίς screening με και χωρίς DVT</a:t>
                      </a:r>
                    </a:p>
                  </a:txBody>
                  <a:tcPr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497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E86418E-94E8-4B65-A53C-1EF268AA7A9F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19.2 Όριο αλλαγής της απόφασης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68915A5-B016-4D53-90C2-9FBCB0E3BBD0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BA3715-80E7-45F7-9EF0-C78E6CEE32BD}"/>
              </a:ext>
            </a:extLst>
          </p:cNvPr>
          <p:cNvSpPr>
            <a:spLocks noGrp="1"/>
          </p:cNvSpPr>
          <p:nvPr/>
        </p:nvSpPr>
        <p:spPr>
          <a:xfrm>
            <a:off x="666750" y="1057275"/>
            <a:ext cx="10715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Θέτουμε τις δύο προσδοκώμενες χρησιμότητες ίσες.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C9C8C4-D510-49D6-98E8-ACDE55A1A27D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523875" cy="523875"/>
          </a:xfrm>
          <a:prstGeom prst="roundRect">
            <a:avLst>
              <a:gd name="adj" fmla="val 14545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52E552-BBB3-4A13-88A9-15F844AC5165}"/>
              </a:ext>
            </a:extLst>
          </p:cNvPr>
          <p:cNvSpPr>
            <a:spLocks noGrp="1"/>
          </p:cNvSpPr>
          <p:nvPr/>
        </p:nvSpPr>
        <p:spPr>
          <a:xfrm>
            <a:off x="1666875" y="1571625"/>
            <a:ext cx="495300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0,99731 − 0,12611p = 1 − 0,24p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A0368A-68D7-450A-B6D5-B78BE0D7BBD9}"/>
              </a:ext>
            </a:extLst>
          </p:cNvPr>
          <p:cNvSpPr>
            <a:spLocks noGrp="1"/>
          </p:cNvSpPr>
          <p:nvPr/>
        </p:nvSpPr>
        <p:spPr>
          <a:xfrm>
            <a:off x="7000875" y="1571625"/>
            <a:ext cx="4333875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Ισοδυναμία των δύο στρατηγικών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03B377-EAA6-4E0C-9595-A60F843ABF98}"/>
              </a:ext>
            </a:extLst>
          </p:cNvPr>
          <p:cNvSpPr>
            <a:spLocks noGrp="1"/>
          </p:cNvSpPr>
          <p:nvPr/>
        </p:nvSpPr>
        <p:spPr>
          <a:xfrm>
            <a:off x="762000" y="2352675"/>
            <a:ext cx="523875" cy="523875"/>
          </a:xfrm>
          <a:prstGeom prst="roundRect">
            <a:avLst>
              <a:gd name="adj" fmla="val 14545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993D7B-CF0F-4E09-B506-7CF23F00DA66}"/>
              </a:ext>
            </a:extLst>
          </p:cNvPr>
          <p:cNvSpPr>
            <a:spLocks noGrp="1"/>
          </p:cNvSpPr>
          <p:nvPr/>
        </p:nvSpPr>
        <p:spPr>
          <a:xfrm>
            <a:off x="1666875" y="2352675"/>
            <a:ext cx="495300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0,24p − 0,12611p = 1 − 0,99731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05296D-A59F-4E73-B54A-B83DE939B600}"/>
              </a:ext>
            </a:extLst>
          </p:cNvPr>
          <p:cNvSpPr>
            <a:spLocks noGrp="1"/>
          </p:cNvSpPr>
          <p:nvPr/>
        </p:nvSpPr>
        <p:spPr>
          <a:xfrm>
            <a:off x="7000875" y="2352675"/>
            <a:ext cx="4333875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Μεταφέρουμε τους όρους με p στην ίδια πλευρά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BF5083-DFFB-47C8-ABDC-F74B553DCF52}"/>
              </a:ext>
            </a:extLst>
          </p:cNvPr>
          <p:cNvSpPr>
            <a:spLocks noGrp="1"/>
          </p:cNvSpPr>
          <p:nvPr/>
        </p:nvSpPr>
        <p:spPr>
          <a:xfrm>
            <a:off x="762000" y="3133725"/>
            <a:ext cx="523875" cy="523875"/>
          </a:xfrm>
          <a:prstGeom prst="roundRect">
            <a:avLst>
              <a:gd name="adj" fmla="val 14545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A500124-8BA1-459A-BB63-EEFA386D31A4}"/>
              </a:ext>
            </a:extLst>
          </p:cNvPr>
          <p:cNvSpPr>
            <a:spLocks noGrp="1"/>
          </p:cNvSpPr>
          <p:nvPr/>
        </p:nvSpPr>
        <p:spPr>
          <a:xfrm>
            <a:off x="1666875" y="3133725"/>
            <a:ext cx="495300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0,11389p = 0,00269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005526-F6B0-4951-A995-BCE601C41A89}"/>
              </a:ext>
            </a:extLst>
          </p:cNvPr>
          <p:cNvSpPr>
            <a:spLocks noGrp="1"/>
          </p:cNvSpPr>
          <p:nvPr/>
        </p:nvSpPr>
        <p:spPr>
          <a:xfrm>
            <a:off x="7000875" y="3133725"/>
            <a:ext cx="4333875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Αφαιρούμε τους συντελεστές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B68802-26CC-4913-9C58-1DE46D7CBE31}"/>
              </a:ext>
            </a:extLst>
          </p:cNvPr>
          <p:cNvSpPr>
            <a:spLocks noGrp="1"/>
          </p:cNvSpPr>
          <p:nvPr/>
        </p:nvSpPr>
        <p:spPr>
          <a:xfrm>
            <a:off x="762000" y="3914775"/>
            <a:ext cx="523875" cy="523875"/>
          </a:xfrm>
          <a:prstGeom prst="roundRect">
            <a:avLst>
              <a:gd name="adj" fmla="val 14545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1D6F73D-8EBB-411F-95B5-9EE6A4F22C7A}"/>
              </a:ext>
            </a:extLst>
          </p:cNvPr>
          <p:cNvSpPr>
            <a:spLocks noGrp="1"/>
          </p:cNvSpPr>
          <p:nvPr/>
        </p:nvSpPr>
        <p:spPr>
          <a:xfrm>
            <a:off x="1666875" y="3914775"/>
            <a:ext cx="495300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p = 0,00269 / 0,11389 = 0,0236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BAE9F7-7F3E-4069-B923-8566D0419986}"/>
              </a:ext>
            </a:extLst>
          </p:cNvPr>
          <p:cNvSpPr>
            <a:spLocks noGrp="1"/>
          </p:cNvSpPr>
          <p:nvPr/>
        </p:nvSpPr>
        <p:spPr>
          <a:xfrm>
            <a:off x="7000875" y="3914775"/>
            <a:ext cx="4333875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Διαιρούμε για να απομονώσουμε το p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6AC0D75-DED0-4781-9CF6-EE52EEBE83D6}"/>
              </a:ext>
            </a:extLst>
          </p:cNvPr>
          <p:cNvSpPr>
            <a:spLocks noGrp="1"/>
          </p:cNvSpPr>
          <p:nvPr/>
        </p:nvSpPr>
        <p:spPr>
          <a:xfrm>
            <a:off x="762000" y="4695825"/>
            <a:ext cx="523875" cy="523875"/>
          </a:xfrm>
          <a:prstGeom prst="roundRect">
            <a:avLst>
              <a:gd name="adj" fmla="val 14545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97E80CF-E59B-4E6E-94BE-248693286A1D}"/>
              </a:ext>
            </a:extLst>
          </p:cNvPr>
          <p:cNvSpPr>
            <a:spLocks noGrp="1"/>
          </p:cNvSpPr>
          <p:nvPr/>
        </p:nvSpPr>
        <p:spPr>
          <a:xfrm>
            <a:off x="1666875" y="4695825"/>
            <a:ext cx="4953000" cy="523875"/>
          </a:xfrm>
          <a:prstGeom prst="roundRect">
            <a:avLst>
              <a:gd name="adj" fmla="val 14545"/>
            </a:avLst>
          </a:prstGeom>
          <a:solidFill>
            <a:srgbClr val="F5F8FA"/>
          </a:solidFill>
          <a:ln w="13335">
            <a:solidFill>
              <a:srgbClr val="D6DFE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p ≈ 2,36%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5DCAC8-30F5-4CED-9308-FD82ADF604FD}"/>
              </a:ext>
            </a:extLst>
          </p:cNvPr>
          <p:cNvSpPr>
            <a:spLocks noGrp="1"/>
          </p:cNvSpPr>
          <p:nvPr/>
        </p:nvSpPr>
        <p:spPr>
          <a:xfrm>
            <a:off x="7000875" y="4695825"/>
            <a:ext cx="4333875" cy="523875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Μετατρέπουμε τη δεκαδική τιμή σε ποσοστό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1DAC00A-3615-4DD0-87B5-FFFAB9E6BE99}"/>
              </a:ext>
            </a:extLst>
          </p:cNvPr>
          <p:cNvSpPr>
            <a:spLocks noGrp="1"/>
          </p:cNvSpPr>
          <p:nvPr/>
        </p:nvSpPr>
        <p:spPr>
          <a:xfrm>
            <a:off x="1381125" y="5572125"/>
            <a:ext cx="4286250" cy="552450"/>
          </a:xfrm>
          <a:prstGeom prst="roundRect">
            <a:avLst>
              <a:gd name="adj" fmla="val 13793"/>
            </a:avLst>
          </a:prstGeom>
          <a:solidFill>
            <a:srgbClr val="F5F8FA"/>
          </a:solidFill>
          <a:ln w="13335">
            <a:solidFill>
              <a:srgbClr val="5D6974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p &lt; 2,36%: προτιμάται χωρίς screening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4C9A66-B159-4B87-8E60-8AB45C0F53A7}"/>
              </a:ext>
            </a:extLst>
          </p:cNvPr>
          <p:cNvSpPr>
            <a:spLocks noGrp="1"/>
          </p:cNvSpPr>
          <p:nvPr/>
        </p:nvSpPr>
        <p:spPr>
          <a:xfrm>
            <a:off x="6524625" y="5572125"/>
            <a:ext cx="4286250" cy="552450"/>
          </a:xfrm>
          <a:prstGeom prst="roundRect">
            <a:avLst>
              <a:gd name="adj" fmla="val 13793"/>
            </a:avLst>
          </a:prstGeom>
          <a:solidFill>
            <a:srgbClr val="E7F4F3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17F86"/>
                </a:solidFill>
                <a:latin typeface="DejaVu Sans"/>
                <a:ea typeface="DejaVu Sans"/>
                <a:cs typeface="DejaVu Sans"/>
              </a:rPr>
              <a:t>p &gt; 2,36%: προτιμάται screening</a:t>
            </a:r>
          </a:p>
        </p:txBody>
      </p:sp>
    </p:spTree>
    <p:extLst>
      <p:ext uri="{BB962C8B-B14F-4D97-AF65-F5344CB8AC3E}">
        <p14:creationId xmlns:p14="http://schemas.microsoft.com/office/powerpoint/2010/main" val="1923417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9103B32-F918-4DA7-A566-5788212DD814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20. </a:t>
            </a:r>
            <a:r>
              <a:rPr sz="2325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Τι</a:t>
            </a:r>
            <a:r>
              <a:rPr sz="232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2325" b="1" dirty="0" err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ρέ</a:t>
            </a:r>
            <a:r>
              <a:rPr sz="232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πει να </a:t>
            </a:r>
            <a:r>
              <a:rPr lang="el-GR" sz="2325" b="1" dirty="0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θυμόμαστε</a:t>
            </a:r>
            <a:endParaRPr sz="2325" b="1" dirty="0">
              <a:solidFill>
                <a:srgbClr val="18324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63785B3F-2416-4DC1-9055-1117B87C9B62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518DC24-ECB2-459E-97B6-2E8F2910505C}"/>
              </a:ext>
            </a:extLst>
          </p:cNvPr>
          <p:cNvSpPr>
            <a:spLocks noGrp="1"/>
          </p:cNvSpPr>
          <p:nvPr/>
        </p:nvSpPr>
        <p:spPr>
          <a:xfrm>
            <a:off x="1000125" y="138112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A42C57-052E-4456-8160-FDA07798EF02}"/>
              </a:ext>
            </a:extLst>
          </p:cNvPr>
          <p:cNvSpPr>
            <a:spLocks noGrp="1"/>
          </p:cNvSpPr>
          <p:nvPr/>
        </p:nvSpPr>
        <p:spPr>
          <a:xfrm>
            <a:off x="1857375" y="137160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Ορίζουμε πληθυσμό, εναλλακτικές πράξεις και χρονικό ορίζοντα.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5D7BA6-BADE-4593-AB50-314CF5F32B76}"/>
              </a:ext>
            </a:extLst>
          </p:cNvPr>
          <p:cNvSpPr>
            <a:spLocks noGrp="1"/>
          </p:cNvSpPr>
          <p:nvPr/>
        </p:nvSpPr>
        <p:spPr>
          <a:xfrm>
            <a:off x="1000125" y="216217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1475CB-012F-480A-87F0-CEE8EEFC1591}"/>
              </a:ext>
            </a:extLst>
          </p:cNvPr>
          <p:cNvSpPr>
            <a:spLocks noGrp="1"/>
          </p:cNvSpPr>
          <p:nvPr/>
        </p:nvSpPr>
        <p:spPr>
          <a:xfrm>
            <a:off x="1857375" y="215265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Σχεδιάζουμε όλα τα πλήρη μονοπάτια πριν προσθέσουμε αριθμούς.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FD1EA2-F861-4ABE-B16C-28FFCB376F90}"/>
              </a:ext>
            </a:extLst>
          </p:cNvPr>
          <p:cNvSpPr>
            <a:spLocks noGrp="1"/>
          </p:cNvSpPr>
          <p:nvPr/>
        </p:nvSpPr>
        <p:spPr>
          <a:xfrm>
            <a:off x="1000125" y="294322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CAC466-8A6D-4384-824E-012763346EC9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Σε κάθε κόμβο τύχης, οι πιθανότητες των κλάδων αθροίζουν σε 1.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875A33-4A72-4C53-8928-25A097584BCF}"/>
              </a:ext>
            </a:extLst>
          </p:cNvPr>
          <p:cNvSpPr>
            <a:spLocks noGrp="1"/>
          </p:cNvSpPr>
          <p:nvPr/>
        </p:nvSpPr>
        <p:spPr>
          <a:xfrm>
            <a:off x="1000125" y="372427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BE2759-6D3F-46FA-983C-0DCAA3A12F70}"/>
              </a:ext>
            </a:extLst>
          </p:cNvPr>
          <p:cNvSpPr>
            <a:spLocks noGrp="1"/>
          </p:cNvSpPr>
          <p:nvPr/>
        </p:nvSpPr>
        <p:spPr>
          <a:xfrm>
            <a:off x="1857375" y="371475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Υπολογίζουμε πόσοι ασθενείς φτάνουν σε κάθε τελική έκβαση.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FF9CD63-3FB2-4909-8FF0-2E2A6F63CE30}"/>
              </a:ext>
            </a:extLst>
          </p:cNvPr>
          <p:cNvSpPr>
            <a:spLocks noGrp="1"/>
          </p:cNvSpPr>
          <p:nvPr/>
        </p:nvSpPr>
        <p:spPr>
          <a:xfrm>
            <a:off x="1000125" y="450532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FBDC54-6CA9-43AD-B6EE-8371C452C59B}"/>
              </a:ext>
            </a:extLst>
          </p:cNvPr>
          <p:cNvSpPr>
            <a:spLocks noGrp="1"/>
          </p:cNvSpPr>
          <p:nvPr/>
        </p:nvSpPr>
        <p:spPr>
          <a:xfrm>
            <a:off x="1857375" y="449580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Πολλαπλασιάζουμε τον αριθμό ασθενών κάθε έκβασης με τη χρησιμότητά της.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AD95E4F-5108-42F6-B87F-FC62CD61FA21}"/>
              </a:ext>
            </a:extLst>
          </p:cNvPr>
          <p:cNvSpPr>
            <a:spLocks noGrp="1"/>
          </p:cNvSpPr>
          <p:nvPr/>
        </p:nvSpPr>
        <p:spPr>
          <a:xfrm>
            <a:off x="1000125" y="528637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CADE4-0D48-4580-B241-C5923BF302E1}"/>
              </a:ext>
            </a:extLst>
          </p:cNvPr>
          <p:cNvSpPr>
            <a:spLocks noGrp="1"/>
          </p:cNvSpPr>
          <p:nvPr/>
        </p:nvSpPr>
        <p:spPr>
          <a:xfrm>
            <a:off x="1857375" y="527685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Στον κόμβο απόφασης επιλέγουμε τη μεγαλύτερη EU και ελέγχουμε την αβεβαιότητα.</a:t>
            </a:r>
          </a:p>
        </p:txBody>
      </p:sp>
    </p:spTree>
    <p:extLst>
      <p:ext uri="{BB962C8B-B14F-4D97-AF65-F5344CB8AC3E}">
        <p14:creationId xmlns:p14="http://schemas.microsoft.com/office/powerpoint/2010/main" val="1873656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6034D20-24B3-4CF2-BA6F-6D657D209548}"/>
              </a:ext>
            </a:extLst>
          </p:cNvPr>
          <p:cNvSpPr>
            <a:spLocks noGrp="1"/>
          </p:cNvSpPr>
          <p:nvPr/>
        </p:nvSpPr>
        <p:spPr>
          <a:xfrm>
            <a:off x="647700" y="361950"/>
            <a:ext cx="1090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Άσκηση για την τάξη: ξαναλύστε το δέντρο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1EC771A-0CE5-4EA1-97A8-C70D68749BB4}"/>
              </a:ext>
            </a:extLst>
          </p:cNvPr>
          <p:cNvSpPr>
            <a:spLocks noGrp="1"/>
          </p:cNvSpPr>
          <p:nvPr/>
        </p:nvSpPr>
        <p:spPr>
          <a:xfrm>
            <a:off x="647700" y="971550"/>
            <a:ext cx="10906125" cy="0"/>
          </a:xfrm>
          <a:prstGeom prst="line">
            <a:avLst/>
          </a:prstGeom>
          <a:noFill/>
          <a:ln w="28575">
            <a:solidFill>
              <a:srgbClr val="117F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E711E2-4B77-45F4-B1E9-193BF8A8DB83}"/>
              </a:ext>
            </a:extLst>
          </p:cNvPr>
          <p:cNvSpPr>
            <a:spLocks noGrp="1"/>
          </p:cNvSpPr>
          <p:nvPr/>
        </p:nvSpPr>
        <p:spPr>
          <a:xfrm>
            <a:off x="11144250" y="65151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750" b="0">
                <a:solidFill>
                  <a:srgbClr val="5D6974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5D6974"/>
                </a:solidFill>
                <a:latin typeface="DejaVu Sans"/>
                <a:ea typeface="DejaVu Sans"/>
                <a:cs typeface="DejaVu Sans"/>
              </a:rPr>
              <a:t>31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C9098E-5A51-45D4-91C5-06E78A49D272}"/>
              </a:ext>
            </a:extLst>
          </p:cNvPr>
          <p:cNvSpPr>
            <a:spLocks noGrp="1"/>
          </p:cNvSpPr>
          <p:nvPr/>
        </p:nvSpPr>
        <p:spPr>
          <a:xfrm>
            <a:off x="952500" y="1428750"/>
            <a:ext cx="2857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Σενάριο Α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1FB955-9270-434A-812D-F698E958BD95}"/>
              </a:ext>
            </a:extLst>
          </p:cNvPr>
          <p:cNvSpPr>
            <a:spLocks noGrp="1"/>
          </p:cNvSpPr>
          <p:nvPr/>
        </p:nvSpPr>
        <p:spPr>
          <a:xfrm>
            <a:off x="809625" y="2000250"/>
            <a:ext cx="3143250" cy="1047750"/>
          </a:xfrm>
          <a:prstGeom prst="roundRect">
            <a:avLst>
              <a:gd name="adj" fmla="val 7273"/>
            </a:avLst>
          </a:prstGeom>
          <a:solidFill>
            <a:srgbClr val="FAECEC"/>
          </a:solidFill>
          <a:ln w="13335">
            <a:solidFill>
              <a:srgbClr val="B54A4A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54A4A"/>
                </a:solidFill>
                <a:latin typeface="DejaVu Sans"/>
                <a:ea typeface="DejaVu Sans"/>
                <a:cs typeface="DejaVu Sans"/>
              </a:rPr>
              <a:t>Ο κίνδυνος μείζονος αιμορραγίας στους θεραπευόμενους διπλασιάζεται.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C97E2-62CF-4F28-80AA-378465A43C7F}"/>
              </a:ext>
            </a:extLst>
          </p:cNvPr>
          <p:cNvSpPr>
            <a:spLocks noGrp="1"/>
          </p:cNvSpPr>
          <p:nvPr/>
        </p:nvSpPr>
        <p:spPr>
          <a:xfrm>
            <a:off x="4667250" y="1428750"/>
            <a:ext cx="2857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Σενάριο Β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3E0D973-164D-4D1E-B1BA-E33E7C24E653}"/>
              </a:ext>
            </a:extLst>
          </p:cNvPr>
          <p:cNvSpPr>
            <a:spLocks noGrp="1"/>
          </p:cNvSpPr>
          <p:nvPr/>
        </p:nvSpPr>
        <p:spPr>
          <a:xfrm>
            <a:off x="4524375" y="2000250"/>
            <a:ext cx="3143250" cy="1047750"/>
          </a:xfrm>
          <a:prstGeom prst="roundRect">
            <a:avLst>
              <a:gd name="adj" fmla="val 7273"/>
            </a:avLst>
          </a:prstGeom>
          <a:solidFill>
            <a:srgbClr val="FFF3D9"/>
          </a:solidFill>
          <a:ln w="13335">
            <a:solidFill>
              <a:srgbClr val="B5761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B5761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57616"/>
                </a:solidFill>
                <a:latin typeface="DejaVu Sans"/>
                <a:ea typeface="DejaVu Sans"/>
                <a:cs typeface="DejaVu Sans"/>
              </a:rPr>
              <a:t>Ο επιπολασμός σιωπηρής DVT μειώνεται από 10% σε 2%.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E6F7C1-5599-4BE1-8874-71546931A668}"/>
              </a:ext>
            </a:extLst>
          </p:cNvPr>
          <p:cNvSpPr>
            <a:spLocks noGrp="1"/>
          </p:cNvSpPr>
          <p:nvPr/>
        </p:nvSpPr>
        <p:spPr>
          <a:xfrm>
            <a:off x="8382000" y="1428750"/>
            <a:ext cx="2857500" cy="38100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t">
            <a:normAutofit/>
          </a:bodyPr>
          <a:lstStyle/>
          <a:p>
            <a:pPr algn="ctr">
              <a:def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8324B"/>
                </a:solidFill>
                <a:latin typeface="DejaVu Sans"/>
                <a:ea typeface="DejaVu Sans"/>
                <a:cs typeface="DejaVu Sans"/>
              </a:rPr>
              <a:t>Σενάριο Γ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6F38E1-880E-4255-B8E1-D68582CEC3EC}"/>
              </a:ext>
            </a:extLst>
          </p:cNvPr>
          <p:cNvSpPr>
            <a:spLocks noGrp="1"/>
          </p:cNvSpPr>
          <p:nvPr/>
        </p:nvSpPr>
        <p:spPr>
          <a:xfrm>
            <a:off x="8239125" y="2000250"/>
            <a:ext cx="3143250" cy="1047750"/>
          </a:xfrm>
          <a:prstGeom prst="roundRect">
            <a:avLst>
              <a:gd name="adj" fmla="val 7273"/>
            </a:avLst>
          </a:prstGeom>
          <a:solidFill>
            <a:srgbClr val="EAF2F8"/>
          </a:solidFill>
          <a:ln w="13335">
            <a:solidFill>
              <a:srgbClr val="3D78B5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D78B5"/>
                </a:solidFill>
                <a:latin typeface="DejaVu Sans"/>
                <a:ea typeface="DejaVu Sans"/>
                <a:cs typeface="DejaVu Sans"/>
              </a:rPr>
              <a:t>Ο ασθενής αποδίδει μικρότερη χρησιμότητα στην καθημερινή αντιπηκτική αγωγή.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38CAFD8-FE26-4668-BFE7-BAB0A2027D20}"/>
              </a:ext>
            </a:extLst>
          </p:cNvPr>
          <p:cNvSpPr>
            <a:spLocks noGrp="1"/>
          </p:cNvSpPr>
          <p:nvPr/>
        </p:nvSpPr>
        <p:spPr>
          <a:xfrm>
            <a:off x="1619250" y="36671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9A3E4-FD07-4E67-9425-19E056E220AF}"/>
              </a:ext>
            </a:extLst>
          </p:cNvPr>
          <p:cNvSpPr>
            <a:spLocks noGrp="1"/>
          </p:cNvSpPr>
          <p:nvPr/>
        </p:nvSpPr>
        <p:spPr>
          <a:xfrm>
            <a:off x="2238375" y="3648075"/>
            <a:ext cx="8286750" cy="4381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Ποια πιθανότητα ή χρησιμότητα αλλάζει;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71FF083-7B56-4634-A1A1-CC08893DD0DE}"/>
              </a:ext>
            </a:extLst>
          </p:cNvPr>
          <p:cNvSpPr>
            <a:spLocks noGrp="1"/>
          </p:cNvSpPr>
          <p:nvPr/>
        </p:nvSpPr>
        <p:spPr>
          <a:xfrm>
            <a:off x="1619250" y="421957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704305-CAF4-4744-A5A2-8FC8E0A11016}"/>
              </a:ext>
            </a:extLst>
          </p:cNvPr>
          <p:cNvSpPr>
            <a:spLocks noGrp="1"/>
          </p:cNvSpPr>
          <p:nvPr/>
        </p:nvSpPr>
        <p:spPr>
          <a:xfrm>
            <a:off x="2238375" y="4200525"/>
            <a:ext cx="8286750" cy="4381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Σε ποιο μονοπάτι και ποια έκβαση αλλάζει ο αριθμός ασθενών ή η χρησιμότητα;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A10C07-7DA0-4C49-A9FF-C73A6E743F82}"/>
              </a:ext>
            </a:extLst>
          </p:cNvPr>
          <p:cNvSpPr>
            <a:spLocks noGrp="1"/>
          </p:cNvSpPr>
          <p:nvPr/>
        </p:nvSpPr>
        <p:spPr>
          <a:xfrm>
            <a:off x="1619250" y="47720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36F1B9-39F6-4763-804F-377B6053AC19}"/>
              </a:ext>
            </a:extLst>
          </p:cNvPr>
          <p:cNvSpPr>
            <a:spLocks noGrp="1"/>
          </p:cNvSpPr>
          <p:nvPr/>
        </p:nvSpPr>
        <p:spPr>
          <a:xfrm>
            <a:off x="2238375" y="4752975"/>
            <a:ext cx="8286750" cy="4381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Ποιους επόμενους υπολογισμούς πρέπει να επαναλάβετε;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992D0DD-4008-453E-A9A2-07BE3002ADF7}"/>
              </a:ext>
            </a:extLst>
          </p:cNvPr>
          <p:cNvSpPr>
            <a:spLocks noGrp="1"/>
          </p:cNvSpPr>
          <p:nvPr/>
        </p:nvSpPr>
        <p:spPr>
          <a:xfrm>
            <a:off x="1619250" y="532447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117F86"/>
          </a:solidFill>
          <a:ln w="13335">
            <a:solidFill>
              <a:srgbClr val="117F86"/>
            </a:solidFill>
            <a:prstDash val="solid"/>
          </a:ln>
        </p:spPr>
        <p:txBody>
          <a:bodyPr lIns="76200" tIns="57150" rIns="76200" bIns="5715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82BAF7-ACB7-41D6-893A-2E652104B8EE}"/>
              </a:ext>
            </a:extLst>
          </p:cNvPr>
          <p:cNvSpPr>
            <a:spLocks noGrp="1"/>
          </p:cNvSpPr>
          <p:nvPr/>
        </p:nvSpPr>
        <p:spPr>
          <a:xfrm>
            <a:off x="2238375" y="5305425"/>
            <a:ext cx="8286750" cy="438150"/>
          </a:xfrm>
          <a:prstGeom prst="rect">
            <a:avLst/>
          </a:prstGeom>
          <a:noFill/>
          <a:ln w="0">
            <a:noFill/>
          </a:ln>
        </p:spPr>
        <p:txBody>
          <a:bodyPr lIns="66675" tIns="47625" rIns="66675" bIns="47625" anchor="ctr">
            <a:normAutofit/>
          </a:bodyPr>
          <a:lstStyle/>
          <a:p>
            <a:pPr algn="l">
              <a:def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Περιμένετε να αλλάξει η απόφαση; Αιτιολογήστε πριν υπολογίσετε.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290BF6D-CF08-442E-B8F6-A8685C0AD073}"/>
              </a:ext>
            </a:extLst>
          </p:cNvPr>
          <p:cNvSpPr>
            <a:spLocks noGrp="1"/>
          </p:cNvSpPr>
          <p:nvPr/>
        </p:nvSpPr>
        <p:spPr>
          <a:xfrm>
            <a:off x="1714500" y="5905500"/>
            <a:ext cx="8763000" cy="457200"/>
          </a:xfrm>
          <a:prstGeom prst="roundRect">
            <a:avLst>
              <a:gd name="adj" fmla="val 16667"/>
            </a:avLst>
          </a:prstGeom>
          <a:solidFill>
            <a:srgbClr val="EAF4EE"/>
          </a:solidFill>
          <a:ln w="13335">
            <a:solidFill>
              <a:srgbClr val="2D7A5B"/>
            </a:solidFill>
            <a:prstDash val="solid"/>
          </a:ln>
        </p:spPr>
        <p:txBody>
          <a:bodyPr lIns="76200" tIns="57150" rIns="76200" bIns="57150" anchor="ctr">
            <a:normAutofit fontScale="95747"/>
          </a:bodyPr>
          <a:lstStyle/>
          <a:p>
            <a:pPr algn="ctr">
              <a:def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A5B"/>
                </a:solidFill>
                <a:latin typeface="DejaVu Sans"/>
                <a:ea typeface="DejaVu Sans"/>
                <a:cs typeface="DejaVu Sans"/>
              </a:rPr>
              <a:t>Στόχος: να αιτιολογήσετε ποιο μέρος του δέντρου αλλάζει πριν κάνετε νέους υπολογισμούς.</a:t>
            </a:r>
          </a:p>
        </p:txBody>
      </p:sp>
    </p:spTree>
    <p:extLst>
      <p:ext uri="{BB962C8B-B14F-4D97-AF65-F5344CB8AC3E}">
        <p14:creationId xmlns:p14="http://schemas.microsoft.com/office/powerpoint/2010/main" val="138762281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4218</Words>
  <Application>Microsoft Office PowerPoint</Application>
  <DocSecurity>0</DocSecurity>
  <PresentationFormat>Widescreen</PresentationFormat>
  <Paragraphs>711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Aptos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Info</cp:lastModifiedBy>
  <cp:revision>1</cp:revision>
  <dcterms:created xsi:type="dcterms:W3CDTF">2026-10-07T06:39:45Z</dcterms:created>
  <dcterms:modified xsi:type="dcterms:W3CDTF">2026-10-15T08:22:40Z</dcterms:modified>
</cp:coreProperties>
</file>